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3"/>
  </p:notesMasterIdLst>
  <p:sldIdLst>
    <p:sldId id="256" r:id="rId2"/>
    <p:sldId id="260" r:id="rId3"/>
    <p:sldId id="261" r:id="rId4"/>
    <p:sldId id="262" r:id="rId5"/>
    <p:sldId id="263" r:id="rId6"/>
    <p:sldId id="265" r:id="rId7"/>
    <p:sldId id="266" r:id="rId8"/>
    <p:sldId id="267" r:id="rId9"/>
    <p:sldId id="271" r:id="rId10"/>
    <p:sldId id="268" r:id="rId11"/>
    <p:sldId id="280" r:id="rId12"/>
    <p:sldId id="281" r:id="rId13"/>
    <p:sldId id="282" r:id="rId14"/>
    <p:sldId id="283" r:id="rId15"/>
    <p:sldId id="284" r:id="rId16"/>
    <p:sldId id="288" r:id="rId17"/>
    <p:sldId id="289" r:id="rId18"/>
    <p:sldId id="287" r:id="rId19"/>
    <p:sldId id="285" r:id="rId20"/>
    <p:sldId id="286" r:id="rId21"/>
    <p:sldId id="290" r:id="rId22"/>
    <p:sldId id="291" r:id="rId23"/>
    <p:sldId id="292" r:id="rId24"/>
    <p:sldId id="347" r:id="rId25"/>
    <p:sldId id="350" r:id="rId26"/>
    <p:sldId id="351" r:id="rId27"/>
    <p:sldId id="352" r:id="rId28"/>
    <p:sldId id="353" r:id="rId29"/>
    <p:sldId id="354" r:id="rId30"/>
    <p:sldId id="355" r:id="rId31"/>
    <p:sldId id="356" r:id="rId32"/>
    <p:sldId id="272" r:id="rId33"/>
    <p:sldId id="275" r:id="rId34"/>
    <p:sldId id="276" r:id="rId35"/>
    <p:sldId id="277" r:id="rId36"/>
    <p:sldId id="278" r:id="rId37"/>
    <p:sldId id="293" r:id="rId38"/>
    <p:sldId id="299" r:id="rId39"/>
    <p:sldId id="294" r:id="rId40"/>
    <p:sldId id="295" r:id="rId41"/>
    <p:sldId id="296" r:id="rId42"/>
    <p:sldId id="305" r:id="rId43"/>
    <p:sldId id="297" r:id="rId44"/>
    <p:sldId id="298" r:id="rId45"/>
    <p:sldId id="300" r:id="rId46"/>
    <p:sldId id="348" r:id="rId47"/>
    <p:sldId id="301" r:id="rId48"/>
    <p:sldId id="302" r:id="rId49"/>
    <p:sldId id="303" r:id="rId50"/>
    <p:sldId id="317" r:id="rId51"/>
    <p:sldId id="316" r:id="rId52"/>
    <p:sldId id="304" r:id="rId53"/>
    <p:sldId id="307" r:id="rId54"/>
    <p:sldId id="308" r:id="rId55"/>
    <p:sldId id="309" r:id="rId56"/>
    <p:sldId id="311" r:id="rId57"/>
    <p:sldId id="318" r:id="rId58"/>
    <p:sldId id="319" r:id="rId59"/>
    <p:sldId id="310" r:id="rId60"/>
    <p:sldId id="312" r:id="rId61"/>
    <p:sldId id="313" r:id="rId62"/>
    <p:sldId id="314" r:id="rId63"/>
    <p:sldId id="320" r:id="rId64"/>
    <p:sldId id="326" r:id="rId65"/>
    <p:sldId id="327" r:id="rId66"/>
    <p:sldId id="328" r:id="rId67"/>
    <p:sldId id="329" r:id="rId68"/>
    <p:sldId id="330" r:id="rId69"/>
    <p:sldId id="331" r:id="rId70"/>
    <p:sldId id="332" r:id="rId71"/>
    <p:sldId id="315" r:id="rId72"/>
    <p:sldId id="334" r:id="rId73"/>
    <p:sldId id="321" r:id="rId74"/>
    <p:sldId id="325" r:id="rId75"/>
    <p:sldId id="324" r:id="rId76"/>
    <p:sldId id="333" r:id="rId77"/>
    <p:sldId id="335" r:id="rId78"/>
    <p:sldId id="336" r:id="rId79"/>
    <p:sldId id="337" r:id="rId80"/>
    <p:sldId id="338" r:id="rId81"/>
    <p:sldId id="343" r:id="rId82"/>
    <p:sldId id="344" r:id="rId83"/>
    <p:sldId id="339" r:id="rId84"/>
    <p:sldId id="340" r:id="rId85"/>
    <p:sldId id="345" r:id="rId86"/>
    <p:sldId id="341" r:id="rId87"/>
    <p:sldId id="349" r:id="rId88"/>
    <p:sldId id="357" r:id="rId89"/>
    <p:sldId id="279" r:id="rId90"/>
    <p:sldId id="264" r:id="rId91"/>
    <p:sldId id="346" r:id="rId92"/>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Verdana" pitchFamily="34" charset="0"/>
        <a:ea typeface="+mn-ea"/>
        <a:cs typeface="Arial" charset="0"/>
      </a:defRPr>
    </a:lvl1pPr>
    <a:lvl2pPr marL="457200" algn="l" rtl="0" fontAlgn="base">
      <a:spcBef>
        <a:spcPct val="0"/>
      </a:spcBef>
      <a:spcAft>
        <a:spcPct val="0"/>
      </a:spcAft>
      <a:defRPr sz="2000" kern="1200">
        <a:solidFill>
          <a:schemeClr val="tx1"/>
        </a:solidFill>
        <a:latin typeface="Verdana" pitchFamily="34" charset="0"/>
        <a:ea typeface="+mn-ea"/>
        <a:cs typeface="Arial" charset="0"/>
      </a:defRPr>
    </a:lvl2pPr>
    <a:lvl3pPr marL="914400" algn="l" rtl="0" fontAlgn="base">
      <a:spcBef>
        <a:spcPct val="0"/>
      </a:spcBef>
      <a:spcAft>
        <a:spcPct val="0"/>
      </a:spcAft>
      <a:defRPr sz="2000" kern="1200">
        <a:solidFill>
          <a:schemeClr val="tx1"/>
        </a:solidFill>
        <a:latin typeface="Verdana" pitchFamily="34" charset="0"/>
        <a:ea typeface="+mn-ea"/>
        <a:cs typeface="Arial" charset="0"/>
      </a:defRPr>
    </a:lvl3pPr>
    <a:lvl4pPr marL="1371600" algn="l" rtl="0" fontAlgn="base">
      <a:spcBef>
        <a:spcPct val="0"/>
      </a:spcBef>
      <a:spcAft>
        <a:spcPct val="0"/>
      </a:spcAft>
      <a:defRPr sz="2000" kern="1200">
        <a:solidFill>
          <a:schemeClr val="tx1"/>
        </a:solidFill>
        <a:latin typeface="Verdana" pitchFamily="34" charset="0"/>
        <a:ea typeface="+mn-ea"/>
        <a:cs typeface="Arial" charset="0"/>
      </a:defRPr>
    </a:lvl4pPr>
    <a:lvl5pPr marL="1828800" algn="l" rtl="0" fontAlgn="base">
      <a:spcBef>
        <a:spcPct val="0"/>
      </a:spcBef>
      <a:spcAft>
        <a:spcPct val="0"/>
      </a:spcAft>
      <a:defRPr sz="2000" kern="1200">
        <a:solidFill>
          <a:schemeClr val="tx1"/>
        </a:solidFill>
        <a:latin typeface="Verdana" pitchFamily="34" charset="0"/>
        <a:ea typeface="+mn-ea"/>
        <a:cs typeface="Arial" charset="0"/>
      </a:defRPr>
    </a:lvl5pPr>
    <a:lvl6pPr marL="2286000" algn="l" defTabSz="914400" rtl="0" eaLnBrk="1" latinLnBrk="0" hangingPunct="1">
      <a:defRPr sz="2000" kern="1200">
        <a:solidFill>
          <a:schemeClr val="tx1"/>
        </a:solidFill>
        <a:latin typeface="Verdana" pitchFamily="34" charset="0"/>
        <a:ea typeface="+mn-ea"/>
        <a:cs typeface="Arial" charset="0"/>
      </a:defRPr>
    </a:lvl6pPr>
    <a:lvl7pPr marL="2743200" algn="l" defTabSz="914400" rtl="0" eaLnBrk="1" latinLnBrk="0" hangingPunct="1">
      <a:defRPr sz="2000" kern="1200">
        <a:solidFill>
          <a:schemeClr val="tx1"/>
        </a:solidFill>
        <a:latin typeface="Verdana" pitchFamily="34" charset="0"/>
        <a:ea typeface="+mn-ea"/>
        <a:cs typeface="Arial" charset="0"/>
      </a:defRPr>
    </a:lvl7pPr>
    <a:lvl8pPr marL="3200400" algn="l" defTabSz="914400" rtl="0" eaLnBrk="1" latinLnBrk="0" hangingPunct="1">
      <a:defRPr sz="2000" kern="1200">
        <a:solidFill>
          <a:schemeClr val="tx1"/>
        </a:solidFill>
        <a:latin typeface="Verdana" pitchFamily="34" charset="0"/>
        <a:ea typeface="+mn-ea"/>
        <a:cs typeface="Arial" charset="0"/>
      </a:defRPr>
    </a:lvl8pPr>
    <a:lvl9pPr marL="3657600" algn="l" defTabSz="914400" rtl="0" eaLnBrk="1" latinLnBrk="0" hangingPunct="1">
      <a:defRPr sz="2000"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66FF66"/>
    <a:srgbClr val="FF66FF"/>
    <a:srgbClr val="FF0000"/>
    <a:srgbClr val="006600"/>
    <a:srgbClr val="33CC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45" autoAdjust="0"/>
  </p:normalViewPr>
  <p:slideViewPr>
    <p:cSldViewPr>
      <p:cViewPr varScale="1">
        <p:scale>
          <a:sx n="84" d="100"/>
          <a:sy n="84" d="100"/>
        </p:scale>
        <p:origin x="1426"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4" Type="http://schemas.openxmlformats.org/officeDocument/2006/relationships/image" Target="../media/image7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890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BEC8409F-BD03-40EC-9025-F2CF3E1ED8B9}" type="slidenum">
              <a:rPr lang="en-US"/>
              <a:pPr>
                <a:defRPr/>
              </a:pPr>
              <a:t>‹N›</a:t>
            </a:fld>
            <a:endParaRPr lang="en-US"/>
          </a:p>
        </p:txBody>
      </p:sp>
    </p:spTree>
    <p:extLst>
      <p:ext uri="{BB962C8B-B14F-4D97-AF65-F5344CB8AC3E}">
        <p14:creationId xmlns:p14="http://schemas.microsoft.com/office/powerpoint/2010/main" val="36345339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E555AB14-A764-43D1-A36B-70C38BEBF238}" type="slidenum">
              <a:rPr lang="en-US" smtClean="0"/>
              <a:pPr/>
              <a:t>17</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t>Variance of the prob. distr.: sigma^2 = (1/11)*Sum[Prob(i)*(xi-xaverage)^2] for i=1 to 11, xi=2 to 12, which gives 105/18, hence sigma = 2.4152</a:t>
            </a:r>
          </a:p>
          <a:p>
            <a:pPr eaLnBrk="1" hangingPunct="1"/>
            <a:endParaRPr lang="en-US" smtClean="0"/>
          </a:p>
        </p:txBody>
      </p:sp>
    </p:spTree>
    <p:extLst>
      <p:ext uri="{BB962C8B-B14F-4D97-AF65-F5344CB8AC3E}">
        <p14:creationId xmlns:p14="http://schemas.microsoft.com/office/powerpoint/2010/main" val="2755318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EC37A473-8BB9-4A20-8DDD-016DA3BCE906}" type="slidenum">
              <a:rPr lang="en-US" smtClean="0"/>
              <a:pPr/>
              <a:t>53</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mtClean="0"/>
              <a:t>ATTENZIONE: possibile baco “n0 - -” puo’ far terminare in anticipo il for </a:t>
            </a:r>
          </a:p>
        </p:txBody>
      </p:sp>
    </p:spTree>
    <p:extLst>
      <p:ext uri="{BB962C8B-B14F-4D97-AF65-F5344CB8AC3E}">
        <p14:creationId xmlns:p14="http://schemas.microsoft.com/office/powerpoint/2010/main" val="2824906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CE6B108A-41FA-457A-AE4F-9AA1BC525F26}" type="slidenum">
              <a:rPr lang="en-US" smtClean="0"/>
              <a:pPr/>
              <a:t>87</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it-IT" smtClean="0"/>
          </a:p>
        </p:txBody>
      </p:sp>
    </p:spTree>
    <p:extLst>
      <p:ext uri="{BB962C8B-B14F-4D97-AF65-F5344CB8AC3E}">
        <p14:creationId xmlns:p14="http://schemas.microsoft.com/office/powerpoint/2010/main" val="4209755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98E5B0BE-9C54-4D4C-B6DD-88CACED28647}" type="slidenum">
              <a:rPr lang="en-US" smtClean="0"/>
              <a:pPr/>
              <a:t>35</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mtClean="0"/>
              <a:t>With 38 bits the largest (unsigned integer) number is 274,877,906,943 </a:t>
            </a:r>
          </a:p>
        </p:txBody>
      </p:sp>
    </p:spTree>
    <p:extLst>
      <p:ext uri="{BB962C8B-B14F-4D97-AF65-F5344CB8AC3E}">
        <p14:creationId xmlns:p14="http://schemas.microsoft.com/office/powerpoint/2010/main" val="2379843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99CCC853-3543-44C9-B5D5-7D8303D65D21}" type="slidenum">
              <a:rPr lang="en-US" smtClean="0"/>
              <a:pPr/>
              <a:t>36</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t>2147483399 e’ un numero primo a 10 cifre decimali. Valori suggeriti da </a:t>
            </a:r>
            <a:r>
              <a:rPr lang="en-US" smtClean="0">
                <a:solidFill>
                  <a:schemeClr val="bg1"/>
                </a:solidFill>
              </a:rPr>
              <a:t>L’Ecuyer, Commun. ACM </a:t>
            </a:r>
            <a:r>
              <a:rPr lang="en-US" b="1" smtClean="0">
                <a:solidFill>
                  <a:schemeClr val="bg1"/>
                </a:solidFill>
              </a:rPr>
              <a:t>31</a:t>
            </a:r>
            <a:r>
              <a:rPr lang="en-US" smtClean="0">
                <a:solidFill>
                  <a:schemeClr val="bg1"/>
                </a:solidFill>
              </a:rPr>
              <a:t> (1988) 742</a:t>
            </a:r>
            <a:r>
              <a:rPr lang="en-US" smtClean="0"/>
              <a:t> </a:t>
            </a:r>
          </a:p>
        </p:txBody>
      </p:sp>
    </p:spTree>
    <p:extLst>
      <p:ext uri="{BB962C8B-B14F-4D97-AF65-F5344CB8AC3E}">
        <p14:creationId xmlns:p14="http://schemas.microsoft.com/office/powerpoint/2010/main" val="1544083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FEBEEB5-A57A-4F8A-B004-4B2392D99243}" type="slidenum">
              <a:rPr lang="en-US" smtClean="0"/>
              <a:pPr/>
              <a:t>37</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t>RANDU: 65539 = 2^16+3; 2^31 = 2147483648.</a:t>
            </a:r>
          </a:p>
        </p:txBody>
      </p:sp>
    </p:spTree>
    <p:extLst>
      <p:ext uri="{BB962C8B-B14F-4D97-AF65-F5344CB8AC3E}">
        <p14:creationId xmlns:p14="http://schemas.microsoft.com/office/powerpoint/2010/main" val="3994604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6E9B5D64-BF9B-408A-82CA-150A6874609E}" type="slidenum">
              <a:rPr lang="en-US" smtClean="0"/>
              <a:pPr/>
              <a:t>38</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t>2^31 = 2147483648.</a:t>
            </a:r>
          </a:p>
        </p:txBody>
      </p:sp>
    </p:spTree>
    <p:extLst>
      <p:ext uri="{BB962C8B-B14F-4D97-AF65-F5344CB8AC3E}">
        <p14:creationId xmlns:p14="http://schemas.microsoft.com/office/powerpoint/2010/main" val="836317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10C234D-C46D-4CAF-8196-75F17018561E}" type="slidenum">
              <a:rPr lang="en-US" smtClean="0"/>
              <a:pPr/>
              <a:t>40</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mtClean="0"/>
              <a:t>Improved RANDU: 69069 = 3 * 7 * 11 * 13 * 23; 69069-1 is divisible by 4.</a:t>
            </a:r>
          </a:p>
        </p:txBody>
      </p:sp>
    </p:spTree>
    <p:extLst>
      <p:ext uri="{BB962C8B-B14F-4D97-AF65-F5344CB8AC3E}">
        <p14:creationId xmlns:p14="http://schemas.microsoft.com/office/powerpoint/2010/main" val="2801903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2F2A8C0E-312B-48C4-B7D7-C4B35E180348}" type="slidenum">
              <a:rPr lang="en-US" smtClean="0"/>
              <a:pPr/>
              <a:t>43</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t>Use SetSeed method to change the default seed (for TRandom3 the default seed is 4357).</a:t>
            </a:r>
          </a:p>
        </p:txBody>
      </p:sp>
    </p:spTree>
    <p:extLst>
      <p:ext uri="{BB962C8B-B14F-4D97-AF65-F5344CB8AC3E}">
        <p14:creationId xmlns:p14="http://schemas.microsoft.com/office/powerpoint/2010/main" val="2638635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B36920A4-0CD3-4CAC-B83F-8595D521EC26}" type="slidenum">
              <a:rPr lang="en-US" smtClean="0"/>
              <a:pPr/>
              <a:t>46</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it-IT" smtClean="0"/>
          </a:p>
        </p:txBody>
      </p:sp>
    </p:spTree>
    <p:extLst>
      <p:ext uri="{BB962C8B-B14F-4D97-AF65-F5344CB8AC3E}">
        <p14:creationId xmlns:p14="http://schemas.microsoft.com/office/powerpoint/2010/main" val="2276232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425C93F4-21B6-4476-8003-412035EE6404}" type="slidenum">
              <a:rPr lang="en-US" smtClean="0"/>
              <a:pPr/>
              <a:t>49</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t>M. Obertino, S. Valchierotti, A. Stamerra (1999)</a:t>
            </a:r>
          </a:p>
        </p:txBody>
      </p:sp>
    </p:spTree>
    <p:extLst>
      <p:ext uri="{BB962C8B-B14F-4D97-AF65-F5344CB8AC3E}">
        <p14:creationId xmlns:p14="http://schemas.microsoft.com/office/powerpoint/2010/main" val="2138718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it-IT" sz="2400">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B305AE99-553E-4442-A10C-E819176B6F30}"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3844395-712C-4930-B80D-5814D6A159FF}"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00825" y="304800"/>
            <a:ext cx="2009775" cy="5715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66738" y="304800"/>
            <a:ext cx="5881687" cy="5715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B1D6A32-8A79-49AB-A024-C4835962E3A9}"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8926553-35D2-4C7C-9D63-814688CBFE53}"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827C2EF-E624-49BF-8C74-CC55668F0CC1}"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66738" y="1219200"/>
            <a:ext cx="3944937"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64075" y="1219200"/>
            <a:ext cx="394652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8173FF06-8723-4528-B582-593A5B56665E}"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B1ED77C8-D5F7-40E5-8140-85658ABF6629}"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F4629E03-A4FA-4E27-A083-3EA6682E73D2}"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651A83EF-56DD-40F5-ACC1-226348E424E5}"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7AB90DBE-8D50-45D2-BAE9-394A67FC8F31}"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2033324F-01F6-4315-A694-54704520202C}"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574675" y="304800"/>
            <a:ext cx="7959725"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566738" y="1219200"/>
            <a:ext cx="8043862"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AutoShape 4"/>
          <p:cNvSpPr>
            <a:spLocks noChangeArrowheads="1"/>
          </p:cNvSpPr>
          <p:nvPr/>
        </p:nvSpPr>
        <p:spPr bwMode="auto">
          <a:xfrm>
            <a:off x="609600" y="1066800"/>
            <a:ext cx="7958138" cy="109538"/>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it-IT" sz="2400">
              <a:latin typeface="Times New Roman" pitchFamily="18" charset="0"/>
            </a:endParaRPr>
          </a:p>
        </p:txBody>
      </p:sp>
      <p:sp>
        <p:nvSpPr>
          <p:cNvPr id="717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it-IT"/>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pPr>
              <a:defRPr/>
            </a:pPr>
            <a:endParaRPr lang="en-US"/>
          </a:p>
        </p:txBody>
      </p:sp>
      <p:sp>
        <p:nvSpPr>
          <p:cNvPr id="717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6FDA2332-F865-4C3D-B9FB-C81F56FCC193}"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cs typeface="Arial" charset="0"/>
        </a:defRPr>
      </a:lvl2pPr>
      <a:lvl3pPr algn="l" rtl="0" eaLnBrk="0" fontAlgn="base" hangingPunct="0">
        <a:spcBef>
          <a:spcPct val="0"/>
        </a:spcBef>
        <a:spcAft>
          <a:spcPct val="0"/>
        </a:spcAft>
        <a:defRPr sz="3800">
          <a:solidFill>
            <a:schemeClr val="tx2"/>
          </a:solidFill>
          <a:latin typeface="Verdana" pitchFamily="34" charset="0"/>
          <a:cs typeface="Arial" charset="0"/>
        </a:defRPr>
      </a:lvl3pPr>
      <a:lvl4pPr algn="l" rtl="0" eaLnBrk="0" fontAlgn="base" hangingPunct="0">
        <a:spcBef>
          <a:spcPct val="0"/>
        </a:spcBef>
        <a:spcAft>
          <a:spcPct val="0"/>
        </a:spcAft>
        <a:defRPr sz="3800">
          <a:solidFill>
            <a:schemeClr val="tx2"/>
          </a:solidFill>
          <a:latin typeface="Verdana" pitchFamily="34" charset="0"/>
          <a:cs typeface="Arial" charset="0"/>
        </a:defRPr>
      </a:lvl4pPr>
      <a:lvl5pPr algn="l" rtl="0" eaLnBrk="0" fontAlgn="base" hangingPunct="0">
        <a:spcBef>
          <a:spcPct val="0"/>
        </a:spcBef>
        <a:spcAft>
          <a:spcPct val="0"/>
        </a:spcAft>
        <a:defRPr sz="3800">
          <a:solidFill>
            <a:schemeClr val="tx2"/>
          </a:solidFill>
          <a:latin typeface="Verdana" pitchFamily="34" charset="0"/>
          <a:cs typeface="Arial" charset="0"/>
        </a:defRPr>
      </a:lvl5pPr>
      <a:lvl6pPr marL="457200" algn="l" rtl="0" fontAlgn="base">
        <a:spcBef>
          <a:spcPct val="0"/>
        </a:spcBef>
        <a:spcAft>
          <a:spcPct val="0"/>
        </a:spcAft>
        <a:defRPr sz="3800">
          <a:solidFill>
            <a:schemeClr val="tx2"/>
          </a:solidFill>
          <a:latin typeface="Verdana" pitchFamily="34" charset="0"/>
          <a:cs typeface="Arial" charset="0"/>
        </a:defRPr>
      </a:lvl6pPr>
      <a:lvl7pPr marL="914400" algn="l" rtl="0" fontAlgn="base">
        <a:spcBef>
          <a:spcPct val="0"/>
        </a:spcBef>
        <a:spcAft>
          <a:spcPct val="0"/>
        </a:spcAft>
        <a:defRPr sz="3800">
          <a:solidFill>
            <a:schemeClr val="tx2"/>
          </a:solidFill>
          <a:latin typeface="Verdana" pitchFamily="34" charset="0"/>
          <a:cs typeface="Arial" charset="0"/>
        </a:defRPr>
      </a:lvl7pPr>
      <a:lvl8pPr marL="1371600" algn="l" rtl="0" fontAlgn="base">
        <a:spcBef>
          <a:spcPct val="0"/>
        </a:spcBef>
        <a:spcAft>
          <a:spcPct val="0"/>
        </a:spcAft>
        <a:defRPr sz="3800">
          <a:solidFill>
            <a:schemeClr val="tx2"/>
          </a:solidFill>
          <a:latin typeface="Verdana" pitchFamily="34" charset="0"/>
          <a:cs typeface="Arial" charset="0"/>
        </a:defRPr>
      </a:lvl8pPr>
      <a:lvl9pPr marL="1828800" algn="l" rtl="0" fontAlgn="base">
        <a:spcBef>
          <a:spcPct val="0"/>
        </a:spcBef>
        <a:spcAft>
          <a:spcPct val="0"/>
        </a:spcAft>
        <a:defRPr sz="3800">
          <a:solidFill>
            <a:schemeClr val="tx2"/>
          </a:solidFill>
          <a:latin typeface="Verdana" pitchFamily="34" charset="0"/>
          <a:cs typeface="Arial"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cs typeface="+mn-cs"/>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cs typeface="+mn-cs"/>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cs typeface="+mn-cs"/>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cs typeface="+mn-cs"/>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wmf"/><Relationship Id="rId11" Type="http://schemas.openxmlformats.org/officeDocument/2006/relationships/image" Target="../media/image13.png"/><Relationship Id="rId5" Type="http://schemas.openxmlformats.org/officeDocument/2006/relationships/oleObject" Target="../embeddings/oleObject5.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6.xml"/><Relationship Id="rId7" Type="http://schemas.openxmlformats.org/officeDocument/2006/relationships/image" Target="../media/image14.wmf"/><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slideLayout" Target="../slideLayouts/slideLayout2.xml"/><Relationship Id="rId10" Type="http://schemas.openxmlformats.org/officeDocument/2006/relationships/image" Target="../media/image17.png"/><Relationship Id="rId4" Type="http://schemas.openxmlformats.org/officeDocument/2006/relationships/tags" Target="../tags/tag7.xml"/><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9.bin"/><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5.wmf"/><Relationship Id="rId5" Type="http://schemas.openxmlformats.org/officeDocument/2006/relationships/oleObject" Target="../embeddings/oleObject11.bin"/><Relationship Id="rId4" Type="http://schemas.openxmlformats.org/officeDocument/2006/relationships/image" Target="../media/image24.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7.wmf"/><Relationship Id="rId4" Type="http://schemas.openxmlformats.org/officeDocument/2006/relationships/oleObject" Target="../embeddings/oleObject12.bin"/></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nu.to.infn.it/Statistics/" TargetMode="External"/><Relationship Id="rId2" Type="http://schemas.openxmlformats.org/officeDocument/2006/relationships/hyperlink" Target="http://www.to.infn.it/~ramello/statis/teanda.ht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cdf.pd.infn.it/labo/INDEX.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3.wmf"/><Relationship Id="rId5" Type="http://schemas.openxmlformats.org/officeDocument/2006/relationships/oleObject" Target="../embeddings/oleObject14.bin"/><Relationship Id="rId4" Type="http://schemas.openxmlformats.org/officeDocument/2006/relationships/image" Target="../media/image52.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nr.com/"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8.wmf"/><Relationship Id="rId5" Type="http://schemas.openxmlformats.org/officeDocument/2006/relationships/oleObject" Target="../embeddings/oleObject17.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19.bin"/></Relationships>
</file>

<file path=ppt/slides/_rels/slide6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6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68.wmf"/><Relationship Id="rId4" Type="http://schemas.openxmlformats.org/officeDocument/2006/relationships/oleObject" Target="../embeddings/oleObject20.bin"/></Relationships>
</file>

<file path=ppt/slides/_rels/slide68.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71.wmf"/><Relationship Id="rId5" Type="http://schemas.openxmlformats.org/officeDocument/2006/relationships/oleObject" Target="../embeddings/oleObject22.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24.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7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83.wmf"/><Relationship Id="rId5" Type="http://schemas.openxmlformats.org/officeDocument/2006/relationships/oleObject" Target="../embeddings/oleObject26.bin"/><Relationship Id="rId4" Type="http://schemas.openxmlformats.org/officeDocument/2006/relationships/image" Target="../media/image82.w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85.wmf"/><Relationship Id="rId5" Type="http://schemas.openxmlformats.org/officeDocument/2006/relationships/oleObject" Target="../embeddings/oleObject28.bin"/><Relationship Id="rId4" Type="http://schemas.openxmlformats.org/officeDocument/2006/relationships/image" Target="../media/image84.w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86.wmf"/></Relationships>
</file>

<file path=ppt/slides/_rels/slide78.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geant4.web.cern.ch/geant4/UserDocumentation/UsersGuides/ForApplicationDeveloper/html/" TargetMode="External"/><Relationship Id="rId2" Type="http://schemas.openxmlformats.org/officeDocument/2006/relationships/hyperlink" Target="http://wwwinfo.cern.ch/asd/geant"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hyperlink" Target="http://www.nr.com/" TargetMode="External"/><Relationship Id="rId1" Type="http://schemas.openxmlformats.org/officeDocument/2006/relationships/slideLayout" Target="../slideLayouts/slideLayout2.xml"/><Relationship Id="rId4" Type="http://schemas.openxmlformats.org/officeDocument/2006/relationships/hyperlink" Target="http://apps.nrbook.com/empanel/index.html"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12"/>
          </p:nvPr>
        </p:nvSpPr>
        <p:spPr>
          <a:noFill/>
        </p:spPr>
        <p:txBody>
          <a:bodyPr/>
          <a:lstStyle/>
          <a:p>
            <a:fld id="{C6330D2D-A72A-4282-9E3B-72024FCEEB5D}" type="slidenum">
              <a:rPr lang="en-US" smtClean="0"/>
              <a:pPr/>
              <a:t>1</a:t>
            </a:fld>
            <a:endParaRPr lang="en-US" smtClean="0"/>
          </a:p>
        </p:txBody>
      </p:sp>
      <p:sp>
        <p:nvSpPr>
          <p:cNvPr id="16387" name="Rectangle 2"/>
          <p:cNvSpPr>
            <a:spLocks noGrp="1" noChangeArrowheads="1"/>
          </p:cNvSpPr>
          <p:nvPr>
            <p:ph type="ctrTitle"/>
          </p:nvPr>
        </p:nvSpPr>
        <p:spPr/>
        <p:txBody>
          <a:bodyPr/>
          <a:lstStyle/>
          <a:p>
            <a:pPr eaLnBrk="1" hangingPunct="1"/>
            <a:r>
              <a:rPr lang="en-US" smtClean="0"/>
              <a:t>Data Analysis Techniques </a:t>
            </a:r>
            <a:br>
              <a:rPr lang="en-US" smtClean="0"/>
            </a:br>
            <a:r>
              <a:rPr lang="en-US" sz="3200" smtClean="0"/>
              <a:t>in experimental physics</a:t>
            </a:r>
          </a:p>
        </p:txBody>
      </p:sp>
      <p:sp>
        <p:nvSpPr>
          <p:cNvPr id="16388" name="Rectangle 3"/>
          <p:cNvSpPr>
            <a:spLocks noGrp="1" noChangeArrowheads="1"/>
          </p:cNvSpPr>
          <p:nvPr>
            <p:ph type="subTitle" idx="1"/>
          </p:nvPr>
        </p:nvSpPr>
        <p:spPr/>
        <p:txBody>
          <a:bodyPr/>
          <a:lstStyle/>
          <a:p>
            <a:pPr eaLnBrk="1" hangingPunct="1"/>
            <a:r>
              <a:rPr lang="en-US" smtClean="0"/>
              <a:t>Tecniche di analisi dati in fisica sperimentale</a:t>
            </a:r>
          </a:p>
        </p:txBody>
      </p:sp>
      <p:sp>
        <p:nvSpPr>
          <p:cNvPr id="16389" name="Text Box 4"/>
          <p:cNvSpPr txBox="1">
            <a:spLocks noChangeArrowheads="1"/>
          </p:cNvSpPr>
          <p:nvPr/>
        </p:nvSpPr>
        <p:spPr bwMode="auto">
          <a:xfrm>
            <a:off x="381000" y="5740400"/>
            <a:ext cx="4648200" cy="584775"/>
          </a:xfrm>
          <a:prstGeom prst="rect">
            <a:avLst/>
          </a:prstGeom>
          <a:noFill/>
          <a:ln w="9525">
            <a:noFill/>
            <a:miter lim="800000"/>
            <a:headEnd/>
            <a:tailEnd/>
          </a:ln>
        </p:spPr>
        <p:txBody>
          <a:bodyPr wrap="square">
            <a:spAutoFit/>
          </a:bodyPr>
          <a:lstStyle/>
          <a:p>
            <a:r>
              <a:rPr lang="en-US" sz="1600" dirty="0" err="1"/>
              <a:t>Luciano</a:t>
            </a:r>
            <a:r>
              <a:rPr lang="en-US" sz="1600" dirty="0"/>
              <a:t> RAMELLO – </a:t>
            </a:r>
            <a:r>
              <a:rPr lang="en-US" sz="1600" dirty="0" err="1"/>
              <a:t>Dipartimento</a:t>
            </a:r>
            <a:r>
              <a:rPr lang="en-US" sz="1600" dirty="0"/>
              <a:t> </a:t>
            </a:r>
            <a:r>
              <a:rPr lang="en-US" sz="1600" dirty="0" err="1"/>
              <a:t>di</a:t>
            </a:r>
            <a:r>
              <a:rPr lang="en-US" sz="1600" dirty="0"/>
              <a:t> </a:t>
            </a:r>
            <a:r>
              <a:rPr lang="en-US" sz="1600" dirty="0" err="1"/>
              <a:t>Scienze</a:t>
            </a:r>
            <a:r>
              <a:rPr lang="en-US" sz="1600" dirty="0"/>
              <a:t> e </a:t>
            </a:r>
            <a:r>
              <a:rPr lang="en-US" sz="1600" dirty="0" err="1"/>
              <a:t>Innovazione</a:t>
            </a:r>
            <a:r>
              <a:rPr lang="en-US" sz="1600" dirty="0"/>
              <a:t> </a:t>
            </a:r>
            <a:r>
              <a:rPr lang="en-US" sz="1600" dirty="0" err="1" smtClean="0"/>
              <a:t>Tecnologica</a:t>
            </a:r>
            <a:endParaRPr lang="en-US" sz="1600" dirty="0"/>
          </a:p>
        </p:txBody>
      </p:sp>
      <p:pic>
        <p:nvPicPr>
          <p:cNvPr id="7" name="Immagine 6" descr="logo base UPO.jpg"/>
          <p:cNvPicPr>
            <a:picLocks noChangeAspect="1"/>
          </p:cNvPicPr>
          <p:nvPr/>
        </p:nvPicPr>
        <p:blipFill>
          <a:blip r:embed="rId2" cstate="print"/>
          <a:stretch>
            <a:fillRect/>
          </a:stretch>
        </p:blipFill>
        <p:spPr>
          <a:xfrm>
            <a:off x="5410200" y="5105400"/>
            <a:ext cx="2971800" cy="137903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numero diapositiva 5"/>
          <p:cNvSpPr>
            <a:spLocks noGrp="1"/>
          </p:cNvSpPr>
          <p:nvPr>
            <p:ph type="sldNum" sz="quarter" idx="12"/>
          </p:nvPr>
        </p:nvSpPr>
        <p:spPr>
          <a:noFill/>
        </p:spPr>
        <p:txBody>
          <a:bodyPr/>
          <a:lstStyle/>
          <a:p>
            <a:fld id="{1B0F4CDB-8FC3-4212-9D80-1A216DA4A39C}" type="slidenum">
              <a:rPr lang="en-US" smtClean="0"/>
              <a:pPr/>
              <a:t>10</a:t>
            </a:fld>
            <a:endParaRPr lang="en-US" smtClean="0"/>
          </a:p>
        </p:txBody>
      </p:sp>
      <p:sp>
        <p:nvSpPr>
          <p:cNvPr id="24579" name="Rectangle 2"/>
          <p:cNvSpPr>
            <a:spLocks noGrp="1" noChangeArrowheads="1"/>
          </p:cNvSpPr>
          <p:nvPr>
            <p:ph type="title"/>
          </p:nvPr>
        </p:nvSpPr>
        <p:spPr/>
        <p:txBody>
          <a:bodyPr/>
          <a:lstStyle/>
          <a:p>
            <a:pPr eaLnBrk="1" hangingPunct="1"/>
            <a:r>
              <a:rPr lang="en-US" smtClean="0"/>
              <a:t>Probability (1)</a:t>
            </a:r>
          </a:p>
        </p:txBody>
      </p:sp>
      <p:sp>
        <p:nvSpPr>
          <p:cNvPr id="24580" name="Text Box 4"/>
          <p:cNvSpPr txBox="1">
            <a:spLocks noChangeArrowheads="1"/>
          </p:cNvSpPr>
          <p:nvPr/>
        </p:nvSpPr>
        <p:spPr bwMode="auto">
          <a:xfrm>
            <a:off x="533400" y="1295400"/>
            <a:ext cx="8077200" cy="1311275"/>
          </a:xfrm>
          <a:prstGeom prst="rect">
            <a:avLst/>
          </a:prstGeom>
          <a:noFill/>
          <a:ln w="9525">
            <a:noFill/>
            <a:miter lim="800000"/>
            <a:headEnd/>
            <a:tailEnd/>
          </a:ln>
        </p:spPr>
        <p:txBody>
          <a:bodyPr>
            <a:spAutoFit/>
          </a:bodyPr>
          <a:lstStyle/>
          <a:p>
            <a:pPr>
              <a:spcBef>
                <a:spcPct val="50000"/>
              </a:spcBef>
            </a:pPr>
            <a:r>
              <a:rPr lang="it-IT">
                <a:latin typeface="Arial" charset="0"/>
              </a:rPr>
              <a:t>Let’s start from Kolmogorov’s axioms (1933):</a:t>
            </a:r>
          </a:p>
          <a:p>
            <a:pPr>
              <a:spcBef>
                <a:spcPct val="50000"/>
              </a:spcBef>
            </a:pPr>
            <a:r>
              <a:rPr lang="it-IT">
                <a:latin typeface="Arial" charset="0"/>
              </a:rPr>
              <a:t>Let </a:t>
            </a:r>
            <a:r>
              <a:rPr lang="it-IT" b="1" i="1">
                <a:latin typeface="Arial" charset="0"/>
              </a:rPr>
              <a:t>S</a:t>
            </a:r>
            <a:r>
              <a:rPr lang="it-IT">
                <a:latin typeface="Arial" charset="0"/>
              </a:rPr>
              <a:t> be a set (</a:t>
            </a:r>
            <a:r>
              <a:rPr lang="it-IT" b="1" i="1">
                <a:latin typeface="Arial" charset="0"/>
              </a:rPr>
              <a:t>S</a:t>
            </a:r>
            <a:r>
              <a:rPr lang="it-IT">
                <a:latin typeface="Arial" charset="0"/>
              </a:rPr>
              <a:t> </a:t>
            </a:r>
            <a:r>
              <a:rPr lang="it-IT" sz="1800">
                <a:sym typeface="Symbol" pitchFamily="18" charset="2"/>
              </a:rPr>
              <a:t></a:t>
            </a:r>
            <a:r>
              <a:rPr lang="it-IT" sz="1800"/>
              <a:t> </a:t>
            </a:r>
            <a:r>
              <a:rPr lang="it-IT">
                <a:latin typeface="Arial" charset="0"/>
              </a:rPr>
              <a:t>sample space</a:t>
            </a:r>
            <a:r>
              <a:rPr lang="it-IT">
                <a:latin typeface="Arial" charset="0"/>
                <a:sym typeface="Symbol" pitchFamily="18" charset="2"/>
              </a:rPr>
              <a:t>) with subsets </a:t>
            </a:r>
            <a:r>
              <a:rPr lang="it-IT" b="1" i="1">
                <a:latin typeface="Arial" charset="0"/>
                <a:sym typeface="Symbol" pitchFamily="18" charset="2"/>
              </a:rPr>
              <a:t>A,B</a:t>
            </a:r>
            <a:r>
              <a:rPr lang="it-IT" b="1">
                <a:latin typeface="Arial" charset="0"/>
                <a:sym typeface="Symbol" pitchFamily="18" charset="2"/>
              </a:rPr>
              <a:t>,</a:t>
            </a:r>
            <a:r>
              <a:rPr lang="it-IT">
                <a:latin typeface="Arial" charset="0"/>
                <a:sym typeface="Symbol" pitchFamily="18" charset="2"/>
              </a:rPr>
              <a:t>... (</a:t>
            </a:r>
            <a:r>
              <a:rPr lang="it-IT" b="1" i="1">
                <a:latin typeface="Arial" charset="0"/>
                <a:sym typeface="Symbol" pitchFamily="18" charset="2"/>
              </a:rPr>
              <a:t>A</a:t>
            </a:r>
            <a:r>
              <a:rPr lang="it-IT">
                <a:latin typeface="Arial" charset="0"/>
                <a:sym typeface="Symbol" pitchFamily="18" charset="2"/>
              </a:rPr>
              <a:t>  event). </a:t>
            </a:r>
          </a:p>
          <a:p>
            <a:pPr>
              <a:spcBef>
                <a:spcPct val="50000"/>
              </a:spcBef>
            </a:pPr>
            <a:r>
              <a:rPr lang="it-IT">
                <a:latin typeface="Arial" charset="0"/>
                <a:sym typeface="Symbol" pitchFamily="18" charset="2"/>
              </a:rPr>
              <a:t>Probability is a real function P() satisfying the following axioms:</a:t>
            </a:r>
          </a:p>
        </p:txBody>
      </p:sp>
      <p:sp>
        <p:nvSpPr>
          <p:cNvPr id="23558" name="Text Box 6"/>
          <p:cNvSpPr txBox="1">
            <a:spLocks noChangeArrowheads="1"/>
          </p:cNvSpPr>
          <p:nvPr/>
        </p:nvSpPr>
        <p:spPr bwMode="auto">
          <a:xfrm>
            <a:off x="561975" y="5334000"/>
            <a:ext cx="8582025" cy="854075"/>
          </a:xfrm>
          <a:prstGeom prst="rect">
            <a:avLst/>
          </a:prstGeom>
          <a:noFill/>
          <a:ln w="9525">
            <a:noFill/>
            <a:miter lim="800000"/>
            <a:headEnd/>
            <a:tailEnd/>
          </a:ln>
        </p:spPr>
        <p:txBody>
          <a:bodyPr>
            <a:spAutoFit/>
          </a:bodyPr>
          <a:lstStyle/>
          <a:p>
            <a:pPr>
              <a:spcBef>
                <a:spcPct val="50000"/>
              </a:spcBef>
            </a:pPr>
            <a:r>
              <a:rPr lang="it-IT">
                <a:latin typeface="Arial" charset="0"/>
              </a:rPr>
              <a:t>From these axioms many properties of probability can be derived, </a:t>
            </a:r>
          </a:p>
          <a:p>
            <a:pPr>
              <a:spcBef>
                <a:spcPct val="50000"/>
              </a:spcBef>
            </a:pPr>
            <a:r>
              <a:rPr lang="it-IT">
                <a:latin typeface="Arial" charset="0"/>
              </a:rPr>
              <a:t>such as ...</a:t>
            </a:r>
          </a:p>
        </p:txBody>
      </p:sp>
      <p:pic>
        <p:nvPicPr>
          <p:cNvPr id="24582" name="Picture 7" descr="txp_fig"/>
          <p:cNvPicPr>
            <a:picLocks noChangeAspect="1" noChangeArrowheads="1"/>
          </p:cNvPicPr>
          <p:nvPr>
            <p:custDataLst>
              <p:tags r:id="rId1"/>
            </p:custDataLst>
          </p:nvPr>
        </p:nvPicPr>
        <p:blipFill>
          <a:blip r:embed="rId5" cstate="print"/>
          <a:srcRect/>
          <a:stretch>
            <a:fillRect/>
          </a:stretch>
        </p:blipFill>
        <p:spPr bwMode="auto">
          <a:xfrm>
            <a:off x="1131888" y="3292475"/>
            <a:ext cx="2906712" cy="254000"/>
          </a:xfrm>
          <a:prstGeom prst="rect">
            <a:avLst/>
          </a:prstGeom>
          <a:noFill/>
          <a:ln w="9525">
            <a:noFill/>
            <a:miter lim="800000"/>
            <a:headEnd/>
            <a:tailEnd/>
          </a:ln>
        </p:spPr>
      </p:pic>
      <p:pic>
        <p:nvPicPr>
          <p:cNvPr id="24583" name="Picture 8" descr="txp_fig"/>
          <p:cNvPicPr>
            <a:picLocks noChangeAspect="1" noChangeArrowheads="1"/>
          </p:cNvPicPr>
          <p:nvPr>
            <p:custDataLst>
              <p:tags r:id="rId2"/>
            </p:custDataLst>
          </p:nvPr>
        </p:nvPicPr>
        <p:blipFill>
          <a:blip r:embed="rId6" cstate="print"/>
          <a:srcRect/>
          <a:stretch>
            <a:fillRect/>
          </a:stretch>
        </p:blipFill>
        <p:spPr bwMode="auto">
          <a:xfrm>
            <a:off x="1042988" y="4262438"/>
            <a:ext cx="4862512" cy="254000"/>
          </a:xfrm>
          <a:prstGeom prst="rect">
            <a:avLst/>
          </a:prstGeom>
          <a:noFill/>
          <a:ln w="9525">
            <a:noFill/>
            <a:miter lim="800000"/>
            <a:headEnd/>
            <a:tailEnd/>
          </a:ln>
        </p:spPr>
      </p:pic>
      <p:sp>
        <p:nvSpPr>
          <p:cNvPr id="24584" name="Rectangle 9"/>
          <p:cNvSpPr>
            <a:spLocks noChangeArrowheads="1"/>
          </p:cNvSpPr>
          <p:nvPr/>
        </p:nvSpPr>
        <p:spPr bwMode="auto">
          <a:xfrm>
            <a:off x="771525" y="3124200"/>
            <a:ext cx="5400675" cy="1511300"/>
          </a:xfrm>
          <a:prstGeom prst="rect">
            <a:avLst/>
          </a:prstGeom>
          <a:noFill/>
          <a:ln w="9525">
            <a:solidFill>
              <a:srgbClr val="CC3300"/>
            </a:solidFill>
            <a:miter lim="800000"/>
            <a:headEnd/>
            <a:tailEnd/>
          </a:ln>
        </p:spPr>
        <p:txBody>
          <a:bodyPr wrap="none" anchor="ctr"/>
          <a:lstStyle/>
          <a:p>
            <a:endParaRPr lang="it-IT"/>
          </a:p>
        </p:txBody>
      </p:sp>
      <p:pic>
        <p:nvPicPr>
          <p:cNvPr id="24585" name="Picture 10" descr="txp_fig"/>
          <p:cNvPicPr>
            <a:picLocks noChangeAspect="1" noChangeArrowheads="1"/>
          </p:cNvPicPr>
          <p:nvPr>
            <p:custDataLst>
              <p:tags r:id="rId3"/>
            </p:custDataLst>
          </p:nvPr>
        </p:nvPicPr>
        <p:blipFill>
          <a:blip r:embed="rId7" cstate="print"/>
          <a:srcRect/>
          <a:stretch>
            <a:fillRect/>
          </a:stretch>
        </p:blipFill>
        <p:spPr bwMode="auto">
          <a:xfrm>
            <a:off x="1066800" y="3733800"/>
            <a:ext cx="1155700" cy="25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numero diapositiva 5"/>
          <p:cNvSpPr>
            <a:spLocks noGrp="1"/>
          </p:cNvSpPr>
          <p:nvPr>
            <p:ph type="sldNum" sz="quarter" idx="12"/>
          </p:nvPr>
        </p:nvSpPr>
        <p:spPr>
          <a:noFill/>
        </p:spPr>
        <p:txBody>
          <a:bodyPr/>
          <a:lstStyle/>
          <a:p>
            <a:fld id="{0BA42CC8-3DA0-482A-94E9-7E87812AA28D}" type="slidenum">
              <a:rPr lang="en-US" smtClean="0"/>
              <a:pPr/>
              <a:t>11</a:t>
            </a:fld>
            <a:endParaRPr lang="en-US" smtClean="0"/>
          </a:p>
        </p:txBody>
      </p:sp>
      <p:sp>
        <p:nvSpPr>
          <p:cNvPr id="25603" name="Rectangle 5"/>
          <p:cNvSpPr>
            <a:spLocks noGrp="1" noChangeArrowheads="1"/>
          </p:cNvSpPr>
          <p:nvPr>
            <p:ph type="title"/>
          </p:nvPr>
        </p:nvSpPr>
        <p:spPr/>
        <p:txBody>
          <a:bodyPr/>
          <a:lstStyle/>
          <a:p>
            <a:pPr eaLnBrk="1" hangingPunct="1"/>
            <a:r>
              <a:rPr lang="en-US" smtClean="0"/>
              <a:t>Probability (2)</a:t>
            </a:r>
          </a:p>
        </p:txBody>
      </p:sp>
      <p:pic>
        <p:nvPicPr>
          <p:cNvPr id="25604" name="Picture 4" descr="txp_fig"/>
          <p:cNvPicPr>
            <a:picLocks noGrp="1" noChangeAspect="1" noChangeArrowheads="1"/>
          </p:cNvPicPr>
          <p:nvPr>
            <p:ph idx="1"/>
            <p:custDataLst>
              <p:tags r:id="rId1"/>
            </p:custDataLst>
          </p:nvPr>
        </p:nvPicPr>
        <p:blipFill>
          <a:blip r:embed="rId3" cstate="print"/>
          <a:srcRect/>
          <a:stretch>
            <a:fillRect/>
          </a:stretch>
        </p:blipFill>
        <p:spPr>
          <a:xfrm>
            <a:off x="1905000" y="2514600"/>
            <a:ext cx="4711700" cy="1778000"/>
          </a:xfrm>
          <a:noFill/>
        </p:spPr>
      </p:pic>
      <p:sp>
        <p:nvSpPr>
          <p:cNvPr id="36872" name="Text Box 8"/>
          <p:cNvSpPr txBox="1">
            <a:spLocks noChangeArrowheads="1"/>
          </p:cNvSpPr>
          <p:nvPr/>
        </p:nvSpPr>
        <p:spPr bwMode="auto">
          <a:xfrm>
            <a:off x="533400" y="4676775"/>
            <a:ext cx="7686675" cy="1465263"/>
          </a:xfrm>
          <a:prstGeom prst="rect">
            <a:avLst/>
          </a:prstGeom>
          <a:noFill/>
          <a:ln w="9525">
            <a:noFill/>
            <a:miter lim="800000"/>
            <a:headEnd/>
            <a:tailEnd/>
          </a:ln>
        </p:spPr>
        <p:txBody>
          <a:bodyPr wrap="none">
            <a:spAutoFit/>
          </a:bodyPr>
          <a:lstStyle/>
          <a:p>
            <a:r>
              <a:rPr lang="en-US" sz="1800"/>
              <a:t>Let’s also define the </a:t>
            </a:r>
            <a:r>
              <a:rPr lang="en-US" sz="1800" b="1"/>
              <a:t>conditional</a:t>
            </a:r>
            <a:r>
              <a:rPr lang="en-US" sz="1800"/>
              <a:t> probability </a:t>
            </a:r>
            <a:r>
              <a:rPr lang="it-IT" sz="1800" b="1" i="1"/>
              <a:t>P(A|B)</a:t>
            </a:r>
            <a:r>
              <a:rPr lang="it-IT" sz="1800"/>
              <a:t>, i.e. the </a:t>
            </a:r>
          </a:p>
          <a:p>
            <a:r>
              <a:rPr lang="it-IT" sz="1800"/>
              <a:t>probability of observing </a:t>
            </a:r>
            <a:r>
              <a:rPr lang="it-IT" sz="1800" b="1" i="1"/>
              <a:t>A</a:t>
            </a:r>
            <a:r>
              <a:rPr lang="it-IT" sz="1800"/>
              <a:t>, knowing that </a:t>
            </a:r>
            <a:r>
              <a:rPr lang="it-IT" sz="1800" b="1" i="1"/>
              <a:t>B </a:t>
            </a:r>
            <a:r>
              <a:rPr lang="it-IT" sz="1800"/>
              <a:t>has</a:t>
            </a:r>
            <a:r>
              <a:rPr lang="it-IT" sz="1800" b="1" i="1"/>
              <a:t> </a:t>
            </a:r>
            <a:r>
              <a:rPr lang="it-IT" sz="1800"/>
              <a:t>been observed</a:t>
            </a:r>
          </a:p>
          <a:p>
            <a:r>
              <a:rPr lang="it-IT" sz="1800"/>
              <a:t>(for example: the probability of obtaining 3 and 5 with two dice, </a:t>
            </a:r>
          </a:p>
          <a:p>
            <a:r>
              <a:rPr lang="it-IT" sz="1800"/>
              <a:t>knowing that the sum is 8)</a:t>
            </a:r>
            <a:endParaRPr lang="it-IT" sz="1800" b="1" i="1"/>
          </a:p>
          <a:p>
            <a:endParaRPr lang="en-US" sz="1800"/>
          </a:p>
        </p:txBody>
      </p:sp>
      <p:grpSp>
        <p:nvGrpSpPr>
          <p:cNvPr id="25606" name="Group 11"/>
          <p:cNvGrpSpPr>
            <a:grpSpLocks/>
          </p:cNvGrpSpPr>
          <p:nvPr/>
        </p:nvGrpSpPr>
        <p:grpSpPr bwMode="auto">
          <a:xfrm>
            <a:off x="533400" y="1479550"/>
            <a:ext cx="8407400" cy="641350"/>
            <a:chOff x="336" y="932"/>
            <a:chExt cx="5296" cy="404"/>
          </a:xfrm>
        </p:grpSpPr>
        <p:sp>
          <p:nvSpPr>
            <p:cNvPr id="25607" name="Text Box 7"/>
            <p:cNvSpPr txBox="1">
              <a:spLocks noChangeArrowheads="1"/>
            </p:cNvSpPr>
            <p:nvPr/>
          </p:nvSpPr>
          <p:spPr bwMode="auto">
            <a:xfrm>
              <a:off x="336" y="932"/>
              <a:ext cx="5296" cy="404"/>
            </a:xfrm>
            <a:prstGeom prst="rect">
              <a:avLst/>
            </a:prstGeom>
            <a:noFill/>
            <a:ln w="9525">
              <a:noFill/>
              <a:miter lim="800000"/>
              <a:headEnd/>
              <a:tailEnd/>
            </a:ln>
          </p:spPr>
          <p:txBody>
            <a:bodyPr wrap="none">
              <a:spAutoFit/>
            </a:bodyPr>
            <a:lstStyle/>
            <a:p>
              <a:r>
                <a:rPr lang="en-US" sz="1800"/>
                <a:t>Properties of the probability function ( “¯” denotes the complementary </a:t>
              </a:r>
            </a:p>
            <a:p>
              <a:r>
                <a:rPr lang="en-US" sz="1800"/>
                <a:t>subset, A=S-A):</a:t>
              </a:r>
            </a:p>
          </p:txBody>
        </p:sp>
        <p:sp>
          <p:nvSpPr>
            <p:cNvPr id="25608" name="Rectangle 10"/>
            <p:cNvSpPr>
              <a:spLocks noChangeArrowheads="1"/>
            </p:cNvSpPr>
            <p:nvPr/>
          </p:nvSpPr>
          <p:spPr bwMode="auto">
            <a:xfrm>
              <a:off x="912" y="1104"/>
              <a:ext cx="208" cy="231"/>
            </a:xfrm>
            <a:prstGeom prst="rect">
              <a:avLst/>
            </a:prstGeom>
            <a:noFill/>
            <a:ln w="9525">
              <a:noFill/>
              <a:miter lim="800000"/>
              <a:headEnd/>
              <a:tailEnd/>
            </a:ln>
          </p:spPr>
          <p:txBody>
            <a:bodyPr wrap="none">
              <a:spAutoFit/>
            </a:bodyPr>
            <a:lstStyle/>
            <a:p>
              <a:r>
                <a:rPr lang="en-US" sz="1800"/>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egnaposto numero diapositiva 5"/>
          <p:cNvSpPr>
            <a:spLocks noGrp="1"/>
          </p:cNvSpPr>
          <p:nvPr>
            <p:ph type="sldNum" sz="quarter" idx="12"/>
          </p:nvPr>
        </p:nvSpPr>
        <p:spPr>
          <a:noFill/>
        </p:spPr>
        <p:txBody>
          <a:bodyPr/>
          <a:lstStyle/>
          <a:p>
            <a:fld id="{9511E1AD-F87E-4704-9C32-4EBE530C0E11}" type="slidenum">
              <a:rPr lang="en-US" smtClean="0"/>
              <a:pPr/>
              <a:t>12</a:t>
            </a:fld>
            <a:endParaRPr lang="en-US" smtClean="0"/>
          </a:p>
        </p:txBody>
      </p:sp>
      <p:sp>
        <p:nvSpPr>
          <p:cNvPr id="2053" name="Rectangle 2"/>
          <p:cNvSpPr>
            <a:spLocks noGrp="1" noChangeArrowheads="1"/>
          </p:cNvSpPr>
          <p:nvPr>
            <p:ph type="title"/>
          </p:nvPr>
        </p:nvSpPr>
        <p:spPr/>
        <p:txBody>
          <a:bodyPr/>
          <a:lstStyle/>
          <a:p>
            <a:pPr eaLnBrk="1" hangingPunct="1"/>
            <a:r>
              <a:rPr lang="en-US" smtClean="0"/>
              <a:t>Probability (3)</a:t>
            </a:r>
          </a:p>
        </p:txBody>
      </p:sp>
      <p:graphicFrame>
        <p:nvGraphicFramePr>
          <p:cNvPr id="2050" name="Object 4"/>
          <p:cNvGraphicFramePr>
            <a:graphicFrameLocks noChangeAspect="1"/>
          </p:cNvGraphicFramePr>
          <p:nvPr/>
        </p:nvGraphicFramePr>
        <p:xfrm>
          <a:off x="581025" y="1700213"/>
          <a:ext cx="3946525" cy="2146300"/>
        </p:xfrm>
        <a:graphic>
          <a:graphicData uri="http://schemas.openxmlformats.org/presentationml/2006/ole">
            <mc:AlternateContent xmlns:mc="http://schemas.openxmlformats.org/markup-compatibility/2006">
              <mc:Choice xmlns:v="urn:schemas-microsoft-com:vml" Requires="v">
                <p:oleObj spid="_x0000_s2064" name="Equation" r:id="rId3" imgW="1727200" imgH="939800" progId="Equation.3">
                  <p:embed/>
                </p:oleObj>
              </mc:Choice>
              <mc:Fallback>
                <p:oleObj name="Equation" r:id="rId3" imgW="1727200" imgH="939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 y="1700213"/>
                        <a:ext cx="3946525" cy="214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93" name="Text Box 5"/>
          <p:cNvSpPr txBox="1">
            <a:spLocks noChangeArrowheads="1"/>
          </p:cNvSpPr>
          <p:nvPr/>
        </p:nvSpPr>
        <p:spPr bwMode="auto">
          <a:xfrm>
            <a:off x="4648200" y="1295400"/>
            <a:ext cx="4448175" cy="915988"/>
          </a:xfrm>
          <a:prstGeom prst="rect">
            <a:avLst/>
          </a:prstGeom>
          <a:solidFill>
            <a:srgbClr val="FF0000"/>
          </a:solidFill>
          <a:ln w="9525">
            <a:noFill/>
            <a:miter lim="800000"/>
            <a:headEnd/>
            <a:tailEnd/>
          </a:ln>
        </p:spPr>
        <p:txBody>
          <a:bodyPr>
            <a:spAutoFit/>
          </a:bodyPr>
          <a:lstStyle/>
          <a:p>
            <a:pPr>
              <a:spcBef>
                <a:spcPct val="50000"/>
              </a:spcBef>
            </a:pPr>
            <a:r>
              <a:rPr lang="it-IT" sz="1800" b="1" i="1">
                <a:solidFill>
                  <a:srgbClr val="E2EDC5"/>
                </a:solidFill>
                <a:latin typeface="Arial" charset="0"/>
              </a:rPr>
              <a:t>S</a:t>
            </a:r>
            <a:r>
              <a:rPr lang="it-IT" sz="1800">
                <a:solidFill>
                  <a:srgbClr val="E2EDC5"/>
                </a:solidFill>
                <a:latin typeface="Arial" charset="0"/>
              </a:rPr>
              <a:t> is the sample space, having unit probability, i.e. that of the union between an event </a:t>
            </a:r>
            <a:r>
              <a:rPr lang="it-IT" sz="1800" b="1" i="1">
                <a:solidFill>
                  <a:srgbClr val="E2EDC5"/>
                </a:solidFill>
                <a:latin typeface="Arial" charset="0"/>
              </a:rPr>
              <a:t>B</a:t>
            </a:r>
            <a:r>
              <a:rPr lang="it-IT" sz="1800">
                <a:solidFill>
                  <a:srgbClr val="E2EDC5"/>
                </a:solidFill>
                <a:latin typeface="Arial" charset="0"/>
              </a:rPr>
              <a:t> and its complement</a:t>
            </a:r>
          </a:p>
        </p:txBody>
      </p:sp>
      <p:sp>
        <p:nvSpPr>
          <p:cNvPr id="37894" name="Oval 6"/>
          <p:cNvSpPr>
            <a:spLocks noChangeArrowheads="1"/>
          </p:cNvSpPr>
          <p:nvPr/>
        </p:nvSpPr>
        <p:spPr bwMode="auto">
          <a:xfrm>
            <a:off x="584200" y="3141663"/>
            <a:ext cx="1717675" cy="936625"/>
          </a:xfrm>
          <a:prstGeom prst="ellipse">
            <a:avLst/>
          </a:prstGeom>
          <a:noFill/>
          <a:ln w="38100">
            <a:solidFill>
              <a:srgbClr val="FF0000"/>
            </a:solidFill>
            <a:round/>
            <a:headEnd/>
            <a:tailEnd/>
          </a:ln>
        </p:spPr>
        <p:txBody>
          <a:bodyPr wrap="none" anchor="ctr"/>
          <a:lstStyle/>
          <a:p>
            <a:endParaRPr lang="it-IT"/>
          </a:p>
        </p:txBody>
      </p:sp>
      <p:sp>
        <p:nvSpPr>
          <p:cNvPr id="37895" name="Line 7"/>
          <p:cNvSpPr>
            <a:spLocks noChangeShapeType="1"/>
          </p:cNvSpPr>
          <p:nvPr/>
        </p:nvSpPr>
        <p:spPr bwMode="auto">
          <a:xfrm flipH="1">
            <a:off x="2301875" y="3141663"/>
            <a:ext cx="2962275" cy="287337"/>
          </a:xfrm>
          <a:prstGeom prst="line">
            <a:avLst/>
          </a:prstGeom>
          <a:noFill/>
          <a:ln w="9525">
            <a:solidFill>
              <a:srgbClr val="FF0000"/>
            </a:solidFill>
            <a:round/>
            <a:headEnd/>
            <a:tailEnd type="triangle" w="med" len="med"/>
          </a:ln>
        </p:spPr>
        <p:txBody>
          <a:bodyPr/>
          <a:lstStyle/>
          <a:p>
            <a:endParaRPr lang="it-IT"/>
          </a:p>
        </p:txBody>
      </p:sp>
      <p:sp>
        <p:nvSpPr>
          <p:cNvPr id="37896" name="Rectangle 8"/>
          <p:cNvSpPr>
            <a:spLocks noChangeArrowheads="1"/>
          </p:cNvSpPr>
          <p:nvPr/>
        </p:nvSpPr>
        <p:spPr bwMode="auto">
          <a:xfrm>
            <a:off x="4953000" y="2565400"/>
            <a:ext cx="3978275" cy="1397000"/>
          </a:xfrm>
          <a:prstGeom prst="rect">
            <a:avLst/>
          </a:prstGeom>
          <a:solidFill>
            <a:srgbClr val="FF0000"/>
          </a:solidFill>
          <a:ln w="9525">
            <a:solidFill>
              <a:schemeClr val="tx1"/>
            </a:solidFill>
            <a:miter lim="800000"/>
            <a:headEnd/>
            <a:tailEnd/>
          </a:ln>
        </p:spPr>
        <p:txBody>
          <a:bodyPr wrap="none" anchor="ctr"/>
          <a:lstStyle/>
          <a:p>
            <a:pPr algn="ctr"/>
            <a:r>
              <a:rPr lang="it-IT" sz="1800">
                <a:solidFill>
                  <a:srgbClr val="E2EDC5"/>
                </a:solidFill>
                <a:latin typeface="Arial" charset="0"/>
              </a:rPr>
              <a:t>This is the probability that</a:t>
            </a:r>
          </a:p>
          <a:p>
            <a:pPr algn="ctr"/>
            <a:r>
              <a:rPr lang="it-IT" sz="1800" b="1" i="1">
                <a:solidFill>
                  <a:srgbClr val="E2EDC5"/>
                </a:solidFill>
                <a:latin typeface="Arial" charset="0"/>
              </a:rPr>
              <a:t>A </a:t>
            </a:r>
            <a:r>
              <a:rPr lang="it-IT" sz="1800">
                <a:solidFill>
                  <a:srgbClr val="E2EDC5"/>
                </a:solidFill>
                <a:latin typeface="Arial" charset="0"/>
              </a:rPr>
              <a:t>and </a:t>
            </a:r>
            <a:r>
              <a:rPr lang="it-IT" sz="1800" b="1" i="1">
                <a:solidFill>
                  <a:srgbClr val="E2EDC5"/>
                </a:solidFill>
                <a:latin typeface="Arial" charset="0"/>
              </a:rPr>
              <a:t>B</a:t>
            </a:r>
            <a:r>
              <a:rPr lang="it-IT" sz="1800">
                <a:solidFill>
                  <a:srgbClr val="E2EDC5"/>
                </a:solidFill>
                <a:latin typeface="Arial" charset="0"/>
              </a:rPr>
              <a:t> occur simultaneously, </a:t>
            </a:r>
          </a:p>
          <a:p>
            <a:pPr algn="ctr"/>
            <a:r>
              <a:rPr lang="it-IT" sz="1800">
                <a:solidFill>
                  <a:srgbClr val="E2EDC5"/>
                </a:solidFill>
                <a:latin typeface="Arial" charset="0"/>
              </a:rPr>
              <a:t>normalized to the whole sample space</a:t>
            </a:r>
          </a:p>
        </p:txBody>
      </p:sp>
      <p:graphicFrame>
        <p:nvGraphicFramePr>
          <p:cNvPr id="37897" name="Object 9"/>
          <p:cNvGraphicFramePr>
            <a:graphicFrameLocks noChangeAspect="1"/>
          </p:cNvGraphicFramePr>
          <p:nvPr/>
        </p:nvGraphicFramePr>
        <p:xfrm>
          <a:off x="0" y="4198938"/>
          <a:ext cx="6826250" cy="1908175"/>
        </p:xfrm>
        <a:graphic>
          <a:graphicData uri="http://schemas.openxmlformats.org/presentationml/2006/ole">
            <mc:AlternateContent xmlns:mc="http://schemas.openxmlformats.org/markup-compatibility/2006">
              <mc:Choice xmlns:v="urn:schemas-microsoft-com:vml" Requires="v">
                <p:oleObj spid="_x0000_s2065" name="Equation" r:id="rId5" imgW="2921000" imgH="889000" progId="Equation.3">
                  <p:embed/>
                </p:oleObj>
              </mc:Choice>
              <mc:Fallback>
                <p:oleObj name="Equation" r:id="rId5" imgW="2921000" imgH="8890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198938"/>
                        <a:ext cx="6826250" cy="190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98" name="Rectangle 10"/>
          <p:cNvSpPr>
            <a:spLocks noChangeArrowheads="1"/>
          </p:cNvSpPr>
          <p:nvPr/>
        </p:nvSpPr>
        <p:spPr bwMode="auto">
          <a:xfrm>
            <a:off x="6858000" y="4191000"/>
            <a:ext cx="2286000" cy="1943100"/>
          </a:xfrm>
          <a:prstGeom prst="rect">
            <a:avLst/>
          </a:prstGeom>
          <a:solidFill>
            <a:srgbClr val="FF0000"/>
          </a:solidFill>
          <a:ln w="9525">
            <a:solidFill>
              <a:schemeClr val="tx1"/>
            </a:solidFill>
            <a:miter lim="800000"/>
            <a:headEnd/>
            <a:tailEnd/>
          </a:ln>
        </p:spPr>
        <p:txBody>
          <a:bodyPr wrap="none" anchor="ctr"/>
          <a:lstStyle/>
          <a:p>
            <a:r>
              <a:rPr lang="it-IT" sz="1800">
                <a:solidFill>
                  <a:srgbClr val="E2EDC5"/>
                </a:solidFill>
                <a:latin typeface="Arial" charset="0"/>
              </a:rPr>
              <a:t>To define conditional</a:t>
            </a:r>
          </a:p>
          <a:p>
            <a:r>
              <a:rPr lang="it-IT" sz="1800">
                <a:solidFill>
                  <a:srgbClr val="E2EDC5"/>
                </a:solidFill>
                <a:latin typeface="Arial" charset="0"/>
              </a:rPr>
              <a:t>probability, the  </a:t>
            </a:r>
          </a:p>
          <a:p>
            <a:r>
              <a:rPr lang="it-IT" sz="1800">
                <a:solidFill>
                  <a:srgbClr val="E2EDC5"/>
                </a:solidFill>
                <a:latin typeface="Arial" charset="0"/>
              </a:rPr>
              <a:t>normalization in this</a:t>
            </a:r>
          </a:p>
          <a:p>
            <a:r>
              <a:rPr lang="it-IT" sz="1800">
                <a:solidFill>
                  <a:srgbClr val="E2EDC5"/>
                </a:solidFill>
                <a:latin typeface="Arial" charset="0"/>
              </a:rPr>
              <a:t>case is made </a:t>
            </a:r>
          </a:p>
          <a:p>
            <a:r>
              <a:rPr lang="it-IT" sz="1800">
                <a:solidFill>
                  <a:srgbClr val="E2EDC5"/>
                </a:solidFill>
                <a:latin typeface="Arial" charset="0"/>
              </a:rPr>
              <a:t>with respect to </a:t>
            </a:r>
          </a:p>
          <a:p>
            <a:r>
              <a:rPr lang="it-IT" sz="1800">
                <a:solidFill>
                  <a:srgbClr val="E2EDC5"/>
                </a:solidFill>
                <a:latin typeface="Arial" charset="0"/>
              </a:rPr>
              <a:t>event </a:t>
            </a:r>
            <a:r>
              <a:rPr lang="it-IT" sz="1800" b="1" i="1">
                <a:solidFill>
                  <a:srgbClr val="E2EDC5"/>
                </a:solidFill>
                <a:latin typeface="Arial" charset="0"/>
              </a:rPr>
              <a:t>B </a:t>
            </a:r>
          </a:p>
        </p:txBody>
      </p:sp>
      <p:sp>
        <p:nvSpPr>
          <p:cNvPr id="37899" name="Oval 11"/>
          <p:cNvSpPr>
            <a:spLocks noChangeArrowheads="1"/>
          </p:cNvSpPr>
          <p:nvPr/>
        </p:nvSpPr>
        <p:spPr bwMode="auto">
          <a:xfrm>
            <a:off x="1833563" y="4652963"/>
            <a:ext cx="1092200" cy="576262"/>
          </a:xfrm>
          <a:prstGeom prst="ellipse">
            <a:avLst/>
          </a:prstGeom>
          <a:noFill/>
          <a:ln w="28575">
            <a:solidFill>
              <a:srgbClr val="FF0000"/>
            </a:solidFill>
            <a:round/>
            <a:headEnd/>
            <a:tailEnd/>
          </a:ln>
        </p:spPr>
        <p:txBody>
          <a:bodyPr wrap="none" anchor="ctr"/>
          <a:lstStyle/>
          <a:p>
            <a:endParaRPr lang="it-IT"/>
          </a:p>
        </p:txBody>
      </p:sp>
      <p:sp>
        <p:nvSpPr>
          <p:cNvPr id="37900" name="Line 12"/>
          <p:cNvSpPr>
            <a:spLocks noChangeShapeType="1"/>
          </p:cNvSpPr>
          <p:nvPr/>
        </p:nvSpPr>
        <p:spPr bwMode="auto">
          <a:xfrm flipH="1">
            <a:off x="2925763" y="4868863"/>
            <a:ext cx="4367212" cy="73025"/>
          </a:xfrm>
          <a:prstGeom prst="line">
            <a:avLst/>
          </a:prstGeom>
          <a:noFill/>
          <a:ln w="9525">
            <a:solidFill>
              <a:srgbClr val="FF0000"/>
            </a:solidFill>
            <a:round/>
            <a:headEnd/>
            <a:tailEnd type="triangle" w="med" len="med"/>
          </a:ln>
        </p:spPr>
        <p:txBody>
          <a:bodyPr/>
          <a:lstStyle/>
          <a:p>
            <a:endParaRPr lang="it-IT"/>
          </a:p>
        </p:txBody>
      </p:sp>
      <p:sp>
        <p:nvSpPr>
          <p:cNvPr id="37901" name="Oval 13"/>
          <p:cNvSpPr>
            <a:spLocks noChangeArrowheads="1"/>
          </p:cNvSpPr>
          <p:nvPr/>
        </p:nvSpPr>
        <p:spPr bwMode="auto">
          <a:xfrm>
            <a:off x="3276600" y="5443538"/>
            <a:ext cx="3276600" cy="865187"/>
          </a:xfrm>
          <a:prstGeom prst="ellipse">
            <a:avLst/>
          </a:prstGeom>
          <a:solidFill>
            <a:srgbClr val="FF0000"/>
          </a:solidFill>
          <a:ln w="9525">
            <a:solidFill>
              <a:schemeClr val="tx1"/>
            </a:solidFill>
            <a:round/>
            <a:headEnd/>
            <a:tailEnd/>
          </a:ln>
        </p:spPr>
        <p:txBody>
          <a:bodyPr wrap="none" anchor="ctr"/>
          <a:lstStyle/>
          <a:p>
            <a:pPr algn="ctr"/>
            <a:r>
              <a:rPr lang="it-IT" b="1" i="1" dirty="0">
                <a:solidFill>
                  <a:srgbClr val="E2EDC5"/>
                </a:solidFill>
                <a:latin typeface="Arial" charset="0"/>
              </a:rPr>
              <a:t>P(A)</a:t>
            </a:r>
            <a:r>
              <a:rPr lang="it-IT" dirty="0">
                <a:solidFill>
                  <a:srgbClr val="E2EDC5"/>
                </a:solidFill>
                <a:latin typeface="Arial" charset="0"/>
              </a:rPr>
              <a:t> and </a:t>
            </a:r>
            <a:r>
              <a:rPr lang="it-IT" b="1" i="1" dirty="0">
                <a:solidFill>
                  <a:srgbClr val="E2EDC5"/>
                </a:solidFill>
                <a:latin typeface="Arial" charset="0"/>
              </a:rPr>
              <a:t>P(B</a:t>
            </a:r>
            <a:r>
              <a:rPr lang="it-IT" b="1" i="1" dirty="0" smtClean="0">
                <a:solidFill>
                  <a:srgbClr val="E2EDC5"/>
                </a:solidFill>
                <a:latin typeface="Arial" charset="0"/>
              </a:rPr>
              <a:t>) </a:t>
            </a:r>
            <a:r>
              <a:rPr lang="it-IT" dirty="0" smtClean="0">
                <a:solidFill>
                  <a:srgbClr val="E2EDC5"/>
                </a:solidFill>
                <a:latin typeface="Arial" charset="0"/>
              </a:rPr>
              <a:t>must be ≠</a:t>
            </a:r>
            <a:r>
              <a:rPr lang="it-IT" dirty="0">
                <a:solidFill>
                  <a:srgbClr val="E2EDC5"/>
                </a:solidFill>
                <a:latin typeface="Arial" charset="0"/>
              </a:rPr>
              <a:t>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dissolve">
                                      <p:cBhvr>
                                        <p:cTn id="7" dur="500"/>
                                        <p:tgtEl>
                                          <p:spTgt spid="378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7894"/>
                                        </p:tgtEl>
                                        <p:attrNameLst>
                                          <p:attrName>style.visibility</p:attrName>
                                        </p:attrNameLst>
                                      </p:cBhvr>
                                      <p:to>
                                        <p:strVal val="visible"/>
                                      </p:to>
                                    </p:set>
                                    <p:anim calcmode="lin" valueType="num">
                                      <p:cBhvr additive="base">
                                        <p:cTn id="12" dur="500" fill="hold"/>
                                        <p:tgtEl>
                                          <p:spTgt spid="37894"/>
                                        </p:tgtEl>
                                        <p:attrNameLst>
                                          <p:attrName>ppt_x</p:attrName>
                                        </p:attrNameLst>
                                      </p:cBhvr>
                                      <p:tavLst>
                                        <p:tav tm="0">
                                          <p:val>
                                            <p:strVal val="#ppt_x"/>
                                          </p:val>
                                        </p:tav>
                                        <p:tav tm="100000">
                                          <p:val>
                                            <p:strVal val="#ppt_x"/>
                                          </p:val>
                                        </p:tav>
                                      </p:tavLst>
                                    </p:anim>
                                    <p:anim calcmode="lin" valueType="num">
                                      <p:cBhvr additive="base">
                                        <p:cTn id="13" dur="500" fill="hold"/>
                                        <p:tgtEl>
                                          <p:spTgt spid="3789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37895"/>
                                        </p:tgtEl>
                                        <p:attrNameLst>
                                          <p:attrName>style.visibility</p:attrName>
                                        </p:attrNameLst>
                                      </p:cBhvr>
                                      <p:to>
                                        <p:strVal val="visible"/>
                                      </p:to>
                                    </p:set>
                                    <p:anim calcmode="lin" valueType="num">
                                      <p:cBhvr additive="base">
                                        <p:cTn id="17" dur="500" fill="hold"/>
                                        <p:tgtEl>
                                          <p:spTgt spid="37895"/>
                                        </p:tgtEl>
                                        <p:attrNameLst>
                                          <p:attrName>ppt_x</p:attrName>
                                        </p:attrNameLst>
                                      </p:cBhvr>
                                      <p:tavLst>
                                        <p:tav tm="0">
                                          <p:val>
                                            <p:strVal val="#ppt_x"/>
                                          </p:val>
                                        </p:tav>
                                        <p:tav tm="100000">
                                          <p:val>
                                            <p:strVal val="#ppt_x"/>
                                          </p:val>
                                        </p:tav>
                                      </p:tavLst>
                                    </p:anim>
                                    <p:anim calcmode="lin" valueType="num">
                                      <p:cBhvr additive="base">
                                        <p:cTn id="18" dur="500" fill="hold"/>
                                        <p:tgtEl>
                                          <p:spTgt spid="37895"/>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37896"/>
                                        </p:tgtEl>
                                        <p:attrNameLst>
                                          <p:attrName>style.visibility</p:attrName>
                                        </p:attrNameLst>
                                      </p:cBhvr>
                                      <p:to>
                                        <p:strVal val="visible"/>
                                      </p:to>
                                    </p:set>
                                    <p:animEffect transition="in" filter="dissolve">
                                      <p:cBhvr>
                                        <p:cTn id="22" dur="500"/>
                                        <p:tgtEl>
                                          <p:spTgt spid="3789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7897"/>
                                        </p:tgtEl>
                                        <p:attrNameLst>
                                          <p:attrName>style.visibility</p:attrName>
                                        </p:attrNameLst>
                                      </p:cBhvr>
                                      <p:to>
                                        <p:strVal val="visible"/>
                                      </p:to>
                                    </p:set>
                                    <p:animEffect transition="in" filter="dissolve">
                                      <p:cBhvr>
                                        <p:cTn id="27" dur="500"/>
                                        <p:tgtEl>
                                          <p:spTgt spid="3789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7899"/>
                                        </p:tgtEl>
                                        <p:attrNameLst>
                                          <p:attrName>style.visibility</p:attrName>
                                        </p:attrNameLst>
                                      </p:cBhvr>
                                      <p:to>
                                        <p:strVal val="visible"/>
                                      </p:to>
                                    </p:set>
                                    <p:anim calcmode="lin" valueType="num">
                                      <p:cBhvr additive="base">
                                        <p:cTn id="32" dur="500" fill="hold"/>
                                        <p:tgtEl>
                                          <p:spTgt spid="37899"/>
                                        </p:tgtEl>
                                        <p:attrNameLst>
                                          <p:attrName>ppt_x</p:attrName>
                                        </p:attrNameLst>
                                      </p:cBhvr>
                                      <p:tavLst>
                                        <p:tav tm="0">
                                          <p:val>
                                            <p:strVal val="#ppt_x"/>
                                          </p:val>
                                        </p:tav>
                                        <p:tav tm="100000">
                                          <p:val>
                                            <p:strVal val="#ppt_x"/>
                                          </p:val>
                                        </p:tav>
                                      </p:tavLst>
                                    </p:anim>
                                    <p:anim calcmode="lin" valueType="num">
                                      <p:cBhvr additive="base">
                                        <p:cTn id="33" dur="500" fill="hold"/>
                                        <p:tgtEl>
                                          <p:spTgt spid="37899"/>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37900"/>
                                        </p:tgtEl>
                                        <p:attrNameLst>
                                          <p:attrName>style.visibility</p:attrName>
                                        </p:attrNameLst>
                                      </p:cBhvr>
                                      <p:to>
                                        <p:strVal val="visible"/>
                                      </p:to>
                                    </p:set>
                                    <p:anim calcmode="lin" valueType="num">
                                      <p:cBhvr additive="base">
                                        <p:cTn id="37" dur="500" fill="hold"/>
                                        <p:tgtEl>
                                          <p:spTgt spid="37900"/>
                                        </p:tgtEl>
                                        <p:attrNameLst>
                                          <p:attrName>ppt_x</p:attrName>
                                        </p:attrNameLst>
                                      </p:cBhvr>
                                      <p:tavLst>
                                        <p:tav tm="0">
                                          <p:val>
                                            <p:strVal val="#ppt_x"/>
                                          </p:val>
                                        </p:tav>
                                        <p:tav tm="100000">
                                          <p:val>
                                            <p:strVal val="#ppt_x"/>
                                          </p:val>
                                        </p:tav>
                                      </p:tavLst>
                                    </p:anim>
                                    <p:anim calcmode="lin" valueType="num">
                                      <p:cBhvr additive="base">
                                        <p:cTn id="38" dur="500" fill="hold"/>
                                        <p:tgtEl>
                                          <p:spTgt spid="37900"/>
                                        </p:tgtEl>
                                        <p:attrNameLst>
                                          <p:attrName>ppt_y</p:attrName>
                                        </p:attrNameLst>
                                      </p:cBhvr>
                                      <p:tavLst>
                                        <p:tav tm="0">
                                          <p:val>
                                            <p:strVal val="1+#ppt_h/2"/>
                                          </p:val>
                                        </p:tav>
                                        <p:tav tm="100000">
                                          <p:val>
                                            <p:strVal val="#ppt_y"/>
                                          </p:val>
                                        </p:tav>
                                      </p:tavLst>
                                    </p:anim>
                                  </p:childTnLst>
                                </p:cTn>
                              </p:par>
                            </p:childTnLst>
                          </p:cTn>
                        </p:par>
                        <p:par>
                          <p:cTn id="39" fill="hold">
                            <p:stCondLst>
                              <p:cond delay="1000"/>
                            </p:stCondLst>
                            <p:childTnLst>
                              <p:par>
                                <p:cTn id="40" presetID="9" presetClass="entr" presetSubtype="0" fill="hold" grpId="0" nodeType="afterEffect">
                                  <p:stCondLst>
                                    <p:cond delay="0"/>
                                  </p:stCondLst>
                                  <p:childTnLst>
                                    <p:set>
                                      <p:cBhvr>
                                        <p:cTn id="41" dur="1" fill="hold">
                                          <p:stCondLst>
                                            <p:cond delay="0"/>
                                          </p:stCondLst>
                                        </p:cTn>
                                        <p:tgtEl>
                                          <p:spTgt spid="37898"/>
                                        </p:tgtEl>
                                        <p:attrNameLst>
                                          <p:attrName>style.visibility</p:attrName>
                                        </p:attrNameLst>
                                      </p:cBhvr>
                                      <p:to>
                                        <p:strVal val="visible"/>
                                      </p:to>
                                    </p:set>
                                    <p:animEffect transition="in" filter="dissolve">
                                      <p:cBhvr>
                                        <p:cTn id="42" dur="500"/>
                                        <p:tgtEl>
                                          <p:spTgt spid="37898"/>
                                        </p:tgtEl>
                                      </p:cBhvr>
                                    </p:animEffect>
                                  </p:childTnLst>
                                </p:cTn>
                              </p:par>
                            </p:childTnLst>
                          </p:cTn>
                        </p:par>
                        <p:par>
                          <p:cTn id="43" fill="hold">
                            <p:stCondLst>
                              <p:cond delay="1500"/>
                            </p:stCondLst>
                            <p:childTnLst>
                              <p:par>
                                <p:cTn id="44" presetID="2" presetClass="entr" presetSubtype="4" fill="hold" grpId="0" nodeType="afterEffect">
                                  <p:stCondLst>
                                    <p:cond delay="0"/>
                                  </p:stCondLst>
                                  <p:childTnLst>
                                    <p:set>
                                      <p:cBhvr>
                                        <p:cTn id="45" dur="1" fill="hold">
                                          <p:stCondLst>
                                            <p:cond delay="0"/>
                                          </p:stCondLst>
                                        </p:cTn>
                                        <p:tgtEl>
                                          <p:spTgt spid="37901"/>
                                        </p:tgtEl>
                                        <p:attrNameLst>
                                          <p:attrName>style.visibility</p:attrName>
                                        </p:attrNameLst>
                                      </p:cBhvr>
                                      <p:to>
                                        <p:strVal val="visible"/>
                                      </p:to>
                                    </p:set>
                                    <p:anim calcmode="lin" valueType="num">
                                      <p:cBhvr additive="base">
                                        <p:cTn id="46" dur="500" fill="hold"/>
                                        <p:tgtEl>
                                          <p:spTgt spid="37901"/>
                                        </p:tgtEl>
                                        <p:attrNameLst>
                                          <p:attrName>ppt_x</p:attrName>
                                        </p:attrNameLst>
                                      </p:cBhvr>
                                      <p:tavLst>
                                        <p:tav tm="0">
                                          <p:val>
                                            <p:strVal val="#ppt_x"/>
                                          </p:val>
                                        </p:tav>
                                        <p:tav tm="100000">
                                          <p:val>
                                            <p:strVal val="#ppt_x"/>
                                          </p:val>
                                        </p:tav>
                                      </p:tavLst>
                                    </p:anim>
                                    <p:anim calcmode="lin" valueType="num">
                                      <p:cBhvr additive="base">
                                        <p:cTn id="47" dur="500" fill="hold"/>
                                        <p:tgtEl>
                                          <p:spTgt spid="379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p:bldP spid="37894" grpId="0" animBg="1"/>
      <p:bldP spid="37895" grpId="0" animBg="1"/>
      <p:bldP spid="37896" grpId="0" animBg="1"/>
      <p:bldP spid="37898" grpId="0" animBg="1"/>
      <p:bldP spid="37899" grpId="0" animBg="1"/>
      <p:bldP spid="37900" grpId="0" animBg="1"/>
      <p:bldP spid="3790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Segnaposto numero diapositiva 5"/>
          <p:cNvSpPr>
            <a:spLocks noGrp="1"/>
          </p:cNvSpPr>
          <p:nvPr>
            <p:ph type="sldNum" sz="quarter" idx="12"/>
          </p:nvPr>
        </p:nvSpPr>
        <p:spPr>
          <a:noFill/>
        </p:spPr>
        <p:txBody>
          <a:bodyPr/>
          <a:lstStyle/>
          <a:p>
            <a:fld id="{78411F5E-7BC7-43E7-AAC3-916ACE990CF6}" type="slidenum">
              <a:rPr lang="en-US" smtClean="0"/>
              <a:pPr/>
              <a:t>13</a:t>
            </a:fld>
            <a:endParaRPr lang="en-US" smtClean="0"/>
          </a:p>
        </p:txBody>
      </p:sp>
      <p:sp>
        <p:nvSpPr>
          <p:cNvPr id="3079" name="Rectangle 2"/>
          <p:cNvSpPr>
            <a:spLocks noGrp="1" noChangeArrowheads="1"/>
          </p:cNvSpPr>
          <p:nvPr>
            <p:ph type="title"/>
          </p:nvPr>
        </p:nvSpPr>
        <p:spPr/>
        <p:txBody>
          <a:bodyPr/>
          <a:lstStyle/>
          <a:p>
            <a:pPr eaLnBrk="1" hangingPunct="1"/>
            <a:r>
              <a:rPr lang="en-US" smtClean="0"/>
              <a:t>Bayes’ theorem</a:t>
            </a:r>
          </a:p>
        </p:txBody>
      </p:sp>
      <p:sp>
        <p:nvSpPr>
          <p:cNvPr id="3080" name="Text Box 4"/>
          <p:cNvSpPr txBox="1">
            <a:spLocks noChangeArrowheads="1"/>
          </p:cNvSpPr>
          <p:nvPr/>
        </p:nvSpPr>
        <p:spPr bwMode="auto">
          <a:xfrm>
            <a:off x="533400" y="1143000"/>
            <a:ext cx="2930525" cy="366713"/>
          </a:xfrm>
          <a:prstGeom prst="rect">
            <a:avLst/>
          </a:prstGeom>
          <a:noFill/>
          <a:ln w="9525">
            <a:noFill/>
            <a:miter lim="800000"/>
            <a:headEnd/>
            <a:tailEnd/>
          </a:ln>
        </p:spPr>
        <p:txBody>
          <a:bodyPr>
            <a:spAutoFit/>
          </a:bodyPr>
          <a:lstStyle/>
          <a:p>
            <a:pPr>
              <a:spcBef>
                <a:spcPct val="50000"/>
              </a:spcBef>
            </a:pPr>
            <a:r>
              <a:rPr lang="it-IT" sz="1800">
                <a:latin typeface="Arial" charset="0"/>
              </a:rPr>
              <a:t>From previous definition:</a:t>
            </a:r>
          </a:p>
        </p:txBody>
      </p:sp>
      <p:graphicFrame>
        <p:nvGraphicFramePr>
          <p:cNvPr id="3074" name="Object 5"/>
          <p:cNvGraphicFramePr>
            <a:graphicFrameLocks noChangeAspect="1"/>
          </p:cNvGraphicFramePr>
          <p:nvPr/>
        </p:nvGraphicFramePr>
        <p:xfrm>
          <a:off x="1905000" y="1447800"/>
          <a:ext cx="4295775" cy="422275"/>
        </p:xfrm>
        <a:graphic>
          <a:graphicData uri="http://schemas.openxmlformats.org/presentationml/2006/ole">
            <mc:AlternateContent xmlns:mc="http://schemas.openxmlformats.org/markup-compatibility/2006">
              <mc:Choice xmlns:v="urn:schemas-microsoft-com:vml" Requires="v">
                <p:oleObj spid="_x0000_s3102" name="Equation" r:id="rId3" imgW="1879600" imgH="203200" progId="Equation.3">
                  <p:embed/>
                </p:oleObj>
              </mc:Choice>
              <mc:Fallback>
                <p:oleObj name="Equation" r:id="rId3" imgW="1879600" imgH="203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447800"/>
                        <a:ext cx="4295775"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8" name="Rectangle 6"/>
          <p:cNvSpPr>
            <a:spLocks noChangeArrowheads="1"/>
          </p:cNvSpPr>
          <p:nvPr/>
        </p:nvSpPr>
        <p:spPr bwMode="auto">
          <a:xfrm>
            <a:off x="660400" y="1905000"/>
            <a:ext cx="5511800" cy="1219200"/>
          </a:xfrm>
          <a:prstGeom prst="rect">
            <a:avLst/>
          </a:prstGeom>
          <a:noFill/>
          <a:ln w="57150">
            <a:solidFill>
              <a:srgbClr val="FF0000"/>
            </a:solidFill>
            <a:miter lim="800000"/>
            <a:headEnd/>
            <a:tailEnd/>
          </a:ln>
        </p:spPr>
        <p:txBody>
          <a:bodyPr wrap="none" anchor="ctr"/>
          <a:lstStyle/>
          <a:p>
            <a:endParaRPr lang="it-IT"/>
          </a:p>
        </p:txBody>
      </p:sp>
      <p:graphicFrame>
        <p:nvGraphicFramePr>
          <p:cNvPr id="38919" name="Object 7"/>
          <p:cNvGraphicFramePr>
            <a:graphicFrameLocks noChangeAspect="1"/>
          </p:cNvGraphicFramePr>
          <p:nvPr/>
        </p:nvGraphicFramePr>
        <p:xfrm>
          <a:off x="912813" y="1905000"/>
          <a:ext cx="4649787" cy="1236663"/>
        </p:xfrm>
        <a:graphic>
          <a:graphicData uri="http://schemas.openxmlformats.org/presentationml/2006/ole">
            <mc:AlternateContent xmlns:mc="http://schemas.openxmlformats.org/markup-compatibility/2006">
              <mc:Choice xmlns:v="urn:schemas-microsoft-com:vml" Requires="v">
                <p:oleObj spid="_x0000_s3103" name="Equation" r:id="rId5" imgW="1574800" imgH="419100" progId="Equation.3">
                  <p:embed/>
                </p:oleObj>
              </mc:Choice>
              <mc:Fallback>
                <p:oleObj name="Equation" r:id="rId5" imgW="1574800" imgH="4191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813" y="1905000"/>
                        <a:ext cx="4649787" cy="1236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Text Box 8"/>
          <p:cNvSpPr txBox="1">
            <a:spLocks noChangeArrowheads="1"/>
          </p:cNvSpPr>
          <p:nvPr/>
        </p:nvSpPr>
        <p:spPr bwMode="auto">
          <a:xfrm>
            <a:off x="566738" y="4157663"/>
            <a:ext cx="7434262" cy="366712"/>
          </a:xfrm>
          <a:prstGeom prst="rect">
            <a:avLst/>
          </a:prstGeom>
          <a:noFill/>
          <a:ln w="9525">
            <a:noFill/>
            <a:miter lim="800000"/>
            <a:headEnd/>
            <a:tailEnd/>
          </a:ln>
        </p:spPr>
        <p:txBody>
          <a:bodyPr>
            <a:spAutoFit/>
          </a:bodyPr>
          <a:lstStyle/>
          <a:p>
            <a:pPr>
              <a:spcBef>
                <a:spcPct val="50000"/>
              </a:spcBef>
            </a:pPr>
            <a:r>
              <a:rPr lang="it-IT" sz="1800">
                <a:latin typeface="Arial" charset="0"/>
              </a:rPr>
              <a:t>Events are </a:t>
            </a:r>
            <a:r>
              <a:rPr lang="it-IT" sz="1800" b="1" i="1">
                <a:latin typeface="Arial" charset="0"/>
              </a:rPr>
              <a:t>independent</a:t>
            </a:r>
            <a:r>
              <a:rPr lang="it-IT" sz="1800">
                <a:latin typeface="Arial" charset="0"/>
              </a:rPr>
              <a:t> when: </a:t>
            </a:r>
            <a:endParaRPr lang="it-IT" sz="1800" b="1" i="1">
              <a:latin typeface="Arial" charset="0"/>
            </a:endParaRPr>
          </a:p>
        </p:txBody>
      </p:sp>
      <p:sp>
        <p:nvSpPr>
          <p:cNvPr id="38922" name="AutoShape 10"/>
          <p:cNvSpPr>
            <a:spLocks noChangeArrowheads="1"/>
          </p:cNvSpPr>
          <p:nvPr/>
        </p:nvSpPr>
        <p:spPr bwMode="auto">
          <a:xfrm>
            <a:off x="3783013" y="4981575"/>
            <a:ext cx="1560512" cy="504825"/>
          </a:xfrm>
          <a:prstGeom prst="downArrow">
            <a:avLst>
              <a:gd name="adj1" fmla="val 50000"/>
              <a:gd name="adj2" fmla="val 25000"/>
            </a:avLst>
          </a:prstGeom>
          <a:solidFill>
            <a:schemeClr val="hlink"/>
          </a:solidFill>
          <a:ln w="9525">
            <a:solidFill>
              <a:srgbClr val="FF0000"/>
            </a:solidFill>
            <a:miter lim="800000"/>
            <a:headEnd/>
            <a:tailEnd/>
          </a:ln>
        </p:spPr>
        <p:txBody>
          <a:bodyPr vert="eaVert" wrap="none" anchor="ctr"/>
          <a:lstStyle/>
          <a:p>
            <a:endParaRPr lang="it-IT"/>
          </a:p>
        </p:txBody>
      </p:sp>
      <p:graphicFrame>
        <p:nvGraphicFramePr>
          <p:cNvPr id="38923" name="Object 11"/>
          <p:cNvGraphicFramePr>
            <a:graphicFrameLocks noChangeAspect="1"/>
          </p:cNvGraphicFramePr>
          <p:nvPr/>
        </p:nvGraphicFramePr>
        <p:xfrm>
          <a:off x="2768600" y="5665788"/>
          <a:ext cx="3976688" cy="511175"/>
        </p:xfrm>
        <a:graphic>
          <a:graphicData uri="http://schemas.openxmlformats.org/presentationml/2006/ole">
            <mc:AlternateContent xmlns:mc="http://schemas.openxmlformats.org/markup-compatibility/2006">
              <mc:Choice xmlns:v="urn:schemas-microsoft-com:vml" Requires="v">
                <p:oleObj spid="_x0000_s3104" name="Microsoft Equation 3.0" r:id="rId7" imgW="1435100" imgH="203200" progId="Equation.3">
                  <p:embed/>
                </p:oleObj>
              </mc:Choice>
              <mc:Fallback>
                <p:oleObj name="Microsoft Equation 3.0" r:id="rId7" imgW="1435100" imgH="2032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8600" y="5665788"/>
                        <a:ext cx="3976688" cy="511175"/>
                      </a:xfrm>
                      <a:prstGeom prst="rect">
                        <a:avLst/>
                      </a:prstGeom>
                      <a:solidFill>
                        <a:schemeClr val="bg1"/>
                      </a:solidFill>
                    </p:spPr>
                  </p:pic>
                </p:oleObj>
              </mc:Fallback>
            </mc:AlternateContent>
          </a:graphicData>
        </a:graphic>
      </p:graphicFrame>
      <p:sp>
        <p:nvSpPr>
          <p:cNvPr id="38924" name="Rectangle 12"/>
          <p:cNvSpPr>
            <a:spLocks noChangeArrowheads="1"/>
          </p:cNvSpPr>
          <p:nvPr/>
        </p:nvSpPr>
        <p:spPr bwMode="auto">
          <a:xfrm>
            <a:off x="2768600" y="5600700"/>
            <a:ext cx="4057650" cy="647700"/>
          </a:xfrm>
          <a:prstGeom prst="rect">
            <a:avLst/>
          </a:prstGeom>
          <a:noFill/>
          <a:ln w="38100">
            <a:solidFill>
              <a:srgbClr val="FF0000"/>
            </a:solidFill>
            <a:miter lim="800000"/>
            <a:headEnd/>
            <a:tailEnd/>
          </a:ln>
        </p:spPr>
        <p:txBody>
          <a:bodyPr wrap="none" anchor="ctr"/>
          <a:lstStyle/>
          <a:p>
            <a:endParaRPr lang="it-IT"/>
          </a:p>
        </p:txBody>
      </p:sp>
      <p:sp>
        <p:nvSpPr>
          <p:cNvPr id="38925" name="Text Box 13"/>
          <p:cNvSpPr txBox="1">
            <a:spLocks noChangeArrowheads="1"/>
          </p:cNvSpPr>
          <p:nvPr/>
        </p:nvSpPr>
        <p:spPr bwMode="auto">
          <a:xfrm>
            <a:off x="533400" y="3352800"/>
            <a:ext cx="8229600" cy="825500"/>
          </a:xfrm>
          <a:prstGeom prst="rect">
            <a:avLst/>
          </a:prstGeom>
          <a:noFill/>
          <a:ln w="9525">
            <a:noFill/>
            <a:miter lim="800000"/>
            <a:headEnd/>
            <a:tailEnd/>
          </a:ln>
        </p:spPr>
        <p:txBody>
          <a:bodyPr>
            <a:spAutoFit/>
          </a:bodyPr>
          <a:lstStyle/>
          <a:p>
            <a:r>
              <a:rPr lang="it-IT" sz="1600">
                <a:latin typeface="Arial" charset="0"/>
              </a:rPr>
              <a:t>Rev. Thomas Bayes (1702-1761), </a:t>
            </a:r>
            <a:r>
              <a:rPr lang="en-US" sz="1600" i="1"/>
              <a:t>An essay towards solving a problem in the doctrine of chances</a:t>
            </a:r>
            <a:r>
              <a:rPr lang="en-US" sz="1600"/>
              <a:t>, Philos. Trans. R. Soc. </a:t>
            </a:r>
            <a:r>
              <a:rPr lang="en-US" sz="1600" b="1"/>
              <a:t>53 </a:t>
            </a:r>
            <a:r>
              <a:rPr lang="en-US" sz="1600"/>
              <a:t>(1763) 370; reprinted in Biometrika, </a:t>
            </a:r>
            <a:r>
              <a:rPr lang="en-US" sz="1600" b="1"/>
              <a:t>45</a:t>
            </a:r>
            <a:r>
              <a:rPr lang="en-US" sz="1600"/>
              <a:t> (1958) 293.</a:t>
            </a:r>
            <a:endParaRPr lang="it-IT" sz="1600" b="1" i="1">
              <a:latin typeface="Arial" charset="0"/>
            </a:endParaRPr>
          </a:p>
        </p:txBody>
      </p:sp>
      <p:grpSp>
        <p:nvGrpSpPr>
          <p:cNvPr id="2" name="Group 15"/>
          <p:cNvGrpSpPr>
            <a:grpSpLocks/>
          </p:cNvGrpSpPr>
          <p:nvPr/>
        </p:nvGrpSpPr>
        <p:grpSpPr bwMode="auto">
          <a:xfrm>
            <a:off x="2590800" y="4498975"/>
            <a:ext cx="5727700" cy="454025"/>
            <a:chOff x="1632" y="2738"/>
            <a:chExt cx="3608" cy="286"/>
          </a:xfrm>
        </p:grpSpPr>
        <p:graphicFrame>
          <p:nvGraphicFramePr>
            <p:cNvPr id="3077" name="Object 9"/>
            <p:cNvGraphicFramePr>
              <a:graphicFrameLocks noChangeAspect="1"/>
            </p:cNvGraphicFramePr>
            <p:nvPr/>
          </p:nvGraphicFramePr>
          <p:xfrm>
            <a:off x="1632" y="2738"/>
            <a:ext cx="3608" cy="286"/>
          </p:xfrm>
          <a:graphic>
            <a:graphicData uri="http://schemas.openxmlformats.org/presentationml/2006/ole">
              <mc:AlternateContent xmlns:mc="http://schemas.openxmlformats.org/markup-compatibility/2006">
                <mc:Choice xmlns:v="urn:schemas-microsoft-com:vml" Requires="v">
                  <p:oleObj spid="_x0000_s3105" name="Microsoft Equation 3.0" r:id="rId9" imgW="2336800" imgH="203200" progId="Equation.3">
                    <p:embed/>
                  </p:oleObj>
                </mc:Choice>
                <mc:Fallback>
                  <p:oleObj name="Microsoft Equation 3.0" r:id="rId9" imgW="2336800" imgH="2032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2" y="2738"/>
                          <a:ext cx="3608" cy="2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8" name="Text Box 14"/>
            <p:cNvSpPr txBox="1">
              <a:spLocks noChangeArrowheads="1"/>
            </p:cNvSpPr>
            <p:nvPr/>
          </p:nvSpPr>
          <p:spPr bwMode="auto">
            <a:xfrm>
              <a:off x="3312" y="2745"/>
              <a:ext cx="240" cy="231"/>
            </a:xfrm>
            <a:prstGeom prst="rect">
              <a:avLst/>
            </a:prstGeom>
            <a:solidFill>
              <a:schemeClr val="bg1"/>
            </a:solidFill>
            <a:ln w="9525">
              <a:noFill/>
              <a:miter lim="800000"/>
              <a:headEnd/>
              <a:tailEnd/>
            </a:ln>
          </p:spPr>
          <p:txBody>
            <a:bodyPr>
              <a:spAutoFit/>
            </a:bodyPr>
            <a:lstStyle/>
            <a:p>
              <a:pPr>
                <a:spcBef>
                  <a:spcPct val="50000"/>
                </a:spcBef>
              </a:pPr>
              <a:r>
                <a:rPr lang="en-US" sz="1800"/>
                <a:t>&amp;</a:t>
              </a:r>
            </a:p>
          </p:txBody>
        </p:sp>
      </p:grpSp>
      <p:pic>
        <p:nvPicPr>
          <p:cNvPr id="38928" name="Picture 16"/>
          <p:cNvPicPr>
            <a:picLocks noChangeAspect="1" noChangeArrowheads="1"/>
          </p:cNvPicPr>
          <p:nvPr/>
        </p:nvPicPr>
        <p:blipFill>
          <a:blip r:embed="rId11" cstate="print"/>
          <a:srcRect/>
          <a:stretch>
            <a:fillRect/>
          </a:stretch>
        </p:blipFill>
        <p:spPr bwMode="auto">
          <a:xfrm>
            <a:off x="6497638" y="381000"/>
            <a:ext cx="2493962" cy="2674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919"/>
                                        </p:tgtEl>
                                        <p:attrNameLst>
                                          <p:attrName>style.visibility</p:attrName>
                                        </p:attrNameLst>
                                      </p:cBhvr>
                                      <p:to>
                                        <p:strVal val="visible"/>
                                      </p:to>
                                    </p:set>
                                    <p:animEffect transition="in" filter="dissolve">
                                      <p:cBhvr>
                                        <p:cTn id="7" dur="500"/>
                                        <p:tgtEl>
                                          <p:spTgt spid="389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8918"/>
                                        </p:tgtEl>
                                        <p:attrNameLst>
                                          <p:attrName>style.visibility</p:attrName>
                                        </p:attrNameLst>
                                      </p:cBhvr>
                                      <p:to>
                                        <p:strVal val="visible"/>
                                      </p:to>
                                    </p:set>
                                    <p:animEffect transition="in" filter="dissolve">
                                      <p:cBhvr>
                                        <p:cTn id="10" dur="500"/>
                                        <p:tgtEl>
                                          <p:spTgt spid="389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8925"/>
                                        </p:tgtEl>
                                        <p:attrNameLst>
                                          <p:attrName>style.visibility</p:attrName>
                                        </p:attrNameLst>
                                      </p:cBhvr>
                                      <p:to>
                                        <p:strVal val="visible"/>
                                      </p:to>
                                    </p:set>
                                    <p:anim calcmode="lin" valueType="num">
                                      <p:cBhvr additive="base">
                                        <p:cTn id="15" dur="500" fill="hold"/>
                                        <p:tgtEl>
                                          <p:spTgt spid="38925"/>
                                        </p:tgtEl>
                                        <p:attrNameLst>
                                          <p:attrName>ppt_x</p:attrName>
                                        </p:attrNameLst>
                                      </p:cBhvr>
                                      <p:tavLst>
                                        <p:tav tm="0">
                                          <p:val>
                                            <p:strVal val="#ppt_x"/>
                                          </p:val>
                                        </p:tav>
                                        <p:tav tm="100000">
                                          <p:val>
                                            <p:strVal val="#ppt_x"/>
                                          </p:val>
                                        </p:tav>
                                      </p:tavLst>
                                    </p:anim>
                                    <p:anim calcmode="lin" valueType="num">
                                      <p:cBhvr additive="base">
                                        <p:cTn id="16" dur="500" fill="hold"/>
                                        <p:tgtEl>
                                          <p:spTgt spid="38925"/>
                                        </p:tgtEl>
                                        <p:attrNameLst>
                                          <p:attrName>ppt_y</p:attrName>
                                        </p:attrNameLst>
                                      </p:cBhvr>
                                      <p:tavLst>
                                        <p:tav tm="0">
                                          <p:val>
                                            <p:strVal val="1+#ppt_h/2"/>
                                          </p:val>
                                        </p:tav>
                                        <p:tav tm="100000">
                                          <p:val>
                                            <p:strVal val="#ppt_y"/>
                                          </p:val>
                                        </p:tav>
                                      </p:tavLst>
                                    </p:anim>
                                  </p:childTnLst>
                                </p:cTn>
                              </p:par>
                              <p:par>
                                <p:cTn id="17" presetID="3" presetClass="entr" presetSubtype="10" fill="hold" nodeType="withEffect">
                                  <p:stCondLst>
                                    <p:cond delay="0"/>
                                  </p:stCondLst>
                                  <p:childTnLst>
                                    <p:set>
                                      <p:cBhvr>
                                        <p:cTn id="18" dur="1" fill="hold">
                                          <p:stCondLst>
                                            <p:cond delay="0"/>
                                          </p:stCondLst>
                                        </p:cTn>
                                        <p:tgtEl>
                                          <p:spTgt spid="38928"/>
                                        </p:tgtEl>
                                        <p:attrNameLst>
                                          <p:attrName>style.visibility</p:attrName>
                                        </p:attrNameLst>
                                      </p:cBhvr>
                                      <p:to>
                                        <p:strVal val="visible"/>
                                      </p:to>
                                    </p:set>
                                    <p:animEffect transition="in" filter="blinds(horizontal)">
                                      <p:cBhvr>
                                        <p:cTn id="19" dur="500"/>
                                        <p:tgtEl>
                                          <p:spTgt spid="3892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8920"/>
                                        </p:tgtEl>
                                        <p:attrNameLst>
                                          <p:attrName>style.visibility</p:attrName>
                                        </p:attrNameLst>
                                      </p:cBhvr>
                                      <p:to>
                                        <p:strVal val="visible"/>
                                      </p:to>
                                    </p:set>
                                    <p:anim calcmode="lin" valueType="num">
                                      <p:cBhvr additive="base">
                                        <p:cTn id="24" dur="500" fill="hold"/>
                                        <p:tgtEl>
                                          <p:spTgt spid="38920"/>
                                        </p:tgtEl>
                                        <p:attrNameLst>
                                          <p:attrName>ppt_x</p:attrName>
                                        </p:attrNameLst>
                                      </p:cBhvr>
                                      <p:tavLst>
                                        <p:tav tm="0">
                                          <p:val>
                                            <p:strVal val="#ppt_x"/>
                                          </p:val>
                                        </p:tav>
                                        <p:tav tm="100000">
                                          <p:val>
                                            <p:strVal val="#ppt_x"/>
                                          </p:val>
                                        </p:tav>
                                      </p:tavLst>
                                    </p:anim>
                                    <p:anim calcmode="lin" valueType="num">
                                      <p:cBhvr additive="base">
                                        <p:cTn id="25" dur="500" fill="hold"/>
                                        <p:tgtEl>
                                          <p:spTgt spid="3892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38922"/>
                                        </p:tgtEl>
                                        <p:attrNameLst>
                                          <p:attrName>style.visibility</p:attrName>
                                        </p:attrNameLst>
                                      </p:cBhvr>
                                      <p:to>
                                        <p:strVal val="visible"/>
                                      </p:to>
                                    </p:set>
                                    <p:animEffect transition="in" filter="dissolve">
                                      <p:cBhvr>
                                        <p:cTn id="32" dur="500"/>
                                        <p:tgtEl>
                                          <p:spTgt spid="38922"/>
                                        </p:tgtEl>
                                      </p:cBhvr>
                                    </p:animEffect>
                                  </p:childTnLst>
                                </p:cTn>
                              </p:par>
                            </p:childTnLst>
                          </p:cTn>
                        </p:par>
                        <p:par>
                          <p:cTn id="33" fill="hold">
                            <p:stCondLst>
                              <p:cond delay="1000"/>
                            </p:stCondLst>
                            <p:childTnLst>
                              <p:par>
                                <p:cTn id="34" presetID="9" presetClass="entr" presetSubtype="0" fill="hold" nodeType="afterEffect">
                                  <p:stCondLst>
                                    <p:cond delay="0"/>
                                  </p:stCondLst>
                                  <p:childTnLst>
                                    <p:set>
                                      <p:cBhvr>
                                        <p:cTn id="35" dur="1" fill="hold">
                                          <p:stCondLst>
                                            <p:cond delay="0"/>
                                          </p:stCondLst>
                                        </p:cTn>
                                        <p:tgtEl>
                                          <p:spTgt spid="38923"/>
                                        </p:tgtEl>
                                        <p:attrNameLst>
                                          <p:attrName>style.visibility</p:attrName>
                                        </p:attrNameLst>
                                      </p:cBhvr>
                                      <p:to>
                                        <p:strVal val="visible"/>
                                      </p:to>
                                    </p:set>
                                    <p:animEffect transition="in" filter="dissolve">
                                      <p:cBhvr>
                                        <p:cTn id="36" dur="500"/>
                                        <p:tgtEl>
                                          <p:spTgt spid="3892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8924"/>
                                        </p:tgtEl>
                                        <p:attrNameLst>
                                          <p:attrName>style.visibility</p:attrName>
                                        </p:attrNameLst>
                                      </p:cBhvr>
                                      <p:to>
                                        <p:strVal val="visible"/>
                                      </p:to>
                                    </p:set>
                                    <p:animEffect transition="in" filter="dissolve">
                                      <p:cBhvr>
                                        <p:cTn id="39" dur="500"/>
                                        <p:tgtEl>
                                          <p:spTgt spid="38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animBg="1"/>
      <p:bldP spid="38920" grpId="0"/>
      <p:bldP spid="38922" grpId="0" animBg="1"/>
      <p:bldP spid="38924" grpId="0" animBg="1"/>
      <p:bldP spid="389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egnaposto numero diapositiva 5"/>
          <p:cNvSpPr>
            <a:spLocks noGrp="1"/>
          </p:cNvSpPr>
          <p:nvPr>
            <p:ph type="sldNum" sz="quarter" idx="12"/>
          </p:nvPr>
        </p:nvSpPr>
        <p:spPr>
          <a:noFill/>
        </p:spPr>
        <p:txBody>
          <a:bodyPr/>
          <a:lstStyle/>
          <a:p>
            <a:fld id="{77C2D4B6-1220-4397-8003-E6EBD2608645}" type="slidenum">
              <a:rPr lang="en-US" smtClean="0"/>
              <a:pPr/>
              <a:t>14</a:t>
            </a:fld>
            <a:endParaRPr lang="en-US" smtClean="0"/>
          </a:p>
        </p:txBody>
      </p:sp>
      <p:sp>
        <p:nvSpPr>
          <p:cNvPr id="4100" name="Rectangle 2"/>
          <p:cNvSpPr>
            <a:spLocks noGrp="1" noChangeArrowheads="1"/>
          </p:cNvSpPr>
          <p:nvPr>
            <p:ph type="title"/>
          </p:nvPr>
        </p:nvSpPr>
        <p:spPr/>
        <p:txBody>
          <a:bodyPr/>
          <a:lstStyle/>
          <a:p>
            <a:pPr eaLnBrk="1" hangingPunct="1"/>
            <a:r>
              <a:rPr lang="en-US" smtClean="0"/>
              <a:t>The law of total probability</a:t>
            </a:r>
          </a:p>
        </p:txBody>
      </p:sp>
      <p:graphicFrame>
        <p:nvGraphicFramePr>
          <p:cNvPr id="4098" name="Object 6"/>
          <p:cNvGraphicFramePr>
            <a:graphicFrameLocks noChangeAspect="1"/>
          </p:cNvGraphicFramePr>
          <p:nvPr/>
        </p:nvGraphicFramePr>
        <p:xfrm>
          <a:off x="593725" y="1295400"/>
          <a:ext cx="7178675" cy="1331913"/>
        </p:xfrm>
        <a:graphic>
          <a:graphicData uri="http://schemas.openxmlformats.org/presentationml/2006/ole">
            <mc:AlternateContent xmlns:mc="http://schemas.openxmlformats.org/markup-compatibility/2006">
              <mc:Choice xmlns:v="urn:schemas-microsoft-com:vml" Requires="v">
                <p:oleObj spid="_x0000_s4105" name="Microsoft Equation 3.0" r:id="rId6" imgW="3454400" imgH="698500" progId="Equation.3">
                  <p:embed/>
                </p:oleObj>
              </mc:Choice>
              <mc:Fallback>
                <p:oleObj name="Microsoft Equation 3.0" r:id="rId6" imgW="3454400" imgH="6985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725" y="1295400"/>
                        <a:ext cx="7178675" cy="1331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Text Box 7"/>
          <p:cNvSpPr txBox="1">
            <a:spLocks noChangeArrowheads="1"/>
          </p:cNvSpPr>
          <p:nvPr/>
        </p:nvSpPr>
        <p:spPr bwMode="auto">
          <a:xfrm>
            <a:off x="533400" y="2209800"/>
            <a:ext cx="533400" cy="366713"/>
          </a:xfrm>
          <a:prstGeom prst="rect">
            <a:avLst/>
          </a:prstGeom>
          <a:solidFill>
            <a:schemeClr val="bg1"/>
          </a:solidFill>
          <a:ln w="9525">
            <a:noFill/>
            <a:miter lim="800000"/>
            <a:headEnd/>
            <a:tailEnd/>
          </a:ln>
        </p:spPr>
        <p:txBody>
          <a:bodyPr>
            <a:spAutoFit/>
          </a:bodyPr>
          <a:lstStyle/>
          <a:p>
            <a:pPr>
              <a:spcBef>
                <a:spcPct val="50000"/>
              </a:spcBef>
            </a:pPr>
            <a:r>
              <a:rPr lang="en-US" sz="1800" i="1"/>
              <a:t>If </a:t>
            </a:r>
          </a:p>
        </p:txBody>
      </p:sp>
      <p:pic>
        <p:nvPicPr>
          <p:cNvPr id="4102" name="Picture 8" descr="txp_fig"/>
          <p:cNvPicPr>
            <a:picLocks noGrp="1" noChangeAspect="1" noChangeArrowheads="1"/>
          </p:cNvPicPr>
          <p:nvPr>
            <p:ph idx="1"/>
            <p:custDataLst>
              <p:tags r:id="rId2"/>
            </p:custDataLst>
          </p:nvPr>
        </p:nvPicPr>
        <p:blipFill>
          <a:blip r:embed="rId8" cstate="print"/>
          <a:srcRect/>
          <a:stretch>
            <a:fillRect/>
          </a:stretch>
        </p:blipFill>
        <p:spPr>
          <a:xfrm>
            <a:off x="685800" y="3238500"/>
            <a:ext cx="4775200" cy="266700"/>
          </a:xfrm>
          <a:noFill/>
        </p:spPr>
      </p:pic>
      <p:pic>
        <p:nvPicPr>
          <p:cNvPr id="4103" name="Picture 12" descr="txp_fig"/>
          <p:cNvPicPr>
            <a:picLocks noChangeAspect="1" noChangeArrowheads="1"/>
          </p:cNvPicPr>
          <p:nvPr>
            <p:custDataLst>
              <p:tags r:id="rId3"/>
            </p:custDataLst>
          </p:nvPr>
        </p:nvPicPr>
        <p:blipFill>
          <a:blip r:embed="rId9" cstate="print"/>
          <a:srcRect/>
          <a:stretch>
            <a:fillRect/>
          </a:stretch>
        </p:blipFill>
        <p:spPr bwMode="auto">
          <a:xfrm>
            <a:off x="1881188" y="3705225"/>
            <a:ext cx="3757612" cy="333375"/>
          </a:xfrm>
          <a:prstGeom prst="rect">
            <a:avLst/>
          </a:prstGeom>
          <a:noFill/>
          <a:ln w="9525">
            <a:noFill/>
            <a:miter lim="800000"/>
            <a:headEnd/>
            <a:tailEnd/>
          </a:ln>
        </p:spPr>
      </p:pic>
      <p:pic>
        <p:nvPicPr>
          <p:cNvPr id="4104" name="Picture 15" descr="txp_fig"/>
          <p:cNvPicPr>
            <a:picLocks noChangeAspect="1" noChangeArrowheads="1"/>
          </p:cNvPicPr>
          <p:nvPr>
            <p:custDataLst>
              <p:tags r:id="rId4"/>
            </p:custDataLst>
          </p:nvPr>
        </p:nvPicPr>
        <p:blipFill>
          <a:blip r:embed="rId10" cstate="print"/>
          <a:srcRect/>
          <a:stretch>
            <a:fillRect/>
          </a:stretch>
        </p:blipFill>
        <p:spPr bwMode="auto">
          <a:xfrm>
            <a:off x="762000" y="4957763"/>
            <a:ext cx="4121150" cy="757237"/>
          </a:xfrm>
          <a:prstGeom prst="rect">
            <a:avLst/>
          </a:prstGeom>
          <a:noFill/>
          <a:ln w="9525">
            <a:noFill/>
            <a:miter lim="800000"/>
            <a:headEnd/>
            <a:tailEnd/>
          </a:ln>
        </p:spPr>
      </p:pic>
      <p:sp>
        <p:nvSpPr>
          <p:cNvPr id="4105" name="Text Box 16"/>
          <p:cNvSpPr txBox="1">
            <a:spLocks noChangeArrowheads="1"/>
          </p:cNvSpPr>
          <p:nvPr/>
        </p:nvSpPr>
        <p:spPr bwMode="auto">
          <a:xfrm>
            <a:off x="609600" y="2743200"/>
            <a:ext cx="4968875" cy="366713"/>
          </a:xfrm>
          <a:prstGeom prst="rect">
            <a:avLst/>
          </a:prstGeom>
          <a:noFill/>
          <a:ln w="9525">
            <a:noFill/>
            <a:miter lim="800000"/>
            <a:headEnd/>
            <a:tailEnd/>
          </a:ln>
        </p:spPr>
        <p:txBody>
          <a:bodyPr wrap="none">
            <a:spAutoFit/>
          </a:bodyPr>
          <a:lstStyle/>
          <a:p>
            <a:r>
              <a:rPr lang="en-US" sz="1800" dirty="0"/>
              <a:t>The probability of B can be expressed as:</a:t>
            </a:r>
          </a:p>
        </p:txBody>
      </p:sp>
      <p:sp>
        <p:nvSpPr>
          <p:cNvPr id="4106" name="Text Box 17"/>
          <p:cNvSpPr txBox="1">
            <a:spLocks noChangeArrowheads="1"/>
          </p:cNvSpPr>
          <p:nvPr/>
        </p:nvSpPr>
        <p:spPr bwMode="auto">
          <a:xfrm>
            <a:off x="685800" y="3613150"/>
            <a:ext cx="854075" cy="366713"/>
          </a:xfrm>
          <a:prstGeom prst="rect">
            <a:avLst/>
          </a:prstGeom>
          <a:noFill/>
          <a:ln w="9525">
            <a:noFill/>
            <a:miter lim="800000"/>
            <a:headEnd/>
            <a:tailEnd/>
          </a:ln>
        </p:spPr>
        <p:txBody>
          <a:bodyPr wrap="none">
            <a:spAutoFit/>
          </a:bodyPr>
          <a:lstStyle/>
          <a:p>
            <a:r>
              <a:rPr lang="en-US" sz="1800" dirty="0"/>
              <a:t>Then:</a:t>
            </a:r>
          </a:p>
        </p:txBody>
      </p:sp>
      <p:sp>
        <p:nvSpPr>
          <p:cNvPr id="4107" name="Text Box 18"/>
          <p:cNvSpPr txBox="1">
            <a:spLocks noChangeArrowheads="1"/>
          </p:cNvSpPr>
          <p:nvPr/>
        </p:nvSpPr>
        <p:spPr bwMode="auto">
          <a:xfrm>
            <a:off x="685800" y="4357688"/>
            <a:ext cx="4652963" cy="366712"/>
          </a:xfrm>
          <a:prstGeom prst="rect">
            <a:avLst/>
          </a:prstGeom>
          <a:noFill/>
          <a:ln w="9525">
            <a:noFill/>
            <a:miter lim="800000"/>
            <a:headEnd/>
            <a:tailEnd/>
          </a:ln>
        </p:spPr>
        <p:txBody>
          <a:bodyPr wrap="none">
            <a:spAutoFit/>
          </a:bodyPr>
          <a:lstStyle/>
          <a:p>
            <a:r>
              <a:rPr lang="en-US" sz="1800" dirty="0"/>
              <a:t>and Bayes’ theorem can be written as:</a:t>
            </a:r>
          </a:p>
        </p:txBody>
      </p:sp>
      <p:sp>
        <p:nvSpPr>
          <p:cNvPr id="39955" name="Text Box 19"/>
          <p:cNvSpPr txBox="1">
            <a:spLocks noChangeArrowheads="1"/>
          </p:cNvSpPr>
          <p:nvPr/>
        </p:nvSpPr>
        <p:spPr bwMode="auto">
          <a:xfrm>
            <a:off x="5340350" y="4191000"/>
            <a:ext cx="3651250" cy="1984375"/>
          </a:xfrm>
          <a:prstGeom prst="rect">
            <a:avLst/>
          </a:prstGeom>
          <a:solidFill>
            <a:srgbClr val="FF0000"/>
          </a:solidFill>
          <a:ln w="9525">
            <a:noFill/>
            <a:miter lim="800000"/>
            <a:headEnd/>
            <a:tailEnd/>
          </a:ln>
          <a:effectLst/>
        </p:spPr>
        <p:txBody>
          <a:bodyPr>
            <a:spAutoFit/>
          </a:bodyPr>
          <a:lstStyle/>
          <a:p>
            <a:pPr>
              <a:spcBef>
                <a:spcPct val="5000"/>
              </a:spcBef>
              <a:defRPr/>
            </a:pPr>
            <a:r>
              <a:rPr lang="it-IT" dirty="0" err="1">
                <a:solidFill>
                  <a:schemeClr val="bg1"/>
                </a:solidFill>
                <a:effectLst>
                  <a:outerShdw blurRad="38100" dist="38100" dir="2700000" algn="tl">
                    <a:srgbClr val="000000"/>
                  </a:outerShdw>
                </a:effectLst>
                <a:latin typeface="Arial" charset="0"/>
              </a:rPr>
              <a:t>Interpretation</a:t>
            </a:r>
            <a:r>
              <a:rPr lang="it-IT" dirty="0">
                <a:solidFill>
                  <a:schemeClr val="bg1"/>
                </a:solidFill>
                <a:effectLst>
                  <a:outerShdw blurRad="38100" dist="38100" dir="2700000" algn="tl">
                    <a:srgbClr val="000000"/>
                  </a:outerShdw>
                </a:effectLst>
                <a:latin typeface="Arial" charset="0"/>
              </a:rPr>
              <a:t>:</a:t>
            </a:r>
          </a:p>
          <a:p>
            <a:pPr>
              <a:spcBef>
                <a:spcPct val="5000"/>
              </a:spcBef>
              <a:defRPr/>
            </a:pPr>
            <a:r>
              <a:rPr lang="it-IT" dirty="0">
                <a:solidFill>
                  <a:schemeClr val="bg1"/>
                </a:solidFill>
                <a:effectLst>
                  <a:outerShdw blurRad="38100" dist="38100" dir="2700000" algn="tl">
                    <a:srgbClr val="000000"/>
                  </a:outerShdw>
                </a:effectLst>
                <a:latin typeface="Arial" charset="0"/>
              </a:rPr>
              <a:t>A: </a:t>
            </a:r>
            <a:r>
              <a:rPr lang="it-IT" dirty="0" err="1">
                <a:solidFill>
                  <a:schemeClr val="bg1"/>
                </a:solidFill>
                <a:effectLst>
                  <a:outerShdw blurRad="38100" dist="38100" dir="2700000" algn="tl">
                    <a:srgbClr val="000000"/>
                  </a:outerShdw>
                </a:effectLst>
                <a:latin typeface="Arial" charset="0"/>
              </a:rPr>
              <a:t>hypothesis</a:t>
            </a:r>
            <a:r>
              <a:rPr lang="it-IT" dirty="0">
                <a:solidFill>
                  <a:schemeClr val="bg1"/>
                </a:solidFill>
                <a:effectLst>
                  <a:outerShdw blurRad="38100" dist="38100" dir="2700000" algn="tl">
                    <a:srgbClr val="000000"/>
                  </a:outerShdw>
                </a:effectLst>
                <a:latin typeface="Arial" charset="0"/>
              </a:rPr>
              <a:t> to be </a:t>
            </a:r>
            <a:r>
              <a:rPr lang="it-IT" dirty="0" err="1">
                <a:solidFill>
                  <a:schemeClr val="bg1"/>
                </a:solidFill>
                <a:effectLst>
                  <a:outerShdw blurRad="38100" dist="38100" dir="2700000" algn="tl">
                    <a:srgbClr val="000000"/>
                  </a:outerShdw>
                </a:effectLst>
                <a:latin typeface="Arial" charset="0"/>
              </a:rPr>
              <a:t>evaluated</a:t>
            </a:r>
            <a:endParaRPr lang="it-IT" dirty="0">
              <a:solidFill>
                <a:schemeClr val="bg1"/>
              </a:solidFill>
              <a:effectLst>
                <a:outerShdw blurRad="38100" dist="38100" dir="2700000" algn="tl">
                  <a:srgbClr val="000000"/>
                </a:outerShdw>
              </a:effectLst>
              <a:latin typeface="Arial" charset="0"/>
            </a:endParaRPr>
          </a:p>
          <a:p>
            <a:pPr>
              <a:spcBef>
                <a:spcPct val="5000"/>
              </a:spcBef>
              <a:defRPr/>
            </a:pPr>
            <a:r>
              <a:rPr lang="it-IT" dirty="0">
                <a:solidFill>
                  <a:schemeClr val="bg1"/>
                </a:solidFill>
                <a:effectLst>
                  <a:outerShdw blurRad="38100" dist="38100" dir="2700000" algn="tl">
                    <a:srgbClr val="000000"/>
                  </a:outerShdw>
                </a:effectLst>
                <a:latin typeface="Arial" charset="0"/>
              </a:rPr>
              <a:t>A</a:t>
            </a:r>
            <a:r>
              <a:rPr lang="it-IT" baseline="-25000" dirty="0">
                <a:solidFill>
                  <a:schemeClr val="bg1"/>
                </a:solidFill>
                <a:effectLst>
                  <a:outerShdw blurRad="38100" dist="38100" dir="2700000" algn="tl">
                    <a:srgbClr val="000000"/>
                  </a:outerShdw>
                </a:effectLst>
                <a:latin typeface="Arial" charset="0"/>
              </a:rPr>
              <a:t>i</a:t>
            </a:r>
            <a:r>
              <a:rPr lang="it-IT" dirty="0">
                <a:solidFill>
                  <a:schemeClr val="bg1"/>
                </a:solidFill>
                <a:effectLst>
                  <a:outerShdw blurRad="38100" dist="38100" dir="2700000" algn="tl">
                    <a:srgbClr val="000000"/>
                  </a:outerShdw>
                </a:effectLst>
                <a:latin typeface="Arial" charset="0"/>
              </a:rPr>
              <a:t>: set of </a:t>
            </a:r>
            <a:r>
              <a:rPr lang="it-IT" dirty="0" err="1">
                <a:solidFill>
                  <a:schemeClr val="bg1"/>
                </a:solidFill>
                <a:effectLst>
                  <a:outerShdw blurRad="38100" dist="38100" dir="2700000" algn="tl">
                    <a:srgbClr val="000000"/>
                  </a:outerShdw>
                </a:effectLst>
                <a:latin typeface="Arial" charset="0"/>
              </a:rPr>
              <a:t>disjoint</a:t>
            </a:r>
            <a:r>
              <a:rPr lang="it-IT" dirty="0">
                <a:solidFill>
                  <a:schemeClr val="bg1"/>
                </a:solidFill>
                <a:effectLst>
                  <a:outerShdw blurRad="38100" dist="38100" dir="2700000" algn="tl">
                    <a:srgbClr val="000000"/>
                  </a:outerShdw>
                </a:effectLst>
                <a:latin typeface="Arial" charset="0"/>
              </a:rPr>
              <a:t> </a:t>
            </a:r>
            <a:r>
              <a:rPr lang="it-IT" dirty="0" err="1">
                <a:solidFill>
                  <a:schemeClr val="bg1"/>
                </a:solidFill>
                <a:effectLst>
                  <a:outerShdw blurRad="38100" dist="38100" dir="2700000" algn="tl">
                    <a:srgbClr val="000000"/>
                  </a:outerShdw>
                </a:effectLst>
                <a:latin typeface="Arial" charset="0"/>
              </a:rPr>
              <a:t>events</a:t>
            </a:r>
            <a:endParaRPr lang="it-IT" dirty="0">
              <a:solidFill>
                <a:schemeClr val="bg1"/>
              </a:solidFill>
              <a:effectLst>
                <a:outerShdw blurRad="38100" dist="38100" dir="2700000" algn="tl">
                  <a:srgbClr val="000000"/>
                </a:outerShdw>
              </a:effectLst>
              <a:latin typeface="Arial" charset="0"/>
            </a:endParaRPr>
          </a:p>
          <a:p>
            <a:pPr>
              <a:spcBef>
                <a:spcPct val="5000"/>
              </a:spcBef>
              <a:defRPr/>
            </a:pPr>
            <a:r>
              <a:rPr lang="it-IT" dirty="0">
                <a:solidFill>
                  <a:schemeClr val="bg1"/>
                </a:solidFill>
                <a:effectLst>
                  <a:outerShdw blurRad="38100" dist="38100" dir="2700000" algn="tl">
                    <a:srgbClr val="000000"/>
                  </a:outerShdw>
                </a:effectLst>
                <a:latin typeface="Arial" charset="0"/>
              </a:rPr>
              <a:t>B: </a:t>
            </a:r>
            <a:r>
              <a:rPr lang="it-IT" dirty="0" err="1">
                <a:solidFill>
                  <a:schemeClr val="bg1"/>
                </a:solidFill>
                <a:effectLst>
                  <a:outerShdw blurRad="38100" dist="38100" dir="2700000" algn="tl">
                    <a:srgbClr val="000000"/>
                  </a:outerShdw>
                </a:effectLst>
                <a:latin typeface="Arial" charset="0"/>
              </a:rPr>
              <a:t>observed</a:t>
            </a:r>
            <a:r>
              <a:rPr lang="it-IT" dirty="0">
                <a:solidFill>
                  <a:schemeClr val="bg1"/>
                </a:solidFill>
                <a:effectLst>
                  <a:outerShdw blurRad="38100" dist="38100" dir="2700000" algn="tl">
                    <a:srgbClr val="000000"/>
                  </a:outerShdw>
                </a:effectLst>
                <a:latin typeface="Arial" charset="0"/>
              </a:rPr>
              <a:t> </a:t>
            </a:r>
            <a:r>
              <a:rPr lang="it-IT" dirty="0" err="1">
                <a:solidFill>
                  <a:schemeClr val="bg1"/>
                </a:solidFill>
                <a:effectLst>
                  <a:outerShdw blurRad="38100" dist="38100" dir="2700000" algn="tl">
                    <a:srgbClr val="000000"/>
                  </a:outerShdw>
                </a:effectLst>
                <a:latin typeface="Arial" charset="0"/>
              </a:rPr>
              <a:t>event</a:t>
            </a:r>
            <a:endParaRPr lang="it-IT" dirty="0">
              <a:solidFill>
                <a:schemeClr val="bg1"/>
              </a:solidFill>
              <a:effectLst>
                <a:outerShdw blurRad="38100" dist="38100" dir="2700000" algn="tl">
                  <a:srgbClr val="000000"/>
                </a:outerShdw>
              </a:effectLst>
              <a:latin typeface="Arial" charset="0"/>
            </a:endParaRPr>
          </a:p>
          <a:p>
            <a:pPr>
              <a:spcBef>
                <a:spcPct val="5000"/>
              </a:spcBef>
              <a:defRPr/>
            </a:pPr>
            <a:r>
              <a:rPr lang="it-IT" dirty="0">
                <a:solidFill>
                  <a:schemeClr val="bg1"/>
                </a:solidFill>
                <a:effectLst>
                  <a:outerShdw blurRad="38100" dist="38100" dir="2700000" algn="tl">
                    <a:srgbClr val="000000"/>
                  </a:outerShdw>
                </a:effectLst>
                <a:latin typeface="Arial" charset="0"/>
              </a:rPr>
              <a:t>P(A|B): </a:t>
            </a:r>
            <a:r>
              <a:rPr lang="it-IT" dirty="0" err="1">
                <a:solidFill>
                  <a:schemeClr val="bg1"/>
                </a:solidFill>
                <a:effectLst>
                  <a:outerShdw blurRad="38100" dist="38100" dir="2700000" algn="tl">
                    <a:srgbClr val="000000"/>
                  </a:outerShdw>
                </a:effectLst>
                <a:latin typeface="Arial" charset="0"/>
              </a:rPr>
              <a:t>revised</a:t>
            </a:r>
            <a:r>
              <a:rPr lang="it-IT" dirty="0">
                <a:solidFill>
                  <a:schemeClr val="bg1"/>
                </a:solidFill>
                <a:effectLst>
                  <a:outerShdw blurRad="38100" dist="38100" dir="2700000" algn="tl">
                    <a:srgbClr val="000000"/>
                  </a:outerShdw>
                </a:effectLst>
                <a:latin typeface="Arial" charset="0"/>
              </a:rPr>
              <a:t> </a:t>
            </a:r>
            <a:r>
              <a:rPr lang="it-IT" dirty="0" err="1">
                <a:solidFill>
                  <a:schemeClr val="bg1"/>
                </a:solidFill>
                <a:effectLst>
                  <a:outerShdw blurRad="38100" dist="38100" dir="2700000" algn="tl">
                    <a:srgbClr val="000000"/>
                  </a:outerShdw>
                </a:effectLst>
                <a:latin typeface="Arial" charset="0"/>
              </a:rPr>
              <a:t>probability</a:t>
            </a:r>
            <a:r>
              <a:rPr lang="it-IT" dirty="0">
                <a:solidFill>
                  <a:schemeClr val="bg1"/>
                </a:solidFill>
                <a:effectLst>
                  <a:outerShdw blurRad="38100" dist="38100" dir="2700000" algn="tl">
                    <a:srgbClr val="000000"/>
                  </a:outerShdw>
                </a:effectLst>
                <a:latin typeface="Arial" charset="0"/>
              </a:rPr>
              <a:t> </a:t>
            </a:r>
            <a:r>
              <a:rPr lang="it-IT" dirty="0" err="1">
                <a:solidFill>
                  <a:schemeClr val="bg1"/>
                </a:solidFill>
                <a:effectLst>
                  <a:outerShdw blurRad="38100" dist="38100" dir="2700000" algn="tl">
                    <a:srgbClr val="000000"/>
                  </a:outerShdw>
                </a:effectLst>
                <a:latin typeface="Arial" charset="0"/>
              </a:rPr>
              <a:t>assigned</a:t>
            </a:r>
            <a:r>
              <a:rPr lang="it-IT" dirty="0">
                <a:solidFill>
                  <a:schemeClr val="bg1"/>
                </a:solidFill>
                <a:effectLst>
                  <a:outerShdw blurRad="38100" dist="38100" dir="2700000" algn="tl">
                    <a:srgbClr val="000000"/>
                  </a:outerShdw>
                </a:effectLst>
                <a:latin typeface="Arial" charset="0"/>
              </a:rPr>
              <a:t> to A</a:t>
            </a:r>
          </a:p>
        </p:txBody>
      </p:sp>
      <p:sp>
        <p:nvSpPr>
          <p:cNvPr id="4109" name="Text Box 20"/>
          <p:cNvSpPr txBox="1">
            <a:spLocks noChangeArrowheads="1"/>
          </p:cNvSpPr>
          <p:nvPr/>
        </p:nvSpPr>
        <p:spPr bwMode="auto">
          <a:xfrm>
            <a:off x="4648200" y="1766888"/>
            <a:ext cx="1978025" cy="366712"/>
          </a:xfrm>
          <a:prstGeom prst="rect">
            <a:avLst/>
          </a:prstGeom>
          <a:solidFill>
            <a:srgbClr val="FF0000"/>
          </a:solidFill>
          <a:ln w="9525">
            <a:noFill/>
            <a:miter lim="800000"/>
            <a:headEnd/>
            <a:tailEnd/>
          </a:ln>
        </p:spPr>
        <p:txBody>
          <a:bodyPr wrap="none">
            <a:spAutoFit/>
          </a:bodyPr>
          <a:lstStyle/>
          <a:p>
            <a:r>
              <a:rPr lang="en-US" sz="1800">
                <a:solidFill>
                  <a:schemeClr val="bg1"/>
                </a:solidFill>
              </a:rPr>
              <a:t>disjoint subsets</a:t>
            </a:r>
          </a:p>
        </p:txBody>
      </p:sp>
      <p:sp>
        <p:nvSpPr>
          <p:cNvPr id="4110" name="Text Box 21"/>
          <p:cNvSpPr txBox="1">
            <a:spLocks noChangeArrowheads="1"/>
          </p:cNvSpPr>
          <p:nvPr/>
        </p:nvSpPr>
        <p:spPr bwMode="auto">
          <a:xfrm>
            <a:off x="5867400" y="3733800"/>
            <a:ext cx="2832100" cy="366713"/>
          </a:xfrm>
          <a:prstGeom prst="rect">
            <a:avLst/>
          </a:prstGeom>
          <a:solidFill>
            <a:srgbClr val="FF0000"/>
          </a:solidFill>
          <a:ln w="9525">
            <a:noFill/>
            <a:miter lim="800000"/>
            <a:headEnd/>
            <a:tailEnd/>
          </a:ln>
        </p:spPr>
        <p:txBody>
          <a:bodyPr wrap="none">
            <a:spAutoFit/>
          </a:bodyPr>
          <a:lstStyle/>
          <a:p>
            <a:r>
              <a:rPr lang="en-US" sz="1800">
                <a:solidFill>
                  <a:schemeClr val="bg1"/>
                </a:solidFill>
              </a:rPr>
              <a:t>Law of total probability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0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0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9955"/>
                                        </p:tgtEl>
                                        <p:attrNameLst>
                                          <p:attrName>style.visibility</p:attrName>
                                        </p:attrNameLst>
                                      </p:cBhvr>
                                      <p:to>
                                        <p:strVal val="visible"/>
                                      </p:to>
                                    </p:set>
                                    <p:animEffect transition="in" filter="fade">
                                      <p:cBhvr>
                                        <p:cTn id="27" dur="1000"/>
                                        <p:tgtEl>
                                          <p:spTgt spid="39955"/>
                                        </p:tgtEl>
                                      </p:cBhvr>
                                    </p:animEffect>
                                    <p:anim calcmode="lin" valueType="num">
                                      <p:cBhvr>
                                        <p:cTn id="28" dur="1000" fill="hold"/>
                                        <p:tgtEl>
                                          <p:spTgt spid="39955"/>
                                        </p:tgtEl>
                                        <p:attrNameLst>
                                          <p:attrName>ppt_x</p:attrName>
                                        </p:attrNameLst>
                                      </p:cBhvr>
                                      <p:tavLst>
                                        <p:tav tm="0">
                                          <p:val>
                                            <p:strVal val="#ppt_x"/>
                                          </p:val>
                                        </p:tav>
                                        <p:tav tm="100000">
                                          <p:val>
                                            <p:strVal val="#ppt_x"/>
                                          </p:val>
                                        </p:tav>
                                      </p:tavLst>
                                    </p:anim>
                                    <p:anim calcmode="lin" valueType="num">
                                      <p:cBhvr>
                                        <p:cTn id="29" dur="1000" fill="hold"/>
                                        <p:tgtEl>
                                          <p:spTgt spid="399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P spid="4106" grpId="0"/>
      <p:bldP spid="4107" grpId="0"/>
      <p:bldP spid="39955" grpId="0" animBg="1"/>
      <p:bldP spid="41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egnaposto numero diapositiva 5"/>
          <p:cNvSpPr>
            <a:spLocks noGrp="1"/>
          </p:cNvSpPr>
          <p:nvPr>
            <p:ph type="sldNum" sz="quarter" idx="12"/>
          </p:nvPr>
        </p:nvSpPr>
        <p:spPr>
          <a:noFill/>
        </p:spPr>
        <p:txBody>
          <a:bodyPr/>
          <a:lstStyle/>
          <a:p>
            <a:fld id="{EFCECDA4-FD33-4126-9570-C23E7BB4CA4E}" type="slidenum">
              <a:rPr lang="en-US" smtClean="0"/>
              <a:pPr/>
              <a:t>15</a:t>
            </a:fld>
            <a:endParaRPr lang="en-US" smtClean="0"/>
          </a:p>
        </p:txBody>
      </p:sp>
      <p:sp>
        <p:nvSpPr>
          <p:cNvPr id="5124" name="Rectangle 2"/>
          <p:cNvSpPr>
            <a:spLocks noGrp="1" noChangeArrowheads="1"/>
          </p:cNvSpPr>
          <p:nvPr>
            <p:ph type="title"/>
          </p:nvPr>
        </p:nvSpPr>
        <p:spPr/>
        <p:txBody>
          <a:bodyPr/>
          <a:lstStyle/>
          <a:p>
            <a:pPr eaLnBrk="1" hangingPunct="1"/>
            <a:r>
              <a:rPr lang="en-US" sz="3400" smtClean="0"/>
              <a:t>Interpretations of probability (1)</a:t>
            </a:r>
          </a:p>
        </p:txBody>
      </p:sp>
      <p:sp>
        <p:nvSpPr>
          <p:cNvPr id="5125" name="Rectangle 3"/>
          <p:cNvSpPr>
            <a:spLocks noGrp="1" noChangeArrowheads="1"/>
          </p:cNvSpPr>
          <p:nvPr>
            <p:ph type="body" idx="1"/>
          </p:nvPr>
        </p:nvSpPr>
        <p:spPr>
          <a:xfrm>
            <a:off x="609600" y="1295400"/>
            <a:ext cx="8077200" cy="1371600"/>
          </a:xfrm>
        </p:spPr>
        <p:txBody>
          <a:bodyPr/>
          <a:lstStyle/>
          <a:p>
            <a:pPr eaLnBrk="1" hangingPunct="1">
              <a:lnSpc>
                <a:spcPct val="80000"/>
              </a:lnSpc>
            </a:pPr>
            <a:r>
              <a:rPr lang="en-US" sz="1900" b="1" i="1" smtClean="0"/>
              <a:t>Frequentist</a:t>
            </a:r>
            <a:r>
              <a:rPr lang="en-US" sz="1900" smtClean="0"/>
              <a:t> (a.k.a. classic) probability:</a:t>
            </a:r>
          </a:p>
          <a:p>
            <a:pPr eaLnBrk="1" hangingPunct="1">
              <a:lnSpc>
                <a:spcPct val="80000"/>
              </a:lnSpc>
              <a:buFont typeface="Wingdings" pitchFamily="2" charset="2"/>
              <a:buNone/>
            </a:pPr>
            <a:r>
              <a:rPr lang="en-US" sz="1900" smtClean="0"/>
              <a:t>      A, B, … are possible outcomes of a repeatable experiment;     the probability of A is the </a:t>
            </a:r>
            <a:r>
              <a:rPr lang="en-US" sz="1900" b="1" i="1" smtClean="0"/>
              <a:t>limit of the relative frequency</a:t>
            </a:r>
            <a:r>
              <a:rPr lang="en-US" sz="1900" smtClean="0"/>
              <a:t> as the number of repetitions goes to infinity:</a:t>
            </a:r>
          </a:p>
        </p:txBody>
      </p:sp>
      <p:pic>
        <p:nvPicPr>
          <p:cNvPr id="5126" name="Picture 6" descr="txp_fig"/>
          <p:cNvPicPr>
            <a:picLocks noChangeAspect="1" noChangeArrowheads="1"/>
          </p:cNvPicPr>
          <p:nvPr>
            <p:custDataLst>
              <p:tags r:id="rId2"/>
            </p:custDataLst>
          </p:nvPr>
        </p:nvPicPr>
        <p:blipFill>
          <a:blip r:embed="rId4" cstate="print"/>
          <a:srcRect/>
          <a:stretch>
            <a:fillRect/>
          </a:stretch>
        </p:blipFill>
        <p:spPr bwMode="auto">
          <a:xfrm>
            <a:off x="2173288" y="2438400"/>
            <a:ext cx="4151312" cy="666750"/>
          </a:xfrm>
          <a:prstGeom prst="rect">
            <a:avLst/>
          </a:prstGeom>
          <a:noFill/>
          <a:ln w="9525">
            <a:noFill/>
            <a:miter lim="800000"/>
            <a:headEnd/>
            <a:tailEnd/>
          </a:ln>
        </p:spPr>
      </p:pic>
      <p:sp>
        <p:nvSpPr>
          <p:cNvPr id="5127" name="Text Box 7"/>
          <p:cNvSpPr txBox="1">
            <a:spLocks noChangeArrowheads="1"/>
          </p:cNvSpPr>
          <p:nvPr/>
        </p:nvSpPr>
        <p:spPr bwMode="auto">
          <a:xfrm>
            <a:off x="838200" y="3275013"/>
            <a:ext cx="7772400" cy="1190625"/>
          </a:xfrm>
          <a:prstGeom prst="rect">
            <a:avLst/>
          </a:prstGeom>
          <a:noFill/>
          <a:ln w="9525">
            <a:noFill/>
            <a:miter lim="800000"/>
            <a:headEnd/>
            <a:tailEnd/>
          </a:ln>
        </p:spPr>
        <p:txBody>
          <a:bodyPr>
            <a:spAutoFit/>
          </a:bodyPr>
          <a:lstStyle/>
          <a:p>
            <a:r>
              <a:rPr lang="en-US" sz="1800"/>
              <a:t>Advantages of the frequentist interpretation:</a:t>
            </a:r>
          </a:p>
          <a:p>
            <a:r>
              <a:rPr lang="en-US" sz="1800"/>
              <a:t>      </a:t>
            </a:r>
            <a:r>
              <a:rPr lang="en-US" sz="1800" i="1"/>
              <a:t>it satisfies Kolmogorov’s axioms;</a:t>
            </a:r>
          </a:p>
          <a:p>
            <a:pPr lvl="1"/>
            <a:r>
              <a:rPr lang="en-US" sz="1800" i="1"/>
              <a:t>it is appropriate whenever experiments are repeatable </a:t>
            </a:r>
          </a:p>
          <a:p>
            <a:pPr lvl="1"/>
            <a:r>
              <a:rPr lang="en-US" sz="1800" i="1"/>
              <a:t>(quantum mechanics, radioactive decays, particle scattering).</a:t>
            </a:r>
          </a:p>
        </p:txBody>
      </p:sp>
      <p:sp>
        <p:nvSpPr>
          <p:cNvPr id="5128" name="Text Box 8"/>
          <p:cNvSpPr txBox="1">
            <a:spLocks noChangeArrowheads="1"/>
          </p:cNvSpPr>
          <p:nvPr/>
        </p:nvSpPr>
        <p:spPr bwMode="auto">
          <a:xfrm>
            <a:off x="838200" y="4464050"/>
            <a:ext cx="7315200" cy="641350"/>
          </a:xfrm>
          <a:prstGeom prst="rect">
            <a:avLst/>
          </a:prstGeom>
          <a:noFill/>
          <a:ln w="9525">
            <a:noFill/>
            <a:miter lim="800000"/>
            <a:headEnd/>
            <a:tailEnd/>
          </a:ln>
        </p:spPr>
        <p:txBody>
          <a:bodyPr>
            <a:spAutoFit/>
          </a:bodyPr>
          <a:lstStyle/>
          <a:p>
            <a:r>
              <a:rPr lang="en-US" sz="1800" dirty="0"/>
              <a:t>Note that the convergence is not defined in the usual sense of calculus but in a weaker (stochastic) sense:  </a:t>
            </a:r>
          </a:p>
        </p:txBody>
      </p:sp>
      <p:graphicFrame>
        <p:nvGraphicFramePr>
          <p:cNvPr id="5122" name="Object 14"/>
          <p:cNvGraphicFramePr>
            <a:graphicFrameLocks noChangeAspect="1"/>
          </p:cNvGraphicFramePr>
          <p:nvPr/>
        </p:nvGraphicFramePr>
        <p:xfrm>
          <a:off x="965200" y="5105400"/>
          <a:ext cx="7874000" cy="474663"/>
        </p:xfrm>
        <a:graphic>
          <a:graphicData uri="http://schemas.openxmlformats.org/presentationml/2006/ole">
            <mc:AlternateContent xmlns:mc="http://schemas.openxmlformats.org/markup-compatibility/2006">
              <mc:Choice xmlns:v="urn:schemas-microsoft-com:vml" Requires="v">
                <p:oleObj spid="_x0000_s5129" name="Microsoft Equation 3.0" r:id="rId5" imgW="3352800" imgH="215900" progId="Equation.3">
                  <p:embed/>
                </p:oleObj>
              </mc:Choice>
              <mc:Fallback>
                <p:oleObj name="Microsoft Equation 3.0" r:id="rId5" imgW="3352800" imgH="215900" progId="Equation.3">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200" y="5105400"/>
                        <a:ext cx="7874000"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9" name="Text Box 15"/>
          <p:cNvSpPr txBox="1">
            <a:spLocks noChangeArrowheads="1"/>
          </p:cNvSpPr>
          <p:nvPr/>
        </p:nvSpPr>
        <p:spPr bwMode="auto">
          <a:xfrm>
            <a:off x="914400" y="5576888"/>
            <a:ext cx="6781800" cy="366712"/>
          </a:xfrm>
          <a:prstGeom prst="rect">
            <a:avLst/>
          </a:prstGeom>
          <a:noFill/>
          <a:ln w="9525">
            <a:noFill/>
            <a:miter lim="800000"/>
            <a:headEnd/>
            <a:tailEnd/>
          </a:ln>
        </p:spPr>
        <p:txBody>
          <a:bodyPr>
            <a:spAutoFit/>
          </a:bodyPr>
          <a:lstStyle/>
          <a:p>
            <a:r>
              <a:rPr lang="en-US" sz="1800"/>
              <a:t>M, N are integer numbers; </a:t>
            </a:r>
            <a:r>
              <a:rPr lang="el-GR" sz="1800" b="1" i="1">
                <a:sym typeface="Symbol" pitchFamily="18" charset="2"/>
              </a:rPr>
              <a:t></a:t>
            </a:r>
            <a:r>
              <a:rPr lang="en-US" sz="1800"/>
              <a:t>, </a:t>
            </a:r>
            <a:r>
              <a:rPr lang="en-US" sz="1800" b="1" i="1">
                <a:sym typeface="Symbol" pitchFamily="18" charset="2"/>
              </a:rPr>
              <a:t></a:t>
            </a:r>
            <a:r>
              <a:rPr lang="en-US" sz="1800"/>
              <a:t> are real numbers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numero diapositiva 5"/>
          <p:cNvSpPr>
            <a:spLocks noGrp="1"/>
          </p:cNvSpPr>
          <p:nvPr>
            <p:ph type="sldNum" sz="quarter" idx="12"/>
          </p:nvPr>
        </p:nvSpPr>
        <p:spPr>
          <a:noFill/>
        </p:spPr>
        <p:txBody>
          <a:bodyPr/>
          <a:lstStyle/>
          <a:p>
            <a:fld id="{ECA93794-E95E-4565-9792-9C7E769DC078}" type="slidenum">
              <a:rPr lang="en-US" smtClean="0"/>
              <a:pPr/>
              <a:t>16</a:t>
            </a:fld>
            <a:endParaRPr lang="en-US" smtClean="0"/>
          </a:p>
        </p:txBody>
      </p:sp>
      <p:sp>
        <p:nvSpPr>
          <p:cNvPr id="26627" name="Rectangle 2"/>
          <p:cNvSpPr>
            <a:spLocks noGrp="1" noChangeArrowheads="1"/>
          </p:cNvSpPr>
          <p:nvPr>
            <p:ph type="title"/>
          </p:nvPr>
        </p:nvSpPr>
        <p:spPr/>
        <p:txBody>
          <a:bodyPr/>
          <a:lstStyle/>
          <a:p>
            <a:pPr eaLnBrk="1" hangingPunct="1"/>
            <a:r>
              <a:rPr lang="en-US" smtClean="0"/>
              <a:t>An example: rolling two dice</a:t>
            </a:r>
          </a:p>
        </p:txBody>
      </p:sp>
      <p:pic>
        <p:nvPicPr>
          <p:cNvPr id="53253" name="Picture 5" descr="d50223388"/>
          <p:cNvPicPr>
            <a:picLocks noChangeAspect="1" noChangeArrowheads="1"/>
          </p:cNvPicPr>
          <p:nvPr/>
        </p:nvPicPr>
        <p:blipFill>
          <a:blip r:embed="rId2" cstate="print"/>
          <a:srcRect/>
          <a:stretch>
            <a:fillRect/>
          </a:stretch>
        </p:blipFill>
        <p:spPr bwMode="auto">
          <a:xfrm>
            <a:off x="1295400" y="1849438"/>
            <a:ext cx="7239000" cy="4195762"/>
          </a:xfrm>
          <a:prstGeom prst="rect">
            <a:avLst/>
          </a:prstGeom>
          <a:noFill/>
          <a:ln w="9525">
            <a:noFill/>
            <a:miter lim="800000"/>
            <a:headEnd/>
            <a:tailEnd/>
          </a:ln>
        </p:spPr>
      </p:pic>
      <p:pic>
        <p:nvPicPr>
          <p:cNvPr id="53252" name="Picture 4" descr="d1000223388"/>
          <p:cNvPicPr>
            <a:picLocks noChangeAspect="1" noChangeArrowheads="1"/>
          </p:cNvPicPr>
          <p:nvPr/>
        </p:nvPicPr>
        <p:blipFill>
          <a:blip r:embed="rId3" cstate="print"/>
          <a:srcRect/>
          <a:stretch>
            <a:fillRect/>
          </a:stretch>
        </p:blipFill>
        <p:spPr bwMode="auto">
          <a:xfrm>
            <a:off x="685800" y="2209800"/>
            <a:ext cx="7267575" cy="4211638"/>
          </a:xfrm>
          <a:prstGeom prst="rect">
            <a:avLst/>
          </a:prstGeom>
          <a:noFill/>
          <a:ln w="9525">
            <a:noFill/>
            <a:miter lim="800000"/>
            <a:headEnd/>
            <a:tailEnd/>
          </a:ln>
        </p:spPr>
      </p:pic>
      <p:sp>
        <p:nvSpPr>
          <p:cNvPr id="53254" name="Text Box 6"/>
          <p:cNvSpPr txBox="1">
            <a:spLocks noChangeArrowheads="1"/>
          </p:cNvSpPr>
          <p:nvPr/>
        </p:nvSpPr>
        <p:spPr bwMode="auto">
          <a:xfrm>
            <a:off x="609600" y="1217613"/>
            <a:ext cx="8382000" cy="611187"/>
          </a:xfrm>
          <a:prstGeom prst="rect">
            <a:avLst/>
          </a:prstGeom>
          <a:noFill/>
          <a:ln w="9525">
            <a:noFill/>
            <a:miter lim="800000"/>
            <a:headEnd/>
            <a:tailEnd/>
          </a:ln>
          <a:effectLst/>
        </p:spPr>
        <p:txBody>
          <a:bodyPr>
            <a:spAutoFit/>
          </a:bodyPr>
          <a:lstStyle/>
          <a:p>
            <a:pPr>
              <a:spcBef>
                <a:spcPct val="50000"/>
              </a:spcBef>
              <a:defRPr/>
            </a:pPr>
            <a:r>
              <a:rPr lang="it-IT" sz="1600">
                <a:latin typeface="Arial" charset="0"/>
              </a:rPr>
              <a:t>When rolling 2 dice, what is the probability of obtaining a particular sum ?</a:t>
            </a:r>
            <a:r>
              <a:rPr lang="it-IT" sz="1600">
                <a:solidFill>
                  <a:srgbClr val="FFFF00"/>
                </a:solidFill>
                <a:latin typeface="Arial" charset="0"/>
              </a:rPr>
              <a:t> </a:t>
            </a:r>
            <a:r>
              <a:rPr lang="it-IT" sz="1600">
                <a:solidFill>
                  <a:srgbClr val="33CC33"/>
                </a:solidFill>
                <a:latin typeface="Arial" charset="0"/>
              </a:rPr>
              <a:t>Green: expected frequency (a priori calculation),</a:t>
            </a:r>
            <a:r>
              <a:rPr lang="it-IT" sz="1600">
                <a:solidFill>
                  <a:srgbClr val="FFFF00"/>
                </a:solidFill>
                <a:latin typeface="Arial" charset="0"/>
              </a:rPr>
              <a:t> </a:t>
            </a:r>
            <a:r>
              <a:rPr lang="it-IT" sz="1600">
                <a:solidFill>
                  <a:srgbClr val="FF0000"/>
                </a:solidFill>
                <a:latin typeface="Arial" charset="0"/>
              </a:rPr>
              <a:t>Red: frequency after N rolls (ROOT MonteCarlo simulation)</a:t>
            </a:r>
            <a:r>
              <a:rPr lang="it-IT" sz="1800">
                <a:solidFill>
                  <a:srgbClr val="FFFF00"/>
                </a:solidFill>
                <a:latin typeface="Arial" charset="0"/>
              </a:rPr>
              <a:t> </a:t>
            </a:r>
            <a:endParaRPr lang="it-IT" sz="1800">
              <a:solidFill>
                <a:srgbClr val="FFFF00"/>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numero diapositiva 5"/>
          <p:cNvSpPr>
            <a:spLocks noGrp="1"/>
          </p:cNvSpPr>
          <p:nvPr>
            <p:ph type="sldNum" sz="quarter" idx="12"/>
          </p:nvPr>
        </p:nvSpPr>
        <p:spPr>
          <a:noFill/>
        </p:spPr>
        <p:txBody>
          <a:bodyPr/>
          <a:lstStyle/>
          <a:p>
            <a:fld id="{51DA0E83-3222-4EE7-B27D-35596E0ECF63}" type="slidenum">
              <a:rPr lang="en-US" smtClean="0"/>
              <a:pPr/>
              <a:t>17</a:t>
            </a:fld>
            <a:endParaRPr lang="en-US" smtClean="0"/>
          </a:p>
        </p:txBody>
      </p:sp>
      <p:sp>
        <p:nvSpPr>
          <p:cNvPr id="27651" name="Rectangle 2"/>
          <p:cNvSpPr>
            <a:spLocks noGrp="1" noChangeArrowheads="1"/>
          </p:cNvSpPr>
          <p:nvPr>
            <p:ph type="title"/>
          </p:nvPr>
        </p:nvSpPr>
        <p:spPr/>
        <p:txBody>
          <a:bodyPr/>
          <a:lstStyle/>
          <a:p>
            <a:pPr eaLnBrk="1" hangingPunct="1"/>
            <a:r>
              <a:rPr lang="en-US" sz="3400" smtClean="0"/>
              <a:t>Comment on statistical inference</a:t>
            </a:r>
          </a:p>
        </p:txBody>
      </p:sp>
      <p:pic>
        <p:nvPicPr>
          <p:cNvPr id="27652" name="Picture 4" descr="d105223388"/>
          <p:cNvPicPr>
            <a:picLocks noChangeAspect="1" noChangeArrowheads="1"/>
          </p:cNvPicPr>
          <p:nvPr/>
        </p:nvPicPr>
        <p:blipFill>
          <a:blip r:embed="rId3" cstate="print"/>
          <a:srcRect/>
          <a:stretch>
            <a:fillRect/>
          </a:stretch>
        </p:blipFill>
        <p:spPr bwMode="auto">
          <a:xfrm>
            <a:off x="381000" y="2286000"/>
            <a:ext cx="6019800" cy="3489325"/>
          </a:xfrm>
          <a:prstGeom prst="rect">
            <a:avLst/>
          </a:prstGeom>
          <a:noFill/>
          <a:ln w="9525">
            <a:noFill/>
            <a:miter lim="800000"/>
            <a:headEnd/>
            <a:tailEnd/>
          </a:ln>
        </p:spPr>
      </p:pic>
      <p:sp>
        <p:nvSpPr>
          <p:cNvPr id="27653" name="Text Box 5"/>
          <p:cNvSpPr txBox="1">
            <a:spLocks noChangeArrowheads="1"/>
          </p:cNvSpPr>
          <p:nvPr/>
        </p:nvSpPr>
        <p:spPr bwMode="auto">
          <a:xfrm>
            <a:off x="508000" y="1416050"/>
            <a:ext cx="6426200" cy="641350"/>
          </a:xfrm>
          <a:prstGeom prst="rect">
            <a:avLst/>
          </a:prstGeom>
          <a:noFill/>
          <a:ln w="9525">
            <a:noFill/>
            <a:miter lim="800000"/>
            <a:headEnd/>
            <a:tailEnd/>
          </a:ln>
        </p:spPr>
        <p:txBody>
          <a:bodyPr wrap="none">
            <a:spAutoFit/>
          </a:bodyPr>
          <a:lstStyle/>
          <a:p>
            <a:r>
              <a:rPr lang="en-US" sz="1800"/>
              <a:t>When small samples are involved statistical inference </a:t>
            </a:r>
          </a:p>
          <a:p>
            <a:r>
              <a:rPr lang="en-US" sz="1800"/>
              <a:t>can be problematic …</a:t>
            </a:r>
          </a:p>
        </p:txBody>
      </p:sp>
      <p:graphicFrame>
        <p:nvGraphicFramePr>
          <p:cNvPr id="54340" name="Group 68"/>
          <p:cNvGraphicFramePr>
            <a:graphicFrameLocks noGrp="1"/>
          </p:cNvGraphicFramePr>
          <p:nvPr/>
        </p:nvGraphicFramePr>
        <p:xfrm>
          <a:off x="5943600" y="3200400"/>
          <a:ext cx="3124200" cy="2819401"/>
        </p:xfrm>
        <a:graphic>
          <a:graphicData uri="http://schemas.openxmlformats.org/drawingml/2006/table">
            <a:tbl>
              <a:tblPr/>
              <a:tblGrid>
                <a:gridCol w="990600"/>
                <a:gridCol w="990600"/>
                <a:gridCol w="1143000"/>
              </a:tblGrid>
              <a:tr h="5127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cs typeface="Arial" charset="0"/>
                        </a:rPr>
                        <a:t>entries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cs typeface="Arial" charset="0"/>
                        </a:rPr>
                        <a:t>Mean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cs typeface="Arial" charset="0"/>
                        </a:rPr>
                        <a:t>RMS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46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0" i="0" u="none" strike="noStrike" cap="none" normalizeH="0" baseline="0" smtClean="0">
                          <a:ln>
                            <a:noFill/>
                          </a:ln>
                          <a:solidFill>
                            <a:schemeClr val="tx1"/>
                          </a:solidFill>
                          <a:effectLst/>
                          <a:latin typeface="Verdana" pitchFamily="34" charset="0"/>
                          <a:cs typeface="Arial" charset="0"/>
                        </a:rPr>
                        <a:t>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cs typeface="Arial" charset="0"/>
                        </a:rPr>
                        <a:t>7.46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cs typeface="Arial" charset="0"/>
                        </a:rPr>
                        <a:t>2.594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78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0" i="0" u="none" strike="noStrike" cap="none" normalizeH="0" baseline="0" smtClean="0">
                          <a:ln>
                            <a:noFill/>
                          </a:ln>
                          <a:solidFill>
                            <a:schemeClr val="tx1"/>
                          </a:solidFill>
                          <a:effectLst/>
                          <a:latin typeface="Verdana" pitchFamily="34" charset="0"/>
                          <a:cs typeface="Arial" charset="0"/>
                        </a:rPr>
                        <a:t>1k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cs typeface="Arial" charset="0"/>
                        </a:rPr>
                        <a:t>7.058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cs typeface="Arial" charset="0"/>
                        </a:rPr>
                        <a:t>2.416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62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0" i="0" u="none" strike="noStrike" cap="none" normalizeH="0" baseline="0" smtClean="0">
                          <a:ln>
                            <a:noFill/>
                          </a:ln>
                          <a:solidFill>
                            <a:schemeClr val="tx1"/>
                          </a:solidFill>
                          <a:effectLst/>
                          <a:latin typeface="Verdana" pitchFamily="34" charset="0"/>
                          <a:cs typeface="Arial" charset="0"/>
                        </a:rPr>
                        <a:t>100k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cs typeface="Arial" charset="0"/>
                        </a:rPr>
                        <a:t>7.006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cs typeface="Arial" charset="0"/>
                        </a:rPr>
                        <a:t>2.413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78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000" b="0" i="0" u="none" strike="noStrike" cap="none" normalizeH="0" baseline="0" smtClean="0">
                          <a:ln>
                            <a:noFill/>
                          </a:ln>
                          <a:solidFill>
                            <a:schemeClr val="tx1"/>
                          </a:solidFill>
                          <a:effectLst/>
                          <a:latin typeface="Verdana" pitchFamily="34"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cs typeface="Arial" charset="0"/>
                        </a:rPr>
                        <a:t>7.000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cs typeface="Arial" charset="0"/>
                        </a:rPr>
                        <a:t>2.415</a:t>
                      </a:r>
                      <a:r>
                        <a:rPr kumimoji="0" lang="en-US" sz="1200" b="0" i="0" u="none" strike="noStrike" cap="none" normalizeH="0" baseline="0" smtClean="0">
                          <a:ln>
                            <a:noFill/>
                          </a:ln>
                          <a:solidFill>
                            <a:schemeClr val="tx1"/>
                          </a:solidFill>
                          <a:effectLst/>
                          <a:latin typeface="Verdana" pitchFamily="34"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Rettangolo arrotondato 1"/>
          <p:cNvSpPr/>
          <p:nvPr/>
        </p:nvSpPr>
        <p:spPr>
          <a:xfrm>
            <a:off x="6934200" y="3276600"/>
            <a:ext cx="2133600" cy="2057400"/>
          </a:xfrm>
          <a:prstGeom prst="roundRect">
            <a:avLst/>
          </a:prstGeom>
          <a:solidFill>
            <a:srgbClr val="FFFF00">
              <a:alpha val="33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arrotondato 7"/>
          <p:cNvSpPr/>
          <p:nvPr/>
        </p:nvSpPr>
        <p:spPr>
          <a:xfrm>
            <a:off x="6934200" y="2362200"/>
            <a:ext cx="2133600" cy="685800"/>
          </a:xfrm>
          <a:prstGeom prst="roundRect">
            <a:avLst/>
          </a:prstGeom>
          <a:solidFill>
            <a:srgbClr val="FFFF00">
              <a:alpha val="33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solidFill>
                  <a:srgbClr val="7030A0"/>
                </a:solidFill>
              </a:rPr>
              <a:t>Values</a:t>
            </a:r>
            <a:r>
              <a:rPr lang="it-IT" dirty="0" smtClean="0">
                <a:solidFill>
                  <a:srgbClr val="7030A0"/>
                </a:solidFill>
              </a:rPr>
              <a:t> for a </a:t>
            </a:r>
            <a:r>
              <a:rPr lang="it-IT" dirty="0" err="1" smtClean="0">
                <a:solidFill>
                  <a:srgbClr val="7030A0"/>
                </a:solidFill>
              </a:rPr>
              <a:t>particular</a:t>
            </a:r>
            <a:r>
              <a:rPr lang="it-IT" dirty="0" smtClean="0">
                <a:solidFill>
                  <a:srgbClr val="7030A0"/>
                </a:solidFill>
              </a:rPr>
              <a:t> </a:t>
            </a:r>
            <a:r>
              <a:rPr lang="it-IT" dirty="0" err="1" smtClean="0">
                <a:solidFill>
                  <a:srgbClr val="7030A0"/>
                </a:solidFill>
              </a:rPr>
              <a:t>run</a:t>
            </a:r>
            <a:endParaRPr lang="it-IT"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numero diapositiva 5"/>
          <p:cNvSpPr>
            <a:spLocks noGrp="1"/>
          </p:cNvSpPr>
          <p:nvPr>
            <p:ph type="sldNum" sz="quarter" idx="12"/>
          </p:nvPr>
        </p:nvSpPr>
        <p:spPr>
          <a:noFill/>
        </p:spPr>
        <p:txBody>
          <a:bodyPr/>
          <a:lstStyle/>
          <a:p>
            <a:fld id="{A014AEF2-5103-4323-8668-16009FBC3CB0}" type="slidenum">
              <a:rPr lang="en-US" smtClean="0"/>
              <a:pPr/>
              <a:t>18</a:t>
            </a:fld>
            <a:endParaRPr lang="en-US" smtClean="0"/>
          </a:p>
        </p:txBody>
      </p:sp>
      <p:sp>
        <p:nvSpPr>
          <p:cNvPr id="28675" name="Rectangle 2"/>
          <p:cNvSpPr>
            <a:spLocks noGrp="1" noChangeArrowheads="1"/>
          </p:cNvSpPr>
          <p:nvPr>
            <p:ph type="title"/>
          </p:nvPr>
        </p:nvSpPr>
        <p:spPr/>
        <p:txBody>
          <a:bodyPr/>
          <a:lstStyle/>
          <a:p>
            <a:pPr eaLnBrk="1" hangingPunct="1"/>
            <a:r>
              <a:rPr lang="en-US" sz="3400" smtClean="0"/>
              <a:t>Interpretations of probability (2)</a:t>
            </a:r>
          </a:p>
        </p:txBody>
      </p:sp>
      <p:sp>
        <p:nvSpPr>
          <p:cNvPr id="28676" name="Rectangle 3"/>
          <p:cNvSpPr>
            <a:spLocks noGrp="1" noChangeArrowheads="1"/>
          </p:cNvSpPr>
          <p:nvPr>
            <p:ph type="body" idx="1"/>
          </p:nvPr>
        </p:nvSpPr>
        <p:spPr>
          <a:xfrm>
            <a:off x="533400" y="1219200"/>
            <a:ext cx="7924800" cy="1524000"/>
          </a:xfrm>
        </p:spPr>
        <p:txBody>
          <a:bodyPr/>
          <a:lstStyle/>
          <a:p>
            <a:pPr eaLnBrk="1" hangingPunct="1">
              <a:lnSpc>
                <a:spcPct val="80000"/>
              </a:lnSpc>
            </a:pPr>
            <a:r>
              <a:rPr lang="en-US" sz="1900" b="1" i="1" smtClean="0"/>
              <a:t>Subjective</a:t>
            </a:r>
            <a:r>
              <a:rPr lang="en-US" sz="1900" smtClean="0"/>
              <a:t> probability:</a:t>
            </a:r>
          </a:p>
          <a:p>
            <a:pPr eaLnBrk="1" hangingPunct="1">
              <a:lnSpc>
                <a:spcPct val="80000"/>
              </a:lnSpc>
              <a:buFont typeface="Wingdings" pitchFamily="2" charset="2"/>
              <a:buNone/>
            </a:pPr>
            <a:r>
              <a:rPr lang="en-US" sz="1900" smtClean="0"/>
              <a:t>     A, B, … are hypotheses</a:t>
            </a:r>
            <a:r>
              <a:rPr lang="it-IT" sz="1900" smtClean="0"/>
              <a:t>, i.e. statements that could be either true or false;</a:t>
            </a:r>
          </a:p>
          <a:p>
            <a:pPr eaLnBrk="1" hangingPunct="1">
              <a:lnSpc>
                <a:spcPct val="80000"/>
              </a:lnSpc>
              <a:buFont typeface="Wingdings" pitchFamily="2" charset="2"/>
              <a:buNone/>
            </a:pPr>
            <a:r>
              <a:rPr lang="it-IT" sz="1900" smtClean="0"/>
              <a:t>     the probability of A [P(A)] is the </a:t>
            </a:r>
            <a:r>
              <a:rPr lang="it-IT" sz="1900" b="1" i="1" smtClean="0"/>
              <a:t>degree of belief</a:t>
            </a:r>
            <a:r>
              <a:rPr lang="it-IT" sz="1900" smtClean="0"/>
              <a:t> that A </a:t>
            </a:r>
          </a:p>
          <a:p>
            <a:pPr eaLnBrk="1" hangingPunct="1">
              <a:lnSpc>
                <a:spcPct val="80000"/>
              </a:lnSpc>
              <a:buFont typeface="Wingdings" pitchFamily="2" charset="2"/>
              <a:buNone/>
            </a:pPr>
            <a:r>
              <a:rPr lang="it-IT" sz="1900" smtClean="0"/>
              <a:t>     is true.</a:t>
            </a:r>
            <a:endParaRPr lang="en-US" sz="1900" smtClean="0"/>
          </a:p>
        </p:txBody>
      </p:sp>
      <p:sp>
        <p:nvSpPr>
          <p:cNvPr id="28677" name="Text Box 5"/>
          <p:cNvSpPr txBox="1">
            <a:spLocks noChangeArrowheads="1"/>
          </p:cNvSpPr>
          <p:nvPr/>
        </p:nvSpPr>
        <p:spPr bwMode="auto">
          <a:xfrm>
            <a:off x="914400" y="2743200"/>
            <a:ext cx="7543800" cy="3387725"/>
          </a:xfrm>
          <a:prstGeom prst="rect">
            <a:avLst/>
          </a:prstGeom>
          <a:noFill/>
          <a:ln w="9525">
            <a:noFill/>
            <a:miter lim="800000"/>
            <a:headEnd/>
            <a:tailEnd/>
          </a:ln>
        </p:spPr>
        <p:txBody>
          <a:bodyPr>
            <a:spAutoFit/>
          </a:bodyPr>
          <a:lstStyle/>
          <a:p>
            <a:r>
              <a:rPr lang="en-US" sz="1800"/>
              <a:t>Advantages of the subjective interpretation:</a:t>
            </a:r>
          </a:p>
          <a:p>
            <a:r>
              <a:rPr lang="en-US" sz="1800"/>
              <a:t>      </a:t>
            </a:r>
            <a:r>
              <a:rPr lang="en-US" sz="1800" i="1"/>
              <a:t>it satisfies Kolmogorov’s axioms;</a:t>
            </a:r>
          </a:p>
          <a:p>
            <a:pPr lvl="1"/>
            <a:r>
              <a:rPr lang="en-US" sz="1800" i="1"/>
              <a:t>it is appropriate in several circumstances where the frequentist definition may have problems:</a:t>
            </a:r>
          </a:p>
          <a:p>
            <a:pPr lvl="1">
              <a:buFontTx/>
              <a:buChar char="•"/>
            </a:pPr>
            <a:r>
              <a:rPr lang="en-US" sz="1800"/>
              <a:t> probability that a particle produced in a given collision </a:t>
            </a:r>
          </a:p>
          <a:p>
            <a:pPr lvl="1"/>
            <a:r>
              <a:rPr lang="en-US" sz="1800"/>
              <a:t>   is a K</a:t>
            </a:r>
            <a:r>
              <a:rPr lang="en-US" sz="1800" baseline="30000"/>
              <a:t>+</a:t>
            </a:r>
            <a:r>
              <a:rPr lang="en-US" sz="1800"/>
              <a:t> (rather than a pion or a proton or …)</a:t>
            </a:r>
          </a:p>
          <a:p>
            <a:pPr lvl="1">
              <a:buFontTx/>
              <a:buChar char="•"/>
            </a:pPr>
            <a:r>
              <a:rPr lang="en-US" sz="1800"/>
              <a:t> probability that it will rain in Torino in two days from now</a:t>
            </a:r>
          </a:p>
          <a:p>
            <a:pPr lvl="1">
              <a:buFontTx/>
              <a:buChar char="•"/>
            </a:pPr>
            <a:r>
              <a:rPr lang="en-US" sz="1800"/>
              <a:t> probability that it was raining in Rome on October 24,  </a:t>
            </a:r>
          </a:p>
          <a:p>
            <a:pPr lvl="1"/>
            <a:r>
              <a:rPr lang="en-US" sz="1800"/>
              <a:t>  327 A.D.</a:t>
            </a:r>
          </a:p>
          <a:p>
            <a:pPr lvl="1">
              <a:buFontTx/>
              <a:buChar char="•"/>
            </a:pPr>
            <a:r>
              <a:rPr lang="en-US" sz="1800"/>
              <a:t> probability that it was raining in Madrid on October 14,</a:t>
            </a:r>
          </a:p>
          <a:p>
            <a:pPr lvl="1"/>
            <a:r>
              <a:rPr lang="en-US" sz="1800"/>
              <a:t>  1582 A.D.</a:t>
            </a:r>
          </a:p>
          <a:p>
            <a:pPr lvl="1">
              <a:buFontTx/>
              <a:buChar char="•"/>
            </a:pPr>
            <a:r>
              <a:rPr lang="en-US" sz="1800"/>
              <a:t> probability that Nature is supersymmetric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numero diapositiva 5"/>
          <p:cNvSpPr>
            <a:spLocks noGrp="1"/>
          </p:cNvSpPr>
          <p:nvPr>
            <p:ph type="sldNum" sz="quarter" idx="12"/>
          </p:nvPr>
        </p:nvSpPr>
        <p:spPr>
          <a:noFill/>
        </p:spPr>
        <p:txBody>
          <a:bodyPr/>
          <a:lstStyle/>
          <a:p>
            <a:fld id="{2042DD7F-7CB1-4CA1-BD69-9F201177BA55}" type="slidenum">
              <a:rPr lang="en-US" smtClean="0"/>
              <a:pPr/>
              <a:t>19</a:t>
            </a:fld>
            <a:endParaRPr lang="en-US" smtClean="0"/>
          </a:p>
        </p:txBody>
      </p:sp>
      <p:sp>
        <p:nvSpPr>
          <p:cNvPr id="29699" name="Rectangle 2"/>
          <p:cNvSpPr>
            <a:spLocks noGrp="1" noChangeArrowheads="1"/>
          </p:cNvSpPr>
          <p:nvPr>
            <p:ph type="title"/>
          </p:nvPr>
        </p:nvSpPr>
        <p:spPr/>
        <p:txBody>
          <a:bodyPr/>
          <a:lstStyle/>
          <a:p>
            <a:pPr eaLnBrk="1" hangingPunct="1"/>
            <a:r>
              <a:rPr lang="en-US" sz="3400" smtClean="0"/>
              <a:t>Interpretations of probability (3)</a:t>
            </a:r>
          </a:p>
        </p:txBody>
      </p:sp>
      <p:pic>
        <p:nvPicPr>
          <p:cNvPr id="29700" name="Picture 4" descr="subjprob"/>
          <p:cNvPicPr>
            <a:picLocks noChangeAspect="1" noChangeArrowheads="1"/>
          </p:cNvPicPr>
          <p:nvPr/>
        </p:nvPicPr>
        <p:blipFill>
          <a:blip r:embed="rId2" cstate="print"/>
          <a:srcRect l="5191"/>
          <a:stretch>
            <a:fillRect/>
          </a:stretch>
        </p:blipFill>
        <p:spPr bwMode="auto">
          <a:xfrm>
            <a:off x="457200" y="1219200"/>
            <a:ext cx="8458200" cy="4364038"/>
          </a:xfrm>
          <a:prstGeom prst="rect">
            <a:avLst/>
          </a:prstGeom>
          <a:noFill/>
          <a:ln w="9525">
            <a:noFill/>
            <a:miter lim="800000"/>
            <a:headEnd/>
            <a:tailEnd/>
          </a:ln>
        </p:spPr>
      </p:pic>
      <p:sp>
        <p:nvSpPr>
          <p:cNvPr id="29701" name="Rectangle 5"/>
          <p:cNvSpPr>
            <a:spLocks noChangeArrowheads="1"/>
          </p:cNvSpPr>
          <p:nvPr/>
        </p:nvSpPr>
        <p:spPr bwMode="auto">
          <a:xfrm>
            <a:off x="762000" y="5586413"/>
            <a:ext cx="7654925" cy="585787"/>
          </a:xfrm>
          <a:prstGeom prst="rect">
            <a:avLst/>
          </a:prstGeom>
          <a:noFill/>
          <a:ln w="9525">
            <a:noFill/>
            <a:miter lim="800000"/>
            <a:headEnd/>
            <a:tailEnd/>
          </a:ln>
        </p:spPr>
        <p:txBody>
          <a:bodyPr wrap="none">
            <a:spAutoFit/>
          </a:bodyPr>
          <a:lstStyle/>
          <a:p>
            <a:pPr lvl="1">
              <a:lnSpc>
                <a:spcPct val="80000"/>
              </a:lnSpc>
              <a:spcBef>
                <a:spcPct val="20000"/>
              </a:spcBef>
              <a:buClr>
                <a:schemeClr val="accent2"/>
              </a:buClr>
              <a:buFont typeface="Wingdings" pitchFamily="2" charset="2"/>
              <a:buChar char="n"/>
            </a:pPr>
            <a:r>
              <a:rPr lang="en-US" sz="1800"/>
              <a:t> G. D’Agostini, </a:t>
            </a:r>
            <a:r>
              <a:rPr lang="en-US" sz="1800">
                <a:solidFill>
                  <a:schemeClr val="accent2"/>
                </a:solidFill>
              </a:rPr>
              <a:t>Bayesian reasoning in high-energy physics: </a:t>
            </a:r>
          </a:p>
          <a:p>
            <a:pPr lvl="1">
              <a:lnSpc>
                <a:spcPct val="80000"/>
              </a:lnSpc>
              <a:spcBef>
                <a:spcPct val="20000"/>
              </a:spcBef>
              <a:buClr>
                <a:schemeClr val="accent2"/>
              </a:buClr>
              <a:buFont typeface="Wingdings" pitchFamily="2" charset="2"/>
              <a:buNone/>
            </a:pPr>
            <a:r>
              <a:rPr lang="en-US" sz="1800">
                <a:solidFill>
                  <a:schemeClr val="accent2"/>
                </a:solidFill>
              </a:rPr>
              <a:t>   principles and applications</a:t>
            </a:r>
            <a:r>
              <a:rPr lang="en-US" sz="1800"/>
              <a:t>, CERN 99-03, 19 July 1999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5"/>
          <p:cNvSpPr>
            <a:spLocks noGrp="1"/>
          </p:cNvSpPr>
          <p:nvPr>
            <p:ph type="sldNum" sz="quarter" idx="12"/>
          </p:nvPr>
        </p:nvSpPr>
        <p:spPr>
          <a:noFill/>
        </p:spPr>
        <p:txBody>
          <a:bodyPr/>
          <a:lstStyle/>
          <a:p>
            <a:fld id="{EE88EF09-2511-4F52-B286-50A1EF95F59E}" type="slidenum">
              <a:rPr lang="en-US" smtClean="0"/>
              <a:pPr/>
              <a:t>2</a:t>
            </a:fld>
            <a:endParaRPr lang="en-US" smtClean="0"/>
          </a:p>
        </p:txBody>
      </p:sp>
      <p:sp>
        <p:nvSpPr>
          <p:cNvPr id="17411" name="Rectangle 2"/>
          <p:cNvSpPr>
            <a:spLocks noGrp="1" noChangeArrowheads="1"/>
          </p:cNvSpPr>
          <p:nvPr>
            <p:ph type="title"/>
          </p:nvPr>
        </p:nvSpPr>
        <p:spPr/>
        <p:txBody>
          <a:bodyPr/>
          <a:lstStyle/>
          <a:p>
            <a:pPr eaLnBrk="1" hangingPunct="1"/>
            <a:r>
              <a:rPr lang="en-US" smtClean="0"/>
              <a:t>Course Program</a:t>
            </a:r>
          </a:p>
        </p:txBody>
      </p:sp>
      <p:sp>
        <p:nvSpPr>
          <p:cNvPr id="17412" name="Rectangle 3"/>
          <p:cNvSpPr>
            <a:spLocks noGrp="1" noChangeArrowheads="1"/>
          </p:cNvSpPr>
          <p:nvPr>
            <p:ph type="body" idx="1"/>
          </p:nvPr>
        </p:nvSpPr>
        <p:spPr>
          <a:xfrm>
            <a:off x="566738" y="1219200"/>
            <a:ext cx="8043862" cy="3943350"/>
          </a:xfrm>
        </p:spPr>
        <p:txBody>
          <a:bodyPr/>
          <a:lstStyle/>
          <a:p>
            <a:pPr eaLnBrk="1" hangingPunct="1"/>
            <a:r>
              <a:rPr lang="en-US" dirty="0" smtClean="0"/>
              <a:t>Reminder of basic probability theory*</a:t>
            </a:r>
          </a:p>
          <a:p>
            <a:pPr eaLnBrk="1" hangingPunct="1"/>
            <a:r>
              <a:rPr lang="en-US" dirty="0" smtClean="0"/>
              <a:t>Monte Carlo methods (basic)*</a:t>
            </a:r>
          </a:p>
          <a:p>
            <a:pPr eaLnBrk="1" hangingPunct="1"/>
            <a:r>
              <a:rPr lang="en-US" dirty="0" smtClean="0">
                <a:solidFill>
                  <a:srgbClr val="7030A0"/>
                </a:solidFill>
              </a:rPr>
              <a:t>Statistical methods for:</a:t>
            </a:r>
          </a:p>
          <a:p>
            <a:pPr lvl="1" eaLnBrk="1" hangingPunct="1"/>
            <a:r>
              <a:rPr lang="en-US" dirty="0" smtClean="0">
                <a:solidFill>
                  <a:srgbClr val="0070C0"/>
                </a:solidFill>
              </a:rPr>
              <a:t>Parameter estimation (confidence intervals)</a:t>
            </a:r>
            <a:r>
              <a:rPr lang="en-US" dirty="0" smtClean="0">
                <a:solidFill>
                  <a:schemeClr val="hlink"/>
                </a:solidFill>
              </a:rPr>
              <a:t>**</a:t>
            </a:r>
          </a:p>
          <a:p>
            <a:pPr lvl="1" eaLnBrk="1" hangingPunct="1"/>
            <a:r>
              <a:rPr lang="en-US" dirty="0" smtClean="0">
                <a:solidFill>
                  <a:srgbClr val="FF0000"/>
                </a:solidFill>
              </a:rPr>
              <a:t>Hypothesis testing (general, goodness-of-fit)***</a:t>
            </a:r>
          </a:p>
        </p:txBody>
      </p:sp>
      <p:sp>
        <p:nvSpPr>
          <p:cNvPr id="17413" name="Text Box 5"/>
          <p:cNvSpPr txBox="1">
            <a:spLocks noChangeArrowheads="1"/>
          </p:cNvSpPr>
          <p:nvPr/>
        </p:nvSpPr>
        <p:spPr bwMode="auto">
          <a:xfrm>
            <a:off x="669925" y="4800600"/>
            <a:ext cx="7233070" cy="646331"/>
          </a:xfrm>
          <a:prstGeom prst="rect">
            <a:avLst/>
          </a:prstGeom>
          <a:noFill/>
          <a:ln w="9525">
            <a:noFill/>
            <a:miter lim="800000"/>
            <a:headEnd/>
            <a:tailEnd/>
          </a:ln>
        </p:spPr>
        <p:txBody>
          <a:bodyPr wrap="none">
            <a:spAutoFit/>
          </a:bodyPr>
          <a:lstStyle/>
          <a:p>
            <a:r>
              <a:rPr lang="en-US" sz="1800" i="1" dirty="0"/>
              <a:t>Numerical exercises will be proposed throughout the </a:t>
            </a:r>
            <a:r>
              <a:rPr lang="en-US" sz="1800" i="1" dirty="0" smtClean="0"/>
              <a:t>course,</a:t>
            </a:r>
          </a:p>
          <a:p>
            <a:r>
              <a:rPr lang="en-US" sz="1800" i="1" dirty="0" smtClean="0"/>
              <a:t>plus a special exercise provided by </a:t>
            </a:r>
            <a:r>
              <a:rPr lang="en-US" sz="1800" i="1" dirty="0" err="1" smtClean="0"/>
              <a:t>prof</a:t>
            </a:r>
            <a:r>
              <a:rPr lang="en-US" sz="1800" i="1" dirty="0" smtClean="0"/>
              <a:t>. A. </a:t>
            </a:r>
            <a:r>
              <a:rPr lang="en-US" sz="1800" i="1" dirty="0" err="1" smtClean="0"/>
              <a:t>Spagna</a:t>
            </a:r>
            <a:endParaRPr lang="en-US" sz="1800" i="1" dirty="0"/>
          </a:p>
        </p:txBody>
      </p:sp>
      <p:sp>
        <p:nvSpPr>
          <p:cNvPr id="17414" name="Text Box 6"/>
          <p:cNvSpPr txBox="1">
            <a:spLocks noChangeArrowheads="1"/>
          </p:cNvSpPr>
          <p:nvPr/>
        </p:nvSpPr>
        <p:spPr bwMode="auto">
          <a:xfrm>
            <a:off x="822325" y="5746750"/>
            <a:ext cx="6224588" cy="369888"/>
          </a:xfrm>
          <a:prstGeom prst="rect">
            <a:avLst/>
          </a:prstGeom>
          <a:noFill/>
          <a:ln w="9525">
            <a:noFill/>
            <a:miter lim="800000"/>
            <a:headEnd/>
            <a:tailEnd/>
          </a:ln>
        </p:spPr>
        <p:txBody>
          <a:bodyPr wrap="none">
            <a:spAutoFit/>
          </a:bodyPr>
          <a:lstStyle/>
          <a:p>
            <a:r>
              <a:rPr lang="en-US" sz="1800"/>
              <a:t>* this presentation;</a:t>
            </a:r>
            <a:r>
              <a:rPr lang="en-US" sz="1800">
                <a:solidFill>
                  <a:schemeClr val="hlink"/>
                </a:solidFill>
              </a:rPr>
              <a:t> **</a:t>
            </a:r>
            <a:r>
              <a:rPr lang="en-US" sz="1800"/>
              <a:t> </a:t>
            </a:r>
            <a:r>
              <a:rPr lang="en-US" sz="1800">
                <a:solidFill>
                  <a:schemeClr val="hlink"/>
                </a:solidFill>
              </a:rPr>
              <a:t>see Part II</a:t>
            </a:r>
            <a:r>
              <a:rPr lang="en-US" sz="1800"/>
              <a:t>; </a:t>
            </a:r>
            <a:r>
              <a:rPr lang="en-US" sz="1800">
                <a:solidFill>
                  <a:srgbClr val="FF0000"/>
                </a:solidFill>
              </a:rPr>
              <a:t>*** see Part III</a:t>
            </a:r>
          </a:p>
        </p:txBody>
      </p:sp>
      <p:sp>
        <p:nvSpPr>
          <p:cNvPr id="7" name="CasellaDiTesto 6"/>
          <p:cNvSpPr txBox="1"/>
          <p:nvPr/>
        </p:nvSpPr>
        <p:spPr>
          <a:xfrm>
            <a:off x="152400" y="6182380"/>
            <a:ext cx="8168070" cy="523220"/>
          </a:xfrm>
          <a:prstGeom prst="rect">
            <a:avLst/>
          </a:prstGeom>
          <a:noFill/>
        </p:spPr>
        <p:txBody>
          <a:bodyPr wrap="none" rtlCol="0">
            <a:spAutoFit/>
          </a:bodyPr>
          <a:lstStyle/>
          <a:p>
            <a:r>
              <a:rPr lang="it-IT" sz="1400" dirty="0" smtClean="0"/>
              <a:t>SEE ALSO: </a:t>
            </a:r>
            <a:r>
              <a:rPr lang="en-US" sz="1400" b="1" i="1" dirty="0" smtClean="0"/>
              <a:t>Hands-on Fitting and Statistical Tools for Data Analysis </a:t>
            </a:r>
            <a:r>
              <a:rPr lang="en-US" sz="1400" dirty="0" smtClean="0"/>
              <a:t>(</a:t>
            </a:r>
            <a:r>
              <a:rPr lang="it-IT" sz="1400" dirty="0" smtClean="0"/>
              <a:t>M. </a:t>
            </a:r>
            <a:r>
              <a:rPr lang="it-IT" sz="1400" dirty="0" err="1" smtClean="0"/>
              <a:t>Pelliccioni</a:t>
            </a:r>
            <a:r>
              <a:rPr lang="it-IT" sz="1400" dirty="0" smtClean="0"/>
              <a:t>)</a:t>
            </a:r>
          </a:p>
          <a:p>
            <a:r>
              <a:rPr lang="it-IT" sz="1400" dirty="0" smtClean="0"/>
              <a:t>and</a:t>
            </a:r>
            <a:r>
              <a:rPr lang="it-IT" sz="1400" b="1" i="1" dirty="0" smtClean="0"/>
              <a:t> </a:t>
            </a:r>
            <a:r>
              <a:rPr lang="it-IT" sz="1400" b="1" i="1" dirty="0" err="1" smtClean="0"/>
              <a:t>Bayesan</a:t>
            </a:r>
            <a:r>
              <a:rPr lang="it-IT" sz="1400" b="1" i="1" dirty="0" smtClean="0"/>
              <a:t> </a:t>
            </a:r>
            <a:r>
              <a:rPr lang="it-IT" sz="1400" b="1" i="1" dirty="0" err="1" smtClean="0"/>
              <a:t>Statistics</a:t>
            </a:r>
            <a:r>
              <a:rPr lang="it-IT" sz="1400" b="1" i="1" dirty="0" smtClean="0"/>
              <a:t> </a:t>
            </a:r>
            <a:r>
              <a:rPr lang="it-IT" sz="1400" dirty="0" smtClean="0"/>
              <a:t>(S. </a:t>
            </a:r>
            <a:r>
              <a:rPr lang="it-IT" sz="1400" dirty="0" err="1" smtClean="0"/>
              <a:t>Andreon</a:t>
            </a:r>
            <a:r>
              <a:rPr lang="it-IT" sz="1400" dirty="0" smtClean="0"/>
              <a:t>) </a:t>
            </a:r>
            <a:endParaRPr lang="it-IT"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numero diapositiva 5"/>
          <p:cNvSpPr>
            <a:spLocks noGrp="1"/>
          </p:cNvSpPr>
          <p:nvPr>
            <p:ph type="sldNum" sz="quarter" idx="12"/>
          </p:nvPr>
        </p:nvSpPr>
        <p:spPr>
          <a:noFill/>
        </p:spPr>
        <p:txBody>
          <a:bodyPr/>
          <a:lstStyle/>
          <a:p>
            <a:fld id="{AB7576F4-8D8C-4404-A012-0D3FB57F9C73}" type="slidenum">
              <a:rPr lang="en-US" smtClean="0"/>
              <a:pPr/>
              <a:t>20</a:t>
            </a:fld>
            <a:endParaRPr lang="en-US" smtClean="0"/>
          </a:p>
        </p:txBody>
      </p:sp>
      <p:sp>
        <p:nvSpPr>
          <p:cNvPr id="30723" name="Rectangle 2"/>
          <p:cNvSpPr>
            <a:spLocks noGrp="1" noChangeArrowheads="1"/>
          </p:cNvSpPr>
          <p:nvPr>
            <p:ph type="title"/>
          </p:nvPr>
        </p:nvSpPr>
        <p:spPr/>
        <p:txBody>
          <a:bodyPr/>
          <a:lstStyle/>
          <a:p>
            <a:pPr eaLnBrk="1" hangingPunct="1"/>
            <a:r>
              <a:rPr lang="en-US" sz="3400" smtClean="0"/>
              <a:t>Interpretations of probability (4)</a:t>
            </a:r>
          </a:p>
        </p:txBody>
      </p:sp>
      <p:sp>
        <p:nvSpPr>
          <p:cNvPr id="43012" name="Rectangle 4"/>
          <p:cNvSpPr>
            <a:spLocks noChangeArrowheads="1"/>
          </p:cNvSpPr>
          <p:nvPr/>
        </p:nvSpPr>
        <p:spPr bwMode="auto">
          <a:xfrm>
            <a:off x="193675" y="1295400"/>
            <a:ext cx="8797925" cy="5029200"/>
          </a:xfrm>
          <a:prstGeom prst="rect">
            <a:avLst/>
          </a:prstGeom>
          <a:noFill/>
          <a:ln w="9525">
            <a:noFill/>
            <a:miter lim="800000"/>
            <a:headEnd/>
            <a:tailEnd/>
          </a:ln>
          <a:effectLst/>
        </p:spPr>
        <p:txBody>
          <a:bodyPr/>
          <a:lstStyle/>
          <a:p>
            <a:pPr marL="342900" indent="-342900">
              <a:spcBef>
                <a:spcPct val="20000"/>
              </a:spcBef>
              <a:buClr>
                <a:schemeClr val="accent2"/>
              </a:buClr>
              <a:buFont typeface="Wingdings" pitchFamily="2" charset="2"/>
              <a:buChar char="o"/>
              <a:defRPr/>
            </a:pPr>
            <a:r>
              <a:rPr lang="it-IT" sz="2100"/>
              <a:t>The subjective probability definition is used by bayesian statisticians. Bayes’ law can be stated as:</a:t>
            </a:r>
            <a:endParaRPr lang="it-IT" sz="1500"/>
          </a:p>
          <a:p>
            <a:pPr marL="342900" indent="-342900">
              <a:spcBef>
                <a:spcPct val="20000"/>
              </a:spcBef>
              <a:buClr>
                <a:schemeClr val="accent2"/>
              </a:buClr>
              <a:buFont typeface="Wingdings" pitchFamily="2" charset="2"/>
              <a:buNone/>
              <a:defRPr/>
            </a:pPr>
            <a:endParaRPr lang="it-IT" sz="1500"/>
          </a:p>
          <a:p>
            <a:pPr marL="342900" indent="-342900">
              <a:spcBef>
                <a:spcPct val="20000"/>
              </a:spcBef>
              <a:buClr>
                <a:schemeClr val="accent2"/>
              </a:buClr>
              <a:buFont typeface="Wingdings" pitchFamily="2" charset="2"/>
              <a:buNone/>
              <a:defRPr/>
            </a:pPr>
            <a:endParaRPr lang="it-IT" sz="1500"/>
          </a:p>
          <a:p>
            <a:pPr marL="342900" indent="-342900">
              <a:spcBef>
                <a:spcPct val="20000"/>
              </a:spcBef>
              <a:buClr>
                <a:schemeClr val="accent2"/>
              </a:buClr>
              <a:buFont typeface="Wingdings" pitchFamily="2" charset="2"/>
              <a:buChar char="o"/>
              <a:defRPr/>
            </a:pPr>
            <a:r>
              <a:rPr lang="it-IT" sz="2100"/>
              <a:t>Where:</a:t>
            </a:r>
          </a:p>
          <a:p>
            <a:pPr marL="742950" lvl="1" indent="-285750">
              <a:spcBef>
                <a:spcPct val="20000"/>
              </a:spcBef>
              <a:buClr>
                <a:schemeClr val="accent2"/>
              </a:buClr>
              <a:buFont typeface="Wingdings" pitchFamily="2" charset="2"/>
              <a:buChar char="n"/>
              <a:defRPr/>
            </a:pPr>
            <a:r>
              <a:rPr lang="it-IT"/>
              <a:t>P(data | theory) is the probability of observing the measured data under the hypothesis that a given theory is valid (</a:t>
            </a:r>
            <a:r>
              <a:rPr lang="it-IT" i="1">
                <a:solidFill>
                  <a:srgbClr val="663300"/>
                </a:solidFill>
                <a:effectLst>
                  <a:outerShdw blurRad="38100" dist="38100" dir="2700000" algn="tl">
                    <a:srgbClr val="C0C0C0"/>
                  </a:outerShdw>
                </a:effectLst>
              </a:rPr>
              <a:t>likelihood</a:t>
            </a:r>
            <a:r>
              <a:rPr lang="it-IT"/>
              <a:t>)</a:t>
            </a:r>
          </a:p>
          <a:p>
            <a:pPr marL="742950" lvl="1" indent="-285750">
              <a:spcBef>
                <a:spcPct val="20000"/>
              </a:spcBef>
              <a:buClr>
                <a:schemeClr val="accent2"/>
              </a:buClr>
              <a:buFont typeface="Wingdings" pitchFamily="2" charset="2"/>
              <a:buChar char="n"/>
              <a:defRPr/>
            </a:pPr>
            <a:r>
              <a:rPr lang="it-IT"/>
              <a:t>P(theory) is the a-priori probability (</a:t>
            </a:r>
            <a:r>
              <a:rPr lang="it-IT" i="1">
                <a:solidFill>
                  <a:srgbClr val="663300"/>
                </a:solidFill>
                <a:effectLst>
                  <a:outerShdw blurRad="38100" dist="38100" dir="2700000" algn="tl">
                    <a:srgbClr val="C0C0C0"/>
                  </a:outerShdw>
                </a:effectLst>
              </a:rPr>
              <a:t>prior</a:t>
            </a:r>
            <a:r>
              <a:rPr lang="it-IT"/>
              <a:t>) that theory is valid, reflecting the status of knowledge before the measurement. It is a </a:t>
            </a:r>
            <a:r>
              <a:rPr lang="it-IT" u="sng"/>
              <a:t>subjective</a:t>
            </a:r>
            <a:r>
              <a:rPr lang="it-IT"/>
              <a:t> judgement made by the experimenter, which is </a:t>
            </a:r>
            <a:r>
              <a:rPr lang="it-IT" u="sng"/>
              <a:t>carefully</a:t>
            </a:r>
            <a:r>
              <a:rPr lang="it-IT"/>
              <a:t> formed on the basis of all available information. </a:t>
            </a:r>
          </a:p>
          <a:p>
            <a:pPr marL="742950" lvl="1" indent="-285750">
              <a:spcBef>
                <a:spcPct val="20000"/>
              </a:spcBef>
              <a:buClr>
                <a:schemeClr val="accent2"/>
              </a:buClr>
              <a:buFont typeface="Wingdings" pitchFamily="2" charset="2"/>
              <a:buChar char="n"/>
              <a:defRPr/>
            </a:pPr>
            <a:r>
              <a:rPr lang="it-IT"/>
              <a:t>P(theory | data) is the </a:t>
            </a:r>
            <a:r>
              <a:rPr lang="it-IT" i="1">
                <a:solidFill>
                  <a:srgbClr val="663300"/>
                </a:solidFill>
                <a:effectLst>
                  <a:outerShdw blurRad="38100" dist="38100" dir="2700000" algn="tl">
                    <a:srgbClr val="C0C0C0"/>
                  </a:outerShdw>
                </a:effectLst>
              </a:rPr>
              <a:t>a posteriori</a:t>
            </a:r>
            <a:r>
              <a:rPr lang="it-IT"/>
              <a:t> probability that the given theory is valid, after having seen the new data</a:t>
            </a:r>
          </a:p>
        </p:txBody>
      </p:sp>
      <p:sp>
        <p:nvSpPr>
          <p:cNvPr id="30725" name="Text Box 6"/>
          <p:cNvSpPr txBox="1">
            <a:spLocks noChangeArrowheads="1"/>
          </p:cNvSpPr>
          <p:nvPr/>
        </p:nvSpPr>
        <p:spPr bwMode="auto">
          <a:xfrm>
            <a:off x="1584325" y="2133600"/>
            <a:ext cx="6207125" cy="396875"/>
          </a:xfrm>
          <a:prstGeom prst="rect">
            <a:avLst/>
          </a:prstGeom>
          <a:noFill/>
          <a:ln w="9525">
            <a:noFill/>
            <a:miter lim="800000"/>
            <a:headEnd/>
            <a:tailEnd/>
          </a:ln>
        </p:spPr>
        <p:txBody>
          <a:bodyPr wrap="none">
            <a:spAutoFit/>
          </a:bodyPr>
          <a:lstStyle/>
          <a:p>
            <a:r>
              <a:rPr lang="en-US" i="1"/>
              <a:t>P(theory | data) </a:t>
            </a:r>
            <a:r>
              <a:rPr lang="en-US" i="1">
                <a:sym typeface="Symbol" pitchFamily="18" charset="2"/>
              </a:rPr>
              <a:t> P(data | theory) × P(theory)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numero diapositiva 5"/>
          <p:cNvSpPr>
            <a:spLocks noGrp="1"/>
          </p:cNvSpPr>
          <p:nvPr>
            <p:ph type="sldNum" sz="quarter" idx="12"/>
          </p:nvPr>
        </p:nvSpPr>
        <p:spPr>
          <a:noFill/>
        </p:spPr>
        <p:txBody>
          <a:bodyPr/>
          <a:lstStyle/>
          <a:p>
            <a:fld id="{2983D922-F75C-4D1E-9AA1-E5F112A51778}" type="slidenum">
              <a:rPr lang="en-US" smtClean="0"/>
              <a:pPr/>
              <a:t>21</a:t>
            </a:fld>
            <a:endParaRPr lang="en-US" smtClean="0"/>
          </a:p>
        </p:txBody>
      </p:sp>
      <p:sp>
        <p:nvSpPr>
          <p:cNvPr id="31747" name="Rectangle 2"/>
          <p:cNvSpPr>
            <a:spLocks noGrp="1" noChangeArrowheads="1"/>
          </p:cNvSpPr>
          <p:nvPr>
            <p:ph type="title"/>
          </p:nvPr>
        </p:nvSpPr>
        <p:spPr/>
        <p:txBody>
          <a:bodyPr/>
          <a:lstStyle/>
          <a:p>
            <a:pPr eaLnBrk="1" hangingPunct="1"/>
            <a:r>
              <a:rPr lang="en-US" sz="3400" smtClean="0"/>
              <a:t>Interpretations of probability (5)</a:t>
            </a:r>
          </a:p>
        </p:txBody>
      </p:sp>
      <p:sp>
        <p:nvSpPr>
          <p:cNvPr id="31748" name="Rectangle 4"/>
          <p:cNvSpPr>
            <a:spLocks noGrp="1" noChangeArrowheads="1"/>
          </p:cNvSpPr>
          <p:nvPr>
            <p:ph type="body" idx="1"/>
          </p:nvPr>
        </p:nvSpPr>
        <p:spPr>
          <a:xfrm>
            <a:off x="566738" y="1219200"/>
            <a:ext cx="8043862" cy="3429000"/>
          </a:xfrm>
          <a:noFill/>
        </p:spPr>
        <p:txBody>
          <a:bodyPr/>
          <a:lstStyle/>
          <a:p>
            <a:pPr marL="342900" indent="-342900" eaLnBrk="1" hangingPunct="1">
              <a:lnSpc>
                <a:spcPct val="90000"/>
              </a:lnSpc>
            </a:pPr>
            <a:r>
              <a:rPr lang="it-IT" sz="2100" smtClean="0"/>
              <a:t>Subsets in sample space may now be seen as hypotheses, i.e. statements which can be either true or false</a:t>
            </a:r>
          </a:p>
          <a:p>
            <a:pPr marL="342900" indent="-342900" eaLnBrk="1" hangingPunct="1">
              <a:lnSpc>
                <a:spcPct val="90000"/>
              </a:lnSpc>
            </a:pPr>
            <a:r>
              <a:rPr lang="it-IT" sz="2100" smtClean="0"/>
              <a:t>The statement: “the W boson’s mass is between 80.3 and 80.5 GeV/c</a:t>
            </a:r>
            <a:r>
              <a:rPr lang="it-IT" sz="2100" baseline="30000" smtClean="0"/>
              <a:t>2</a:t>
            </a:r>
            <a:r>
              <a:rPr lang="it-IT" sz="2100" smtClean="0"/>
              <a:t>” in the classical (frequentist) approach is either always true or always false: its probability is 0 or 1. </a:t>
            </a:r>
          </a:p>
          <a:p>
            <a:pPr marL="342900" indent="-342900" eaLnBrk="1" hangingPunct="1">
              <a:lnSpc>
                <a:spcPct val="90000"/>
              </a:lnSpc>
            </a:pPr>
            <a:r>
              <a:rPr lang="it-IT" sz="2100" smtClean="0"/>
              <a:t>In the subjective (bayesian) approach instead it is possible to make the following statement: </a:t>
            </a:r>
          </a:p>
          <a:p>
            <a:pPr marL="342900" indent="-342900" eaLnBrk="1" hangingPunct="1">
              <a:lnSpc>
                <a:spcPct val="90000"/>
              </a:lnSpc>
              <a:buFont typeface="Wingdings" pitchFamily="2" charset="2"/>
              <a:buNone/>
            </a:pPr>
            <a:r>
              <a:rPr lang="it-IT" sz="2100" smtClean="0"/>
              <a:t>           P(80.3</a:t>
            </a:r>
            <a:r>
              <a:rPr lang="it-IT" sz="2100" smtClean="0">
                <a:sym typeface="Symbol" pitchFamily="18" charset="2"/>
              </a:rPr>
              <a:t>M</a:t>
            </a:r>
            <a:r>
              <a:rPr lang="it-IT" sz="2100" baseline="-25000" smtClean="0">
                <a:sym typeface="Symbol" pitchFamily="18" charset="2"/>
              </a:rPr>
              <a:t>W</a:t>
            </a:r>
            <a:r>
              <a:rPr lang="it-IT" sz="2100" smtClean="0">
                <a:sym typeface="Symbol" pitchFamily="18" charset="2"/>
              </a:rPr>
              <a:t> 80.5 GeV/c</a:t>
            </a:r>
            <a:r>
              <a:rPr lang="it-IT" sz="2100" baseline="30000" smtClean="0">
                <a:sym typeface="Symbol" pitchFamily="18" charset="2"/>
              </a:rPr>
              <a:t>2</a:t>
            </a:r>
            <a:r>
              <a:rPr lang="it-IT" sz="2100" smtClean="0">
                <a:sym typeface="Symbol" pitchFamily="18" charset="2"/>
              </a:rPr>
              <a:t>)=0.68</a:t>
            </a:r>
          </a:p>
        </p:txBody>
      </p:sp>
      <p:sp>
        <p:nvSpPr>
          <p:cNvPr id="31749" name="Text Box 5"/>
          <p:cNvSpPr txBox="1">
            <a:spLocks noChangeArrowheads="1"/>
          </p:cNvSpPr>
          <p:nvPr/>
        </p:nvSpPr>
        <p:spPr bwMode="auto">
          <a:xfrm>
            <a:off x="609600" y="4875213"/>
            <a:ext cx="8445500" cy="1190625"/>
          </a:xfrm>
          <a:prstGeom prst="rect">
            <a:avLst/>
          </a:prstGeom>
          <a:noFill/>
          <a:ln w="9525">
            <a:noFill/>
            <a:miter lim="800000"/>
            <a:headEnd/>
            <a:tailEnd/>
          </a:ln>
        </p:spPr>
        <p:txBody>
          <a:bodyPr wrap="none">
            <a:spAutoFit/>
          </a:bodyPr>
          <a:lstStyle/>
          <a:p>
            <a:r>
              <a:rPr lang="en-US" sz="1800" dirty="0"/>
              <a:t>The </a:t>
            </a:r>
            <a:r>
              <a:rPr lang="en-US" sz="1800" dirty="0">
                <a:solidFill>
                  <a:schemeClr val="accent2"/>
                </a:solidFill>
              </a:rPr>
              <a:t>sensitivity</a:t>
            </a:r>
            <a:r>
              <a:rPr lang="en-US" sz="1800" dirty="0"/>
              <a:t> of the result (posterior probability) to the choice of the </a:t>
            </a:r>
          </a:p>
          <a:p>
            <a:r>
              <a:rPr lang="en-US" sz="1800" b="1" dirty="0"/>
              <a:t>prior</a:t>
            </a:r>
            <a:r>
              <a:rPr lang="en-US" sz="1800" dirty="0"/>
              <a:t> is often </a:t>
            </a:r>
            <a:r>
              <a:rPr lang="en-US" sz="1800" dirty="0">
                <a:solidFill>
                  <a:schemeClr val="accent2"/>
                </a:solidFill>
              </a:rPr>
              <a:t>criticized by frequentists</a:t>
            </a:r>
            <a:r>
              <a:rPr lang="en-US" sz="1800" dirty="0"/>
              <a:t>…  note that recently </a:t>
            </a:r>
            <a:r>
              <a:rPr lang="en-US" sz="1800" b="1" dirty="0"/>
              <a:t>objective </a:t>
            </a:r>
          </a:p>
          <a:p>
            <a:r>
              <a:rPr lang="en-US" sz="1800" b="1" dirty="0" err="1"/>
              <a:t>bayesian</a:t>
            </a:r>
            <a:r>
              <a:rPr lang="en-US" sz="1800" b="1" dirty="0"/>
              <a:t> analysis</a:t>
            </a:r>
            <a:r>
              <a:rPr lang="en-US" sz="1800" dirty="0"/>
              <a:t> has emerged, and a combination of frequentist and</a:t>
            </a:r>
          </a:p>
          <a:p>
            <a:r>
              <a:rPr lang="en-US" sz="1800" dirty="0" err="1"/>
              <a:t>bayesian</a:t>
            </a:r>
            <a:r>
              <a:rPr lang="en-US" sz="1800" dirty="0"/>
              <a:t> analyses is more and more common.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500" fill="hold"/>
                                        <p:tgtEl>
                                          <p:spTgt spid="31749"/>
                                        </p:tgtEl>
                                        <p:attrNameLst>
                                          <p:attrName>ppt_x</p:attrName>
                                        </p:attrNameLst>
                                      </p:cBhvr>
                                      <p:tavLst>
                                        <p:tav tm="0">
                                          <p:val>
                                            <p:strVal val="#ppt_x"/>
                                          </p:val>
                                        </p:tav>
                                        <p:tav tm="100000">
                                          <p:val>
                                            <p:strVal val="#ppt_x"/>
                                          </p:val>
                                        </p:tav>
                                      </p:tavLst>
                                    </p:anim>
                                    <p:anim calcmode="lin" valueType="num">
                                      <p:cBhvr additive="base">
                                        <p:cTn id="8"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egnaposto numero diapositiva 5"/>
          <p:cNvSpPr>
            <a:spLocks noGrp="1"/>
          </p:cNvSpPr>
          <p:nvPr>
            <p:ph type="sldNum" sz="quarter" idx="12"/>
          </p:nvPr>
        </p:nvSpPr>
        <p:spPr>
          <a:noFill/>
        </p:spPr>
        <p:txBody>
          <a:bodyPr/>
          <a:lstStyle/>
          <a:p>
            <a:fld id="{5A9F5B04-1101-4E40-8FCC-C19316048CAD}" type="slidenum">
              <a:rPr lang="en-US" smtClean="0"/>
              <a:pPr/>
              <a:t>22</a:t>
            </a:fld>
            <a:endParaRPr lang="en-US" smtClean="0"/>
          </a:p>
        </p:txBody>
      </p:sp>
      <p:sp>
        <p:nvSpPr>
          <p:cNvPr id="6149" name="Rectangle 2"/>
          <p:cNvSpPr>
            <a:spLocks noGrp="1" noChangeArrowheads="1"/>
          </p:cNvSpPr>
          <p:nvPr>
            <p:ph type="title"/>
          </p:nvPr>
        </p:nvSpPr>
        <p:spPr>
          <a:xfrm>
            <a:off x="574675" y="304800"/>
            <a:ext cx="8188325" cy="685800"/>
          </a:xfrm>
        </p:spPr>
        <p:txBody>
          <a:bodyPr/>
          <a:lstStyle/>
          <a:p>
            <a:pPr eaLnBrk="1" hangingPunct="1"/>
            <a:r>
              <a:rPr lang="en-US" sz="3000" smtClean="0"/>
              <a:t>An example of Bayesian probability (1)</a:t>
            </a:r>
          </a:p>
        </p:txBody>
      </p:sp>
      <p:sp>
        <p:nvSpPr>
          <p:cNvPr id="57348" name="Text Box 4"/>
          <p:cNvSpPr txBox="1">
            <a:spLocks noChangeArrowheads="1"/>
          </p:cNvSpPr>
          <p:nvPr/>
        </p:nvSpPr>
        <p:spPr bwMode="auto">
          <a:xfrm>
            <a:off x="233363" y="1196975"/>
            <a:ext cx="9088437" cy="1054100"/>
          </a:xfrm>
          <a:prstGeom prst="rect">
            <a:avLst/>
          </a:prstGeom>
          <a:noFill/>
          <a:ln w="9525">
            <a:noFill/>
            <a:miter lim="800000"/>
            <a:headEnd/>
            <a:tailEnd/>
          </a:ln>
          <a:effectLst/>
        </p:spPr>
        <p:txBody>
          <a:bodyPr>
            <a:spAutoFit/>
          </a:bodyPr>
          <a:lstStyle/>
          <a:p>
            <a:pPr>
              <a:spcBef>
                <a:spcPct val="50000"/>
              </a:spcBef>
              <a:defRPr/>
            </a:pPr>
            <a:r>
              <a:rPr lang="it-IT" sz="1800">
                <a:latin typeface="Arial" charset="0"/>
              </a:rPr>
              <a:t>Let’s suppose that for a person randomly chosen from the population the </a:t>
            </a:r>
            <a:r>
              <a:rPr lang="it-IT" sz="1800" b="1">
                <a:effectLst>
                  <a:outerShdw blurRad="38100" dist="38100" dir="2700000" algn="tl">
                    <a:srgbClr val="C0C0C0"/>
                  </a:outerShdw>
                </a:effectLst>
                <a:latin typeface="Arial" charset="0"/>
              </a:rPr>
              <a:t>a priori probability</a:t>
            </a:r>
            <a:r>
              <a:rPr lang="it-IT" sz="1800">
                <a:latin typeface="Arial" charset="0"/>
              </a:rPr>
              <a:t> to have AIDS is (example from G. Cowan, values are fictitious):</a:t>
            </a:r>
          </a:p>
          <a:p>
            <a:pPr>
              <a:spcBef>
                <a:spcPct val="50000"/>
              </a:spcBef>
              <a:defRPr/>
            </a:pPr>
            <a:r>
              <a:rPr lang="it-IT" sz="1800">
                <a:solidFill>
                  <a:schemeClr val="accent2"/>
                </a:solidFill>
                <a:latin typeface="Arial" charset="0"/>
              </a:rPr>
              <a:t>P(AIDS)=0.001     and consequently      P(NO AIDS)=0.999</a:t>
            </a:r>
            <a:endParaRPr lang="it-IT" sz="1800">
              <a:latin typeface="Arial" charset="0"/>
            </a:endParaRPr>
          </a:p>
        </p:txBody>
      </p:sp>
      <p:graphicFrame>
        <p:nvGraphicFramePr>
          <p:cNvPr id="57349" name="Object 5"/>
          <p:cNvGraphicFramePr>
            <a:graphicFrameLocks noChangeAspect="1"/>
          </p:cNvGraphicFramePr>
          <p:nvPr/>
        </p:nvGraphicFramePr>
        <p:xfrm>
          <a:off x="228600" y="4038600"/>
          <a:ext cx="8307388" cy="784225"/>
        </p:xfrm>
        <a:graphic>
          <a:graphicData uri="http://schemas.openxmlformats.org/presentationml/2006/ole">
            <mc:AlternateContent xmlns:mc="http://schemas.openxmlformats.org/markup-compatibility/2006">
              <mc:Choice xmlns:v="urn:schemas-microsoft-com:vml" Requires="v">
                <p:oleObj spid="_x0000_s6160" name="Equation" r:id="rId3" imgW="4191000" imgH="431800" progId="Equation.3">
                  <p:embed/>
                </p:oleObj>
              </mc:Choice>
              <mc:Fallback>
                <p:oleObj name="Equation" r:id="rId3" imgW="4191000" imgH="4318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038600"/>
                        <a:ext cx="8307388"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50" name="Object 6"/>
          <p:cNvGraphicFramePr>
            <a:graphicFrameLocks noChangeAspect="1"/>
          </p:cNvGraphicFramePr>
          <p:nvPr/>
        </p:nvGraphicFramePr>
        <p:xfrm>
          <a:off x="311150" y="4767263"/>
          <a:ext cx="8151813" cy="966787"/>
        </p:xfrm>
        <a:graphic>
          <a:graphicData uri="http://schemas.openxmlformats.org/presentationml/2006/ole">
            <mc:AlternateContent xmlns:mc="http://schemas.openxmlformats.org/markup-compatibility/2006">
              <mc:Choice xmlns:v="urn:schemas-microsoft-com:vml" Requires="v">
                <p:oleObj spid="_x0000_s6161" name="Equation" r:id="rId5" imgW="3035300" imgH="393700" progId="Equation.3">
                  <p:embed/>
                </p:oleObj>
              </mc:Choice>
              <mc:Fallback>
                <p:oleObj name="Equation" r:id="rId5" imgW="3035300" imgH="3937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150" y="4767263"/>
                        <a:ext cx="8151813" cy="966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51" name="Text Box 7"/>
          <p:cNvSpPr txBox="1">
            <a:spLocks noChangeArrowheads="1"/>
          </p:cNvSpPr>
          <p:nvPr/>
        </p:nvSpPr>
        <p:spPr bwMode="auto">
          <a:xfrm>
            <a:off x="271463" y="2276475"/>
            <a:ext cx="8893175" cy="1190625"/>
          </a:xfrm>
          <a:prstGeom prst="rect">
            <a:avLst/>
          </a:prstGeom>
          <a:noFill/>
          <a:ln w="9525">
            <a:noFill/>
            <a:miter lim="800000"/>
            <a:headEnd/>
            <a:tailEnd/>
          </a:ln>
        </p:spPr>
        <p:txBody>
          <a:bodyPr>
            <a:spAutoFit/>
          </a:bodyPr>
          <a:lstStyle/>
          <a:p>
            <a:r>
              <a:rPr lang="it-IT" sz="1800">
                <a:latin typeface="Arial" charset="0"/>
              </a:rPr>
              <a:t>Possible outcomes of the AIDS test are </a:t>
            </a:r>
            <a:r>
              <a:rPr lang="it-IT" sz="1800" b="1">
                <a:latin typeface="Arial" charset="0"/>
              </a:rPr>
              <a:t>+</a:t>
            </a:r>
            <a:r>
              <a:rPr lang="it-IT" sz="1800">
                <a:latin typeface="Arial" charset="0"/>
              </a:rPr>
              <a:t> or </a:t>
            </a:r>
            <a:r>
              <a:rPr lang="it-IT" sz="1800" b="1">
                <a:latin typeface="Arial" charset="0"/>
              </a:rPr>
              <a:t>-</a:t>
            </a:r>
            <a:r>
              <a:rPr lang="it-IT" sz="1800">
                <a:latin typeface="Arial" charset="0"/>
              </a:rPr>
              <a:t>:</a:t>
            </a:r>
          </a:p>
          <a:p>
            <a:r>
              <a:rPr lang="it-IT" sz="1800">
                <a:solidFill>
                  <a:schemeClr val="accent2"/>
                </a:solidFill>
                <a:latin typeface="Arial" charset="0"/>
              </a:rPr>
              <a:t>P(+|AIDS)=0.98       (correct identification)  P(-|AIDS)=0.02       (false negative)</a:t>
            </a:r>
          </a:p>
          <a:p>
            <a:r>
              <a:rPr lang="it-IT" sz="1800">
                <a:solidFill>
                  <a:schemeClr val="accent2"/>
                </a:solidFill>
                <a:latin typeface="Arial" charset="0"/>
              </a:rPr>
              <a:t>P(+|NO AIDS)=0.03 (false positive)             P(-|NO AIDS)=0.97 (correct identification)</a:t>
            </a:r>
          </a:p>
          <a:p>
            <a:r>
              <a:rPr lang="it-IT" sz="1800">
                <a:latin typeface="Arial" charset="0"/>
              </a:rPr>
              <a:t>If someone’ test result is +, how much need he/she worry?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51"/>
                                        </p:tgtEl>
                                        <p:attrNameLst>
                                          <p:attrName>style.visibility</p:attrName>
                                        </p:attrNameLst>
                                      </p:cBhvr>
                                      <p:to>
                                        <p:strVal val="visible"/>
                                      </p:to>
                                    </p:set>
                                    <p:animEffect transition="in" filter="dissolve">
                                      <p:cBhvr>
                                        <p:cTn id="7" dur="500"/>
                                        <p:tgtEl>
                                          <p:spTgt spid="573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7349"/>
                                        </p:tgtEl>
                                        <p:attrNameLst>
                                          <p:attrName>style.visibility</p:attrName>
                                        </p:attrNameLst>
                                      </p:cBhvr>
                                      <p:to>
                                        <p:strVal val="visible"/>
                                      </p:to>
                                    </p:set>
                                    <p:animEffect transition="in" filter="dissolve">
                                      <p:cBhvr>
                                        <p:cTn id="12" dur="500"/>
                                        <p:tgtEl>
                                          <p:spTgt spid="5734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7350"/>
                                        </p:tgtEl>
                                        <p:attrNameLst>
                                          <p:attrName>style.visibility</p:attrName>
                                        </p:attrNameLst>
                                      </p:cBhvr>
                                      <p:to>
                                        <p:strVal val="visible"/>
                                      </p:to>
                                    </p:set>
                                    <p:animEffect transition="in" filter="dissolve">
                                      <p:cBhvr>
                                        <p:cTn id="17" dur="500"/>
                                        <p:tgtEl>
                                          <p:spTgt spid="57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numero diapositiva 5"/>
          <p:cNvSpPr>
            <a:spLocks noGrp="1"/>
          </p:cNvSpPr>
          <p:nvPr>
            <p:ph type="sldNum" sz="quarter" idx="12"/>
          </p:nvPr>
        </p:nvSpPr>
        <p:spPr>
          <a:noFill/>
        </p:spPr>
        <p:txBody>
          <a:bodyPr/>
          <a:lstStyle/>
          <a:p>
            <a:fld id="{C8FAE3D5-1299-4D34-B602-2636CC969599}" type="slidenum">
              <a:rPr lang="en-US" smtClean="0"/>
              <a:pPr/>
              <a:t>23</a:t>
            </a:fld>
            <a:endParaRPr lang="en-US" smtClean="0"/>
          </a:p>
        </p:txBody>
      </p:sp>
      <p:sp>
        <p:nvSpPr>
          <p:cNvPr id="32771" name="Rectangle 2"/>
          <p:cNvSpPr>
            <a:spLocks noGrp="1" noChangeArrowheads="1"/>
          </p:cNvSpPr>
          <p:nvPr>
            <p:ph type="title"/>
          </p:nvPr>
        </p:nvSpPr>
        <p:spPr/>
        <p:txBody>
          <a:bodyPr/>
          <a:lstStyle/>
          <a:p>
            <a:pPr eaLnBrk="1" hangingPunct="1"/>
            <a:r>
              <a:rPr lang="en-US" sz="3000" smtClean="0"/>
              <a:t>An example of Bayesian probability (2)</a:t>
            </a:r>
          </a:p>
        </p:txBody>
      </p:sp>
      <p:sp>
        <p:nvSpPr>
          <p:cNvPr id="58372" name="Text Box 4"/>
          <p:cNvSpPr txBox="1">
            <a:spLocks noChangeArrowheads="1"/>
          </p:cNvSpPr>
          <p:nvPr/>
        </p:nvSpPr>
        <p:spPr bwMode="auto">
          <a:xfrm>
            <a:off x="233363" y="1411288"/>
            <a:ext cx="9088437" cy="1917700"/>
          </a:xfrm>
          <a:prstGeom prst="rect">
            <a:avLst/>
          </a:prstGeom>
          <a:noFill/>
          <a:ln w="9525">
            <a:noFill/>
            <a:miter lim="800000"/>
            <a:headEnd/>
            <a:tailEnd/>
          </a:ln>
        </p:spPr>
        <p:txBody>
          <a:bodyPr>
            <a:spAutoFit/>
          </a:bodyPr>
          <a:lstStyle/>
          <a:p>
            <a:pPr>
              <a:spcBef>
                <a:spcPct val="50000"/>
              </a:spcBef>
            </a:pPr>
            <a:r>
              <a:rPr lang="it-IT" sz="2400">
                <a:latin typeface="Arial" charset="0"/>
              </a:rPr>
              <a:t>The a posteriori probability is 0.032 (&gt;&gt; 0.001, but also &lt;&lt;1).</a:t>
            </a:r>
          </a:p>
          <a:p>
            <a:pPr>
              <a:spcBef>
                <a:spcPct val="50000"/>
              </a:spcBef>
            </a:pPr>
            <a:r>
              <a:rPr lang="it-IT" sz="2400">
                <a:latin typeface="Arial" charset="0"/>
              </a:rPr>
              <a:t>The person’s viewpoint: my </a:t>
            </a:r>
            <a:r>
              <a:rPr lang="it-IT" sz="2400">
                <a:solidFill>
                  <a:schemeClr val="accent2"/>
                </a:solidFill>
                <a:latin typeface="Arial" charset="0"/>
              </a:rPr>
              <a:t>degree of belief</a:t>
            </a:r>
            <a:r>
              <a:rPr lang="it-IT" sz="2400">
                <a:latin typeface="Arial" charset="0"/>
              </a:rPr>
              <a:t> that I have AIDS is 3.2%</a:t>
            </a:r>
            <a:endParaRPr lang="it-IT" sz="2400">
              <a:solidFill>
                <a:schemeClr val="accent2"/>
              </a:solidFill>
              <a:latin typeface="Arial" charset="0"/>
            </a:endParaRPr>
          </a:p>
          <a:p>
            <a:pPr>
              <a:spcBef>
                <a:spcPct val="50000"/>
              </a:spcBef>
            </a:pPr>
            <a:r>
              <a:rPr lang="it-IT" sz="2400">
                <a:latin typeface="Arial" charset="0"/>
              </a:rPr>
              <a:t>The doctor’s viewpoint: 3.2% of people like this will have AIDS</a:t>
            </a:r>
          </a:p>
        </p:txBody>
      </p:sp>
      <p:sp>
        <p:nvSpPr>
          <p:cNvPr id="58373" name="Text Box 5"/>
          <p:cNvSpPr txBox="1">
            <a:spLocks noChangeArrowheads="1"/>
          </p:cNvSpPr>
          <p:nvPr/>
        </p:nvSpPr>
        <p:spPr bwMode="auto">
          <a:xfrm>
            <a:off x="269875" y="3657600"/>
            <a:ext cx="8645525" cy="2308324"/>
          </a:xfrm>
          <a:prstGeom prst="rect">
            <a:avLst/>
          </a:prstGeom>
          <a:noFill/>
          <a:ln w="9525">
            <a:noFill/>
            <a:miter lim="800000"/>
            <a:headEnd/>
            <a:tailEnd/>
          </a:ln>
          <a:effectLst/>
        </p:spPr>
        <p:txBody>
          <a:bodyPr>
            <a:spAutoFit/>
          </a:bodyPr>
          <a:lstStyle/>
          <a:p>
            <a:pPr>
              <a:spcBef>
                <a:spcPct val="50000"/>
              </a:spcBef>
              <a:defRPr/>
            </a:pPr>
            <a:r>
              <a:rPr lang="it-IT" sz="2400" dirty="0">
                <a:latin typeface="Arial" charset="0"/>
              </a:rPr>
              <a:t>Moral ... a test </a:t>
            </a:r>
            <a:r>
              <a:rPr lang="it-IT" sz="2400" dirty="0" err="1">
                <a:latin typeface="Arial" charset="0"/>
              </a:rPr>
              <a:t>which</a:t>
            </a:r>
            <a:r>
              <a:rPr lang="it-IT" sz="2400" dirty="0">
                <a:latin typeface="Arial" charset="0"/>
              </a:rPr>
              <a:t> </a:t>
            </a:r>
            <a:r>
              <a:rPr lang="it-IT" sz="2400" dirty="0" err="1">
                <a:latin typeface="Arial" charset="0"/>
              </a:rPr>
              <a:t>is</a:t>
            </a:r>
            <a:r>
              <a:rPr lang="it-IT" sz="2400" dirty="0">
                <a:latin typeface="Arial" charset="0"/>
              </a:rPr>
              <a:t> 98% accurate and </a:t>
            </a:r>
            <a:r>
              <a:rPr lang="it-IT" sz="2400" dirty="0" err="1">
                <a:latin typeface="Arial" charset="0"/>
              </a:rPr>
              <a:t>gives</a:t>
            </a:r>
            <a:r>
              <a:rPr lang="it-IT" sz="2400" dirty="0">
                <a:latin typeface="Arial" charset="0"/>
              </a:rPr>
              <a:t> 3% of false </a:t>
            </a:r>
            <a:r>
              <a:rPr lang="it-IT" sz="2400" dirty="0" err="1">
                <a:latin typeface="Arial" charset="0"/>
              </a:rPr>
              <a:t>positives</a:t>
            </a:r>
            <a:r>
              <a:rPr lang="it-IT" sz="2400" dirty="0">
                <a:latin typeface="Arial" charset="0"/>
              </a:rPr>
              <a:t> must be </a:t>
            </a:r>
            <a:r>
              <a:rPr lang="it-IT" sz="2400" dirty="0" err="1">
                <a:latin typeface="Arial" charset="0"/>
              </a:rPr>
              <a:t>used</a:t>
            </a:r>
            <a:r>
              <a:rPr lang="it-IT" sz="2400" dirty="0">
                <a:latin typeface="Arial" charset="0"/>
              </a:rPr>
              <a:t> with </a:t>
            </a:r>
            <a:r>
              <a:rPr lang="it-IT" sz="2400" dirty="0" err="1">
                <a:latin typeface="Arial" charset="0"/>
              </a:rPr>
              <a:t>caution</a:t>
            </a:r>
            <a:r>
              <a:rPr lang="it-IT" sz="2400" dirty="0">
                <a:latin typeface="Arial" charset="0"/>
              </a:rPr>
              <a:t>: for </a:t>
            </a:r>
            <a:r>
              <a:rPr lang="it-IT" sz="2400" i="1" dirty="0">
                <a:latin typeface="Arial" charset="0"/>
              </a:rPr>
              <a:t>mass screening</a:t>
            </a:r>
            <a:r>
              <a:rPr lang="it-IT" sz="2400" dirty="0">
                <a:latin typeface="Arial" charset="0"/>
              </a:rPr>
              <a:t> </a:t>
            </a:r>
            <a:r>
              <a:rPr lang="it-IT" sz="2400" dirty="0" err="1">
                <a:latin typeface="Arial" charset="0"/>
              </a:rPr>
              <a:t>one</a:t>
            </a:r>
            <a:r>
              <a:rPr lang="it-IT" sz="2400" dirty="0">
                <a:latin typeface="Arial" charset="0"/>
              </a:rPr>
              <a:t> must use </a:t>
            </a:r>
            <a:r>
              <a:rPr lang="it-IT" sz="2400" dirty="0" err="1">
                <a:latin typeface="Arial" charset="0"/>
              </a:rPr>
              <a:t>very</a:t>
            </a:r>
            <a:r>
              <a:rPr lang="it-IT" sz="2400" dirty="0">
                <a:latin typeface="Arial" charset="0"/>
              </a:rPr>
              <a:t> high reliability </a:t>
            </a:r>
            <a:r>
              <a:rPr lang="it-IT" sz="2400" dirty="0" err="1" smtClean="0">
                <a:latin typeface="Arial" charset="0"/>
              </a:rPr>
              <a:t>tests</a:t>
            </a:r>
            <a:r>
              <a:rPr lang="it-IT" sz="2400" dirty="0" smtClean="0">
                <a:latin typeface="Arial" charset="0"/>
              </a:rPr>
              <a:t> (</a:t>
            </a:r>
            <a:r>
              <a:rPr lang="it-IT" sz="2400" dirty="0" err="1" smtClean="0">
                <a:latin typeface="Arial" charset="0"/>
              </a:rPr>
              <a:t>low</a:t>
            </a:r>
            <a:r>
              <a:rPr lang="it-IT" sz="2400" dirty="0" smtClean="0">
                <a:latin typeface="Arial" charset="0"/>
              </a:rPr>
              <a:t> false positive and false negative </a:t>
            </a:r>
            <a:r>
              <a:rPr lang="it-IT" sz="2400" dirty="0" err="1" smtClean="0">
                <a:latin typeface="Arial" charset="0"/>
              </a:rPr>
              <a:t>probabilities</a:t>
            </a:r>
            <a:r>
              <a:rPr lang="it-IT" sz="2400" dirty="0" smtClean="0">
                <a:latin typeface="Arial" charset="0"/>
              </a:rPr>
              <a:t>). </a:t>
            </a:r>
            <a:r>
              <a:rPr lang="it-IT" sz="2400" dirty="0" err="1">
                <a:latin typeface="Arial" charset="0"/>
              </a:rPr>
              <a:t>If</a:t>
            </a:r>
            <a:r>
              <a:rPr lang="it-IT" sz="2400" dirty="0">
                <a:latin typeface="Arial" charset="0"/>
              </a:rPr>
              <a:t> </a:t>
            </a:r>
            <a:r>
              <a:rPr lang="it-IT" sz="2400" dirty="0" err="1">
                <a:latin typeface="Arial" charset="0"/>
              </a:rPr>
              <a:t>this</a:t>
            </a:r>
            <a:r>
              <a:rPr lang="it-IT" sz="2400" dirty="0">
                <a:latin typeface="Arial" charset="0"/>
              </a:rPr>
              <a:t> </a:t>
            </a:r>
            <a:r>
              <a:rPr lang="it-IT" sz="2400" dirty="0" err="1">
                <a:latin typeface="Arial" charset="0"/>
              </a:rPr>
              <a:t>is</a:t>
            </a:r>
            <a:r>
              <a:rPr lang="it-IT" sz="2400" dirty="0">
                <a:latin typeface="Arial" charset="0"/>
              </a:rPr>
              <a:t> </a:t>
            </a:r>
            <a:r>
              <a:rPr lang="it-IT" sz="2400" dirty="0" err="1">
                <a:latin typeface="Arial" charset="0"/>
              </a:rPr>
              <a:t>not</a:t>
            </a:r>
            <a:r>
              <a:rPr lang="it-IT" sz="2400" dirty="0">
                <a:latin typeface="Arial" charset="0"/>
              </a:rPr>
              <a:t> the case, the test </a:t>
            </a:r>
            <a:r>
              <a:rPr lang="it-IT" sz="2400" dirty="0" err="1">
                <a:latin typeface="Arial" charset="0"/>
              </a:rPr>
              <a:t>should</a:t>
            </a:r>
            <a:r>
              <a:rPr lang="it-IT" sz="2400" dirty="0">
                <a:latin typeface="Arial" charset="0"/>
              </a:rPr>
              <a:t> be </a:t>
            </a:r>
            <a:r>
              <a:rPr lang="it-IT" sz="2400" dirty="0" err="1">
                <a:latin typeface="Arial" charset="0"/>
              </a:rPr>
              <a:t>given</a:t>
            </a:r>
            <a:r>
              <a:rPr lang="it-IT" sz="2400" dirty="0">
                <a:latin typeface="Arial" charset="0"/>
              </a:rPr>
              <a:t> </a:t>
            </a:r>
            <a:r>
              <a:rPr lang="it-IT" sz="2400" dirty="0" err="1">
                <a:latin typeface="Arial" charset="0"/>
              </a:rPr>
              <a:t>only</a:t>
            </a:r>
            <a:r>
              <a:rPr lang="it-IT" sz="2400" dirty="0">
                <a:latin typeface="Arial" charset="0"/>
              </a:rPr>
              <a:t> to </a:t>
            </a:r>
            <a:r>
              <a:rPr lang="it-IT" sz="2400" dirty="0" err="1">
                <a:latin typeface="Arial" charset="0"/>
              </a:rPr>
              <a:t>people</a:t>
            </a:r>
            <a:r>
              <a:rPr lang="it-IT" sz="2400" dirty="0">
                <a:latin typeface="Arial" charset="0"/>
              </a:rPr>
              <a:t> </a:t>
            </a:r>
            <a:r>
              <a:rPr lang="it-IT" sz="2400" dirty="0" err="1">
                <a:latin typeface="Arial" charset="0"/>
              </a:rPr>
              <a:t>which</a:t>
            </a:r>
            <a:r>
              <a:rPr lang="it-IT" sz="2400" dirty="0">
                <a:latin typeface="Arial" charset="0"/>
              </a:rPr>
              <a:t> </a:t>
            </a:r>
            <a:r>
              <a:rPr lang="it-IT" sz="2400" dirty="0" err="1">
                <a:latin typeface="Arial" charset="0"/>
              </a:rPr>
              <a:t>have</a:t>
            </a:r>
            <a:r>
              <a:rPr lang="it-IT" sz="2400" dirty="0">
                <a:latin typeface="Arial" charset="0"/>
              </a:rPr>
              <a:t> a </a:t>
            </a:r>
            <a:r>
              <a:rPr lang="it-IT" sz="2400" dirty="0" err="1">
                <a:latin typeface="Arial" charset="0"/>
              </a:rPr>
              <a:t>different</a:t>
            </a:r>
            <a:r>
              <a:rPr lang="it-IT" sz="2400" dirty="0">
                <a:latin typeface="Arial" charset="0"/>
              </a:rPr>
              <a:t> (</a:t>
            </a:r>
            <a:r>
              <a:rPr lang="it-IT" sz="2400" dirty="0" err="1">
                <a:latin typeface="Arial" charset="0"/>
              </a:rPr>
              <a:t>higher</a:t>
            </a:r>
            <a:r>
              <a:rPr lang="it-IT" sz="2400" dirty="0">
                <a:latin typeface="Arial" charset="0"/>
              </a:rPr>
              <a:t>) </a:t>
            </a:r>
            <a:r>
              <a:rPr lang="it-IT" sz="2400" i="1" dirty="0">
                <a:effectLst>
                  <a:outerShdw blurRad="38100" dist="38100" dir="2700000" algn="tl">
                    <a:srgbClr val="C0C0C0"/>
                  </a:outerShdw>
                </a:effectLst>
                <a:latin typeface="Arial" charset="0"/>
              </a:rPr>
              <a:t>a priori </a:t>
            </a:r>
            <a:r>
              <a:rPr lang="it-IT" sz="2400" i="1" dirty="0" err="1">
                <a:effectLst>
                  <a:outerShdw blurRad="38100" dist="38100" dir="2700000" algn="tl">
                    <a:srgbClr val="C0C0C0"/>
                  </a:outerShdw>
                </a:effectLst>
                <a:latin typeface="Arial" charset="0"/>
              </a:rPr>
              <a:t>probability</a:t>
            </a:r>
            <a:r>
              <a:rPr lang="it-IT" sz="2400" dirty="0">
                <a:latin typeface="Arial" charset="0"/>
              </a:rPr>
              <a:t> with </a:t>
            </a:r>
            <a:r>
              <a:rPr lang="it-IT" sz="2400" dirty="0" err="1">
                <a:latin typeface="Arial" charset="0"/>
              </a:rPr>
              <a:t>respect</a:t>
            </a:r>
            <a:r>
              <a:rPr lang="it-IT" sz="2400" dirty="0">
                <a:latin typeface="Arial" charset="0"/>
              </a:rPr>
              <a:t> to the general </a:t>
            </a:r>
            <a:r>
              <a:rPr lang="it-IT" sz="2400" dirty="0" err="1">
                <a:latin typeface="Arial" charset="0"/>
              </a:rPr>
              <a:t>population</a:t>
            </a:r>
            <a:r>
              <a:rPr lang="it-IT" sz="2400" dirty="0">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 calcmode="lin" valueType="num">
                                      <p:cBhvr additive="base">
                                        <p:cTn id="7" dur="500" fill="hold"/>
                                        <p:tgtEl>
                                          <p:spTgt spid="58372"/>
                                        </p:tgtEl>
                                        <p:attrNameLst>
                                          <p:attrName>ppt_x</p:attrName>
                                        </p:attrNameLst>
                                      </p:cBhvr>
                                      <p:tavLst>
                                        <p:tav tm="0">
                                          <p:val>
                                            <p:strVal val="#ppt_x"/>
                                          </p:val>
                                        </p:tav>
                                        <p:tav tm="100000">
                                          <p:val>
                                            <p:strVal val="#ppt_x"/>
                                          </p:val>
                                        </p:tav>
                                      </p:tavLst>
                                    </p:anim>
                                    <p:anim calcmode="lin" valueType="num">
                                      <p:cBhvr additive="base">
                                        <p:cTn id="8" dur="500" fill="hold"/>
                                        <p:tgtEl>
                                          <p:spTgt spid="583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3"/>
                                        </p:tgtEl>
                                        <p:attrNameLst>
                                          <p:attrName>style.visibility</p:attrName>
                                        </p:attrNameLst>
                                      </p:cBhvr>
                                      <p:to>
                                        <p:strVal val="visible"/>
                                      </p:to>
                                    </p:set>
                                    <p:anim calcmode="lin" valueType="num">
                                      <p:cBhvr additive="base">
                                        <p:cTn id="13" dur="500" fill="hold"/>
                                        <p:tgtEl>
                                          <p:spTgt spid="58373"/>
                                        </p:tgtEl>
                                        <p:attrNameLst>
                                          <p:attrName>ppt_x</p:attrName>
                                        </p:attrNameLst>
                                      </p:cBhvr>
                                      <p:tavLst>
                                        <p:tav tm="0">
                                          <p:val>
                                            <p:strVal val="#ppt_x"/>
                                          </p:val>
                                        </p:tav>
                                        <p:tav tm="100000">
                                          <p:val>
                                            <p:strVal val="#ppt_x"/>
                                          </p:val>
                                        </p:tav>
                                      </p:tavLst>
                                    </p:anim>
                                    <p:anim calcmode="lin" valueType="num">
                                      <p:cBhvr additive="base">
                                        <p:cTn id="14" dur="500" fill="hold"/>
                                        <p:tgtEl>
                                          <p:spTgt spid="583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5837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numero diapositiva 5"/>
          <p:cNvSpPr>
            <a:spLocks noGrp="1"/>
          </p:cNvSpPr>
          <p:nvPr>
            <p:ph type="sldNum" sz="quarter" idx="12"/>
          </p:nvPr>
        </p:nvSpPr>
        <p:spPr>
          <a:noFill/>
        </p:spPr>
        <p:txBody>
          <a:bodyPr/>
          <a:lstStyle/>
          <a:p>
            <a:fld id="{5FB650AB-6B69-4346-9CDC-67285E616491}" type="slidenum">
              <a:rPr lang="en-US" smtClean="0"/>
              <a:pPr/>
              <a:t>24</a:t>
            </a:fld>
            <a:endParaRPr lang="en-US" smtClean="0"/>
          </a:p>
        </p:txBody>
      </p:sp>
      <p:sp>
        <p:nvSpPr>
          <p:cNvPr id="33795" name="Rectangle 2"/>
          <p:cNvSpPr>
            <a:spLocks noGrp="1" noChangeArrowheads="1"/>
          </p:cNvSpPr>
          <p:nvPr>
            <p:ph type="title"/>
          </p:nvPr>
        </p:nvSpPr>
        <p:spPr/>
        <p:txBody>
          <a:bodyPr/>
          <a:lstStyle/>
          <a:p>
            <a:pPr eaLnBrk="1" hangingPunct="1"/>
            <a:r>
              <a:rPr lang="en-US" sz="3000" smtClean="0"/>
              <a:t>Another example (from Bob Cousins)</a:t>
            </a:r>
          </a:p>
        </p:txBody>
      </p:sp>
      <p:sp>
        <p:nvSpPr>
          <p:cNvPr id="33796" name="Text Box 5"/>
          <p:cNvSpPr txBox="1">
            <a:spLocks noChangeArrowheads="1"/>
          </p:cNvSpPr>
          <p:nvPr/>
        </p:nvSpPr>
        <p:spPr bwMode="auto">
          <a:xfrm>
            <a:off x="544513" y="1295400"/>
            <a:ext cx="5399087" cy="366713"/>
          </a:xfrm>
          <a:prstGeom prst="rect">
            <a:avLst/>
          </a:prstGeom>
          <a:noFill/>
          <a:ln w="9525">
            <a:noFill/>
            <a:miter lim="800000"/>
            <a:headEnd/>
            <a:tailEnd/>
          </a:ln>
        </p:spPr>
        <p:txBody>
          <a:bodyPr wrap="none">
            <a:spAutoFit/>
          </a:bodyPr>
          <a:lstStyle/>
          <a:p>
            <a:r>
              <a:rPr lang="en-US" sz="1800"/>
              <a:t>A </a:t>
            </a:r>
            <a:r>
              <a:rPr lang="en-US" sz="1800" i="1"/>
              <a:t>b-tagging</a:t>
            </a:r>
            <a:r>
              <a:rPr lang="en-US" sz="1800"/>
              <a:t> algorithm gives a curve like this:</a:t>
            </a:r>
          </a:p>
        </p:txBody>
      </p:sp>
      <p:pic>
        <p:nvPicPr>
          <p:cNvPr id="33797" name="Picture 6"/>
          <p:cNvPicPr>
            <a:picLocks noChangeAspect="1" noChangeArrowheads="1"/>
          </p:cNvPicPr>
          <p:nvPr/>
        </p:nvPicPr>
        <p:blipFill>
          <a:blip r:embed="rId2" cstate="print"/>
          <a:srcRect/>
          <a:stretch>
            <a:fillRect/>
          </a:stretch>
        </p:blipFill>
        <p:spPr bwMode="auto">
          <a:xfrm>
            <a:off x="4770438" y="1600200"/>
            <a:ext cx="3763962" cy="2847975"/>
          </a:xfrm>
          <a:prstGeom prst="rect">
            <a:avLst/>
          </a:prstGeom>
          <a:noFill/>
          <a:ln w="9525">
            <a:noFill/>
            <a:miter lim="800000"/>
            <a:headEnd/>
            <a:tailEnd/>
          </a:ln>
        </p:spPr>
      </p:pic>
      <p:sp>
        <p:nvSpPr>
          <p:cNvPr id="126983" name="Text Box 7"/>
          <p:cNvSpPr txBox="1">
            <a:spLocks noChangeArrowheads="1"/>
          </p:cNvSpPr>
          <p:nvPr/>
        </p:nvSpPr>
        <p:spPr bwMode="auto">
          <a:xfrm>
            <a:off x="533400" y="1828800"/>
            <a:ext cx="4144963" cy="641350"/>
          </a:xfrm>
          <a:prstGeom prst="rect">
            <a:avLst/>
          </a:prstGeom>
          <a:noFill/>
          <a:ln w="9525">
            <a:noFill/>
            <a:miter lim="800000"/>
            <a:headEnd/>
            <a:tailEnd/>
          </a:ln>
        </p:spPr>
        <p:txBody>
          <a:bodyPr wrap="none">
            <a:spAutoFit/>
          </a:bodyPr>
          <a:lstStyle/>
          <a:p>
            <a:r>
              <a:rPr lang="en-US" sz="1800"/>
              <a:t>One wants to decide where to cut,</a:t>
            </a:r>
          </a:p>
          <a:p>
            <a:r>
              <a:rPr lang="en-US" sz="1800"/>
              <a:t>optimizing analysis:</a:t>
            </a:r>
          </a:p>
        </p:txBody>
      </p:sp>
      <p:sp>
        <p:nvSpPr>
          <p:cNvPr id="126984" name="Text Box 8"/>
          <p:cNvSpPr txBox="1">
            <a:spLocks noChangeArrowheads="1"/>
          </p:cNvSpPr>
          <p:nvPr/>
        </p:nvSpPr>
        <p:spPr bwMode="auto">
          <a:xfrm>
            <a:off x="533400" y="2590800"/>
            <a:ext cx="4191000" cy="1190625"/>
          </a:xfrm>
          <a:prstGeom prst="rect">
            <a:avLst/>
          </a:prstGeom>
          <a:noFill/>
          <a:ln w="9525">
            <a:noFill/>
            <a:miter lim="800000"/>
            <a:headEnd/>
            <a:tailEnd/>
          </a:ln>
        </p:spPr>
        <p:txBody>
          <a:bodyPr>
            <a:spAutoFit/>
          </a:bodyPr>
          <a:lstStyle/>
          <a:p>
            <a:r>
              <a:rPr lang="en-US" sz="1800"/>
              <a:t>picking up a point on one of the curves one gets:</a:t>
            </a:r>
          </a:p>
          <a:p>
            <a:r>
              <a:rPr lang="en-US" sz="1800"/>
              <a:t> - </a:t>
            </a:r>
            <a:r>
              <a:rPr lang="en-US" sz="1800">
                <a:solidFill>
                  <a:schemeClr val="accent2"/>
                </a:solidFill>
              </a:rPr>
              <a:t>P(btag|b-jet)</a:t>
            </a:r>
            <a:r>
              <a:rPr lang="en-US" sz="1800"/>
              <a:t>  </a:t>
            </a:r>
            <a:r>
              <a:rPr lang="en-US" sz="1600" i="1"/>
              <a:t>signal efficiency</a:t>
            </a:r>
          </a:p>
          <a:p>
            <a:r>
              <a:rPr lang="en-US" sz="1800" i="1"/>
              <a:t> </a:t>
            </a:r>
            <a:r>
              <a:rPr lang="en-US" sz="1800"/>
              <a:t>- </a:t>
            </a:r>
            <a:r>
              <a:rPr lang="en-US" sz="1800">
                <a:solidFill>
                  <a:schemeClr val="accent2"/>
                </a:solidFill>
              </a:rPr>
              <a:t>P(btag|not a b-jet)</a:t>
            </a:r>
            <a:r>
              <a:rPr lang="en-US" sz="1800"/>
              <a:t> </a:t>
            </a:r>
            <a:r>
              <a:rPr lang="en-US" sz="1600" i="1"/>
              <a:t>BG efficiency*</a:t>
            </a:r>
            <a:endParaRPr lang="en-US" sz="1800"/>
          </a:p>
        </p:txBody>
      </p:sp>
      <p:sp>
        <p:nvSpPr>
          <p:cNvPr id="126985" name="Text Box 9"/>
          <p:cNvSpPr txBox="1">
            <a:spLocks noChangeArrowheads="1"/>
          </p:cNvSpPr>
          <p:nvPr/>
        </p:nvSpPr>
        <p:spPr bwMode="auto">
          <a:xfrm>
            <a:off x="533400" y="3886200"/>
            <a:ext cx="4713288" cy="915988"/>
          </a:xfrm>
          <a:prstGeom prst="rect">
            <a:avLst/>
          </a:prstGeom>
          <a:noFill/>
          <a:ln w="9525">
            <a:noFill/>
            <a:miter lim="800000"/>
            <a:headEnd/>
            <a:tailEnd/>
          </a:ln>
        </p:spPr>
        <p:txBody>
          <a:bodyPr wrap="none">
            <a:spAutoFit/>
          </a:bodyPr>
          <a:lstStyle/>
          <a:p>
            <a:r>
              <a:rPr lang="en-US" sz="1800"/>
              <a:t>Question: given a selection of jets </a:t>
            </a:r>
          </a:p>
          <a:p>
            <a:r>
              <a:rPr lang="en-US" sz="1800"/>
              <a:t>tagged as b-jets, what fraction of them</a:t>
            </a:r>
          </a:p>
          <a:p>
            <a:r>
              <a:rPr lang="en-US" sz="1800"/>
              <a:t>are b-jets, i.e. what is </a:t>
            </a:r>
            <a:r>
              <a:rPr lang="en-US" sz="1800">
                <a:solidFill>
                  <a:schemeClr val="hlink"/>
                </a:solidFill>
              </a:rPr>
              <a:t>P(b-jet|btag)</a:t>
            </a:r>
            <a:r>
              <a:rPr lang="en-US" sz="1800"/>
              <a:t>?</a:t>
            </a:r>
          </a:p>
        </p:txBody>
      </p:sp>
      <p:sp>
        <p:nvSpPr>
          <p:cNvPr id="126986" name="Text Box 10"/>
          <p:cNvSpPr txBox="1">
            <a:spLocks noChangeArrowheads="1"/>
          </p:cNvSpPr>
          <p:nvPr/>
        </p:nvSpPr>
        <p:spPr bwMode="auto">
          <a:xfrm>
            <a:off x="474663" y="4832350"/>
            <a:ext cx="8440737" cy="641350"/>
          </a:xfrm>
          <a:prstGeom prst="rect">
            <a:avLst/>
          </a:prstGeom>
          <a:noFill/>
          <a:ln w="9525">
            <a:noFill/>
            <a:miter lim="800000"/>
            <a:headEnd/>
            <a:tailEnd/>
          </a:ln>
        </p:spPr>
        <p:txBody>
          <a:bodyPr wrap="none">
            <a:spAutoFit/>
          </a:bodyPr>
          <a:lstStyle/>
          <a:p>
            <a:r>
              <a:rPr lang="en-US" sz="1800"/>
              <a:t>Answer: the information is not sufficient! one needs to know </a:t>
            </a:r>
            <a:r>
              <a:rPr lang="en-US" sz="1800">
                <a:solidFill>
                  <a:schemeClr val="hlink"/>
                </a:solidFill>
              </a:rPr>
              <a:t>P(b-jet)</a:t>
            </a:r>
            <a:r>
              <a:rPr lang="en-US" sz="1800"/>
              <a:t>,</a:t>
            </a:r>
          </a:p>
          <a:p>
            <a:r>
              <a:rPr lang="en-US" sz="1800"/>
              <a:t>the fraction of all jets which are b-jets (in the given experiment); then:</a:t>
            </a:r>
          </a:p>
        </p:txBody>
      </p:sp>
      <p:sp>
        <p:nvSpPr>
          <p:cNvPr id="126987" name="Text Box 11"/>
          <p:cNvSpPr txBox="1">
            <a:spLocks noChangeArrowheads="1"/>
          </p:cNvSpPr>
          <p:nvPr/>
        </p:nvSpPr>
        <p:spPr bwMode="auto">
          <a:xfrm>
            <a:off x="1233488" y="5410200"/>
            <a:ext cx="4557712" cy="366713"/>
          </a:xfrm>
          <a:prstGeom prst="rect">
            <a:avLst/>
          </a:prstGeom>
          <a:noFill/>
          <a:ln w="9525">
            <a:noFill/>
            <a:miter lim="800000"/>
            <a:headEnd/>
            <a:tailEnd/>
          </a:ln>
        </p:spPr>
        <p:txBody>
          <a:bodyPr wrap="none">
            <a:spAutoFit/>
          </a:bodyPr>
          <a:lstStyle/>
          <a:p>
            <a:r>
              <a:rPr lang="en-US" sz="1800">
                <a:solidFill>
                  <a:schemeClr val="hlink"/>
                </a:solidFill>
              </a:rPr>
              <a:t>P(b-jet|btag)</a:t>
            </a:r>
            <a:r>
              <a:rPr lang="en-US" sz="1800"/>
              <a:t> </a:t>
            </a:r>
            <a:r>
              <a:rPr lang="en-US" sz="1800">
                <a:sym typeface="Symbol" pitchFamily="18" charset="2"/>
              </a:rPr>
              <a:t> </a:t>
            </a:r>
            <a:r>
              <a:rPr lang="en-US" sz="1800">
                <a:solidFill>
                  <a:schemeClr val="accent2"/>
                </a:solidFill>
                <a:sym typeface="Symbol" pitchFamily="18" charset="2"/>
              </a:rPr>
              <a:t>P(btag|b-jet)</a:t>
            </a:r>
            <a:r>
              <a:rPr lang="en-US" sz="1800">
                <a:sym typeface="Symbol" pitchFamily="18" charset="2"/>
              </a:rPr>
              <a:t></a:t>
            </a:r>
            <a:r>
              <a:rPr lang="en-US" sz="1800">
                <a:solidFill>
                  <a:schemeClr val="hlink"/>
                </a:solidFill>
                <a:sym typeface="Symbol" pitchFamily="18" charset="2"/>
              </a:rPr>
              <a:t>P(b-jet)</a:t>
            </a:r>
          </a:p>
        </p:txBody>
      </p:sp>
      <p:sp>
        <p:nvSpPr>
          <p:cNvPr id="126988" name="Text Box 12"/>
          <p:cNvSpPr txBox="1">
            <a:spLocks noChangeArrowheads="1"/>
          </p:cNvSpPr>
          <p:nvPr/>
        </p:nvSpPr>
        <p:spPr bwMode="auto">
          <a:xfrm>
            <a:off x="669925" y="5746750"/>
            <a:ext cx="6589713" cy="366713"/>
          </a:xfrm>
          <a:prstGeom prst="rect">
            <a:avLst/>
          </a:prstGeom>
          <a:noFill/>
          <a:ln w="9525">
            <a:noFill/>
            <a:miter lim="800000"/>
            <a:headEnd/>
            <a:tailEnd/>
          </a:ln>
        </p:spPr>
        <p:txBody>
          <a:bodyPr wrap="none">
            <a:spAutoFit/>
          </a:bodyPr>
          <a:lstStyle/>
          <a:p>
            <a:r>
              <a:rPr lang="en-US" sz="1800"/>
              <a:t>Note: this use of Bayes’ theorem is fine for frequentists</a:t>
            </a:r>
          </a:p>
        </p:txBody>
      </p:sp>
      <p:sp>
        <p:nvSpPr>
          <p:cNvPr id="126989" name="Text Box 13"/>
          <p:cNvSpPr txBox="1">
            <a:spLocks noChangeArrowheads="1"/>
          </p:cNvSpPr>
          <p:nvPr/>
        </p:nvSpPr>
        <p:spPr bwMode="auto">
          <a:xfrm>
            <a:off x="593725" y="6203950"/>
            <a:ext cx="7210435" cy="369332"/>
          </a:xfrm>
          <a:prstGeom prst="rect">
            <a:avLst/>
          </a:prstGeom>
          <a:noFill/>
          <a:ln w="9525">
            <a:noFill/>
            <a:miter lim="800000"/>
            <a:headEnd/>
            <a:tailEnd/>
          </a:ln>
        </p:spPr>
        <p:txBody>
          <a:bodyPr wrap="none">
            <a:spAutoFit/>
          </a:bodyPr>
          <a:lstStyle/>
          <a:p>
            <a:r>
              <a:rPr lang="en-US" sz="1800" dirty="0"/>
              <a:t>* </a:t>
            </a:r>
            <a:r>
              <a:rPr lang="en-US" sz="1600" dirty="0"/>
              <a:t>The plot </a:t>
            </a:r>
            <a:r>
              <a:rPr lang="en-US" sz="1600" dirty="0" smtClean="0"/>
              <a:t>shows on the vert. axis </a:t>
            </a:r>
            <a:r>
              <a:rPr lang="en-US" sz="1600" i="1" dirty="0"/>
              <a:t>BG rejection</a:t>
            </a:r>
            <a:r>
              <a:rPr lang="en-US" sz="1600" dirty="0"/>
              <a:t> = (1- </a:t>
            </a:r>
            <a:r>
              <a:rPr lang="en-US" sz="1600" i="1" dirty="0"/>
              <a:t>BG efficiency</a:t>
            </a:r>
            <a:r>
              <a:rPr lang="en-US" sz="16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9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69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6985"/>
                                        </p:tgtEl>
                                        <p:attrNameLst>
                                          <p:attrName>style.visibility</p:attrName>
                                        </p:attrNameLst>
                                      </p:cBhvr>
                                      <p:to>
                                        <p:strVal val="visible"/>
                                      </p:to>
                                    </p:set>
                                    <p:animEffect transition="in" filter="blinds(horizontal)">
                                      <p:cBhvr>
                                        <p:cTn id="17" dur="500"/>
                                        <p:tgtEl>
                                          <p:spTgt spid="12698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698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6987"/>
                                        </p:tgtEl>
                                        <p:attrNameLst>
                                          <p:attrName>style.visibility</p:attrName>
                                        </p:attrNameLst>
                                      </p:cBhvr>
                                      <p:to>
                                        <p:strVal val="visible"/>
                                      </p:to>
                                    </p:set>
                                    <p:animEffect transition="in" filter="blinds(horizontal)">
                                      <p:cBhvr>
                                        <p:cTn id="26" dur="500"/>
                                        <p:tgtEl>
                                          <p:spTgt spid="126987"/>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26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3" grpId="0"/>
      <p:bldP spid="126984" grpId="0"/>
      <p:bldP spid="126985" grpId="0"/>
      <p:bldP spid="126986" grpId="0"/>
      <p:bldP spid="126987" grpId="0"/>
      <p:bldP spid="126988" grpId="0"/>
      <p:bldP spid="12698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4675" y="304800"/>
            <a:ext cx="8188325" cy="685800"/>
          </a:xfrm>
        </p:spPr>
        <p:txBody>
          <a:bodyPr/>
          <a:lstStyle/>
          <a:p>
            <a:r>
              <a:rPr lang="it-IT" sz="3200" dirty="0" err="1" smtClean="0"/>
              <a:t>Reminder</a:t>
            </a:r>
            <a:r>
              <a:rPr lang="it-IT" sz="3200" dirty="0" smtClean="0"/>
              <a:t>: </a:t>
            </a:r>
            <a:r>
              <a:rPr lang="it-IT" sz="3200" dirty="0" err="1" smtClean="0"/>
              <a:t>basic</a:t>
            </a:r>
            <a:r>
              <a:rPr lang="it-IT" sz="3200" dirty="0" smtClean="0"/>
              <a:t> </a:t>
            </a:r>
            <a:r>
              <a:rPr lang="it-IT" sz="3200" dirty="0" err="1" smtClean="0"/>
              <a:t>indicators</a:t>
            </a:r>
            <a:r>
              <a:rPr lang="it-IT" sz="3200" dirty="0" smtClean="0"/>
              <a:t> </a:t>
            </a:r>
            <a:r>
              <a:rPr lang="it-IT" sz="3200" dirty="0" err="1" smtClean="0"/>
              <a:t>of</a:t>
            </a:r>
            <a:r>
              <a:rPr lang="it-IT" sz="3200" dirty="0" smtClean="0"/>
              <a:t> </a:t>
            </a:r>
            <a:r>
              <a:rPr lang="it-IT" sz="3200" dirty="0" err="1" smtClean="0"/>
              <a:t>variation</a:t>
            </a:r>
            <a:endParaRPr lang="it-IT" sz="3200" dirty="0"/>
          </a:p>
        </p:txBody>
      </p:sp>
      <p:sp>
        <p:nvSpPr>
          <p:cNvPr id="4" name="Segnaposto numero diapositiva 3"/>
          <p:cNvSpPr>
            <a:spLocks noGrp="1"/>
          </p:cNvSpPr>
          <p:nvPr>
            <p:ph type="sldNum" sz="quarter" idx="12"/>
          </p:nvPr>
        </p:nvSpPr>
        <p:spPr/>
        <p:txBody>
          <a:bodyPr/>
          <a:lstStyle/>
          <a:p>
            <a:pPr>
              <a:defRPr/>
            </a:pPr>
            <a:fld id="{A8926553-35D2-4C7C-9D63-814688CBFE53}" type="slidenum">
              <a:rPr lang="en-US" smtClean="0"/>
              <a:pPr>
                <a:defRPr/>
              </a:pPr>
              <a:t>25</a:t>
            </a:fld>
            <a:endParaRPr lang="en-US"/>
          </a:p>
        </p:txBody>
      </p:sp>
      <p:sp>
        <p:nvSpPr>
          <p:cNvPr id="6" name="CasellaDiTesto 5"/>
          <p:cNvSpPr txBox="1"/>
          <p:nvPr/>
        </p:nvSpPr>
        <p:spPr>
          <a:xfrm>
            <a:off x="5410200" y="1752011"/>
            <a:ext cx="3164649" cy="400110"/>
          </a:xfrm>
          <a:prstGeom prst="rect">
            <a:avLst/>
          </a:prstGeom>
          <a:noFill/>
        </p:spPr>
        <p:txBody>
          <a:bodyPr wrap="none" rtlCol="0">
            <a:spAutoFit/>
          </a:bodyPr>
          <a:lstStyle/>
          <a:p>
            <a:r>
              <a:rPr lang="it-IT" dirty="0" smtClean="0"/>
              <a:t>SD: standard </a:t>
            </a:r>
            <a:r>
              <a:rPr lang="it-IT" dirty="0" err="1" smtClean="0"/>
              <a:t>deviation</a:t>
            </a:r>
            <a:endParaRPr lang="it-IT" dirty="0"/>
          </a:p>
        </p:txBody>
      </p:sp>
      <p:grpSp>
        <p:nvGrpSpPr>
          <p:cNvPr id="9" name="Gruppo 8"/>
          <p:cNvGrpSpPr/>
          <p:nvPr/>
        </p:nvGrpSpPr>
        <p:grpSpPr>
          <a:xfrm>
            <a:off x="609600" y="1295400"/>
            <a:ext cx="4648200" cy="3066521"/>
            <a:chOff x="609600" y="1581679"/>
            <a:chExt cx="4648200" cy="3066521"/>
          </a:xfrm>
        </p:grpSpPr>
        <p:pic>
          <p:nvPicPr>
            <p:cNvPr id="5" name="Picture 2"/>
            <p:cNvPicPr>
              <a:picLocks noChangeAspect="1" noChangeArrowheads="1"/>
            </p:cNvPicPr>
            <p:nvPr/>
          </p:nvPicPr>
          <p:blipFill>
            <a:blip r:embed="rId3" cstate="print"/>
            <a:srcRect/>
            <a:stretch>
              <a:fillRect/>
            </a:stretch>
          </p:blipFill>
          <p:spPr bwMode="auto">
            <a:xfrm>
              <a:off x="609600" y="1581679"/>
              <a:ext cx="4648200" cy="3066521"/>
            </a:xfrm>
            <a:prstGeom prst="rect">
              <a:avLst/>
            </a:prstGeom>
            <a:noFill/>
            <a:ln w="9525">
              <a:noFill/>
              <a:miter lim="800000"/>
              <a:headEnd/>
              <a:tailEnd/>
            </a:ln>
          </p:spPr>
        </p:pic>
        <p:sp>
          <p:nvSpPr>
            <p:cNvPr id="7" name="CasellaDiTesto 6"/>
            <p:cNvSpPr txBox="1"/>
            <p:nvPr/>
          </p:nvSpPr>
          <p:spPr>
            <a:xfrm>
              <a:off x="2743200" y="4295001"/>
              <a:ext cx="838200" cy="276999"/>
            </a:xfrm>
            <a:prstGeom prst="rect">
              <a:avLst/>
            </a:prstGeom>
            <a:solidFill>
              <a:schemeClr val="bg1">
                <a:lumMod val="95000"/>
              </a:schemeClr>
            </a:solidFill>
          </p:spPr>
          <p:txBody>
            <a:bodyPr wrap="square" rtlCol="0">
              <a:spAutoFit/>
            </a:bodyPr>
            <a:lstStyle/>
            <a:p>
              <a:r>
                <a:rPr lang="it-IT" sz="1200" dirty="0" smtClean="0"/>
                <a:t>SEM</a:t>
              </a:r>
              <a:endParaRPr lang="it-IT" sz="1200" dirty="0"/>
            </a:p>
          </p:txBody>
        </p:sp>
      </p:grpSp>
      <p:sp>
        <p:nvSpPr>
          <p:cNvPr id="8" name="CasellaDiTesto 7"/>
          <p:cNvSpPr txBox="1"/>
          <p:nvPr/>
        </p:nvSpPr>
        <p:spPr>
          <a:xfrm>
            <a:off x="5410200" y="2285411"/>
            <a:ext cx="3299301" cy="707886"/>
          </a:xfrm>
          <a:prstGeom prst="rect">
            <a:avLst/>
          </a:prstGeom>
          <a:noFill/>
        </p:spPr>
        <p:txBody>
          <a:bodyPr wrap="none" rtlCol="0">
            <a:spAutoFit/>
          </a:bodyPr>
          <a:lstStyle/>
          <a:p>
            <a:r>
              <a:rPr lang="it-IT" dirty="0" smtClean="0"/>
              <a:t>SEM: standard </a:t>
            </a:r>
            <a:r>
              <a:rPr lang="it-IT" dirty="0" err="1" smtClean="0"/>
              <a:t>error</a:t>
            </a:r>
            <a:r>
              <a:rPr lang="it-IT" dirty="0" smtClean="0"/>
              <a:t> on </a:t>
            </a:r>
          </a:p>
          <a:p>
            <a:r>
              <a:rPr lang="it-IT" dirty="0" smtClean="0"/>
              <a:t>         the </a:t>
            </a:r>
            <a:r>
              <a:rPr lang="it-IT" dirty="0" err="1" smtClean="0"/>
              <a:t>mean</a:t>
            </a:r>
            <a:endParaRPr lang="it-IT" dirty="0"/>
          </a:p>
        </p:txBody>
      </p:sp>
      <p:graphicFrame>
        <p:nvGraphicFramePr>
          <p:cNvPr id="10" name="Oggetto 9"/>
          <p:cNvGraphicFramePr>
            <a:graphicFrameLocks noChangeAspect="1"/>
          </p:cNvGraphicFramePr>
          <p:nvPr/>
        </p:nvGraphicFramePr>
        <p:xfrm>
          <a:off x="6324600" y="3037492"/>
          <a:ext cx="1219200" cy="638629"/>
        </p:xfrm>
        <a:graphic>
          <a:graphicData uri="http://schemas.openxmlformats.org/presentationml/2006/ole">
            <mc:AlternateContent xmlns:mc="http://schemas.openxmlformats.org/markup-compatibility/2006">
              <mc:Choice xmlns:v="urn:schemas-microsoft-com:vml" Requires="v">
                <p:oleObj spid="_x0000_s96265" name="Equazione" r:id="rId4" imgW="799920" imgH="419040" progId="Equation.3">
                  <p:embed/>
                </p:oleObj>
              </mc:Choice>
              <mc:Fallback>
                <p:oleObj name="Equazione" r:id="rId4" imgW="799920" imgH="419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037492"/>
                        <a:ext cx="1219200" cy="6386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asellaDiTesto 10"/>
          <p:cNvSpPr txBox="1"/>
          <p:nvPr/>
        </p:nvSpPr>
        <p:spPr>
          <a:xfrm>
            <a:off x="5410200" y="3654035"/>
            <a:ext cx="3105145" cy="707886"/>
          </a:xfrm>
          <a:prstGeom prst="rect">
            <a:avLst/>
          </a:prstGeom>
          <a:noFill/>
        </p:spPr>
        <p:txBody>
          <a:bodyPr wrap="none" rtlCol="0">
            <a:spAutoFit/>
          </a:bodyPr>
          <a:lstStyle/>
          <a:p>
            <a:r>
              <a:rPr lang="it-IT" dirty="0" err="1" smtClean="0"/>
              <a:t>CI</a:t>
            </a:r>
            <a:r>
              <a:rPr lang="it-IT" dirty="0" smtClean="0"/>
              <a:t>: </a:t>
            </a:r>
            <a:r>
              <a:rPr lang="it-IT" dirty="0" err="1" smtClean="0"/>
              <a:t>confidence</a:t>
            </a:r>
            <a:r>
              <a:rPr lang="it-IT" dirty="0" smtClean="0"/>
              <a:t> </a:t>
            </a:r>
            <a:r>
              <a:rPr lang="it-IT" dirty="0" err="1" smtClean="0"/>
              <a:t>interval</a:t>
            </a:r>
            <a:endParaRPr lang="it-IT" dirty="0" smtClean="0"/>
          </a:p>
          <a:p>
            <a:r>
              <a:rPr lang="it-IT" dirty="0" smtClean="0"/>
              <a:t>     (</a:t>
            </a:r>
            <a:r>
              <a:rPr lang="it-IT" dirty="0" err="1" smtClean="0"/>
              <a:t>usually</a:t>
            </a:r>
            <a:r>
              <a:rPr lang="it-IT" dirty="0" smtClean="0"/>
              <a:t>: 95%)</a:t>
            </a:r>
            <a:endParaRPr lang="it-IT" dirty="0"/>
          </a:p>
        </p:txBody>
      </p:sp>
      <p:sp>
        <p:nvSpPr>
          <p:cNvPr id="12" name="CasellaDiTesto 11"/>
          <p:cNvSpPr txBox="1"/>
          <p:nvPr/>
        </p:nvSpPr>
        <p:spPr>
          <a:xfrm>
            <a:off x="609600" y="4419600"/>
            <a:ext cx="8774069" cy="1231106"/>
          </a:xfrm>
          <a:prstGeom prst="rect">
            <a:avLst/>
          </a:prstGeom>
          <a:noFill/>
        </p:spPr>
        <p:txBody>
          <a:bodyPr wrap="none" rtlCol="0">
            <a:spAutoFit/>
          </a:bodyPr>
          <a:lstStyle/>
          <a:p>
            <a:pPr>
              <a:buFont typeface="Arial" pitchFamily="34" charset="0"/>
              <a:buChar char="•"/>
            </a:pPr>
            <a:r>
              <a:rPr lang="it-IT" dirty="0" smtClean="0"/>
              <a:t> </a:t>
            </a:r>
            <a:r>
              <a:rPr lang="it-IT" sz="1800" dirty="0" smtClean="0"/>
              <a:t>SD </a:t>
            </a:r>
            <a:r>
              <a:rPr lang="it-IT" sz="1800" dirty="0" err="1" smtClean="0"/>
              <a:t>indicates</a:t>
            </a:r>
            <a:r>
              <a:rPr lang="it-IT" sz="1800" dirty="0" smtClean="0"/>
              <a:t> </a:t>
            </a:r>
            <a:r>
              <a:rPr lang="it-IT" sz="1800" dirty="0" err="1" smtClean="0"/>
              <a:t>how</a:t>
            </a:r>
            <a:r>
              <a:rPr lang="it-IT" sz="1800" dirty="0" smtClean="0"/>
              <a:t> </a:t>
            </a:r>
            <a:r>
              <a:rPr lang="it-IT" sz="1800" dirty="0" err="1" smtClean="0"/>
              <a:t>much</a:t>
            </a:r>
            <a:r>
              <a:rPr lang="it-IT" sz="1800" dirty="0" smtClean="0"/>
              <a:t> </a:t>
            </a:r>
            <a:r>
              <a:rPr lang="it-IT" sz="1800" dirty="0" err="1" smtClean="0"/>
              <a:t>variation</a:t>
            </a:r>
            <a:r>
              <a:rPr lang="it-IT" sz="1800" dirty="0" smtClean="0"/>
              <a:t> </a:t>
            </a:r>
            <a:r>
              <a:rPr lang="it-IT" sz="1800" dirty="0" err="1" smtClean="0"/>
              <a:t>there</a:t>
            </a:r>
            <a:r>
              <a:rPr lang="it-IT" sz="1800" dirty="0" smtClean="0"/>
              <a:t> </a:t>
            </a:r>
            <a:r>
              <a:rPr lang="it-IT" sz="1800" dirty="0" err="1" smtClean="0"/>
              <a:t>is</a:t>
            </a:r>
            <a:r>
              <a:rPr lang="it-IT" sz="1800" dirty="0" smtClean="0"/>
              <a:t> in the sample (</a:t>
            </a:r>
            <a:r>
              <a:rPr lang="it-IT" sz="1800" dirty="0" err="1" smtClean="0"/>
              <a:t>population</a:t>
            </a:r>
            <a:r>
              <a:rPr lang="it-IT" sz="1800" dirty="0" smtClean="0"/>
              <a:t>)</a:t>
            </a:r>
          </a:p>
          <a:p>
            <a:pPr>
              <a:buFont typeface="Arial" pitchFamily="34" charset="0"/>
              <a:buChar char="•"/>
            </a:pPr>
            <a:r>
              <a:rPr lang="it-IT" sz="1800" dirty="0" smtClean="0"/>
              <a:t> SEM </a:t>
            </a:r>
            <a:r>
              <a:rPr lang="it-IT" sz="1800" dirty="0" err="1" smtClean="0"/>
              <a:t>gives</a:t>
            </a:r>
            <a:r>
              <a:rPr lang="it-IT" sz="1800" dirty="0" smtClean="0"/>
              <a:t> the </a:t>
            </a:r>
            <a:r>
              <a:rPr lang="it-IT" sz="1800" dirty="0" err="1" smtClean="0"/>
              <a:t>smallest</a:t>
            </a:r>
            <a:r>
              <a:rPr lang="it-IT" sz="1800" dirty="0" smtClean="0"/>
              <a:t> “</a:t>
            </a:r>
            <a:r>
              <a:rPr lang="it-IT" sz="1800" dirty="0" err="1" smtClean="0"/>
              <a:t>error</a:t>
            </a:r>
            <a:r>
              <a:rPr lang="it-IT" sz="1800" dirty="0" smtClean="0"/>
              <a:t> bar”</a:t>
            </a:r>
          </a:p>
          <a:p>
            <a:pPr>
              <a:buFont typeface="Arial" pitchFamily="34" charset="0"/>
              <a:buChar char="•"/>
            </a:pPr>
            <a:r>
              <a:rPr lang="it-IT" sz="1800" dirty="0" smtClean="0"/>
              <a:t> </a:t>
            </a:r>
            <a:r>
              <a:rPr lang="it-IT" sz="1800" dirty="0" err="1" smtClean="0"/>
              <a:t>CI</a:t>
            </a:r>
            <a:r>
              <a:rPr lang="it-IT" sz="1800" dirty="0" smtClean="0"/>
              <a:t> (95%) </a:t>
            </a:r>
            <a:r>
              <a:rPr lang="it-IT" sz="1800" dirty="0" err="1" smtClean="0"/>
              <a:t>is</a:t>
            </a:r>
            <a:r>
              <a:rPr lang="it-IT" sz="1800" dirty="0" smtClean="0"/>
              <a:t> </a:t>
            </a:r>
            <a:r>
              <a:rPr lang="it-IT" sz="1800" dirty="0" err="1" smtClean="0"/>
              <a:t>approximately</a:t>
            </a:r>
            <a:r>
              <a:rPr lang="it-IT" sz="1800" dirty="0" smtClean="0"/>
              <a:t> </a:t>
            </a:r>
            <a:r>
              <a:rPr lang="it-IT" sz="1800" dirty="0" smtClean="0">
                <a:sym typeface="Symbol"/>
              </a:rPr>
              <a:t> 2 SEM (</a:t>
            </a:r>
            <a:r>
              <a:rPr lang="it-IT" sz="1800" dirty="0" err="1" smtClean="0">
                <a:sym typeface="Symbol"/>
              </a:rPr>
              <a:t>if</a:t>
            </a:r>
            <a:r>
              <a:rPr lang="it-IT" sz="1800" dirty="0" smtClean="0">
                <a:sym typeface="Symbol"/>
              </a:rPr>
              <a:t> N  10) and </a:t>
            </a:r>
            <a:r>
              <a:rPr lang="it-IT" sz="1800" dirty="0" err="1" smtClean="0">
                <a:sym typeface="Symbol"/>
              </a:rPr>
              <a:t>is</a:t>
            </a:r>
            <a:r>
              <a:rPr lang="it-IT" sz="1800" dirty="0" smtClean="0">
                <a:sym typeface="Symbol"/>
              </a:rPr>
              <a:t> </a:t>
            </a:r>
            <a:r>
              <a:rPr lang="it-IT" sz="1800" dirty="0" err="1" smtClean="0">
                <a:sym typeface="Symbol"/>
              </a:rPr>
              <a:t>highly</a:t>
            </a:r>
            <a:r>
              <a:rPr lang="it-IT" sz="1800" dirty="0" smtClean="0">
                <a:sym typeface="Symbol"/>
              </a:rPr>
              <a:t> informative </a:t>
            </a:r>
          </a:p>
          <a:p>
            <a:r>
              <a:rPr lang="it-IT" sz="1800" dirty="0" smtClean="0">
                <a:sym typeface="Symbol"/>
              </a:rPr>
              <a:t>  on the </a:t>
            </a:r>
            <a:r>
              <a:rPr lang="it-IT" sz="1800" dirty="0" err="1" smtClean="0">
                <a:sym typeface="Symbol"/>
              </a:rPr>
              <a:t>accuracy</a:t>
            </a:r>
            <a:r>
              <a:rPr lang="it-IT" sz="1800" dirty="0" smtClean="0">
                <a:sym typeface="Symbol"/>
              </a:rPr>
              <a:t> </a:t>
            </a:r>
            <a:r>
              <a:rPr lang="it-IT" sz="1800" dirty="0" err="1" smtClean="0">
                <a:sym typeface="Symbol"/>
              </a:rPr>
              <a:t>of</a:t>
            </a:r>
            <a:r>
              <a:rPr lang="it-IT" sz="1800" dirty="0" smtClean="0">
                <a:sym typeface="Symbol"/>
              </a:rPr>
              <a:t> the </a:t>
            </a:r>
            <a:r>
              <a:rPr lang="it-IT" sz="1800" dirty="0" err="1" smtClean="0">
                <a:sym typeface="Symbol"/>
              </a:rPr>
              <a:t>mean</a:t>
            </a:r>
            <a:r>
              <a:rPr lang="it-IT" sz="1800" dirty="0" smtClean="0">
                <a:sym typeface="Symbol"/>
              </a:rPr>
              <a:t>, </a:t>
            </a:r>
            <a:r>
              <a:rPr lang="it-IT" sz="1800" dirty="0" err="1" smtClean="0">
                <a:sym typeface="Symbol"/>
              </a:rPr>
              <a:t>but</a:t>
            </a:r>
            <a:r>
              <a:rPr lang="it-IT" sz="1800" dirty="0" smtClean="0">
                <a:sym typeface="Symbol"/>
              </a:rPr>
              <a:t> </a:t>
            </a:r>
            <a:r>
              <a:rPr lang="it-IT" sz="1800" dirty="0" err="1" smtClean="0">
                <a:sym typeface="Symbol"/>
              </a:rPr>
              <a:t>its</a:t>
            </a:r>
            <a:r>
              <a:rPr lang="it-IT" sz="1800" dirty="0" smtClean="0">
                <a:sym typeface="Symbol"/>
              </a:rPr>
              <a:t> </a:t>
            </a:r>
            <a:r>
              <a:rPr lang="it-IT" sz="1800" dirty="0" err="1" smtClean="0">
                <a:sym typeface="Symbol"/>
              </a:rPr>
              <a:t>size</a:t>
            </a:r>
            <a:r>
              <a:rPr lang="it-IT" sz="1800" dirty="0" smtClean="0">
                <a:sym typeface="Symbol"/>
              </a:rPr>
              <a:t> </a:t>
            </a:r>
            <a:r>
              <a:rPr lang="it-IT" sz="1800" dirty="0" err="1" smtClean="0">
                <a:sym typeface="Symbol"/>
              </a:rPr>
              <a:t>depends</a:t>
            </a:r>
            <a:r>
              <a:rPr lang="it-IT" sz="1800" dirty="0" smtClean="0">
                <a:sym typeface="Symbol"/>
              </a:rPr>
              <a:t> on the C.L. </a:t>
            </a:r>
            <a:endParaRPr lang="it-IT" sz="1800" dirty="0"/>
          </a:p>
        </p:txBody>
      </p:sp>
      <p:sp>
        <p:nvSpPr>
          <p:cNvPr id="13" name="CasellaDiTesto 12"/>
          <p:cNvSpPr txBox="1"/>
          <p:nvPr/>
        </p:nvSpPr>
        <p:spPr>
          <a:xfrm>
            <a:off x="762000" y="5830669"/>
            <a:ext cx="7260577" cy="646331"/>
          </a:xfrm>
          <a:prstGeom prst="rect">
            <a:avLst/>
          </a:prstGeom>
          <a:solidFill>
            <a:srgbClr val="FFFF66"/>
          </a:solidFill>
        </p:spPr>
        <p:txBody>
          <a:bodyPr wrap="none" rtlCol="0">
            <a:spAutoFit/>
          </a:bodyPr>
          <a:lstStyle/>
          <a:p>
            <a:r>
              <a:rPr lang="it-IT" sz="1800" dirty="0" smtClean="0"/>
              <a:t>SD </a:t>
            </a:r>
            <a:r>
              <a:rPr lang="it-IT" sz="1800" dirty="0" err="1" smtClean="0"/>
              <a:t>will</a:t>
            </a:r>
            <a:r>
              <a:rPr lang="it-IT" sz="1800" dirty="0" smtClean="0"/>
              <a:t> be </a:t>
            </a:r>
            <a:r>
              <a:rPr lang="it-IT" sz="1800" dirty="0" smtClean="0">
                <a:sym typeface="Symbol" panose="05050102010706020507" pitchFamily="18" charset="2"/>
              </a:rPr>
              <a:t></a:t>
            </a:r>
            <a:r>
              <a:rPr lang="it-IT" sz="1800" dirty="0" smtClean="0">
                <a:sym typeface="Symbol"/>
              </a:rPr>
              <a:t> </a:t>
            </a:r>
            <a:r>
              <a:rPr lang="it-IT" sz="1800" dirty="0" err="1" smtClean="0">
                <a:sym typeface="Symbol"/>
              </a:rPr>
              <a:t>unaffected</a:t>
            </a:r>
            <a:r>
              <a:rPr lang="it-IT" sz="1800" dirty="0" smtClean="0">
                <a:sym typeface="Symbol"/>
              </a:rPr>
              <a:t> </a:t>
            </a:r>
            <a:r>
              <a:rPr lang="it-IT" sz="1800" dirty="0" err="1" smtClean="0">
                <a:sym typeface="Symbol"/>
              </a:rPr>
              <a:t>when</a:t>
            </a:r>
            <a:r>
              <a:rPr lang="it-IT" sz="1800" dirty="0" smtClean="0">
                <a:sym typeface="Symbol"/>
              </a:rPr>
              <a:t> </a:t>
            </a:r>
            <a:r>
              <a:rPr lang="it-IT" sz="1800" i="1" dirty="0" err="1" smtClean="0">
                <a:sym typeface="Symbol"/>
              </a:rPr>
              <a:t>increasing</a:t>
            </a:r>
            <a:r>
              <a:rPr lang="it-IT" sz="1800" i="1" dirty="0" smtClean="0">
                <a:sym typeface="Symbol"/>
              </a:rPr>
              <a:t> </a:t>
            </a:r>
            <a:r>
              <a:rPr lang="it-IT" sz="1800" dirty="0" smtClean="0">
                <a:sym typeface="Symbol"/>
              </a:rPr>
              <a:t>the sample </a:t>
            </a:r>
            <a:r>
              <a:rPr lang="it-IT" sz="1800" dirty="0" err="1" smtClean="0">
                <a:sym typeface="Symbol"/>
              </a:rPr>
              <a:t>size</a:t>
            </a:r>
            <a:r>
              <a:rPr lang="it-IT" sz="1800" dirty="0" smtClean="0">
                <a:sym typeface="Symbol"/>
              </a:rPr>
              <a:t> N, </a:t>
            </a:r>
          </a:p>
          <a:p>
            <a:r>
              <a:rPr lang="it-IT" sz="1800" dirty="0" err="1" smtClean="0">
                <a:sym typeface="Symbol"/>
              </a:rPr>
              <a:t>while</a:t>
            </a:r>
            <a:r>
              <a:rPr lang="it-IT" sz="1800" dirty="0" smtClean="0">
                <a:sym typeface="Symbol"/>
              </a:rPr>
              <a:t> SEM and </a:t>
            </a:r>
            <a:r>
              <a:rPr lang="it-IT" sz="1800" dirty="0" err="1" smtClean="0">
                <a:sym typeface="Symbol"/>
              </a:rPr>
              <a:t>CI</a:t>
            </a:r>
            <a:r>
              <a:rPr lang="it-IT" sz="1800" dirty="0" smtClean="0">
                <a:sym typeface="Symbol"/>
              </a:rPr>
              <a:t> </a:t>
            </a:r>
            <a:r>
              <a:rPr lang="it-IT" sz="1800" dirty="0" err="1" smtClean="0">
                <a:sym typeface="Symbol"/>
              </a:rPr>
              <a:t>will</a:t>
            </a:r>
            <a:r>
              <a:rPr lang="it-IT" sz="1800" dirty="0" smtClean="0">
                <a:sym typeface="Symbol"/>
              </a:rPr>
              <a:t> </a:t>
            </a:r>
            <a:r>
              <a:rPr lang="it-IT" sz="1800" dirty="0" err="1" smtClean="0">
                <a:sym typeface="Symbol"/>
              </a:rPr>
              <a:t>shrink</a:t>
            </a:r>
            <a:endParaRPr lang="it-IT"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Comparison</a:t>
            </a:r>
            <a:r>
              <a:rPr lang="it-IT" dirty="0" smtClean="0"/>
              <a:t> </a:t>
            </a:r>
            <a:r>
              <a:rPr lang="it-IT" dirty="0" err="1" smtClean="0"/>
              <a:t>of</a:t>
            </a:r>
            <a:r>
              <a:rPr lang="it-IT" dirty="0" smtClean="0"/>
              <a:t> </a:t>
            </a:r>
            <a:r>
              <a:rPr lang="it-IT" dirty="0" err="1" smtClean="0"/>
              <a:t>two</a:t>
            </a:r>
            <a:r>
              <a:rPr lang="it-IT" dirty="0" smtClean="0"/>
              <a:t> </a:t>
            </a:r>
            <a:r>
              <a:rPr lang="it-IT" dirty="0" err="1" smtClean="0"/>
              <a:t>means</a:t>
            </a:r>
            <a:endParaRPr lang="it-IT" dirty="0"/>
          </a:p>
        </p:txBody>
      </p:sp>
      <p:sp>
        <p:nvSpPr>
          <p:cNvPr id="4" name="Segnaposto numero diapositiva 3"/>
          <p:cNvSpPr>
            <a:spLocks noGrp="1"/>
          </p:cNvSpPr>
          <p:nvPr>
            <p:ph type="sldNum" sz="quarter" idx="12"/>
          </p:nvPr>
        </p:nvSpPr>
        <p:spPr/>
        <p:txBody>
          <a:bodyPr/>
          <a:lstStyle/>
          <a:p>
            <a:pPr>
              <a:defRPr/>
            </a:pPr>
            <a:fld id="{A8926553-35D2-4C7C-9D63-814688CBFE53}" type="slidenum">
              <a:rPr lang="en-US" smtClean="0"/>
              <a:pPr>
                <a:defRPr/>
              </a:pPr>
              <a:t>26</a:t>
            </a:fld>
            <a:endParaRPr lang="en-US"/>
          </a:p>
        </p:txBody>
      </p:sp>
      <p:pic>
        <p:nvPicPr>
          <p:cNvPr id="5" name="Picture 2"/>
          <p:cNvPicPr>
            <a:picLocks noChangeAspect="1" noChangeArrowheads="1"/>
          </p:cNvPicPr>
          <p:nvPr/>
        </p:nvPicPr>
        <p:blipFill>
          <a:blip r:embed="rId2" cstate="print"/>
          <a:srcRect/>
          <a:stretch>
            <a:fillRect/>
          </a:stretch>
        </p:blipFill>
        <p:spPr bwMode="auto">
          <a:xfrm>
            <a:off x="609600" y="1219200"/>
            <a:ext cx="3657600" cy="2466109"/>
          </a:xfrm>
          <a:prstGeom prst="rect">
            <a:avLst/>
          </a:prstGeom>
          <a:noFill/>
          <a:ln w="9525">
            <a:noFill/>
            <a:miter lim="800000"/>
            <a:headEnd/>
            <a:tailEnd/>
          </a:ln>
        </p:spPr>
      </p:pic>
      <p:graphicFrame>
        <p:nvGraphicFramePr>
          <p:cNvPr id="6" name="Tabella 5"/>
          <p:cNvGraphicFramePr>
            <a:graphicFrameLocks noGrp="1"/>
          </p:cNvGraphicFramePr>
          <p:nvPr>
            <p:extLst>
              <p:ext uri="{D42A27DB-BD31-4B8C-83A1-F6EECF244321}">
                <p14:modId xmlns:p14="http://schemas.microsoft.com/office/powerpoint/2010/main" val="241137910"/>
              </p:ext>
            </p:extLst>
          </p:nvPr>
        </p:nvGraphicFramePr>
        <p:xfrm>
          <a:off x="762000" y="3652520"/>
          <a:ext cx="7620000" cy="2595880"/>
        </p:xfrm>
        <a:graphic>
          <a:graphicData uri="http://schemas.openxmlformats.org/drawingml/2006/table">
            <a:tbl>
              <a:tblPr firstRow="1" bandRow="1">
                <a:tableStyleId>{BDBED569-4797-4DF1-A0F4-6AAB3CD982D8}</a:tableStyleId>
              </a:tblPr>
              <a:tblGrid>
                <a:gridCol w="2057400"/>
                <a:gridCol w="3022600"/>
                <a:gridCol w="2540000"/>
              </a:tblGrid>
              <a:tr h="370840">
                <a:tc>
                  <a:txBody>
                    <a:bodyPr/>
                    <a:lstStyle/>
                    <a:p>
                      <a:r>
                        <a:rPr lang="it-IT" sz="1600" dirty="0" err="1" smtClean="0"/>
                        <a:t>Error</a:t>
                      </a:r>
                      <a:r>
                        <a:rPr lang="it-IT" sz="1600" dirty="0" smtClean="0"/>
                        <a:t> bar </a:t>
                      </a:r>
                      <a:r>
                        <a:rPr lang="it-IT" sz="1600" dirty="0" err="1" smtClean="0"/>
                        <a:t>type</a:t>
                      </a:r>
                      <a:endParaRPr lang="it-IT" sz="1600" dirty="0"/>
                    </a:p>
                  </a:txBody>
                  <a:tcPr/>
                </a:tc>
                <a:tc>
                  <a:txBody>
                    <a:bodyPr/>
                    <a:lstStyle/>
                    <a:p>
                      <a:r>
                        <a:rPr lang="it-IT" sz="1600" dirty="0" err="1" smtClean="0"/>
                        <a:t>Overlapping</a:t>
                      </a:r>
                      <a:r>
                        <a:rPr lang="it-IT" sz="1600" baseline="0" dirty="0" smtClean="0"/>
                        <a:t> </a:t>
                      </a:r>
                      <a:r>
                        <a:rPr lang="it-IT" sz="1600" baseline="0" dirty="0" err="1" smtClean="0"/>
                        <a:t>error</a:t>
                      </a:r>
                      <a:r>
                        <a:rPr lang="it-IT" sz="1600" baseline="0" dirty="0" smtClean="0"/>
                        <a:t> </a:t>
                      </a:r>
                      <a:r>
                        <a:rPr lang="it-IT" sz="1600" baseline="0" dirty="0" err="1" smtClean="0"/>
                        <a:t>bars</a:t>
                      </a:r>
                      <a:r>
                        <a:rPr lang="it-IT" sz="1600" baseline="0" dirty="0" smtClean="0"/>
                        <a:t> (B)</a:t>
                      </a:r>
                      <a:endParaRPr lang="it-IT"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err="1" smtClean="0"/>
                        <a:t>Non-overlapping</a:t>
                      </a:r>
                      <a:r>
                        <a:rPr lang="it-IT" sz="1600" baseline="0" dirty="0" smtClean="0"/>
                        <a:t> </a:t>
                      </a:r>
                      <a:r>
                        <a:rPr lang="it-IT" sz="1600" baseline="0" dirty="0" err="1" smtClean="0"/>
                        <a:t>error</a:t>
                      </a:r>
                      <a:r>
                        <a:rPr lang="it-IT" sz="1600" baseline="0" dirty="0" smtClean="0"/>
                        <a:t> </a:t>
                      </a:r>
                      <a:r>
                        <a:rPr lang="it-IT" sz="1600" baseline="0" dirty="0" err="1" smtClean="0"/>
                        <a:t>bars</a:t>
                      </a:r>
                      <a:r>
                        <a:rPr lang="it-IT" sz="1600" baseline="0" dirty="0" smtClean="0"/>
                        <a:t> (A)</a:t>
                      </a:r>
                      <a:endParaRPr lang="it-IT" sz="1600" dirty="0" smtClean="0"/>
                    </a:p>
                  </a:txBody>
                  <a:tcPr/>
                </a:tc>
              </a:tr>
              <a:tr h="370840">
                <a:tc>
                  <a:txBody>
                    <a:bodyPr/>
                    <a:lstStyle/>
                    <a:p>
                      <a:r>
                        <a:rPr lang="it-IT" sz="1600" dirty="0" smtClean="0"/>
                        <a:t>SD</a:t>
                      </a:r>
                      <a:endParaRPr lang="it-IT" sz="1600" dirty="0"/>
                    </a:p>
                  </a:txBody>
                  <a:tcPr/>
                </a:tc>
                <a:tc>
                  <a:txBody>
                    <a:bodyPr/>
                    <a:lstStyle/>
                    <a:p>
                      <a:r>
                        <a:rPr lang="it-IT" sz="1600" dirty="0" smtClean="0"/>
                        <a:t>No </a:t>
                      </a:r>
                      <a:r>
                        <a:rPr lang="it-IT" sz="1600" dirty="0" err="1" smtClean="0"/>
                        <a:t>inference</a:t>
                      </a:r>
                      <a:endParaRPr lang="it-IT"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t>No </a:t>
                      </a:r>
                      <a:r>
                        <a:rPr lang="it-IT" sz="1600" dirty="0" err="1" smtClean="0"/>
                        <a:t>inference</a:t>
                      </a:r>
                      <a:endParaRPr lang="it-IT" sz="1600" dirty="0" smtClean="0"/>
                    </a:p>
                  </a:txBody>
                  <a:tcPr/>
                </a:tc>
              </a:tr>
              <a:tr h="370840">
                <a:tc>
                  <a:txBody>
                    <a:bodyPr/>
                    <a:lstStyle/>
                    <a:p>
                      <a:r>
                        <a:rPr lang="it-IT" sz="1600" dirty="0" smtClean="0"/>
                        <a:t>SEM</a:t>
                      </a:r>
                      <a:endParaRPr lang="it-IT" sz="1600" dirty="0"/>
                    </a:p>
                  </a:txBody>
                  <a:tcPr/>
                </a:tc>
                <a:tc>
                  <a:txBody>
                    <a:bodyPr/>
                    <a:lstStyle/>
                    <a:p>
                      <a:r>
                        <a:rPr lang="en-US" sz="1600" kern="1200" baseline="0" dirty="0" smtClean="0">
                          <a:solidFill>
                            <a:schemeClr val="tx1"/>
                          </a:solidFill>
                          <a:latin typeface="+mn-lt"/>
                          <a:ea typeface="+mn-ea"/>
                          <a:cs typeface="+mn-cs"/>
                        </a:rPr>
                        <a:t>sample means </a:t>
                      </a:r>
                      <a:r>
                        <a:rPr lang="en-US" sz="1600" b="1" kern="1200" baseline="0" dirty="0" smtClean="0">
                          <a:solidFill>
                            <a:schemeClr val="tx1"/>
                          </a:solidFill>
                          <a:latin typeface="+mn-lt"/>
                          <a:ea typeface="+mn-ea"/>
                          <a:cs typeface="+mn-cs"/>
                        </a:rPr>
                        <a:t>are not </a:t>
                      </a:r>
                      <a:r>
                        <a:rPr lang="en-US" sz="1600" kern="1200" baseline="0" dirty="0" smtClean="0">
                          <a:solidFill>
                            <a:schemeClr val="tx1"/>
                          </a:solidFill>
                          <a:latin typeface="+mn-lt"/>
                          <a:ea typeface="+mn-ea"/>
                          <a:cs typeface="+mn-cs"/>
                        </a:rPr>
                        <a:t>significantly</a:t>
                      </a:r>
                    </a:p>
                    <a:p>
                      <a:r>
                        <a:rPr lang="it-IT" sz="1600" kern="1200" baseline="0" dirty="0" err="1" smtClean="0">
                          <a:solidFill>
                            <a:schemeClr val="tx1"/>
                          </a:solidFill>
                          <a:latin typeface="+mn-lt"/>
                          <a:ea typeface="+mn-ea"/>
                          <a:cs typeface="+mn-cs"/>
                        </a:rPr>
                        <a:t>different</a:t>
                      </a:r>
                      <a:endParaRPr lang="it-IT"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t>No </a:t>
                      </a:r>
                      <a:r>
                        <a:rPr lang="it-IT" sz="1600" dirty="0" err="1" smtClean="0"/>
                        <a:t>inference</a:t>
                      </a:r>
                      <a:endParaRPr lang="it-IT" sz="1600" dirty="0" smtClean="0"/>
                    </a:p>
                  </a:txBody>
                  <a:tcPr/>
                </a:tc>
              </a:tr>
              <a:tr h="370840">
                <a:tc>
                  <a:txBody>
                    <a:bodyPr/>
                    <a:lstStyle/>
                    <a:p>
                      <a:r>
                        <a:rPr lang="it-IT" sz="1600" dirty="0" err="1" smtClean="0"/>
                        <a:t>CI</a:t>
                      </a:r>
                      <a:endParaRPr lang="it-IT" sz="1600" dirty="0"/>
                    </a:p>
                  </a:txBody>
                  <a:tcPr/>
                </a:tc>
                <a:tc>
                  <a:txBody>
                    <a:bodyPr/>
                    <a:lstStyle/>
                    <a:p>
                      <a:r>
                        <a:rPr lang="en-US" sz="1600" kern="1200" baseline="0" dirty="0" smtClean="0">
                          <a:solidFill>
                            <a:schemeClr val="tx1"/>
                          </a:solidFill>
                          <a:latin typeface="+mn-lt"/>
                          <a:ea typeface="+mn-ea"/>
                          <a:cs typeface="+mn-cs"/>
                        </a:rPr>
                        <a:t>sample means may or may not be significantly</a:t>
                      </a:r>
                    </a:p>
                    <a:p>
                      <a:r>
                        <a:rPr lang="it-IT" sz="1600" kern="1200" baseline="0" dirty="0" err="1" smtClean="0">
                          <a:solidFill>
                            <a:schemeClr val="tx1"/>
                          </a:solidFill>
                          <a:latin typeface="+mn-lt"/>
                          <a:ea typeface="+mn-ea"/>
                          <a:cs typeface="+mn-cs"/>
                        </a:rPr>
                        <a:t>different</a:t>
                      </a:r>
                      <a:endParaRPr lang="it-IT" sz="1600" dirty="0"/>
                    </a:p>
                  </a:txBody>
                  <a:tcPr/>
                </a:tc>
                <a:tc>
                  <a:txBody>
                    <a:bodyPr/>
                    <a:lstStyle/>
                    <a:p>
                      <a:r>
                        <a:rPr lang="en-US" sz="1600" kern="1200" baseline="0" dirty="0" smtClean="0">
                          <a:solidFill>
                            <a:schemeClr val="tx1"/>
                          </a:solidFill>
                          <a:latin typeface="+mn-lt"/>
                          <a:ea typeface="+mn-ea"/>
                          <a:cs typeface="+mn-cs"/>
                        </a:rPr>
                        <a:t>sample means </a:t>
                      </a:r>
                      <a:r>
                        <a:rPr lang="en-US" sz="1600" b="1" kern="1200" baseline="0" dirty="0" smtClean="0">
                          <a:solidFill>
                            <a:schemeClr val="tx1"/>
                          </a:solidFill>
                          <a:latin typeface="+mn-lt"/>
                          <a:ea typeface="+mn-ea"/>
                          <a:cs typeface="+mn-cs"/>
                        </a:rPr>
                        <a:t>are</a:t>
                      </a:r>
                      <a:r>
                        <a:rPr lang="en-US" sz="1600" kern="1200" baseline="0" dirty="0" smtClean="0">
                          <a:solidFill>
                            <a:schemeClr val="tx1"/>
                          </a:solidFill>
                          <a:latin typeface="+mn-lt"/>
                          <a:ea typeface="+mn-ea"/>
                          <a:cs typeface="+mn-cs"/>
                        </a:rPr>
                        <a:t> significantly</a:t>
                      </a:r>
                    </a:p>
                    <a:p>
                      <a:r>
                        <a:rPr lang="it-IT" sz="1600" kern="1200" baseline="0" dirty="0" err="1" smtClean="0">
                          <a:solidFill>
                            <a:schemeClr val="tx1"/>
                          </a:solidFill>
                          <a:latin typeface="+mn-lt"/>
                          <a:ea typeface="+mn-ea"/>
                          <a:cs typeface="+mn-cs"/>
                        </a:rPr>
                        <a:t>different</a:t>
                      </a:r>
                      <a:endParaRPr lang="it-IT" sz="1600" dirty="0"/>
                    </a:p>
                  </a:txBody>
                  <a:tcPr/>
                </a:tc>
              </a:tr>
            </a:tbl>
          </a:graphicData>
        </a:graphic>
      </p:graphicFrame>
      <p:sp>
        <p:nvSpPr>
          <p:cNvPr id="7" name="CasellaDiTesto 6"/>
          <p:cNvSpPr txBox="1"/>
          <p:nvPr/>
        </p:nvSpPr>
        <p:spPr>
          <a:xfrm>
            <a:off x="4419600" y="1295400"/>
            <a:ext cx="4785284" cy="584775"/>
          </a:xfrm>
          <a:prstGeom prst="rect">
            <a:avLst/>
          </a:prstGeom>
          <a:noFill/>
        </p:spPr>
        <p:txBody>
          <a:bodyPr wrap="none" rtlCol="0">
            <a:spAutoFit/>
          </a:bodyPr>
          <a:lstStyle/>
          <a:p>
            <a:r>
              <a:rPr lang="it-IT" sz="1600" dirty="0" smtClean="0"/>
              <a:t>the </a:t>
            </a:r>
            <a:r>
              <a:rPr lang="it-IT" sz="1600" dirty="0" err="1" smtClean="0"/>
              <a:t>correct</a:t>
            </a:r>
            <a:r>
              <a:rPr lang="it-IT" sz="1600" dirty="0" smtClean="0"/>
              <a:t> </a:t>
            </a:r>
            <a:r>
              <a:rPr lang="it-IT" sz="1600" dirty="0" err="1" smtClean="0"/>
              <a:t>measure</a:t>
            </a:r>
            <a:r>
              <a:rPr lang="it-IT" sz="1600" dirty="0" smtClean="0"/>
              <a:t> </a:t>
            </a:r>
            <a:r>
              <a:rPr lang="it-IT" sz="1600" dirty="0" err="1" smtClean="0"/>
              <a:t>for</a:t>
            </a:r>
            <a:r>
              <a:rPr lang="it-IT" sz="1600" dirty="0" smtClean="0"/>
              <a:t> the </a:t>
            </a:r>
            <a:r>
              <a:rPr lang="it-IT" sz="1600" dirty="0" err="1" smtClean="0"/>
              <a:t>comparison</a:t>
            </a:r>
            <a:r>
              <a:rPr lang="it-IT" sz="1600" dirty="0" smtClean="0"/>
              <a:t> </a:t>
            </a:r>
            <a:r>
              <a:rPr lang="it-IT" sz="1600" dirty="0" err="1" smtClean="0"/>
              <a:t>is</a:t>
            </a:r>
            <a:r>
              <a:rPr lang="it-IT" sz="1600" dirty="0" smtClean="0"/>
              <a:t> </a:t>
            </a:r>
          </a:p>
          <a:p>
            <a:r>
              <a:rPr lang="it-IT" sz="1600" dirty="0" smtClean="0"/>
              <a:t>the SE on the </a:t>
            </a:r>
            <a:r>
              <a:rPr lang="it-IT" sz="1600" dirty="0" err="1" smtClean="0"/>
              <a:t>difference</a:t>
            </a:r>
            <a:r>
              <a:rPr lang="it-IT" sz="1600" dirty="0" smtClean="0"/>
              <a:t> </a:t>
            </a:r>
            <a:r>
              <a:rPr lang="it-IT" sz="1600" dirty="0" err="1" smtClean="0"/>
              <a:t>between</a:t>
            </a:r>
            <a:r>
              <a:rPr lang="it-IT" sz="1600" dirty="0" smtClean="0"/>
              <a:t> the </a:t>
            </a:r>
            <a:r>
              <a:rPr lang="it-IT" sz="1600" dirty="0" err="1" smtClean="0"/>
              <a:t>means</a:t>
            </a:r>
            <a:endParaRPr lang="it-IT" sz="1600" dirty="0"/>
          </a:p>
        </p:txBody>
      </p:sp>
      <p:sp>
        <p:nvSpPr>
          <p:cNvPr id="8" name="CasellaDiTesto 7"/>
          <p:cNvSpPr txBox="1"/>
          <p:nvPr/>
        </p:nvSpPr>
        <p:spPr>
          <a:xfrm>
            <a:off x="4493138" y="2133600"/>
            <a:ext cx="4547463" cy="1200329"/>
          </a:xfrm>
          <a:prstGeom prst="rect">
            <a:avLst/>
          </a:prstGeom>
          <a:noFill/>
        </p:spPr>
        <p:txBody>
          <a:bodyPr wrap="none" rtlCol="0">
            <a:spAutoFit/>
          </a:bodyPr>
          <a:lstStyle/>
          <a:p>
            <a:r>
              <a:rPr lang="it-IT" sz="1800" dirty="0" smtClean="0"/>
              <a:t>in case </a:t>
            </a:r>
            <a:r>
              <a:rPr lang="it-IT" sz="1800" dirty="0" err="1" smtClean="0"/>
              <a:t>of</a:t>
            </a:r>
            <a:r>
              <a:rPr lang="it-IT" sz="1800" dirty="0" smtClean="0"/>
              <a:t> </a:t>
            </a:r>
            <a:r>
              <a:rPr lang="it-IT" sz="1800" dirty="0" err="1" smtClean="0"/>
              <a:t>equal</a:t>
            </a:r>
            <a:r>
              <a:rPr lang="it-IT" sz="1800" dirty="0" smtClean="0"/>
              <a:t> </a:t>
            </a:r>
            <a:r>
              <a:rPr lang="it-IT" sz="1800" dirty="0" err="1" smtClean="0"/>
              <a:t>SEMs</a:t>
            </a:r>
            <a:r>
              <a:rPr lang="it-IT" sz="1800" dirty="0" smtClean="0"/>
              <a:t>, the SE on</a:t>
            </a:r>
          </a:p>
          <a:p>
            <a:r>
              <a:rPr lang="it-IT" sz="1800" dirty="0" smtClean="0"/>
              <a:t>the </a:t>
            </a:r>
            <a:r>
              <a:rPr lang="it-IT" sz="1800" dirty="0" err="1" smtClean="0"/>
              <a:t>difference</a:t>
            </a:r>
            <a:r>
              <a:rPr lang="it-IT" sz="1800" dirty="0" smtClean="0"/>
              <a:t> </a:t>
            </a:r>
            <a:r>
              <a:rPr lang="it-IT" sz="1800" dirty="0" err="1" smtClean="0"/>
              <a:t>is</a:t>
            </a:r>
            <a:r>
              <a:rPr lang="it-IT" sz="1800" dirty="0" smtClean="0"/>
              <a:t> </a:t>
            </a:r>
            <a:r>
              <a:rPr lang="it-IT" sz="1800" dirty="0" smtClean="0">
                <a:sym typeface="Symbol"/>
              </a:rPr>
              <a:t>1.4 SEM,</a:t>
            </a:r>
          </a:p>
          <a:p>
            <a:r>
              <a:rPr lang="it-IT" sz="1800" dirty="0" err="1" smtClean="0">
                <a:sym typeface="Symbol"/>
              </a:rPr>
              <a:t>to</a:t>
            </a:r>
            <a:r>
              <a:rPr lang="it-IT" sz="1800" dirty="0" smtClean="0">
                <a:sym typeface="Symbol"/>
              </a:rPr>
              <a:t> </a:t>
            </a:r>
            <a:r>
              <a:rPr lang="it-IT" sz="1800" dirty="0" err="1" smtClean="0">
                <a:sym typeface="Symbol"/>
              </a:rPr>
              <a:t>be</a:t>
            </a:r>
            <a:r>
              <a:rPr lang="it-IT" sz="1800" dirty="0" smtClean="0">
                <a:sym typeface="Symbol"/>
              </a:rPr>
              <a:t> </a:t>
            </a:r>
            <a:r>
              <a:rPr lang="it-IT" sz="1800" dirty="0" err="1" smtClean="0">
                <a:sym typeface="Symbol"/>
              </a:rPr>
              <a:t>significantly</a:t>
            </a:r>
            <a:r>
              <a:rPr lang="it-IT" sz="1800" dirty="0" smtClean="0">
                <a:sym typeface="Symbol"/>
              </a:rPr>
              <a:t> </a:t>
            </a:r>
            <a:r>
              <a:rPr lang="it-IT" sz="1800" dirty="0" err="1" smtClean="0">
                <a:sym typeface="Symbol"/>
              </a:rPr>
              <a:t>different</a:t>
            </a:r>
            <a:r>
              <a:rPr lang="it-IT" sz="1800" dirty="0" smtClean="0">
                <a:sym typeface="Symbol"/>
              </a:rPr>
              <a:t> the </a:t>
            </a:r>
            <a:r>
              <a:rPr lang="it-IT" sz="1800" dirty="0" err="1" smtClean="0">
                <a:sym typeface="Symbol"/>
              </a:rPr>
              <a:t>two</a:t>
            </a:r>
            <a:r>
              <a:rPr lang="it-IT" sz="1800" dirty="0" smtClean="0">
                <a:sym typeface="Symbol"/>
              </a:rPr>
              <a:t> </a:t>
            </a:r>
          </a:p>
          <a:p>
            <a:r>
              <a:rPr lang="it-IT" sz="1800" dirty="0" err="1" smtClean="0">
                <a:sym typeface="Symbol"/>
              </a:rPr>
              <a:t>means</a:t>
            </a:r>
            <a:r>
              <a:rPr lang="it-IT" sz="1800" dirty="0" smtClean="0">
                <a:sym typeface="Symbol"/>
              </a:rPr>
              <a:t> must </a:t>
            </a:r>
            <a:r>
              <a:rPr lang="it-IT" sz="1800" dirty="0" err="1" smtClean="0">
                <a:sym typeface="Symbol"/>
              </a:rPr>
              <a:t>differ</a:t>
            </a:r>
            <a:r>
              <a:rPr lang="it-IT" sz="1800" dirty="0" smtClean="0">
                <a:sym typeface="Symbol"/>
              </a:rPr>
              <a:t> (</a:t>
            </a:r>
            <a:r>
              <a:rPr lang="it-IT" sz="1800" dirty="0" smtClean="0">
                <a:sym typeface="Symbol" panose="05050102010706020507" pitchFamily="18" charset="2"/>
              </a:rPr>
              <a:t></a:t>
            </a:r>
            <a:r>
              <a:rPr lang="it-IT" sz="1800" dirty="0" smtClean="0">
                <a:sym typeface="Symbol"/>
              </a:rPr>
              <a:t>) by </a:t>
            </a:r>
            <a:r>
              <a:rPr lang="it-IT" sz="1800" b="1" dirty="0" smtClean="0">
                <a:sym typeface="Symbol"/>
              </a:rPr>
              <a:t> 2.8 </a:t>
            </a:r>
            <a:r>
              <a:rPr lang="it-IT" sz="1800" b="1" dirty="0" err="1" smtClean="0">
                <a:sym typeface="Symbol"/>
              </a:rPr>
              <a:t>SEMs</a:t>
            </a:r>
            <a:endParaRPr lang="it-IT" sz="1800" b="1" dirty="0"/>
          </a:p>
        </p:txBody>
      </p:sp>
      <p:sp>
        <p:nvSpPr>
          <p:cNvPr id="9" name="CasellaDiTesto 8"/>
          <p:cNvSpPr txBox="1"/>
          <p:nvPr/>
        </p:nvSpPr>
        <p:spPr>
          <a:xfrm>
            <a:off x="7224540" y="5802868"/>
            <a:ext cx="1462260" cy="369332"/>
          </a:xfrm>
          <a:prstGeom prst="rect">
            <a:avLst/>
          </a:prstGeom>
          <a:solidFill>
            <a:srgbClr val="FFFF66"/>
          </a:solidFill>
        </p:spPr>
        <p:txBody>
          <a:bodyPr wrap="none" rtlCol="0">
            <a:spAutoFit/>
          </a:bodyPr>
          <a:lstStyle/>
          <a:p>
            <a:r>
              <a:rPr lang="it-IT" sz="1800" dirty="0" smtClean="0">
                <a:sym typeface="Symbol"/>
              </a:rPr>
              <a:t>  </a:t>
            </a:r>
            <a:r>
              <a:rPr lang="it-IT" sz="1800" dirty="0" smtClean="0"/>
              <a:t>4 </a:t>
            </a:r>
            <a:r>
              <a:rPr lang="it-IT" sz="1800" dirty="0" err="1" smtClean="0"/>
              <a:t>SEMs</a:t>
            </a:r>
            <a:endParaRPr lang="it-IT" sz="1800" dirty="0"/>
          </a:p>
        </p:txBody>
      </p:sp>
      <p:sp>
        <p:nvSpPr>
          <p:cNvPr id="10" name="CasellaDiTesto 9"/>
          <p:cNvSpPr txBox="1"/>
          <p:nvPr/>
        </p:nvSpPr>
        <p:spPr>
          <a:xfrm>
            <a:off x="4267200" y="5040868"/>
            <a:ext cx="1462260" cy="369332"/>
          </a:xfrm>
          <a:prstGeom prst="rect">
            <a:avLst/>
          </a:prstGeom>
          <a:solidFill>
            <a:srgbClr val="FFFF66"/>
          </a:solidFill>
        </p:spPr>
        <p:txBody>
          <a:bodyPr wrap="none" rtlCol="0">
            <a:spAutoFit/>
          </a:bodyPr>
          <a:lstStyle/>
          <a:p>
            <a:r>
              <a:rPr lang="it-IT" sz="1800" dirty="0" smtClean="0">
                <a:sym typeface="Symbol"/>
              </a:rPr>
              <a:t>  2</a:t>
            </a:r>
            <a:r>
              <a:rPr lang="it-IT" sz="1800" dirty="0" smtClean="0"/>
              <a:t> </a:t>
            </a:r>
            <a:r>
              <a:rPr lang="it-IT" sz="1800" dirty="0" err="1" smtClean="0"/>
              <a:t>SEMs</a:t>
            </a:r>
            <a:endParaRPr lang="it-IT"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Bayesian</a:t>
            </a:r>
            <a:r>
              <a:rPr lang="it-IT" dirty="0" smtClean="0"/>
              <a:t> </a:t>
            </a:r>
            <a:r>
              <a:rPr lang="it-IT" dirty="0" err="1" smtClean="0"/>
              <a:t>example</a:t>
            </a:r>
            <a:r>
              <a:rPr lang="it-IT" dirty="0" smtClean="0"/>
              <a:t> I</a:t>
            </a:r>
            <a:endParaRPr lang="it-IT" dirty="0"/>
          </a:p>
        </p:txBody>
      </p:sp>
      <p:sp>
        <p:nvSpPr>
          <p:cNvPr id="4" name="Segnaposto numero diapositiva 3"/>
          <p:cNvSpPr>
            <a:spLocks noGrp="1"/>
          </p:cNvSpPr>
          <p:nvPr>
            <p:ph type="sldNum" sz="quarter" idx="12"/>
          </p:nvPr>
        </p:nvSpPr>
        <p:spPr/>
        <p:txBody>
          <a:bodyPr/>
          <a:lstStyle/>
          <a:p>
            <a:pPr>
              <a:defRPr/>
            </a:pPr>
            <a:fld id="{A8926553-35D2-4C7C-9D63-814688CBFE53}" type="slidenum">
              <a:rPr lang="en-US" smtClean="0"/>
              <a:pPr>
                <a:defRPr/>
              </a:pPr>
              <a:t>27</a:t>
            </a:fld>
            <a:endParaRPr lang="en-US"/>
          </a:p>
        </p:txBody>
      </p:sp>
      <p:pic>
        <p:nvPicPr>
          <p:cNvPr id="5" name="Picture 2"/>
          <p:cNvPicPr>
            <a:picLocks noChangeAspect="1" noChangeArrowheads="1"/>
          </p:cNvPicPr>
          <p:nvPr/>
        </p:nvPicPr>
        <p:blipFill>
          <a:blip r:embed="rId2" cstate="print"/>
          <a:srcRect/>
          <a:stretch>
            <a:fillRect/>
          </a:stretch>
        </p:blipFill>
        <p:spPr bwMode="auto">
          <a:xfrm>
            <a:off x="609600" y="1143000"/>
            <a:ext cx="7261104"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err="1" smtClean="0"/>
              <a:t>Trolls</a:t>
            </a:r>
            <a:r>
              <a:rPr lang="it-IT" dirty="0" smtClean="0"/>
              <a:t> under the bridge, </a:t>
            </a:r>
            <a:r>
              <a:rPr lang="it-IT" dirty="0" err="1" smtClean="0"/>
              <a:t>cont</a:t>
            </a:r>
            <a:r>
              <a:rPr lang="it-IT" dirty="0" smtClean="0"/>
              <a:t>’d</a:t>
            </a:r>
            <a:endParaRPr lang="it-IT" dirty="0"/>
          </a:p>
        </p:txBody>
      </p:sp>
      <p:sp>
        <p:nvSpPr>
          <p:cNvPr id="4" name="Segnaposto numero diapositiva 3"/>
          <p:cNvSpPr>
            <a:spLocks noGrp="1"/>
          </p:cNvSpPr>
          <p:nvPr>
            <p:ph type="sldNum" sz="quarter" idx="12"/>
          </p:nvPr>
        </p:nvSpPr>
        <p:spPr/>
        <p:txBody>
          <a:bodyPr/>
          <a:lstStyle/>
          <a:p>
            <a:pPr>
              <a:defRPr/>
            </a:pPr>
            <a:fld id="{A8926553-35D2-4C7C-9D63-814688CBFE53}" type="slidenum">
              <a:rPr lang="en-US" smtClean="0"/>
              <a:pPr>
                <a:defRPr/>
              </a:pPr>
              <a:t>28</a:t>
            </a:fld>
            <a:endParaRPr lang="en-US"/>
          </a:p>
        </p:txBody>
      </p:sp>
      <p:pic>
        <p:nvPicPr>
          <p:cNvPr id="5" name="Picture 2"/>
          <p:cNvPicPr>
            <a:picLocks noChangeAspect="1" noChangeArrowheads="1"/>
          </p:cNvPicPr>
          <p:nvPr/>
        </p:nvPicPr>
        <p:blipFill>
          <a:blip r:embed="rId2" cstate="print"/>
          <a:srcRect/>
          <a:stretch>
            <a:fillRect/>
          </a:stretch>
        </p:blipFill>
        <p:spPr bwMode="auto">
          <a:xfrm>
            <a:off x="873345" y="1231900"/>
            <a:ext cx="6060855" cy="5245100"/>
          </a:xfrm>
          <a:prstGeom prst="rect">
            <a:avLst/>
          </a:prstGeom>
          <a:noFill/>
          <a:ln w="9525">
            <a:noFill/>
            <a:miter lim="800000"/>
            <a:headEnd/>
            <a:tailEnd/>
          </a:ln>
        </p:spPr>
      </p:pic>
      <p:sp>
        <p:nvSpPr>
          <p:cNvPr id="2" name="Rettangolo 1"/>
          <p:cNvSpPr/>
          <p:nvPr/>
        </p:nvSpPr>
        <p:spPr>
          <a:xfrm>
            <a:off x="6477000" y="1447800"/>
            <a:ext cx="304800" cy="304800"/>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6477000" y="1905000"/>
            <a:ext cx="304800" cy="304800"/>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6477000" y="2514600"/>
            <a:ext cx="2400594" cy="400110"/>
          </a:xfrm>
          <a:prstGeom prst="rect">
            <a:avLst/>
          </a:prstGeom>
          <a:noFill/>
        </p:spPr>
        <p:txBody>
          <a:bodyPr wrap="none" rtlCol="0">
            <a:spAutoFit/>
          </a:bodyPr>
          <a:lstStyle/>
          <a:p>
            <a:r>
              <a:rPr lang="it-IT" dirty="0" smtClean="0"/>
              <a:t>T : Troll </a:t>
            </a:r>
            <a:r>
              <a:rPr lang="it-IT" dirty="0" err="1" smtClean="0"/>
              <a:t>captured</a:t>
            </a:r>
            <a:endParaRPr lang="it-IT" dirty="0"/>
          </a:p>
        </p:txBody>
      </p:sp>
      <p:sp>
        <p:nvSpPr>
          <p:cNvPr id="9" name="CasellaDiTesto 8"/>
          <p:cNvSpPr txBox="1"/>
          <p:nvPr/>
        </p:nvSpPr>
        <p:spPr>
          <a:xfrm>
            <a:off x="6896147" y="1428690"/>
            <a:ext cx="723853" cy="400110"/>
          </a:xfrm>
          <a:prstGeom prst="rect">
            <a:avLst/>
          </a:prstGeom>
          <a:noFill/>
        </p:spPr>
        <p:txBody>
          <a:bodyPr wrap="none" rtlCol="0">
            <a:spAutoFit/>
          </a:bodyPr>
          <a:lstStyle/>
          <a:p>
            <a:r>
              <a:rPr lang="it-IT" dirty="0" smtClean="0"/>
              <a:t>Troll</a:t>
            </a:r>
            <a:endParaRPr lang="it-IT" dirty="0"/>
          </a:p>
        </p:txBody>
      </p:sp>
      <p:sp>
        <p:nvSpPr>
          <p:cNvPr id="10" name="CasellaDiTesto 9"/>
          <p:cNvSpPr txBox="1"/>
          <p:nvPr/>
        </p:nvSpPr>
        <p:spPr>
          <a:xfrm>
            <a:off x="6897813" y="1885890"/>
            <a:ext cx="1103187" cy="400110"/>
          </a:xfrm>
          <a:prstGeom prst="rect">
            <a:avLst/>
          </a:prstGeom>
          <a:noFill/>
        </p:spPr>
        <p:txBody>
          <a:bodyPr wrap="none" rtlCol="0">
            <a:spAutoFit/>
          </a:bodyPr>
          <a:lstStyle/>
          <a:p>
            <a:r>
              <a:rPr lang="it-IT" dirty="0" smtClean="0"/>
              <a:t>Gnome</a:t>
            </a:r>
            <a:endParaRPr lang="it-IT"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sz="3600" dirty="0" err="1" smtClean="0"/>
              <a:t>Bayesian</a:t>
            </a:r>
            <a:r>
              <a:rPr lang="it-IT" sz="3600" dirty="0" smtClean="0"/>
              <a:t> </a:t>
            </a:r>
            <a:r>
              <a:rPr lang="it-IT" sz="3600" dirty="0" err="1" smtClean="0"/>
              <a:t>example</a:t>
            </a:r>
            <a:r>
              <a:rPr lang="it-IT" sz="3600" dirty="0" smtClean="0"/>
              <a:t> II: </a:t>
            </a:r>
            <a:r>
              <a:rPr lang="it-IT" sz="3600" dirty="0" err="1" smtClean="0"/>
              <a:t>Monty</a:t>
            </a:r>
            <a:r>
              <a:rPr lang="it-IT" sz="3600" dirty="0" smtClean="0"/>
              <a:t> Hall</a:t>
            </a:r>
            <a:endParaRPr lang="it-IT" sz="3600" dirty="0"/>
          </a:p>
        </p:txBody>
      </p:sp>
      <p:sp>
        <p:nvSpPr>
          <p:cNvPr id="4" name="Segnaposto numero diapositiva 3"/>
          <p:cNvSpPr>
            <a:spLocks noGrp="1"/>
          </p:cNvSpPr>
          <p:nvPr>
            <p:ph type="sldNum" sz="quarter" idx="12"/>
          </p:nvPr>
        </p:nvSpPr>
        <p:spPr/>
        <p:txBody>
          <a:bodyPr/>
          <a:lstStyle/>
          <a:p>
            <a:pPr>
              <a:defRPr/>
            </a:pPr>
            <a:fld id="{A8926553-35D2-4C7C-9D63-814688CBFE53}" type="slidenum">
              <a:rPr lang="en-US" smtClean="0"/>
              <a:pPr>
                <a:defRPr/>
              </a:pPr>
              <a:t>29</a:t>
            </a:fld>
            <a:endParaRPr lang="en-US"/>
          </a:p>
        </p:txBody>
      </p:sp>
      <p:pic>
        <p:nvPicPr>
          <p:cNvPr id="5" name="Picture 2"/>
          <p:cNvPicPr>
            <a:picLocks noChangeAspect="1" noChangeArrowheads="1"/>
          </p:cNvPicPr>
          <p:nvPr/>
        </p:nvPicPr>
        <p:blipFill>
          <a:blip r:embed="rId2" cstate="print"/>
          <a:srcRect/>
          <a:stretch>
            <a:fillRect/>
          </a:stretch>
        </p:blipFill>
        <p:spPr bwMode="auto">
          <a:xfrm>
            <a:off x="609600" y="1219200"/>
            <a:ext cx="65413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numero diapositiva 5"/>
          <p:cNvSpPr>
            <a:spLocks noGrp="1"/>
          </p:cNvSpPr>
          <p:nvPr>
            <p:ph type="sldNum" sz="quarter" idx="12"/>
          </p:nvPr>
        </p:nvSpPr>
        <p:spPr>
          <a:noFill/>
        </p:spPr>
        <p:txBody>
          <a:bodyPr/>
          <a:lstStyle/>
          <a:p>
            <a:fld id="{A6182FD0-3D42-4AE8-BF14-2780165884CF}" type="slidenum">
              <a:rPr lang="en-US" smtClean="0"/>
              <a:pPr/>
              <a:t>3</a:t>
            </a:fld>
            <a:endParaRPr lang="en-US" smtClean="0"/>
          </a:p>
        </p:txBody>
      </p:sp>
      <p:sp>
        <p:nvSpPr>
          <p:cNvPr id="18435" name="Rectangle 2"/>
          <p:cNvSpPr>
            <a:spLocks noGrp="1" noChangeArrowheads="1"/>
          </p:cNvSpPr>
          <p:nvPr>
            <p:ph type="title"/>
          </p:nvPr>
        </p:nvSpPr>
        <p:spPr/>
        <p:txBody>
          <a:bodyPr/>
          <a:lstStyle/>
          <a:p>
            <a:pPr eaLnBrk="1" hangingPunct="1"/>
            <a:r>
              <a:rPr lang="en-US" smtClean="0"/>
              <a:t>Course materials</a:t>
            </a:r>
          </a:p>
        </p:txBody>
      </p:sp>
      <p:sp>
        <p:nvSpPr>
          <p:cNvPr id="18436" name="Rectangle 3"/>
          <p:cNvSpPr>
            <a:spLocks noGrp="1" noChangeArrowheads="1"/>
          </p:cNvSpPr>
          <p:nvPr>
            <p:ph type="body" idx="1"/>
          </p:nvPr>
        </p:nvSpPr>
        <p:spPr/>
        <p:txBody>
          <a:bodyPr/>
          <a:lstStyle/>
          <a:p>
            <a:pPr eaLnBrk="1" hangingPunct="1"/>
            <a:r>
              <a:rPr lang="en-US" dirty="0" smtClean="0">
                <a:hlinkClick r:id="rId2"/>
              </a:rPr>
              <a:t>http://www.to.infn.it/~ramello/statis/teanda.htm</a:t>
            </a:r>
            <a:endParaRPr lang="en-US" dirty="0" smtClean="0"/>
          </a:p>
          <a:p>
            <a:pPr lvl="1" eaLnBrk="1" hangingPunct="1"/>
            <a:r>
              <a:rPr lang="en-US" dirty="0" smtClean="0"/>
              <a:t>Course slides</a:t>
            </a:r>
          </a:p>
          <a:p>
            <a:pPr lvl="1" eaLnBrk="1" hangingPunct="1"/>
            <a:r>
              <a:rPr lang="en-US" sz="2000" dirty="0" smtClean="0">
                <a:solidFill>
                  <a:schemeClr val="tx1">
                    <a:lumMod val="65000"/>
                    <a:lumOff val="35000"/>
                  </a:schemeClr>
                </a:solidFill>
              </a:rPr>
              <a:t>Scripts to access the CERN subroutine library “CERNLIB” from FORTRAN, C</a:t>
            </a:r>
          </a:p>
          <a:p>
            <a:pPr lvl="1" eaLnBrk="1" hangingPunct="1"/>
            <a:r>
              <a:rPr lang="en-US" sz="2000" dirty="0" smtClean="0">
                <a:solidFill>
                  <a:schemeClr val="tx1">
                    <a:lumMod val="65000"/>
                    <a:lumOff val="35000"/>
                  </a:schemeClr>
                </a:solidFill>
              </a:rPr>
              <a:t>FORTRAN code for </a:t>
            </a:r>
            <a:r>
              <a:rPr lang="en-US" sz="2000" dirty="0" err="1" smtClean="0">
                <a:solidFill>
                  <a:schemeClr val="tx1">
                    <a:lumMod val="65000"/>
                    <a:lumOff val="35000"/>
                  </a:schemeClr>
                </a:solidFill>
              </a:rPr>
              <a:t>MonteCarlo</a:t>
            </a:r>
            <a:r>
              <a:rPr lang="en-US" sz="2000" dirty="0" smtClean="0">
                <a:solidFill>
                  <a:schemeClr val="tx1">
                    <a:lumMod val="65000"/>
                    <a:lumOff val="35000"/>
                  </a:schemeClr>
                </a:solidFill>
              </a:rPr>
              <a:t> generation and MINUIT fits</a:t>
            </a:r>
          </a:p>
          <a:p>
            <a:pPr lvl="1" eaLnBrk="1" hangingPunct="1"/>
            <a:r>
              <a:rPr lang="en-US" sz="2000" dirty="0" smtClean="0">
                <a:solidFill>
                  <a:schemeClr val="tx1">
                    <a:lumMod val="65000"/>
                    <a:lumOff val="35000"/>
                  </a:schemeClr>
                </a:solidFill>
              </a:rPr>
              <a:t>Exercises worked out in FORTRAN, C, C++</a:t>
            </a:r>
          </a:p>
          <a:p>
            <a:pPr lvl="1" eaLnBrk="1" hangingPunct="1"/>
            <a:r>
              <a:rPr lang="en-US" sz="2000" dirty="0" smtClean="0">
                <a:solidFill>
                  <a:schemeClr val="tx1">
                    <a:lumMod val="65000"/>
                    <a:lumOff val="35000"/>
                  </a:schemeClr>
                </a:solidFill>
              </a:rPr>
              <a:t>Simple use of statistical functions in </a:t>
            </a:r>
            <a:r>
              <a:rPr lang="en-US" sz="2000" dirty="0" err="1" smtClean="0">
                <a:solidFill>
                  <a:schemeClr val="tx1">
                    <a:lumMod val="65000"/>
                    <a:lumOff val="35000"/>
                  </a:schemeClr>
                </a:solidFill>
              </a:rPr>
              <a:t>Mathematica</a:t>
            </a:r>
            <a:r>
              <a:rPr lang="en-US" sz="2000" dirty="0" smtClean="0">
                <a:solidFill>
                  <a:schemeClr val="tx1">
                    <a:lumMod val="65000"/>
                    <a:lumOff val="35000"/>
                  </a:schemeClr>
                </a:solidFill>
              </a:rPr>
              <a:t> 7</a:t>
            </a:r>
          </a:p>
        </p:txBody>
      </p:sp>
      <p:sp>
        <p:nvSpPr>
          <p:cNvPr id="5" name="CasellaDiTesto 4"/>
          <p:cNvSpPr txBox="1"/>
          <p:nvPr/>
        </p:nvSpPr>
        <p:spPr>
          <a:xfrm>
            <a:off x="834703" y="5257800"/>
            <a:ext cx="8123699" cy="707886"/>
          </a:xfrm>
          <a:prstGeom prst="rect">
            <a:avLst/>
          </a:prstGeom>
          <a:noFill/>
        </p:spPr>
        <p:txBody>
          <a:bodyPr wrap="none" rtlCol="0">
            <a:spAutoFit/>
          </a:bodyPr>
          <a:lstStyle/>
          <a:p>
            <a:r>
              <a:rPr lang="it-IT" dirty="0" smtClean="0"/>
              <a:t>a </a:t>
            </a:r>
            <a:r>
              <a:rPr lang="it-IT" dirty="0" err="1" smtClean="0"/>
              <a:t>very</a:t>
            </a:r>
            <a:r>
              <a:rPr lang="it-IT" dirty="0" smtClean="0"/>
              <a:t> </a:t>
            </a:r>
            <a:r>
              <a:rPr lang="it-IT" dirty="0" err="1" smtClean="0"/>
              <a:t>useful</a:t>
            </a:r>
            <a:r>
              <a:rPr lang="it-IT" dirty="0" smtClean="0"/>
              <a:t> </a:t>
            </a:r>
            <a:r>
              <a:rPr lang="it-IT" dirty="0" err="1" smtClean="0"/>
              <a:t>reference</a:t>
            </a:r>
            <a:r>
              <a:rPr lang="it-IT" dirty="0" smtClean="0"/>
              <a:t>: </a:t>
            </a:r>
            <a:r>
              <a:rPr lang="it-IT" sz="1800" b="1" dirty="0" smtClean="0">
                <a:hlinkClick r:id="rId3"/>
              </a:rPr>
              <a:t>http://www.nu.to.infn.it/</a:t>
            </a:r>
            <a:r>
              <a:rPr lang="it-IT" sz="1800" b="1" dirty="0" err="1" smtClean="0">
                <a:hlinkClick r:id="rId3"/>
              </a:rPr>
              <a:t>Statistics</a:t>
            </a:r>
            <a:r>
              <a:rPr lang="it-IT" sz="1800" b="1" dirty="0" smtClean="0">
                <a:hlinkClick r:id="rId3"/>
              </a:rPr>
              <a:t>/</a:t>
            </a:r>
            <a:endParaRPr lang="it-IT" sz="1800" b="1" dirty="0" smtClean="0"/>
          </a:p>
          <a:p>
            <a:r>
              <a:rPr lang="it-IT" dirty="0" err="1" smtClean="0"/>
              <a:t>by</a:t>
            </a:r>
            <a:r>
              <a:rPr lang="it-IT" dirty="0" smtClean="0"/>
              <a:t> Carlo Giunti and Marco </a:t>
            </a:r>
            <a:r>
              <a:rPr lang="it-IT" dirty="0" err="1" smtClean="0"/>
              <a:t>Laveder</a:t>
            </a:r>
            <a:endParaRPr lang="it-IT"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err="1" smtClean="0"/>
              <a:t>Monty</a:t>
            </a:r>
            <a:r>
              <a:rPr lang="it-IT" dirty="0" smtClean="0"/>
              <a:t> Hall, </a:t>
            </a:r>
            <a:r>
              <a:rPr lang="it-IT" dirty="0" err="1" smtClean="0"/>
              <a:t>cont</a:t>
            </a:r>
            <a:r>
              <a:rPr lang="it-IT" dirty="0" smtClean="0"/>
              <a:t>’d</a:t>
            </a:r>
            <a:endParaRPr lang="it-IT" dirty="0"/>
          </a:p>
        </p:txBody>
      </p:sp>
      <p:sp>
        <p:nvSpPr>
          <p:cNvPr id="4" name="Segnaposto numero diapositiva 3"/>
          <p:cNvSpPr>
            <a:spLocks noGrp="1"/>
          </p:cNvSpPr>
          <p:nvPr>
            <p:ph type="sldNum" sz="quarter" idx="12"/>
          </p:nvPr>
        </p:nvSpPr>
        <p:spPr/>
        <p:txBody>
          <a:bodyPr/>
          <a:lstStyle/>
          <a:p>
            <a:pPr>
              <a:defRPr/>
            </a:pPr>
            <a:fld id="{A8926553-35D2-4C7C-9D63-814688CBFE53}" type="slidenum">
              <a:rPr lang="en-US" smtClean="0"/>
              <a:pPr>
                <a:defRPr/>
              </a:pPr>
              <a:t>30</a:t>
            </a:fld>
            <a:endParaRPr lang="en-US"/>
          </a:p>
        </p:txBody>
      </p:sp>
      <p:pic>
        <p:nvPicPr>
          <p:cNvPr id="5" name="Picture 2"/>
          <p:cNvPicPr>
            <a:picLocks noChangeAspect="1" noChangeArrowheads="1"/>
          </p:cNvPicPr>
          <p:nvPr/>
        </p:nvPicPr>
        <p:blipFill>
          <a:blip r:embed="rId2" cstate="print"/>
          <a:srcRect/>
          <a:stretch>
            <a:fillRect/>
          </a:stretch>
        </p:blipFill>
        <p:spPr bwMode="auto">
          <a:xfrm>
            <a:off x="609600" y="1126130"/>
            <a:ext cx="7448550" cy="573187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Using</a:t>
            </a:r>
            <a:r>
              <a:rPr lang="it-IT" dirty="0" smtClean="0"/>
              <a:t> </a:t>
            </a:r>
            <a:r>
              <a:rPr lang="it-IT" dirty="0" err="1" smtClean="0"/>
              <a:t>Bayes</a:t>
            </a:r>
            <a:r>
              <a:rPr lang="it-IT" dirty="0" smtClean="0"/>
              <a:t>’ </a:t>
            </a:r>
            <a:r>
              <a:rPr lang="it-IT" dirty="0" err="1" smtClean="0"/>
              <a:t>theorem</a:t>
            </a:r>
            <a:endParaRPr lang="it-IT" dirty="0"/>
          </a:p>
        </p:txBody>
      </p:sp>
      <p:sp>
        <p:nvSpPr>
          <p:cNvPr id="4" name="Segnaposto contenuto 3"/>
          <p:cNvSpPr>
            <a:spLocks noGrp="1"/>
          </p:cNvSpPr>
          <p:nvPr>
            <p:ph idx="1"/>
          </p:nvPr>
        </p:nvSpPr>
        <p:spPr>
          <a:xfrm>
            <a:off x="566738" y="1219200"/>
            <a:ext cx="8043862" cy="3352800"/>
          </a:xfrm>
        </p:spPr>
        <p:txBody>
          <a:bodyPr/>
          <a:lstStyle/>
          <a:p>
            <a:r>
              <a:rPr lang="it-IT" dirty="0" smtClean="0"/>
              <a:t>P(</a:t>
            </a:r>
            <a:r>
              <a:rPr lang="it-IT" dirty="0" err="1" smtClean="0"/>
              <a:t>H</a:t>
            </a:r>
            <a:r>
              <a:rPr lang="it-IT" baseline="-25000" dirty="0" err="1" smtClean="0"/>
              <a:t>i</a:t>
            </a:r>
            <a:r>
              <a:rPr lang="it-IT" dirty="0" smtClean="0"/>
              <a:t>) = 1/3 (i=1,2,3) </a:t>
            </a:r>
            <a:r>
              <a:rPr lang="it-IT" dirty="0" err="1" smtClean="0"/>
              <a:t>is</a:t>
            </a:r>
            <a:r>
              <a:rPr lang="it-IT" dirty="0" smtClean="0"/>
              <a:t> the “</a:t>
            </a:r>
            <a:r>
              <a:rPr lang="it-IT" dirty="0" err="1" smtClean="0"/>
              <a:t>prior</a:t>
            </a:r>
            <a:r>
              <a:rPr lang="it-IT" dirty="0" smtClean="0"/>
              <a:t> </a:t>
            </a:r>
            <a:r>
              <a:rPr lang="it-IT" dirty="0" err="1" smtClean="0"/>
              <a:t>probability</a:t>
            </a:r>
            <a:r>
              <a:rPr lang="it-IT" dirty="0" smtClean="0"/>
              <a:t>” or </a:t>
            </a:r>
            <a:r>
              <a:rPr lang="it-IT" dirty="0" err="1" smtClean="0"/>
              <a:t>simply</a:t>
            </a:r>
            <a:r>
              <a:rPr lang="it-IT" dirty="0" smtClean="0"/>
              <a:t> “</a:t>
            </a:r>
            <a:r>
              <a:rPr lang="it-IT" dirty="0" err="1" smtClean="0"/>
              <a:t>prior</a:t>
            </a:r>
            <a:r>
              <a:rPr lang="it-IT" dirty="0" smtClean="0"/>
              <a:t>”</a:t>
            </a:r>
          </a:p>
          <a:p>
            <a:r>
              <a:rPr lang="it-IT" dirty="0" smtClean="0"/>
              <a:t>P(H</a:t>
            </a:r>
            <a:r>
              <a:rPr lang="it-IT" baseline="-25000" dirty="0" smtClean="0"/>
              <a:t>i</a:t>
            </a:r>
            <a:r>
              <a:rPr lang="it-IT" dirty="0" smtClean="0"/>
              <a:t>|O</a:t>
            </a:r>
            <a:r>
              <a:rPr lang="it-IT" baseline="-25000" dirty="0" smtClean="0"/>
              <a:t>3</a:t>
            </a:r>
            <a:r>
              <a:rPr lang="it-IT" dirty="0" smtClean="0"/>
              <a:t>) </a:t>
            </a:r>
            <a:r>
              <a:rPr lang="it-IT" dirty="0" err="1" smtClean="0"/>
              <a:t>is</a:t>
            </a:r>
            <a:r>
              <a:rPr lang="it-IT" dirty="0" smtClean="0"/>
              <a:t> the “</a:t>
            </a:r>
            <a:r>
              <a:rPr lang="it-IT" dirty="0" err="1" smtClean="0"/>
              <a:t>posterior</a:t>
            </a:r>
            <a:r>
              <a:rPr lang="it-IT" dirty="0" smtClean="0"/>
              <a:t> </a:t>
            </a:r>
            <a:r>
              <a:rPr lang="it-IT" dirty="0" err="1" smtClean="0"/>
              <a:t>probability</a:t>
            </a:r>
            <a:r>
              <a:rPr lang="it-IT" dirty="0" smtClean="0"/>
              <a:t>” or </a:t>
            </a:r>
            <a:r>
              <a:rPr lang="it-IT" dirty="0" err="1" smtClean="0"/>
              <a:t>simply</a:t>
            </a:r>
            <a:r>
              <a:rPr lang="it-IT" dirty="0" smtClean="0"/>
              <a:t> “</a:t>
            </a:r>
            <a:r>
              <a:rPr lang="it-IT" dirty="0" err="1" smtClean="0"/>
              <a:t>posterior</a:t>
            </a:r>
            <a:r>
              <a:rPr lang="it-IT" dirty="0" smtClean="0"/>
              <a:t>”</a:t>
            </a:r>
          </a:p>
          <a:p>
            <a:r>
              <a:rPr lang="it-IT" dirty="0" smtClean="0"/>
              <a:t>P(O</a:t>
            </a:r>
            <a:r>
              <a:rPr lang="it-IT" baseline="-25000" dirty="0" smtClean="0"/>
              <a:t>3</a:t>
            </a:r>
            <a:r>
              <a:rPr lang="it-IT" dirty="0" smtClean="0"/>
              <a:t>|H</a:t>
            </a:r>
            <a:r>
              <a:rPr lang="it-IT" baseline="-25000" dirty="0" smtClean="0"/>
              <a:t>i</a:t>
            </a:r>
            <a:r>
              <a:rPr lang="it-IT" dirty="0" smtClean="0"/>
              <a:t>) are the “</a:t>
            </a:r>
            <a:r>
              <a:rPr lang="it-IT" dirty="0" err="1" smtClean="0"/>
              <a:t>evidence</a:t>
            </a:r>
            <a:r>
              <a:rPr lang="it-IT" dirty="0" smtClean="0"/>
              <a:t> </a:t>
            </a:r>
            <a:r>
              <a:rPr lang="it-IT" dirty="0" err="1" smtClean="0"/>
              <a:t>factor</a:t>
            </a:r>
            <a:r>
              <a:rPr lang="it-IT" dirty="0" smtClean="0"/>
              <a:t>” or </a:t>
            </a:r>
            <a:r>
              <a:rPr lang="it-IT" dirty="0" err="1" smtClean="0"/>
              <a:t>simply</a:t>
            </a:r>
            <a:r>
              <a:rPr lang="it-IT" dirty="0" smtClean="0"/>
              <a:t> “</a:t>
            </a:r>
            <a:r>
              <a:rPr lang="it-IT" dirty="0" err="1" smtClean="0"/>
              <a:t>evidence</a:t>
            </a:r>
            <a:r>
              <a:rPr lang="it-IT" dirty="0" smtClean="0"/>
              <a:t>”</a:t>
            </a:r>
            <a:endParaRPr lang="it-IT" dirty="0"/>
          </a:p>
        </p:txBody>
      </p:sp>
      <p:sp>
        <p:nvSpPr>
          <p:cNvPr id="3" name="Segnaposto numero diapositiva 2"/>
          <p:cNvSpPr>
            <a:spLocks noGrp="1"/>
          </p:cNvSpPr>
          <p:nvPr>
            <p:ph type="sldNum" sz="quarter" idx="12"/>
          </p:nvPr>
        </p:nvSpPr>
        <p:spPr/>
        <p:txBody>
          <a:bodyPr/>
          <a:lstStyle/>
          <a:p>
            <a:pPr>
              <a:defRPr/>
            </a:pPr>
            <a:fld id="{F4629E03-A4FA-4E27-A083-3EA6682E73D2}" type="slidenum">
              <a:rPr lang="en-US" smtClean="0"/>
              <a:pPr>
                <a:defRPr/>
              </a:pPr>
              <a:t>31</a:t>
            </a:fld>
            <a:endParaRPr lang="en-US"/>
          </a:p>
        </p:txBody>
      </p:sp>
      <p:sp>
        <p:nvSpPr>
          <p:cNvPr id="6" name="CasellaDiTesto 5"/>
          <p:cNvSpPr txBox="1"/>
          <p:nvPr/>
        </p:nvSpPr>
        <p:spPr>
          <a:xfrm>
            <a:off x="1524000" y="4724400"/>
            <a:ext cx="5562933" cy="400110"/>
          </a:xfrm>
          <a:prstGeom prst="rect">
            <a:avLst/>
          </a:prstGeom>
          <a:noFill/>
        </p:spPr>
        <p:txBody>
          <a:bodyPr wrap="none" rtlCol="0">
            <a:spAutoFit/>
          </a:bodyPr>
          <a:lstStyle/>
          <a:p>
            <a:r>
              <a:rPr lang="it-IT" dirty="0" err="1" smtClean="0"/>
              <a:t>Bayes</a:t>
            </a:r>
            <a:r>
              <a:rPr lang="it-IT" dirty="0" smtClean="0"/>
              <a:t> </a:t>
            </a:r>
            <a:r>
              <a:rPr lang="it-IT" dirty="0" err="1" smtClean="0"/>
              <a:t>says</a:t>
            </a:r>
            <a:r>
              <a:rPr lang="it-IT" dirty="0" smtClean="0"/>
              <a:t>:   </a:t>
            </a:r>
            <a:r>
              <a:rPr lang="it-IT" dirty="0" err="1" smtClean="0"/>
              <a:t>posterior</a:t>
            </a:r>
            <a:r>
              <a:rPr lang="it-IT" dirty="0" smtClean="0"/>
              <a:t> </a:t>
            </a:r>
            <a:r>
              <a:rPr lang="it-IT" dirty="0" smtClean="0">
                <a:sym typeface="Symbol"/>
              </a:rPr>
              <a:t> </a:t>
            </a:r>
            <a:r>
              <a:rPr lang="it-IT" dirty="0" err="1" smtClean="0">
                <a:sym typeface="Symbol"/>
              </a:rPr>
              <a:t>evidence</a:t>
            </a:r>
            <a:r>
              <a:rPr lang="it-IT" dirty="0" smtClean="0">
                <a:sym typeface="Symbol"/>
              </a:rPr>
              <a:t>  </a:t>
            </a:r>
            <a:r>
              <a:rPr lang="it-IT" dirty="0" err="1" smtClean="0">
                <a:sym typeface="Symbol"/>
              </a:rPr>
              <a:t>prior</a:t>
            </a:r>
            <a:endParaRPr lang="it-IT"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sldNum" sz="quarter" idx="12"/>
          </p:nvPr>
        </p:nvSpPr>
        <p:spPr>
          <a:noFill/>
        </p:spPr>
        <p:txBody>
          <a:bodyPr/>
          <a:lstStyle/>
          <a:p>
            <a:fld id="{E777AD0E-6D7E-47C4-819D-2935CA0DA8EC}" type="slidenum">
              <a:rPr lang="en-US" smtClean="0"/>
              <a:pPr/>
              <a:t>32</a:t>
            </a:fld>
            <a:endParaRPr lang="en-US" smtClean="0"/>
          </a:p>
        </p:txBody>
      </p:sp>
      <p:sp>
        <p:nvSpPr>
          <p:cNvPr id="34819" name="Rectangle 2"/>
          <p:cNvSpPr>
            <a:spLocks noGrp="1" noChangeArrowheads="1"/>
          </p:cNvSpPr>
          <p:nvPr>
            <p:ph type="ctrTitle"/>
          </p:nvPr>
        </p:nvSpPr>
        <p:spPr/>
        <p:txBody>
          <a:bodyPr/>
          <a:lstStyle/>
          <a:p>
            <a:pPr eaLnBrk="1" hangingPunct="1"/>
            <a:r>
              <a:rPr lang="en-US" smtClean="0"/>
              <a:t>Monte Carlo Methods</a:t>
            </a:r>
            <a:endParaRPr lang="en-US" sz="3200" smtClean="0"/>
          </a:p>
        </p:txBody>
      </p:sp>
      <p:sp>
        <p:nvSpPr>
          <p:cNvPr id="34820" name="Rectangle 3"/>
          <p:cNvSpPr>
            <a:spLocks noGrp="1" noChangeArrowheads="1"/>
          </p:cNvSpPr>
          <p:nvPr>
            <p:ph type="subTitle" idx="1"/>
          </p:nvPr>
        </p:nvSpPr>
        <p:spPr>
          <a:xfrm>
            <a:off x="1066800" y="2819400"/>
            <a:ext cx="7848600" cy="3200400"/>
          </a:xfrm>
        </p:spPr>
        <p:txBody>
          <a:bodyPr/>
          <a:lstStyle/>
          <a:p>
            <a:pPr eaLnBrk="1" hangingPunct="1"/>
            <a:r>
              <a:rPr lang="en-US" sz="2400" smtClean="0"/>
              <a:t>Random numbers</a:t>
            </a:r>
          </a:p>
          <a:p>
            <a:pPr eaLnBrk="1" hangingPunct="1"/>
            <a:r>
              <a:rPr lang="en-US" sz="2400" i="1" smtClean="0"/>
              <a:t>Exercise: simulation of radioactive decays</a:t>
            </a:r>
          </a:p>
          <a:p>
            <a:pPr eaLnBrk="1" hangingPunct="1"/>
            <a:r>
              <a:rPr lang="en-US" sz="2400" i="1" smtClean="0"/>
              <a:t>Exercise: repeated counting experiments</a:t>
            </a:r>
          </a:p>
          <a:p>
            <a:pPr eaLnBrk="1" hangingPunct="1"/>
            <a:r>
              <a:rPr lang="en-US" sz="2400" smtClean="0"/>
              <a:t>Transformation method</a:t>
            </a:r>
          </a:p>
          <a:p>
            <a:pPr eaLnBrk="1" hangingPunct="1"/>
            <a:r>
              <a:rPr lang="en-US" sz="2400" smtClean="0"/>
              <a:t>Acceptance-rejection method</a:t>
            </a:r>
          </a:p>
          <a:p>
            <a:pPr eaLnBrk="1" hangingPunct="1"/>
            <a:r>
              <a:rPr lang="en-US" sz="2400" i="1" smtClean="0"/>
              <a:t>Exercise: r.n. generation with both methods</a:t>
            </a:r>
          </a:p>
          <a:p>
            <a:pPr eaLnBrk="1" hangingPunct="1"/>
            <a:r>
              <a:rPr lang="en-US" sz="2400" smtClean="0"/>
              <a:t>Example: Compton scattering in GEANT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numero diapositiva 5"/>
          <p:cNvSpPr>
            <a:spLocks noGrp="1"/>
          </p:cNvSpPr>
          <p:nvPr>
            <p:ph type="sldNum" sz="quarter" idx="12"/>
          </p:nvPr>
        </p:nvSpPr>
        <p:spPr>
          <a:noFill/>
        </p:spPr>
        <p:txBody>
          <a:bodyPr/>
          <a:lstStyle/>
          <a:p>
            <a:fld id="{B90D793F-8C72-43D1-8036-9646FB4CE76F}" type="slidenum">
              <a:rPr lang="en-US" smtClean="0"/>
              <a:pPr/>
              <a:t>33</a:t>
            </a:fld>
            <a:endParaRPr lang="en-US" smtClean="0"/>
          </a:p>
        </p:txBody>
      </p:sp>
      <p:sp>
        <p:nvSpPr>
          <p:cNvPr id="35843" name="Rectangle 2"/>
          <p:cNvSpPr>
            <a:spLocks noGrp="1" noChangeArrowheads="1"/>
          </p:cNvSpPr>
          <p:nvPr>
            <p:ph type="title"/>
          </p:nvPr>
        </p:nvSpPr>
        <p:spPr/>
        <p:txBody>
          <a:bodyPr/>
          <a:lstStyle/>
          <a:p>
            <a:pPr eaLnBrk="1" hangingPunct="1"/>
            <a:r>
              <a:rPr lang="en-US" smtClean="0"/>
              <a:t>Random numbers (1)</a:t>
            </a:r>
          </a:p>
        </p:txBody>
      </p:sp>
      <p:sp>
        <p:nvSpPr>
          <p:cNvPr id="35844" name="Rectangle 3"/>
          <p:cNvSpPr>
            <a:spLocks noGrp="1" noChangeArrowheads="1"/>
          </p:cNvSpPr>
          <p:nvPr>
            <p:ph type="body" idx="1"/>
          </p:nvPr>
        </p:nvSpPr>
        <p:spPr>
          <a:xfrm>
            <a:off x="566738" y="1219200"/>
            <a:ext cx="8272462" cy="4800600"/>
          </a:xfrm>
        </p:spPr>
        <p:txBody>
          <a:bodyPr/>
          <a:lstStyle/>
          <a:p>
            <a:pPr eaLnBrk="1" hangingPunct="1">
              <a:lnSpc>
                <a:spcPct val="90000"/>
              </a:lnSpc>
            </a:pPr>
            <a:r>
              <a:rPr lang="en-US" sz="2600" smtClean="0"/>
              <a:t>MonteCarlo procedures which use (pseudo)random numbers are essential for:</a:t>
            </a:r>
          </a:p>
          <a:p>
            <a:pPr lvl="1" eaLnBrk="1" hangingPunct="1">
              <a:lnSpc>
                <a:spcPct val="90000"/>
              </a:lnSpc>
            </a:pPr>
            <a:r>
              <a:rPr lang="en-US" sz="2200" smtClean="0"/>
              <a:t>Simulation of natural phenomena</a:t>
            </a:r>
          </a:p>
          <a:p>
            <a:pPr lvl="1" eaLnBrk="1" hangingPunct="1">
              <a:lnSpc>
                <a:spcPct val="90000"/>
              </a:lnSpc>
            </a:pPr>
            <a:r>
              <a:rPr lang="en-US" sz="2200" smtClean="0"/>
              <a:t>Simulation of experimental apparatus</a:t>
            </a:r>
          </a:p>
          <a:p>
            <a:pPr lvl="1" eaLnBrk="1" hangingPunct="1">
              <a:lnSpc>
                <a:spcPct val="90000"/>
              </a:lnSpc>
            </a:pPr>
            <a:r>
              <a:rPr lang="en-US" sz="2200" smtClean="0"/>
              <a:t>Calculation of multi-dimensional integrals</a:t>
            </a:r>
          </a:p>
          <a:p>
            <a:pPr lvl="1" eaLnBrk="1" hangingPunct="1">
              <a:lnSpc>
                <a:spcPct val="90000"/>
              </a:lnSpc>
            </a:pPr>
            <a:r>
              <a:rPr lang="en-US" sz="2200" smtClean="0"/>
              <a:t>Determinaton of best stragegy in games</a:t>
            </a:r>
          </a:p>
          <a:p>
            <a:pPr eaLnBrk="1" hangingPunct="1">
              <a:lnSpc>
                <a:spcPct val="90000"/>
              </a:lnSpc>
            </a:pPr>
            <a:r>
              <a:rPr lang="en-US" sz="2600" smtClean="0"/>
              <a:t>Random number generators are needed to produce a sequence of r.n. rather than a single r.n.</a:t>
            </a:r>
          </a:p>
          <a:p>
            <a:pPr eaLnBrk="1" hangingPunct="1">
              <a:lnSpc>
                <a:spcPct val="90000"/>
              </a:lnSpc>
            </a:pPr>
            <a:r>
              <a:rPr lang="en-US" sz="2600" smtClean="0"/>
              <a:t>The basic form of random number generator produces a sequence of numbers with a uniform probability in [0,1]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numero diapositiva 5"/>
          <p:cNvSpPr>
            <a:spLocks noGrp="1"/>
          </p:cNvSpPr>
          <p:nvPr>
            <p:ph type="sldNum" sz="quarter" idx="12"/>
          </p:nvPr>
        </p:nvSpPr>
        <p:spPr>
          <a:noFill/>
        </p:spPr>
        <p:txBody>
          <a:bodyPr/>
          <a:lstStyle/>
          <a:p>
            <a:fld id="{36359CCF-BE01-43D1-8E0B-7439BBCEF2B4}" type="slidenum">
              <a:rPr lang="en-US" smtClean="0"/>
              <a:pPr/>
              <a:t>34</a:t>
            </a:fld>
            <a:endParaRPr lang="en-US" smtClean="0"/>
          </a:p>
        </p:txBody>
      </p:sp>
      <p:sp>
        <p:nvSpPr>
          <p:cNvPr id="36867" name="Rectangle 2"/>
          <p:cNvSpPr>
            <a:spLocks noGrp="1" noChangeArrowheads="1"/>
          </p:cNvSpPr>
          <p:nvPr>
            <p:ph type="title"/>
          </p:nvPr>
        </p:nvSpPr>
        <p:spPr/>
        <p:txBody>
          <a:bodyPr/>
          <a:lstStyle/>
          <a:p>
            <a:pPr eaLnBrk="1" hangingPunct="1"/>
            <a:r>
              <a:rPr lang="en-US" smtClean="0"/>
              <a:t>Random numbers (2)</a:t>
            </a:r>
          </a:p>
        </p:txBody>
      </p:sp>
      <p:sp>
        <p:nvSpPr>
          <p:cNvPr id="32771" name="Rectangle 3"/>
          <p:cNvSpPr>
            <a:spLocks noGrp="1" noChangeArrowheads="1"/>
          </p:cNvSpPr>
          <p:nvPr>
            <p:ph type="body" idx="1"/>
          </p:nvPr>
        </p:nvSpPr>
        <p:spPr/>
        <p:txBody>
          <a:bodyPr/>
          <a:lstStyle/>
          <a:p>
            <a:pPr eaLnBrk="1" hangingPunct="1">
              <a:lnSpc>
                <a:spcPct val="90000"/>
              </a:lnSpc>
            </a:pPr>
            <a:r>
              <a:rPr lang="en-US" sz="2100" smtClean="0"/>
              <a:t>Truly random numbers can be obtained e.g. by:</a:t>
            </a:r>
          </a:p>
          <a:p>
            <a:pPr lvl="1" eaLnBrk="1" hangingPunct="1">
              <a:lnSpc>
                <a:spcPct val="90000"/>
              </a:lnSpc>
            </a:pPr>
            <a:r>
              <a:rPr lang="en-US" sz="2000" smtClean="0"/>
              <a:t>observing chaotic systems (lottery, dice throwing, coin tossing, etc.)</a:t>
            </a:r>
          </a:p>
          <a:p>
            <a:pPr lvl="1" eaLnBrk="1" hangingPunct="1">
              <a:lnSpc>
                <a:spcPct val="90000"/>
              </a:lnSpc>
            </a:pPr>
            <a:r>
              <a:rPr lang="en-US" sz="2000" smtClean="0"/>
              <a:t>observing random processes (radioactive decay, arrival of cosmic rays, white thermal noise, etc.)</a:t>
            </a:r>
          </a:p>
          <a:p>
            <a:pPr lvl="1" eaLnBrk="1" hangingPunct="1">
              <a:lnSpc>
                <a:spcPct val="90000"/>
              </a:lnSpc>
              <a:buFont typeface="Wingdings" pitchFamily="2" charset="2"/>
              <a:buNone/>
            </a:pPr>
            <a:r>
              <a:rPr lang="en-US" sz="2000" smtClean="0"/>
              <a:t>Published tables with a few million truly random numbers exist</a:t>
            </a:r>
          </a:p>
          <a:p>
            <a:pPr eaLnBrk="1" hangingPunct="1">
              <a:lnSpc>
                <a:spcPct val="90000"/>
              </a:lnSpc>
            </a:pPr>
            <a:r>
              <a:rPr lang="en-US" sz="2100" smtClean="0"/>
              <a:t>Generators of pseudo-random numbers are more practical:</a:t>
            </a:r>
          </a:p>
          <a:p>
            <a:pPr lvl="1" eaLnBrk="1" hangingPunct="1">
              <a:lnSpc>
                <a:spcPct val="90000"/>
              </a:lnSpc>
            </a:pPr>
            <a:r>
              <a:rPr lang="en-US" sz="2000" smtClean="0"/>
              <a:t>sequences are reproducible (useful to validate a simulation after changing some part of the code)</a:t>
            </a:r>
          </a:p>
          <a:p>
            <a:pPr lvl="1" eaLnBrk="1" hangingPunct="1">
              <a:lnSpc>
                <a:spcPct val="90000"/>
              </a:lnSpc>
            </a:pPr>
            <a:r>
              <a:rPr lang="en-US" sz="2000" smtClean="0"/>
              <a:t>in any case it is desirable to have:</a:t>
            </a:r>
          </a:p>
          <a:p>
            <a:pPr lvl="2" eaLnBrk="1" hangingPunct="1">
              <a:lnSpc>
                <a:spcPct val="90000"/>
              </a:lnSpc>
            </a:pPr>
            <a:r>
              <a:rPr lang="en-US" sz="1800" smtClean="0"/>
              <a:t>a long repetition period</a:t>
            </a:r>
          </a:p>
          <a:p>
            <a:pPr lvl="2" eaLnBrk="1" hangingPunct="1">
              <a:lnSpc>
                <a:spcPct val="90000"/>
              </a:lnSpc>
            </a:pPr>
            <a:r>
              <a:rPr lang="en-US" sz="1800" smtClean="0"/>
              <a:t>quasi-statistical independence between successive numbers</a:t>
            </a:r>
          </a:p>
        </p:txBody>
      </p:sp>
      <p:pic>
        <p:nvPicPr>
          <p:cNvPr id="36869" name="Picture 4"/>
          <p:cNvPicPr>
            <a:picLocks noChangeAspect="1" noChangeArrowheads="1"/>
          </p:cNvPicPr>
          <p:nvPr/>
        </p:nvPicPr>
        <p:blipFill>
          <a:blip r:embed="rId2" cstate="print"/>
          <a:srcRect/>
          <a:stretch>
            <a:fillRect/>
          </a:stretch>
        </p:blipFill>
        <p:spPr bwMode="auto">
          <a:xfrm>
            <a:off x="7748588" y="152400"/>
            <a:ext cx="1243012" cy="1300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1">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771">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1">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numero diapositiva 5"/>
          <p:cNvSpPr>
            <a:spLocks noGrp="1"/>
          </p:cNvSpPr>
          <p:nvPr>
            <p:ph type="sldNum" sz="quarter" idx="12"/>
          </p:nvPr>
        </p:nvSpPr>
        <p:spPr>
          <a:noFill/>
        </p:spPr>
        <p:txBody>
          <a:bodyPr/>
          <a:lstStyle/>
          <a:p>
            <a:fld id="{18FD8FDA-8CCD-4F30-BA45-BED194FB6556}" type="slidenum">
              <a:rPr lang="en-US" smtClean="0"/>
              <a:pPr/>
              <a:t>35</a:t>
            </a:fld>
            <a:endParaRPr lang="en-US" smtClean="0"/>
          </a:p>
        </p:txBody>
      </p:sp>
      <p:sp>
        <p:nvSpPr>
          <p:cNvPr id="37891" name="Rectangle 2"/>
          <p:cNvSpPr>
            <a:spLocks noGrp="1" noChangeArrowheads="1"/>
          </p:cNvSpPr>
          <p:nvPr>
            <p:ph type="title"/>
          </p:nvPr>
        </p:nvSpPr>
        <p:spPr/>
        <p:txBody>
          <a:bodyPr/>
          <a:lstStyle/>
          <a:p>
            <a:pPr eaLnBrk="1" hangingPunct="1"/>
            <a:r>
              <a:rPr lang="en-US" smtClean="0"/>
              <a:t>Random number generators (1)</a:t>
            </a:r>
          </a:p>
        </p:txBody>
      </p:sp>
      <p:sp>
        <p:nvSpPr>
          <p:cNvPr id="37892" name="Rectangle 3"/>
          <p:cNvSpPr>
            <a:spLocks noGrp="1" noChangeArrowheads="1"/>
          </p:cNvSpPr>
          <p:nvPr>
            <p:ph type="body" idx="1"/>
          </p:nvPr>
        </p:nvSpPr>
        <p:spPr>
          <a:xfrm>
            <a:off x="566738" y="1219200"/>
            <a:ext cx="8196262" cy="2057400"/>
          </a:xfrm>
        </p:spPr>
        <p:txBody>
          <a:bodyPr/>
          <a:lstStyle/>
          <a:p>
            <a:pPr eaLnBrk="1" hangingPunct="1"/>
            <a:r>
              <a:rPr lang="en-US" sz="2600" smtClean="0"/>
              <a:t>Middle Square (J. Von Neumann, 1946)</a:t>
            </a:r>
          </a:p>
          <a:p>
            <a:pPr lvl="1" eaLnBrk="1" hangingPunct="1"/>
            <a:r>
              <a:rPr lang="en-US" sz="2200" smtClean="0"/>
              <a:t>I</a:t>
            </a:r>
            <a:r>
              <a:rPr lang="en-US" sz="2200" baseline="-25000" smtClean="0"/>
              <a:t>0</a:t>
            </a:r>
            <a:r>
              <a:rPr lang="en-US" sz="2200" smtClean="0"/>
              <a:t> = “seed” (m-digit number);</a:t>
            </a:r>
          </a:p>
          <a:p>
            <a:pPr lvl="1" eaLnBrk="1" hangingPunct="1"/>
            <a:r>
              <a:rPr lang="en-US" sz="2200" smtClean="0"/>
              <a:t>I</a:t>
            </a:r>
            <a:r>
              <a:rPr lang="en-US" sz="2200" baseline="-25000" smtClean="0"/>
              <a:t>n+1</a:t>
            </a:r>
            <a:r>
              <a:rPr lang="en-US" sz="2200" smtClean="0"/>
              <a:t> = m “central” digits of I</a:t>
            </a:r>
            <a:r>
              <a:rPr lang="en-US" sz="2200" baseline="-25000" smtClean="0"/>
              <a:t>n</a:t>
            </a:r>
            <a:r>
              <a:rPr lang="en-US" sz="2200" baseline="30000" smtClean="0"/>
              <a:t>2</a:t>
            </a:r>
          </a:p>
        </p:txBody>
      </p:sp>
      <p:sp>
        <p:nvSpPr>
          <p:cNvPr id="37893" name="Text Box 4"/>
          <p:cNvSpPr txBox="1">
            <a:spLocks noChangeArrowheads="1"/>
          </p:cNvSpPr>
          <p:nvPr/>
        </p:nvSpPr>
        <p:spPr bwMode="auto">
          <a:xfrm>
            <a:off x="627063" y="2546350"/>
            <a:ext cx="5011737" cy="915988"/>
          </a:xfrm>
          <a:prstGeom prst="rect">
            <a:avLst/>
          </a:prstGeom>
          <a:noFill/>
          <a:ln w="9525">
            <a:noFill/>
            <a:miter lim="800000"/>
            <a:headEnd/>
            <a:tailEnd/>
          </a:ln>
        </p:spPr>
        <p:txBody>
          <a:bodyPr wrap="none">
            <a:spAutoFit/>
          </a:bodyPr>
          <a:lstStyle/>
          <a:p>
            <a:r>
              <a:rPr lang="en-US" sz="1800"/>
              <a:t>Example (m=10): </a:t>
            </a:r>
          </a:p>
          <a:p>
            <a:r>
              <a:rPr lang="en-US" sz="1800">
                <a:solidFill>
                  <a:srgbClr val="33CC33"/>
                </a:solidFill>
              </a:rPr>
              <a:t>5772156649</a:t>
            </a:r>
            <a:r>
              <a:rPr lang="en-US" sz="1800" baseline="30000"/>
              <a:t>2</a:t>
            </a:r>
            <a:r>
              <a:rPr lang="en-US" sz="1800"/>
              <a:t> = 333177</a:t>
            </a:r>
            <a:r>
              <a:rPr lang="en-US" sz="1800">
                <a:solidFill>
                  <a:schemeClr val="accent2"/>
                </a:solidFill>
              </a:rPr>
              <a:t>923805949</a:t>
            </a:r>
            <a:r>
              <a:rPr lang="en-US" sz="1800"/>
              <a:t>09201</a:t>
            </a:r>
          </a:p>
          <a:p>
            <a:r>
              <a:rPr lang="en-US" sz="1800"/>
              <a:t>    </a:t>
            </a:r>
            <a:r>
              <a:rPr lang="en-US" sz="1800">
                <a:solidFill>
                  <a:srgbClr val="33CC33"/>
                </a:solidFill>
              </a:rPr>
              <a:t>I</a:t>
            </a:r>
            <a:r>
              <a:rPr lang="en-US" sz="1800" baseline="-25000">
                <a:solidFill>
                  <a:srgbClr val="33CC33"/>
                </a:solidFill>
              </a:rPr>
              <a:t>n</a:t>
            </a:r>
            <a:r>
              <a:rPr lang="en-US" sz="1800"/>
              <a:t>                                 </a:t>
            </a:r>
            <a:r>
              <a:rPr lang="en-US" sz="1800">
                <a:solidFill>
                  <a:schemeClr val="accent2"/>
                </a:solidFill>
              </a:rPr>
              <a:t>I</a:t>
            </a:r>
            <a:r>
              <a:rPr lang="en-US" sz="1800" baseline="-25000">
                <a:solidFill>
                  <a:schemeClr val="accent2"/>
                </a:solidFill>
              </a:rPr>
              <a:t>n+1</a:t>
            </a:r>
          </a:p>
        </p:txBody>
      </p:sp>
      <p:sp>
        <p:nvSpPr>
          <p:cNvPr id="37894" name="Text Box 5"/>
          <p:cNvSpPr txBox="1">
            <a:spLocks noChangeArrowheads="1"/>
          </p:cNvSpPr>
          <p:nvPr/>
        </p:nvSpPr>
        <p:spPr bwMode="auto">
          <a:xfrm>
            <a:off x="746125" y="3536950"/>
            <a:ext cx="8232775" cy="1190625"/>
          </a:xfrm>
          <a:prstGeom prst="rect">
            <a:avLst/>
          </a:prstGeom>
          <a:noFill/>
          <a:ln w="9525">
            <a:noFill/>
            <a:miter lim="800000"/>
            <a:headEnd/>
            <a:tailEnd/>
          </a:ln>
        </p:spPr>
        <p:txBody>
          <a:bodyPr wrap="none">
            <a:spAutoFit/>
          </a:bodyPr>
          <a:lstStyle/>
          <a:p>
            <a:r>
              <a:rPr lang="en-US" sz="1800"/>
              <a:t>Problems of the Middle Square generator:</a:t>
            </a:r>
          </a:p>
          <a:p>
            <a:pPr>
              <a:buFontTx/>
              <a:buChar char="•"/>
            </a:pPr>
            <a:r>
              <a:rPr lang="en-US" sz="1800"/>
              <a:t> small numbers tend to be near in the sequence</a:t>
            </a:r>
          </a:p>
          <a:p>
            <a:pPr>
              <a:buFontTx/>
              <a:buChar char="•"/>
            </a:pPr>
            <a:r>
              <a:rPr lang="en-US" sz="1800"/>
              <a:t> zero tends to repeat itself</a:t>
            </a:r>
          </a:p>
          <a:p>
            <a:pPr>
              <a:buFontTx/>
              <a:buChar char="•"/>
            </a:pPr>
            <a:r>
              <a:rPr lang="en-US" sz="1800"/>
              <a:t> particular values of the “seed” I</a:t>
            </a:r>
            <a:r>
              <a:rPr lang="en-US" sz="1800" baseline="-25000"/>
              <a:t>0</a:t>
            </a:r>
            <a:r>
              <a:rPr lang="en-US" sz="1800"/>
              <a:t> give rise to very short sequences: </a:t>
            </a:r>
          </a:p>
        </p:txBody>
      </p:sp>
      <p:sp>
        <p:nvSpPr>
          <p:cNvPr id="37895" name="Text Box 6"/>
          <p:cNvSpPr txBox="1">
            <a:spLocks noChangeArrowheads="1"/>
          </p:cNvSpPr>
          <p:nvPr/>
        </p:nvSpPr>
        <p:spPr bwMode="auto">
          <a:xfrm>
            <a:off x="1752600" y="4756150"/>
            <a:ext cx="2382838" cy="1190625"/>
          </a:xfrm>
          <a:prstGeom prst="rect">
            <a:avLst/>
          </a:prstGeom>
          <a:noFill/>
          <a:ln w="9525">
            <a:noFill/>
            <a:miter lim="800000"/>
            <a:headEnd/>
            <a:tailEnd/>
          </a:ln>
        </p:spPr>
        <p:txBody>
          <a:bodyPr wrap="none">
            <a:spAutoFit/>
          </a:bodyPr>
          <a:lstStyle/>
          <a:p>
            <a:r>
              <a:rPr lang="en-US" sz="1800"/>
              <a:t>6100</a:t>
            </a:r>
            <a:r>
              <a:rPr lang="en-US" sz="1800" baseline="30000"/>
              <a:t>2</a:t>
            </a:r>
            <a:r>
              <a:rPr lang="en-US" sz="1800"/>
              <a:t> = 37</a:t>
            </a:r>
            <a:r>
              <a:rPr lang="en-US" sz="1800">
                <a:solidFill>
                  <a:srgbClr val="FF0000"/>
                </a:solidFill>
              </a:rPr>
              <a:t>2100</a:t>
            </a:r>
            <a:r>
              <a:rPr lang="en-US" sz="1800"/>
              <a:t>00</a:t>
            </a:r>
          </a:p>
          <a:p>
            <a:r>
              <a:rPr lang="en-US" sz="1800"/>
              <a:t>2100</a:t>
            </a:r>
            <a:r>
              <a:rPr lang="en-US" sz="1800" baseline="30000"/>
              <a:t>2</a:t>
            </a:r>
            <a:r>
              <a:rPr lang="en-US" sz="1800"/>
              <a:t> = 04</a:t>
            </a:r>
            <a:r>
              <a:rPr lang="en-US" sz="1800">
                <a:solidFill>
                  <a:srgbClr val="FF0000"/>
                </a:solidFill>
              </a:rPr>
              <a:t>4100</a:t>
            </a:r>
            <a:r>
              <a:rPr lang="en-US" sz="1800"/>
              <a:t>00</a:t>
            </a:r>
          </a:p>
          <a:p>
            <a:r>
              <a:rPr lang="en-US" sz="1800"/>
              <a:t>4100</a:t>
            </a:r>
            <a:r>
              <a:rPr lang="en-US" sz="1800" baseline="30000"/>
              <a:t>2</a:t>
            </a:r>
            <a:r>
              <a:rPr lang="en-US" sz="1800"/>
              <a:t> = 16</a:t>
            </a:r>
            <a:r>
              <a:rPr lang="en-US" sz="1800">
                <a:solidFill>
                  <a:srgbClr val="FF0000"/>
                </a:solidFill>
              </a:rPr>
              <a:t>8100</a:t>
            </a:r>
            <a:r>
              <a:rPr lang="en-US" sz="1800"/>
              <a:t>00</a:t>
            </a:r>
          </a:p>
          <a:p>
            <a:r>
              <a:rPr lang="en-US" sz="1800"/>
              <a:t>8100</a:t>
            </a:r>
            <a:r>
              <a:rPr lang="en-US" sz="1800" baseline="30000"/>
              <a:t>2</a:t>
            </a:r>
            <a:r>
              <a:rPr lang="en-US" sz="1800"/>
              <a:t> = 65</a:t>
            </a:r>
            <a:r>
              <a:rPr lang="en-US" sz="1800">
                <a:solidFill>
                  <a:srgbClr val="FF0000"/>
                </a:solidFill>
              </a:rPr>
              <a:t>6100</a:t>
            </a:r>
            <a:r>
              <a:rPr lang="en-US" sz="1800"/>
              <a:t>00</a:t>
            </a:r>
          </a:p>
        </p:txBody>
      </p:sp>
      <p:sp>
        <p:nvSpPr>
          <p:cNvPr id="33799" name="Text Box 7"/>
          <p:cNvSpPr txBox="1">
            <a:spLocks noChangeArrowheads="1"/>
          </p:cNvSpPr>
          <p:nvPr/>
        </p:nvSpPr>
        <p:spPr bwMode="auto">
          <a:xfrm>
            <a:off x="4495800" y="4984750"/>
            <a:ext cx="4357688" cy="915988"/>
          </a:xfrm>
          <a:prstGeom prst="rect">
            <a:avLst/>
          </a:prstGeom>
          <a:noFill/>
          <a:ln w="9525">
            <a:noFill/>
            <a:miter lim="800000"/>
            <a:headEnd/>
            <a:tailEnd/>
          </a:ln>
        </p:spPr>
        <p:txBody>
          <a:bodyPr wrap="none">
            <a:spAutoFit/>
          </a:bodyPr>
          <a:lstStyle/>
          <a:p>
            <a:r>
              <a:rPr lang="en-US" sz="1800"/>
              <a:t>Using 38-bit numbers (about 12 </a:t>
            </a:r>
          </a:p>
          <a:p>
            <a:r>
              <a:rPr lang="en-US" sz="1800"/>
              <a:t>decimal digits) the maximum length</a:t>
            </a:r>
          </a:p>
          <a:p>
            <a:r>
              <a:rPr lang="en-US" sz="1800"/>
              <a:t>of a sequence is 7.5∙10</a:t>
            </a:r>
            <a:r>
              <a:rPr lang="en-US" sz="1800" baseline="30000"/>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numero diapositiva 5"/>
          <p:cNvSpPr>
            <a:spLocks noGrp="1"/>
          </p:cNvSpPr>
          <p:nvPr>
            <p:ph type="sldNum" sz="quarter" idx="12"/>
          </p:nvPr>
        </p:nvSpPr>
        <p:spPr>
          <a:noFill/>
        </p:spPr>
        <p:txBody>
          <a:bodyPr/>
          <a:lstStyle/>
          <a:p>
            <a:fld id="{6FC5C395-E070-425B-A9C5-6FD9E00FADE7}" type="slidenum">
              <a:rPr lang="en-US" smtClean="0"/>
              <a:pPr/>
              <a:t>36</a:t>
            </a:fld>
            <a:endParaRPr lang="en-US" smtClean="0"/>
          </a:p>
        </p:txBody>
      </p:sp>
      <p:sp>
        <p:nvSpPr>
          <p:cNvPr id="38915" name="Rectangle 2"/>
          <p:cNvSpPr>
            <a:spLocks noGrp="1" noChangeArrowheads="1"/>
          </p:cNvSpPr>
          <p:nvPr>
            <p:ph type="title"/>
          </p:nvPr>
        </p:nvSpPr>
        <p:spPr/>
        <p:txBody>
          <a:bodyPr/>
          <a:lstStyle/>
          <a:p>
            <a:pPr eaLnBrk="1" hangingPunct="1"/>
            <a:r>
              <a:rPr lang="en-US" smtClean="0"/>
              <a:t>Random number generators (2)</a:t>
            </a:r>
          </a:p>
        </p:txBody>
      </p:sp>
      <p:sp>
        <p:nvSpPr>
          <p:cNvPr id="38916" name="Rectangle 3"/>
          <p:cNvSpPr>
            <a:spLocks noGrp="1" noChangeArrowheads="1"/>
          </p:cNvSpPr>
          <p:nvPr>
            <p:ph type="body" idx="1"/>
          </p:nvPr>
        </p:nvSpPr>
        <p:spPr>
          <a:xfrm>
            <a:off x="566738" y="1219200"/>
            <a:ext cx="8348662" cy="4800600"/>
          </a:xfrm>
        </p:spPr>
        <p:txBody>
          <a:bodyPr/>
          <a:lstStyle/>
          <a:p>
            <a:pPr eaLnBrk="1" hangingPunct="1">
              <a:lnSpc>
                <a:spcPct val="90000"/>
              </a:lnSpc>
            </a:pPr>
            <a:r>
              <a:rPr lang="en-US" sz="2100" smtClean="0"/>
              <a:t>Congruential methods (Lehmer, 1948)</a:t>
            </a:r>
          </a:p>
          <a:p>
            <a:pPr lvl="1" eaLnBrk="1" hangingPunct="1">
              <a:lnSpc>
                <a:spcPct val="90000"/>
              </a:lnSpc>
            </a:pPr>
            <a:r>
              <a:rPr lang="en-US" sz="1800" smtClean="0"/>
              <a:t>I</a:t>
            </a:r>
            <a:r>
              <a:rPr lang="en-US" sz="1800" baseline="-25000" smtClean="0"/>
              <a:t>0</a:t>
            </a:r>
            <a:r>
              <a:rPr lang="en-US" sz="1800" smtClean="0"/>
              <a:t> = “seed”;</a:t>
            </a:r>
          </a:p>
          <a:p>
            <a:pPr lvl="1" eaLnBrk="1" hangingPunct="1">
              <a:lnSpc>
                <a:spcPct val="90000"/>
              </a:lnSpc>
            </a:pPr>
            <a:r>
              <a:rPr lang="en-US" sz="1800" smtClean="0"/>
              <a:t>I</a:t>
            </a:r>
            <a:r>
              <a:rPr lang="en-US" sz="1800" baseline="-25000" smtClean="0"/>
              <a:t>n+1</a:t>
            </a:r>
            <a:r>
              <a:rPr lang="en-US" sz="1800" smtClean="0"/>
              <a:t> = (</a:t>
            </a:r>
            <a:r>
              <a:rPr lang="en-US" sz="1800" i="1" smtClean="0"/>
              <a:t>a</a:t>
            </a:r>
            <a:r>
              <a:rPr lang="en-US" sz="1800" smtClean="0"/>
              <a:t>I</a:t>
            </a:r>
            <a:r>
              <a:rPr lang="en-US" sz="1800" baseline="-25000" smtClean="0"/>
              <a:t>n</a:t>
            </a:r>
            <a:r>
              <a:rPr lang="en-US" sz="1800" smtClean="0"/>
              <a:t>+</a:t>
            </a:r>
            <a:r>
              <a:rPr lang="en-US" sz="1800" i="1" smtClean="0"/>
              <a:t>c</a:t>
            </a:r>
            <a:r>
              <a:rPr lang="en-US" sz="1800" smtClean="0"/>
              <a:t>)mod </a:t>
            </a:r>
            <a:r>
              <a:rPr lang="en-US" sz="1800" i="1" smtClean="0"/>
              <a:t>m</a:t>
            </a:r>
          </a:p>
          <a:p>
            <a:pPr lvl="1" eaLnBrk="1" hangingPunct="1">
              <a:lnSpc>
                <a:spcPct val="90000"/>
              </a:lnSpc>
              <a:buFont typeface="Wingdings" pitchFamily="2" charset="2"/>
              <a:buNone/>
            </a:pPr>
            <a:r>
              <a:rPr lang="en-US" sz="1800" smtClean="0"/>
              <a:t>with </a:t>
            </a:r>
            <a:r>
              <a:rPr lang="en-US" sz="1800" i="1" smtClean="0"/>
              <a:t>a</a:t>
            </a:r>
            <a:r>
              <a:rPr lang="en-US" sz="1800" smtClean="0"/>
              <a:t>,</a:t>
            </a:r>
            <a:r>
              <a:rPr lang="en-US" sz="1800" i="1" smtClean="0"/>
              <a:t>c</a:t>
            </a:r>
            <a:r>
              <a:rPr lang="en-US" sz="1800" smtClean="0"/>
              <a:t> ≥0; </a:t>
            </a:r>
            <a:r>
              <a:rPr lang="en-US" sz="1800" i="1" smtClean="0"/>
              <a:t>m</a:t>
            </a:r>
            <a:r>
              <a:rPr lang="en-US" sz="1800" smtClean="0"/>
              <a:t> &gt; I</a:t>
            </a:r>
            <a:r>
              <a:rPr lang="en-US" sz="1800" baseline="-25000" smtClean="0"/>
              <a:t>0</a:t>
            </a:r>
            <a:r>
              <a:rPr lang="en-US" sz="1800" smtClean="0"/>
              <a:t>, </a:t>
            </a:r>
            <a:r>
              <a:rPr lang="en-US" sz="1800" i="1" smtClean="0"/>
              <a:t>a</a:t>
            </a:r>
            <a:r>
              <a:rPr lang="en-US" sz="1800" smtClean="0"/>
              <a:t>, </a:t>
            </a:r>
            <a:r>
              <a:rPr lang="en-US" sz="1800" i="1" smtClean="0"/>
              <a:t>c</a:t>
            </a:r>
          </a:p>
          <a:p>
            <a:pPr lvl="1" eaLnBrk="1" hangingPunct="1">
              <a:lnSpc>
                <a:spcPct val="90000"/>
              </a:lnSpc>
              <a:buFont typeface="Wingdings" pitchFamily="2" charset="2"/>
              <a:buNone/>
            </a:pPr>
            <a:r>
              <a:rPr lang="en-US" sz="1800" smtClean="0"/>
              <a:t>When </a:t>
            </a:r>
            <a:r>
              <a:rPr lang="en-US" sz="1800" i="1" smtClean="0"/>
              <a:t>c</a:t>
            </a:r>
            <a:r>
              <a:rPr lang="en-US" sz="1800" smtClean="0"/>
              <a:t>=0 (faster algorithm) this is called </a:t>
            </a:r>
          </a:p>
          <a:p>
            <a:pPr lvl="1" eaLnBrk="1" hangingPunct="1">
              <a:lnSpc>
                <a:spcPct val="90000"/>
              </a:lnSpc>
              <a:buFont typeface="Wingdings" pitchFamily="2" charset="2"/>
              <a:buNone/>
            </a:pPr>
            <a:r>
              <a:rPr lang="en-US" sz="2000" smtClean="0"/>
              <a:t>multiplicative linear congruential generator (MLCG)</a:t>
            </a:r>
          </a:p>
          <a:p>
            <a:pPr eaLnBrk="1" hangingPunct="1">
              <a:lnSpc>
                <a:spcPct val="90000"/>
              </a:lnSpc>
            </a:pPr>
            <a:r>
              <a:rPr lang="en-US" sz="2100" smtClean="0"/>
              <a:t>The modulus </a:t>
            </a:r>
            <a:r>
              <a:rPr lang="en-US" sz="2100" i="1" smtClean="0"/>
              <a:t>m</a:t>
            </a:r>
            <a:r>
              <a:rPr lang="en-US" sz="2100" smtClean="0"/>
              <a:t> must be as large as possible (sequence length cannot exceed </a:t>
            </a:r>
            <a:r>
              <a:rPr lang="en-US" sz="2100" i="1" smtClean="0"/>
              <a:t>m</a:t>
            </a:r>
            <a:r>
              <a:rPr lang="en-US" sz="2100" smtClean="0"/>
              <a:t>), on 32-bit machines </a:t>
            </a:r>
            <a:r>
              <a:rPr lang="en-US" sz="2100" i="1" smtClean="0"/>
              <a:t>m</a:t>
            </a:r>
            <a:r>
              <a:rPr lang="en-US" sz="2100" smtClean="0"/>
              <a:t>=2</a:t>
            </a:r>
            <a:r>
              <a:rPr lang="en-US" sz="2100" baseline="30000" smtClean="0"/>
              <a:t>31</a:t>
            </a:r>
            <a:r>
              <a:rPr lang="en-US" sz="2100" smtClean="0"/>
              <a:t> ≈2∙10</a:t>
            </a:r>
            <a:r>
              <a:rPr lang="en-US" sz="2100" baseline="30000" smtClean="0"/>
              <a:t>9</a:t>
            </a:r>
          </a:p>
          <a:p>
            <a:pPr eaLnBrk="1" hangingPunct="1">
              <a:lnSpc>
                <a:spcPct val="90000"/>
              </a:lnSpc>
            </a:pPr>
            <a:r>
              <a:rPr lang="en-US" sz="2100" smtClean="0"/>
              <a:t>Requirements for a sequence of period </a:t>
            </a:r>
            <a:r>
              <a:rPr lang="en-US" sz="2100" i="1" smtClean="0"/>
              <a:t>m </a:t>
            </a:r>
            <a:r>
              <a:rPr lang="en-US" sz="2100" smtClean="0"/>
              <a:t>(M. Greenberger, 1961):</a:t>
            </a:r>
          </a:p>
          <a:p>
            <a:pPr lvl="1" eaLnBrk="1" hangingPunct="1">
              <a:lnSpc>
                <a:spcPct val="90000"/>
              </a:lnSpc>
            </a:pPr>
            <a:r>
              <a:rPr lang="en-US" sz="2000" i="1" smtClean="0"/>
              <a:t>c</a:t>
            </a:r>
            <a:r>
              <a:rPr lang="en-US" sz="2000" smtClean="0"/>
              <a:t> and </a:t>
            </a:r>
            <a:r>
              <a:rPr lang="en-US" sz="2000" i="1" smtClean="0"/>
              <a:t>m</a:t>
            </a:r>
            <a:r>
              <a:rPr lang="en-US" sz="2000" smtClean="0"/>
              <a:t> must be relative primes</a:t>
            </a:r>
          </a:p>
          <a:p>
            <a:pPr lvl="1" eaLnBrk="1" hangingPunct="1">
              <a:lnSpc>
                <a:spcPct val="90000"/>
              </a:lnSpc>
            </a:pPr>
            <a:r>
              <a:rPr lang="en-US" sz="2000" i="1" smtClean="0"/>
              <a:t>a-1</a:t>
            </a:r>
            <a:r>
              <a:rPr lang="en-US" sz="2000" smtClean="0"/>
              <a:t> must be a multiple of </a:t>
            </a:r>
            <a:r>
              <a:rPr lang="en-US" sz="2000" i="1" smtClean="0"/>
              <a:t>p</a:t>
            </a:r>
            <a:r>
              <a:rPr lang="en-US" sz="2000" smtClean="0"/>
              <a:t>, for every prime </a:t>
            </a:r>
            <a:r>
              <a:rPr lang="en-US" sz="2000" i="1" smtClean="0"/>
              <a:t>p</a:t>
            </a:r>
            <a:r>
              <a:rPr lang="en-US" sz="2000" smtClean="0"/>
              <a:t> which divides </a:t>
            </a:r>
            <a:r>
              <a:rPr lang="en-US" sz="2000" i="1" smtClean="0"/>
              <a:t>m</a:t>
            </a:r>
          </a:p>
          <a:p>
            <a:pPr lvl="1" eaLnBrk="1" hangingPunct="1">
              <a:lnSpc>
                <a:spcPct val="90000"/>
              </a:lnSpc>
            </a:pPr>
            <a:r>
              <a:rPr lang="en-US" sz="2000" i="1" smtClean="0"/>
              <a:t>a-1</a:t>
            </a:r>
            <a:r>
              <a:rPr lang="en-US" sz="2000" smtClean="0"/>
              <a:t> must be a multiple of 4, if </a:t>
            </a:r>
            <a:r>
              <a:rPr lang="en-US" sz="2000" i="1" smtClean="0"/>
              <a:t>m</a:t>
            </a:r>
            <a:r>
              <a:rPr lang="en-US" sz="2000" smtClean="0"/>
              <a:t> is a multiple of 4</a:t>
            </a:r>
          </a:p>
        </p:txBody>
      </p:sp>
      <p:sp>
        <p:nvSpPr>
          <p:cNvPr id="34820" name="Text Box 4"/>
          <p:cNvSpPr txBox="1">
            <a:spLocks noChangeArrowheads="1"/>
          </p:cNvSpPr>
          <p:nvPr/>
        </p:nvSpPr>
        <p:spPr bwMode="auto">
          <a:xfrm>
            <a:off x="1028700" y="6019800"/>
            <a:ext cx="6661150" cy="366713"/>
          </a:xfrm>
          <a:prstGeom prst="rect">
            <a:avLst/>
          </a:prstGeom>
          <a:solidFill>
            <a:srgbClr val="FFFF66"/>
          </a:solidFill>
          <a:ln w="9525">
            <a:noFill/>
            <a:miter lim="800000"/>
            <a:headEnd/>
            <a:tailEnd/>
          </a:ln>
        </p:spPr>
        <p:txBody>
          <a:bodyPr wrap="none">
            <a:spAutoFit/>
          </a:bodyPr>
          <a:lstStyle/>
          <a:p>
            <a:r>
              <a:rPr lang="en-US" sz="1800"/>
              <a:t>Good example: </a:t>
            </a:r>
            <a:r>
              <a:rPr lang="en-US" sz="1800" i="1"/>
              <a:t>a</a:t>
            </a:r>
            <a:r>
              <a:rPr lang="en-US" sz="1800"/>
              <a:t> = 40692, </a:t>
            </a:r>
            <a:r>
              <a:rPr lang="en-US" sz="1800" i="1"/>
              <a:t>m</a:t>
            </a:r>
            <a:r>
              <a:rPr lang="en-US" sz="1800"/>
              <a:t> = 2</a:t>
            </a:r>
            <a:r>
              <a:rPr lang="en-US" sz="1800" baseline="30000"/>
              <a:t>31</a:t>
            </a:r>
            <a:r>
              <a:rPr lang="en-US" sz="1800"/>
              <a:t>-249 = 2147483399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blinds(horizontal)">
                                      <p:cBhvr>
                                        <p:cTn id="7"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numero diapositiva 5"/>
          <p:cNvSpPr>
            <a:spLocks noGrp="1"/>
          </p:cNvSpPr>
          <p:nvPr>
            <p:ph type="sldNum" sz="quarter" idx="12"/>
          </p:nvPr>
        </p:nvSpPr>
        <p:spPr>
          <a:noFill/>
        </p:spPr>
        <p:txBody>
          <a:bodyPr/>
          <a:lstStyle/>
          <a:p>
            <a:fld id="{F4067E81-7647-43B4-9513-4516E19C15E3}" type="slidenum">
              <a:rPr lang="en-US" smtClean="0"/>
              <a:pPr/>
              <a:t>37</a:t>
            </a:fld>
            <a:endParaRPr lang="en-US" smtClean="0"/>
          </a:p>
        </p:txBody>
      </p:sp>
      <p:sp>
        <p:nvSpPr>
          <p:cNvPr id="39939" name="Rectangle 2"/>
          <p:cNvSpPr>
            <a:spLocks noGrp="1" noChangeArrowheads="1"/>
          </p:cNvSpPr>
          <p:nvPr>
            <p:ph type="title"/>
          </p:nvPr>
        </p:nvSpPr>
        <p:spPr/>
        <p:txBody>
          <a:bodyPr/>
          <a:lstStyle/>
          <a:p>
            <a:pPr eaLnBrk="1" hangingPunct="1"/>
            <a:r>
              <a:rPr lang="en-US" smtClean="0"/>
              <a:t>Random number generators (3)</a:t>
            </a:r>
          </a:p>
        </p:txBody>
      </p:sp>
      <p:sp>
        <p:nvSpPr>
          <p:cNvPr id="60419" name="Rectangle 3"/>
          <p:cNvSpPr>
            <a:spLocks noGrp="1" noChangeArrowheads="1"/>
          </p:cNvSpPr>
          <p:nvPr>
            <p:ph type="body" idx="1"/>
          </p:nvPr>
        </p:nvSpPr>
        <p:spPr/>
        <p:txBody>
          <a:bodyPr/>
          <a:lstStyle/>
          <a:p>
            <a:pPr eaLnBrk="1" hangingPunct="1"/>
            <a:r>
              <a:rPr lang="en-US" smtClean="0"/>
              <a:t>RANDU generator (IBM, 1960’s)</a:t>
            </a:r>
          </a:p>
          <a:p>
            <a:pPr lvl="1" eaLnBrk="1" hangingPunct="1"/>
            <a:r>
              <a:rPr lang="en-US" sz="2200" smtClean="0">
                <a:solidFill>
                  <a:srgbClr val="FF0000"/>
                </a:solidFill>
              </a:rPr>
              <a:t>I</a:t>
            </a:r>
            <a:r>
              <a:rPr lang="en-US" sz="2200" baseline="-25000" smtClean="0">
                <a:solidFill>
                  <a:srgbClr val="FF0000"/>
                </a:solidFill>
              </a:rPr>
              <a:t>n+1</a:t>
            </a:r>
            <a:r>
              <a:rPr lang="en-US" sz="2200" smtClean="0">
                <a:solidFill>
                  <a:srgbClr val="FF0000"/>
                </a:solidFill>
              </a:rPr>
              <a:t> = (65539×I</a:t>
            </a:r>
            <a:r>
              <a:rPr lang="en-US" sz="2200" baseline="-25000" smtClean="0">
                <a:solidFill>
                  <a:srgbClr val="FF0000"/>
                </a:solidFill>
              </a:rPr>
              <a:t>n</a:t>
            </a:r>
            <a:r>
              <a:rPr lang="en-US" sz="2200" smtClean="0">
                <a:solidFill>
                  <a:srgbClr val="FF0000"/>
                </a:solidFill>
              </a:rPr>
              <a:t>)mod 2</a:t>
            </a:r>
            <a:r>
              <a:rPr lang="en-US" sz="2200" baseline="30000" smtClean="0">
                <a:solidFill>
                  <a:srgbClr val="FF0000"/>
                </a:solidFill>
              </a:rPr>
              <a:t>31</a:t>
            </a:r>
          </a:p>
          <a:p>
            <a:pPr lvl="1" eaLnBrk="1" hangingPunct="1">
              <a:buFont typeface="Wingdings" pitchFamily="2" charset="2"/>
              <a:buNone/>
            </a:pPr>
            <a:r>
              <a:rPr lang="en-US" sz="2200" smtClean="0"/>
              <a:t>distributed by IBM and widely used in the 1960’s</a:t>
            </a:r>
          </a:p>
          <a:p>
            <a:pPr lvl="1" eaLnBrk="1" hangingPunct="1">
              <a:buFont typeface="Wingdings" pitchFamily="2" charset="2"/>
              <a:buNone/>
            </a:pPr>
            <a:r>
              <a:rPr lang="en-US" sz="2200" smtClean="0"/>
              <a:t>(note: 65539 = 2</a:t>
            </a:r>
            <a:r>
              <a:rPr lang="en-US" sz="2200" baseline="30000" smtClean="0"/>
              <a:t>16</a:t>
            </a:r>
            <a:r>
              <a:rPr lang="en-US" sz="2200" smtClean="0"/>
              <a:t>+3; the 3</a:t>
            </a:r>
            <a:r>
              <a:rPr lang="en-US" sz="2200" baseline="30000" smtClean="0"/>
              <a:t>rd</a:t>
            </a:r>
            <a:r>
              <a:rPr lang="en-US" sz="2200" smtClean="0"/>
              <a:t> condition of Greenberger is not satisfied)</a:t>
            </a:r>
          </a:p>
          <a:p>
            <a:pPr lvl="1" eaLnBrk="1" hangingPunct="1">
              <a:buFont typeface="Wingdings" pitchFamily="2" charset="2"/>
              <a:buNone/>
            </a:pPr>
            <a:endParaRPr lang="en-US" sz="2200" smtClean="0"/>
          </a:p>
          <a:p>
            <a:pPr eaLnBrk="1" hangingPunct="1"/>
            <a:r>
              <a:rPr lang="en-US" sz="2600" smtClean="0"/>
              <a:t>RANDU was later found to have problems: when using triplets of consecutive random numbers to generate points in 3D space, these points showed up to be concentrated on 15 planes …  </a:t>
            </a:r>
          </a:p>
          <a:p>
            <a:pPr lvl="1" eaLnBrk="1" hangingPunct="1">
              <a:buFont typeface="Wingdings" pitchFamily="2" charset="2"/>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numero diapositiva 5"/>
          <p:cNvSpPr>
            <a:spLocks noGrp="1"/>
          </p:cNvSpPr>
          <p:nvPr>
            <p:ph type="sldNum" sz="quarter" idx="12"/>
          </p:nvPr>
        </p:nvSpPr>
        <p:spPr>
          <a:noFill/>
        </p:spPr>
        <p:txBody>
          <a:bodyPr/>
          <a:lstStyle/>
          <a:p>
            <a:fld id="{AEA5B1A1-514F-4A5F-9480-2C553BF809CD}" type="slidenum">
              <a:rPr lang="en-US" smtClean="0"/>
              <a:pPr/>
              <a:t>38</a:t>
            </a:fld>
            <a:endParaRPr lang="en-US" smtClean="0"/>
          </a:p>
        </p:txBody>
      </p:sp>
      <p:sp>
        <p:nvSpPr>
          <p:cNvPr id="40963" name="Rectangle 2"/>
          <p:cNvSpPr>
            <a:spLocks noGrp="1" noChangeArrowheads="1"/>
          </p:cNvSpPr>
          <p:nvPr>
            <p:ph type="title"/>
          </p:nvPr>
        </p:nvSpPr>
        <p:spPr/>
        <p:txBody>
          <a:bodyPr/>
          <a:lstStyle/>
          <a:p>
            <a:pPr eaLnBrk="1" hangingPunct="1"/>
            <a:r>
              <a:rPr lang="en-US" smtClean="0"/>
              <a:t>Randomness check (1)</a:t>
            </a:r>
          </a:p>
        </p:txBody>
      </p:sp>
      <p:sp>
        <p:nvSpPr>
          <p:cNvPr id="40964" name="Rectangle 3"/>
          <p:cNvSpPr>
            <a:spLocks noGrp="1" noChangeArrowheads="1"/>
          </p:cNvSpPr>
          <p:nvPr>
            <p:ph type="body" idx="1"/>
          </p:nvPr>
        </p:nvSpPr>
        <p:spPr>
          <a:xfrm>
            <a:off x="566738" y="1219200"/>
            <a:ext cx="7510462" cy="762000"/>
          </a:xfrm>
        </p:spPr>
        <p:txBody>
          <a:bodyPr/>
          <a:lstStyle/>
          <a:p>
            <a:pPr eaLnBrk="1" hangingPunct="1">
              <a:lnSpc>
                <a:spcPct val="80000"/>
              </a:lnSpc>
            </a:pPr>
            <a:r>
              <a:rPr lang="en-US" sz="2600" smtClean="0"/>
              <a:t>The 1D distribution of random numbers from RANDU looks OK:</a:t>
            </a:r>
          </a:p>
        </p:txBody>
      </p:sp>
      <p:pic>
        <p:nvPicPr>
          <p:cNvPr id="40965" name="Picture 4" descr="randu"/>
          <p:cNvPicPr>
            <a:picLocks noChangeAspect="1" noChangeArrowheads="1"/>
          </p:cNvPicPr>
          <p:nvPr/>
        </p:nvPicPr>
        <p:blipFill>
          <a:blip r:embed="rId3" cstate="print"/>
          <a:srcRect t="35345" b="22414"/>
          <a:stretch>
            <a:fillRect/>
          </a:stretch>
        </p:blipFill>
        <p:spPr bwMode="auto">
          <a:xfrm>
            <a:off x="685800" y="2286000"/>
            <a:ext cx="5172075" cy="3733800"/>
          </a:xfrm>
          <a:prstGeom prst="rect">
            <a:avLst/>
          </a:prstGeom>
          <a:noFill/>
          <a:ln w="9525">
            <a:noFill/>
            <a:miter lim="800000"/>
            <a:headEnd/>
            <a:tailEnd/>
          </a:ln>
        </p:spPr>
      </p:pic>
      <p:pic>
        <p:nvPicPr>
          <p:cNvPr id="68613" name="Picture 5" descr="randu"/>
          <p:cNvPicPr>
            <a:picLocks noChangeAspect="1" noChangeArrowheads="1"/>
          </p:cNvPicPr>
          <p:nvPr/>
        </p:nvPicPr>
        <p:blipFill>
          <a:blip r:embed="rId3" cstate="print"/>
          <a:srcRect t="74138" r="36832" b="1984"/>
          <a:stretch>
            <a:fillRect/>
          </a:stretch>
        </p:blipFill>
        <p:spPr bwMode="auto">
          <a:xfrm>
            <a:off x="4276725" y="3344863"/>
            <a:ext cx="4257675" cy="2751137"/>
          </a:xfrm>
          <a:prstGeom prst="rect">
            <a:avLst/>
          </a:prstGeom>
          <a:noFill/>
          <a:ln w="9525">
            <a:noFill/>
            <a:miter lim="800000"/>
            <a:headEnd/>
            <a:tailEnd/>
          </a:ln>
        </p:spPr>
      </p:pic>
      <p:sp>
        <p:nvSpPr>
          <p:cNvPr id="68614" name="Line 6"/>
          <p:cNvSpPr>
            <a:spLocks noChangeShapeType="1"/>
          </p:cNvSpPr>
          <p:nvPr/>
        </p:nvSpPr>
        <p:spPr bwMode="auto">
          <a:xfrm>
            <a:off x="2438400" y="3505200"/>
            <a:ext cx="1752600" cy="1295400"/>
          </a:xfrm>
          <a:prstGeom prst="line">
            <a:avLst/>
          </a:prstGeom>
          <a:noFill/>
          <a:ln w="63500">
            <a:solidFill>
              <a:srgbClr val="33CC33"/>
            </a:solidFill>
            <a:round/>
            <a:headEnd/>
            <a:tailEnd type="triangle" w="lg" len="lg"/>
          </a:ln>
        </p:spPr>
        <p:txBody>
          <a:bodyPr/>
          <a:lstStyle/>
          <a:p>
            <a:endParaRPr lang="it-IT"/>
          </a:p>
        </p:txBody>
      </p:sp>
      <p:sp>
        <p:nvSpPr>
          <p:cNvPr id="40968" name="Rectangle 7"/>
          <p:cNvSpPr>
            <a:spLocks noChangeArrowheads="1"/>
          </p:cNvSpPr>
          <p:nvPr/>
        </p:nvSpPr>
        <p:spPr bwMode="auto">
          <a:xfrm>
            <a:off x="990600" y="2819400"/>
            <a:ext cx="4876800" cy="533400"/>
          </a:xfrm>
          <a:prstGeom prst="rect">
            <a:avLst/>
          </a:prstGeom>
          <a:noFill/>
          <a:ln w="38100">
            <a:solidFill>
              <a:srgbClr val="33CC33"/>
            </a:solid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numero diapositiva 5"/>
          <p:cNvSpPr>
            <a:spLocks noGrp="1"/>
          </p:cNvSpPr>
          <p:nvPr>
            <p:ph type="sldNum" sz="quarter" idx="12"/>
          </p:nvPr>
        </p:nvSpPr>
        <p:spPr>
          <a:noFill/>
        </p:spPr>
        <p:txBody>
          <a:bodyPr/>
          <a:lstStyle/>
          <a:p>
            <a:fld id="{50669F30-B546-4918-AA1C-853443449954}" type="slidenum">
              <a:rPr lang="en-US" smtClean="0"/>
              <a:pPr/>
              <a:t>39</a:t>
            </a:fld>
            <a:endParaRPr lang="en-US" smtClean="0"/>
          </a:p>
        </p:txBody>
      </p:sp>
      <p:sp>
        <p:nvSpPr>
          <p:cNvPr id="41987" name="Rectangle 2"/>
          <p:cNvSpPr>
            <a:spLocks noGrp="1" noChangeArrowheads="1"/>
          </p:cNvSpPr>
          <p:nvPr>
            <p:ph type="title"/>
          </p:nvPr>
        </p:nvSpPr>
        <p:spPr/>
        <p:txBody>
          <a:bodyPr/>
          <a:lstStyle/>
          <a:p>
            <a:pPr eaLnBrk="1" hangingPunct="1"/>
            <a:r>
              <a:rPr lang="en-US" smtClean="0"/>
              <a:t>Randomness check (2)</a:t>
            </a:r>
          </a:p>
        </p:txBody>
      </p:sp>
      <p:sp>
        <p:nvSpPr>
          <p:cNvPr id="41988" name="Rectangle 3"/>
          <p:cNvSpPr>
            <a:spLocks noGrp="1" noChangeArrowheads="1"/>
          </p:cNvSpPr>
          <p:nvPr>
            <p:ph type="body" idx="1"/>
          </p:nvPr>
        </p:nvSpPr>
        <p:spPr>
          <a:xfrm>
            <a:off x="566738" y="1219200"/>
            <a:ext cx="8043862" cy="457200"/>
          </a:xfrm>
        </p:spPr>
        <p:txBody>
          <a:bodyPr/>
          <a:lstStyle/>
          <a:p>
            <a:pPr eaLnBrk="1" hangingPunct="1">
              <a:lnSpc>
                <a:spcPct val="90000"/>
              </a:lnSpc>
            </a:pPr>
            <a:r>
              <a:rPr lang="en-US" sz="2600" smtClean="0"/>
              <a:t>RANDU in 2D looks still fine …</a:t>
            </a:r>
          </a:p>
        </p:txBody>
      </p:sp>
      <p:pic>
        <p:nvPicPr>
          <p:cNvPr id="41989" name="Picture 5" descr="randu2d"/>
          <p:cNvPicPr>
            <a:picLocks noChangeAspect="1" noChangeArrowheads="1"/>
          </p:cNvPicPr>
          <p:nvPr/>
        </p:nvPicPr>
        <p:blipFill>
          <a:blip r:embed="rId2" cstate="print"/>
          <a:srcRect/>
          <a:stretch>
            <a:fillRect/>
          </a:stretch>
        </p:blipFill>
        <p:spPr bwMode="auto">
          <a:xfrm>
            <a:off x="2466975" y="1828800"/>
            <a:ext cx="6067425" cy="42767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numero diapositiva 5"/>
          <p:cNvSpPr>
            <a:spLocks noGrp="1"/>
          </p:cNvSpPr>
          <p:nvPr>
            <p:ph type="sldNum" sz="quarter" idx="12"/>
          </p:nvPr>
        </p:nvSpPr>
        <p:spPr>
          <a:noFill/>
        </p:spPr>
        <p:txBody>
          <a:bodyPr/>
          <a:lstStyle/>
          <a:p>
            <a:fld id="{C56BECE7-59AD-49C1-9EA8-0B4E2D0636AF}" type="slidenum">
              <a:rPr lang="en-US" smtClean="0"/>
              <a:pPr/>
              <a:t>4</a:t>
            </a:fld>
            <a:endParaRPr lang="en-US" smtClean="0"/>
          </a:p>
        </p:txBody>
      </p:sp>
      <p:sp>
        <p:nvSpPr>
          <p:cNvPr id="19459" name="Rectangle 2"/>
          <p:cNvSpPr>
            <a:spLocks noGrp="1" noChangeArrowheads="1"/>
          </p:cNvSpPr>
          <p:nvPr>
            <p:ph type="title"/>
          </p:nvPr>
        </p:nvSpPr>
        <p:spPr/>
        <p:txBody>
          <a:bodyPr/>
          <a:lstStyle/>
          <a:p>
            <a:pPr eaLnBrk="1" hangingPunct="1"/>
            <a:r>
              <a:rPr lang="en-US" smtClean="0"/>
              <a:t>Course bibliography</a:t>
            </a:r>
          </a:p>
        </p:txBody>
      </p:sp>
      <p:sp>
        <p:nvSpPr>
          <p:cNvPr id="19460" name="Rectangle 3"/>
          <p:cNvSpPr>
            <a:spLocks noGrp="1" noChangeArrowheads="1"/>
          </p:cNvSpPr>
          <p:nvPr>
            <p:ph type="body" idx="1"/>
          </p:nvPr>
        </p:nvSpPr>
        <p:spPr/>
        <p:txBody>
          <a:bodyPr/>
          <a:lstStyle/>
          <a:p>
            <a:pPr eaLnBrk="1" hangingPunct="1">
              <a:lnSpc>
                <a:spcPct val="80000"/>
              </a:lnSpc>
            </a:pPr>
            <a:r>
              <a:rPr lang="en-US" sz="1900" b="1" smtClean="0"/>
              <a:t>Probability theory &amp; statistics</a:t>
            </a:r>
            <a:r>
              <a:rPr lang="en-US" sz="1900" smtClean="0"/>
              <a:t>:</a:t>
            </a:r>
          </a:p>
          <a:p>
            <a:pPr lvl="1" eaLnBrk="1" hangingPunct="1">
              <a:lnSpc>
                <a:spcPct val="80000"/>
              </a:lnSpc>
            </a:pPr>
            <a:r>
              <a:rPr lang="en-US" sz="1700" b="1" smtClean="0"/>
              <a:t>M. Loreti</a:t>
            </a:r>
            <a:r>
              <a:rPr lang="en-US" sz="1700" smtClean="0"/>
              <a:t>, </a:t>
            </a:r>
            <a:r>
              <a:rPr lang="en-US" sz="1700" smtClean="0">
                <a:solidFill>
                  <a:srgbClr val="FF0000"/>
                </a:solidFill>
              </a:rPr>
              <a:t>Teoria degli Errori e Fondamenti di Statistica</a:t>
            </a:r>
            <a:r>
              <a:rPr lang="en-US" sz="1700" smtClean="0"/>
              <a:t>, 6</a:t>
            </a:r>
            <a:r>
              <a:rPr lang="en-US" sz="1700" baseline="30000" smtClean="0"/>
              <a:t>a</a:t>
            </a:r>
            <a:r>
              <a:rPr lang="en-US" sz="1700" smtClean="0"/>
              <a:t> ed., 2006 [GNU GPL, </a:t>
            </a:r>
            <a:r>
              <a:rPr lang="en-US" sz="1700" smtClean="0">
                <a:hlinkClick r:id="rId2"/>
              </a:rPr>
              <a:t>http://wwwcdf.pd.infn.it/labo/INDEX.html</a:t>
            </a:r>
            <a:r>
              <a:rPr lang="en-US" sz="1700" smtClean="0"/>
              <a:t>]</a:t>
            </a:r>
          </a:p>
          <a:p>
            <a:pPr lvl="1" eaLnBrk="1" hangingPunct="1">
              <a:lnSpc>
                <a:spcPct val="80000"/>
              </a:lnSpc>
            </a:pPr>
            <a:r>
              <a:rPr lang="en-US" sz="1700" b="1" smtClean="0"/>
              <a:t>F. James</a:t>
            </a:r>
            <a:r>
              <a:rPr lang="en-US" sz="1700" smtClean="0"/>
              <a:t>, </a:t>
            </a:r>
            <a:r>
              <a:rPr lang="en-US" sz="1700" smtClean="0">
                <a:solidFill>
                  <a:srgbClr val="FF0000"/>
                </a:solidFill>
              </a:rPr>
              <a:t>Statistical Methods in Experimental Physics </a:t>
            </a:r>
            <a:r>
              <a:rPr lang="en-US" sz="1700" smtClean="0"/>
              <a:t>(2</a:t>
            </a:r>
            <a:r>
              <a:rPr lang="en-US" sz="1700" baseline="30000" smtClean="0"/>
              <a:t>nd</a:t>
            </a:r>
            <a:r>
              <a:rPr lang="en-US" sz="1700" smtClean="0"/>
              <a:t> ed.) – World Scientific, 2006 (ISBN-13 978-981-270-527-3)</a:t>
            </a:r>
          </a:p>
          <a:p>
            <a:pPr lvl="1" eaLnBrk="1" hangingPunct="1">
              <a:lnSpc>
                <a:spcPct val="80000"/>
              </a:lnSpc>
            </a:pPr>
            <a:r>
              <a:rPr lang="en-US" sz="1700" b="1" smtClean="0"/>
              <a:t>G. Cowan</a:t>
            </a:r>
            <a:r>
              <a:rPr lang="en-US" sz="1700" smtClean="0"/>
              <a:t>, </a:t>
            </a:r>
            <a:r>
              <a:rPr lang="en-US" sz="1700" smtClean="0">
                <a:solidFill>
                  <a:srgbClr val="FF0000"/>
                </a:solidFill>
              </a:rPr>
              <a:t>Statistical data analysis </a:t>
            </a:r>
            <a:r>
              <a:rPr lang="en-US" sz="1700" smtClean="0"/>
              <a:t>– Oxford University Press, 1998 (ISBN 0-19-850155-2) [www.pp.rhul.ac.uk/~cowan]</a:t>
            </a:r>
          </a:p>
          <a:p>
            <a:pPr lvl="1" eaLnBrk="1" hangingPunct="1">
              <a:lnSpc>
                <a:spcPct val="80000"/>
              </a:lnSpc>
            </a:pPr>
            <a:r>
              <a:rPr lang="en-US" sz="1700" b="1" smtClean="0"/>
              <a:t>Particle Data Group</a:t>
            </a:r>
            <a:r>
              <a:rPr lang="en-US" sz="1700" smtClean="0"/>
              <a:t>: </a:t>
            </a:r>
            <a:r>
              <a:rPr lang="en-US" sz="1700" smtClean="0">
                <a:solidFill>
                  <a:schemeClr val="accent2"/>
                </a:solidFill>
              </a:rPr>
              <a:t>Review of particle physics</a:t>
            </a:r>
            <a:r>
              <a:rPr lang="en-US" sz="1700" smtClean="0"/>
              <a:t>: reviews, tables, and plots - Mathematical tools [</a:t>
            </a:r>
            <a:r>
              <a:rPr lang="en-US" sz="1700" smtClean="0">
                <a:solidFill>
                  <a:srgbClr val="00B0F0"/>
                </a:solidFill>
              </a:rPr>
              <a:t>http://pdg.web.cern.ch/pdg/pdg.html</a:t>
            </a:r>
            <a:r>
              <a:rPr lang="en-US" sz="1700" smtClean="0"/>
              <a:t>]</a:t>
            </a:r>
          </a:p>
          <a:p>
            <a:pPr eaLnBrk="1" hangingPunct="1">
              <a:lnSpc>
                <a:spcPct val="80000"/>
              </a:lnSpc>
            </a:pPr>
            <a:r>
              <a:rPr lang="en-US" sz="1900" b="1" smtClean="0"/>
              <a:t>Monte Carlo methods</a:t>
            </a:r>
            <a:r>
              <a:rPr lang="en-US" sz="1900" smtClean="0"/>
              <a:t>:</a:t>
            </a:r>
          </a:p>
          <a:p>
            <a:pPr lvl="1" eaLnBrk="1" hangingPunct="1">
              <a:lnSpc>
                <a:spcPct val="80000"/>
              </a:lnSpc>
            </a:pPr>
            <a:r>
              <a:rPr lang="en-US" sz="1700" b="1" smtClean="0"/>
              <a:t>F. James</a:t>
            </a:r>
            <a:r>
              <a:rPr lang="en-US" sz="1700" smtClean="0"/>
              <a:t>, </a:t>
            </a:r>
            <a:r>
              <a:rPr lang="en-US" sz="1700" smtClean="0">
                <a:solidFill>
                  <a:schemeClr val="accent2"/>
                </a:solidFill>
              </a:rPr>
              <a:t>MonteCarlo Theory and Practice</a:t>
            </a:r>
            <a:r>
              <a:rPr lang="en-US" sz="1700" smtClean="0"/>
              <a:t>, Rep. Prog. Phys. 43 (1980) 1145-1189 </a:t>
            </a:r>
          </a:p>
          <a:p>
            <a:pPr eaLnBrk="1" hangingPunct="1">
              <a:lnSpc>
                <a:spcPct val="80000"/>
              </a:lnSpc>
            </a:pPr>
            <a:r>
              <a:rPr lang="en-US" sz="1900" b="1" smtClean="0"/>
              <a:t>Bayesian statistics</a:t>
            </a:r>
            <a:r>
              <a:rPr lang="en-US" sz="1900" smtClean="0"/>
              <a:t>:</a:t>
            </a:r>
          </a:p>
          <a:p>
            <a:pPr lvl="1" eaLnBrk="1" hangingPunct="1">
              <a:lnSpc>
                <a:spcPct val="80000"/>
              </a:lnSpc>
            </a:pPr>
            <a:r>
              <a:rPr lang="en-US" sz="1700" b="1" smtClean="0"/>
              <a:t>G. D’Agostini</a:t>
            </a:r>
            <a:r>
              <a:rPr lang="en-US" sz="1700" smtClean="0"/>
              <a:t>, </a:t>
            </a:r>
            <a:r>
              <a:rPr lang="en-US" sz="1700" smtClean="0">
                <a:solidFill>
                  <a:schemeClr val="accent2"/>
                </a:solidFill>
              </a:rPr>
              <a:t>Bayesian reasoning in high-energy physics: principles and applications</a:t>
            </a:r>
            <a:r>
              <a:rPr lang="en-US" sz="1700" smtClean="0"/>
              <a:t>, CERN 99-03, 19 July 1999</a:t>
            </a:r>
          </a:p>
          <a:p>
            <a:pPr eaLnBrk="1" hangingPunct="1">
              <a:lnSpc>
                <a:spcPct val="80000"/>
              </a:lnSpc>
            </a:pPr>
            <a:r>
              <a:rPr lang="en-US" sz="1900" b="1" smtClean="0"/>
              <a:t>Algorithms</a:t>
            </a:r>
            <a:r>
              <a:rPr lang="en-US" sz="1900" smtClean="0"/>
              <a:t>:</a:t>
            </a:r>
          </a:p>
          <a:p>
            <a:pPr lvl="1" eaLnBrk="1" hangingPunct="1">
              <a:lnSpc>
                <a:spcPct val="80000"/>
              </a:lnSpc>
            </a:pPr>
            <a:r>
              <a:rPr lang="en-US" sz="1700" smtClean="0"/>
              <a:t> W.H. Press et al., </a:t>
            </a:r>
            <a:r>
              <a:rPr lang="en-US" sz="1700" smtClean="0">
                <a:solidFill>
                  <a:schemeClr val="accent2"/>
                </a:solidFill>
              </a:rPr>
              <a:t>Numerical Recipes in FORTRAN / C</a:t>
            </a:r>
            <a:r>
              <a:rPr lang="en-US" sz="1700" smtClean="0"/>
              <a:t>, 2</a:t>
            </a:r>
            <a:r>
              <a:rPr lang="en-US" sz="1700" baseline="30000" smtClean="0"/>
              <a:t>nd</a:t>
            </a:r>
            <a:r>
              <a:rPr lang="en-US" sz="1700" smtClean="0"/>
              <a:t> ed., Cambridge Univ. Press 1992 (ISBN 0-521-43108-5) [http://www.nr.com]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numero diapositiva 5"/>
          <p:cNvSpPr>
            <a:spLocks noGrp="1"/>
          </p:cNvSpPr>
          <p:nvPr>
            <p:ph type="sldNum" sz="quarter" idx="12"/>
          </p:nvPr>
        </p:nvSpPr>
        <p:spPr>
          <a:noFill/>
        </p:spPr>
        <p:txBody>
          <a:bodyPr/>
          <a:lstStyle/>
          <a:p>
            <a:fld id="{2B095B71-BD45-49D9-9683-6D5F97B84013}" type="slidenum">
              <a:rPr lang="en-US" smtClean="0"/>
              <a:pPr/>
              <a:t>40</a:t>
            </a:fld>
            <a:endParaRPr lang="en-US" smtClean="0"/>
          </a:p>
        </p:txBody>
      </p:sp>
      <p:sp>
        <p:nvSpPr>
          <p:cNvPr id="43011" name="Rectangle 2"/>
          <p:cNvSpPr>
            <a:spLocks noGrp="1" noChangeArrowheads="1"/>
          </p:cNvSpPr>
          <p:nvPr>
            <p:ph type="title"/>
          </p:nvPr>
        </p:nvSpPr>
        <p:spPr/>
        <p:txBody>
          <a:bodyPr/>
          <a:lstStyle/>
          <a:p>
            <a:pPr eaLnBrk="1" hangingPunct="1"/>
            <a:r>
              <a:rPr lang="en-US" smtClean="0"/>
              <a:t>Randomness check (3)</a:t>
            </a:r>
          </a:p>
        </p:txBody>
      </p:sp>
      <p:sp>
        <p:nvSpPr>
          <p:cNvPr id="43012" name="Rectangle 5"/>
          <p:cNvSpPr>
            <a:spLocks noGrp="1" noChangeArrowheads="1"/>
          </p:cNvSpPr>
          <p:nvPr>
            <p:ph type="body" idx="1"/>
          </p:nvPr>
        </p:nvSpPr>
        <p:spPr>
          <a:xfrm>
            <a:off x="566738" y="1219200"/>
            <a:ext cx="7434262" cy="457200"/>
          </a:xfrm>
        </p:spPr>
        <p:txBody>
          <a:bodyPr/>
          <a:lstStyle/>
          <a:p>
            <a:pPr eaLnBrk="1" hangingPunct="1">
              <a:lnSpc>
                <a:spcPct val="90000"/>
              </a:lnSpc>
            </a:pPr>
            <a:r>
              <a:rPr lang="en-US" sz="2100" smtClean="0"/>
              <a:t>The 3D distribution of points shows the problem:</a:t>
            </a:r>
          </a:p>
        </p:txBody>
      </p:sp>
      <p:pic>
        <p:nvPicPr>
          <p:cNvPr id="43013" name="Picture 6" descr="randu3d-a"/>
          <p:cNvPicPr>
            <a:picLocks noChangeAspect="1" noChangeArrowheads="1"/>
          </p:cNvPicPr>
          <p:nvPr/>
        </p:nvPicPr>
        <p:blipFill>
          <a:blip r:embed="rId3" cstate="print"/>
          <a:srcRect/>
          <a:stretch>
            <a:fillRect/>
          </a:stretch>
        </p:blipFill>
        <p:spPr bwMode="auto">
          <a:xfrm>
            <a:off x="1504950" y="1600200"/>
            <a:ext cx="2686050" cy="3257550"/>
          </a:xfrm>
          <a:prstGeom prst="rect">
            <a:avLst/>
          </a:prstGeom>
          <a:noFill/>
          <a:ln w="9525">
            <a:noFill/>
            <a:miter lim="800000"/>
            <a:headEnd/>
            <a:tailEnd/>
          </a:ln>
        </p:spPr>
      </p:pic>
      <p:pic>
        <p:nvPicPr>
          <p:cNvPr id="43014" name="Picture 7" descr="randu3d-b"/>
          <p:cNvPicPr>
            <a:picLocks noChangeAspect="1" noChangeArrowheads="1"/>
          </p:cNvPicPr>
          <p:nvPr/>
        </p:nvPicPr>
        <p:blipFill>
          <a:blip r:embed="rId4" cstate="print"/>
          <a:srcRect/>
          <a:stretch>
            <a:fillRect/>
          </a:stretch>
        </p:blipFill>
        <p:spPr bwMode="auto">
          <a:xfrm>
            <a:off x="4419600" y="1600200"/>
            <a:ext cx="2714625" cy="3257550"/>
          </a:xfrm>
          <a:prstGeom prst="rect">
            <a:avLst/>
          </a:prstGeom>
          <a:noFill/>
          <a:ln w="9525">
            <a:noFill/>
            <a:miter lim="800000"/>
            <a:headEnd/>
            <a:tailEnd/>
          </a:ln>
        </p:spPr>
      </p:pic>
      <p:sp>
        <p:nvSpPr>
          <p:cNvPr id="62473" name="Rectangle 9"/>
          <p:cNvSpPr>
            <a:spLocks noChangeArrowheads="1"/>
          </p:cNvSpPr>
          <p:nvPr/>
        </p:nvSpPr>
        <p:spPr bwMode="auto">
          <a:xfrm>
            <a:off x="609600" y="5084763"/>
            <a:ext cx="8305800" cy="782637"/>
          </a:xfrm>
          <a:prstGeom prst="rect">
            <a:avLst/>
          </a:prstGeom>
          <a:noFill/>
          <a:ln w="9525">
            <a:noFill/>
            <a:miter lim="800000"/>
            <a:headEnd/>
            <a:tailEnd/>
          </a:ln>
        </p:spPr>
        <p:txBody>
          <a:bodyPr>
            <a:spAutoFit/>
          </a:bodyPr>
          <a:lstStyle/>
          <a:p>
            <a:pPr>
              <a:lnSpc>
                <a:spcPct val="50000"/>
              </a:lnSpc>
              <a:spcBef>
                <a:spcPct val="50000"/>
              </a:spcBef>
            </a:pPr>
            <a:r>
              <a:rPr lang="it-IT" sz="1800"/>
              <a:t>Marsaglia (1968) showed that this is a general problem </a:t>
            </a:r>
            <a:r>
              <a:rPr lang="it-IT" sz="1800">
                <a:solidFill>
                  <a:srgbClr val="996633"/>
                </a:solidFill>
              </a:rPr>
              <a:t>for all multipl. </a:t>
            </a:r>
          </a:p>
          <a:p>
            <a:pPr>
              <a:lnSpc>
                <a:spcPct val="50000"/>
              </a:lnSpc>
              <a:spcBef>
                <a:spcPct val="50000"/>
              </a:spcBef>
            </a:pPr>
            <a:r>
              <a:rPr lang="it-IT" sz="1800">
                <a:solidFill>
                  <a:srgbClr val="996633"/>
                </a:solidFill>
              </a:rPr>
              <a:t>congruential generators</a:t>
            </a:r>
            <a:r>
              <a:rPr lang="it-IT" sz="1800"/>
              <a:t>. Maximum n. of (hyper)planes is 2953 in 3D </a:t>
            </a:r>
          </a:p>
          <a:p>
            <a:pPr>
              <a:lnSpc>
                <a:spcPct val="50000"/>
              </a:lnSpc>
              <a:spcBef>
                <a:spcPct val="50000"/>
              </a:spcBef>
            </a:pPr>
            <a:r>
              <a:rPr lang="it-IT" sz="1800"/>
              <a:t>but only 41 in 10D (for 32 bit numbers).</a:t>
            </a:r>
          </a:p>
        </p:txBody>
      </p:sp>
      <p:sp>
        <p:nvSpPr>
          <p:cNvPr id="62474" name="Text Box 10"/>
          <p:cNvSpPr txBox="1">
            <a:spLocks noChangeArrowheads="1"/>
          </p:cNvSpPr>
          <p:nvPr/>
        </p:nvSpPr>
        <p:spPr bwMode="auto">
          <a:xfrm>
            <a:off x="685800" y="6019800"/>
            <a:ext cx="6067425" cy="366713"/>
          </a:xfrm>
          <a:prstGeom prst="rect">
            <a:avLst/>
          </a:prstGeom>
          <a:solidFill>
            <a:srgbClr val="FFFF66"/>
          </a:solidFill>
          <a:ln w="9525">
            <a:noFill/>
            <a:miter lim="800000"/>
            <a:headEnd/>
            <a:tailEnd/>
          </a:ln>
        </p:spPr>
        <p:txBody>
          <a:bodyPr wrap="none">
            <a:spAutoFit/>
          </a:bodyPr>
          <a:lstStyle/>
          <a:p>
            <a:r>
              <a:rPr lang="en-US" sz="1800"/>
              <a:t>Practical solution for 3D: I</a:t>
            </a:r>
            <a:r>
              <a:rPr lang="en-US" sz="1800" baseline="-25000"/>
              <a:t>n+1</a:t>
            </a:r>
            <a:r>
              <a:rPr lang="en-US" sz="1800"/>
              <a:t> = (69069×I</a:t>
            </a:r>
            <a:r>
              <a:rPr lang="en-US" sz="1800" baseline="-25000"/>
              <a:t>n</a:t>
            </a:r>
            <a:r>
              <a:rPr lang="en-US" sz="1800"/>
              <a:t>)mod 2</a:t>
            </a:r>
            <a:r>
              <a:rPr lang="en-US" sz="1800" baseline="30000"/>
              <a:t>31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2474"/>
                                        </p:tgtEl>
                                        <p:attrNameLst>
                                          <p:attrName>style.visibility</p:attrName>
                                        </p:attrNameLst>
                                      </p:cBhvr>
                                      <p:to>
                                        <p:strVal val="visible"/>
                                      </p:to>
                                    </p:set>
                                    <p:animEffect transition="in" filter="blinds(horizontal)">
                                      <p:cBhvr>
                                        <p:cTn id="11" dur="500"/>
                                        <p:tgtEl>
                                          <p:spTgt spid="62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3" grpId="0"/>
      <p:bldP spid="6247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numero diapositiva 5"/>
          <p:cNvSpPr>
            <a:spLocks noGrp="1"/>
          </p:cNvSpPr>
          <p:nvPr>
            <p:ph type="sldNum" sz="quarter" idx="12"/>
          </p:nvPr>
        </p:nvSpPr>
        <p:spPr>
          <a:noFill/>
        </p:spPr>
        <p:txBody>
          <a:bodyPr/>
          <a:lstStyle/>
          <a:p>
            <a:fld id="{712B3BEF-0323-4710-BA3D-B577A9C27734}" type="slidenum">
              <a:rPr lang="en-US" smtClean="0"/>
              <a:pPr/>
              <a:t>41</a:t>
            </a:fld>
            <a:endParaRPr lang="en-US" smtClean="0"/>
          </a:p>
        </p:txBody>
      </p:sp>
      <p:sp>
        <p:nvSpPr>
          <p:cNvPr id="44035" name="Rectangle 2"/>
          <p:cNvSpPr>
            <a:spLocks noGrp="1" noChangeArrowheads="1"/>
          </p:cNvSpPr>
          <p:nvPr>
            <p:ph type="title"/>
          </p:nvPr>
        </p:nvSpPr>
        <p:spPr>
          <a:xfrm>
            <a:off x="574675" y="304800"/>
            <a:ext cx="8340725" cy="685800"/>
          </a:xfrm>
        </p:spPr>
        <p:txBody>
          <a:bodyPr/>
          <a:lstStyle/>
          <a:p>
            <a:pPr eaLnBrk="1" hangingPunct="1"/>
            <a:r>
              <a:rPr lang="en-US" smtClean="0"/>
              <a:t>More random number generators</a:t>
            </a:r>
          </a:p>
        </p:txBody>
      </p:sp>
      <p:sp>
        <p:nvSpPr>
          <p:cNvPr id="44036" name="Rectangle 3"/>
          <p:cNvSpPr>
            <a:spLocks noGrp="1" noChangeArrowheads="1"/>
          </p:cNvSpPr>
          <p:nvPr>
            <p:ph type="body" idx="1"/>
          </p:nvPr>
        </p:nvSpPr>
        <p:spPr/>
        <p:txBody>
          <a:bodyPr/>
          <a:lstStyle/>
          <a:p>
            <a:pPr eaLnBrk="1" hangingPunct="1">
              <a:lnSpc>
                <a:spcPct val="80000"/>
              </a:lnSpc>
            </a:pPr>
            <a:r>
              <a:rPr lang="en-US" sz="2600" smtClean="0"/>
              <a:t>RANMAR (CERNLIB V113) Marsaglia et al.: Towards a Universal Random Number Generator, report FSU-SCRI-87-80 (1987)</a:t>
            </a:r>
          </a:p>
          <a:p>
            <a:pPr lvl="1" eaLnBrk="1" hangingPunct="1">
              <a:lnSpc>
                <a:spcPct val="80000"/>
              </a:lnSpc>
            </a:pPr>
            <a:r>
              <a:rPr lang="en-US" sz="2200" smtClean="0"/>
              <a:t>103 seeds, which can be generated from a single integer 1 ≤ N ≤ 900,000,000</a:t>
            </a:r>
          </a:p>
          <a:p>
            <a:pPr lvl="1" eaLnBrk="1" hangingPunct="1">
              <a:lnSpc>
                <a:spcPct val="80000"/>
              </a:lnSpc>
            </a:pPr>
            <a:r>
              <a:rPr lang="en-US" sz="2200" smtClean="0"/>
              <a:t>every sequence has a period ≈</a:t>
            </a:r>
            <a:r>
              <a:rPr lang="en-US" sz="2200" smtClean="0">
                <a:solidFill>
                  <a:srgbClr val="FF0000"/>
                </a:solidFill>
              </a:rPr>
              <a:t>10</a:t>
            </a:r>
            <a:r>
              <a:rPr lang="en-US" sz="2200" baseline="30000" smtClean="0">
                <a:solidFill>
                  <a:srgbClr val="FF0000"/>
                </a:solidFill>
              </a:rPr>
              <a:t>43</a:t>
            </a:r>
          </a:p>
          <a:p>
            <a:pPr eaLnBrk="1" hangingPunct="1">
              <a:lnSpc>
                <a:spcPct val="80000"/>
              </a:lnSpc>
            </a:pPr>
            <a:r>
              <a:rPr lang="en-US" sz="2600" smtClean="0"/>
              <a:t>Ran2 (Numerical Recipes) Press &amp; Teukolsky: Portable Random Number Generators, Compt. Phys. 6 (1992) 521</a:t>
            </a:r>
          </a:p>
          <a:p>
            <a:pPr eaLnBrk="1" hangingPunct="1">
              <a:lnSpc>
                <a:spcPct val="80000"/>
              </a:lnSpc>
            </a:pPr>
            <a:r>
              <a:rPr lang="en-US" sz="2600" smtClean="0"/>
              <a:t>RANLUX (CERNLIB V115) Lüscher &amp; James Computer Phys. Comm. 79 (1994) 100-110; 111-114</a:t>
            </a:r>
          </a:p>
          <a:p>
            <a:pPr lvl="1" eaLnBrk="1" hangingPunct="1">
              <a:lnSpc>
                <a:spcPct val="80000"/>
              </a:lnSpc>
            </a:pPr>
            <a:r>
              <a:rPr lang="en-US" sz="2200" smtClean="0"/>
              <a:t>5 different sophistication levels</a:t>
            </a:r>
          </a:p>
          <a:p>
            <a:pPr lvl="1" eaLnBrk="1" hangingPunct="1">
              <a:lnSpc>
                <a:spcPct val="80000"/>
              </a:lnSpc>
            </a:pPr>
            <a:r>
              <a:rPr lang="en-US" sz="2200" smtClean="0"/>
              <a:t>period goes up to </a:t>
            </a:r>
            <a:r>
              <a:rPr lang="en-US" sz="2200" smtClean="0">
                <a:solidFill>
                  <a:srgbClr val="FF0000"/>
                </a:solidFill>
              </a:rPr>
              <a:t>10</a:t>
            </a:r>
            <a:r>
              <a:rPr lang="en-US" sz="2200" baseline="30000" smtClean="0">
                <a:solidFill>
                  <a:srgbClr val="FF0000"/>
                </a:solidFill>
              </a:rPr>
              <a:t>165</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numero diapositiva 5"/>
          <p:cNvSpPr>
            <a:spLocks noGrp="1"/>
          </p:cNvSpPr>
          <p:nvPr>
            <p:ph type="sldNum" sz="quarter" idx="12"/>
          </p:nvPr>
        </p:nvSpPr>
        <p:spPr>
          <a:noFill/>
        </p:spPr>
        <p:txBody>
          <a:bodyPr/>
          <a:lstStyle/>
          <a:p>
            <a:fld id="{7324F5CB-600B-4ECF-8EA7-4FCA82D17BFE}" type="slidenum">
              <a:rPr lang="en-US" smtClean="0"/>
              <a:pPr/>
              <a:t>42</a:t>
            </a:fld>
            <a:endParaRPr lang="en-US" smtClean="0"/>
          </a:p>
        </p:txBody>
      </p:sp>
      <p:sp>
        <p:nvSpPr>
          <p:cNvPr id="45059" name="Rectangle 2"/>
          <p:cNvSpPr>
            <a:spLocks noGrp="1" noChangeArrowheads="1"/>
          </p:cNvSpPr>
          <p:nvPr>
            <p:ph type="title"/>
          </p:nvPr>
        </p:nvSpPr>
        <p:spPr/>
        <p:txBody>
          <a:bodyPr/>
          <a:lstStyle/>
          <a:p>
            <a:pPr eaLnBrk="1" hangingPunct="1"/>
            <a:r>
              <a:rPr lang="en-US" smtClean="0"/>
              <a:t>RANLUX (V115)</a:t>
            </a:r>
          </a:p>
        </p:txBody>
      </p:sp>
      <p:sp>
        <p:nvSpPr>
          <p:cNvPr id="45060" name="Text Box 6"/>
          <p:cNvSpPr txBox="1">
            <a:spLocks noChangeArrowheads="1"/>
          </p:cNvSpPr>
          <p:nvPr/>
        </p:nvSpPr>
        <p:spPr bwMode="auto">
          <a:xfrm>
            <a:off x="228600" y="1219200"/>
            <a:ext cx="8839200" cy="2443163"/>
          </a:xfrm>
          <a:prstGeom prst="rect">
            <a:avLst/>
          </a:prstGeom>
          <a:noFill/>
          <a:ln w="9525">
            <a:noFill/>
            <a:miter lim="800000"/>
            <a:headEnd/>
            <a:tailEnd/>
          </a:ln>
        </p:spPr>
        <p:txBody>
          <a:bodyPr>
            <a:spAutoFit/>
          </a:bodyPr>
          <a:lstStyle/>
          <a:p>
            <a:r>
              <a:rPr lang="en-US" sz="1800" b="1"/>
              <a:t>RANLUX</a:t>
            </a:r>
            <a:r>
              <a:rPr lang="en-US" sz="1800"/>
              <a:t> generates pseudorandom numbers uniformly distributed</a:t>
            </a:r>
          </a:p>
          <a:p>
            <a:r>
              <a:rPr lang="en-US" sz="1800"/>
              <a:t>in the interval (0,1), the end points excluded.</a:t>
            </a:r>
          </a:p>
          <a:p>
            <a:r>
              <a:rPr lang="en-US" sz="1800"/>
              <a:t>Each CALL RANLUX(RVEC,LEN) produces an array RVEC of single-precision </a:t>
            </a:r>
          </a:p>
          <a:p>
            <a:r>
              <a:rPr lang="en-US" sz="1800"/>
              <a:t>real numbers of which 24 bits of mantissa are random.</a:t>
            </a:r>
          </a:p>
          <a:p>
            <a:r>
              <a:rPr lang="en-US" sz="1600"/>
              <a:t>The user can choose a </a:t>
            </a:r>
            <a:r>
              <a:rPr lang="en-US" sz="1600" b="1"/>
              <a:t>luxury level</a:t>
            </a:r>
            <a:r>
              <a:rPr lang="en-US" sz="1600"/>
              <a:t> which guarantees the quality</a:t>
            </a:r>
          </a:p>
          <a:p>
            <a:r>
              <a:rPr lang="en-US" sz="1600"/>
              <a:t>required for his application. The lowest luxury level (zero) gives</a:t>
            </a:r>
          </a:p>
          <a:p>
            <a:r>
              <a:rPr lang="en-US" sz="1600"/>
              <a:t>a fast generator which will fail some sophisticated tests of randomness;</a:t>
            </a:r>
          </a:p>
          <a:p>
            <a:r>
              <a:rPr lang="en-US" sz="1600"/>
              <a:t>The highest level (four) is about five times slower but guarantees</a:t>
            </a:r>
          </a:p>
          <a:p>
            <a:r>
              <a:rPr lang="en-US" sz="1600"/>
              <a:t>complete randomness.</a:t>
            </a:r>
            <a:r>
              <a:rPr lang="en-US" sz="1800"/>
              <a:t> In all cases the period is greater than </a:t>
            </a:r>
            <a:r>
              <a:rPr lang="en-US" sz="1800">
                <a:solidFill>
                  <a:schemeClr val="accent2"/>
                </a:solidFill>
              </a:rPr>
              <a:t>10</a:t>
            </a:r>
            <a:r>
              <a:rPr lang="en-US" sz="1800" baseline="30000">
                <a:solidFill>
                  <a:schemeClr val="accent2"/>
                </a:solidFill>
              </a:rPr>
              <a:t>165</a:t>
            </a:r>
            <a:r>
              <a:rPr lang="en-US" sz="1800"/>
              <a:t>.</a:t>
            </a:r>
          </a:p>
        </p:txBody>
      </p:sp>
      <p:graphicFrame>
        <p:nvGraphicFramePr>
          <p:cNvPr id="75865" name="Group 89"/>
          <p:cNvGraphicFramePr>
            <a:graphicFrameLocks noGrp="1"/>
          </p:cNvGraphicFramePr>
          <p:nvPr/>
        </p:nvGraphicFramePr>
        <p:xfrm>
          <a:off x="457200" y="3733800"/>
          <a:ext cx="8305800" cy="2316480"/>
        </p:xfrm>
        <a:graphic>
          <a:graphicData uri="http://schemas.openxmlformats.org/drawingml/2006/table">
            <a:tbl>
              <a:tblPr/>
              <a:tblGrid>
                <a:gridCol w="1311275"/>
                <a:gridCol w="700088"/>
                <a:gridCol w="579437"/>
                <a:gridCol w="5715000"/>
              </a:tblGrid>
              <a:tr h="242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cs typeface="Arial" charset="0"/>
                        </a:rPr>
                        <a:t>Level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cs typeface="Arial"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cs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2000" b="0"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85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cs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cs typeface="Arial" charset="0"/>
                        </a:rPr>
                        <a:t>Equivalent to RCARRY of Marsaglia and Zaman, very long period but fails many tests.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cs typeface="Arial"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cs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cs typeface="Arial" charset="0"/>
                        </a:rPr>
                        <a:t>Passes the gap test but fails spectral test.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cs typeface="Arial"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cs typeface="Arial" charset="0"/>
                        </a:rPr>
                        <a:t>Passes all known tests, but still theor. defective.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cs typeface="Arial" charset="0"/>
                        </a:rPr>
                        <a:t>223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charset="0"/>
                        </a:rPr>
                        <a:t>DEFAULT VALUE</a:t>
                      </a:r>
                      <a:r>
                        <a:rPr kumimoji="0" lang="en-US" sz="1600" b="0" i="0" u="none" strike="noStrike" cap="none" normalizeH="0" baseline="0" smtClean="0">
                          <a:ln>
                            <a:noFill/>
                          </a:ln>
                          <a:solidFill>
                            <a:schemeClr val="tx1"/>
                          </a:solidFill>
                          <a:effectLst/>
                          <a:latin typeface="Verdana" pitchFamily="34" charset="0"/>
                          <a:cs typeface="Arial" charset="0"/>
                        </a:rPr>
                        <a:t>. Very small chance to observe correl.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cs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cs typeface="Arial" charset="0"/>
                        </a:rPr>
                        <a:t>389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cs typeface="Arial" charset="0"/>
                        </a:rPr>
                        <a:t>All 24 bits chaotic.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numero diapositiva 5"/>
          <p:cNvSpPr>
            <a:spLocks noGrp="1"/>
          </p:cNvSpPr>
          <p:nvPr>
            <p:ph type="sldNum" sz="quarter" idx="12"/>
          </p:nvPr>
        </p:nvSpPr>
        <p:spPr>
          <a:noFill/>
        </p:spPr>
        <p:txBody>
          <a:bodyPr/>
          <a:lstStyle/>
          <a:p>
            <a:fld id="{52D7885B-A67D-4B63-8D6D-9FC24848B5E4}" type="slidenum">
              <a:rPr lang="en-US" smtClean="0"/>
              <a:pPr/>
              <a:t>43</a:t>
            </a:fld>
            <a:endParaRPr lang="en-US" smtClean="0"/>
          </a:p>
        </p:txBody>
      </p:sp>
      <p:sp>
        <p:nvSpPr>
          <p:cNvPr id="46083" name="Rectangle 2"/>
          <p:cNvSpPr>
            <a:spLocks noGrp="1" noChangeArrowheads="1"/>
          </p:cNvSpPr>
          <p:nvPr>
            <p:ph type="title"/>
          </p:nvPr>
        </p:nvSpPr>
        <p:spPr/>
        <p:txBody>
          <a:bodyPr/>
          <a:lstStyle/>
          <a:p>
            <a:pPr eaLnBrk="1" hangingPunct="1"/>
            <a:r>
              <a:rPr lang="en-US" smtClean="0"/>
              <a:t>Random number gen. in ROOT </a:t>
            </a:r>
          </a:p>
        </p:txBody>
      </p:sp>
      <p:sp>
        <p:nvSpPr>
          <p:cNvPr id="46084" name="Rectangle 3"/>
          <p:cNvSpPr>
            <a:spLocks noGrp="1" noChangeArrowheads="1"/>
          </p:cNvSpPr>
          <p:nvPr>
            <p:ph type="body" idx="1"/>
          </p:nvPr>
        </p:nvSpPr>
        <p:spPr/>
        <p:txBody>
          <a:bodyPr/>
          <a:lstStyle/>
          <a:p>
            <a:pPr eaLnBrk="1" hangingPunct="1">
              <a:lnSpc>
                <a:spcPct val="90000"/>
              </a:lnSpc>
              <a:buClr>
                <a:srgbClr val="FF0000"/>
              </a:buClr>
            </a:pPr>
            <a:r>
              <a:rPr lang="it-IT" sz="2000" smtClean="0"/>
              <a:t>Implemented by class </a:t>
            </a:r>
            <a:r>
              <a:rPr lang="it-IT" sz="2000" smtClean="0">
                <a:solidFill>
                  <a:srgbClr val="FF0000"/>
                </a:solidFill>
              </a:rPr>
              <a:t>TRandom</a:t>
            </a:r>
            <a:r>
              <a:rPr lang="it-IT" sz="2000" smtClean="0"/>
              <a:t>: fast generator with period 10</a:t>
            </a:r>
            <a:r>
              <a:rPr lang="it-IT" sz="2000" b="1" baseline="30000" smtClean="0"/>
              <a:t>8</a:t>
            </a:r>
          </a:p>
          <a:p>
            <a:pPr eaLnBrk="1" hangingPunct="1">
              <a:lnSpc>
                <a:spcPct val="90000"/>
              </a:lnSpc>
              <a:buClr>
                <a:srgbClr val="FF0000"/>
              </a:buClr>
            </a:pPr>
            <a:r>
              <a:rPr lang="it-IT" sz="2000" smtClean="0">
                <a:solidFill>
                  <a:srgbClr val="FF0000"/>
                </a:solidFill>
              </a:rPr>
              <a:t>TRandom1</a:t>
            </a:r>
            <a:r>
              <a:rPr lang="it-IT" sz="2000" smtClean="0"/>
              <a:t> (inherits from TRandom) is equiv. to RANLUX</a:t>
            </a:r>
          </a:p>
          <a:p>
            <a:pPr eaLnBrk="1" hangingPunct="1">
              <a:lnSpc>
                <a:spcPct val="90000"/>
              </a:lnSpc>
              <a:buClr>
                <a:srgbClr val="FF0000"/>
              </a:buClr>
            </a:pPr>
            <a:r>
              <a:rPr lang="it-IT" sz="2000" smtClean="0">
                <a:solidFill>
                  <a:srgbClr val="FF0000"/>
                </a:solidFill>
              </a:rPr>
              <a:t>TRandom2</a:t>
            </a:r>
            <a:r>
              <a:rPr lang="it-IT" sz="2000" smtClean="0"/>
              <a:t> (inherits from TRandom) has period 10</a:t>
            </a:r>
            <a:r>
              <a:rPr lang="it-IT" sz="2000" b="1" baseline="30000" smtClean="0"/>
              <a:t>14</a:t>
            </a:r>
            <a:r>
              <a:rPr lang="it-IT" sz="2000" smtClean="0"/>
              <a:t>, but it’s slower than TRandom </a:t>
            </a:r>
          </a:p>
          <a:p>
            <a:pPr eaLnBrk="1" hangingPunct="1">
              <a:lnSpc>
                <a:spcPct val="90000"/>
              </a:lnSpc>
              <a:buClr>
                <a:srgbClr val="FF0000"/>
              </a:buClr>
            </a:pPr>
            <a:r>
              <a:rPr lang="it-IT" sz="2000" smtClean="0">
                <a:solidFill>
                  <a:srgbClr val="FF0000"/>
                </a:solidFill>
              </a:rPr>
              <a:t>TRandom3</a:t>
            </a:r>
            <a:r>
              <a:rPr lang="it-IT" sz="2000" smtClean="0"/>
              <a:t> (inherits from TRandom): implements the Mersenne-Twister generator, with </a:t>
            </a:r>
            <a:r>
              <a:rPr lang="it-IT" sz="2000" smtClean="0">
                <a:solidFill>
                  <a:srgbClr val="996633"/>
                </a:solidFill>
              </a:rPr>
              <a:t>period 2</a:t>
            </a:r>
            <a:r>
              <a:rPr lang="it-IT" sz="2000" b="1" baseline="30000" smtClean="0">
                <a:solidFill>
                  <a:srgbClr val="996633"/>
                </a:solidFill>
              </a:rPr>
              <a:t>19937</a:t>
            </a:r>
            <a:r>
              <a:rPr lang="it-IT" sz="2000" smtClean="0">
                <a:solidFill>
                  <a:srgbClr val="996633"/>
                </a:solidFill>
              </a:rPr>
              <a:t>-1 (</a:t>
            </a:r>
            <a:r>
              <a:rPr lang="it-IT" sz="2000" smtClean="0">
                <a:solidFill>
                  <a:srgbClr val="996633"/>
                </a:solidFill>
                <a:sym typeface="Symbol" pitchFamily="18" charset="2"/>
              </a:rPr>
              <a:t>10</a:t>
            </a:r>
            <a:r>
              <a:rPr lang="it-IT" sz="2000" b="1" baseline="30000" smtClean="0">
                <a:solidFill>
                  <a:srgbClr val="996633"/>
                </a:solidFill>
                <a:sym typeface="Symbol" pitchFamily="18" charset="2"/>
              </a:rPr>
              <a:t>6002</a:t>
            </a:r>
            <a:r>
              <a:rPr lang="it-IT" sz="2000" smtClean="0">
                <a:solidFill>
                  <a:srgbClr val="996633"/>
                </a:solidFill>
              </a:rPr>
              <a:t>)</a:t>
            </a:r>
            <a:r>
              <a:rPr lang="it-IT" sz="2000" smtClean="0"/>
              <a:t>. Passes the k-distribution test in 623 dimensions (see Numerical Recipes, chapter 7 for a description of the test) </a:t>
            </a:r>
            <a:r>
              <a:rPr lang="it-IT" sz="2000" smtClean="0">
                <a:sym typeface="Wingdings" pitchFamily="2" charset="2"/>
              </a:rPr>
              <a:t> the 623-tuples over the entire period are uniformly distributed on a hypercube with 623 dimensions (unlike RANDU!), see: </a:t>
            </a:r>
          </a:p>
          <a:p>
            <a:pPr eaLnBrk="1" hangingPunct="1">
              <a:lnSpc>
                <a:spcPct val="90000"/>
              </a:lnSpc>
              <a:buFont typeface="Wingdings" pitchFamily="2" charset="2"/>
              <a:buNone/>
            </a:pPr>
            <a:r>
              <a:rPr lang="it-IT" sz="2000" smtClean="0">
                <a:sym typeface="Wingdings" pitchFamily="2" charset="2"/>
              </a:rPr>
              <a:t>        </a:t>
            </a:r>
            <a:r>
              <a:rPr lang="it-IT" sz="2000" smtClean="0">
                <a:solidFill>
                  <a:schemeClr val="accent2"/>
                </a:solidFill>
                <a:sym typeface="Wingdings" pitchFamily="2" charset="2"/>
              </a:rPr>
              <a:t>http://www.math.keio.ac.jp/</a:t>
            </a:r>
            <a:r>
              <a:rPr lang="it-IT" sz="2000" smtClean="0">
                <a:solidFill>
                  <a:schemeClr val="accent2"/>
                </a:solidFill>
                <a:sym typeface="Symbol" pitchFamily="18" charset="2"/>
              </a:rPr>
              <a:t>matumoto/emt.html</a:t>
            </a:r>
          </a:p>
          <a:p>
            <a:pPr eaLnBrk="1" hangingPunct="1">
              <a:lnSpc>
                <a:spcPct val="90000"/>
              </a:lnSpc>
              <a:buClr>
                <a:srgbClr val="FF0000"/>
              </a:buClr>
            </a:pPr>
            <a:r>
              <a:rPr lang="it-IT" sz="2000" smtClean="0">
                <a:sym typeface="Symbol" pitchFamily="18" charset="2"/>
              </a:rPr>
              <a:t>Mersenne-Twister is a generator used by many present HEP experiments for their MonteCarlo simulations</a:t>
            </a:r>
            <a:endParaRPr lang="en-US" sz="200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numero diapositiva 5"/>
          <p:cNvSpPr>
            <a:spLocks noGrp="1"/>
          </p:cNvSpPr>
          <p:nvPr>
            <p:ph type="sldNum" sz="quarter" idx="12"/>
          </p:nvPr>
        </p:nvSpPr>
        <p:spPr>
          <a:noFill/>
        </p:spPr>
        <p:txBody>
          <a:bodyPr/>
          <a:lstStyle/>
          <a:p>
            <a:fld id="{0ACF37BC-0358-4758-98CD-7C0B02F56B7F}" type="slidenum">
              <a:rPr lang="en-US" smtClean="0"/>
              <a:pPr/>
              <a:t>44</a:t>
            </a:fld>
            <a:endParaRPr lang="en-US" smtClean="0"/>
          </a:p>
        </p:txBody>
      </p:sp>
      <p:sp>
        <p:nvSpPr>
          <p:cNvPr id="47107" name="Rectangle 2"/>
          <p:cNvSpPr>
            <a:spLocks noGrp="1" noChangeArrowheads="1"/>
          </p:cNvSpPr>
          <p:nvPr>
            <p:ph type="title"/>
          </p:nvPr>
        </p:nvSpPr>
        <p:spPr/>
        <p:txBody>
          <a:bodyPr/>
          <a:lstStyle/>
          <a:p>
            <a:pPr eaLnBrk="1" hangingPunct="1"/>
            <a:r>
              <a:rPr lang="en-US" smtClean="0"/>
              <a:t>The TRandom class in ROOT</a:t>
            </a:r>
          </a:p>
        </p:txBody>
      </p:sp>
      <p:pic>
        <p:nvPicPr>
          <p:cNvPr id="47108" name="Picture 4" descr="trandom"/>
          <p:cNvPicPr>
            <a:picLocks noGrp="1" noChangeAspect="1" noChangeArrowheads="1"/>
          </p:cNvPicPr>
          <p:nvPr>
            <p:ph type="body" idx="1"/>
          </p:nvPr>
        </p:nvPicPr>
        <p:blipFill>
          <a:blip r:embed="rId2" cstate="print"/>
          <a:srcRect/>
          <a:stretch>
            <a:fillRect/>
          </a:stretch>
        </p:blipFill>
        <p:spPr>
          <a:xfrm>
            <a:off x="1463675" y="1219200"/>
            <a:ext cx="6249988" cy="4800600"/>
          </a:xfrm>
          <a:noFill/>
        </p:spPr>
      </p:pic>
      <p:sp>
        <p:nvSpPr>
          <p:cNvPr id="65541" name="Text Box 5"/>
          <p:cNvSpPr txBox="1">
            <a:spLocks noChangeArrowheads="1"/>
          </p:cNvSpPr>
          <p:nvPr/>
        </p:nvSpPr>
        <p:spPr bwMode="auto">
          <a:xfrm>
            <a:off x="4419600" y="4724400"/>
            <a:ext cx="4602163" cy="603250"/>
          </a:xfrm>
          <a:prstGeom prst="rect">
            <a:avLst/>
          </a:prstGeom>
          <a:noFill/>
          <a:ln w="22225">
            <a:solidFill>
              <a:srgbClr val="FF0000"/>
            </a:solidFill>
            <a:miter lim="800000"/>
            <a:headEnd/>
            <a:tailEnd/>
          </a:ln>
        </p:spPr>
        <p:txBody>
          <a:bodyPr wrap="none">
            <a:spAutoFit/>
          </a:bodyPr>
          <a:lstStyle/>
          <a:p>
            <a:r>
              <a:rPr lang="en-US" sz="1600"/>
              <a:t>Use the SetSeed method to change the </a:t>
            </a:r>
          </a:p>
          <a:p>
            <a:r>
              <a:rPr lang="en-US" sz="1600"/>
              <a:t>initial seed (Trandom3 default seed: 4357)</a:t>
            </a:r>
          </a:p>
        </p:txBody>
      </p:sp>
      <p:sp>
        <p:nvSpPr>
          <p:cNvPr id="65542" name="Line 6"/>
          <p:cNvSpPr>
            <a:spLocks noChangeShapeType="1"/>
          </p:cNvSpPr>
          <p:nvPr/>
        </p:nvSpPr>
        <p:spPr bwMode="auto">
          <a:xfrm>
            <a:off x="6096000" y="3124200"/>
            <a:ext cx="533400" cy="0"/>
          </a:xfrm>
          <a:prstGeom prst="line">
            <a:avLst/>
          </a:prstGeom>
          <a:noFill/>
          <a:ln w="22225">
            <a:solidFill>
              <a:srgbClr val="FF0000"/>
            </a:solidFill>
            <a:round/>
            <a:headEnd/>
            <a:tailEnd/>
          </a:ln>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42"/>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65541"/>
                                        </p:tgtEl>
                                        <p:attrNameLst>
                                          <p:attrName>style.visibility</p:attrName>
                                        </p:attrNameLst>
                                      </p:cBhvr>
                                      <p:to>
                                        <p:strVal val="visible"/>
                                      </p:to>
                                    </p:set>
                                    <p:animEffect transition="in" filter="blinds(horizontal)">
                                      <p:cBhvr>
                                        <p:cTn id="9" dur="500"/>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animBg="1"/>
      <p:bldP spid="6554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numero diapositiva 5"/>
          <p:cNvSpPr>
            <a:spLocks noGrp="1"/>
          </p:cNvSpPr>
          <p:nvPr>
            <p:ph type="sldNum" sz="quarter" idx="12"/>
          </p:nvPr>
        </p:nvSpPr>
        <p:spPr>
          <a:noFill/>
        </p:spPr>
        <p:txBody>
          <a:bodyPr/>
          <a:lstStyle/>
          <a:p>
            <a:fld id="{3BCB31C4-0990-423F-A255-DDF777C53E39}" type="slidenum">
              <a:rPr lang="en-US" smtClean="0"/>
              <a:pPr/>
              <a:t>45</a:t>
            </a:fld>
            <a:endParaRPr lang="en-US" smtClean="0"/>
          </a:p>
        </p:txBody>
      </p:sp>
      <p:sp>
        <p:nvSpPr>
          <p:cNvPr id="48131" name="Rectangle 2"/>
          <p:cNvSpPr>
            <a:spLocks noGrp="1" noChangeArrowheads="1"/>
          </p:cNvSpPr>
          <p:nvPr>
            <p:ph type="title"/>
          </p:nvPr>
        </p:nvSpPr>
        <p:spPr/>
        <p:txBody>
          <a:bodyPr/>
          <a:lstStyle/>
          <a:p>
            <a:pPr eaLnBrk="1" hangingPunct="1"/>
            <a:r>
              <a:rPr lang="en-US" smtClean="0"/>
              <a:t>Mersenne-Twister (TRandom3)</a:t>
            </a:r>
          </a:p>
        </p:txBody>
      </p:sp>
      <p:pic>
        <p:nvPicPr>
          <p:cNvPr id="48132" name="Picture 4" descr="random"/>
          <p:cNvPicPr>
            <a:picLocks noGrp="1" noChangeAspect="1" noChangeArrowheads="1"/>
          </p:cNvPicPr>
          <p:nvPr>
            <p:ph type="body" idx="1"/>
          </p:nvPr>
        </p:nvPicPr>
        <p:blipFill>
          <a:blip r:embed="rId2" cstate="print"/>
          <a:srcRect/>
          <a:stretch>
            <a:fillRect/>
          </a:stretch>
        </p:blipFill>
        <p:spPr>
          <a:xfrm>
            <a:off x="1447800" y="1547813"/>
            <a:ext cx="6208713" cy="4167187"/>
          </a:xfr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numero diapositiva 5"/>
          <p:cNvSpPr>
            <a:spLocks noGrp="1"/>
          </p:cNvSpPr>
          <p:nvPr>
            <p:ph type="sldNum" sz="quarter" idx="12"/>
          </p:nvPr>
        </p:nvSpPr>
        <p:spPr>
          <a:noFill/>
        </p:spPr>
        <p:txBody>
          <a:bodyPr/>
          <a:lstStyle/>
          <a:p>
            <a:fld id="{733AB792-5715-41D7-94C3-2BF1581981C3}" type="slidenum">
              <a:rPr lang="en-US" smtClean="0"/>
              <a:pPr/>
              <a:t>46</a:t>
            </a:fld>
            <a:endParaRPr lang="en-US" smtClean="0"/>
          </a:p>
        </p:txBody>
      </p:sp>
      <p:sp>
        <p:nvSpPr>
          <p:cNvPr id="49155" name="Rectangle 2"/>
          <p:cNvSpPr>
            <a:spLocks noGrp="1" noChangeArrowheads="1"/>
          </p:cNvSpPr>
          <p:nvPr>
            <p:ph type="title"/>
          </p:nvPr>
        </p:nvSpPr>
        <p:spPr>
          <a:xfrm>
            <a:off x="574675" y="304800"/>
            <a:ext cx="8264525" cy="685800"/>
          </a:xfrm>
        </p:spPr>
        <p:txBody>
          <a:bodyPr/>
          <a:lstStyle/>
          <a:p>
            <a:pPr eaLnBrk="1" hangingPunct="1"/>
            <a:r>
              <a:rPr lang="en-US" sz="3400" smtClean="0"/>
              <a:t>Random numbers in Mathematica </a:t>
            </a:r>
          </a:p>
        </p:txBody>
      </p:sp>
      <p:sp>
        <p:nvSpPr>
          <p:cNvPr id="49156" name="Rectangle 3"/>
          <p:cNvSpPr>
            <a:spLocks noGrp="1" noChangeArrowheads="1"/>
          </p:cNvSpPr>
          <p:nvPr>
            <p:ph type="body" idx="1"/>
          </p:nvPr>
        </p:nvSpPr>
        <p:spPr>
          <a:xfrm>
            <a:off x="566738" y="1219200"/>
            <a:ext cx="8196262" cy="4191000"/>
          </a:xfrm>
        </p:spPr>
        <p:txBody>
          <a:bodyPr/>
          <a:lstStyle/>
          <a:p>
            <a:pPr eaLnBrk="1" hangingPunct="1">
              <a:buClr>
                <a:srgbClr val="FF0000"/>
              </a:buClr>
              <a:buFont typeface="Wingdings" pitchFamily="2" charset="2"/>
              <a:buNone/>
            </a:pPr>
            <a:r>
              <a:rPr lang="it-IT" sz="2400" smtClean="0"/>
              <a:t>Mathematica 6 (7) provides several random number generation methods:</a:t>
            </a:r>
          </a:p>
          <a:p>
            <a:pPr eaLnBrk="1" hangingPunct="1">
              <a:buClr>
                <a:srgbClr val="FF0000"/>
              </a:buClr>
            </a:pPr>
            <a:r>
              <a:rPr lang="it-IT" sz="2400" smtClean="0">
                <a:solidFill>
                  <a:srgbClr val="FF0000"/>
                </a:solidFill>
              </a:rPr>
              <a:t>Congruential</a:t>
            </a:r>
            <a:r>
              <a:rPr lang="it-IT" sz="2400" smtClean="0"/>
              <a:t>: fast, not very accurate generator</a:t>
            </a:r>
            <a:endParaRPr lang="it-IT" sz="2400" b="1" baseline="30000" smtClean="0"/>
          </a:p>
          <a:p>
            <a:pPr eaLnBrk="1" hangingPunct="1">
              <a:buClr>
                <a:srgbClr val="FF0000"/>
              </a:buClr>
            </a:pPr>
            <a:r>
              <a:rPr lang="it-IT" sz="2400" smtClean="0">
                <a:solidFill>
                  <a:srgbClr val="FF0000"/>
                </a:solidFill>
              </a:rPr>
              <a:t>ExtendedCA</a:t>
            </a:r>
            <a:r>
              <a:rPr lang="it-IT" sz="2400" smtClean="0"/>
              <a:t>: Cellular automaton, high quality (default method)</a:t>
            </a:r>
          </a:p>
          <a:p>
            <a:pPr eaLnBrk="1" hangingPunct="1">
              <a:buClr>
                <a:srgbClr val="FF0000"/>
              </a:buClr>
            </a:pPr>
            <a:r>
              <a:rPr lang="it-IT" sz="2400" smtClean="0">
                <a:solidFill>
                  <a:srgbClr val="FF0000"/>
                </a:solidFill>
              </a:rPr>
              <a:t>Legacy</a:t>
            </a:r>
            <a:r>
              <a:rPr lang="it-IT" sz="2400" smtClean="0"/>
              <a:t>: used in Mathematica versions &lt;6.0</a:t>
            </a:r>
          </a:p>
          <a:p>
            <a:pPr eaLnBrk="1" hangingPunct="1">
              <a:buClr>
                <a:srgbClr val="FF0000"/>
              </a:buClr>
            </a:pPr>
            <a:r>
              <a:rPr lang="it-IT" sz="2400" smtClean="0">
                <a:solidFill>
                  <a:srgbClr val="FF0000"/>
                </a:solidFill>
              </a:rPr>
              <a:t>Mersenne Twister</a:t>
            </a:r>
            <a:r>
              <a:rPr lang="it-IT" sz="2400" smtClean="0"/>
              <a:t>: by Matsumoto and Nishimura</a:t>
            </a:r>
          </a:p>
          <a:p>
            <a:pPr eaLnBrk="1" hangingPunct="1">
              <a:buClr>
                <a:srgbClr val="FF0000"/>
              </a:buClr>
            </a:pPr>
            <a:r>
              <a:rPr lang="it-IT" sz="2400" smtClean="0">
                <a:solidFill>
                  <a:srgbClr val="FF0000"/>
                </a:solidFill>
              </a:rPr>
              <a:t>MKL</a:t>
            </a:r>
            <a:r>
              <a:rPr lang="it-IT" sz="2400" smtClean="0"/>
              <a:t>: only Intel platforms, several methods</a:t>
            </a:r>
          </a:p>
          <a:p>
            <a:pPr eaLnBrk="1" hangingPunct="1">
              <a:buClr>
                <a:srgbClr val="FF0000"/>
              </a:buClr>
            </a:pPr>
            <a:r>
              <a:rPr lang="it-IT" sz="2400" smtClean="0">
                <a:solidFill>
                  <a:srgbClr val="FF0000"/>
                </a:solidFill>
              </a:rPr>
              <a:t>Rule30CA</a:t>
            </a:r>
            <a:r>
              <a:rPr lang="it-IT" sz="2400" smtClean="0"/>
              <a:t>: another cellular automaton method</a:t>
            </a:r>
          </a:p>
          <a:p>
            <a:pPr eaLnBrk="1" hangingPunct="1">
              <a:buClr>
                <a:srgbClr val="FF0000"/>
              </a:buClr>
              <a:buFont typeface="Wingdings" pitchFamily="2" charset="2"/>
              <a:buNone/>
            </a:pPr>
            <a:r>
              <a:rPr lang="en-US" sz="2000" smtClean="0"/>
              <a:t>Some methods use different techniques for integers and reals</a:t>
            </a:r>
          </a:p>
        </p:txBody>
      </p:sp>
      <p:sp>
        <p:nvSpPr>
          <p:cNvPr id="128004" name="Text Box 4"/>
          <p:cNvSpPr txBox="1">
            <a:spLocks noChangeArrowheads="1"/>
          </p:cNvSpPr>
          <p:nvPr/>
        </p:nvSpPr>
        <p:spPr bwMode="auto">
          <a:xfrm>
            <a:off x="762000" y="5568950"/>
            <a:ext cx="7788275" cy="603250"/>
          </a:xfrm>
          <a:prstGeom prst="rect">
            <a:avLst/>
          </a:prstGeom>
          <a:noFill/>
          <a:ln w="22225">
            <a:solidFill>
              <a:srgbClr val="FF0000"/>
            </a:solidFill>
            <a:miter lim="800000"/>
            <a:headEnd/>
            <a:tailEnd/>
          </a:ln>
        </p:spPr>
        <p:txBody>
          <a:bodyPr wrap="none">
            <a:spAutoFit/>
          </a:bodyPr>
          <a:lstStyle/>
          <a:p>
            <a:r>
              <a:rPr lang="en-US" sz="1600"/>
              <a:t>use </a:t>
            </a:r>
            <a:r>
              <a:rPr lang="en-US" sz="1600" b="1"/>
              <a:t>SeedRandom</a:t>
            </a:r>
            <a:r>
              <a:rPr lang="en-US" sz="1600"/>
              <a:t>[n,Method-&gt;”method”] to set the seed and specify the </a:t>
            </a:r>
          </a:p>
          <a:p>
            <a:r>
              <a:rPr lang="en-US" sz="1600"/>
              <a:t>method; then </a:t>
            </a:r>
            <a:r>
              <a:rPr lang="en-US" sz="1600" b="1"/>
              <a:t>RandomReal</a:t>
            </a:r>
            <a:r>
              <a:rPr lang="en-US" sz="1600"/>
              <a:t>[{x</a:t>
            </a:r>
            <a:r>
              <a:rPr lang="en-US" sz="1600" baseline="-25000"/>
              <a:t>min</a:t>
            </a:r>
            <a:r>
              <a:rPr lang="en-US" sz="1600"/>
              <a:t>,x</a:t>
            </a:r>
            <a:r>
              <a:rPr lang="en-US" sz="1600" baseline="-25000"/>
              <a:t>max</a:t>
            </a:r>
            <a:r>
              <a:rPr lang="en-US" sz="1600"/>
              <a:t>},n] gives a list of n random reals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numero diapositiva 5"/>
          <p:cNvSpPr>
            <a:spLocks noGrp="1"/>
          </p:cNvSpPr>
          <p:nvPr>
            <p:ph type="sldNum" sz="quarter" idx="12"/>
          </p:nvPr>
        </p:nvSpPr>
        <p:spPr>
          <a:noFill/>
        </p:spPr>
        <p:txBody>
          <a:bodyPr/>
          <a:lstStyle/>
          <a:p>
            <a:fld id="{1B72D5B5-9E00-4935-A839-3902B0AA1F70}" type="slidenum">
              <a:rPr lang="en-US" smtClean="0"/>
              <a:pPr/>
              <a:t>47</a:t>
            </a:fld>
            <a:endParaRPr lang="en-US" smtClean="0"/>
          </a:p>
        </p:txBody>
      </p:sp>
      <p:sp>
        <p:nvSpPr>
          <p:cNvPr id="50179" name="Rectangle 2"/>
          <p:cNvSpPr>
            <a:spLocks noGrp="1" noChangeArrowheads="1"/>
          </p:cNvSpPr>
          <p:nvPr>
            <p:ph type="title"/>
          </p:nvPr>
        </p:nvSpPr>
        <p:spPr>
          <a:xfrm>
            <a:off x="574675" y="304800"/>
            <a:ext cx="8416925" cy="685800"/>
          </a:xfrm>
        </p:spPr>
        <p:txBody>
          <a:bodyPr/>
          <a:lstStyle/>
          <a:p>
            <a:pPr eaLnBrk="1" hangingPunct="1"/>
            <a:r>
              <a:rPr lang="en-US" i="1" smtClean="0"/>
              <a:t>Simulation of radioactive decays</a:t>
            </a:r>
          </a:p>
        </p:txBody>
      </p:sp>
      <p:pic>
        <p:nvPicPr>
          <p:cNvPr id="71684" name="Picture 4" descr="File0003"/>
          <p:cNvPicPr>
            <a:picLocks noGrp="1" noChangeAspect="1" noChangeArrowheads="1"/>
          </p:cNvPicPr>
          <p:nvPr>
            <p:ph type="body" idx="1"/>
          </p:nvPr>
        </p:nvPicPr>
        <p:blipFill>
          <a:blip r:embed="rId2" cstate="print"/>
          <a:srcRect t="36508" r="6190" b="4762"/>
          <a:stretch>
            <a:fillRect/>
          </a:stretch>
        </p:blipFill>
        <p:spPr>
          <a:xfrm>
            <a:off x="3851275" y="1260475"/>
            <a:ext cx="4911725" cy="3997325"/>
          </a:xfrm>
          <a:noFill/>
        </p:spPr>
      </p:pic>
      <p:sp>
        <p:nvSpPr>
          <p:cNvPr id="50181" name="Text Box 5"/>
          <p:cNvSpPr txBox="1">
            <a:spLocks noChangeArrowheads="1"/>
          </p:cNvSpPr>
          <p:nvPr/>
        </p:nvSpPr>
        <p:spPr bwMode="auto">
          <a:xfrm>
            <a:off x="533400" y="1295400"/>
            <a:ext cx="3276600" cy="4211638"/>
          </a:xfrm>
          <a:prstGeom prst="rect">
            <a:avLst/>
          </a:prstGeom>
          <a:noFill/>
          <a:ln w="9525">
            <a:noFill/>
            <a:miter lim="800000"/>
            <a:headEnd/>
            <a:tailEnd/>
          </a:ln>
        </p:spPr>
        <p:txBody>
          <a:bodyPr>
            <a:spAutoFit/>
          </a:bodyPr>
          <a:lstStyle/>
          <a:p>
            <a:r>
              <a:rPr lang="en-US" sz="1800"/>
              <a:t>Radioactive decay is a truly random process,</a:t>
            </a:r>
          </a:p>
          <a:p>
            <a:r>
              <a:rPr lang="en-US" sz="1800"/>
              <a:t>with probability (per unit time and per nucleus) independent of the nucleus “age”:</a:t>
            </a:r>
          </a:p>
          <a:p>
            <a:endParaRPr lang="en-US" sz="1800"/>
          </a:p>
          <a:p>
            <a:r>
              <a:rPr lang="en-US" sz="1800"/>
              <a:t>in a time </a:t>
            </a:r>
            <a:r>
              <a:rPr lang="el-GR" sz="1800"/>
              <a:t>Δ</a:t>
            </a:r>
            <a:r>
              <a:rPr lang="en-US" sz="1800"/>
              <a:t>t the probability that a nucleus undergoes decay is p:</a:t>
            </a:r>
          </a:p>
          <a:p>
            <a:endParaRPr lang="en-US" sz="1800"/>
          </a:p>
          <a:p>
            <a:r>
              <a:rPr lang="en-US" sz="1800"/>
              <a:t>     </a:t>
            </a:r>
            <a:r>
              <a:rPr lang="en-US" sz="1800" b="1">
                <a:solidFill>
                  <a:srgbClr val="FF0000"/>
                </a:solidFill>
              </a:rPr>
              <a:t>p = </a:t>
            </a:r>
            <a:r>
              <a:rPr lang="en-US" sz="1800" b="1">
                <a:solidFill>
                  <a:srgbClr val="FF0000"/>
                </a:solidFill>
                <a:sym typeface="Symbol" pitchFamily="18" charset="2"/>
              </a:rPr>
              <a:t> </a:t>
            </a:r>
            <a:r>
              <a:rPr lang="el-GR" sz="1800" b="1">
                <a:solidFill>
                  <a:srgbClr val="FF0000"/>
                </a:solidFill>
                <a:sym typeface="Symbol" pitchFamily="18" charset="2"/>
              </a:rPr>
              <a:t>Δ</a:t>
            </a:r>
            <a:r>
              <a:rPr lang="en-US" sz="1800" b="1">
                <a:solidFill>
                  <a:srgbClr val="FF0000"/>
                </a:solidFill>
                <a:sym typeface="Symbol" pitchFamily="18" charset="2"/>
              </a:rPr>
              <a:t>t</a:t>
            </a:r>
            <a:r>
              <a:rPr lang="en-US" sz="1800">
                <a:sym typeface="Symbol" pitchFamily="18" charset="2"/>
              </a:rPr>
              <a:t>   </a:t>
            </a:r>
          </a:p>
          <a:p>
            <a:endParaRPr lang="en-US" sz="1800">
              <a:sym typeface="Symbol" pitchFamily="18" charset="2"/>
            </a:endParaRPr>
          </a:p>
          <a:p>
            <a:r>
              <a:rPr lang="en-US" sz="1800">
                <a:sym typeface="Symbol" pitchFamily="18" charset="2"/>
              </a:rPr>
              <a:t>(when  </a:t>
            </a:r>
            <a:r>
              <a:rPr lang="el-GR" sz="1800">
                <a:sym typeface="Symbol" pitchFamily="18" charset="2"/>
              </a:rPr>
              <a:t>Δ</a:t>
            </a:r>
            <a:r>
              <a:rPr lang="en-US" sz="1800">
                <a:sym typeface="Symbol" pitchFamily="18" charset="2"/>
              </a:rPr>
              <a:t>t &lt;&lt; 1)</a:t>
            </a:r>
          </a:p>
          <a:p>
            <a:endParaRPr lang="en-US" sz="1800">
              <a:sym typeface="Symbol" pitchFamily="18" charset="2"/>
            </a:endParaRPr>
          </a:p>
        </p:txBody>
      </p:sp>
      <p:sp>
        <p:nvSpPr>
          <p:cNvPr id="71688" name="Text Box 8"/>
          <p:cNvSpPr txBox="1">
            <a:spLocks noChangeArrowheads="1"/>
          </p:cNvSpPr>
          <p:nvPr/>
        </p:nvSpPr>
        <p:spPr bwMode="auto">
          <a:xfrm>
            <a:off x="4038600" y="5378450"/>
            <a:ext cx="4813300" cy="641350"/>
          </a:xfrm>
          <a:prstGeom prst="rect">
            <a:avLst/>
          </a:prstGeom>
          <a:noFill/>
          <a:ln w="9525">
            <a:noFill/>
            <a:miter lim="800000"/>
            <a:headEnd/>
            <a:tailEnd/>
          </a:ln>
        </p:spPr>
        <p:txBody>
          <a:bodyPr wrap="none">
            <a:spAutoFit/>
          </a:bodyPr>
          <a:lstStyle/>
          <a:p>
            <a:r>
              <a:rPr lang="en-US" sz="1800">
                <a:sym typeface="Symbol" pitchFamily="18" charset="2"/>
              </a:rPr>
              <a:t>The MC technique requires one uniform </a:t>
            </a:r>
          </a:p>
          <a:p>
            <a:r>
              <a:rPr lang="en-US" sz="1800">
                <a:sym typeface="Symbol" pitchFamily="18" charset="2"/>
              </a:rPr>
              <a:t>random number in [0,1] at each step</a:t>
            </a:r>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numero diapositiva 5"/>
          <p:cNvSpPr>
            <a:spLocks noGrp="1"/>
          </p:cNvSpPr>
          <p:nvPr>
            <p:ph type="sldNum" sz="quarter" idx="12"/>
          </p:nvPr>
        </p:nvSpPr>
        <p:spPr>
          <a:noFill/>
        </p:spPr>
        <p:txBody>
          <a:bodyPr/>
          <a:lstStyle/>
          <a:p>
            <a:fld id="{AD0AEA08-4D0E-435D-920F-5253707B23DC}" type="slidenum">
              <a:rPr lang="en-US" smtClean="0"/>
              <a:pPr/>
              <a:t>48</a:t>
            </a:fld>
            <a:endParaRPr lang="en-US" smtClean="0"/>
          </a:p>
        </p:txBody>
      </p:sp>
      <p:sp>
        <p:nvSpPr>
          <p:cNvPr id="51203" name="Rectangle 2"/>
          <p:cNvSpPr>
            <a:spLocks noGrp="1" noChangeArrowheads="1"/>
          </p:cNvSpPr>
          <p:nvPr>
            <p:ph type="title"/>
          </p:nvPr>
        </p:nvSpPr>
        <p:spPr/>
        <p:txBody>
          <a:bodyPr/>
          <a:lstStyle/>
          <a:p>
            <a:pPr eaLnBrk="1" hangingPunct="1"/>
            <a:r>
              <a:rPr lang="en-US" i="1" smtClean="0"/>
              <a:t>Exercise No. 1</a:t>
            </a:r>
          </a:p>
        </p:txBody>
      </p:sp>
      <p:pic>
        <p:nvPicPr>
          <p:cNvPr id="51204" name="Picture 4" descr="File0004"/>
          <p:cNvPicPr>
            <a:picLocks noGrp="1" noChangeAspect="1" noChangeArrowheads="1"/>
          </p:cNvPicPr>
          <p:nvPr>
            <p:ph type="body" idx="1"/>
          </p:nvPr>
        </p:nvPicPr>
        <p:blipFill>
          <a:blip r:embed="rId2" cstate="print"/>
          <a:srcRect t="636"/>
          <a:stretch>
            <a:fillRect/>
          </a:stretch>
        </p:blipFill>
        <p:spPr>
          <a:xfrm>
            <a:off x="685800" y="1574800"/>
            <a:ext cx="5410200" cy="4216400"/>
          </a:xfr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numero diapositiva 5"/>
          <p:cNvSpPr>
            <a:spLocks noGrp="1"/>
          </p:cNvSpPr>
          <p:nvPr>
            <p:ph type="sldNum" sz="quarter" idx="12"/>
          </p:nvPr>
        </p:nvSpPr>
        <p:spPr>
          <a:noFill/>
        </p:spPr>
        <p:txBody>
          <a:bodyPr/>
          <a:lstStyle/>
          <a:p>
            <a:fld id="{70D6ED5F-B9B2-48C9-B80E-807E8FC028C7}" type="slidenum">
              <a:rPr lang="en-US" smtClean="0"/>
              <a:pPr/>
              <a:t>49</a:t>
            </a:fld>
            <a:endParaRPr lang="en-US" smtClean="0"/>
          </a:p>
        </p:txBody>
      </p:sp>
      <p:sp>
        <p:nvSpPr>
          <p:cNvPr id="52227" name="Rectangle 2"/>
          <p:cNvSpPr>
            <a:spLocks noGrp="1" noChangeArrowheads="1"/>
          </p:cNvSpPr>
          <p:nvPr>
            <p:ph type="title"/>
          </p:nvPr>
        </p:nvSpPr>
        <p:spPr/>
        <p:txBody>
          <a:bodyPr/>
          <a:lstStyle/>
          <a:p>
            <a:pPr eaLnBrk="1" hangingPunct="1"/>
            <a:r>
              <a:rPr lang="en-US" i="1" smtClean="0"/>
              <a:t>Possible solutions to Exercise 1</a:t>
            </a:r>
          </a:p>
        </p:txBody>
      </p:sp>
      <p:sp>
        <p:nvSpPr>
          <p:cNvPr id="52228" name="Rectangle 4"/>
          <p:cNvSpPr>
            <a:spLocks noGrp="1" noChangeArrowheads="1"/>
          </p:cNvSpPr>
          <p:nvPr>
            <p:ph type="body" idx="1"/>
          </p:nvPr>
        </p:nvSpPr>
        <p:spPr>
          <a:xfrm>
            <a:off x="566738" y="1219200"/>
            <a:ext cx="8043862" cy="457200"/>
          </a:xfrm>
          <a:noFill/>
        </p:spPr>
        <p:txBody>
          <a:bodyPr/>
          <a:lstStyle/>
          <a:p>
            <a:pPr marL="342900" indent="-342900" eaLnBrk="1" hangingPunct="1">
              <a:lnSpc>
                <a:spcPct val="90000"/>
              </a:lnSpc>
            </a:pPr>
            <a:r>
              <a:rPr lang="it-IT" sz="2100" smtClean="0"/>
              <a:t> C program (uses RANMAR from CERNLIB): </a:t>
            </a:r>
            <a:r>
              <a:rPr lang="it-IT" sz="2100" smtClean="0">
                <a:solidFill>
                  <a:srgbClr val="FF0000"/>
                </a:solidFill>
              </a:rPr>
              <a:t>decrad1.c </a:t>
            </a:r>
            <a:r>
              <a:rPr lang="it-IT" sz="2100" smtClean="0"/>
              <a:t> </a:t>
            </a:r>
          </a:p>
        </p:txBody>
      </p:sp>
      <p:sp>
        <p:nvSpPr>
          <p:cNvPr id="52229" name="Text Box 5"/>
          <p:cNvSpPr txBox="1">
            <a:spLocks noChangeArrowheads="1"/>
          </p:cNvSpPr>
          <p:nvPr/>
        </p:nvSpPr>
        <p:spPr bwMode="auto">
          <a:xfrm>
            <a:off x="812800" y="1752600"/>
            <a:ext cx="7416800" cy="4211638"/>
          </a:xfrm>
          <a:prstGeom prst="rect">
            <a:avLst/>
          </a:prstGeom>
          <a:noFill/>
          <a:ln w="9525">
            <a:noFill/>
            <a:miter lim="800000"/>
            <a:headEnd/>
            <a:tailEnd/>
          </a:ln>
        </p:spPr>
        <p:txBody>
          <a:bodyPr wrap="none">
            <a:spAutoFit/>
          </a:bodyPr>
          <a:lstStyle/>
          <a:p>
            <a:r>
              <a:rPr lang="en-US" sz="1800"/>
              <a:t>main()</a:t>
            </a:r>
          </a:p>
          <a:p>
            <a:r>
              <a:rPr lang="en-US" sz="1800"/>
              <a:t>{</a:t>
            </a:r>
          </a:p>
          <a:p>
            <a:r>
              <a:rPr lang="en-US" sz="1800"/>
              <a:t>  int hid=1,istat=0,icycle=0;</a:t>
            </a:r>
          </a:p>
          <a:p>
            <a:r>
              <a:rPr lang="en-US" sz="1800"/>
              <a:t>  int nvar=3;</a:t>
            </a:r>
          </a:p>
          <a:p>
            <a:r>
              <a:rPr lang="en-US" sz="1800"/>
              <a:t>  char Title[3][8]={"Tempo","Nuclei","Num"};</a:t>
            </a:r>
          </a:p>
          <a:p>
            <a:r>
              <a:rPr lang="en-US" sz="1800"/>
              <a:t>  float VecNtu[3];</a:t>
            </a:r>
          </a:p>
          <a:p>
            <a:r>
              <a:rPr lang="en-US" sz="1800"/>
              <a:t>  int record_size=1024;</a:t>
            </a:r>
          </a:p>
          <a:p>
            <a:r>
              <a:rPr lang="en-US" sz="1800"/>
              <a:t>  float vec[100];</a:t>
            </a:r>
          </a:p>
          <a:p>
            <a:r>
              <a:rPr lang="en-US" sz="1800"/>
              <a:t>  int len=100;</a:t>
            </a:r>
          </a:p>
          <a:p>
            <a:r>
              <a:rPr lang="en-US" sz="1800"/>
              <a:t>  </a:t>
            </a:r>
            <a:r>
              <a:rPr lang="en-US" sz="1800">
                <a:solidFill>
                  <a:srgbClr val="33CC33"/>
                </a:solidFill>
              </a:rPr>
              <a:t>int N0=100</a:t>
            </a:r>
            <a:r>
              <a:rPr lang="en-US" sz="1800"/>
              <a:t>,count,t,i,N,j;</a:t>
            </a:r>
          </a:p>
          <a:p>
            <a:r>
              <a:rPr lang="en-US" sz="1800"/>
              <a:t>  </a:t>
            </a:r>
            <a:r>
              <a:rPr lang="en-US" sz="1800">
                <a:solidFill>
                  <a:srgbClr val="33CC33"/>
                </a:solidFill>
              </a:rPr>
              <a:t>float alpha=0.01</a:t>
            </a:r>
            <a:r>
              <a:rPr lang="en-US" sz="1800"/>
              <a:t>,</a:t>
            </a:r>
            <a:r>
              <a:rPr lang="en-US" sz="1800">
                <a:solidFill>
                  <a:srgbClr val="33CC33"/>
                </a:solidFill>
              </a:rPr>
              <a:t>delta_t=1.</a:t>
            </a:r>
            <a:r>
              <a:rPr lang="en-US" sz="1800"/>
              <a:t>;</a:t>
            </a:r>
          </a:p>
          <a:p>
            <a:r>
              <a:rPr lang="en-US" sz="1800"/>
              <a:t>  // Ntuple stuff</a:t>
            </a:r>
          </a:p>
          <a:p>
            <a:r>
              <a:rPr lang="en-US" sz="1800"/>
              <a:t>  HLIMIT(PAWC_SIZE);</a:t>
            </a:r>
          </a:p>
          <a:p>
            <a:r>
              <a:rPr lang="en-US" sz="1800"/>
              <a:t>  HROPEN(1,"decrad1","decrad1.hbook","N",record_size,istat);</a:t>
            </a:r>
          </a:p>
          <a:p>
            <a:r>
              <a:rPr lang="en-US" sz="1800"/>
              <a:t>  HBOOKN(hid,"Decadimento Radioattivo",nvar," ",5000,Title);</a:t>
            </a:r>
          </a:p>
        </p:txBody>
      </p:sp>
      <p:sp>
        <p:nvSpPr>
          <p:cNvPr id="52230" name="Text Box 6"/>
          <p:cNvSpPr txBox="1">
            <a:spLocks noChangeArrowheads="1"/>
          </p:cNvSpPr>
          <p:nvPr/>
        </p:nvSpPr>
        <p:spPr bwMode="auto">
          <a:xfrm>
            <a:off x="1127125" y="6203950"/>
            <a:ext cx="1449388" cy="366713"/>
          </a:xfrm>
          <a:prstGeom prst="rect">
            <a:avLst/>
          </a:prstGeom>
          <a:noFill/>
          <a:ln w="9525">
            <a:noFill/>
            <a:miter lim="800000"/>
            <a:headEnd/>
            <a:tailEnd/>
          </a:ln>
        </p:spPr>
        <p:txBody>
          <a:bodyPr wrap="none">
            <a:spAutoFit/>
          </a:bodyPr>
          <a:lstStyle/>
          <a:p>
            <a:r>
              <a:rPr lang="en-US" sz="1800" i="1"/>
              <a:t>continues..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numero diapositiva 5"/>
          <p:cNvSpPr>
            <a:spLocks noGrp="1"/>
          </p:cNvSpPr>
          <p:nvPr>
            <p:ph type="sldNum" sz="quarter" idx="12"/>
          </p:nvPr>
        </p:nvSpPr>
        <p:spPr>
          <a:noFill/>
        </p:spPr>
        <p:txBody>
          <a:bodyPr/>
          <a:lstStyle/>
          <a:p>
            <a:fld id="{C2D15668-48C8-4E37-81A4-49904ED4E165}" type="slidenum">
              <a:rPr lang="en-US" smtClean="0"/>
              <a:pPr/>
              <a:t>5</a:t>
            </a:fld>
            <a:endParaRPr lang="en-US" smtClean="0"/>
          </a:p>
        </p:txBody>
      </p:sp>
      <p:sp>
        <p:nvSpPr>
          <p:cNvPr id="20483" name="Rectangle 2"/>
          <p:cNvSpPr>
            <a:spLocks noGrp="1" noChangeArrowheads="1"/>
          </p:cNvSpPr>
          <p:nvPr>
            <p:ph type="title"/>
          </p:nvPr>
        </p:nvSpPr>
        <p:spPr/>
        <p:txBody>
          <a:bodyPr/>
          <a:lstStyle/>
          <a:p>
            <a:pPr eaLnBrk="1" hangingPunct="1"/>
            <a:r>
              <a:rPr lang="en-US" smtClean="0"/>
              <a:t>List of chapters from Cowan</a:t>
            </a:r>
          </a:p>
        </p:txBody>
      </p:sp>
      <p:sp>
        <p:nvSpPr>
          <p:cNvPr id="20484" name="Rectangle 3"/>
          <p:cNvSpPr>
            <a:spLocks noGrp="1" noChangeArrowheads="1"/>
          </p:cNvSpPr>
          <p:nvPr>
            <p:ph type="body" idx="1"/>
          </p:nvPr>
        </p:nvSpPr>
        <p:spPr/>
        <p:txBody>
          <a:bodyPr/>
          <a:lstStyle/>
          <a:p>
            <a:pPr eaLnBrk="1" hangingPunct="1">
              <a:lnSpc>
                <a:spcPct val="90000"/>
              </a:lnSpc>
            </a:pPr>
            <a:r>
              <a:rPr lang="en-US" sz="2100" smtClean="0"/>
              <a:t>“Statistical Data Analysis" by Glen COWAN (Clarendon Press, Oxford, 1998)</a:t>
            </a:r>
          </a:p>
          <a:p>
            <a:pPr lvl="1" eaLnBrk="1" hangingPunct="1">
              <a:lnSpc>
                <a:spcPct val="90000"/>
              </a:lnSpc>
            </a:pPr>
            <a:r>
              <a:rPr lang="en-US" sz="2000" smtClean="0"/>
              <a:t>chapter 1 (fundamental concepts): whole chapter</a:t>
            </a:r>
          </a:p>
          <a:p>
            <a:pPr lvl="1" eaLnBrk="1" hangingPunct="1">
              <a:lnSpc>
                <a:spcPct val="90000"/>
              </a:lnSpc>
            </a:pPr>
            <a:r>
              <a:rPr lang="en-US" sz="2000" smtClean="0"/>
              <a:t>chapter 2 (examples of probability functions): 2.1-2.5, 2.7</a:t>
            </a:r>
          </a:p>
          <a:p>
            <a:pPr lvl="1" eaLnBrk="1" hangingPunct="1">
              <a:lnSpc>
                <a:spcPct val="90000"/>
              </a:lnSpc>
            </a:pPr>
            <a:r>
              <a:rPr lang="en-US" sz="2000" smtClean="0"/>
              <a:t>chapter 3 (the Monte Carlo method): whole chapter</a:t>
            </a:r>
          </a:p>
          <a:p>
            <a:pPr lvl="1" eaLnBrk="1" hangingPunct="1">
              <a:lnSpc>
                <a:spcPct val="90000"/>
              </a:lnSpc>
            </a:pPr>
            <a:r>
              <a:rPr lang="en-US" sz="2000" smtClean="0"/>
              <a:t>chapter 4 (statistical tests): whole chapter except 4.4.1, 4.4.2, 4.4.3</a:t>
            </a:r>
          </a:p>
          <a:p>
            <a:pPr lvl="1" eaLnBrk="1" hangingPunct="1">
              <a:lnSpc>
                <a:spcPct val="90000"/>
              </a:lnSpc>
            </a:pPr>
            <a:r>
              <a:rPr lang="en-US" sz="2000" smtClean="0"/>
              <a:t>chapter 5 (general concepts of parameter estimation): whole chapter</a:t>
            </a:r>
          </a:p>
          <a:p>
            <a:pPr lvl="1" eaLnBrk="1" hangingPunct="1">
              <a:lnSpc>
                <a:spcPct val="90000"/>
              </a:lnSpc>
            </a:pPr>
            <a:r>
              <a:rPr lang="en-US" sz="2000" smtClean="0"/>
              <a:t>chapter 6 (the method of Max. Likelihood): whole chapter except 6.9</a:t>
            </a:r>
          </a:p>
          <a:p>
            <a:pPr lvl="1" eaLnBrk="1" hangingPunct="1">
              <a:lnSpc>
                <a:spcPct val="90000"/>
              </a:lnSpc>
            </a:pPr>
            <a:r>
              <a:rPr lang="en-US" sz="2000" smtClean="0"/>
              <a:t>chapter 7 (the method of least squares): 7.1-7.5</a:t>
            </a:r>
          </a:p>
          <a:p>
            <a:pPr lvl="1" eaLnBrk="1" hangingPunct="1">
              <a:lnSpc>
                <a:spcPct val="90000"/>
              </a:lnSpc>
            </a:pPr>
            <a:r>
              <a:rPr lang="en-US" sz="2000" smtClean="0"/>
              <a:t>chapter 9 (statistical errors, confidence intervals and limits): whole chapter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numero diapositiva 5"/>
          <p:cNvSpPr>
            <a:spLocks noGrp="1"/>
          </p:cNvSpPr>
          <p:nvPr>
            <p:ph type="sldNum" sz="quarter" idx="12"/>
          </p:nvPr>
        </p:nvSpPr>
        <p:spPr>
          <a:noFill/>
        </p:spPr>
        <p:txBody>
          <a:bodyPr/>
          <a:lstStyle/>
          <a:p>
            <a:fld id="{FFC2332A-89A9-4D8A-AC61-6BF7CFD37E6C}" type="slidenum">
              <a:rPr lang="en-US" smtClean="0"/>
              <a:pPr/>
              <a:t>50</a:t>
            </a:fld>
            <a:endParaRPr lang="en-US" smtClean="0"/>
          </a:p>
        </p:txBody>
      </p:sp>
      <p:sp>
        <p:nvSpPr>
          <p:cNvPr id="53251" name="Rectangle 2"/>
          <p:cNvSpPr>
            <a:spLocks noGrp="1" noChangeArrowheads="1"/>
          </p:cNvSpPr>
          <p:nvPr>
            <p:ph type="title"/>
          </p:nvPr>
        </p:nvSpPr>
        <p:spPr/>
        <p:txBody>
          <a:bodyPr/>
          <a:lstStyle/>
          <a:p>
            <a:pPr eaLnBrk="1" hangingPunct="1"/>
            <a:r>
              <a:rPr lang="en-US" i="1" smtClean="0"/>
              <a:t>Ex. 1: C program (continued)</a:t>
            </a:r>
          </a:p>
        </p:txBody>
      </p:sp>
      <p:sp>
        <p:nvSpPr>
          <p:cNvPr id="53252" name="Text Box 7"/>
          <p:cNvSpPr txBox="1">
            <a:spLocks noChangeArrowheads="1"/>
          </p:cNvSpPr>
          <p:nvPr/>
        </p:nvSpPr>
        <p:spPr bwMode="auto">
          <a:xfrm>
            <a:off x="533400" y="1212850"/>
            <a:ext cx="8439150" cy="5035550"/>
          </a:xfrm>
          <a:prstGeom prst="rect">
            <a:avLst/>
          </a:prstGeom>
          <a:noFill/>
          <a:ln w="9525">
            <a:noFill/>
            <a:miter lim="800000"/>
            <a:headEnd/>
            <a:tailEnd/>
          </a:ln>
        </p:spPr>
        <p:txBody>
          <a:bodyPr wrap="none">
            <a:spAutoFit/>
          </a:bodyPr>
          <a:lstStyle/>
          <a:p>
            <a:r>
              <a:rPr lang="en-US" sz="1800"/>
              <a:t> </a:t>
            </a:r>
            <a:r>
              <a:rPr lang="en-US" sz="1800">
                <a:solidFill>
                  <a:srgbClr val="FF0000"/>
                </a:solidFill>
              </a:rPr>
              <a:t>N=N0</a:t>
            </a:r>
            <a:r>
              <a:rPr lang="en-US" sz="1800"/>
              <a:t>;</a:t>
            </a:r>
          </a:p>
          <a:p>
            <a:r>
              <a:rPr lang="en-US" sz="1800"/>
              <a:t>  for (t=0;t&lt;300;t++) {  //--Loop sul tempo totale di osserv. (300 sec)</a:t>
            </a:r>
          </a:p>
          <a:p>
            <a:r>
              <a:rPr lang="en-US" sz="1800"/>
              <a:t>    </a:t>
            </a:r>
            <a:r>
              <a:rPr lang="en-US" sz="1800">
                <a:solidFill>
                  <a:schemeClr val="hlink"/>
                </a:solidFill>
              </a:rPr>
              <a:t>count=0</a:t>
            </a:r>
            <a:r>
              <a:rPr lang="en-US" sz="1800"/>
              <a:t>;</a:t>
            </a:r>
          </a:p>
          <a:p>
            <a:r>
              <a:rPr lang="en-US" sz="1800"/>
              <a:t>    RANMAR(vec[0],len);  //--Genera sequenza numeri casuali</a:t>
            </a:r>
          </a:p>
          <a:p>
            <a:r>
              <a:rPr lang="en-US" sz="1800"/>
              <a:t>    VecNtu[2]=vec[N-1];  //--Salva ultimo numero casuale utilizzato </a:t>
            </a:r>
          </a:p>
          <a:p>
            <a:r>
              <a:rPr lang="en-US" sz="1800"/>
              <a:t>    for (i=0;i&lt;</a:t>
            </a:r>
            <a:r>
              <a:rPr lang="en-US" sz="1800">
                <a:solidFill>
                  <a:srgbClr val="FF0000"/>
                </a:solidFill>
              </a:rPr>
              <a:t>N</a:t>
            </a:r>
            <a:r>
              <a:rPr lang="en-US" sz="1800"/>
              <a:t>;i++) {  //--Loop sui nuclei sopravvissuti</a:t>
            </a:r>
          </a:p>
          <a:p>
            <a:r>
              <a:rPr lang="en-US" sz="1800"/>
              <a:t>      if(vec[i]&lt;=(alpha*delta_t)) </a:t>
            </a:r>
            <a:r>
              <a:rPr lang="en-US" sz="1800">
                <a:solidFill>
                  <a:schemeClr val="hlink"/>
                </a:solidFill>
              </a:rPr>
              <a:t>count=count+1</a:t>
            </a:r>
            <a:r>
              <a:rPr lang="en-US" sz="1800"/>
              <a:t>;</a:t>
            </a:r>
          </a:p>
          <a:p>
            <a:r>
              <a:rPr lang="en-US" sz="1800"/>
              <a:t>    }</a:t>
            </a:r>
          </a:p>
          <a:p>
            <a:r>
              <a:rPr lang="en-US" sz="1800"/>
              <a:t>      </a:t>
            </a:r>
            <a:r>
              <a:rPr lang="en-US" sz="1800">
                <a:solidFill>
                  <a:srgbClr val="FF0000"/>
                </a:solidFill>
              </a:rPr>
              <a:t>N=N-</a:t>
            </a:r>
            <a:r>
              <a:rPr lang="en-US" sz="1800">
                <a:solidFill>
                  <a:schemeClr val="hlink"/>
                </a:solidFill>
              </a:rPr>
              <a:t>count</a:t>
            </a:r>
            <a:r>
              <a:rPr lang="en-US" sz="1800"/>
              <a:t>;</a:t>
            </a:r>
          </a:p>
          <a:p>
            <a:r>
              <a:rPr lang="en-US" sz="1800"/>
              <a:t>      VecNtu[0]=t;</a:t>
            </a:r>
          </a:p>
          <a:p>
            <a:r>
              <a:rPr lang="en-US" sz="1800"/>
              <a:t>      VecNtu[1]=N;</a:t>
            </a:r>
          </a:p>
          <a:p>
            <a:r>
              <a:rPr lang="en-US" sz="1800"/>
              <a:t>      HFN(hid,VecNtu);  //--Riempie t-esima riga della Ntupla</a:t>
            </a:r>
          </a:p>
          <a:p>
            <a:r>
              <a:rPr lang="en-US" sz="1800"/>
              <a:t>  }</a:t>
            </a:r>
          </a:p>
          <a:p>
            <a:r>
              <a:rPr lang="en-US" sz="1800"/>
              <a:t>  HROUT(0,icycle," ");</a:t>
            </a:r>
          </a:p>
          <a:p>
            <a:r>
              <a:rPr lang="en-US" sz="1800"/>
              <a:t>  HREND("decrad1");</a:t>
            </a:r>
          </a:p>
          <a:p>
            <a:r>
              <a:rPr lang="en-US" sz="1800"/>
              <a:t>  KUCLOS(1," ",1);</a:t>
            </a:r>
          </a:p>
          <a:p>
            <a:r>
              <a:rPr lang="en-US" sz="1800"/>
              <a:t>}</a:t>
            </a:r>
          </a:p>
          <a:p>
            <a:endParaRPr lang="en-US" sz="18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numero diapositiva 5"/>
          <p:cNvSpPr>
            <a:spLocks noGrp="1"/>
          </p:cNvSpPr>
          <p:nvPr>
            <p:ph type="sldNum" sz="quarter" idx="12"/>
          </p:nvPr>
        </p:nvSpPr>
        <p:spPr>
          <a:noFill/>
        </p:spPr>
        <p:txBody>
          <a:bodyPr/>
          <a:lstStyle/>
          <a:p>
            <a:fld id="{EAC69E1D-1F21-4475-AAF5-FD3EDECF0D31}" type="slidenum">
              <a:rPr lang="en-US" smtClean="0"/>
              <a:pPr/>
              <a:t>51</a:t>
            </a:fld>
            <a:endParaRPr lang="en-US" smtClean="0"/>
          </a:p>
        </p:txBody>
      </p:sp>
      <p:sp>
        <p:nvSpPr>
          <p:cNvPr id="54275" name="Rectangle 2"/>
          <p:cNvSpPr>
            <a:spLocks noGrp="1" noChangeArrowheads="1"/>
          </p:cNvSpPr>
          <p:nvPr>
            <p:ph type="title"/>
          </p:nvPr>
        </p:nvSpPr>
        <p:spPr/>
        <p:txBody>
          <a:bodyPr/>
          <a:lstStyle/>
          <a:p>
            <a:pPr eaLnBrk="1" hangingPunct="1"/>
            <a:r>
              <a:rPr lang="en-US" i="1" smtClean="0"/>
              <a:t>Possible solutions to Exercise 1</a:t>
            </a:r>
          </a:p>
        </p:txBody>
      </p:sp>
      <p:sp>
        <p:nvSpPr>
          <p:cNvPr id="54276" name="Rectangle 3"/>
          <p:cNvSpPr>
            <a:spLocks noGrp="1" noChangeArrowheads="1"/>
          </p:cNvSpPr>
          <p:nvPr>
            <p:ph type="body" idx="1"/>
          </p:nvPr>
        </p:nvSpPr>
        <p:spPr>
          <a:noFill/>
        </p:spPr>
        <p:txBody>
          <a:bodyPr/>
          <a:lstStyle/>
          <a:p>
            <a:pPr marL="342900" indent="-342900" eaLnBrk="1" hangingPunct="1">
              <a:lnSpc>
                <a:spcPct val="90000"/>
              </a:lnSpc>
            </a:pPr>
            <a:r>
              <a:rPr lang="it-IT" smtClean="0"/>
              <a:t> ROOT macro implementation (uses TRandom3):</a:t>
            </a:r>
          </a:p>
          <a:p>
            <a:pPr marL="742950" lvl="1" indent="-285750" eaLnBrk="1" hangingPunct="1">
              <a:lnSpc>
                <a:spcPct val="90000"/>
              </a:lnSpc>
            </a:pPr>
            <a:r>
              <a:rPr lang="it-IT" smtClean="0"/>
              <a:t> ROOT classes are used for random number generation, histograms and input-output</a:t>
            </a:r>
          </a:p>
          <a:p>
            <a:pPr marL="742950" lvl="1" indent="-285750" eaLnBrk="1" hangingPunct="1">
              <a:lnSpc>
                <a:spcPct val="90000"/>
              </a:lnSpc>
            </a:pPr>
            <a:r>
              <a:rPr lang="it-IT" smtClean="0"/>
              <a:t> the macro (</a:t>
            </a:r>
            <a:r>
              <a:rPr lang="it-IT" smtClean="0">
                <a:solidFill>
                  <a:srgbClr val="FF0000"/>
                </a:solidFill>
              </a:rPr>
              <a:t>decay.C</a:t>
            </a:r>
            <a:r>
              <a:rPr lang="it-IT" smtClean="0"/>
              <a:t>) consists of 2  functions, </a:t>
            </a:r>
            <a:r>
              <a:rPr lang="it-IT" smtClean="0">
                <a:solidFill>
                  <a:srgbClr val="FF0000"/>
                </a:solidFill>
              </a:rPr>
              <a:t>decay</a:t>
            </a:r>
            <a:r>
              <a:rPr lang="it-IT" smtClean="0"/>
              <a:t> and </a:t>
            </a:r>
            <a:r>
              <a:rPr lang="it-IT" smtClean="0">
                <a:solidFill>
                  <a:srgbClr val="FF0000"/>
                </a:solidFill>
              </a:rPr>
              <a:t>exponential</a:t>
            </a:r>
          </a:p>
          <a:p>
            <a:pPr marL="742950" lvl="1" indent="-285750" eaLnBrk="1" hangingPunct="1">
              <a:lnSpc>
                <a:spcPct val="90000"/>
              </a:lnSpc>
            </a:pPr>
            <a:r>
              <a:rPr lang="it-IT" smtClean="0"/>
              <a:t> it may be either compiled or executed with the ROOT interpreter (CINT)</a:t>
            </a:r>
          </a:p>
          <a:p>
            <a:pPr marL="742950" lvl="1" indent="-285750" eaLnBrk="1" hangingPunct="1">
              <a:lnSpc>
                <a:spcPct val="90000"/>
              </a:lnSpc>
            </a:pPr>
            <a:r>
              <a:rPr lang="it-IT" smtClean="0"/>
              <a:t> the code and sample results are shown in the following slides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numero diapositiva 5"/>
          <p:cNvSpPr>
            <a:spLocks noGrp="1"/>
          </p:cNvSpPr>
          <p:nvPr>
            <p:ph type="sldNum" sz="quarter" idx="12"/>
          </p:nvPr>
        </p:nvSpPr>
        <p:spPr>
          <a:noFill/>
        </p:spPr>
        <p:txBody>
          <a:bodyPr/>
          <a:lstStyle/>
          <a:p>
            <a:fld id="{EC97705E-5078-4353-AF89-87A417CE494A}" type="slidenum">
              <a:rPr lang="en-US" smtClean="0"/>
              <a:pPr/>
              <a:t>52</a:t>
            </a:fld>
            <a:endParaRPr lang="en-US" smtClean="0"/>
          </a:p>
        </p:txBody>
      </p:sp>
      <p:pic>
        <p:nvPicPr>
          <p:cNvPr id="55299" name="Picture 4" descr="decay"/>
          <p:cNvPicPr>
            <a:picLocks noChangeAspect="1" noChangeArrowheads="1"/>
          </p:cNvPicPr>
          <p:nvPr/>
        </p:nvPicPr>
        <p:blipFill>
          <a:blip r:embed="rId2" cstate="print"/>
          <a:srcRect/>
          <a:stretch>
            <a:fillRect/>
          </a:stretch>
        </p:blipFill>
        <p:spPr bwMode="auto">
          <a:xfrm>
            <a:off x="0" y="0"/>
            <a:ext cx="8542338" cy="6791325"/>
          </a:xfrm>
          <a:prstGeom prst="rect">
            <a:avLst/>
          </a:prstGeom>
          <a:noFill/>
          <a:ln w="9525">
            <a:noFill/>
            <a:miter lim="800000"/>
            <a:headEnd/>
            <a:tailEnd/>
          </a:ln>
        </p:spPr>
      </p:pic>
      <p:sp>
        <p:nvSpPr>
          <p:cNvPr id="74757" name="Oval 5"/>
          <p:cNvSpPr>
            <a:spLocks noChangeArrowheads="1"/>
          </p:cNvSpPr>
          <p:nvPr/>
        </p:nvSpPr>
        <p:spPr bwMode="auto">
          <a:xfrm>
            <a:off x="5105400" y="2667000"/>
            <a:ext cx="4178300" cy="3240088"/>
          </a:xfrm>
          <a:prstGeom prst="ellipse">
            <a:avLst/>
          </a:prstGeom>
          <a:solidFill>
            <a:srgbClr val="006600"/>
          </a:solidFill>
          <a:ln w="9525">
            <a:solidFill>
              <a:schemeClr val="tx1"/>
            </a:solidFill>
            <a:round/>
            <a:headEnd/>
            <a:tailEnd/>
          </a:ln>
          <a:effectLst/>
        </p:spPr>
        <p:txBody>
          <a:bodyPr wrap="none" anchor="ctr"/>
          <a:lstStyle/>
          <a:p>
            <a:pPr algn="ctr">
              <a:defRPr/>
            </a:pPr>
            <a:r>
              <a:rPr lang="it-IT">
                <a:solidFill>
                  <a:srgbClr val="FFFF00"/>
                </a:solidFill>
                <a:effectLst>
                  <a:outerShdw blurRad="38100" dist="38100" dir="2700000" algn="tl">
                    <a:srgbClr val="000000"/>
                  </a:outerShdw>
                </a:effectLst>
                <a:latin typeface="Arial" charset="0"/>
              </a:rPr>
              <a:t>Header files, necessary for</a:t>
            </a:r>
          </a:p>
          <a:p>
            <a:pPr algn="ctr">
              <a:defRPr/>
            </a:pPr>
            <a:r>
              <a:rPr lang="it-IT">
                <a:solidFill>
                  <a:srgbClr val="FFFF00"/>
                </a:solidFill>
                <a:effectLst>
                  <a:outerShdw blurRad="38100" dist="38100" dir="2700000" algn="tl">
                    <a:srgbClr val="000000"/>
                  </a:outerShdw>
                </a:effectLst>
                <a:latin typeface="Arial" charset="0"/>
              </a:rPr>
              <a:t>macro compilation.</a:t>
            </a:r>
          </a:p>
          <a:p>
            <a:pPr algn="ctr">
              <a:defRPr/>
            </a:pPr>
            <a:r>
              <a:rPr lang="it-IT">
                <a:solidFill>
                  <a:srgbClr val="FFFF00"/>
                </a:solidFill>
                <a:effectLst>
                  <a:outerShdw blurRad="38100" dist="38100" dir="2700000" algn="tl">
                    <a:srgbClr val="000000"/>
                  </a:outerShdw>
                </a:effectLst>
                <a:latin typeface="Arial" charset="0"/>
              </a:rPr>
              <a:t>Compilation is not mandatory,</a:t>
            </a:r>
          </a:p>
          <a:p>
            <a:pPr algn="ctr">
              <a:defRPr/>
            </a:pPr>
            <a:r>
              <a:rPr lang="it-IT">
                <a:solidFill>
                  <a:srgbClr val="FFFF00"/>
                </a:solidFill>
                <a:effectLst>
                  <a:outerShdw blurRad="38100" dist="38100" dir="2700000" algn="tl">
                    <a:srgbClr val="000000"/>
                  </a:outerShdw>
                </a:effectLst>
                <a:latin typeface="Arial" charset="0"/>
              </a:rPr>
              <a:t>the ROOT C++ interpreter</a:t>
            </a:r>
          </a:p>
          <a:p>
            <a:pPr algn="ctr">
              <a:defRPr/>
            </a:pPr>
            <a:r>
              <a:rPr lang="it-IT">
                <a:solidFill>
                  <a:srgbClr val="FFFF00"/>
                </a:solidFill>
                <a:effectLst>
                  <a:outerShdw blurRad="38100" dist="38100" dir="2700000" algn="tl">
                    <a:srgbClr val="000000"/>
                  </a:outerShdw>
                </a:effectLst>
                <a:latin typeface="Arial" charset="0"/>
              </a:rPr>
              <a:t>may be used instead</a:t>
            </a:r>
          </a:p>
        </p:txBody>
      </p:sp>
      <p:sp>
        <p:nvSpPr>
          <p:cNvPr id="74758" name="Line 6"/>
          <p:cNvSpPr>
            <a:spLocks noChangeShapeType="1"/>
          </p:cNvSpPr>
          <p:nvPr/>
        </p:nvSpPr>
        <p:spPr bwMode="auto">
          <a:xfrm flipH="1" flipV="1">
            <a:off x="4953000" y="1196975"/>
            <a:ext cx="2057400" cy="1927225"/>
          </a:xfrm>
          <a:prstGeom prst="line">
            <a:avLst/>
          </a:prstGeom>
          <a:noFill/>
          <a:ln w="76200">
            <a:solidFill>
              <a:srgbClr val="006600"/>
            </a:solidFill>
            <a:round/>
            <a:headEnd/>
            <a:tailEnd type="triangle" w="med" len="med"/>
          </a:ln>
        </p:spPr>
        <p:txBody>
          <a:bodyPr/>
          <a:lstStyle/>
          <a:p>
            <a:endParaRPr lang="it-IT"/>
          </a:p>
        </p:txBody>
      </p:sp>
      <p:sp>
        <p:nvSpPr>
          <p:cNvPr id="74759" name="Rectangle 7"/>
          <p:cNvSpPr>
            <a:spLocks noChangeArrowheads="1"/>
          </p:cNvSpPr>
          <p:nvPr/>
        </p:nvSpPr>
        <p:spPr bwMode="auto">
          <a:xfrm>
            <a:off x="0" y="0"/>
            <a:ext cx="4953000" cy="1268413"/>
          </a:xfrm>
          <a:prstGeom prst="rect">
            <a:avLst/>
          </a:prstGeom>
          <a:noFill/>
          <a:ln w="28575">
            <a:solidFill>
              <a:srgbClr val="006600"/>
            </a:solid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757"/>
                                        </p:tgtEl>
                                        <p:attrNameLst>
                                          <p:attrName>style.visibility</p:attrName>
                                        </p:attrNameLst>
                                      </p:cBhvr>
                                      <p:to>
                                        <p:strVal val="visible"/>
                                      </p:to>
                                    </p:set>
                                    <p:animEffect transition="in" filter="dissolve">
                                      <p:cBhvr>
                                        <p:cTn id="7" dur="500"/>
                                        <p:tgtEl>
                                          <p:spTgt spid="7475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4758"/>
                                        </p:tgtEl>
                                        <p:attrNameLst>
                                          <p:attrName>style.visibility</p:attrName>
                                        </p:attrNameLst>
                                      </p:cBhvr>
                                      <p:to>
                                        <p:strVal val="visible"/>
                                      </p:to>
                                    </p:set>
                                    <p:animEffect transition="in" filter="dissolve">
                                      <p:cBhvr>
                                        <p:cTn id="10" dur="500"/>
                                        <p:tgtEl>
                                          <p:spTgt spid="7475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4759"/>
                                        </p:tgtEl>
                                        <p:attrNameLst>
                                          <p:attrName>style.visibility</p:attrName>
                                        </p:attrNameLst>
                                      </p:cBhvr>
                                      <p:to>
                                        <p:strVal val="visible"/>
                                      </p:to>
                                    </p:set>
                                    <p:animEffect transition="in" filter="dissolve">
                                      <p:cBhvr>
                                        <p:cTn id="13" dur="500"/>
                                        <p:tgtEl>
                                          <p:spTgt spid="74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animBg="1"/>
      <p:bldP spid="74758" grpId="0" animBg="1"/>
      <p:bldP spid="7475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numero diapositiva 5"/>
          <p:cNvSpPr>
            <a:spLocks noGrp="1"/>
          </p:cNvSpPr>
          <p:nvPr>
            <p:ph type="sldNum" sz="quarter" idx="12"/>
          </p:nvPr>
        </p:nvSpPr>
        <p:spPr>
          <a:noFill/>
        </p:spPr>
        <p:txBody>
          <a:bodyPr/>
          <a:lstStyle/>
          <a:p>
            <a:fld id="{1D16245D-292C-45A0-8F45-22CF8E94B86F}" type="slidenum">
              <a:rPr lang="en-US" smtClean="0"/>
              <a:pPr/>
              <a:t>53</a:t>
            </a:fld>
            <a:endParaRPr lang="en-US" smtClean="0"/>
          </a:p>
        </p:txBody>
      </p:sp>
      <p:pic>
        <p:nvPicPr>
          <p:cNvPr id="56323" name="Picture 4" descr="decay"/>
          <p:cNvPicPr>
            <a:picLocks noChangeAspect="1" noChangeArrowheads="1"/>
          </p:cNvPicPr>
          <p:nvPr/>
        </p:nvPicPr>
        <p:blipFill>
          <a:blip r:embed="rId3" cstate="print"/>
          <a:srcRect/>
          <a:stretch>
            <a:fillRect/>
          </a:stretch>
        </p:blipFill>
        <p:spPr bwMode="auto">
          <a:xfrm>
            <a:off x="0" y="0"/>
            <a:ext cx="8542338" cy="6791325"/>
          </a:xfrm>
          <a:prstGeom prst="rect">
            <a:avLst/>
          </a:prstGeom>
          <a:noFill/>
          <a:ln w="9525">
            <a:noFill/>
            <a:miter lim="800000"/>
            <a:headEnd/>
            <a:tailEnd/>
          </a:ln>
        </p:spPr>
      </p:pic>
      <p:sp>
        <p:nvSpPr>
          <p:cNvPr id="77829" name="Oval 5"/>
          <p:cNvSpPr>
            <a:spLocks noChangeArrowheads="1"/>
          </p:cNvSpPr>
          <p:nvPr/>
        </p:nvSpPr>
        <p:spPr bwMode="auto">
          <a:xfrm>
            <a:off x="4738688" y="1676400"/>
            <a:ext cx="4405312" cy="1600200"/>
          </a:xfrm>
          <a:prstGeom prst="ellipse">
            <a:avLst/>
          </a:prstGeom>
          <a:solidFill>
            <a:srgbClr val="006600"/>
          </a:solidFill>
          <a:ln w="9525">
            <a:solidFill>
              <a:schemeClr val="tx1"/>
            </a:solidFill>
            <a:round/>
            <a:headEnd/>
            <a:tailEnd/>
          </a:ln>
          <a:effectLst/>
        </p:spPr>
        <p:txBody>
          <a:bodyPr wrap="none" anchor="ctr"/>
          <a:lstStyle/>
          <a:p>
            <a:pPr algn="ctr">
              <a:defRPr/>
            </a:pPr>
            <a:r>
              <a:rPr lang="it-IT">
                <a:solidFill>
                  <a:srgbClr val="FFFF00"/>
                </a:solidFill>
                <a:effectLst>
                  <a:outerShdw blurRad="38100" dist="38100" dir="2700000" algn="tl">
                    <a:srgbClr val="000000"/>
                  </a:outerShdw>
                </a:effectLst>
                <a:latin typeface="Arial" charset="0"/>
              </a:rPr>
              <a:t>The 2 functions are declared here, </a:t>
            </a:r>
          </a:p>
          <a:p>
            <a:pPr algn="ctr">
              <a:defRPr/>
            </a:pPr>
            <a:r>
              <a:rPr lang="it-IT">
                <a:solidFill>
                  <a:srgbClr val="FFFF00"/>
                </a:solidFill>
                <a:effectLst>
                  <a:outerShdw blurRad="38100" dist="38100" dir="2700000" algn="tl">
                    <a:srgbClr val="000000"/>
                  </a:outerShdw>
                </a:effectLst>
                <a:latin typeface="Arial" charset="0"/>
              </a:rPr>
              <a:t>with default values for arguments</a:t>
            </a:r>
          </a:p>
        </p:txBody>
      </p:sp>
      <p:sp>
        <p:nvSpPr>
          <p:cNvPr id="56325" name="Line 6"/>
          <p:cNvSpPr>
            <a:spLocks noChangeShapeType="1"/>
          </p:cNvSpPr>
          <p:nvPr/>
        </p:nvSpPr>
        <p:spPr bwMode="auto">
          <a:xfrm flipH="1" flipV="1">
            <a:off x="4876800" y="1524000"/>
            <a:ext cx="762000" cy="457200"/>
          </a:xfrm>
          <a:prstGeom prst="line">
            <a:avLst/>
          </a:prstGeom>
          <a:noFill/>
          <a:ln w="76200">
            <a:solidFill>
              <a:srgbClr val="006600"/>
            </a:solidFill>
            <a:round/>
            <a:headEnd/>
            <a:tailEnd type="triangle" w="med" len="med"/>
          </a:ln>
        </p:spPr>
        <p:txBody>
          <a:bodyPr/>
          <a:lstStyle/>
          <a:p>
            <a:endParaRPr lang="it-IT"/>
          </a:p>
        </p:txBody>
      </p:sp>
      <p:sp>
        <p:nvSpPr>
          <p:cNvPr id="56326" name="Rectangle 7"/>
          <p:cNvSpPr>
            <a:spLocks noChangeArrowheads="1"/>
          </p:cNvSpPr>
          <p:nvPr/>
        </p:nvSpPr>
        <p:spPr bwMode="auto">
          <a:xfrm>
            <a:off x="0" y="1268413"/>
            <a:ext cx="7137400" cy="431800"/>
          </a:xfrm>
          <a:prstGeom prst="rect">
            <a:avLst/>
          </a:prstGeom>
          <a:noFill/>
          <a:ln w="28575">
            <a:solidFill>
              <a:srgbClr val="006600"/>
            </a:solidFill>
            <a:miter lim="800000"/>
            <a:headEnd/>
            <a:tailEnd/>
          </a:ln>
        </p:spPr>
        <p:txBody>
          <a:bodyPr wrap="none" anchor="ctr"/>
          <a:lstStyle/>
          <a:p>
            <a:endParaRPr lang="it-IT"/>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numero diapositiva 5"/>
          <p:cNvSpPr>
            <a:spLocks noGrp="1"/>
          </p:cNvSpPr>
          <p:nvPr>
            <p:ph type="sldNum" sz="quarter" idx="12"/>
          </p:nvPr>
        </p:nvSpPr>
        <p:spPr>
          <a:noFill/>
        </p:spPr>
        <p:txBody>
          <a:bodyPr/>
          <a:lstStyle/>
          <a:p>
            <a:fld id="{DAE3405C-46EB-4130-9853-853902B5F58C}" type="slidenum">
              <a:rPr lang="en-US" smtClean="0"/>
              <a:pPr/>
              <a:t>54</a:t>
            </a:fld>
            <a:endParaRPr lang="en-US" smtClean="0"/>
          </a:p>
        </p:txBody>
      </p:sp>
      <p:pic>
        <p:nvPicPr>
          <p:cNvPr id="57347" name="Picture 4" descr="decayAlog"/>
          <p:cNvPicPr>
            <a:picLocks noChangeAspect="1" noChangeArrowheads="1"/>
          </p:cNvPicPr>
          <p:nvPr/>
        </p:nvPicPr>
        <p:blipFill>
          <a:blip r:embed="rId2" cstate="print"/>
          <a:srcRect/>
          <a:stretch>
            <a:fillRect/>
          </a:stretch>
        </p:blipFill>
        <p:spPr bwMode="auto">
          <a:xfrm>
            <a:off x="0" y="0"/>
            <a:ext cx="6057900" cy="3752850"/>
          </a:xfrm>
          <a:prstGeom prst="rect">
            <a:avLst/>
          </a:prstGeom>
          <a:noFill/>
          <a:ln w="9525">
            <a:noFill/>
            <a:miter lim="800000"/>
            <a:headEnd/>
            <a:tailEnd/>
          </a:ln>
        </p:spPr>
      </p:pic>
      <p:pic>
        <p:nvPicPr>
          <p:cNvPr id="78853" name="Picture 5" descr="decayA"/>
          <p:cNvPicPr>
            <a:picLocks noChangeAspect="1" noChangeArrowheads="1"/>
          </p:cNvPicPr>
          <p:nvPr/>
        </p:nvPicPr>
        <p:blipFill>
          <a:blip r:embed="rId3" cstate="print"/>
          <a:srcRect/>
          <a:stretch>
            <a:fillRect/>
          </a:stretch>
        </p:blipFill>
        <p:spPr bwMode="auto">
          <a:xfrm>
            <a:off x="3087688" y="3105150"/>
            <a:ext cx="6056312" cy="3752850"/>
          </a:xfrm>
          <a:prstGeom prst="rect">
            <a:avLst/>
          </a:prstGeom>
          <a:noFill/>
          <a:ln w="9525">
            <a:noFill/>
            <a:miter lim="800000"/>
            <a:headEnd/>
            <a:tailEnd/>
          </a:ln>
        </p:spPr>
      </p:pic>
      <p:sp>
        <p:nvSpPr>
          <p:cNvPr id="57349" name="Text Box 6"/>
          <p:cNvSpPr txBox="1">
            <a:spLocks noChangeArrowheads="1"/>
          </p:cNvSpPr>
          <p:nvPr/>
        </p:nvSpPr>
        <p:spPr bwMode="auto">
          <a:xfrm>
            <a:off x="193675" y="4040188"/>
            <a:ext cx="3387725" cy="2041525"/>
          </a:xfrm>
          <a:prstGeom prst="rect">
            <a:avLst/>
          </a:prstGeom>
          <a:noFill/>
          <a:ln w="9525">
            <a:noFill/>
            <a:miter lim="800000"/>
            <a:headEnd/>
            <a:tailEnd/>
          </a:ln>
        </p:spPr>
        <p:txBody>
          <a:bodyPr>
            <a:spAutoFit/>
          </a:bodyPr>
          <a:lstStyle/>
          <a:p>
            <a:r>
              <a:rPr lang="it-IT">
                <a:solidFill>
                  <a:schemeClr val="accent2"/>
                </a:solidFill>
                <a:latin typeface="Arial" charset="0"/>
              </a:rPr>
              <a:t>Result for: </a:t>
            </a:r>
          </a:p>
          <a:p>
            <a:r>
              <a:rPr lang="it-IT">
                <a:solidFill>
                  <a:schemeClr val="accent2"/>
                </a:solidFill>
                <a:latin typeface="Arial" charset="0"/>
              </a:rPr>
              <a:t>N</a:t>
            </a:r>
            <a:r>
              <a:rPr lang="it-IT" baseline="-25000">
                <a:solidFill>
                  <a:schemeClr val="accent2"/>
                </a:solidFill>
                <a:latin typeface="Arial" charset="0"/>
              </a:rPr>
              <a:t>0</a:t>
            </a:r>
            <a:r>
              <a:rPr lang="it-IT">
                <a:solidFill>
                  <a:schemeClr val="accent2"/>
                </a:solidFill>
                <a:latin typeface="Arial" charset="0"/>
              </a:rPr>
              <a:t>=100,</a:t>
            </a:r>
          </a:p>
          <a:p>
            <a:r>
              <a:rPr lang="it-IT">
                <a:solidFill>
                  <a:schemeClr val="accent2"/>
                </a:solidFill>
                <a:latin typeface="Arial" charset="0"/>
              </a:rPr>
              <a:t> </a:t>
            </a:r>
            <a:r>
              <a:rPr lang="it-IT">
                <a:solidFill>
                  <a:schemeClr val="accent2"/>
                </a:solidFill>
                <a:latin typeface="Arial" charset="0"/>
                <a:sym typeface="Symbol" pitchFamily="18" charset="2"/>
              </a:rPr>
              <a:t>=110</a:t>
            </a:r>
            <a:r>
              <a:rPr lang="it-IT" baseline="30000">
                <a:solidFill>
                  <a:schemeClr val="accent2"/>
                </a:solidFill>
                <a:latin typeface="Arial" charset="0"/>
                <a:sym typeface="Symbol" pitchFamily="18" charset="2"/>
              </a:rPr>
              <a:t>-2 </a:t>
            </a:r>
            <a:r>
              <a:rPr lang="it-IT">
                <a:solidFill>
                  <a:schemeClr val="accent2"/>
                </a:solidFill>
                <a:latin typeface="Arial" charset="0"/>
                <a:sym typeface="Symbol" pitchFamily="18" charset="2"/>
              </a:rPr>
              <a:t>s</a:t>
            </a:r>
            <a:r>
              <a:rPr lang="it-IT" baseline="30000">
                <a:solidFill>
                  <a:schemeClr val="accent2"/>
                </a:solidFill>
                <a:latin typeface="Arial" charset="0"/>
                <a:sym typeface="Symbol" pitchFamily="18" charset="2"/>
              </a:rPr>
              <a:t>-1</a:t>
            </a:r>
            <a:endParaRPr lang="it-IT">
              <a:solidFill>
                <a:schemeClr val="accent2"/>
              </a:solidFill>
              <a:latin typeface="Arial" charset="0"/>
              <a:sym typeface="Symbol" pitchFamily="18" charset="2"/>
            </a:endParaRPr>
          </a:p>
          <a:p>
            <a:r>
              <a:rPr lang="it-IT">
                <a:solidFill>
                  <a:schemeClr val="accent2"/>
                </a:solidFill>
                <a:latin typeface="Arial" charset="0"/>
                <a:sym typeface="Symbol" pitchFamily="18" charset="2"/>
              </a:rPr>
              <a:t> t=1 s</a:t>
            </a:r>
          </a:p>
          <a:p>
            <a:r>
              <a:rPr lang="it-IT" sz="2400">
                <a:solidFill>
                  <a:srgbClr val="996633"/>
                </a:solidFill>
                <a:latin typeface="Arial" charset="0"/>
                <a:sym typeface="Symbol" pitchFamily="18" charset="2"/>
              </a:rPr>
              <a:t>Statistical fluctuations </a:t>
            </a:r>
          </a:p>
          <a:p>
            <a:r>
              <a:rPr lang="it-IT" sz="2400">
                <a:solidFill>
                  <a:srgbClr val="996633"/>
                </a:solidFill>
                <a:latin typeface="Arial" charset="0"/>
                <a:sym typeface="Symbol" pitchFamily="18" charset="2"/>
              </a:rPr>
              <a:t>are well visible</a:t>
            </a:r>
          </a:p>
        </p:txBody>
      </p:sp>
      <p:sp>
        <p:nvSpPr>
          <p:cNvPr id="78855" name="Text Box 7"/>
          <p:cNvSpPr txBox="1">
            <a:spLocks noChangeArrowheads="1"/>
          </p:cNvSpPr>
          <p:nvPr/>
        </p:nvSpPr>
        <p:spPr bwMode="auto">
          <a:xfrm>
            <a:off x="6122988" y="1484313"/>
            <a:ext cx="3021012" cy="1552575"/>
          </a:xfrm>
          <a:prstGeom prst="rect">
            <a:avLst/>
          </a:prstGeom>
          <a:solidFill>
            <a:srgbClr val="006600"/>
          </a:solidFill>
          <a:ln w="9525">
            <a:noFill/>
            <a:miter lim="800000"/>
            <a:headEnd/>
            <a:tailEnd/>
          </a:ln>
          <a:effectLst/>
        </p:spPr>
        <p:txBody>
          <a:bodyPr>
            <a:spAutoFit/>
          </a:bodyPr>
          <a:lstStyle/>
          <a:p>
            <a:pPr>
              <a:spcBef>
                <a:spcPct val="50000"/>
              </a:spcBef>
              <a:defRPr/>
            </a:pPr>
            <a:r>
              <a:rPr lang="it-IT" sz="2400">
                <a:solidFill>
                  <a:srgbClr val="FFFF00"/>
                </a:solidFill>
                <a:effectLst>
                  <a:outerShdw blurRad="38100" dist="38100" dir="2700000" algn="tl">
                    <a:srgbClr val="000000"/>
                  </a:outerShdw>
                </a:effectLst>
                <a:latin typeface="Arial" charset="0"/>
              </a:rPr>
              <a:t>Line: expected exponential curve. Histogram: result of simulation.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numero diapositiva 5"/>
          <p:cNvSpPr>
            <a:spLocks noGrp="1"/>
          </p:cNvSpPr>
          <p:nvPr>
            <p:ph type="sldNum" sz="quarter" idx="12"/>
          </p:nvPr>
        </p:nvSpPr>
        <p:spPr>
          <a:noFill/>
        </p:spPr>
        <p:txBody>
          <a:bodyPr/>
          <a:lstStyle/>
          <a:p>
            <a:fld id="{98E028BA-AA18-43C4-BC25-190837B6CA49}" type="slidenum">
              <a:rPr lang="en-US" smtClean="0"/>
              <a:pPr/>
              <a:t>55</a:t>
            </a:fld>
            <a:endParaRPr lang="en-US" smtClean="0"/>
          </a:p>
        </p:txBody>
      </p:sp>
      <p:pic>
        <p:nvPicPr>
          <p:cNvPr id="58371" name="Picture 4" descr="decayBlog"/>
          <p:cNvPicPr>
            <a:picLocks noChangeAspect="1" noChangeArrowheads="1"/>
          </p:cNvPicPr>
          <p:nvPr/>
        </p:nvPicPr>
        <p:blipFill>
          <a:blip r:embed="rId2" cstate="print"/>
          <a:srcRect/>
          <a:stretch>
            <a:fillRect/>
          </a:stretch>
        </p:blipFill>
        <p:spPr bwMode="auto">
          <a:xfrm>
            <a:off x="0" y="0"/>
            <a:ext cx="6057900" cy="3752850"/>
          </a:xfrm>
          <a:prstGeom prst="rect">
            <a:avLst/>
          </a:prstGeom>
          <a:noFill/>
          <a:ln w="9525">
            <a:noFill/>
            <a:miter lim="800000"/>
            <a:headEnd/>
            <a:tailEnd/>
          </a:ln>
        </p:spPr>
      </p:pic>
      <p:pic>
        <p:nvPicPr>
          <p:cNvPr id="79877" name="Picture 5" descr="decayB"/>
          <p:cNvPicPr>
            <a:picLocks noChangeAspect="1" noChangeArrowheads="1"/>
          </p:cNvPicPr>
          <p:nvPr/>
        </p:nvPicPr>
        <p:blipFill>
          <a:blip r:embed="rId3" cstate="print"/>
          <a:srcRect/>
          <a:stretch>
            <a:fillRect/>
          </a:stretch>
        </p:blipFill>
        <p:spPr bwMode="auto">
          <a:xfrm>
            <a:off x="3087688" y="3105150"/>
            <a:ext cx="6056312" cy="3752850"/>
          </a:xfrm>
          <a:prstGeom prst="rect">
            <a:avLst/>
          </a:prstGeom>
          <a:noFill/>
          <a:ln w="9525">
            <a:noFill/>
            <a:miter lim="800000"/>
            <a:headEnd/>
            <a:tailEnd/>
          </a:ln>
        </p:spPr>
      </p:pic>
      <p:sp>
        <p:nvSpPr>
          <p:cNvPr id="58373" name="Text Box 6"/>
          <p:cNvSpPr txBox="1">
            <a:spLocks noChangeArrowheads="1"/>
          </p:cNvSpPr>
          <p:nvPr/>
        </p:nvSpPr>
        <p:spPr bwMode="auto">
          <a:xfrm>
            <a:off x="193675" y="4040188"/>
            <a:ext cx="2930525" cy="1311275"/>
          </a:xfrm>
          <a:prstGeom prst="rect">
            <a:avLst/>
          </a:prstGeom>
          <a:noFill/>
          <a:ln w="9525">
            <a:noFill/>
            <a:miter lim="800000"/>
            <a:headEnd/>
            <a:tailEnd/>
          </a:ln>
        </p:spPr>
        <p:txBody>
          <a:bodyPr>
            <a:spAutoFit/>
          </a:bodyPr>
          <a:lstStyle/>
          <a:p>
            <a:r>
              <a:rPr lang="it-IT">
                <a:solidFill>
                  <a:schemeClr val="accent2"/>
                </a:solidFill>
                <a:latin typeface="Arial" charset="0"/>
              </a:rPr>
              <a:t>Result for: </a:t>
            </a:r>
          </a:p>
          <a:p>
            <a:r>
              <a:rPr lang="it-IT">
                <a:solidFill>
                  <a:schemeClr val="accent2"/>
                </a:solidFill>
                <a:latin typeface="Arial" charset="0"/>
              </a:rPr>
              <a:t>N</a:t>
            </a:r>
            <a:r>
              <a:rPr lang="it-IT" baseline="-25000">
                <a:solidFill>
                  <a:schemeClr val="accent2"/>
                </a:solidFill>
                <a:latin typeface="Arial" charset="0"/>
              </a:rPr>
              <a:t>0</a:t>
            </a:r>
            <a:r>
              <a:rPr lang="it-IT">
                <a:solidFill>
                  <a:schemeClr val="accent2"/>
                </a:solidFill>
                <a:latin typeface="Arial" charset="0"/>
              </a:rPr>
              <a:t>=5000,</a:t>
            </a:r>
          </a:p>
          <a:p>
            <a:r>
              <a:rPr lang="it-IT">
                <a:solidFill>
                  <a:schemeClr val="accent2"/>
                </a:solidFill>
                <a:latin typeface="Arial" charset="0"/>
              </a:rPr>
              <a:t> </a:t>
            </a:r>
            <a:r>
              <a:rPr lang="it-IT">
                <a:solidFill>
                  <a:schemeClr val="accent2"/>
                </a:solidFill>
                <a:latin typeface="Arial" charset="0"/>
                <a:sym typeface="Symbol" pitchFamily="18" charset="2"/>
              </a:rPr>
              <a:t>=310</a:t>
            </a:r>
            <a:r>
              <a:rPr lang="it-IT" baseline="30000">
                <a:solidFill>
                  <a:schemeClr val="accent2"/>
                </a:solidFill>
                <a:latin typeface="Arial" charset="0"/>
                <a:sym typeface="Symbol" pitchFamily="18" charset="2"/>
              </a:rPr>
              <a:t>-2 </a:t>
            </a:r>
            <a:r>
              <a:rPr lang="it-IT">
                <a:solidFill>
                  <a:schemeClr val="accent2"/>
                </a:solidFill>
                <a:latin typeface="Arial" charset="0"/>
                <a:sym typeface="Symbol" pitchFamily="18" charset="2"/>
              </a:rPr>
              <a:t>s</a:t>
            </a:r>
            <a:r>
              <a:rPr lang="it-IT" baseline="30000">
                <a:solidFill>
                  <a:schemeClr val="accent2"/>
                </a:solidFill>
                <a:latin typeface="Arial" charset="0"/>
                <a:sym typeface="Symbol" pitchFamily="18" charset="2"/>
              </a:rPr>
              <a:t>-1</a:t>
            </a:r>
            <a:endParaRPr lang="it-IT">
              <a:solidFill>
                <a:schemeClr val="accent2"/>
              </a:solidFill>
              <a:latin typeface="Arial" charset="0"/>
              <a:sym typeface="Symbol" pitchFamily="18" charset="2"/>
            </a:endParaRPr>
          </a:p>
          <a:p>
            <a:r>
              <a:rPr lang="it-IT">
                <a:solidFill>
                  <a:schemeClr val="accent2"/>
                </a:solidFill>
                <a:latin typeface="Arial" charset="0"/>
                <a:sym typeface="Symbol" pitchFamily="18" charset="2"/>
              </a:rPr>
              <a:t> t=1 s</a:t>
            </a:r>
            <a:endParaRPr lang="it-IT" sz="2400">
              <a:solidFill>
                <a:srgbClr val="996633"/>
              </a:solidFill>
              <a:latin typeface="Arial" charset="0"/>
              <a:sym typeface="Symbol" pitchFamily="18" charset="2"/>
            </a:endParaRPr>
          </a:p>
        </p:txBody>
      </p:sp>
      <p:sp>
        <p:nvSpPr>
          <p:cNvPr id="58374" name="Rectangle 7"/>
          <p:cNvSpPr>
            <a:spLocks noChangeArrowheads="1"/>
          </p:cNvSpPr>
          <p:nvPr/>
        </p:nvSpPr>
        <p:spPr bwMode="auto">
          <a:xfrm>
            <a:off x="6122988" y="1143000"/>
            <a:ext cx="3021012" cy="1917700"/>
          </a:xfrm>
          <a:prstGeom prst="rect">
            <a:avLst/>
          </a:prstGeom>
          <a:solidFill>
            <a:srgbClr val="006600"/>
          </a:solidFill>
          <a:ln w="9525">
            <a:noFill/>
            <a:miter lim="800000"/>
            <a:headEnd/>
            <a:tailEnd/>
          </a:ln>
        </p:spPr>
        <p:txBody>
          <a:bodyPr>
            <a:spAutoFit/>
          </a:bodyPr>
          <a:lstStyle/>
          <a:p>
            <a:r>
              <a:rPr lang="it-IT" sz="2400">
                <a:solidFill>
                  <a:srgbClr val="FFFF00"/>
                </a:solidFill>
                <a:latin typeface="Arial" charset="0"/>
                <a:sym typeface="Symbol" pitchFamily="18" charset="2"/>
              </a:rPr>
              <a:t>The relative impact of fluctuations depends on the number of surviving nuclei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numero diapositiva 5"/>
          <p:cNvSpPr>
            <a:spLocks noGrp="1"/>
          </p:cNvSpPr>
          <p:nvPr>
            <p:ph type="sldNum" sz="quarter" idx="12"/>
          </p:nvPr>
        </p:nvSpPr>
        <p:spPr>
          <a:noFill/>
        </p:spPr>
        <p:txBody>
          <a:bodyPr/>
          <a:lstStyle/>
          <a:p>
            <a:fld id="{F5E536B9-DC7E-489D-80DF-F15CF0A63BFC}" type="slidenum">
              <a:rPr lang="en-US" smtClean="0"/>
              <a:pPr/>
              <a:t>56</a:t>
            </a:fld>
            <a:endParaRPr lang="en-US" smtClean="0"/>
          </a:p>
        </p:txBody>
      </p:sp>
      <p:pic>
        <p:nvPicPr>
          <p:cNvPr id="59395" name="Picture 2" descr="decayClog"/>
          <p:cNvPicPr>
            <a:picLocks noChangeAspect="1" noChangeArrowheads="1"/>
          </p:cNvPicPr>
          <p:nvPr/>
        </p:nvPicPr>
        <p:blipFill>
          <a:blip r:embed="rId2" cstate="print"/>
          <a:srcRect/>
          <a:stretch>
            <a:fillRect/>
          </a:stretch>
        </p:blipFill>
        <p:spPr bwMode="auto">
          <a:xfrm>
            <a:off x="0" y="0"/>
            <a:ext cx="6057900" cy="3752850"/>
          </a:xfrm>
          <a:prstGeom prst="rect">
            <a:avLst/>
          </a:prstGeom>
          <a:noFill/>
          <a:ln w="9525">
            <a:noFill/>
            <a:miter lim="800000"/>
            <a:headEnd/>
            <a:tailEnd/>
          </a:ln>
        </p:spPr>
      </p:pic>
      <p:pic>
        <p:nvPicPr>
          <p:cNvPr id="59396" name="Picture 3" descr="decayC"/>
          <p:cNvPicPr>
            <a:picLocks noChangeAspect="1" noChangeArrowheads="1"/>
          </p:cNvPicPr>
          <p:nvPr/>
        </p:nvPicPr>
        <p:blipFill>
          <a:blip r:embed="rId3" cstate="print"/>
          <a:srcRect/>
          <a:stretch>
            <a:fillRect/>
          </a:stretch>
        </p:blipFill>
        <p:spPr bwMode="auto">
          <a:xfrm>
            <a:off x="3124200" y="3105150"/>
            <a:ext cx="6056313" cy="3752850"/>
          </a:xfrm>
          <a:prstGeom prst="rect">
            <a:avLst/>
          </a:prstGeom>
          <a:noFill/>
          <a:ln w="9525">
            <a:noFill/>
            <a:miter lim="800000"/>
            <a:headEnd/>
            <a:tailEnd/>
          </a:ln>
        </p:spPr>
      </p:pic>
      <p:sp>
        <p:nvSpPr>
          <p:cNvPr id="59397" name="Text Box 4"/>
          <p:cNvSpPr txBox="1">
            <a:spLocks noChangeArrowheads="1"/>
          </p:cNvSpPr>
          <p:nvPr/>
        </p:nvSpPr>
        <p:spPr bwMode="auto">
          <a:xfrm>
            <a:off x="193675" y="4040188"/>
            <a:ext cx="2397125" cy="1552575"/>
          </a:xfrm>
          <a:prstGeom prst="rect">
            <a:avLst/>
          </a:prstGeom>
          <a:noFill/>
          <a:ln w="9525">
            <a:noFill/>
            <a:miter lim="800000"/>
            <a:headEnd/>
            <a:tailEnd/>
          </a:ln>
        </p:spPr>
        <p:txBody>
          <a:bodyPr>
            <a:spAutoFit/>
          </a:bodyPr>
          <a:lstStyle/>
          <a:p>
            <a:r>
              <a:rPr lang="it-IT" sz="2400">
                <a:solidFill>
                  <a:schemeClr val="accent2"/>
                </a:solidFill>
                <a:latin typeface="Arial" charset="0"/>
              </a:rPr>
              <a:t>Result for: </a:t>
            </a:r>
          </a:p>
          <a:p>
            <a:r>
              <a:rPr lang="it-IT" sz="2400">
                <a:solidFill>
                  <a:schemeClr val="accent2"/>
                </a:solidFill>
                <a:latin typeface="Arial" charset="0"/>
              </a:rPr>
              <a:t>N</a:t>
            </a:r>
            <a:r>
              <a:rPr lang="it-IT" sz="2400" baseline="-25000">
                <a:solidFill>
                  <a:schemeClr val="accent2"/>
                </a:solidFill>
                <a:latin typeface="Arial" charset="0"/>
              </a:rPr>
              <a:t>0</a:t>
            </a:r>
            <a:r>
              <a:rPr lang="it-IT" sz="2400">
                <a:solidFill>
                  <a:schemeClr val="accent2"/>
                </a:solidFill>
                <a:latin typeface="Arial" charset="0"/>
              </a:rPr>
              <a:t>=50000,</a:t>
            </a:r>
          </a:p>
          <a:p>
            <a:r>
              <a:rPr lang="it-IT" sz="2400">
                <a:solidFill>
                  <a:schemeClr val="accent2"/>
                </a:solidFill>
                <a:latin typeface="Arial" charset="0"/>
              </a:rPr>
              <a:t> </a:t>
            </a:r>
            <a:r>
              <a:rPr lang="it-IT" sz="2400">
                <a:solidFill>
                  <a:schemeClr val="accent2"/>
                </a:solidFill>
                <a:latin typeface="Arial" charset="0"/>
                <a:sym typeface="Symbol" pitchFamily="18" charset="2"/>
              </a:rPr>
              <a:t>=310</a:t>
            </a:r>
            <a:r>
              <a:rPr lang="it-IT" sz="2400" baseline="30000">
                <a:solidFill>
                  <a:schemeClr val="accent2"/>
                </a:solidFill>
                <a:latin typeface="Arial" charset="0"/>
                <a:sym typeface="Symbol" pitchFamily="18" charset="2"/>
              </a:rPr>
              <a:t>-2 </a:t>
            </a:r>
            <a:r>
              <a:rPr lang="it-IT" sz="2400">
                <a:solidFill>
                  <a:schemeClr val="accent2"/>
                </a:solidFill>
                <a:latin typeface="Arial" charset="0"/>
                <a:sym typeface="Symbol" pitchFamily="18" charset="2"/>
              </a:rPr>
              <a:t>s</a:t>
            </a:r>
            <a:r>
              <a:rPr lang="it-IT" sz="2400" baseline="30000">
                <a:solidFill>
                  <a:schemeClr val="accent2"/>
                </a:solidFill>
                <a:latin typeface="Arial" charset="0"/>
                <a:sym typeface="Symbol" pitchFamily="18" charset="2"/>
              </a:rPr>
              <a:t>-1</a:t>
            </a:r>
            <a:endParaRPr lang="it-IT" sz="2400">
              <a:solidFill>
                <a:schemeClr val="accent2"/>
              </a:solidFill>
              <a:latin typeface="Arial" charset="0"/>
              <a:sym typeface="Symbol" pitchFamily="18" charset="2"/>
            </a:endParaRPr>
          </a:p>
          <a:p>
            <a:r>
              <a:rPr lang="it-IT" sz="2400">
                <a:solidFill>
                  <a:schemeClr val="accent2"/>
                </a:solidFill>
                <a:latin typeface="Arial" charset="0"/>
                <a:sym typeface="Symbol" pitchFamily="18" charset="2"/>
              </a:rPr>
              <a:t> t=1 s</a:t>
            </a:r>
            <a:endParaRPr lang="it-IT" sz="2400">
              <a:solidFill>
                <a:srgbClr val="996633"/>
              </a:solidFill>
              <a:latin typeface="Arial" charset="0"/>
              <a:sym typeface="Symbol" pitchFamily="18" charset="2"/>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numero diapositiva 5"/>
          <p:cNvSpPr>
            <a:spLocks noGrp="1"/>
          </p:cNvSpPr>
          <p:nvPr>
            <p:ph type="sldNum" sz="quarter" idx="12"/>
          </p:nvPr>
        </p:nvSpPr>
        <p:spPr>
          <a:noFill/>
        </p:spPr>
        <p:txBody>
          <a:bodyPr/>
          <a:lstStyle/>
          <a:p>
            <a:fld id="{9FE6F887-D0C7-4748-BE45-B61C589C2A13}" type="slidenum">
              <a:rPr lang="en-US" smtClean="0"/>
              <a:pPr/>
              <a:t>57</a:t>
            </a:fld>
            <a:endParaRPr lang="en-US" smtClean="0"/>
          </a:p>
        </p:txBody>
      </p:sp>
      <p:sp>
        <p:nvSpPr>
          <p:cNvPr id="60419" name="Rectangle 2"/>
          <p:cNvSpPr>
            <a:spLocks noGrp="1" noChangeArrowheads="1"/>
          </p:cNvSpPr>
          <p:nvPr>
            <p:ph type="title"/>
          </p:nvPr>
        </p:nvSpPr>
        <p:spPr/>
        <p:txBody>
          <a:bodyPr/>
          <a:lstStyle/>
          <a:p>
            <a:pPr eaLnBrk="1" hangingPunct="1"/>
            <a:r>
              <a:rPr lang="en-US" i="1" smtClean="0"/>
              <a:t>Solutions to exercise No. 1</a:t>
            </a:r>
          </a:p>
        </p:txBody>
      </p:sp>
      <p:pic>
        <p:nvPicPr>
          <p:cNvPr id="60420" name="Picture 4"/>
          <p:cNvPicPr>
            <a:picLocks noChangeAspect="1" noChangeArrowheads="1"/>
          </p:cNvPicPr>
          <p:nvPr/>
        </p:nvPicPr>
        <p:blipFill>
          <a:blip r:embed="rId2" cstate="print"/>
          <a:srcRect/>
          <a:stretch>
            <a:fillRect/>
          </a:stretch>
        </p:blipFill>
        <p:spPr bwMode="auto">
          <a:xfrm>
            <a:off x="914400" y="1295400"/>
            <a:ext cx="7162800" cy="4557713"/>
          </a:xfrm>
          <a:prstGeom prst="rect">
            <a:avLst/>
          </a:prstGeom>
          <a:noFill/>
          <a:ln w="9525">
            <a:noFill/>
            <a:miter lim="800000"/>
            <a:headEnd/>
            <a:tailEnd/>
          </a:ln>
        </p:spPr>
      </p:pic>
      <p:sp>
        <p:nvSpPr>
          <p:cNvPr id="60421" name="Text Box 5"/>
          <p:cNvSpPr txBox="1">
            <a:spLocks noChangeArrowheads="1"/>
          </p:cNvSpPr>
          <p:nvPr/>
        </p:nvSpPr>
        <p:spPr bwMode="auto">
          <a:xfrm>
            <a:off x="746125" y="6203950"/>
            <a:ext cx="2114550" cy="366713"/>
          </a:xfrm>
          <a:prstGeom prst="rect">
            <a:avLst/>
          </a:prstGeom>
          <a:noFill/>
          <a:ln w="9525">
            <a:noFill/>
            <a:miter lim="800000"/>
            <a:headEnd/>
            <a:tailEnd/>
          </a:ln>
        </p:spPr>
        <p:txBody>
          <a:bodyPr wrap="none">
            <a:spAutoFit/>
          </a:bodyPr>
          <a:lstStyle/>
          <a:p>
            <a:r>
              <a:rPr lang="en-US" sz="1800"/>
              <a:t>F. Poggio (2003)</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numero diapositiva 5"/>
          <p:cNvSpPr>
            <a:spLocks noGrp="1"/>
          </p:cNvSpPr>
          <p:nvPr>
            <p:ph type="sldNum" sz="quarter" idx="12"/>
          </p:nvPr>
        </p:nvSpPr>
        <p:spPr>
          <a:noFill/>
        </p:spPr>
        <p:txBody>
          <a:bodyPr/>
          <a:lstStyle/>
          <a:p>
            <a:fld id="{E29B940F-CDAF-4265-A493-FD9CBE57CC36}" type="slidenum">
              <a:rPr lang="en-US" smtClean="0"/>
              <a:pPr/>
              <a:t>58</a:t>
            </a:fld>
            <a:endParaRPr lang="en-US" smtClean="0"/>
          </a:p>
        </p:txBody>
      </p:sp>
      <p:sp>
        <p:nvSpPr>
          <p:cNvPr id="61443" name="Rectangle 2"/>
          <p:cNvSpPr>
            <a:spLocks noGrp="1" noChangeArrowheads="1"/>
          </p:cNvSpPr>
          <p:nvPr>
            <p:ph type="title"/>
          </p:nvPr>
        </p:nvSpPr>
        <p:spPr/>
        <p:txBody>
          <a:bodyPr/>
          <a:lstStyle/>
          <a:p>
            <a:pPr eaLnBrk="1" hangingPunct="1"/>
            <a:r>
              <a:rPr lang="en-US" i="1" smtClean="0"/>
              <a:t>Solutions to exercise No. 1</a:t>
            </a:r>
          </a:p>
        </p:txBody>
      </p:sp>
      <p:sp>
        <p:nvSpPr>
          <p:cNvPr id="61444" name="Text Box 4"/>
          <p:cNvSpPr txBox="1">
            <a:spLocks noChangeArrowheads="1"/>
          </p:cNvSpPr>
          <p:nvPr/>
        </p:nvSpPr>
        <p:spPr bwMode="auto">
          <a:xfrm>
            <a:off x="746125" y="6203950"/>
            <a:ext cx="2114550" cy="366713"/>
          </a:xfrm>
          <a:prstGeom prst="rect">
            <a:avLst/>
          </a:prstGeom>
          <a:noFill/>
          <a:ln w="9525">
            <a:noFill/>
            <a:miter lim="800000"/>
            <a:headEnd/>
            <a:tailEnd/>
          </a:ln>
        </p:spPr>
        <p:txBody>
          <a:bodyPr wrap="none">
            <a:spAutoFit/>
          </a:bodyPr>
          <a:lstStyle/>
          <a:p>
            <a:r>
              <a:rPr lang="en-US" sz="1800"/>
              <a:t>F. Poggio (2003)</a:t>
            </a:r>
          </a:p>
        </p:txBody>
      </p:sp>
      <p:pic>
        <p:nvPicPr>
          <p:cNvPr id="61445" name="Picture 5"/>
          <p:cNvPicPr>
            <a:picLocks noChangeAspect="1" noChangeArrowheads="1"/>
          </p:cNvPicPr>
          <p:nvPr/>
        </p:nvPicPr>
        <p:blipFill>
          <a:blip r:embed="rId2" cstate="print"/>
          <a:srcRect/>
          <a:stretch>
            <a:fillRect/>
          </a:stretch>
        </p:blipFill>
        <p:spPr bwMode="auto">
          <a:xfrm>
            <a:off x="990600" y="1333500"/>
            <a:ext cx="7239000" cy="46863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numero diapositiva 5"/>
          <p:cNvSpPr>
            <a:spLocks noGrp="1"/>
          </p:cNvSpPr>
          <p:nvPr>
            <p:ph type="sldNum" sz="quarter" idx="12"/>
          </p:nvPr>
        </p:nvSpPr>
        <p:spPr>
          <a:noFill/>
        </p:spPr>
        <p:txBody>
          <a:bodyPr/>
          <a:lstStyle/>
          <a:p>
            <a:fld id="{4B1F93FE-FB3A-4DF9-BA84-3A00F2A36264}" type="slidenum">
              <a:rPr lang="en-US" smtClean="0"/>
              <a:pPr/>
              <a:t>59</a:t>
            </a:fld>
            <a:endParaRPr lang="en-US" smtClean="0"/>
          </a:p>
        </p:txBody>
      </p:sp>
      <p:sp>
        <p:nvSpPr>
          <p:cNvPr id="62467" name="Rectangle 2"/>
          <p:cNvSpPr>
            <a:spLocks noGrp="1" noChangeArrowheads="1"/>
          </p:cNvSpPr>
          <p:nvPr>
            <p:ph type="title"/>
          </p:nvPr>
        </p:nvSpPr>
        <p:spPr/>
        <p:txBody>
          <a:bodyPr/>
          <a:lstStyle/>
          <a:p>
            <a:pPr eaLnBrk="1" hangingPunct="1"/>
            <a:r>
              <a:rPr lang="en-US" sz="3400" i="1" smtClean="0"/>
              <a:t>How many decays in a fixed time?</a:t>
            </a:r>
          </a:p>
        </p:txBody>
      </p:sp>
      <p:sp>
        <p:nvSpPr>
          <p:cNvPr id="80899" name="Rectangle 3"/>
          <p:cNvSpPr>
            <a:spLocks noGrp="1" noChangeArrowheads="1"/>
          </p:cNvSpPr>
          <p:nvPr>
            <p:ph type="body" idx="1"/>
          </p:nvPr>
        </p:nvSpPr>
        <p:spPr>
          <a:xfrm>
            <a:off x="566738" y="1219200"/>
            <a:ext cx="8272462" cy="4800600"/>
          </a:xfrm>
        </p:spPr>
        <p:txBody>
          <a:bodyPr/>
          <a:lstStyle/>
          <a:p>
            <a:pPr eaLnBrk="1" hangingPunct="1"/>
            <a:r>
              <a:rPr lang="it-IT" sz="2600" smtClean="0"/>
              <a:t>Let’s consider a time </a:t>
            </a:r>
            <a:r>
              <a:rPr lang="it-IT" sz="2600" i="1" smtClean="0">
                <a:solidFill>
                  <a:srgbClr val="FF0000"/>
                </a:solidFill>
              </a:rPr>
              <a:t>T</a:t>
            </a:r>
            <a:r>
              <a:rPr lang="it-IT" sz="2600" smtClean="0"/>
              <a:t> such that the number </a:t>
            </a:r>
            <a:r>
              <a:rPr lang="it-IT" sz="2600" i="1" smtClean="0">
                <a:solidFill>
                  <a:srgbClr val="FF0000"/>
                </a:solidFill>
              </a:rPr>
              <a:t>N</a:t>
            </a:r>
            <a:r>
              <a:rPr lang="it-IT" sz="2600" smtClean="0"/>
              <a:t> of surviving nuclei does not decrease significantly: what is then the probability of observing </a:t>
            </a:r>
            <a:r>
              <a:rPr lang="it-IT" sz="2600" i="1" smtClean="0">
                <a:solidFill>
                  <a:srgbClr val="FF0000"/>
                </a:solidFill>
              </a:rPr>
              <a:t>n</a:t>
            </a:r>
            <a:r>
              <a:rPr lang="it-IT" sz="2600" smtClean="0"/>
              <a:t> decays in time </a:t>
            </a:r>
            <a:r>
              <a:rPr lang="it-IT" sz="2600" i="1" smtClean="0">
                <a:solidFill>
                  <a:srgbClr val="FF0000"/>
                </a:solidFill>
              </a:rPr>
              <a:t>T</a:t>
            </a:r>
            <a:r>
              <a:rPr lang="it-IT" sz="2600" smtClean="0"/>
              <a:t> ?</a:t>
            </a:r>
          </a:p>
          <a:p>
            <a:pPr eaLnBrk="1" hangingPunct="1"/>
            <a:r>
              <a:rPr lang="it-IT" sz="2600" smtClean="0"/>
              <a:t>Let’s subdivide </a:t>
            </a:r>
            <a:r>
              <a:rPr lang="it-IT" sz="2600" i="1" smtClean="0">
                <a:solidFill>
                  <a:srgbClr val="FF0000"/>
                </a:solidFill>
              </a:rPr>
              <a:t>T</a:t>
            </a:r>
            <a:r>
              <a:rPr lang="it-IT" sz="2600" smtClean="0"/>
              <a:t> in </a:t>
            </a:r>
            <a:r>
              <a:rPr lang="it-IT" sz="2600" i="1" smtClean="0">
                <a:solidFill>
                  <a:srgbClr val="FF0000"/>
                </a:solidFill>
              </a:rPr>
              <a:t>m</a:t>
            </a:r>
            <a:r>
              <a:rPr lang="it-IT" sz="2600" smtClean="0"/>
              <a:t> intervals of duration </a:t>
            </a:r>
            <a:r>
              <a:rPr lang="it-IT" sz="2600" i="1" smtClean="0">
                <a:solidFill>
                  <a:srgbClr val="FF0000"/>
                </a:solidFill>
                <a:sym typeface="Symbol" pitchFamily="18" charset="2"/>
              </a:rPr>
              <a:t>t=T/m</a:t>
            </a:r>
          </a:p>
          <a:p>
            <a:pPr lvl="1" eaLnBrk="1" hangingPunct="1"/>
            <a:r>
              <a:rPr lang="it-IT" sz="2200" smtClean="0">
                <a:sym typeface="Symbol" pitchFamily="18" charset="2"/>
              </a:rPr>
              <a:t>Probability of 1 decay in </a:t>
            </a:r>
            <a:r>
              <a:rPr lang="it-IT" sz="2200" i="1" smtClean="0">
                <a:sym typeface="Symbol" pitchFamily="18" charset="2"/>
              </a:rPr>
              <a:t>t</a:t>
            </a:r>
            <a:r>
              <a:rPr lang="it-IT" sz="2200" smtClean="0">
                <a:sym typeface="Symbol" pitchFamily="18" charset="2"/>
              </a:rPr>
              <a:t> </a:t>
            </a:r>
            <a:r>
              <a:rPr lang="it-IT" sz="2200" smtClean="0">
                <a:sym typeface="Wingdings" pitchFamily="2" charset="2"/>
              </a:rPr>
              <a:t> </a:t>
            </a:r>
            <a:r>
              <a:rPr lang="it-IT" sz="2200" i="1" smtClean="0">
                <a:solidFill>
                  <a:srgbClr val="FF0000"/>
                </a:solidFill>
                <a:sym typeface="Wingdings" pitchFamily="2" charset="2"/>
              </a:rPr>
              <a:t>p = </a:t>
            </a:r>
            <a:r>
              <a:rPr lang="it-IT" sz="2200" i="1" smtClean="0">
                <a:solidFill>
                  <a:srgbClr val="FF0000"/>
                </a:solidFill>
                <a:sym typeface="Symbol" pitchFamily="18" charset="2"/>
              </a:rPr>
              <a:t>Nt  t</a:t>
            </a:r>
          </a:p>
          <a:p>
            <a:pPr lvl="1" eaLnBrk="1" hangingPunct="1"/>
            <a:r>
              <a:rPr lang="it-IT" sz="2200" smtClean="0">
                <a:sym typeface="Symbol" pitchFamily="18" charset="2"/>
              </a:rPr>
              <a:t>If</a:t>
            </a:r>
            <a:r>
              <a:rPr lang="it-IT" sz="2200" smtClean="0">
                <a:solidFill>
                  <a:schemeClr val="accent2"/>
                </a:solidFill>
                <a:sym typeface="Symbol" pitchFamily="18" charset="2"/>
              </a:rPr>
              <a:t> </a:t>
            </a:r>
            <a:r>
              <a:rPr lang="it-IT" sz="2200" i="1" smtClean="0">
                <a:solidFill>
                  <a:srgbClr val="FF0000"/>
                </a:solidFill>
                <a:sym typeface="Symbol" pitchFamily="18" charset="2"/>
              </a:rPr>
              <a:t>t = T/m &lt;&lt; 1</a:t>
            </a:r>
            <a:r>
              <a:rPr lang="it-IT" sz="2200" i="1" smtClean="0">
                <a:solidFill>
                  <a:schemeClr val="accent2"/>
                </a:solidFill>
                <a:sym typeface="Symbol" pitchFamily="18" charset="2"/>
              </a:rPr>
              <a:t> </a:t>
            </a:r>
            <a:r>
              <a:rPr lang="it-IT" sz="2200" smtClean="0">
                <a:sym typeface="Symbol" pitchFamily="18" charset="2"/>
              </a:rPr>
              <a:t>then we may neglect the case of 2,3,... decays in </a:t>
            </a:r>
            <a:r>
              <a:rPr lang="it-IT" sz="2200" i="1" smtClean="0">
                <a:sym typeface="Symbol" pitchFamily="18" charset="2"/>
              </a:rPr>
              <a:t>t</a:t>
            </a:r>
            <a:r>
              <a:rPr lang="it-IT" sz="2200" smtClean="0">
                <a:sym typeface="Symbol" pitchFamily="18" charset="2"/>
              </a:rPr>
              <a:t> </a:t>
            </a:r>
          </a:p>
          <a:p>
            <a:pPr lvl="1" eaLnBrk="1" hangingPunct="1"/>
            <a:r>
              <a:rPr lang="it-IT" sz="2200" smtClean="0">
                <a:sym typeface="Symbol" pitchFamily="18" charset="2"/>
              </a:rPr>
              <a:t>The probability of observing </a:t>
            </a:r>
            <a:r>
              <a:rPr lang="it-IT" sz="2200" i="1" smtClean="0">
                <a:solidFill>
                  <a:srgbClr val="FF0000"/>
                </a:solidFill>
                <a:sym typeface="Symbol" pitchFamily="18" charset="2"/>
              </a:rPr>
              <a:t>n</a:t>
            </a:r>
            <a:r>
              <a:rPr lang="it-IT" sz="2200" smtClean="0">
                <a:sym typeface="Symbol" pitchFamily="18" charset="2"/>
              </a:rPr>
              <a:t> decays in the time interval </a:t>
            </a:r>
            <a:r>
              <a:rPr lang="it-IT" sz="2200" i="1" smtClean="0">
                <a:solidFill>
                  <a:srgbClr val="FF0000"/>
                </a:solidFill>
                <a:sym typeface="Symbol" pitchFamily="18" charset="2"/>
              </a:rPr>
              <a:t>T</a:t>
            </a:r>
            <a:r>
              <a:rPr lang="it-IT" sz="2200" smtClean="0">
                <a:sym typeface="Symbol" pitchFamily="18" charset="2"/>
              </a:rPr>
              <a:t> is given by the </a:t>
            </a:r>
            <a:r>
              <a:rPr lang="it-IT" sz="2200" smtClean="0">
                <a:solidFill>
                  <a:srgbClr val="996633"/>
                </a:solidFill>
                <a:sym typeface="Symbol" pitchFamily="18" charset="2"/>
              </a:rPr>
              <a:t>binomial distribution ...</a:t>
            </a:r>
            <a:endParaRPr lang="en-US" sz="2200" smtClean="0">
              <a:solidFill>
                <a:srgbClr val="996633"/>
              </a:solidFill>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numero diapositiva 5"/>
          <p:cNvSpPr>
            <a:spLocks noGrp="1"/>
          </p:cNvSpPr>
          <p:nvPr>
            <p:ph type="sldNum" sz="quarter" idx="12"/>
          </p:nvPr>
        </p:nvSpPr>
        <p:spPr>
          <a:noFill/>
        </p:spPr>
        <p:txBody>
          <a:bodyPr/>
          <a:lstStyle/>
          <a:p>
            <a:fld id="{70096C15-3857-4C65-B9AC-DA36B268B0AE}" type="slidenum">
              <a:rPr lang="en-US" smtClean="0"/>
              <a:pPr/>
              <a:t>6</a:t>
            </a:fld>
            <a:endParaRPr lang="en-US" smtClean="0"/>
          </a:p>
        </p:txBody>
      </p:sp>
      <p:sp>
        <p:nvSpPr>
          <p:cNvPr id="21507" name="Rectangle 2"/>
          <p:cNvSpPr>
            <a:spLocks noGrp="1" noChangeArrowheads="1"/>
          </p:cNvSpPr>
          <p:nvPr>
            <p:ph type="title"/>
          </p:nvPr>
        </p:nvSpPr>
        <p:spPr/>
        <p:txBody>
          <a:bodyPr/>
          <a:lstStyle/>
          <a:p>
            <a:pPr eaLnBrk="1" hangingPunct="1"/>
            <a:r>
              <a:rPr lang="en-US" smtClean="0"/>
              <a:t>Introduction</a:t>
            </a:r>
          </a:p>
        </p:txBody>
      </p:sp>
      <p:sp>
        <p:nvSpPr>
          <p:cNvPr id="21508" name="Rectangle 3"/>
          <p:cNvSpPr>
            <a:spLocks noGrp="1" noChangeArrowheads="1"/>
          </p:cNvSpPr>
          <p:nvPr>
            <p:ph type="body" idx="1"/>
          </p:nvPr>
        </p:nvSpPr>
        <p:spPr>
          <a:xfrm>
            <a:off x="566738" y="1219200"/>
            <a:ext cx="8043862" cy="3124200"/>
          </a:xfrm>
        </p:spPr>
        <p:txBody>
          <a:bodyPr/>
          <a:lstStyle/>
          <a:p>
            <a:pPr eaLnBrk="1" hangingPunct="1">
              <a:lnSpc>
                <a:spcPct val="90000"/>
              </a:lnSpc>
            </a:pPr>
            <a:r>
              <a:rPr lang="en-US" sz="2200" smtClean="0"/>
              <a:t>E. Rutherford once said “If your experiment needs statistics, then you ought to do a better experiment” … but nowadays all experiments need statistics both in the design phase and, more important, in the data analysis phase</a:t>
            </a:r>
          </a:p>
          <a:p>
            <a:pPr eaLnBrk="1" hangingPunct="1">
              <a:lnSpc>
                <a:spcPct val="90000"/>
              </a:lnSpc>
            </a:pPr>
            <a:r>
              <a:rPr lang="en-US" sz="2200" smtClean="0"/>
              <a:t>Statistics is, in some sense, the inverse of probability:</a:t>
            </a:r>
          </a:p>
        </p:txBody>
      </p:sp>
      <p:sp>
        <p:nvSpPr>
          <p:cNvPr id="20484" name="Rectangle 4"/>
          <p:cNvSpPr>
            <a:spLocks noChangeArrowheads="1"/>
          </p:cNvSpPr>
          <p:nvPr/>
        </p:nvSpPr>
        <p:spPr bwMode="auto">
          <a:xfrm>
            <a:off x="909638" y="4191000"/>
            <a:ext cx="1600200" cy="990600"/>
          </a:xfrm>
          <a:prstGeom prst="rect">
            <a:avLst/>
          </a:prstGeom>
          <a:solidFill>
            <a:srgbClr val="FFFF99"/>
          </a:solidFill>
          <a:ln w="25400">
            <a:solidFill>
              <a:schemeClr val="accent2"/>
            </a:solidFill>
            <a:miter lim="800000"/>
            <a:headEnd/>
            <a:tailEnd/>
          </a:ln>
        </p:spPr>
        <p:txBody>
          <a:bodyPr wrap="none" anchor="ctr"/>
          <a:lstStyle/>
          <a:p>
            <a:pPr algn="ctr"/>
            <a:r>
              <a:rPr lang="en-US" sz="1800"/>
              <a:t>Physical</a:t>
            </a:r>
          </a:p>
          <a:p>
            <a:pPr algn="ctr"/>
            <a:r>
              <a:rPr lang="en-US" sz="1800"/>
              <a:t>Law</a:t>
            </a:r>
          </a:p>
        </p:txBody>
      </p:sp>
      <p:sp>
        <p:nvSpPr>
          <p:cNvPr id="20485" name="Rectangle 5"/>
          <p:cNvSpPr>
            <a:spLocks noChangeArrowheads="1"/>
          </p:cNvSpPr>
          <p:nvPr/>
        </p:nvSpPr>
        <p:spPr bwMode="auto">
          <a:xfrm>
            <a:off x="4872038" y="4343400"/>
            <a:ext cx="1752600" cy="990600"/>
          </a:xfrm>
          <a:prstGeom prst="rect">
            <a:avLst/>
          </a:prstGeom>
          <a:solidFill>
            <a:srgbClr val="FFFF99"/>
          </a:solidFill>
          <a:ln w="25400">
            <a:solidFill>
              <a:schemeClr val="accent2"/>
            </a:solidFill>
            <a:miter lim="800000"/>
            <a:headEnd/>
            <a:tailEnd/>
          </a:ln>
        </p:spPr>
        <p:txBody>
          <a:bodyPr wrap="none" anchor="ctr"/>
          <a:lstStyle/>
          <a:p>
            <a:pPr algn="ctr"/>
            <a:r>
              <a:rPr lang="en-US" sz="1800"/>
              <a:t>Observations</a:t>
            </a:r>
          </a:p>
        </p:txBody>
      </p:sp>
      <p:sp>
        <p:nvSpPr>
          <p:cNvPr id="20486" name="AutoShape 6"/>
          <p:cNvSpPr>
            <a:spLocks noChangeArrowheads="1"/>
          </p:cNvSpPr>
          <p:nvPr/>
        </p:nvSpPr>
        <p:spPr bwMode="auto">
          <a:xfrm>
            <a:off x="1671638" y="3581400"/>
            <a:ext cx="3886200" cy="838200"/>
          </a:xfrm>
          <a:custGeom>
            <a:avLst/>
            <a:gdLst>
              <a:gd name="T0" fmla="*/ 2147483647 w 21600"/>
              <a:gd name="T1" fmla="*/ 18115635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905" y="11290"/>
                </a:moveTo>
                <a:cubicBezTo>
                  <a:pt x="16918" y="11127"/>
                  <a:pt x="16925" y="10963"/>
                  <a:pt x="16925" y="10800"/>
                </a:cubicBezTo>
                <a:cubicBezTo>
                  <a:pt x="16925" y="7417"/>
                  <a:pt x="14182" y="4675"/>
                  <a:pt x="10800" y="4675"/>
                </a:cubicBezTo>
                <a:cubicBezTo>
                  <a:pt x="7417" y="4675"/>
                  <a:pt x="4675" y="7417"/>
                  <a:pt x="4675" y="10800"/>
                </a:cubicBezTo>
                <a:lnTo>
                  <a:pt x="0" y="10800"/>
                </a:lnTo>
                <a:cubicBezTo>
                  <a:pt x="0" y="4835"/>
                  <a:pt x="4835" y="0"/>
                  <a:pt x="10800" y="0"/>
                </a:cubicBezTo>
                <a:cubicBezTo>
                  <a:pt x="16764" y="0"/>
                  <a:pt x="21600" y="4835"/>
                  <a:pt x="21600" y="10800"/>
                </a:cubicBezTo>
                <a:cubicBezTo>
                  <a:pt x="21600" y="11088"/>
                  <a:pt x="21588" y="11377"/>
                  <a:pt x="21565" y="11665"/>
                </a:cubicBezTo>
                <a:lnTo>
                  <a:pt x="24256" y="11882"/>
                </a:lnTo>
                <a:lnTo>
                  <a:pt x="18831" y="16500"/>
                </a:lnTo>
                <a:lnTo>
                  <a:pt x="14213" y="11074"/>
                </a:lnTo>
                <a:lnTo>
                  <a:pt x="16905" y="11290"/>
                </a:lnTo>
                <a:close/>
              </a:path>
            </a:pathLst>
          </a:custGeom>
          <a:solidFill>
            <a:srgbClr val="99CC00"/>
          </a:solidFill>
          <a:ln w="9525">
            <a:solidFill>
              <a:schemeClr val="tx1"/>
            </a:solidFill>
            <a:miter lim="800000"/>
            <a:headEnd/>
            <a:tailEnd/>
          </a:ln>
        </p:spPr>
        <p:txBody>
          <a:bodyPr wrap="none" anchor="ctr"/>
          <a:lstStyle/>
          <a:p>
            <a:endParaRPr lang="it-IT"/>
          </a:p>
        </p:txBody>
      </p:sp>
      <p:sp>
        <p:nvSpPr>
          <p:cNvPr id="20487" name="AutoShape 7"/>
          <p:cNvSpPr>
            <a:spLocks noChangeArrowheads="1"/>
          </p:cNvSpPr>
          <p:nvPr/>
        </p:nvSpPr>
        <p:spPr bwMode="auto">
          <a:xfrm rot="10800000">
            <a:off x="1824038" y="4953000"/>
            <a:ext cx="3886200" cy="1066800"/>
          </a:xfrm>
          <a:custGeom>
            <a:avLst/>
            <a:gdLst>
              <a:gd name="T0" fmla="*/ 2147483647 w 21600"/>
              <a:gd name="T1" fmla="*/ 47587572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905" y="11290"/>
                </a:moveTo>
                <a:cubicBezTo>
                  <a:pt x="16918" y="11127"/>
                  <a:pt x="16925" y="10963"/>
                  <a:pt x="16925" y="10800"/>
                </a:cubicBezTo>
                <a:cubicBezTo>
                  <a:pt x="16925" y="7417"/>
                  <a:pt x="14182" y="4675"/>
                  <a:pt x="10800" y="4675"/>
                </a:cubicBezTo>
                <a:cubicBezTo>
                  <a:pt x="7417" y="4675"/>
                  <a:pt x="4675" y="7417"/>
                  <a:pt x="4675" y="10800"/>
                </a:cubicBezTo>
                <a:lnTo>
                  <a:pt x="0" y="10800"/>
                </a:lnTo>
                <a:cubicBezTo>
                  <a:pt x="0" y="4835"/>
                  <a:pt x="4835" y="0"/>
                  <a:pt x="10800" y="0"/>
                </a:cubicBezTo>
                <a:cubicBezTo>
                  <a:pt x="16764" y="0"/>
                  <a:pt x="21600" y="4835"/>
                  <a:pt x="21600" y="10800"/>
                </a:cubicBezTo>
                <a:cubicBezTo>
                  <a:pt x="21600" y="11088"/>
                  <a:pt x="21588" y="11377"/>
                  <a:pt x="21565" y="11665"/>
                </a:cubicBezTo>
                <a:lnTo>
                  <a:pt x="24256" y="11882"/>
                </a:lnTo>
                <a:lnTo>
                  <a:pt x="18831" y="16500"/>
                </a:lnTo>
                <a:lnTo>
                  <a:pt x="14213" y="11074"/>
                </a:lnTo>
                <a:lnTo>
                  <a:pt x="16905" y="11290"/>
                </a:lnTo>
                <a:close/>
              </a:path>
            </a:pathLst>
          </a:custGeom>
          <a:solidFill>
            <a:srgbClr val="99CC00"/>
          </a:solidFill>
          <a:ln w="9525">
            <a:solidFill>
              <a:schemeClr val="tx1"/>
            </a:solidFill>
            <a:miter lim="800000"/>
            <a:headEnd/>
            <a:tailEnd/>
          </a:ln>
        </p:spPr>
        <p:txBody>
          <a:bodyPr wrap="none" anchor="ctr"/>
          <a:lstStyle/>
          <a:p>
            <a:endParaRPr lang="it-IT"/>
          </a:p>
        </p:txBody>
      </p:sp>
      <p:sp>
        <p:nvSpPr>
          <p:cNvPr id="20489" name="Text Box 9"/>
          <p:cNvSpPr txBox="1">
            <a:spLocks noChangeArrowheads="1"/>
          </p:cNvSpPr>
          <p:nvPr/>
        </p:nvSpPr>
        <p:spPr bwMode="auto">
          <a:xfrm>
            <a:off x="3271838" y="5715000"/>
            <a:ext cx="1195387" cy="366713"/>
          </a:xfrm>
          <a:prstGeom prst="rect">
            <a:avLst/>
          </a:prstGeom>
          <a:solidFill>
            <a:srgbClr val="99CC00"/>
          </a:solidFill>
          <a:ln w="9525">
            <a:noFill/>
            <a:miter lim="800000"/>
            <a:headEnd/>
            <a:tailEnd/>
          </a:ln>
        </p:spPr>
        <p:txBody>
          <a:bodyPr>
            <a:spAutoFit/>
          </a:bodyPr>
          <a:lstStyle/>
          <a:p>
            <a:r>
              <a:rPr lang="en-US" sz="1800"/>
              <a:t>statistics</a:t>
            </a:r>
          </a:p>
        </p:txBody>
      </p:sp>
      <p:sp>
        <p:nvSpPr>
          <p:cNvPr id="20490" name="Text Box 10"/>
          <p:cNvSpPr txBox="1">
            <a:spLocks noChangeArrowheads="1"/>
          </p:cNvSpPr>
          <p:nvPr/>
        </p:nvSpPr>
        <p:spPr bwMode="auto">
          <a:xfrm>
            <a:off x="2967038" y="3530600"/>
            <a:ext cx="1265237" cy="336550"/>
          </a:xfrm>
          <a:prstGeom prst="rect">
            <a:avLst/>
          </a:prstGeom>
          <a:solidFill>
            <a:srgbClr val="99CC00"/>
          </a:solidFill>
          <a:ln w="9525">
            <a:noFill/>
            <a:miter lim="800000"/>
            <a:headEnd/>
            <a:tailEnd/>
          </a:ln>
        </p:spPr>
        <p:txBody>
          <a:bodyPr wrap="none">
            <a:spAutoFit/>
          </a:bodyPr>
          <a:lstStyle/>
          <a:p>
            <a:r>
              <a:rPr lang="en-US" sz="1600"/>
              <a:t>probability</a:t>
            </a:r>
          </a:p>
        </p:txBody>
      </p:sp>
      <p:sp>
        <p:nvSpPr>
          <p:cNvPr id="20493" name="Text Box 13"/>
          <p:cNvSpPr txBox="1">
            <a:spLocks noChangeArrowheads="1"/>
          </p:cNvSpPr>
          <p:nvPr/>
        </p:nvSpPr>
        <p:spPr bwMode="auto">
          <a:xfrm>
            <a:off x="5710238" y="3429000"/>
            <a:ext cx="2976562" cy="915988"/>
          </a:xfrm>
          <a:prstGeom prst="rect">
            <a:avLst/>
          </a:prstGeom>
          <a:noFill/>
          <a:ln w="9525">
            <a:noFill/>
            <a:miter lim="800000"/>
            <a:headEnd/>
            <a:tailEnd/>
          </a:ln>
        </p:spPr>
        <p:txBody>
          <a:bodyPr wrap="none">
            <a:spAutoFit/>
          </a:bodyPr>
          <a:lstStyle/>
          <a:p>
            <a:r>
              <a:rPr lang="en-US" sz="1800"/>
              <a:t>Probabilistic laws (QM)</a:t>
            </a:r>
          </a:p>
          <a:p>
            <a:r>
              <a:rPr lang="en-US" sz="1800"/>
              <a:t>Probabilistic response of</a:t>
            </a:r>
          </a:p>
          <a:p>
            <a:r>
              <a:rPr lang="en-US" sz="1800"/>
              <a:t>experimental apparatus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85"/>
                                        </p:tgtEl>
                                        <p:attrNameLst>
                                          <p:attrName>style.visibility</p:attrName>
                                        </p:attrNameLst>
                                      </p:cBhvr>
                                      <p:to>
                                        <p:strVal val="visible"/>
                                      </p:to>
                                    </p:set>
                                  </p:childTnLst>
                                </p:cTn>
                              </p:par>
                              <p:par>
                                <p:cTn id="17" presetID="3" presetClass="entr" presetSubtype="10" fill="hold" grpId="0" nodeType="withEffect">
                                  <p:stCondLst>
                                    <p:cond delay="0"/>
                                  </p:stCondLst>
                                  <p:childTnLst>
                                    <p:set>
                                      <p:cBhvr>
                                        <p:cTn id="18" dur="1" fill="hold">
                                          <p:stCondLst>
                                            <p:cond delay="0"/>
                                          </p:stCondLst>
                                        </p:cTn>
                                        <p:tgtEl>
                                          <p:spTgt spid="20493"/>
                                        </p:tgtEl>
                                        <p:attrNameLst>
                                          <p:attrName>style.visibility</p:attrName>
                                        </p:attrNameLst>
                                      </p:cBhvr>
                                      <p:to>
                                        <p:strVal val="visible"/>
                                      </p:to>
                                    </p:set>
                                    <p:animEffect transition="in" filter="blinds(horizontal)">
                                      <p:cBhvr>
                                        <p:cTn id="19" dur="500"/>
                                        <p:tgtEl>
                                          <p:spTgt spid="2049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48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04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5" grpId="0" animBg="1"/>
      <p:bldP spid="20486" grpId="0" animBg="1"/>
      <p:bldP spid="20487" grpId="0" animBg="1"/>
      <p:bldP spid="20489" grpId="0" animBg="1"/>
      <p:bldP spid="20490" grpId="0" animBg="1"/>
      <p:bldP spid="2049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Segnaposto numero diapositiva 5"/>
          <p:cNvSpPr>
            <a:spLocks noGrp="1"/>
          </p:cNvSpPr>
          <p:nvPr>
            <p:ph type="sldNum" sz="quarter" idx="12"/>
          </p:nvPr>
        </p:nvSpPr>
        <p:spPr>
          <a:noFill/>
        </p:spPr>
        <p:txBody>
          <a:bodyPr/>
          <a:lstStyle/>
          <a:p>
            <a:fld id="{79900749-AE60-46AD-936B-99881FAC3E7D}" type="slidenum">
              <a:rPr lang="en-US" smtClean="0"/>
              <a:pPr/>
              <a:t>60</a:t>
            </a:fld>
            <a:endParaRPr lang="en-US" smtClean="0"/>
          </a:p>
        </p:txBody>
      </p:sp>
      <p:graphicFrame>
        <p:nvGraphicFramePr>
          <p:cNvPr id="86024" name="Object 8"/>
          <p:cNvGraphicFramePr>
            <a:graphicFrameLocks noChangeAspect="1"/>
          </p:cNvGraphicFramePr>
          <p:nvPr/>
        </p:nvGraphicFramePr>
        <p:xfrm>
          <a:off x="1203325" y="2387600"/>
          <a:ext cx="5202238" cy="2516188"/>
        </p:xfrm>
        <a:graphic>
          <a:graphicData uri="http://schemas.openxmlformats.org/presentationml/2006/ole">
            <mc:AlternateContent xmlns:mc="http://schemas.openxmlformats.org/markup-compatibility/2006">
              <mc:Choice xmlns:v="urn:schemas-microsoft-com:vml" Requires="v">
                <p:oleObj spid="_x0000_s7191" name="Microsoft Equation 3.0" r:id="rId3" imgW="3098520" imgH="1498320" progId="Equation.3">
                  <p:embed/>
                </p:oleObj>
              </mc:Choice>
              <mc:Fallback>
                <p:oleObj name="Microsoft Equation 3.0" r:id="rId3" imgW="3098520" imgH="149832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325" y="2387600"/>
                        <a:ext cx="5202238" cy="2516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4" name="Rectangle 5"/>
          <p:cNvSpPr>
            <a:spLocks noChangeArrowheads="1"/>
          </p:cNvSpPr>
          <p:nvPr/>
        </p:nvSpPr>
        <p:spPr bwMode="auto">
          <a:xfrm>
            <a:off x="0" y="0"/>
            <a:ext cx="9906000" cy="0"/>
          </a:xfrm>
          <a:prstGeom prst="rect">
            <a:avLst/>
          </a:prstGeom>
          <a:noFill/>
          <a:ln w="9525">
            <a:noFill/>
            <a:miter lim="800000"/>
            <a:headEnd/>
            <a:tailEnd/>
          </a:ln>
        </p:spPr>
        <p:txBody>
          <a:bodyPr wrap="none" anchor="ctr">
            <a:spAutoFit/>
          </a:bodyPr>
          <a:lstStyle/>
          <a:p>
            <a:endParaRPr lang="it-IT"/>
          </a:p>
        </p:txBody>
      </p:sp>
      <p:sp>
        <p:nvSpPr>
          <p:cNvPr id="86023" name="Text Box 7"/>
          <p:cNvSpPr txBox="1">
            <a:spLocks noChangeArrowheads="1"/>
          </p:cNvSpPr>
          <p:nvPr/>
        </p:nvSpPr>
        <p:spPr bwMode="auto">
          <a:xfrm>
            <a:off x="454025" y="1889125"/>
            <a:ext cx="5418138" cy="396875"/>
          </a:xfrm>
          <a:prstGeom prst="rect">
            <a:avLst/>
          </a:prstGeom>
          <a:noFill/>
          <a:ln w="9525">
            <a:noFill/>
            <a:miter lim="800000"/>
            <a:headEnd/>
            <a:tailEnd/>
          </a:ln>
        </p:spPr>
        <p:txBody>
          <a:bodyPr>
            <a:spAutoFit/>
          </a:bodyPr>
          <a:lstStyle/>
          <a:p>
            <a:pPr>
              <a:spcBef>
                <a:spcPct val="50000"/>
              </a:spcBef>
            </a:pPr>
            <a:r>
              <a:rPr lang="it-IT">
                <a:latin typeface="Arial" charset="0"/>
              </a:rPr>
              <a:t>In the limit </a:t>
            </a:r>
            <a:r>
              <a:rPr lang="it-IT" i="1">
                <a:solidFill>
                  <a:schemeClr val="accent2"/>
                </a:solidFill>
                <a:latin typeface="Arial" charset="0"/>
              </a:rPr>
              <a:t>m</a:t>
            </a:r>
            <a:r>
              <a:rPr lang="it-IT" i="1">
                <a:solidFill>
                  <a:schemeClr val="accent2"/>
                </a:solidFill>
                <a:latin typeface="Arial" charset="0"/>
                <a:sym typeface="Wingdings" pitchFamily="2" charset="2"/>
              </a:rPr>
              <a:t></a:t>
            </a:r>
            <a:r>
              <a:rPr lang="it-IT" i="1">
                <a:solidFill>
                  <a:schemeClr val="accent2"/>
                </a:solidFill>
                <a:latin typeface="Arial" charset="0"/>
                <a:sym typeface="Symbol" pitchFamily="18" charset="2"/>
              </a:rPr>
              <a:t></a:t>
            </a:r>
            <a:r>
              <a:rPr lang="it-IT">
                <a:latin typeface="Arial" charset="0"/>
              </a:rPr>
              <a:t>, i.e. </a:t>
            </a:r>
            <a:r>
              <a:rPr lang="it-IT" i="1">
                <a:solidFill>
                  <a:schemeClr val="accent2"/>
                </a:solidFill>
                <a:latin typeface="Arial" charset="0"/>
                <a:sym typeface="Symbol" pitchFamily="18" charset="2"/>
              </a:rPr>
              <a:t>t</a:t>
            </a:r>
            <a:r>
              <a:rPr lang="it-IT" i="1">
                <a:solidFill>
                  <a:schemeClr val="accent2"/>
                </a:solidFill>
                <a:latin typeface="Arial" charset="0"/>
                <a:sym typeface="Wingdings" pitchFamily="2" charset="2"/>
              </a:rPr>
              <a:t>0 </a:t>
            </a:r>
            <a:r>
              <a:rPr lang="it-IT">
                <a:latin typeface="Arial" charset="0"/>
                <a:sym typeface="Wingdings" pitchFamily="2" charset="2"/>
              </a:rPr>
              <a:t>:</a:t>
            </a:r>
          </a:p>
        </p:txBody>
      </p:sp>
      <p:sp>
        <p:nvSpPr>
          <p:cNvPr id="86025" name="Text Box 9"/>
          <p:cNvSpPr txBox="1">
            <a:spLocks noChangeArrowheads="1"/>
          </p:cNvSpPr>
          <p:nvPr/>
        </p:nvSpPr>
        <p:spPr bwMode="auto">
          <a:xfrm>
            <a:off x="276225" y="5124450"/>
            <a:ext cx="8186738" cy="822325"/>
          </a:xfrm>
          <a:prstGeom prst="rect">
            <a:avLst/>
          </a:prstGeom>
          <a:noFill/>
          <a:ln w="9525">
            <a:noFill/>
            <a:miter lim="800000"/>
            <a:headEnd/>
            <a:tailEnd/>
          </a:ln>
        </p:spPr>
        <p:txBody>
          <a:bodyPr>
            <a:spAutoFit/>
          </a:bodyPr>
          <a:lstStyle/>
          <a:p>
            <a:pPr>
              <a:spcBef>
                <a:spcPct val="50000"/>
              </a:spcBef>
            </a:pPr>
            <a:r>
              <a:rPr lang="it-IT" sz="2400">
                <a:latin typeface="Arial" charset="0"/>
              </a:rPr>
              <a:t>the binomial distribution approaches a poissonian distribution with parameter:</a:t>
            </a:r>
          </a:p>
        </p:txBody>
      </p:sp>
      <p:graphicFrame>
        <p:nvGraphicFramePr>
          <p:cNvPr id="86026" name="Object 10"/>
          <p:cNvGraphicFramePr>
            <a:graphicFrameLocks noChangeAspect="1"/>
          </p:cNvGraphicFramePr>
          <p:nvPr/>
        </p:nvGraphicFramePr>
        <p:xfrm>
          <a:off x="4724400" y="5562600"/>
          <a:ext cx="1150938" cy="460375"/>
        </p:xfrm>
        <a:graphic>
          <a:graphicData uri="http://schemas.openxmlformats.org/presentationml/2006/ole">
            <mc:AlternateContent xmlns:mc="http://schemas.openxmlformats.org/markup-compatibility/2006">
              <mc:Choice xmlns:v="urn:schemas-microsoft-com:vml" Requires="v">
                <p:oleObj spid="_x0000_s7192" name="Microsoft Equation 3.0" r:id="rId5" imgW="507960" imgH="203040" progId="Equation.3">
                  <p:embed/>
                </p:oleObj>
              </mc:Choice>
              <mc:Fallback>
                <p:oleObj name="Microsoft Equation 3.0" r:id="rId5" imgW="507960" imgH="20304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5562600"/>
                        <a:ext cx="1150938"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7" name="Rectangle 11"/>
          <p:cNvSpPr>
            <a:spLocks noChangeArrowheads="1"/>
          </p:cNvSpPr>
          <p:nvPr/>
        </p:nvSpPr>
        <p:spPr bwMode="auto">
          <a:xfrm>
            <a:off x="385763" y="533400"/>
            <a:ext cx="8382000" cy="1295400"/>
          </a:xfrm>
          <a:prstGeom prst="rect">
            <a:avLst/>
          </a:prstGeom>
          <a:solidFill>
            <a:schemeClr val="bg1"/>
          </a:solidFill>
          <a:ln w="9525">
            <a:noFill/>
            <a:miter lim="800000"/>
            <a:headEnd/>
            <a:tailEnd/>
          </a:ln>
        </p:spPr>
        <p:txBody>
          <a:bodyPr wrap="none" anchor="ctr"/>
          <a:lstStyle/>
          <a:p>
            <a:endParaRPr lang="it-IT"/>
          </a:p>
        </p:txBody>
      </p:sp>
      <p:graphicFrame>
        <p:nvGraphicFramePr>
          <p:cNvPr id="7172" name="Object 6"/>
          <p:cNvGraphicFramePr>
            <a:graphicFrameLocks noChangeAspect="1"/>
          </p:cNvGraphicFramePr>
          <p:nvPr/>
        </p:nvGraphicFramePr>
        <p:xfrm>
          <a:off x="538163" y="847725"/>
          <a:ext cx="8115300" cy="828675"/>
        </p:xfrm>
        <a:graphic>
          <a:graphicData uri="http://schemas.openxmlformats.org/presentationml/2006/ole">
            <mc:AlternateContent xmlns:mc="http://schemas.openxmlformats.org/markup-compatibility/2006">
              <mc:Choice xmlns:v="urn:schemas-microsoft-com:vml" Requires="v">
                <p:oleObj spid="_x0000_s7193" name="Microsoft Equation 3.0" r:id="rId7" imgW="4254480" imgH="469800" progId="Equation.3">
                  <p:embed/>
                </p:oleObj>
              </mc:Choice>
              <mc:Fallback>
                <p:oleObj name="Microsoft Equation 3.0" r:id="rId7" imgW="4254480" imgH="4698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8163" y="847725"/>
                        <a:ext cx="8115300"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8" name="Text Box 12"/>
          <p:cNvSpPr txBox="1">
            <a:spLocks noChangeArrowheads="1"/>
          </p:cNvSpPr>
          <p:nvPr/>
        </p:nvSpPr>
        <p:spPr bwMode="auto">
          <a:xfrm>
            <a:off x="304800" y="166688"/>
            <a:ext cx="6883400" cy="366712"/>
          </a:xfrm>
          <a:prstGeom prst="rect">
            <a:avLst/>
          </a:prstGeom>
          <a:noFill/>
          <a:ln w="9525">
            <a:noFill/>
            <a:miter lim="800000"/>
            <a:headEnd/>
            <a:tailEnd/>
          </a:ln>
        </p:spPr>
        <p:txBody>
          <a:bodyPr wrap="none">
            <a:spAutoFit/>
          </a:bodyPr>
          <a:lstStyle/>
          <a:p>
            <a:r>
              <a:rPr lang="en-US" sz="1800"/>
              <a:t>The binomial probability for </a:t>
            </a:r>
            <a:r>
              <a:rPr lang="en-US" sz="1800" i="1"/>
              <a:t>n</a:t>
            </a:r>
            <a:r>
              <a:rPr lang="en-US" sz="1800"/>
              <a:t> decays in </a:t>
            </a:r>
            <a:r>
              <a:rPr lang="en-US" sz="1800" i="1"/>
              <a:t>m</a:t>
            </a:r>
            <a:r>
              <a:rPr lang="en-US" sz="1800"/>
              <a:t> subintervals 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0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60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6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3" grpId="0"/>
      <p:bldP spid="8602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numero diapositiva 5"/>
          <p:cNvSpPr>
            <a:spLocks noGrp="1"/>
          </p:cNvSpPr>
          <p:nvPr>
            <p:ph type="sldNum" sz="quarter" idx="12"/>
          </p:nvPr>
        </p:nvSpPr>
        <p:spPr>
          <a:noFill/>
        </p:spPr>
        <p:txBody>
          <a:bodyPr/>
          <a:lstStyle/>
          <a:p>
            <a:fld id="{7889E14C-C70D-4642-87B5-FA9CEDE23D42}" type="slidenum">
              <a:rPr lang="en-US" smtClean="0"/>
              <a:pPr/>
              <a:t>61</a:t>
            </a:fld>
            <a:endParaRPr lang="en-US" smtClean="0"/>
          </a:p>
        </p:txBody>
      </p:sp>
      <p:sp>
        <p:nvSpPr>
          <p:cNvPr id="63491" name="Rectangle 2"/>
          <p:cNvSpPr>
            <a:spLocks noGrp="1" noChangeArrowheads="1"/>
          </p:cNvSpPr>
          <p:nvPr>
            <p:ph type="title"/>
          </p:nvPr>
        </p:nvSpPr>
        <p:spPr/>
        <p:txBody>
          <a:bodyPr/>
          <a:lstStyle/>
          <a:p>
            <a:pPr eaLnBrk="1" hangingPunct="1"/>
            <a:r>
              <a:rPr lang="en-US" i="1" smtClean="0"/>
              <a:t>Exercise No. 2</a:t>
            </a:r>
          </a:p>
        </p:txBody>
      </p:sp>
      <p:sp>
        <p:nvSpPr>
          <p:cNvPr id="63492" name="Rectangle 3"/>
          <p:cNvSpPr>
            <a:spLocks noGrp="1" noChangeArrowheads="1"/>
          </p:cNvSpPr>
          <p:nvPr>
            <p:ph type="body" idx="1"/>
          </p:nvPr>
        </p:nvSpPr>
        <p:spPr/>
        <p:txBody>
          <a:bodyPr/>
          <a:lstStyle/>
          <a:p>
            <a:pPr eaLnBrk="1" hangingPunct="1">
              <a:lnSpc>
                <a:spcPct val="80000"/>
              </a:lnSpc>
            </a:pPr>
            <a:r>
              <a:rPr lang="it-IT" sz="2600" smtClean="0"/>
              <a:t>Modify/rewrite the program of </a:t>
            </a:r>
            <a:r>
              <a:rPr lang="it-IT" sz="2600" i="1" smtClean="0"/>
              <a:t>Exercise No. 1</a:t>
            </a:r>
            <a:r>
              <a:rPr lang="it-IT" sz="2600" smtClean="0"/>
              <a:t> in order to simulate an experiment where the number of decays </a:t>
            </a:r>
            <a:r>
              <a:rPr lang="it-IT" sz="2600" i="1" smtClean="0">
                <a:solidFill>
                  <a:schemeClr val="accent2"/>
                </a:solidFill>
              </a:rPr>
              <a:t>n</a:t>
            </a:r>
            <a:r>
              <a:rPr lang="it-IT" sz="2600" smtClean="0"/>
              <a:t> in a time interval of duration </a:t>
            </a:r>
            <a:r>
              <a:rPr lang="it-IT" sz="2600" i="1" smtClean="0">
                <a:solidFill>
                  <a:schemeClr val="accent2"/>
                </a:solidFill>
              </a:rPr>
              <a:t>T</a:t>
            </a:r>
            <a:r>
              <a:rPr lang="it-IT" sz="2600" smtClean="0"/>
              <a:t> is counted</a:t>
            </a:r>
          </a:p>
          <a:p>
            <a:pPr eaLnBrk="1" hangingPunct="1">
              <a:lnSpc>
                <a:spcPct val="80000"/>
              </a:lnSpc>
            </a:pPr>
            <a:r>
              <a:rPr lang="it-IT" sz="2600" smtClean="0"/>
              <a:t>Allow for experiment repetition (without restarting the random number sequence)</a:t>
            </a:r>
          </a:p>
          <a:p>
            <a:pPr eaLnBrk="1" hangingPunct="1">
              <a:lnSpc>
                <a:spcPct val="80000"/>
              </a:lnSpc>
            </a:pPr>
            <a:r>
              <a:rPr lang="it-IT" sz="2600" smtClean="0"/>
              <a:t>Generate 1000 experiments for the following two cases:</a:t>
            </a:r>
          </a:p>
          <a:p>
            <a:pPr lvl="1" eaLnBrk="1" hangingPunct="1">
              <a:lnSpc>
                <a:spcPct val="80000"/>
              </a:lnSpc>
            </a:pPr>
            <a:r>
              <a:rPr lang="it-IT" sz="2200" i="1" smtClean="0">
                <a:solidFill>
                  <a:schemeClr val="accent2"/>
                </a:solidFill>
              </a:rPr>
              <a:t>N</a:t>
            </a:r>
            <a:r>
              <a:rPr lang="it-IT" sz="2200" i="1" baseline="-25000" smtClean="0">
                <a:solidFill>
                  <a:schemeClr val="accent2"/>
                </a:solidFill>
              </a:rPr>
              <a:t>0</a:t>
            </a:r>
            <a:r>
              <a:rPr lang="it-IT" sz="2200" i="1" smtClean="0">
                <a:solidFill>
                  <a:schemeClr val="accent2"/>
                </a:solidFill>
              </a:rPr>
              <a:t>=500, </a:t>
            </a:r>
            <a:r>
              <a:rPr lang="it-IT" sz="2200" i="1" smtClean="0">
                <a:solidFill>
                  <a:schemeClr val="accent2"/>
                </a:solidFill>
                <a:sym typeface="Symbol" pitchFamily="18" charset="2"/>
              </a:rPr>
              <a:t>=410</a:t>
            </a:r>
            <a:r>
              <a:rPr lang="it-IT" sz="2200" i="1" baseline="30000" smtClean="0">
                <a:solidFill>
                  <a:schemeClr val="accent2"/>
                </a:solidFill>
                <a:sym typeface="Symbol" pitchFamily="18" charset="2"/>
              </a:rPr>
              <a:t>-5</a:t>
            </a:r>
            <a:r>
              <a:rPr lang="it-IT" sz="2200" i="1" smtClean="0">
                <a:solidFill>
                  <a:schemeClr val="accent2"/>
                </a:solidFill>
                <a:sym typeface="Symbol" pitchFamily="18" charset="2"/>
              </a:rPr>
              <a:t> s</a:t>
            </a:r>
            <a:r>
              <a:rPr lang="it-IT" sz="2200" i="1" baseline="30000" smtClean="0">
                <a:solidFill>
                  <a:schemeClr val="accent2"/>
                </a:solidFill>
                <a:sym typeface="Symbol" pitchFamily="18" charset="2"/>
              </a:rPr>
              <a:t>-1</a:t>
            </a:r>
            <a:r>
              <a:rPr lang="it-IT" sz="2200" i="1" smtClean="0">
                <a:solidFill>
                  <a:schemeClr val="accent2"/>
                </a:solidFill>
                <a:sym typeface="Symbol" pitchFamily="18" charset="2"/>
              </a:rPr>
              <a:t>, t=10 s, T=100 s</a:t>
            </a:r>
          </a:p>
          <a:p>
            <a:pPr lvl="1" eaLnBrk="1" hangingPunct="1">
              <a:lnSpc>
                <a:spcPct val="80000"/>
              </a:lnSpc>
            </a:pPr>
            <a:r>
              <a:rPr lang="it-IT" sz="2200" i="1" smtClean="0">
                <a:solidFill>
                  <a:schemeClr val="accent2"/>
                </a:solidFill>
              </a:rPr>
              <a:t>N</a:t>
            </a:r>
            <a:r>
              <a:rPr lang="it-IT" sz="2200" i="1" baseline="-25000" smtClean="0">
                <a:solidFill>
                  <a:schemeClr val="accent2"/>
                </a:solidFill>
              </a:rPr>
              <a:t>0</a:t>
            </a:r>
            <a:r>
              <a:rPr lang="it-IT" sz="2200" i="1" smtClean="0">
                <a:solidFill>
                  <a:schemeClr val="accent2"/>
                </a:solidFill>
              </a:rPr>
              <a:t>=500, </a:t>
            </a:r>
            <a:r>
              <a:rPr lang="it-IT" sz="2200" i="1" smtClean="0">
                <a:solidFill>
                  <a:schemeClr val="accent2"/>
                </a:solidFill>
                <a:sym typeface="Symbol" pitchFamily="18" charset="2"/>
              </a:rPr>
              <a:t>=210</a:t>
            </a:r>
            <a:r>
              <a:rPr lang="it-IT" sz="2200" i="1" baseline="30000" smtClean="0">
                <a:solidFill>
                  <a:schemeClr val="accent2"/>
                </a:solidFill>
                <a:sym typeface="Symbol" pitchFamily="18" charset="2"/>
              </a:rPr>
              <a:t>-4</a:t>
            </a:r>
            <a:r>
              <a:rPr lang="it-IT" sz="2200" i="1" smtClean="0">
                <a:solidFill>
                  <a:schemeClr val="accent2"/>
                </a:solidFill>
                <a:sym typeface="Symbol" pitchFamily="18" charset="2"/>
              </a:rPr>
              <a:t> s</a:t>
            </a:r>
            <a:r>
              <a:rPr lang="it-IT" sz="2200" i="1" baseline="30000" smtClean="0">
                <a:solidFill>
                  <a:schemeClr val="accent2"/>
                </a:solidFill>
                <a:sym typeface="Symbol" pitchFamily="18" charset="2"/>
              </a:rPr>
              <a:t>-1</a:t>
            </a:r>
            <a:r>
              <a:rPr lang="it-IT" sz="2200" i="1" smtClean="0">
                <a:solidFill>
                  <a:schemeClr val="accent2"/>
                </a:solidFill>
                <a:sym typeface="Symbol" pitchFamily="18" charset="2"/>
              </a:rPr>
              <a:t>, t=10 s, T=100 s</a:t>
            </a:r>
          </a:p>
          <a:p>
            <a:pPr eaLnBrk="1" hangingPunct="1">
              <a:lnSpc>
                <a:spcPct val="80000"/>
              </a:lnSpc>
            </a:pPr>
            <a:r>
              <a:rPr lang="it-IT" sz="2600" smtClean="0">
                <a:sym typeface="Symbol" pitchFamily="18" charset="2"/>
              </a:rPr>
              <a:t>Compare the histogram of </a:t>
            </a:r>
            <a:r>
              <a:rPr lang="it-IT" sz="2600" i="1" smtClean="0">
                <a:solidFill>
                  <a:schemeClr val="accent2"/>
                </a:solidFill>
                <a:sym typeface="Symbol" pitchFamily="18" charset="2"/>
              </a:rPr>
              <a:t>n </a:t>
            </a:r>
            <a:r>
              <a:rPr lang="it-IT" sz="2600" smtClean="0">
                <a:sym typeface="Symbol" pitchFamily="18" charset="2"/>
              </a:rPr>
              <a:t>for 1000 experiments with the expected poissonian (&amp; possibly binomial) distribution</a:t>
            </a:r>
            <a:endParaRPr lang="en-US" sz="260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numero diapositiva 5"/>
          <p:cNvSpPr>
            <a:spLocks noGrp="1"/>
          </p:cNvSpPr>
          <p:nvPr>
            <p:ph type="sldNum" sz="quarter" idx="12"/>
          </p:nvPr>
        </p:nvSpPr>
        <p:spPr>
          <a:noFill/>
        </p:spPr>
        <p:txBody>
          <a:bodyPr/>
          <a:lstStyle/>
          <a:p>
            <a:fld id="{CEF153BA-87F8-4D08-A546-1B1FFDF5E4C8}" type="slidenum">
              <a:rPr lang="en-US" smtClean="0"/>
              <a:pPr/>
              <a:t>62</a:t>
            </a:fld>
            <a:endParaRPr lang="en-US" smtClean="0"/>
          </a:p>
        </p:txBody>
      </p:sp>
      <p:sp>
        <p:nvSpPr>
          <p:cNvPr id="64515" name="Rectangle 2"/>
          <p:cNvSpPr>
            <a:spLocks noGrp="1" noChangeArrowheads="1"/>
          </p:cNvSpPr>
          <p:nvPr>
            <p:ph type="title"/>
          </p:nvPr>
        </p:nvSpPr>
        <p:spPr/>
        <p:txBody>
          <a:bodyPr/>
          <a:lstStyle/>
          <a:p>
            <a:pPr eaLnBrk="1" hangingPunct="1"/>
            <a:r>
              <a:rPr lang="en-US" i="1" smtClean="0"/>
              <a:t>Solutions to exercise No. 2</a:t>
            </a:r>
          </a:p>
        </p:txBody>
      </p:sp>
      <p:pic>
        <p:nvPicPr>
          <p:cNvPr id="64516" name="Picture 4"/>
          <p:cNvPicPr>
            <a:picLocks noGrp="1" noChangeAspect="1" noChangeArrowheads="1"/>
          </p:cNvPicPr>
          <p:nvPr>
            <p:ph type="body" idx="1"/>
          </p:nvPr>
        </p:nvPicPr>
        <p:blipFill>
          <a:blip r:embed="rId2" cstate="print"/>
          <a:srcRect/>
          <a:stretch>
            <a:fillRect/>
          </a:stretch>
        </p:blipFill>
        <p:spPr>
          <a:xfrm>
            <a:off x="1219200" y="1427163"/>
            <a:ext cx="6781800" cy="4516437"/>
          </a:xfrm>
          <a:noFill/>
        </p:spPr>
      </p:pic>
      <p:sp>
        <p:nvSpPr>
          <p:cNvPr id="64517" name="Text Box 5"/>
          <p:cNvSpPr txBox="1">
            <a:spLocks noChangeArrowheads="1"/>
          </p:cNvSpPr>
          <p:nvPr/>
        </p:nvSpPr>
        <p:spPr bwMode="auto">
          <a:xfrm>
            <a:off x="746125" y="6248400"/>
            <a:ext cx="2114550" cy="366713"/>
          </a:xfrm>
          <a:prstGeom prst="rect">
            <a:avLst/>
          </a:prstGeom>
          <a:noFill/>
          <a:ln w="9525">
            <a:noFill/>
            <a:miter lim="800000"/>
            <a:headEnd/>
            <a:tailEnd/>
          </a:ln>
        </p:spPr>
        <p:txBody>
          <a:bodyPr wrap="none">
            <a:spAutoFit/>
          </a:bodyPr>
          <a:lstStyle/>
          <a:p>
            <a:r>
              <a:rPr lang="en-US" sz="1800"/>
              <a:t>F. Poggio (2003)</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numero diapositiva 5"/>
          <p:cNvSpPr>
            <a:spLocks noGrp="1"/>
          </p:cNvSpPr>
          <p:nvPr>
            <p:ph type="sldNum" sz="quarter" idx="12"/>
          </p:nvPr>
        </p:nvSpPr>
        <p:spPr>
          <a:noFill/>
        </p:spPr>
        <p:txBody>
          <a:bodyPr/>
          <a:lstStyle/>
          <a:p>
            <a:fld id="{1044FD79-D610-42D5-87F7-4E6F7E53FE2F}" type="slidenum">
              <a:rPr lang="en-US" smtClean="0"/>
              <a:pPr/>
              <a:t>63</a:t>
            </a:fld>
            <a:endParaRPr lang="en-US" smtClean="0"/>
          </a:p>
        </p:txBody>
      </p:sp>
      <p:sp>
        <p:nvSpPr>
          <p:cNvPr id="65539" name="Rectangle 2"/>
          <p:cNvSpPr>
            <a:spLocks noGrp="1" noChangeArrowheads="1"/>
          </p:cNvSpPr>
          <p:nvPr>
            <p:ph type="title"/>
          </p:nvPr>
        </p:nvSpPr>
        <p:spPr/>
        <p:txBody>
          <a:bodyPr/>
          <a:lstStyle/>
          <a:p>
            <a:pPr eaLnBrk="1" hangingPunct="1"/>
            <a:r>
              <a:rPr lang="en-US" i="1" smtClean="0"/>
              <a:t>Solutions to exercise No. 2</a:t>
            </a:r>
          </a:p>
        </p:txBody>
      </p:sp>
      <p:pic>
        <p:nvPicPr>
          <p:cNvPr id="65540" name="Picture 4"/>
          <p:cNvPicPr>
            <a:picLocks noGrp="1" noChangeAspect="1" noChangeArrowheads="1"/>
          </p:cNvPicPr>
          <p:nvPr>
            <p:ph type="body" idx="1"/>
          </p:nvPr>
        </p:nvPicPr>
        <p:blipFill>
          <a:blip r:embed="rId2" cstate="print"/>
          <a:srcRect/>
          <a:stretch>
            <a:fillRect/>
          </a:stretch>
        </p:blipFill>
        <p:spPr>
          <a:xfrm>
            <a:off x="1463675" y="1447800"/>
            <a:ext cx="6613525" cy="4375150"/>
          </a:xfrm>
          <a:noFill/>
        </p:spPr>
      </p:pic>
      <p:sp>
        <p:nvSpPr>
          <p:cNvPr id="65541" name="Text Box 5"/>
          <p:cNvSpPr txBox="1">
            <a:spLocks noChangeArrowheads="1"/>
          </p:cNvSpPr>
          <p:nvPr/>
        </p:nvSpPr>
        <p:spPr bwMode="auto">
          <a:xfrm>
            <a:off x="746125" y="6262688"/>
            <a:ext cx="2114550" cy="366712"/>
          </a:xfrm>
          <a:prstGeom prst="rect">
            <a:avLst/>
          </a:prstGeom>
          <a:noFill/>
          <a:ln w="9525">
            <a:noFill/>
            <a:miter lim="800000"/>
            <a:headEnd/>
            <a:tailEnd/>
          </a:ln>
        </p:spPr>
        <p:txBody>
          <a:bodyPr wrap="none">
            <a:spAutoFit/>
          </a:bodyPr>
          <a:lstStyle/>
          <a:p>
            <a:r>
              <a:rPr lang="en-US" sz="1800"/>
              <a:t>F. Poggio (2003)</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numero diapositiva 5"/>
          <p:cNvSpPr>
            <a:spLocks noGrp="1"/>
          </p:cNvSpPr>
          <p:nvPr>
            <p:ph type="sldNum" sz="quarter" idx="12"/>
          </p:nvPr>
        </p:nvSpPr>
        <p:spPr>
          <a:noFill/>
        </p:spPr>
        <p:txBody>
          <a:bodyPr/>
          <a:lstStyle/>
          <a:p>
            <a:fld id="{DCB79BD8-7DFC-4278-B18B-123FFFF81904}" type="slidenum">
              <a:rPr lang="en-US" smtClean="0"/>
              <a:pPr/>
              <a:t>64</a:t>
            </a:fld>
            <a:endParaRPr lang="en-US" smtClean="0"/>
          </a:p>
        </p:txBody>
      </p:sp>
      <p:sp>
        <p:nvSpPr>
          <p:cNvPr id="66563" name="Rectangle 2"/>
          <p:cNvSpPr>
            <a:spLocks noGrp="1" noChangeArrowheads="1"/>
          </p:cNvSpPr>
          <p:nvPr>
            <p:ph type="title"/>
          </p:nvPr>
        </p:nvSpPr>
        <p:spPr/>
        <p:txBody>
          <a:bodyPr/>
          <a:lstStyle/>
          <a:p>
            <a:pPr eaLnBrk="1" hangingPunct="1"/>
            <a:r>
              <a:rPr lang="en-US" smtClean="0"/>
              <a:t>Non-uniform random numbers</a:t>
            </a:r>
          </a:p>
        </p:txBody>
      </p:sp>
      <p:sp>
        <p:nvSpPr>
          <p:cNvPr id="66564" name="Rectangle 3"/>
          <p:cNvSpPr>
            <a:spLocks noGrp="1" noChangeArrowheads="1"/>
          </p:cNvSpPr>
          <p:nvPr>
            <p:ph type="body" idx="1"/>
          </p:nvPr>
        </p:nvSpPr>
        <p:spPr>
          <a:xfrm>
            <a:off x="533400" y="1219200"/>
            <a:ext cx="8043863" cy="4953000"/>
          </a:xfrm>
        </p:spPr>
        <p:txBody>
          <a:bodyPr/>
          <a:lstStyle/>
          <a:p>
            <a:pPr eaLnBrk="1" hangingPunct="1">
              <a:lnSpc>
                <a:spcPct val="80000"/>
              </a:lnSpc>
            </a:pPr>
            <a:r>
              <a:rPr lang="en-US" sz="1900" smtClean="0"/>
              <a:t>To handle complex simulation problems it is useful to generate random numbers according to some specified distribution (Poisson, Gauss, ….)</a:t>
            </a:r>
          </a:p>
          <a:p>
            <a:pPr eaLnBrk="1" hangingPunct="1">
              <a:lnSpc>
                <a:spcPct val="80000"/>
              </a:lnSpc>
            </a:pPr>
            <a:r>
              <a:rPr lang="en-US" sz="1900" smtClean="0"/>
              <a:t>Frequently used distributions are readily available in stat. libraries:</a:t>
            </a:r>
          </a:p>
          <a:p>
            <a:pPr eaLnBrk="1" hangingPunct="1">
              <a:lnSpc>
                <a:spcPct val="80000"/>
              </a:lnSpc>
              <a:buFont typeface="Wingdings" pitchFamily="2" charset="2"/>
              <a:buNone/>
            </a:pPr>
            <a:endParaRPr lang="en-US" sz="1900" smtClean="0"/>
          </a:p>
          <a:p>
            <a:pPr eaLnBrk="1" hangingPunct="1">
              <a:lnSpc>
                <a:spcPct val="80000"/>
              </a:lnSpc>
              <a:buFont typeface="Wingdings" pitchFamily="2" charset="2"/>
              <a:buNone/>
            </a:pPr>
            <a:endParaRPr lang="en-US" sz="1900" smtClean="0"/>
          </a:p>
          <a:p>
            <a:pPr eaLnBrk="1" hangingPunct="1">
              <a:lnSpc>
                <a:spcPct val="80000"/>
              </a:lnSpc>
              <a:buFont typeface="Wingdings" pitchFamily="2" charset="2"/>
              <a:buNone/>
            </a:pPr>
            <a:endParaRPr lang="en-US" sz="1900" smtClean="0"/>
          </a:p>
          <a:p>
            <a:pPr eaLnBrk="1" hangingPunct="1">
              <a:lnSpc>
                <a:spcPct val="80000"/>
              </a:lnSpc>
              <a:buFont typeface="Wingdings" pitchFamily="2" charset="2"/>
              <a:buNone/>
            </a:pPr>
            <a:endParaRPr lang="en-US" sz="1900" smtClean="0"/>
          </a:p>
          <a:p>
            <a:pPr eaLnBrk="1" hangingPunct="1">
              <a:lnSpc>
                <a:spcPct val="80000"/>
              </a:lnSpc>
              <a:buFont typeface="Wingdings" pitchFamily="2" charset="2"/>
              <a:buNone/>
            </a:pPr>
            <a:endParaRPr lang="en-US" sz="1900" smtClean="0"/>
          </a:p>
          <a:p>
            <a:pPr eaLnBrk="1" hangingPunct="1">
              <a:lnSpc>
                <a:spcPct val="80000"/>
              </a:lnSpc>
              <a:buFont typeface="Wingdings" pitchFamily="2" charset="2"/>
              <a:buNone/>
            </a:pPr>
            <a:endParaRPr lang="en-US" sz="1900" smtClean="0"/>
          </a:p>
          <a:p>
            <a:pPr eaLnBrk="1" hangingPunct="1">
              <a:lnSpc>
                <a:spcPct val="80000"/>
              </a:lnSpc>
              <a:buFont typeface="Wingdings" pitchFamily="2" charset="2"/>
              <a:buNone/>
            </a:pPr>
            <a:endParaRPr lang="en-US" sz="1900" smtClean="0"/>
          </a:p>
          <a:p>
            <a:pPr eaLnBrk="1" hangingPunct="1">
              <a:lnSpc>
                <a:spcPct val="80000"/>
              </a:lnSpc>
              <a:buFont typeface="Wingdings" pitchFamily="2" charset="2"/>
              <a:buNone/>
            </a:pPr>
            <a:endParaRPr lang="en-US" sz="1900" smtClean="0"/>
          </a:p>
          <a:p>
            <a:pPr eaLnBrk="1" hangingPunct="1">
              <a:lnSpc>
                <a:spcPct val="80000"/>
              </a:lnSpc>
              <a:buFont typeface="Wingdings" pitchFamily="2" charset="2"/>
              <a:buNone/>
            </a:pPr>
            <a:endParaRPr lang="en-US" sz="1900" smtClean="0"/>
          </a:p>
          <a:p>
            <a:pPr eaLnBrk="1" hangingPunct="1">
              <a:lnSpc>
                <a:spcPct val="80000"/>
              </a:lnSpc>
            </a:pPr>
            <a:r>
              <a:rPr lang="en-US" sz="1900" smtClean="0"/>
              <a:t>If a ready-made distribution is not available, two general methods can be used to generate random numbers:</a:t>
            </a:r>
          </a:p>
          <a:p>
            <a:pPr lvl="1" eaLnBrk="1" hangingPunct="1">
              <a:lnSpc>
                <a:spcPct val="80000"/>
              </a:lnSpc>
            </a:pPr>
            <a:r>
              <a:rPr lang="en-US" sz="1700" b="1" smtClean="0"/>
              <a:t>Transformation</a:t>
            </a:r>
            <a:r>
              <a:rPr lang="en-US" sz="1700" smtClean="0"/>
              <a:t> method</a:t>
            </a:r>
          </a:p>
          <a:p>
            <a:pPr lvl="1" eaLnBrk="1" hangingPunct="1">
              <a:lnSpc>
                <a:spcPct val="80000"/>
              </a:lnSpc>
            </a:pPr>
            <a:r>
              <a:rPr lang="en-US" sz="1700" b="1" smtClean="0"/>
              <a:t>Acceptance-rejection</a:t>
            </a:r>
            <a:r>
              <a:rPr lang="en-US" sz="1700" smtClean="0"/>
              <a:t> method</a:t>
            </a:r>
          </a:p>
        </p:txBody>
      </p:sp>
      <p:graphicFrame>
        <p:nvGraphicFramePr>
          <p:cNvPr id="105539" name="Group 67"/>
          <p:cNvGraphicFramePr>
            <a:graphicFrameLocks noGrp="1"/>
          </p:cNvGraphicFramePr>
          <p:nvPr/>
        </p:nvGraphicFramePr>
        <p:xfrm>
          <a:off x="1524000" y="2625725"/>
          <a:ext cx="6400800" cy="2410461"/>
        </p:xfrm>
        <a:graphic>
          <a:graphicData uri="http://schemas.openxmlformats.org/drawingml/2006/table">
            <a:tbl>
              <a:tblPr/>
              <a:tblGrid>
                <a:gridCol w="1524000"/>
                <a:gridCol w="1524000"/>
                <a:gridCol w="1524000"/>
                <a:gridCol w="1828800"/>
              </a:tblGrid>
              <a:tr h="3333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smtClean="0">
                          <a:ln>
                            <a:noFill/>
                          </a:ln>
                          <a:solidFill>
                            <a:schemeClr val="tx1"/>
                          </a:solidFill>
                          <a:effectLst/>
                          <a:latin typeface="Verdana" pitchFamily="34" charset="0"/>
                          <a:cs typeface="Arial" charset="0"/>
                        </a:rPr>
                        <a:t>distribution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charset="0"/>
                        </a:rPr>
                        <a:t>CERNLIB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smtClean="0">
                          <a:ln>
                            <a:noFill/>
                          </a:ln>
                          <a:solidFill>
                            <a:schemeClr val="tx1"/>
                          </a:solidFill>
                          <a:effectLst/>
                          <a:latin typeface="Verdana" pitchFamily="34" charset="0"/>
                          <a:cs typeface="Arial" charset="0"/>
                        </a:rPr>
                        <a:t>Num. Recipes*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charset="0"/>
                        </a:rPr>
                        <a:t>ROOT (TRandom methods)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charset="0"/>
                        </a:rPr>
                        <a:t>Gauss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charset="0"/>
                        </a:rPr>
                        <a:t>RNORML V120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charset="0"/>
                        </a:rPr>
                        <a:t>gasdev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charset="0"/>
                        </a:rPr>
                        <a:t>Gaus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charset="0"/>
                        </a:rPr>
                        <a:t>Poisson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charset="0"/>
                        </a:rPr>
                        <a:t>RNPSSN V136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charset="0"/>
                        </a:rPr>
                        <a:t>poidev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charset="0"/>
                        </a:rPr>
                        <a:t>Poisson, PoissonD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charset="0"/>
                        </a:rPr>
                        <a:t>Binomial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charset="0"/>
                        </a:rPr>
                        <a:t>RNBNML V137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charset="0"/>
                        </a:rPr>
                        <a:t>bnldev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charset="0"/>
                        </a:rPr>
                        <a:t>Binomial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charset="0"/>
                        </a:rPr>
                        <a:t>Multinomial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charset="0"/>
                        </a:rPr>
                        <a:t>RNMNML V138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400" b="0"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400" b="0"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charset="0"/>
                        </a:rPr>
                        <a:t>Gamma / </a:t>
                      </a:r>
                      <a:r>
                        <a:rPr kumimoji="0" lang="en-US" sz="1400" b="1" i="0" u="none" strike="noStrike" cap="none" normalizeH="0" baseline="0" smtClean="0">
                          <a:ln>
                            <a:noFill/>
                          </a:ln>
                          <a:solidFill>
                            <a:schemeClr val="tx1"/>
                          </a:solidFill>
                          <a:effectLst/>
                          <a:latin typeface="Verdana" pitchFamily="34" charset="0"/>
                          <a:cs typeface="Arial" charset="0"/>
                          <a:sym typeface="Symbol" pitchFamily="18" charset="2"/>
                        </a:rPr>
                        <a:t></a:t>
                      </a:r>
                      <a:r>
                        <a:rPr kumimoji="0" lang="en-US" sz="1400" b="1" i="0" u="none" strike="noStrike" cap="none" normalizeH="0" baseline="30000" smtClean="0">
                          <a:ln>
                            <a:noFill/>
                          </a:ln>
                          <a:solidFill>
                            <a:schemeClr val="tx1"/>
                          </a:solidFill>
                          <a:effectLst/>
                          <a:latin typeface="Verdana" pitchFamily="34" charset="0"/>
                          <a:cs typeface="Arial" charset="0"/>
                          <a:sym typeface="Symbol" pitchFamily="18" charset="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charset="0"/>
                        </a:rPr>
                        <a:t>RNGAMA V135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charset="0"/>
                        </a:rPr>
                        <a:t>gamdev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400" b="0"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charset="0"/>
                        </a:rPr>
                        <a:t>Exponential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400" b="0"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charset="0"/>
                        </a:rPr>
                        <a:t>expdev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charset="0"/>
                        </a:rPr>
                        <a:t>Exp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CasellaDiTesto 5"/>
          <p:cNvSpPr txBox="1"/>
          <p:nvPr/>
        </p:nvSpPr>
        <p:spPr>
          <a:xfrm>
            <a:off x="533400" y="6248400"/>
            <a:ext cx="5655523" cy="369332"/>
          </a:xfrm>
          <a:prstGeom prst="rect">
            <a:avLst/>
          </a:prstGeom>
          <a:noFill/>
        </p:spPr>
        <p:txBody>
          <a:bodyPr wrap="none" rtlCol="0">
            <a:spAutoFit/>
          </a:bodyPr>
          <a:lstStyle/>
          <a:p>
            <a:r>
              <a:rPr lang="it-IT" sz="1800" dirty="0" smtClean="0"/>
              <a:t>* </a:t>
            </a:r>
            <a:r>
              <a:rPr lang="it-IT" sz="1800" dirty="0" smtClean="0">
                <a:hlinkClick r:id="rId2"/>
              </a:rPr>
              <a:t>www.nr.com</a:t>
            </a:r>
            <a:r>
              <a:rPr lang="it-IT" sz="1800" dirty="0" smtClean="0"/>
              <a:t> – </a:t>
            </a:r>
            <a:r>
              <a:rPr lang="it-IT" sz="1800" dirty="0" err="1" smtClean="0"/>
              <a:t>Chapter</a:t>
            </a:r>
            <a:r>
              <a:rPr lang="it-IT" sz="1800" dirty="0" smtClean="0"/>
              <a:t> 7 (</a:t>
            </a:r>
            <a:r>
              <a:rPr lang="it-IT" sz="1800" dirty="0" err="1" smtClean="0"/>
              <a:t>Random</a:t>
            </a:r>
            <a:r>
              <a:rPr lang="it-IT" sz="1800" dirty="0" smtClean="0"/>
              <a:t> </a:t>
            </a:r>
            <a:r>
              <a:rPr lang="it-IT" sz="1800" dirty="0" err="1" smtClean="0"/>
              <a:t>Numbers</a:t>
            </a:r>
            <a:r>
              <a:rPr lang="it-IT" sz="1800" dirty="0" smtClean="0"/>
              <a:t>)</a:t>
            </a:r>
            <a:endParaRPr lang="it-IT" sz="18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Segnaposto numero diapositiva 5"/>
          <p:cNvSpPr>
            <a:spLocks noGrp="1"/>
          </p:cNvSpPr>
          <p:nvPr>
            <p:ph type="sldNum" sz="quarter" idx="12"/>
          </p:nvPr>
        </p:nvSpPr>
        <p:spPr>
          <a:noFill/>
        </p:spPr>
        <p:txBody>
          <a:bodyPr/>
          <a:lstStyle/>
          <a:p>
            <a:fld id="{6E33F5BC-3A21-4B4E-AED9-F728DE21340A}" type="slidenum">
              <a:rPr lang="en-US" smtClean="0"/>
              <a:pPr/>
              <a:t>65</a:t>
            </a:fld>
            <a:endParaRPr lang="en-US" smtClean="0"/>
          </a:p>
        </p:txBody>
      </p:sp>
      <p:sp>
        <p:nvSpPr>
          <p:cNvPr id="8199" name="Rectangle 2"/>
          <p:cNvSpPr>
            <a:spLocks noGrp="1" noChangeArrowheads="1"/>
          </p:cNvSpPr>
          <p:nvPr>
            <p:ph type="title"/>
          </p:nvPr>
        </p:nvSpPr>
        <p:spPr/>
        <p:txBody>
          <a:bodyPr/>
          <a:lstStyle/>
          <a:p>
            <a:pPr eaLnBrk="1" hangingPunct="1"/>
            <a:r>
              <a:rPr lang="en-US" smtClean="0"/>
              <a:t>The transformation method</a:t>
            </a:r>
          </a:p>
        </p:txBody>
      </p:sp>
      <p:sp>
        <p:nvSpPr>
          <p:cNvPr id="8200" name="Rectangle 3"/>
          <p:cNvSpPr>
            <a:spLocks noGrp="1" noChangeArrowheads="1"/>
          </p:cNvSpPr>
          <p:nvPr>
            <p:ph type="body" idx="1"/>
          </p:nvPr>
        </p:nvSpPr>
        <p:spPr>
          <a:xfrm>
            <a:off x="566738" y="1219200"/>
            <a:ext cx="8043862" cy="990600"/>
          </a:xfrm>
        </p:spPr>
        <p:txBody>
          <a:bodyPr/>
          <a:lstStyle/>
          <a:p>
            <a:pPr eaLnBrk="1" hangingPunct="1">
              <a:lnSpc>
                <a:spcPct val="80000"/>
              </a:lnSpc>
            </a:pPr>
            <a:r>
              <a:rPr lang="en-US" sz="1900" smtClean="0"/>
              <a:t>This method can be used for relatively simple </a:t>
            </a:r>
            <a:r>
              <a:rPr lang="en-US" sz="1900" smtClean="0">
                <a:solidFill>
                  <a:schemeClr val="accent2"/>
                </a:solidFill>
              </a:rPr>
              <a:t>PDF</a:t>
            </a:r>
            <a:r>
              <a:rPr lang="en-US" sz="1900" smtClean="0"/>
              <a:t>’s (probability density functions) </a:t>
            </a:r>
            <a:r>
              <a:rPr lang="en-US" sz="1900" i="1" smtClean="0">
                <a:solidFill>
                  <a:srgbClr val="FF0000"/>
                </a:solidFill>
              </a:rPr>
              <a:t>f(x)</a:t>
            </a:r>
            <a:r>
              <a:rPr lang="en-US" sz="1900" smtClean="0"/>
              <a:t> for which the corresponding </a:t>
            </a:r>
            <a:r>
              <a:rPr lang="en-US" sz="1900" smtClean="0">
                <a:solidFill>
                  <a:schemeClr val="accent2"/>
                </a:solidFill>
              </a:rPr>
              <a:t>cumulative function</a:t>
            </a:r>
            <a:r>
              <a:rPr lang="en-US" sz="1900" smtClean="0"/>
              <a:t> </a:t>
            </a:r>
            <a:r>
              <a:rPr lang="en-US" sz="1900" smtClean="0">
                <a:solidFill>
                  <a:srgbClr val="FF0000"/>
                </a:solidFill>
              </a:rPr>
              <a:t>F(x)</a:t>
            </a:r>
            <a:r>
              <a:rPr lang="en-US" sz="1900" smtClean="0"/>
              <a:t> can be inverted:</a:t>
            </a:r>
          </a:p>
        </p:txBody>
      </p:sp>
      <p:graphicFrame>
        <p:nvGraphicFramePr>
          <p:cNvPr id="8194" name="Object 5"/>
          <p:cNvGraphicFramePr>
            <a:graphicFrameLocks noChangeAspect="1"/>
          </p:cNvGraphicFramePr>
          <p:nvPr/>
        </p:nvGraphicFramePr>
        <p:xfrm>
          <a:off x="4935538" y="2060575"/>
          <a:ext cx="779462" cy="346075"/>
        </p:xfrm>
        <a:graphic>
          <a:graphicData uri="http://schemas.openxmlformats.org/presentationml/2006/ole">
            <mc:AlternateContent xmlns:mc="http://schemas.openxmlformats.org/markup-compatibility/2006">
              <mc:Choice xmlns:v="urn:schemas-microsoft-com:vml" Requires="v">
                <p:oleObj spid="_x0000_s8222" name="Equation" r:id="rId3" imgW="457002" imgH="215806" progId="Equation.3">
                  <p:embed/>
                </p:oleObj>
              </mc:Choice>
              <mc:Fallback>
                <p:oleObj name="Equation" r:id="rId3" imgW="457002" imgH="215806"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5538" y="2060575"/>
                        <a:ext cx="779462"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6"/>
          <p:cNvGraphicFramePr>
            <a:graphicFrameLocks noChangeAspect="1"/>
          </p:cNvGraphicFramePr>
          <p:nvPr/>
        </p:nvGraphicFramePr>
        <p:xfrm>
          <a:off x="1125538" y="2060575"/>
          <a:ext cx="703262" cy="377825"/>
        </p:xfrm>
        <a:graphic>
          <a:graphicData uri="http://schemas.openxmlformats.org/presentationml/2006/ole">
            <mc:AlternateContent xmlns:mc="http://schemas.openxmlformats.org/markup-compatibility/2006">
              <mc:Choice xmlns:v="urn:schemas-microsoft-com:vml" Requires="v">
                <p:oleObj spid="_x0000_s8223" name="Equation" r:id="rId5" imgW="342751" imgH="203112" progId="Equation.3">
                  <p:embed/>
                </p:oleObj>
              </mc:Choice>
              <mc:Fallback>
                <p:oleObj name="Equation" r:id="rId5" imgW="342751" imgH="203112"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5538" y="2060575"/>
                        <a:ext cx="703262"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1" name="Text Box 7"/>
          <p:cNvSpPr txBox="1">
            <a:spLocks noChangeArrowheads="1"/>
          </p:cNvSpPr>
          <p:nvPr/>
        </p:nvSpPr>
        <p:spPr bwMode="auto">
          <a:xfrm>
            <a:off x="1812925" y="2060575"/>
            <a:ext cx="3059113" cy="366713"/>
          </a:xfrm>
          <a:prstGeom prst="rect">
            <a:avLst/>
          </a:prstGeom>
          <a:noFill/>
          <a:ln w="9525">
            <a:noFill/>
            <a:miter lim="800000"/>
            <a:headEnd/>
            <a:tailEnd/>
          </a:ln>
        </p:spPr>
        <p:txBody>
          <a:bodyPr wrap="none">
            <a:spAutoFit/>
          </a:bodyPr>
          <a:lstStyle/>
          <a:p>
            <a:r>
              <a:rPr lang="en-US" sz="1800"/>
              <a:t>is defined on the interval</a:t>
            </a:r>
          </a:p>
        </p:txBody>
      </p:sp>
      <p:graphicFrame>
        <p:nvGraphicFramePr>
          <p:cNvPr id="8196" name="Object 8"/>
          <p:cNvGraphicFramePr>
            <a:graphicFrameLocks noChangeAspect="1"/>
          </p:cNvGraphicFramePr>
          <p:nvPr/>
        </p:nvGraphicFramePr>
        <p:xfrm>
          <a:off x="4419600" y="2362200"/>
          <a:ext cx="1524000" cy="647700"/>
        </p:xfrm>
        <a:graphic>
          <a:graphicData uri="http://schemas.openxmlformats.org/presentationml/2006/ole">
            <mc:AlternateContent xmlns:mc="http://schemas.openxmlformats.org/markup-compatibility/2006">
              <mc:Choice xmlns:v="urn:schemas-microsoft-com:vml" Requires="v">
                <p:oleObj spid="_x0000_s8224" name="Equation" r:id="rId7" imgW="2082800" imgH="495300" progId="Equation.3">
                  <p:embed/>
                </p:oleObj>
              </mc:Choice>
              <mc:Fallback>
                <p:oleObj name="Equation" r:id="rId7" imgW="2082800" imgH="4953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r="44118"/>
                      <a:stretch>
                        <a:fillRect/>
                      </a:stretch>
                    </p:blipFill>
                    <p:spPr bwMode="auto">
                      <a:xfrm>
                        <a:off x="4419600" y="2362200"/>
                        <a:ext cx="15240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7" name="Object 9"/>
          <p:cNvGraphicFramePr>
            <a:graphicFrameLocks noChangeAspect="1"/>
          </p:cNvGraphicFramePr>
          <p:nvPr/>
        </p:nvGraphicFramePr>
        <p:xfrm>
          <a:off x="6629400" y="2362200"/>
          <a:ext cx="838200" cy="615950"/>
        </p:xfrm>
        <a:graphic>
          <a:graphicData uri="http://schemas.openxmlformats.org/presentationml/2006/ole">
            <mc:AlternateContent xmlns:mc="http://schemas.openxmlformats.org/markup-compatibility/2006">
              <mc:Choice xmlns:v="urn:schemas-microsoft-com:vml" Requires="v">
                <p:oleObj spid="_x0000_s8225" name="Equation" r:id="rId9" imgW="2082800" imgH="495300" progId="Equation.3">
                  <p:embed/>
                </p:oleObj>
              </mc:Choice>
              <mc:Fallback>
                <p:oleObj name="Equation" r:id="rId9" imgW="2082800" imgH="4953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l="67647"/>
                      <a:stretch>
                        <a:fillRect/>
                      </a:stretch>
                    </p:blipFill>
                    <p:spPr bwMode="auto">
                      <a:xfrm>
                        <a:off x="6629400" y="2362200"/>
                        <a:ext cx="838200"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2" name="Text Box 10"/>
          <p:cNvSpPr txBox="1">
            <a:spLocks noChangeArrowheads="1"/>
          </p:cNvSpPr>
          <p:nvPr/>
        </p:nvSpPr>
        <p:spPr bwMode="auto">
          <a:xfrm>
            <a:off x="1066800" y="2438400"/>
            <a:ext cx="3316288" cy="366713"/>
          </a:xfrm>
          <a:prstGeom prst="rect">
            <a:avLst/>
          </a:prstGeom>
          <a:noFill/>
          <a:ln w="9525">
            <a:noFill/>
            <a:miter lim="800000"/>
            <a:headEnd/>
            <a:tailEnd/>
          </a:ln>
        </p:spPr>
        <p:txBody>
          <a:bodyPr wrap="none">
            <a:spAutoFit/>
          </a:bodyPr>
          <a:lstStyle/>
          <a:p>
            <a:r>
              <a:rPr lang="en-US" sz="1800"/>
              <a:t>The cumulative function is:</a:t>
            </a:r>
          </a:p>
        </p:txBody>
      </p:sp>
      <p:sp>
        <p:nvSpPr>
          <p:cNvPr id="8203" name="Text Box 11"/>
          <p:cNvSpPr txBox="1">
            <a:spLocks noChangeArrowheads="1"/>
          </p:cNvSpPr>
          <p:nvPr/>
        </p:nvSpPr>
        <p:spPr bwMode="auto">
          <a:xfrm>
            <a:off x="5883275" y="2438400"/>
            <a:ext cx="669925" cy="366713"/>
          </a:xfrm>
          <a:prstGeom prst="rect">
            <a:avLst/>
          </a:prstGeom>
          <a:noFill/>
          <a:ln w="9525">
            <a:noFill/>
            <a:miter lim="800000"/>
            <a:headEnd/>
            <a:tailEnd/>
          </a:ln>
        </p:spPr>
        <p:txBody>
          <a:bodyPr wrap="none">
            <a:spAutoFit/>
          </a:bodyPr>
          <a:lstStyle/>
          <a:p>
            <a:r>
              <a:rPr lang="en-US" sz="1800"/>
              <a:t>with</a:t>
            </a:r>
          </a:p>
        </p:txBody>
      </p:sp>
      <p:pic>
        <p:nvPicPr>
          <p:cNvPr id="8204" name="Picture 12" descr="inversion2"/>
          <p:cNvPicPr>
            <a:picLocks noChangeAspect="1" noChangeArrowheads="1"/>
          </p:cNvPicPr>
          <p:nvPr/>
        </p:nvPicPr>
        <p:blipFill>
          <a:blip r:embed="rId10" cstate="print"/>
          <a:srcRect r="6084"/>
          <a:stretch>
            <a:fillRect/>
          </a:stretch>
        </p:blipFill>
        <p:spPr bwMode="auto">
          <a:xfrm>
            <a:off x="3886200" y="3048000"/>
            <a:ext cx="4876800" cy="3009900"/>
          </a:xfrm>
          <a:prstGeom prst="rect">
            <a:avLst/>
          </a:prstGeom>
          <a:noFill/>
          <a:ln w="9525">
            <a:noFill/>
            <a:miter lim="800000"/>
            <a:headEnd/>
            <a:tailEnd/>
          </a:ln>
        </p:spPr>
      </p:pic>
      <p:sp>
        <p:nvSpPr>
          <p:cNvPr id="8205" name="Text Box 13"/>
          <p:cNvSpPr txBox="1">
            <a:spLocks noChangeArrowheads="1"/>
          </p:cNvSpPr>
          <p:nvPr/>
        </p:nvSpPr>
        <p:spPr bwMode="auto">
          <a:xfrm>
            <a:off x="6446838" y="4267200"/>
            <a:ext cx="2087562" cy="1281113"/>
          </a:xfrm>
          <a:prstGeom prst="rect">
            <a:avLst/>
          </a:prstGeom>
          <a:noFill/>
          <a:ln w="9525">
            <a:noFill/>
            <a:miter lim="800000"/>
            <a:headEnd/>
            <a:tailEnd/>
          </a:ln>
        </p:spPr>
        <p:txBody>
          <a:bodyPr>
            <a:spAutoFit/>
          </a:bodyPr>
          <a:lstStyle/>
          <a:p>
            <a:pPr>
              <a:lnSpc>
                <a:spcPct val="75000"/>
              </a:lnSpc>
              <a:spcBef>
                <a:spcPct val="50000"/>
              </a:spcBef>
            </a:pPr>
            <a:r>
              <a:rPr lang="it-IT" sz="2400" i="1">
                <a:solidFill>
                  <a:schemeClr val="accent2"/>
                </a:solidFill>
                <a:latin typeface="Arial" charset="0"/>
              </a:rPr>
              <a:t>f(x) = 1/(4</a:t>
            </a:r>
            <a:r>
              <a:rPr lang="it-IT" sz="2400" i="1">
                <a:solidFill>
                  <a:schemeClr val="accent2"/>
                </a:solidFill>
                <a:latin typeface="Arial" charset="0"/>
                <a:sym typeface="Symbol" pitchFamily="18" charset="2"/>
              </a:rPr>
              <a:t>x)</a:t>
            </a:r>
            <a:r>
              <a:rPr lang="it-IT" sz="2400">
                <a:latin typeface="Arial" charset="0"/>
                <a:sym typeface="Symbol" pitchFamily="18" charset="2"/>
              </a:rPr>
              <a:t> </a:t>
            </a:r>
            <a:endParaRPr lang="it-IT" sz="2400" i="1">
              <a:solidFill>
                <a:schemeClr val="accent2"/>
              </a:solidFill>
              <a:latin typeface="Arial" charset="0"/>
            </a:endParaRPr>
          </a:p>
          <a:p>
            <a:pPr>
              <a:lnSpc>
                <a:spcPct val="75000"/>
              </a:lnSpc>
              <a:spcBef>
                <a:spcPct val="50000"/>
              </a:spcBef>
            </a:pPr>
            <a:r>
              <a:rPr lang="it-IT" sz="2400" i="1">
                <a:solidFill>
                  <a:schemeClr val="accent2"/>
                </a:solidFill>
                <a:latin typeface="Arial" charset="0"/>
              </a:rPr>
              <a:t>F(x)=</a:t>
            </a:r>
            <a:r>
              <a:rPr lang="en-US" sz="2400" i="1">
                <a:solidFill>
                  <a:schemeClr val="accent2"/>
                </a:solidFill>
                <a:latin typeface="Arial" charset="0"/>
              </a:rPr>
              <a:t>½</a:t>
            </a:r>
            <a:r>
              <a:rPr lang="it-IT" sz="2400" i="1">
                <a:solidFill>
                  <a:schemeClr val="accent2"/>
                </a:solidFill>
                <a:latin typeface="Arial" charset="0"/>
                <a:sym typeface="Symbol" pitchFamily="18" charset="2"/>
              </a:rPr>
              <a:t>x</a:t>
            </a:r>
            <a:r>
              <a:rPr lang="it-IT" sz="2400">
                <a:latin typeface="Arial" charset="0"/>
                <a:sym typeface="Symbol" pitchFamily="18" charset="2"/>
              </a:rPr>
              <a:t> </a:t>
            </a:r>
          </a:p>
          <a:p>
            <a:pPr>
              <a:lnSpc>
                <a:spcPct val="75000"/>
              </a:lnSpc>
              <a:spcBef>
                <a:spcPct val="50000"/>
              </a:spcBef>
            </a:pPr>
            <a:r>
              <a:rPr lang="it-IT" sz="2400">
                <a:solidFill>
                  <a:schemeClr val="accent2"/>
                </a:solidFill>
                <a:latin typeface="Arial" charset="0"/>
                <a:sym typeface="Symbol" pitchFamily="18" charset="2"/>
              </a:rPr>
              <a:t>in </a:t>
            </a:r>
            <a:r>
              <a:rPr lang="it-IT" sz="2400" i="1">
                <a:solidFill>
                  <a:schemeClr val="accent2"/>
                </a:solidFill>
                <a:latin typeface="Arial" charset="0"/>
                <a:sym typeface="Symbol" pitchFamily="18" charset="2"/>
              </a:rPr>
              <a:t>0&lt;x4</a:t>
            </a:r>
          </a:p>
        </p:txBody>
      </p:sp>
      <p:sp>
        <p:nvSpPr>
          <p:cNvPr id="8206" name="Text Box 14"/>
          <p:cNvSpPr txBox="1">
            <a:spLocks noChangeArrowheads="1"/>
          </p:cNvSpPr>
          <p:nvPr/>
        </p:nvSpPr>
        <p:spPr bwMode="auto">
          <a:xfrm>
            <a:off x="3276600" y="4327525"/>
            <a:ext cx="304800" cy="396875"/>
          </a:xfrm>
          <a:prstGeom prst="rect">
            <a:avLst/>
          </a:prstGeom>
          <a:solidFill>
            <a:srgbClr val="FFFF66"/>
          </a:solidFill>
          <a:ln w="9525">
            <a:noFill/>
            <a:miter lim="800000"/>
            <a:headEnd/>
            <a:tailEnd/>
          </a:ln>
        </p:spPr>
        <p:txBody>
          <a:bodyPr>
            <a:spAutoFit/>
          </a:bodyPr>
          <a:lstStyle/>
          <a:p>
            <a:pPr>
              <a:spcBef>
                <a:spcPct val="50000"/>
              </a:spcBef>
            </a:pPr>
            <a:r>
              <a:rPr lang="it-IT" i="1">
                <a:solidFill>
                  <a:schemeClr val="accent2"/>
                </a:solidFill>
                <a:latin typeface="Arial" charset="0"/>
              </a:rPr>
              <a:t>u</a:t>
            </a:r>
          </a:p>
        </p:txBody>
      </p:sp>
      <p:sp>
        <p:nvSpPr>
          <p:cNvPr id="8207" name="Line 15"/>
          <p:cNvSpPr>
            <a:spLocks noChangeShapeType="1"/>
          </p:cNvSpPr>
          <p:nvPr/>
        </p:nvSpPr>
        <p:spPr bwMode="auto">
          <a:xfrm>
            <a:off x="3652838" y="4545013"/>
            <a:ext cx="1717675" cy="1587"/>
          </a:xfrm>
          <a:prstGeom prst="line">
            <a:avLst/>
          </a:prstGeom>
          <a:noFill/>
          <a:ln w="28575">
            <a:solidFill>
              <a:schemeClr val="accent2"/>
            </a:solidFill>
            <a:round/>
            <a:headEnd type="triangle" w="med" len="med"/>
            <a:tailEnd type="triangle" w="med" len="med"/>
          </a:ln>
        </p:spPr>
        <p:txBody>
          <a:bodyPr/>
          <a:lstStyle/>
          <a:p>
            <a:endParaRPr lang="it-IT"/>
          </a:p>
        </p:txBody>
      </p:sp>
      <p:sp>
        <p:nvSpPr>
          <p:cNvPr id="8208" name="Line 16"/>
          <p:cNvSpPr>
            <a:spLocks noChangeShapeType="1"/>
          </p:cNvSpPr>
          <p:nvPr/>
        </p:nvSpPr>
        <p:spPr bwMode="auto">
          <a:xfrm>
            <a:off x="5486400" y="4648200"/>
            <a:ext cx="0" cy="1336675"/>
          </a:xfrm>
          <a:prstGeom prst="line">
            <a:avLst/>
          </a:prstGeom>
          <a:noFill/>
          <a:ln w="28575">
            <a:solidFill>
              <a:schemeClr val="accent2"/>
            </a:solidFill>
            <a:round/>
            <a:headEnd type="triangle" w="med" len="med"/>
            <a:tailEnd type="triangle" w="med" len="med"/>
          </a:ln>
        </p:spPr>
        <p:txBody>
          <a:bodyPr/>
          <a:lstStyle/>
          <a:p>
            <a:endParaRPr lang="it-IT"/>
          </a:p>
        </p:txBody>
      </p:sp>
      <p:sp>
        <p:nvSpPr>
          <p:cNvPr id="8209" name="Text Box 17"/>
          <p:cNvSpPr txBox="1">
            <a:spLocks noChangeArrowheads="1"/>
          </p:cNvSpPr>
          <p:nvPr/>
        </p:nvSpPr>
        <p:spPr bwMode="auto">
          <a:xfrm>
            <a:off x="4800600" y="6019800"/>
            <a:ext cx="1295400" cy="396875"/>
          </a:xfrm>
          <a:prstGeom prst="rect">
            <a:avLst/>
          </a:prstGeom>
          <a:solidFill>
            <a:srgbClr val="FFFF66"/>
          </a:solidFill>
          <a:ln w="9525">
            <a:noFill/>
            <a:miter lim="800000"/>
            <a:headEnd/>
            <a:tailEnd/>
          </a:ln>
        </p:spPr>
        <p:txBody>
          <a:bodyPr>
            <a:spAutoFit/>
          </a:bodyPr>
          <a:lstStyle/>
          <a:p>
            <a:pPr>
              <a:spcBef>
                <a:spcPct val="50000"/>
              </a:spcBef>
            </a:pPr>
            <a:r>
              <a:rPr lang="it-IT" i="1">
                <a:solidFill>
                  <a:schemeClr val="accent2"/>
                </a:solidFill>
                <a:latin typeface="Arial" charset="0"/>
              </a:rPr>
              <a:t>x = F</a:t>
            </a:r>
            <a:r>
              <a:rPr lang="it-IT" i="1" baseline="30000">
                <a:solidFill>
                  <a:schemeClr val="accent2"/>
                </a:solidFill>
                <a:latin typeface="Arial" charset="0"/>
              </a:rPr>
              <a:t>-1</a:t>
            </a:r>
            <a:r>
              <a:rPr lang="it-IT" i="1">
                <a:solidFill>
                  <a:schemeClr val="accent2"/>
                </a:solidFill>
                <a:latin typeface="Arial" charset="0"/>
              </a:rPr>
              <a:t>(u)</a:t>
            </a:r>
          </a:p>
        </p:txBody>
      </p:sp>
      <p:sp>
        <p:nvSpPr>
          <p:cNvPr id="8210" name="Text Box 18"/>
          <p:cNvSpPr txBox="1">
            <a:spLocks noChangeArrowheads="1"/>
          </p:cNvSpPr>
          <p:nvPr/>
        </p:nvSpPr>
        <p:spPr bwMode="auto">
          <a:xfrm>
            <a:off x="838200" y="4127500"/>
            <a:ext cx="2743200" cy="1739900"/>
          </a:xfrm>
          <a:prstGeom prst="rect">
            <a:avLst/>
          </a:prstGeom>
          <a:noFill/>
          <a:ln w="9525">
            <a:noFill/>
            <a:miter lim="800000"/>
            <a:headEnd/>
            <a:tailEnd/>
          </a:ln>
        </p:spPr>
        <p:txBody>
          <a:bodyPr>
            <a:spAutoFit/>
          </a:bodyPr>
          <a:lstStyle/>
          <a:p>
            <a:r>
              <a:rPr lang="en-US" sz="1800"/>
              <a:t>A uniform random number </a:t>
            </a:r>
            <a:r>
              <a:rPr lang="en-US" sz="1800" i="1">
                <a:solidFill>
                  <a:srgbClr val="FF0000"/>
                </a:solidFill>
              </a:rPr>
              <a:t>u</a:t>
            </a:r>
            <a:r>
              <a:rPr lang="en-US" sz="1800"/>
              <a:t> in [0,1] </a:t>
            </a:r>
          </a:p>
          <a:p>
            <a:r>
              <a:rPr lang="en-US" sz="1800"/>
              <a:t>is transformed into </a:t>
            </a:r>
          </a:p>
          <a:p>
            <a:r>
              <a:rPr lang="en-US" sz="1800" i="1">
                <a:solidFill>
                  <a:srgbClr val="FF0000"/>
                </a:solidFill>
              </a:rPr>
              <a:t>x = F</a:t>
            </a:r>
            <a:r>
              <a:rPr lang="en-US" sz="1800" i="1" baseline="30000">
                <a:solidFill>
                  <a:srgbClr val="FF0000"/>
                </a:solidFill>
              </a:rPr>
              <a:t>-1</a:t>
            </a:r>
            <a:r>
              <a:rPr lang="en-US" sz="1800" i="1">
                <a:solidFill>
                  <a:srgbClr val="FF0000"/>
                </a:solidFill>
              </a:rPr>
              <a:t>(u)</a:t>
            </a:r>
            <a:r>
              <a:rPr lang="en-US" sz="1800"/>
              <a:t> which is </a:t>
            </a:r>
          </a:p>
          <a:p>
            <a:r>
              <a:rPr lang="en-US" sz="1800"/>
              <a:t>distributed according to </a:t>
            </a:r>
            <a:r>
              <a:rPr lang="en-US" sz="1800" i="1">
                <a:solidFill>
                  <a:srgbClr val="FF0000"/>
                </a:solidFill>
              </a:rPr>
              <a:t>f(x)</a:t>
            </a:r>
            <a:r>
              <a:rPr lang="en-US" sz="1800"/>
              <a:t> in [x</a:t>
            </a:r>
            <a:r>
              <a:rPr lang="en-US" sz="1800" baseline="-25000"/>
              <a:t>1</a:t>
            </a:r>
            <a:r>
              <a:rPr lang="en-US" sz="1800"/>
              <a:t>,x</a:t>
            </a:r>
            <a:r>
              <a:rPr lang="en-US" sz="1800" baseline="-25000"/>
              <a:t>2</a:t>
            </a:r>
            <a:r>
              <a:rPr lang="en-US" sz="1800"/>
              <a: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numero diapositiva 5"/>
          <p:cNvSpPr>
            <a:spLocks noGrp="1"/>
          </p:cNvSpPr>
          <p:nvPr>
            <p:ph type="sldNum" sz="quarter" idx="12"/>
          </p:nvPr>
        </p:nvSpPr>
        <p:spPr>
          <a:noFill/>
        </p:spPr>
        <p:txBody>
          <a:bodyPr/>
          <a:lstStyle/>
          <a:p>
            <a:fld id="{D567A368-56D6-4763-89DD-6737CB16FB75}" type="slidenum">
              <a:rPr lang="en-US" smtClean="0"/>
              <a:pPr/>
              <a:t>66</a:t>
            </a:fld>
            <a:endParaRPr lang="en-US" smtClean="0"/>
          </a:p>
        </p:txBody>
      </p:sp>
      <p:sp>
        <p:nvSpPr>
          <p:cNvPr id="107523" name="Rectangle 3"/>
          <p:cNvSpPr>
            <a:spLocks noGrp="1" noChangeArrowheads="1"/>
          </p:cNvSpPr>
          <p:nvPr>
            <p:ph type="body" idx="1"/>
          </p:nvPr>
        </p:nvSpPr>
        <p:spPr>
          <a:xfrm>
            <a:off x="566738" y="1219200"/>
            <a:ext cx="8272462" cy="4800600"/>
          </a:xfrm>
        </p:spPr>
        <p:txBody>
          <a:bodyPr/>
          <a:lstStyle/>
          <a:p>
            <a:pPr eaLnBrk="1" hangingPunct="1"/>
            <a:r>
              <a:rPr lang="en-US" sz="2200" smtClean="0"/>
              <a:t>We must therefore solve for x the following equation:</a:t>
            </a:r>
          </a:p>
          <a:p>
            <a:pPr eaLnBrk="1" hangingPunct="1">
              <a:buFont typeface="Wingdings" pitchFamily="2" charset="2"/>
              <a:buNone/>
            </a:pPr>
            <a:endParaRPr lang="en-US" sz="2200" smtClean="0"/>
          </a:p>
          <a:p>
            <a:pPr eaLnBrk="1" hangingPunct="1">
              <a:buFont typeface="Wingdings" pitchFamily="2" charset="2"/>
              <a:buNone/>
            </a:pPr>
            <a:endParaRPr lang="en-US" sz="2200" smtClean="0"/>
          </a:p>
          <a:p>
            <a:pPr eaLnBrk="1" hangingPunct="1"/>
            <a:r>
              <a:rPr lang="en-US" sz="2200" smtClean="0"/>
              <a:t>To generate according to the 1/√x PDF in [0,4]:</a:t>
            </a:r>
          </a:p>
          <a:p>
            <a:pPr eaLnBrk="1" hangingPunct="1">
              <a:buFont typeface="Wingdings" pitchFamily="2" charset="2"/>
              <a:buNone/>
            </a:pPr>
            <a:endParaRPr lang="en-US" sz="2200" smtClean="0"/>
          </a:p>
          <a:p>
            <a:pPr eaLnBrk="1" hangingPunct="1">
              <a:buFont typeface="Wingdings" pitchFamily="2" charset="2"/>
              <a:buNone/>
            </a:pPr>
            <a:endParaRPr lang="en-US" sz="2200" smtClean="0"/>
          </a:p>
          <a:p>
            <a:pPr eaLnBrk="1" hangingPunct="1">
              <a:buFont typeface="Wingdings" pitchFamily="2" charset="2"/>
              <a:buNone/>
            </a:pPr>
            <a:endParaRPr lang="en-US" sz="2200" smtClean="0"/>
          </a:p>
          <a:p>
            <a:pPr eaLnBrk="1" hangingPunct="1">
              <a:buFont typeface="Wingdings" pitchFamily="2" charset="2"/>
              <a:buNone/>
            </a:pPr>
            <a:endParaRPr lang="en-US" sz="2200" smtClean="0"/>
          </a:p>
          <a:p>
            <a:pPr eaLnBrk="1" hangingPunct="1"/>
            <a:r>
              <a:rPr lang="en-US" sz="2200" smtClean="0"/>
              <a:t>To generate according to an exponential PDF:</a:t>
            </a:r>
          </a:p>
          <a:p>
            <a:pPr eaLnBrk="1" hangingPunct="1">
              <a:buFont typeface="Wingdings" pitchFamily="2" charset="2"/>
              <a:buNone/>
            </a:pPr>
            <a:endParaRPr lang="en-US" sz="2200" smtClean="0"/>
          </a:p>
        </p:txBody>
      </p:sp>
      <p:sp>
        <p:nvSpPr>
          <p:cNvPr id="67588" name="Rectangle 2"/>
          <p:cNvSpPr>
            <a:spLocks noGrp="1" noChangeArrowheads="1"/>
          </p:cNvSpPr>
          <p:nvPr>
            <p:ph type="title"/>
          </p:nvPr>
        </p:nvSpPr>
        <p:spPr/>
        <p:txBody>
          <a:bodyPr/>
          <a:lstStyle/>
          <a:p>
            <a:pPr eaLnBrk="1" hangingPunct="1"/>
            <a:r>
              <a:rPr lang="en-US" sz="3400" smtClean="0"/>
              <a:t>Transformation method: examples</a:t>
            </a:r>
          </a:p>
        </p:txBody>
      </p:sp>
      <p:pic>
        <p:nvPicPr>
          <p:cNvPr id="67589" name="Picture 4" descr="transf1"/>
          <p:cNvPicPr>
            <a:picLocks noChangeAspect="1" noChangeArrowheads="1"/>
          </p:cNvPicPr>
          <p:nvPr/>
        </p:nvPicPr>
        <p:blipFill>
          <a:blip r:embed="rId2" cstate="print"/>
          <a:srcRect/>
          <a:stretch>
            <a:fillRect/>
          </a:stretch>
        </p:blipFill>
        <p:spPr bwMode="auto">
          <a:xfrm>
            <a:off x="2133600" y="1700213"/>
            <a:ext cx="4191000" cy="671512"/>
          </a:xfrm>
          <a:prstGeom prst="rect">
            <a:avLst/>
          </a:prstGeom>
          <a:noFill/>
          <a:ln w="9525">
            <a:noFill/>
            <a:miter lim="800000"/>
            <a:headEnd/>
            <a:tailEnd/>
          </a:ln>
        </p:spPr>
      </p:pic>
      <p:pic>
        <p:nvPicPr>
          <p:cNvPr id="107525" name="Picture 5" descr="transf-exp-1"/>
          <p:cNvPicPr>
            <a:picLocks noChangeAspect="1" noChangeArrowheads="1"/>
          </p:cNvPicPr>
          <p:nvPr/>
        </p:nvPicPr>
        <p:blipFill>
          <a:blip r:embed="rId3" cstate="print"/>
          <a:srcRect/>
          <a:stretch>
            <a:fillRect/>
          </a:stretch>
        </p:blipFill>
        <p:spPr bwMode="auto">
          <a:xfrm>
            <a:off x="1295400" y="4984750"/>
            <a:ext cx="2819400" cy="511175"/>
          </a:xfrm>
          <a:prstGeom prst="rect">
            <a:avLst/>
          </a:prstGeom>
          <a:noFill/>
          <a:ln w="9525">
            <a:noFill/>
            <a:miter lim="800000"/>
            <a:headEnd/>
            <a:tailEnd/>
          </a:ln>
        </p:spPr>
      </p:pic>
      <p:pic>
        <p:nvPicPr>
          <p:cNvPr id="107526" name="Picture 6" descr="transf-exp-2"/>
          <p:cNvPicPr>
            <a:picLocks noChangeAspect="1" noChangeArrowheads="1"/>
          </p:cNvPicPr>
          <p:nvPr/>
        </p:nvPicPr>
        <p:blipFill>
          <a:blip r:embed="rId4" cstate="print"/>
          <a:srcRect/>
          <a:stretch>
            <a:fillRect/>
          </a:stretch>
        </p:blipFill>
        <p:spPr bwMode="auto">
          <a:xfrm>
            <a:off x="4876800" y="5072063"/>
            <a:ext cx="1447800" cy="347662"/>
          </a:xfrm>
          <a:prstGeom prst="rect">
            <a:avLst/>
          </a:prstGeom>
          <a:noFill/>
          <a:ln w="9525">
            <a:noFill/>
            <a:miter lim="800000"/>
            <a:headEnd/>
            <a:tailEnd/>
          </a:ln>
        </p:spPr>
      </p:pic>
      <p:pic>
        <p:nvPicPr>
          <p:cNvPr id="107527" name="Picture 7" descr="transf-exp-3"/>
          <p:cNvPicPr>
            <a:picLocks noChangeAspect="1" noChangeArrowheads="1"/>
          </p:cNvPicPr>
          <p:nvPr/>
        </p:nvPicPr>
        <p:blipFill>
          <a:blip r:embed="rId5" cstate="print"/>
          <a:srcRect/>
          <a:stretch>
            <a:fillRect/>
          </a:stretch>
        </p:blipFill>
        <p:spPr bwMode="auto">
          <a:xfrm>
            <a:off x="1371600" y="5764213"/>
            <a:ext cx="2057400" cy="331787"/>
          </a:xfrm>
          <a:prstGeom prst="rect">
            <a:avLst/>
          </a:prstGeom>
          <a:noFill/>
          <a:ln w="9525">
            <a:noFill/>
            <a:miter lim="800000"/>
            <a:headEnd/>
            <a:tailEnd/>
          </a:ln>
        </p:spPr>
      </p:pic>
      <p:sp>
        <p:nvSpPr>
          <p:cNvPr id="107528" name="Rectangle 8"/>
          <p:cNvSpPr>
            <a:spLocks noChangeArrowheads="1"/>
          </p:cNvSpPr>
          <p:nvPr/>
        </p:nvSpPr>
        <p:spPr bwMode="auto">
          <a:xfrm>
            <a:off x="1295400" y="5715000"/>
            <a:ext cx="2133600" cy="381000"/>
          </a:xfrm>
          <a:prstGeom prst="rect">
            <a:avLst/>
          </a:prstGeom>
          <a:noFill/>
          <a:ln w="19050">
            <a:solidFill>
              <a:schemeClr val="accent2"/>
            </a:solidFill>
            <a:miter lim="800000"/>
            <a:headEnd/>
            <a:tailEnd/>
          </a:ln>
        </p:spPr>
        <p:txBody>
          <a:bodyPr wrap="none" anchor="ctr"/>
          <a:lstStyle/>
          <a:p>
            <a:endParaRPr lang="it-IT"/>
          </a:p>
        </p:txBody>
      </p:sp>
      <p:pic>
        <p:nvPicPr>
          <p:cNvPr id="107530" name="Picture 10" descr="transf-sqrt-2"/>
          <p:cNvPicPr>
            <a:picLocks noChangeAspect="1" noChangeArrowheads="1"/>
          </p:cNvPicPr>
          <p:nvPr/>
        </p:nvPicPr>
        <p:blipFill>
          <a:blip r:embed="rId6" cstate="print"/>
          <a:srcRect/>
          <a:stretch>
            <a:fillRect/>
          </a:stretch>
        </p:blipFill>
        <p:spPr bwMode="auto">
          <a:xfrm>
            <a:off x="5210175" y="3082925"/>
            <a:ext cx="1419225" cy="422275"/>
          </a:xfrm>
          <a:prstGeom prst="rect">
            <a:avLst/>
          </a:prstGeom>
          <a:noFill/>
          <a:ln w="9525">
            <a:noFill/>
            <a:miter lim="800000"/>
            <a:headEnd/>
            <a:tailEnd/>
          </a:ln>
        </p:spPr>
      </p:pic>
      <p:pic>
        <p:nvPicPr>
          <p:cNvPr id="107531" name="Picture 11" descr="transf-sqrt-3"/>
          <p:cNvPicPr>
            <a:picLocks noChangeAspect="1" noChangeArrowheads="1"/>
          </p:cNvPicPr>
          <p:nvPr/>
        </p:nvPicPr>
        <p:blipFill>
          <a:blip r:embed="rId7" cstate="print"/>
          <a:srcRect/>
          <a:stretch>
            <a:fillRect/>
          </a:stretch>
        </p:blipFill>
        <p:spPr bwMode="auto">
          <a:xfrm>
            <a:off x="1371600" y="3930650"/>
            <a:ext cx="1066800" cy="336550"/>
          </a:xfrm>
          <a:prstGeom prst="rect">
            <a:avLst/>
          </a:prstGeom>
          <a:noFill/>
          <a:ln w="9525">
            <a:noFill/>
            <a:miter lim="800000"/>
            <a:headEnd/>
            <a:tailEnd/>
          </a:ln>
        </p:spPr>
      </p:pic>
      <p:sp>
        <p:nvSpPr>
          <p:cNvPr id="107532" name="Rectangle 12"/>
          <p:cNvSpPr>
            <a:spLocks noChangeArrowheads="1"/>
          </p:cNvSpPr>
          <p:nvPr/>
        </p:nvSpPr>
        <p:spPr bwMode="auto">
          <a:xfrm>
            <a:off x="1295400" y="3886200"/>
            <a:ext cx="1219200" cy="381000"/>
          </a:xfrm>
          <a:prstGeom prst="rect">
            <a:avLst/>
          </a:prstGeom>
          <a:noFill/>
          <a:ln w="19050">
            <a:solidFill>
              <a:schemeClr val="accent2"/>
            </a:solidFill>
            <a:miter lim="800000"/>
            <a:headEnd/>
            <a:tailEnd/>
          </a:ln>
        </p:spPr>
        <p:txBody>
          <a:bodyPr wrap="none" anchor="ctr"/>
          <a:lstStyle/>
          <a:p>
            <a:endParaRPr lang="it-IT"/>
          </a:p>
        </p:txBody>
      </p:sp>
      <p:pic>
        <p:nvPicPr>
          <p:cNvPr id="107533" name="Picture 13" descr="transf-sqrt-1"/>
          <p:cNvPicPr>
            <a:picLocks noChangeAspect="1" noChangeArrowheads="1"/>
          </p:cNvPicPr>
          <p:nvPr/>
        </p:nvPicPr>
        <p:blipFill>
          <a:blip r:embed="rId8" cstate="print"/>
          <a:srcRect/>
          <a:stretch>
            <a:fillRect/>
          </a:stretch>
        </p:blipFill>
        <p:spPr bwMode="auto">
          <a:xfrm>
            <a:off x="1219200" y="2971800"/>
            <a:ext cx="3276600" cy="684213"/>
          </a:xfrm>
          <a:prstGeom prst="rect">
            <a:avLst/>
          </a:prstGeom>
          <a:noFill/>
          <a:ln w="9525">
            <a:noFill/>
            <a:miter lim="800000"/>
            <a:headEnd/>
            <a:tailEnd/>
          </a:ln>
        </p:spPr>
      </p:pic>
      <p:sp>
        <p:nvSpPr>
          <p:cNvPr id="107534" name="Line 14"/>
          <p:cNvSpPr>
            <a:spLocks noChangeShapeType="1"/>
          </p:cNvSpPr>
          <p:nvPr/>
        </p:nvSpPr>
        <p:spPr bwMode="auto">
          <a:xfrm>
            <a:off x="4648200" y="3276600"/>
            <a:ext cx="381000" cy="0"/>
          </a:xfrm>
          <a:prstGeom prst="line">
            <a:avLst/>
          </a:prstGeom>
          <a:noFill/>
          <a:ln w="38100">
            <a:solidFill>
              <a:srgbClr val="006600"/>
            </a:solidFill>
            <a:round/>
            <a:headEnd/>
            <a:tailEnd type="triangle" w="lg" len="med"/>
          </a:ln>
        </p:spPr>
        <p:txBody>
          <a:bodyPr/>
          <a:lstStyle/>
          <a:p>
            <a:endParaRPr lang="it-IT"/>
          </a:p>
        </p:txBody>
      </p:sp>
      <p:sp>
        <p:nvSpPr>
          <p:cNvPr id="107535" name="Line 15"/>
          <p:cNvSpPr>
            <a:spLocks noChangeShapeType="1"/>
          </p:cNvSpPr>
          <p:nvPr/>
        </p:nvSpPr>
        <p:spPr bwMode="auto">
          <a:xfrm>
            <a:off x="4267200" y="5257800"/>
            <a:ext cx="381000" cy="0"/>
          </a:xfrm>
          <a:prstGeom prst="line">
            <a:avLst/>
          </a:prstGeom>
          <a:noFill/>
          <a:ln w="38100">
            <a:solidFill>
              <a:srgbClr val="006600"/>
            </a:solidFill>
            <a:round/>
            <a:headEnd/>
            <a:tailEnd type="triangle" w="lg" len="med"/>
          </a:ln>
        </p:spPr>
        <p:txBody>
          <a:bodyPr/>
          <a:lstStyle/>
          <a:p>
            <a:endParaRPr lang="it-IT"/>
          </a:p>
        </p:txBody>
      </p:sp>
      <p:sp>
        <p:nvSpPr>
          <p:cNvPr id="67600" name="CasellaDiTesto 15"/>
          <p:cNvSpPr txBox="1">
            <a:spLocks noChangeArrowheads="1"/>
          </p:cNvSpPr>
          <p:nvPr/>
        </p:nvSpPr>
        <p:spPr bwMode="auto">
          <a:xfrm>
            <a:off x="533400" y="6324600"/>
            <a:ext cx="6972300" cy="369888"/>
          </a:xfrm>
          <a:prstGeom prst="rect">
            <a:avLst/>
          </a:prstGeom>
          <a:solidFill>
            <a:srgbClr val="FFFF00"/>
          </a:solidFill>
          <a:ln w="9525">
            <a:noFill/>
            <a:miter lim="800000"/>
            <a:headEnd/>
            <a:tailEnd/>
          </a:ln>
        </p:spPr>
        <p:txBody>
          <a:bodyPr wrap="none">
            <a:spAutoFit/>
          </a:bodyPr>
          <a:lstStyle/>
          <a:p>
            <a:r>
              <a:rPr lang="it-IT" sz="1800"/>
              <a:t>Fast approximate Gaussian generator: see F. James </a:t>
            </a:r>
            <a:r>
              <a:rPr lang="it-IT" sz="1800">
                <a:latin typeface="Arial" charset="0"/>
              </a:rPr>
              <a:t>§ 3.3.3</a:t>
            </a:r>
            <a:endParaRPr lang="it-IT"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5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75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75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5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75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752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75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75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75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75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7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P spid="107528" grpId="0" animBg="1"/>
      <p:bldP spid="107532" grpId="0" animBg="1"/>
      <p:bldP spid="107534" grpId="0" animBg="1"/>
      <p:bldP spid="10753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5"/>
          <p:cNvSpPr>
            <a:spLocks noGrp="1"/>
          </p:cNvSpPr>
          <p:nvPr>
            <p:ph type="sldNum" sz="quarter" idx="12"/>
          </p:nvPr>
        </p:nvSpPr>
        <p:spPr>
          <a:noFill/>
        </p:spPr>
        <p:txBody>
          <a:bodyPr/>
          <a:lstStyle/>
          <a:p>
            <a:fld id="{5B5B6241-95A4-47B0-8299-898BC9F479B2}" type="slidenum">
              <a:rPr lang="en-US" smtClean="0"/>
              <a:pPr/>
              <a:t>67</a:t>
            </a:fld>
            <a:endParaRPr lang="en-US" smtClean="0"/>
          </a:p>
        </p:txBody>
      </p:sp>
      <p:sp>
        <p:nvSpPr>
          <p:cNvPr id="9220" name="Rectangle 2"/>
          <p:cNvSpPr>
            <a:spLocks noGrp="1" noChangeArrowheads="1"/>
          </p:cNvSpPr>
          <p:nvPr>
            <p:ph type="title"/>
          </p:nvPr>
        </p:nvSpPr>
        <p:spPr/>
        <p:txBody>
          <a:bodyPr/>
          <a:lstStyle/>
          <a:p>
            <a:pPr eaLnBrk="1" hangingPunct="1"/>
            <a:r>
              <a:rPr lang="en-US" sz="3400" smtClean="0"/>
              <a:t>The acceptance-rejection method</a:t>
            </a:r>
          </a:p>
        </p:txBody>
      </p:sp>
      <p:sp>
        <p:nvSpPr>
          <p:cNvPr id="9221" name="Rectangle 3"/>
          <p:cNvSpPr>
            <a:spLocks noGrp="1" noChangeArrowheads="1"/>
          </p:cNvSpPr>
          <p:nvPr>
            <p:ph type="body" idx="1"/>
          </p:nvPr>
        </p:nvSpPr>
        <p:spPr>
          <a:xfrm>
            <a:off x="566738" y="1219200"/>
            <a:ext cx="8043862" cy="4876800"/>
          </a:xfrm>
        </p:spPr>
        <p:txBody>
          <a:bodyPr/>
          <a:lstStyle/>
          <a:p>
            <a:pPr eaLnBrk="1" hangingPunct="1">
              <a:lnSpc>
                <a:spcPct val="80000"/>
              </a:lnSpc>
            </a:pPr>
            <a:r>
              <a:rPr lang="en-US" sz="2000" smtClean="0"/>
              <a:t>Aim: extract random numbers according to a given </a:t>
            </a:r>
            <a:r>
              <a:rPr lang="en-US" sz="2000" i="1" smtClean="0">
                <a:solidFill>
                  <a:schemeClr val="accent2"/>
                </a:solidFill>
              </a:rPr>
              <a:t>f(x)</a:t>
            </a:r>
            <a:r>
              <a:rPr lang="en-US" sz="2000" smtClean="0"/>
              <a:t> positive and limited in [x</a:t>
            </a:r>
            <a:r>
              <a:rPr lang="en-US" sz="2000" baseline="-25000" smtClean="0"/>
              <a:t>min</a:t>
            </a:r>
            <a:r>
              <a:rPr lang="en-US" sz="2000" smtClean="0"/>
              <a:t>, x</a:t>
            </a:r>
            <a:r>
              <a:rPr lang="en-US" sz="2000" baseline="-25000" smtClean="0"/>
              <a:t>max</a:t>
            </a:r>
            <a:r>
              <a:rPr lang="en-US" sz="2000" smtClean="0"/>
              <a:t>]</a:t>
            </a:r>
          </a:p>
          <a:p>
            <a:pPr eaLnBrk="1" hangingPunct="1">
              <a:lnSpc>
                <a:spcPct val="80000"/>
              </a:lnSpc>
            </a:pPr>
            <a:r>
              <a:rPr lang="en-US" sz="2000" smtClean="0"/>
              <a:t>Pairs of uniform random numbers </a:t>
            </a:r>
            <a:r>
              <a:rPr lang="en-US" sz="2000" smtClean="0">
                <a:solidFill>
                  <a:schemeClr val="accent2"/>
                </a:solidFill>
              </a:rPr>
              <a:t>u</a:t>
            </a:r>
            <a:r>
              <a:rPr lang="en-US" sz="2000" baseline="-25000" smtClean="0">
                <a:solidFill>
                  <a:schemeClr val="accent2"/>
                </a:solidFill>
              </a:rPr>
              <a:t>1</a:t>
            </a:r>
            <a:r>
              <a:rPr lang="en-US" sz="2000" smtClean="0"/>
              <a:t>, </a:t>
            </a:r>
            <a:r>
              <a:rPr lang="en-US" sz="2000" smtClean="0">
                <a:solidFill>
                  <a:schemeClr val="accent2"/>
                </a:solidFill>
              </a:rPr>
              <a:t>u</a:t>
            </a:r>
            <a:r>
              <a:rPr lang="en-US" sz="2000" baseline="-25000" smtClean="0">
                <a:solidFill>
                  <a:schemeClr val="accent2"/>
                </a:solidFill>
              </a:rPr>
              <a:t>2</a:t>
            </a:r>
            <a:r>
              <a:rPr lang="en-US" sz="2000" smtClean="0"/>
              <a:t> are extracted and used to generate points </a:t>
            </a:r>
            <a:r>
              <a:rPr lang="en-US" sz="2000" i="1" smtClean="0">
                <a:solidFill>
                  <a:schemeClr val="accent2"/>
                </a:solidFill>
              </a:rPr>
              <a:t>x</a:t>
            </a:r>
            <a:r>
              <a:rPr lang="en-US" sz="2000" i="1" baseline="-25000" smtClean="0">
                <a:solidFill>
                  <a:schemeClr val="accent2"/>
                </a:solidFill>
              </a:rPr>
              <a:t>T</a:t>
            </a:r>
            <a:r>
              <a:rPr lang="en-US" sz="2000" i="1" smtClean="0">
                <a:solidFill>
                  <a:schemeClr val="accent2"/>
                </a:solidFill>
              </a:rPr>
              <a:t>, y</a:t>
            </a:r>
            <a:r>
              <a:rPr lang="en-US" sz="2000" i="1" baseline="-25000" smtClean="0">
                <a:solidFill>
                  <a:schemeClr val="accent2"/>
                </a:solidFill>
              </a:rPr>
              <a:t>T</a:t>
            </a:r>
            <a:r>
              <a:rPr lang="en-US" sz="2000" smtClean="0"/>
              <a:t>:</a:t>
            </a:r>
          </a:p>
          <a:p>
            <a:pPr eaLnBrk="1" hangingPunct="1">
              <a:lnSpc>
                <a:spcPct val="80000"/>
              </a:lnSpc>
              <a:buFont typeface="Wingdings" pitchFamily="2" charset="2"/>
              <a:buNone/>
            </a:pPr>
            <a:endParaRPr lang="en-US" sz="2200" smtClean="0"/>
          </a:p>
          <a:p>
            <a:pPr eaLnBrk="1" hangingPunct="1">
              <a:lnSpc>
                <a:spcPct val="80000"/>
              </a:lnSpc>
              <a:buFont typeface="Wingdings" pitchFamily="2" charset="2"/>
              <a:buNone/>
            </a:pPr>
            <a:endParaRPr lang="en-US" sz="2200" smtClean="0"/>
          </a:p>
          <a:p>
            <a:pPr eaLnBrk="1" hangingPunct="1">
              <a:lnSpc>
                <a:spcPct val="80000"/>
              </a:lnSpc>
              <a:buFont typeface="Wingdings" pitchFamily="2" charset="2"/>
              <a:buNone/>
            </a:pPr>
            <a:endParaRPr lang="en-US" sz="2200" smtClean="0"/>
          </a:p>
          <a:p>
            <a:pPr eaLnBrk="1" hangingPunct="1">
              <a:lnSpc>
                <a:spcPct val="80000"/>
              </a:lnSpc>
            </a:pPr>
            <a:endParaRPr lang="en-US" sz="2200" smtClean="0"/>
          </a:p>
          <a:p>
            <a:pPr eaLnBrk="1" hangingPunct="1">
              <a:lnSpc>
                <a:spcPct val="80000"/>
              </a:lnSpc>
              <a:buFont typeface="Wingdings" pitchFamily="2" charset="2"/>
              <a:buNone/>
            </a:pPr>
            <a:endParaRPr lang="en-US" sz="2200" smtClean="0"/>
          </a:p>
          <a:p>
            <a:pPr eaLnBrk="1" hangingPunct="1">
              <a:lnSpc>
                <a:spcPct val="80000"/>
              </a:lnSpc>
            </a:pPr>
            <a:endParaRPr lang="en-US" sz="2200" i="1" smtClean="0">
              <a:solidFill>
                <a:schemeClr val="accent2"/>
              </a:solidFill>
            </a:endParaRPr>
          </a:p>
          <a:p>
            <a:pPr eaLnBrk="1" hangingPunct="1">
              <a:lnSpc>
                <a:spcPct val="80000"/>
              </a:lnSpc>
            </a:pPr>
            <a:endParaRPr lang="en-US" sz="2200" i="1" smtClean="0">
              <a:solidFill>
                <a:schemeClr val="accent2"/>
              </a:solidFill>
            </a:endParaRPr>
          </a:p>
          <a:p>
            <a:pPr eaLnBrk="1" hangingPunct="1">
              <a:lnSpc>
                <a:spcPct val="80000"/>
              </a:lnSpc>
            </a:pPr>
            <a:endParaRPr lang="en-US" sz="2200" smtClean="0"/>
          </a:p>
          <a:p>
            <a:pPr eaLnBrk="1" hangingPunct="1">
              <a:lnSpc>
                <a:spcPct val="80000"/>
              </a:lnSpc>
            </a:pPr>
            <a:r>
              <a:rPr lang="en-US" sz="2200" smtClean="0"/>
              <a:t>the</a:t>
            </a:r>
            <a:r>
              <a:rPr lang="en-US" sz="2200" smtClean="0">
                <a:solidFill>
                  <a:schemeClr val="accent2"/>
                </a:solidFill>
              </a:rPr>
              <a:t> </a:t>
            </a:r>
            <a:r>
              <a:rPr lang="en-US" sz="2200" i="1" smtClean="0">
                <a:solidFill>
                  <a:schemeClr val="accent2"/>
                </a:solidFill>
              </a:rPr>
              <a:t>x</a:t>
            </a:r>
            <a:r>
              <a:rPr lang="en-US" sz="2200" i="1" baseline="-25000" smtClean="0">
                <a:solidFill>
                  <a:schemeClr val="accent2"/>
                </a:solidFill>
              </a:rPr>
              <a:t>T</a:t>
            </a:r>
            <a:r>
              <a:rPr lang="en-US" sz="2200" smtClean="0"/>
              <a:t> value is </a:t>
            </a:r>
          </a:p>
          <a:p>
            <a:pPr eaLnBrk="1" hangingPunct="1">
              <a:lnSpc>
                <a:spcPct val="80000"/>
              </a:lnSpc>
              <a:buFont typeface="Wingdings" pitchFamily="2" charset="2"/>
              <a:buNone/>
            </a:pPr>
            <a:r>
              <a:rPr lang="en-US" sz="2200" smtClean="0"/>
              <a:t>     accepted </a:t>
            </a:r>
          </a:p>
          <a:p>
            <a:pPr eaLnBrk="1" hangingPunct="1">
              <a:lnSpc>
                <a:spcPct val="80000"/>
              </a:lnSpc>
              <a:buFont typeface="Wingdings" pitchFamily="2" charset="2"/>
              <a:buNone/>
            </a:pPr>
            <a:r>
              <a:rPr lang="en-US" sz="2200" smtClean="0"/>
              <a:t>     if </a:t>
            </a:r>
            <a:r>
              <a:rPr lang="en-US" sz="2200" i="1" smtClean="0">
                <a:solidFill>
                  <a:schemeClr val="accent2"/>
                </a:solidFill>
              </a:rPr>
              <a:t>f(x</a:t>
            </a:r>
            <a:r>
              <a:rPr lang="en-US" sz="2200" i="1" baseline="-25000" smtClean="0">
                <a:solidFill>
                  <a:schemeClr val="accent2"/>
                </a:solidFill>
              </a:rPr>
              <a:t>T</a:t>
            </a:r>
            <a:r>
              <a:rPr lang="en-US" sz="2200" i="1" smtClean="0">
                <a:solidFill>
                  <a:schemeClr val="accent2"/>
                </a:solidFill>
              </a:rPr>
              <a:t>)&gt;y</a:t>
            </a:r>
            <a:r>
              <a:rPr lang="en-US" sz="2200" i="1" baseline="-25000" smtClean="0">
                <a:solidFill>
                  <a:schemeClr val="accent2"/>
                </a:solidFill>
              </a:rPr>
              <a:t>T</a:t>
            </a:r>
          </a:p>
        </p:txBody>
      </p:sp>
      <p:pic>
        <p:nvPicPr>
          <p:cNvPr id="9222" name="Picture 4" descr="reie1"/>
          <p:cNvPicPr>
            <a:picLocks noChangeAspect="1" noChangeArrowheads="1"/>
          </p:cNvPicPr>
          <p:nvPr/>
        </p:nvPicPr>
        <p:blipFill>
          <a:blip r:embed="rId3" cstate="print"/>
          <a:srcRect l="4915" t="3323" r="10292" b="12085"/>
          <a:stretch>
            <a:fillRect/>
          </a:stretch>
        </p:blipFill>
        <p:spPr bwMode="auto">
          <a:xfrm>
            <a:off x="3733800" y="3429000"/>
            <a:ext cx="5257800" cy="2667000"/>
          </a:xfrm>
          <a:prstGeom prst="rect">
            <a:avLst/>
          </a:prstGeom>
          <a:noFill/>
          <a:ln w="9525">
            <a:noFill/>
            <a:miter lim="800000"/>
            <a:headEnd/>
            <a:tailEnd/>
          </a:ln>
        </p:spPr>
      </p:pic>
      <p:graphicFrame>
        <p:nvGraphicFramePr>
          <p:cNvPr id="9218" name="Object 5"/>
          <p:cNvGraphicFramePr>
            <a:graphicFrameLocks noChangeAspect="1"/>
          </p:cNvGraphicFramePr>
          <p:nvPr/>
        </p:nvGraphicFramePr>
        <p:xfrm>
          <a:off x="1066800" y="2590800"/>
          <a:ext cx="5489575" cy="866775"/>
        </p:xfrm>
        <a:graphic>
          <a:graphicData uri="http://schemas.openxmlformats.org/presentationml/2006/ole">
            <mc:AlternateContent xmlns:mc="http://schemas.openxmlformats.org/markup-compatibility/2006">
              <mc:Choice xmlns:v="urn:schemas-microsoft-com:vml" Requires="v">
                <p:oleObj spid="_x0000_s9225" name="Equation" r:id="rId4" imgW="2895600" imgH="457200" progId="Equation.3">
                  <p:embed/>
                </p:oleObj>
              </mc:Choice>
              <mc:Fallback>
                <p:oleObj name="Equation" r:id="rId4" imgW="2895600" imgH="4572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590800"/>
                        <a:ext cx="5489575"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3" name="Rectangle 6"/>
          <p:cNvSpPr>
            <a:spLocks noChangeArrowheads="1"/>
          </p:cNvSpPr>
          <p:nvPr/>
        </p:nvSpPr>
        <p:spPr bwMode="auto">
          <a:xfrm>
            <a:off x="1905000" y="4343400"/>
            <a:ext cx="989013" cy="457200"/>
          </a:xfrm>
          <a:prstGeom prst="rect">
            <a:avLst/>
          </a:prstGeom>
          <a:noFill/>
          <a:ln w="9525">
            <a:noFill/>
            <a:miter lim="800000"/>
            <a:headEnd/>
            <a:tailEnd/>
          </a:ln>
        </p:spPr>
        <p:txBody>
          <a:bodyPr wrap="none">
            <a:spAutoFit/>
          </a:bodyPr>
          <a:lstStyle/>
          <a:p>
            <a:r>
              <a:rPr lang="it-IT" sz="2400" i="1">
                <a:solidFill>
                  <a:schemeClr val="accent2"/>
                </a:solidFill>
                <a:latin typeface="Arial" charset="0"/>
              </a:rPr>
              <a:t>[x</a:t>
            </a:r>
            <a:r>
              <a:rPr lang="it-IT" sz="2400" i="1" baseline="-25000">
                <a:solidFill>
                  <a:schemeClr val="accent2"/>
                </a:solidFill>
                <a:latin typeface="Arial" charset="0"/>
              </a:rPr>
              <a:t>T</a:t>
            </a:r>
            <a:r>
              <a:rPr lang="it-IT" sz="2400" i="1">
                <a:solidFill>
                  <a:schemeClr val="accent2"/>
                </a:solidFill>
                <a:latin typeface="Arial" charset="0"/>
              </a:rPr>
              <a:t>,y</a:t>
            </a:r>
            <a:r>
              <a:rPr lang="it-IT" sz="2400" i="1" baseline="-25000">
                <a:solidFill>
                  <a:schemeClr val="accent2"/>
                </a:solidFill>
                <a:latin typeface="Arial" charset="0"/>
              </a:rPr>
              <a:t>T</a:t>
            </a:r>
            <a:r>
              <a:rPr lang="it-IT" sz="2400" i="1">
                <a:solidFill>
                  <a:schemeClr val="accent2"/>
                </a:solidFill>
                <a:latin typeface="Arial" charset="0"/>
              </a:rPr>
              <a:t>]</a:t>
            </a:r>
            <a:endParaRPr lang="it-IT" sz="2400" i="1" baseline="-25000">
              <a:solidFill>
                <a:schemeClr val="accent2"/>
              </a:solidFill>
              <a:latin typeface="Arial" charset="0"/>
            </a:endParaRPr>
          </a:p>
        </p:txBody>
      </p:sp>
      <p:sp>
        <p:nvSpPr>
          <p:cNvPr id="9224" name="Line 7"/>
          <p:cNvSpPr>
            <a:spLocks noChangeShapeType="1"/>
          </p:cNvSpPr>
          <p:nvPr/>
        </p:nvSpPr>
        <p:spPr bwMode="auto">
          <a:xfrm flipV="1">
            <a:off x="2997200" y="4422775"/>
            <a:ext cx="2184400" cy="215900"/>
          </a:xfrm>
          <a:prstGeom prst="line">
            <a:avLst/>
          </a:prstGeom>
          <a:noFill/>
          <a:ln w="19050">
            <a:solidFill>
              <a:schemeClr val="accent2"/>
            </a:solidFill>
            <a:round/>
            <a:headEnd/>
            <a:tailEnd type="triangle" w="med" len="med"/>
          </a:ln>
        </p:spPr>
        <p:txBody>
          <a:bodyPr/>
          <a:lstStyle/>
          <a:p>
            <a:endParaRPr lang="it-IT"/>
          </a:p>
        </p:txBody>
      </p:sp>
      <p:sp>
        <p:nvSpPr>
          <p:cNvPr id="9225" name="Line 8"/>
          <p:cNvSpPr>
            <a:spLocks noChangeShapeType="1"/>
          </p:cNvSpPr>
          <p:nvPr/>
        </p:nvSpPr>
        <p:spPr bwMode="auto">
          <a:xfrm>
            <a:off x="2997200" y="4638675"/>
            <a:ext cx="2574925" cy="360363"/>
          </a:xfrm>
          <a:prstGeom prst="line">
            <a:avLst/>
          </a:prstGeom>
          <a:noFill/>
          <a:ln w="19050">
            <a:solidFill>
              <a:schemeClr val="accent2"/>
            </a:solidFill>
            <a:round/>
            <a:headEnd/>
            <a:tailEnd type="triangle" w="med" len="med"/>
          </a:ln>
        </p:spPr>
        <p:txBody>
          <a:bodyPr/>
          <a:lstStyle/>
          <a:p>
            <a:endParaRPr lang="it-IT"/>
          </a:p>
        </p:txBody>
      </p:sp>
      <p:sp>
        <p:nvSpPr>
          <p:cNvPr id="9226" name="Line 9"/>
          <p:cNvSpPr>
            <a:spLocks noChangeShapeType="1"/>
          </p:cNvSpPr>
          <p:nvPr/>
        </p:nvSpPr>
        <p:spPr bwMode="auto">
          <a:xfrm>
            <a:off x="2997200" y="4638675"/>
            <a:ext cx="3743325" cy="647700"/>
          </a:xfrm>
          <a:prstGeom prst="line">
            <a:avLst/>
          </a:prstGeom>
          <a:noFill/>
          <a:ln w="19050">
            <a:solidFill>
              <a:schemeClr val="accent2"/>
            </a:solidFill>
            <a:round/>
            <a:headEnd/>
            <a:tailEnd type="triangle" w="med" len="med"/>
          </a:ln>
        </p:spPr>
        <p:txBody>
          <a:bodyPr/>
          <a:lstStyle/>
          <a:p>
            <a:endParaRPr lang="it-IT"/>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Segnaposto numero diapositiva 5"/>
          <p:cNvSpPr>
            <a:spLocks noGrp="1"/>
          </p:cNvSpPr>
          <p:nvPr>
            <p:ph type="sldNum" sz="quarter" idx="12"/>
          </p:nvPr>
        </p:nvSpPr>
        <p:spPr>
          <a:noFill/>
        </p:spPr>
        <p:txBody>
          <a:bodyPr/>
          <a:lstStyle/>
          <a:p>
            <a:fld id="{9D33EB2E-E14E-4E46-B403-0F86CCBBBC11}" type="slidenum">
              <a:rPr lang="en-US" smtClean="0"/>
              <a:pPr/>
              <a:t>68</a:t>
            </a:fld>
            <a:endParaRPr lang="en-US" smtClean="0"/>
          </a:p>
        </p:txBody>
      </p:sp>
      <p:sp>
        <p:nvSpPr>
          <p:cNvPr id="10247" name="Rectangle 2"/>
          <p:cNvSpPr>
            <a:spLocks noGrp="1" noChangeArrowheads="1"/>
          </p:cNvSpPr>
          <p:nvPr>
            <p:ph type="title"/>
          </p:nvPr>
        </p:nvSpPr>
        <p:spPr/>
        <p:txBody>
          <a:bodyPr/>
          <a:lstStyle/>
          <a:p>
            <a:pPr eaLnBrk="1" hangingPunct="1"/>
            <a:r>
              <a:rPr lang="en-US" sz="3400" smtClean="0"/>
              <a:t>Monte Carlo method for integrals</a:t>
            </a:r>
          </a:p>
        </p:txBody>
      </p:sp>
      <p:graphicFrame>
        <p:nvGraphicFramePr>
          <p:cNvPr id="109572" name="Object 4"/>
          <p:cNvGraphicFramePr>
            <a:graphicFrameLocks noChangeAspect="1"/>
          </p:cNvGraphicFramePr>
          <p:nvPr/>
        </p:nvGraphicFramePr>
        <p:xfrm>
          <a:off x="1495425" y="1524000"/>
          <a:ext cx="3990975" cy="931863"/>
        </p:xfrm>
        <a:graphic>
          <a:graphicData uri="http://schemas.openxmlformats.org/presentationml/2006/ole">
            <mc:AlternateContent xmlns:mc="http://schemas.openxmlformats.org/markup-compatibility/2006">
              <mc:Choice xmlns:v="urn:schemas-microsoft-com:vml" Requires="v">
                <p:oleObj spid="_x0000_s10270" name="Equation" r:id="rId3" imgW="2120900" imgH="495300" progId="Equation.3">
                  <p:embed/>
                </p:oleObj>
              </mc:Choice>
              <mc:Fallback>
                <p:oleObj name="Equation" r:id="rId3" imgW="2120900" imgH="4953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1524000"/>
                        <a:ext cx="3990975" cy="931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8" name="Text Box 5"/>
          <p:cNvSpPr txBox="1">
            <a:spLocks noChangeArrowheads="1"/>
          </p:cNvSpPr>
          <p:nvPr/>
        </p:nvSpPr>
        <p:spPr bwMode="auto">
          <a:xfrm>
            <a:off x="381000" y="1143000"/>
            <a:ext cx="8462963" cy="701675"/>
          </a:xfrm>
          <a:prstGeom prst="rect">
            <a:avLst/>
          </a:prstGeom>
          <a:noFill/>
          <a:ln w="9525">
            <a:noFill/>
            <a:miter lim="800000"/>
            <a:headEnd/>
            <a:tailEnd/>
          </a:ln>
        </p:spPr>
        <p:txBody>
          <a:bodyPr>
            <a:spAutoFit/>
          </a:bodyPr>
          <a:lstStyle/>
          <a:p>
            <a:pPr>
              <a:spcBef>
                <a:spcPct val="50000"/>
              </a:spcBef>
            </a:pPr>
            <a:r>
              <a:rPr lang="it-IT">
                <a:latin typeface="Arial" charset="0"/>
              </a:rPr>
              <a:t>The acceptance-rejection method can be used to evaluate definite integrals:</a:t>
            </a:r>
          </a:p>
        </p:txBody>
      </p:sp>
      <p:graphicFrame>
        <p:nvGraphicFramePr>
          <p:cNvPr id="109574" name="Object 6"/>
          <p:cNvGraphicFramePr>
            <a:graphicFrameLocks noChangeAspect="1"/>
          </p:cNvGraphicFramePr>
          <p:nvPr/>
        </p:nvGraphicFramePr>
        <p:xfrm>
          <a:off x="514350" y="3284538"/>
          <a:ext cx="4210050" cy="647700"/>
        </p:xfrm>
        <a:graphic>
          <a:graphicData uri="http://schemas.openxmlformats.org/presentationml/2006/ole">
            <mc:AlternateContent xmlns:mc="http://schemas.openxmlformats.org/markup-compatibility/2006">
              <mc:Choice xmlns:v="urn:schemas-microsoft-com:vml" Requires="v">
                <p:oleObj spid="_x0000_s10271" name="Microsoft Equation 3.0" r:id="rId5" imgW="2476500" imgH="381000" progId="Equation.3">
                  <p:embed/>
                </p:oleObj>
              </mc:Choice>
              <mc:Fallback>
                <p:oleObj name="Microsoft Equation 3.0" r:id="rId5" imgW="2476500" imgH="3810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 y="3284538"/>
                        <a:ext cx="421005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575" name="Text Box 7"/>
          <p:cNvSpPr txBox="1">
            <a:spLocks noChangeArrowheads="1"/>
          </p:cNvSpPr>
          <p:nvPr/>
        </p:nvSpPr>
        <p:spPr bwMode="auto">
          <a:xfrm>
            <a:off x="5110163" y="3357563"/>
            <a:ext cx="3509962" cy="396875"/>
          </a:xfrm>
          <a:prstGeom prst="rect">
            <a:avLst/>
          </a:prstGeom>
          <a:noFill/>
          <a:ln w="9525">
            <a:noFill/>
            <a:miter lim="800000"/>
            <a:headEnd/>
            <a:tailEnd/>
          </a:ln>
        </p:spPr>
        <p:txBody>
          <a:bodyPr>
            <a:spAutoFit/>
          </a:bodyPr>
          <a:lstStyle/>
          <a:p>
            <a:pPr>
              <a:spcBef>
                <a:spcPct val="50000"/>
              </a:spcBef>
            </a:pPr>
            <a:r>
              <a:rPr lang="it-IT">
                <a:latin typeface="Arial" charset="0"/>
              </a:rPr>
              <a:t>The error on </a:t>
            </a:r>
            <a:r>
              <a:rPr lang="it-IT" i="1">
                <a:solidFill>
                  <a:schemeClr val="accent2"/>
                </a:solidFill>
                <a:latin typeface="Arial" charset="0"/>
              </a:rPr>
              <a:t>I</a:t>
            </a:r>
            <a:r>
              <a:rPr lang="it-IT">
                <a:solidFill>
                  <a:schemeClr val="accent2"/>
                </a:solidFill>
                <a:latin typeface="Arial" charset="0"/>
              </a:rPr>
              <a:t> </a:t>
            </a:r>
            <a:r>
              <a:rPr lang="it-IT">
                <a:latin typeface="Arial" charset="0"/>
              </a:rPr>
              <a:t>is therefore:</a:t>
            </a:r>
          </a:p>
        </p:txBody>
      </p:sp>
      <p:graphicFrame>
        <p:nvGraphicFramePr>
          <p:cNvPr id="109576" name="Object 8"/>
          <p:cNvGraphicFramePr>
            <a:graphicFrameLocks noChangeAspect="1"/>
          </p:cNvGraphicFramePr>
          <p:nvPr/>
        </p:nvGraphicFramePr>
        <p:xfrm>
          <a:off x="539750" y="3860800"/>
          <a:ext cx="3651250" cy="766763"/>
        </p:xfrm>
        <a:graphic>
          <a:graphicData uri="http://schemas.openxmlformats.org/presentationml/2006/ole">
            <mc:AlternateContent xmlns:mc="http://schemas.openxmlformats.org/markup-compatibility/2006">
              <mc:Choice xmlns:v="urn:schemas-microsoft-com:vml" Requires="v">
                <p:oleObj spid="_x0000_s10272" name="Equation" r:id="rId7" imgW="2222500" imgH="508000" progId="Equation.3">
                  <p:embed/>
                </p:oleObj>
              </mc:Choice>
              <mc:Fallback>
                <p:oleObj name="Equation" r:id="rId7" imgW="2222500" imgH="5080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3860800"/>
                        <a:ext cx="3651250" cy="766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9577" name="Object 9"/>
          <p:cNvGraphicFramePr>
            <a:graphicFrameLocks noChangeAspect="1"/>
          </p:cNvGraphicFramePr>
          <p:nvPr/>
        </p:nvGraphicFramePr>
        <p:xfrm>
          <a:off x="560388" y="4581525"/>
          <a:ext cx="7059612" cy="806450"/>
        </p:xfrm>
        <a:graphic>
          <a:graphicData uri="http://schemas.openxmlformats.org/presentationml/2006/ole">
            <mc:AlternateContent xmlns:mc="http://schemas.openxmlformats.org/markup-compatibility/2006">
              <mc:Choice xmlns:v="urn:schemas-microsoft-com:vml" Requires="v">
                <p:oleObj spid="_x0000_s10273" name="Equation" r:id="rId9" imgW="4076700" imgH="508000" progId="Equation.3">
                  <p:embed/>
                </p:oleObj>
              </mc:Choice>
              <mc:Fallback>
                <p:oleObj name="Equation" r:id="rId9" imgW="4076700" imgH="5080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0388" y="4581525"/>
                        <a:ext cx="7059612"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578" name="Text Box 10"/>
          <p:cNvSpPr txBox="1">
            <a:spLocks noChangeArrowheads="1"/>
          </p:cNvSpPr>
          <p:nvPr/>
        </p:nvSpPr>
        <p:spPr bwMode="auto">
          <a:xfrm>
            <a:off x="4651375" y="4038600"/>
            <a:ext cx="3121025" cy="396875"/>
          </a:xfrm>
          <a:prstGeom prst="rect">
            <a:avLst/>
          </a:prstGeom>
          <a:noFill/>
          <a:ln w="9525">
            <a:noFill/>
            <a:miter lim="800000"/>
            <a:headEnd/>
            <a:tailEnd/>
          </a:ln>
        </p:spPr>
        <p:txBody>
          <a:bodyPr>
            <a:spAutoFit/>
          </a:bodyPr>
          <a:lstStyle/>
          <a:p>
            <a:pPr>
              <a:spcBef>
                <a:spcPct val="50000"/>
              </a:spcBef>
            </a:pPr>
            <a:r>
              <a:rPr lang="it-IT">
                <a:latin typeface="Arial" charset="0"/>
              </a:rPr>
              <a:t>from which one finds:</a:t>
            </a:r>
          </a:p>
        </p:txBody>
      </p:sp>
      <p:sp>
        <p:nvSpPr>
          <p:cNvPr id="109579" name="Text Box 11"/>
          <p:cNvSpPr txBox="1">
            <a:spLocks noChangeArrowheads="1"/>
          </p:cNvSpPr>
          <p:nvPr/>
        </p:nvSpPr>
        <p:spPr bwMode="auto">
          <a:xfrm>
            <a:off x="539750" y="5410200"/>
            <a:ext cx="7766050" cy="762000"/>
          </a:xfrm>
          <a:prstGeom prst="rect">
            <a:avLst/>
          </a:prstGeom>
          <a:noFill/>
          <a:ln w="9525">
            <a:noFill/>
            <a:miter lim="800000"/>
            <a:headEnd/>
            <a:tailEnd/>
          </a:ln>
        </p:spPr>
        <p:txBody>
          <a:bodyPr>
            <a:spAutoFit/>
          </a:bodyPr>
          <a:lstStyle/>
          <a:p>
            <a:pPr>
              <a:spcBef>
                <a:spcPct val="50000"/>
              </a:spcBef>
            </a:pPr>
            <a:r>
              <a:rPr lang="it-IT">
                <a:latin typeface="Arial" charset="0"/>
              </a:rPr>
              <a:t>The relative accuracy becomes (slowly) better with the number of trials:</a:t>
            </a:r>
            <a:r>
              <a:rPr lang="it-IT" sz="2400" i="1">
                <a:solidFill>
                  <a:srgbClr val="996633"/>
                </a:solidFill>
                <a:latin typeface="Arial" charset="0"/>
                <a:sym typeface="Symbol" pitchFamily="18" charset="2"/>
              </a:rPr>
              <a:t>I/I1/N</a:t>
            </a:r>
            <a:r>
              <a:rPr lang="it-IT" sz="2400" i="1" baseline="-25000">
                <a:solidFill>
                  <a:srgbClr val="996633"/>
                </a:solidFill>
                <a:latin typeface="Arial" charset="0"/>
                <a:sym typeface="Symbol" pitchFamily="18" charset="2"/>
              </a:rPr>
              <a:t>P</a:t>
            </a:r>
          </a:p>
        </p:txBody>
      </p:sp>
      <p:sp>
        <p:nvSpPr>
          <p:cNvPr id="109580" name="Text Box 12"/>
          <p:cNvSpPr txBox="1">
            <a:spLocks noChangeArrowheads="1"/>
          </p:cNvSpPr>
          <p:nvPr/>
        </p:nvSpPr>
        <p:spPr bwMode="auto">
          <a:xfrm>
            <a:off x="381000" y="2393950"/>
            <a:ext cx="8458200" cy="882650"/>
          </a:xfrm>
          <a:prstGeom prst="rect">
            <a:avLst/>
          </a:prstGeom>
          <a:noFill/>
          <a:ln w="9525">
            <a:noFill/>
            <a:miter lim="800000"/>
            <a:headEnd/>
            <a:tailEnd/>
          </a:ln>
        </p:spPr>
        <p:txBody>
          <a:bodyPr>
            <a:spAutoFit/>
          </a:bodyPr>
          <a:lstStyle/>
          <a:p>
            <a:pPr>
              <a:lnSpc>
                <a:spcPct val="70000"/>
              </a:lnSpc>
              <a:spcBef>
                <a:spcPct val="50000"/>
              </a:spcBef>
            </a:pPr>
            <a:r>
              <a:rPr lang="it-IT">
                <a:solidFill>
                  <a:schemeClr val="accent2"/>
                </a:solidFill>
                <a:latin typeface="Arial" charset="0"/>
              </a:rPr>
              <a:t>where N</a:t>
            </a:r>
            <a:r>
              <a:rPr lang="it-IT" baseline="-25000">
                <a:solidFill>
                  <a:schemeClr val="accent2"/>
                </a:solidFill>
                <a:latin typeface="Arial" charset="0"/>
              </a:rPr>
              <a:t>A</a:t>
            </a:r>
            <a:r>
              <a:rPr lang="it-IT">
                <a:solidFill>
                  <a:schemeClr val="accent2"/>
                </a:solidFill>
                <a:latin typeface="Arial" charset="0"/>
              </a:rPr>
              <a:t> is the number of accepted x-values and N</a:t>
            </a:r>
            <a:r>
              <a:rPr lang="it-IT" baseline="-25000">
                <a:solidFill>
                  <a:schemeClr val="accent2"/>
                </a:solidFill>
                <a:latin typeface="Arial" charset="0"/>
              </a:rPr>
              <a:t>P</a:t>
            </a:r>
            <a:r>
              <a:rPr lang="it-IT">
                <a:solidFill>
                  <a:schemeClr val="accent2"/>
                </a:solidFill>
                <a:latin typeface="Arial" charset="0"/>
              </a:rPr>
              <a:t> the number of trials. </a:t>
            </a:r>
          </a:p>
          <a:p>
            <a:pPr>
              <a:lnSpc>
                <a:spcPct val="70000"/>
              </a:lnSpc>
              <a:spcBef>
                <a:spcPct val="50000"/>
              </a:spcBef>
            </a:pPr>
            <a:r>
              <a:rPr lang="it-IT">
                <a:solidFill>
                  <a:srgbClr val="996633"/>
                </a:solidFill>
                <a:latin typeface="Arial" charset="0"/>
              </a:rPr>
              <a:t>The accuracy of the result may be estimated from the error on </a:t>
            </a:r>
            <a:r>
              <a:rPr lang="it-IT">
                <a:solidFill>
                  <a:schemeClr val="accent2"/>
                </a:solidFill>
                <a:latin typeface="Arial" charset="0"/>
              </a:rPr>
              <a:t>N</a:t>
            </a:r>
            <a:r>
              <a:rPr lang="it-IT" baseline="-25000">
                <a:solidFill>
                  <a:schemeClr val="accent2"/>
                </a:solidFill>
                <a:latin typeface="Arial" charset="0"/>
              </a:rPr>
              <a:t>A</a:t>
            </a:r>
            <a:r>
              <a:rPr lang="it-IT">
                <a:solidFill>
                  <a:srgbClr val="996633"/>
                </a:solidFill>
                <a:latin typeface="Arial" charset="0"/>
              </a:rPr>
              <a:t>, which is given by the binomial distribution: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9572"/>
                                        </p:tgtEl>
                                        <p:attrNameLst>
                                          <p:attrName>style.visibility</p:attrName>
                                        </p:attrNameLst>
                                      </p:cBhvr>
                                      <p:to>
                                        <p:strVal val="visible"/>
                                      </p:to>
                                    </p:set>
                                    <p:animEffect transition="in" filter="dissolve">
                                      <p:cBhvr>
                                        <p:cTn id="7" dur="500"/>
                                        <p:tgtEl>
                                          <p:spTgt spid="10957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9580"/>
                                        </p:tgtEl>
                                        <p:attrNameLst>
                                          <p:attrName>style.visibility</p:attrName>
                                        </p:attrNameLst>
                                      </p:cBhvr>
                                      <p:to>
                                        <p:strVal val="visible"/>
                                      </p:to>
                                    </p:set>
                                    <p:animEffect transition="in" filter="dissolve">
                                      <p:cBhvr>
                                        <p:cTn id="10" dur="500"/>
                                        <p:tgtEl>
                                          <p:spTgt spid="10958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574"/>
                                        </p:tgtEl>
                                        <p:attrNameLst>
                                          <p:attrName>style.visibility</p:attrName>
                                        </p:attrNameLst>
                                      </p:cBhvr>
                                      <p:to>
                                        <p:strVal val="visible"/>
                                      </p:to>
                                    </p:set>
                                  </p:childTnLst>
                                </p:cTn>
                              </p:par>
                              <p:par>
                                <p:cTn id="15" presetID="9" presetClass="entr" presetSubtype="0" fill="hold" grpId="0" nodeType="withEffect">
                                  <p:stCondLst>
                                    <p:cond delay="0"/>
                                  </p:stCondLst>
                                  <p:childTnLst>
                                    <p:set>
                                      <p:cBhvr>
                                        <p:cTn id="16" dur="1" fill="hold">
                                          <p:stCondLst>
                                            <p:cond delay="0"/>
                                          </p:stCondLst>
                                        </p:cTn>
                                        <p:tgtEl>
                                          <p:spTgt spid="109575"/>
                                        </p:tgtEl>
                                        <p:attrNameLst>
                                          <p:attrName>style.visibility</p:attrName>
                                        </p:attrNameLst>
                                      </p:cBhvr>
                                      <p:to>
                                        <p:strVal val="visible"/>
                                      </p:to>
                                    </p:set>
                                    <p:animEffect transition="in" filter="dissolve">
                                      <p:cBhvr>
                                        <p:cTn id="17" dur="500"/>
                                        <p:tgtEl>
                                          <p:spTgt spid="10957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9576"/>
                                        </p:tgtEl>
                                        <p:attrNameLst>
                                          <p:attrName>style.visibility</p:attrName>
                                        </p:attrNameLst>
                                      </p:cBhvr>
                                      <p:to>
                                        <p:strVal val="visible"/>
                                      </p:to>
                                    </p:set>
                                    <p:anim calcmode="lin" valueType="num">
                                      <p:cBhvr additive="base">
                                        <p:cTn id="22" dur="500" fill="hold"/>
                                        <p:tgtEl>
                                          <p:spTgt spid="109576"/>
                                        </p:tgtEl>
                                        <p:attrNameLst>
                                          <p:attrName>ppt_x</p:attrName>
                                        </p:attrNameLst>
                                      </p:cBhvr>
                                      <p:tavLst>
                                        <p:tav tm="0">
                                          <p:val>
                                            <p:strVal val="#ppt_x"/>
                                          </p:val>
                                        </p:tav>
                                        <p:tav tm="100000">
                                          <p:val>
                                            <p:strVal val="#ppt_x"/>
                                          </p:val>
                                        </p:tav>
                                      </p:tavLst>
                                    </p:anim>
                                    <p:anim calcmode="lin" valueType="num">
                                      <p:cBhvr additive="base">
                                        <p:cTn id="23" dur="500" fill="hold"/>
                                        <p:tgtEl>
                                          <p:spTgt spid="10957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09578"/>
                                        </p:tgtEl>
                                        <p:attrNameLst>
                                          <p:attrName>style.visibility</p:attrName>
                                        </p:attrNameLst>
                                      </p:cBhvr>
                                      <p:to>
                                        <p:strVal val="visible"/>
                                      </p:to>
                                    </p:set>
                                    <p:animEffect transition="in" filter="dissolve">
                                      <p:cBhvr>
                                        <p:cTn id="28" dur="500"/>
                                        <p:tgtEl>
                                          <p:spTgt spid="109578"/>
                                        </p:tgtEl>
                                      </p:cBhvr>
                                    </p:animEffect>
                                  </p:childTnLst>
                                </p:cTn>
                              </p:par>
                              <p:par>
                                <p:cTn id="29" presetID="2" presetClass="entr" presetSubtype="4" fill="hold" nodeType="withEffect">
                                  <p:stCondLst>
                                    <p:cond delay="0"/>
                                  </p:stCondLst>
                                  <p:childTnLst>
                                    <p:set>
                                      <p:cBhvr>
                                        <p:cTn id="30" dur="1" fill="hold">
                                          <p:stCondLst>
                                            <p:cond delay="0"/>
                                          </p:stCondLst>
                                        </p:cTn>
                                        <p:tgtEl>
                                          <p:spTgt spid="109577"/>
                                        </p:tgtEl>
                                        <p:attrNameLst>
                                          <p:attrName>style.visibility</p:attrName>
                                        </p:attrNameLst>
                                      </p:cBhvr>
                                      <p:to>
                                        <p:strVal val="visible"/>
                                      </p:to>
                                    </p:set>
                                    <p:anim calcmode="lin" valueType="num">
                                      <p:cBhvr additive="base">
                                        <p:cTn id="31" dur="500" fill="hold"/>
                                        <p:tgtEl>
                                          <p:spTgt spid="109577"/>
                                        </p:tgtEl>
                                        <p:attrNameLst>
                                          <p:attrName>ppt_x</p:attrName>
                                        </p:attrNameLst>
                                      </p:cBhvr>
                                      <p:tavLst>
                                        <p:tav tm="0">
                                          <p:val>
                                            <p:strVal val="#ppt_x"/>
                                          </p:val>
                                        </p:tav>
                                        <p:tav tm="100000">
                                          <p:val>
                                            <p:strVal val="#ppt_x"/>
                                          </p:val>
                                        </p:tav>
                                      </p:tavLst>
                                    </p:anim>
                                    <p:anim calcmode="lin" valueType="num">
                                      <p:cBhvr additive="base">
                                        <p:cTn id="32" dur="500" fill="hold"/>
                                        <p:tgtEl>
                                          <p:spTgt spid="10957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9579"/>
                                        </p:tgtEl>
                                        <p:attrNameLst>
                                          <p:attrName>style.visibility</p:attrName>
                                        </p:attrNameLst>
                                      </p:cBhvr>
                                      <p:to>
                                        <p:strVal val="visible"/>
                                      </p:to>
                                    </p:set>
                                    <p:animEffect transition="in" filter="dissolve">
                                      <p:cBhvr>
                                        <p:cTn id="37" dur="500"/>
                                        <p:tgtEl>
                                          <p:spTgt spid="109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5" grpId="0"/>
      <p:bldP spid="109578" grpId="0"/>
      <p:bldP spid="109579" grpId="0"/>
      <p:bldP spid="10958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numero diapositiva 5"/>
          <p:cNvSpPr>
            <a:spLocks noGrp="1"/>
          </p:cNvSpPr>
          <p:nvPr>
            <p:ph type="sldNum" sz="quarter" idx="12"/>
          </p:nvPr>
        </p:nvSpPr>
        <p:spPr>
          <a:noFill/>
        </p:spPr>
        <p:txBody>
          <a:bodyPr/>
          <a:lstStyle/>
          <a:p>
            <a:fld id="{CD118B32-62BC-4F2F-8544-6665B0F8111E}" type="slidenum">
              <a:rPr lang="en-US" smtClean="0"/>
              <a:pPr/>
              <a:t>69</a:t>
            </a:fld>
            <a:endParaRPr lang="en-US" smtClean="0"/>
          </a:p>
        </p:txBody>
      </p:sp>
      <p:sp>
        <p:nvSpPr>
          <p:cNvPr id="68611" name="Rectangle 2"/>
          <p:cNvSpPr>
            <a:spLocks noGrp="1" noChangeArrowheads="1"/>
          </p:cNvSpPr>
          <p:nvPr>
            <p:ph type="title"/>
          </p:nvPr>
        </p:nvSpPr>
        <p:spPr/>
        <p:txBody>
          <a:bodyPr/>
          <a:lstStyle/>
          <a:p>
            <a:pPr eaLnBrk="1" hangingPunct="1"/>
            <a:r>
              <a:rPr lang="en-US" sz="3400" smtClean="0"/>
              <a:t>Acceptance-rejection: drawbacks</a:t>
            </a:r>
          </a:p>
        </p:txBody>
      </p:sp>
      <p:sp>
        <p:nvSpPr>
          <p:cNvPr id="68612" name="Rectangle 3"/>
          <p:cNvSpPr>
            <a:spLocks noGrp="1" noChangeArrowheads="1"/>
          </p:cNvSpPr>
          <p:nvPr>
            <p:ph type="body" idx="1"/>
          </p:nvPr>
        </p:nvSpPr>
        <p:spPr/>
        <p:txBody>
          <a:bodyPr/>
          <a:lstStyle/>
          <a:p>
            <a:pPr eaLnBrk="1" hangingPunct="1">
              <a:lnSpc>
                <a:spcPct val="80000"/>
              </a:lnSpc>
            </a:pPr>
            <a:r>
              <a:rPr lang="it-IT" sz="2600" smtClean="0"/>
              <a:t>It is generally not very efficient as far as CPU power is concerned (the transformation method, if available, is faster)</a:t>
            </a:r>
          </a:p>
          <a:p>
            <a:pPr eaLnBrk="1" hangingPunct="1">
              <a:lnSpc>
                <a:spcPct val="80000"/>
              </a:lnSpc>
            </a:pPr>
            <a:r>
              <a:rPr lang="it-IT" sz="2600" smtClean="0"/>
              <a:t>It is not very convenient with distribution functions having very narrow peaks (CPU time needed increases a lot) – </a:t>
            </a:r>
            <a:r>
              <a:rPr lang="it-IT" sz="2600" i="1" smtClean="0"/>
              <a:t>see next exercise</a:t>
            </a:r>
          </a:p>
          <a:p>
            <a:pPr eaLnBrk="1" hangingPunct="1">
              <a:lnSpc>
                <a:spcPct val="80000"/>
              </a:lnSpc>
            </a:pPr>
            <a:r>
              <a:rPr lang="it-IT" sz="2600" smtClean="0"/>
              <a:t>It cannot be applied whenever the function has poles or the integration domain extends to infinity in either direction</a:t>
            </a:r>
          </a:p>
          <a:p>
            <a:pPr eaLnBrk="1" hangingPunct="1">
              <a:lnSpc>
                <a:spcPct val="80000"/>
              </a:lnSpc>
            </a:pPr>
            <a:r>
              <a:rPr lang="en-US" sz="2600" smtClean="0"/>
              <a:t>On the other hand, it is often the only practical method for multi-dimensional integration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egnaposto numero diapositiva 5"/>
          <p:cNvSpPr>
            <a:spLocks noGrp="1"/>
          </p:cNvSpPr>
          <p:nvPr>
            <p:ph type="sldNum" sz="quarter" idx="12"/>
          </p:nvPr>
        </p:nvSpPr>
        <p:spPr>
          <a:noFill/>
        </p:spPr>
        <p:txBody>
          <a:bodyPr/>
          <a:lstStyle/>
          <a:p>
            <a:fld id="{D9114CC9-F2E2-4FFE-98B7-784D4DA5283A}" type="slidenum">
              <a:rPr lang="en-US" smtClean="0"/>
              <a:pPr/>
              <a:t>7</a:t>
            </a:fld>
            <a:endParaRPr lang="en-US" smtClean="0"/>
          </a:p>
        </p:txBody>
      </p:sp>
      <p:sp>
        <p:nvSpPr>
          <p:cNvPr id="1028" name="Rectangle 2"/>
          <p:cNvSpPr>
            <a:spLocks noGrp="1" noChangeArrowheads="1"/>
          </p:cNvSpPr>
          <p:nvPr>
            <p:ph type="title"/>
          </p:nvPr>
        </p:nvSpPr>
        <p:spPr/>
        <p:txBody>
          <a:bodyPr/>
          <a:lstStyle/>
          <a:p>
            <a:pPr eaLnBrk="1" hangingPunct="1"/>
            <a:r>
              <a:rPr lang="en-US" smtClean="0"/>
              <a:t>Poisson statistics example</a:t>
            </a:r>
          </a:p>
        </p:txBody>
      </p:sp>
      <p:graphicFrame>
        <p:nvGraphicFramePr>
          <p:cNvPr id="1026" name="Object 6"/>
          <p:cNvGraphicFramePr>
            <a:graphicFrameLocks noGrp="1" noChangeAspect="1"/>
          </p:cNvGraphicFramePr>
          <p:nvPr>
            <p:ph type="body" idx="1"/>
          </p:nvPr>
        </p:nvGraphicFramePr>
        <p:xfrm>
          <a:off x="1851025" y="2057400"/>
          <a:ext cx="5159375" cy="1098550"/>
        </p:xfrm>
        <a:graphic>
          <a:graphicData uri="http://schemas.openxmlformats.org/presentationml/2006/ole">
            <mc:AlternateContent xmlns:mc="http://schemas.openxmlformats.org/markup-compatibility/2006">
              <mc:Choice xmlns:v="urn:schemas-microsoft-com:vml" Requires="v">
                <p:oleObj spid="_x0000_s1033" name="Microsoft Equation 3.0" r:id="rId3" imgW="1968480" imgH="419040" progId="Equation.3">
                  <p:embed/>
                </p:oleObj>
              </mc:Choice>
              <mc:Fallback>
                <p:oleObj name="Microsoft Equation 3.0" r:id="rId3" imgW="1968480" imgH="41904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1025" y="2057400"/>
                        <a:ext cx="5159375" cy="1098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7"/>
          <p:cNvSpPr txBox="1">
            <a:spLocks noChangeArrowheads="1"/>
          </p:cNvSpPr>
          <p:nvPr/>
        </p:nvSpPr>
        <p:spPr bwMode="auto">
          <a:xfrm>
            <a:off x="533400" y="1371600"/>
            <a:ext cx="8177213" cy="641350"/>
          </a:xfrm>
          <a:prstGeom prst="rect">
            <a:avLst/>
          </a:prstGeom>
          <a:noFill/>
          <a:ln w="9525">
            <a:noFill/>
            <a:miter lim="800000"/>
            <a:headEnd/>
            <a:tailEnd/>
          </a:ln>
        </p:spPr>
        <p:txBody>
          <a:bodyPr wrap="none">
            <a:spAutoFit/>
          </a:bodyPr>
          <a:lstStyle/>
          <a:p>
            <a:r>
              <a:rPr lang="en-US" sz="1800"/>
              <a:t>Consider a situation where the number of events </a:t>
            </a:r>
            <a:r>
              <a:rPr lang="en-US" sz="1800" b="1" i="1">
                <a:solidFill>
                  <a:schemeClr val="accent2"/>
                </a:solidFill>
              </a:rPr>
              <a:t>n</a:t>
            </a:r>
            <a:r>
              <a:rPr lang="en-US" sz="1800"/>
              <a:t> follows a Poisson </a:t>
            </a:r>
          </a:p>
          <a:p>
            <a:r>
              <a:rPr lang="en-US" sz="1800"/>
              <a:t>distribution (without background) with unknown mean </a:t>
            </a:r>
            <a:r>
              <a:rPr lang="el-GR" sz="1800" b="1" i="1">
                <a:solidFill>
                  <a:schemeClr val="accent2"/>
                </a:solidFill>
              </a:rPr>
              <a:t>μ</a:t>
            </a:r>
            <a:r>
              <a:rPr lang="en-US" sz="1800"/>
              <a:t>:</a:t>
            </a:r>
            <a:endParaRPr lang="el-GR" sz="1800"/>
          </a:p>
        </p:txBody>
      </p:sp>
      <p:sp>
        <p:nvSpPr>
          <p:cNvPr id="1030" name="Rectangle 8"/>
          <p:cNvSpPr>
            <a:spLocks noChangeArrowheads="1"/>
          </p:cNvSpPr>
          <p:nvPr/>
        </p:nvSpPr>
        <p:spPr bwMode="auto">
          <a:xfrm>
            <a:off x="6400800" y="2438400"/>
            <a:ext cx="381000" cy="457200"/>
          </a:xfrm>
          <a:prstGeom prst="rect">
            <a:avLst/>
          </a:prstGeom>
          <a:solidFill>
            <a:schemeClr val="bg1"/>
          </a:solidFill>
          <a:ln w="9525">
            <a:solidFill>
              <a:schemeClr val="tx1"/>
            </a:solidFill>
            <a:miter lim="800000"/>
            <a:headEnd/>
            <a:tailEnd/>
          </a:ln>
        </p:spPr>
        <p:txBody>
          <a:bodyPr wrap="none" anchor="ctr"/>
          <a:lstStyle/>
          <a:p>
            <a:endParaRPr lang="it-IT"/>
          </a:p>
        </p:txBody>
      </p:sp>
      <p:sp>
        <p:nvSpPr>
          <p:cNvPr id="21513" name="Text Box 9"/>
          <p:cNvSpPr txBox="1">
            <a:spLocks noChangeArrowheads="1"/>
          </p:cNvSpPr>
          <p:nvPr/>
        </p:nvSpPr>
        <p:spPr bwMode="auto">
          <a:xfrm>
            <a:off x="508000" y="3260725"/>
            <a:ext cx="7950200" cy="2682875"/>
          </a:xfrm>
          <a:prstGeom prst="rect">
            <a:avLst/>
          </a:prstGeom>
          <a:noFill/>
          <a:ln w="9525">
            <a:noFill/>
            <a:miter lim="800000"/>
            <a:headEnd/>
            <a:tailEnd/>
          </a:ln>
        </p:spPr>
        <p:txBody>
          <a:bodyPr>
            <a:spAutoFit/>
          </a:bodyPr>
          <a:lstStyle/>
          <a:p>
            <a:pPr>
              <a:spcBef>
                <a:spcPct val="50000"/>
              </a:spcBef>
            </a:pPr>
            <a:r>
              <a:rPr lang="it-IT" dirty="0">
                <a:latin typeface="Arial" charset="0"/>
              </a:rPr>
              <a:t>The </a:t>
            </a:r>
            <a:r>
              <a:rPr lang="it-IT" dirty="0" err="1">
                <a:latin typeface="Arial" charset="0"/>
              </a:rPr>
              <a:t>probability</a:t>
            </a:r>
            <a:r>
              <a:rPr lang="it-IT" dirty="0">
                <a:latin typeface="Arial" charset="0"/>
              </a:rPr>
              <a:t> to </a:t>
            </a:r>
            <a:r>
              <a:rPr lang="it-IT" dirty="0" err="1">
                <a:latin typeface="Arial" charset="0"/>
              </a:rPr>
              <a:t>observe</a:t>
            </a:r>
            <a:r>
              <a:rPr lang="it-IT" dirty="0">
                <a:latin typeface="Arial" charset="0"/>
              </a:rPr>
              <a:t> </a:t>
            </a:r>
            <a:r>
              <a:rPr lang="it-IT" b="1" i="1" dirty="0" smtClean="0">
                <a:latin typeface="Arial" charset="0"/>
              </a:rPr>
              <a:t>n = 3</a:t>
            </a:r>
            <a:r>
              <a:rPr lang="it-IT" dirty="0" smtClean="0">
                <a:latin typeface="Arial" charset="0"/>
              </a:rPr>
              <a:t> </a:t>
            </a:r>
            <a:r>
              <a:rPr lang="it-IT" dirty="0" err="1">
                <a:latin typeface="Arial" charset="0"/>
              </a:rPr>
              <a:t>events</a:t>
            </a:r>
            <a:r>
              <a:rPr lang="it-IT" dirty="0">
                <a:latin typeface="Arial" charset="0"/>
              </a:rPr>
              <a:t> in a </a:t>
            </a:r>
            <a:r>
              <a:rPr lang="it-IT" dirty="0" err="1">
                <a:latin typeface="Arial" charset="0"/>
              </a:rPr>
              <a:t>given</a:t>
            </a:r>
            <a:r>
              <a:rPr lang="it-IT" dirty="0">
                <a:latin typeface="Arial" charset="0"/>
              </a:rPr>
              <a:t> time </a:t>
            </a:r>
            <a:r>
              <a:rPr lang="it-IT" dirty="0" err="1">
                <a:latin typeface="Arial" charset="0"/>
              </a:rPr>
              <a:t>interval</a:t>
            </a:r>
            <a:r>
              <a:rPr lang="it-IT" dirty="0">
                <a:latin typeface="Arial" charset="0"/>
              </a:rPr>
              <a:t> </a:t>
            </a:r>
            <a:r>
              <a:rPr lang="it-IT" dirty="0" err="1">
                <a:latin typeface="Arial" charset="0"/>
              </a:rPr>
              <a:t>depends</a:t>
            </a:r>
            <a:r>
              <a:rPr lang="it-IT" dirty="0">
                <a:latin typeface="Arial" charset="0"/>
              </a:rPr>
              <a:t> on the </a:t>
            </a:r>
            <a:r>
              <a:rPr lang="it-IT" dirty="0" err="1">
                <a:latin typeface="Arial" charset="0"/>
              </a:rPr>
              <a:t>unknown</a:t>
            </a:r>
            <a:r>
              <a:rPr lang="it-IT" dirty="0">
                <a:latin typeface="Arial" charset="0"/>
              </a:rPr>
              <a:t> </a:t>
            </a:r>
            <a:r>
              <a:rPr lang="it-IT" dirty="0" err="1">
                <a:latin typeface="Arial" charset="0"/>
              </a:rPr>
              <a:t>parameter</a:t>
            </a:r>
            <a:r>
              <a:rPr lang="it-IT" dirty="0">
                <a:latin typeface="Arial" charset="0"/>
              </a:rPr>
              <a:t> </a:t>
            </a:r>
            <a:r>
              <a:rPr lang="it-IT" b="1" i="1" dirty="0">
                <a:solidFill>
                  <a:schemeClr val="accent2"/>
                </a:solidFill>
                <a:latin typeface="Arial" charset="0"/>
                <a:sym typeface="Symbol" pitchFamily="18" charset="2"/>
              </a:rPr>
              <a:t></a:t>
            </a:r>
            <a:r>
              <a:rPr lang="it-IT" dirty="0">
                <a:latin typeface="Arial" charset="0"/>
                <a:sym typeface="Symbol" pitchFamily="18" charset="2"/>
              </a:rPr>
              <a:t>:</a:t>
            </a:r>
          </a:p>
          <a:p>
            <a:pPr>
              <a:spcBef>
                <a:spcPct val="50000"/>
              </a:spcBef>
            </a:pPr>
            <a:endParaRPr lang="it-IT" dirty="0">
              <a:latin typeface="Arial" charset="0"/>
              <a:sym typeface="Symbol" pitchFamily="18" charset="2"/>
            </a:endParaRPr>
          </a:p>
          <a:p>
            <a:r>
              <a:rPr lang="it-IT" dirty="0">
                <a:latin typeface="Arial" charset="0"/>
                <a:sym typeface="Symbol" pitchFamily="18" charset="2"/>
              </a:rPr>
              <a:t>=1.0 </a:t>
            </a:r>
            <a:r>
              <a:rPr lang="it-IT" dirty="0">
                <a:latin typeface="Arial" charset="0"/>
                <a:sym typeface="Wingdings" pitchFamily="2" charset="2"/>
              </a:rPr>
              <a:t> P(3)=0.0613</a:t>
            </a:r>
          </a:p>
          <a:p>
            <a:r>
              <a:rPr lang="it-IT" dirty="0">
                <a:latin typeface="Arial" charset="0"/>
                <a:sym typeface="Symbol" pitchFamily="18" charset="2"/>
              </a:rPr>
              <a:t>=2.0 </a:t>
            </a:r>
            <a:r>
              <a:rPr lang="it-IT" dirty="0">
                <a:latin typeface="Arial" charset="0"/>
                <a:sym typeface="Wingdings" pitchFamily="2" charset="2"/>
              </a:rPr>
              <a:t> P(3)=0.1804</a:t>
            </a:r>
          </a:p>
          <a:p>
            <a:r>
              <a:rPr lang="it-IT" dirty="0">
                <a:latin typeface="Arial" charset="0"/>
                <a:sym typeface="Symbol" pitchFamily="18" charset="2"/>
              </a:rPr>
              <a:t>=3.0 </a:t>
            </a:r>
            <a:r>
              <a:rPr lang="it-IT" dirty="0">
                <a:latin typeface="Arial" charset="0"/>
                <a:sym typeface="Wingdings" pitchFamily="2" charset="2"/>
              </a:rPr>
              <a:t> P(3)=0.2240</a:t>
            </a:r>
          </a:p>
          <a:p>
            <a:r>
              <a:rPr lang="it-IT" dirty="0">
                <a:latin typeface="Arial" charset="0"/>
                <a:sym typeface="Symbol" pitchFamily="18" charset="2"/>
              </a:rPr>
              <a:t>=4.0 </a:t>
            </a:r>
            <a:r>
              <a:rPr lang="it-IT" dirty="0">
                <a:latin typeface="Arial" charset="0"/>
                <a:sym typeface="Wingdings" pitchFamily="2" charset="2"/>
              </a:rPr>
              <a:t> P(3)=0.1954</a:t>
            </a:r>
          </a:p>
          <a:p>
            <a:r>
              <a:rPr lang="it-IT" dirty="0">
                <a:latin typeface="Arial" charset="0"/>
                <a:sym typeface="Wingdings" pitchFamily="2" charset="2"/>
              </a:rPr>
              <a:t>......              ..............</a:t>
            </a:r>
          </a:p>
        </p:txBody>
      </p:sp>
      <p:sp>
        <p:nvSpPr>
          <p:cNvPr id="21514" name="Text Box 10"/>
          <p:cNvSpPr txBox="1">
            <a:spLocks noChangeArrowheads="1"/>
          </p:cNvSpPr>
          <p:nvPr/>
        </p:nvSpPr>
        <p:spPr bwMode="auto">
          <a:xfrm>
            <a:off x="3810000" y="4038600"/>
            <a:ext cx="4800600" cy="822325"/>
          </a:xfrm>
          <a:prstGeom prst="rect">
            <a:avLst/>
          </a:prstGeom>
          <a:solidFill>
            <a:srgbClr val="FFFF99"/>
          </a:solidFill>
          <a:ln w="9525">
            <a:noFill/>
            <a:miter lim="800000"/>
            <a:headEnd/>
            <a:tailEnd/>
          </a:ln>
        </p:spPr>
        <p:txBody>
          <a:bodyPr>
            <a:spAutoFit/>
          </a:bodyPr>
          <a:lstStyle/>
          <a:p>
            <a:pPr>
              <a:spcBef>
                <a:spcPct val="50000"/>
              </a:spcBef>
            </a:pPr>
            <a:r>
              <a:rPr lang="it-IT" sz="2400">
                <a:latin typeface="Arial" charset="0"/>
              </a:rPr>
              <a:t>After having observed </a:t>
            </a:r>
            <a:r>
              <a:rPr lang="it-IT" sz="2400" i="1">
                <a:latin typeface="Arial" charset="0"/>
              </a:rPr>
              <a:t>n=3 </a:t>
            </a:r>
            <a:r>
              <a:rPr lang="it-IT" sz="2400">
                <a:latin typeface="Arial" charset="0"/>
              </a:rPr>
              <a:t>events what can we say about </a:t>
            </a:r>
            <a:r>
              <a:rPr lang="it-IT" sz="2400" b="1" i="1">
                <a:solidFill>
                  <a:schemeClr val="accent2"/>
                </a:solidFill>
                <a:latin typeface="Arial" charset="0"/>
                <a:sym typeface="Symbol" pitchFamily="18" charset="2"/>
              </a:rPr>
              <a:t></a:t>
            </a:r>
            <a:r>
              <a:rPr lang="it-IT" sz="2400">
                <a:latin typeface="Arial" charset="0"/>
                <a:sym typeface="Symbol" pitchFamily="18" charset="2"/>
              </a:rPr>
              <a:t> ?</a:t>
            </a:r>
          </a:p>
        </p:txBody>
      </p:sp>
      <p:sp>
        <p:nvSpPr>
          <p:cNvPr id="21516" name="Oval 12"/>
          <p:cNvSpPr>
            <a:spLocks noChangeArrowheads="1"/>
          </p:cNvSpPr>
          <p:nvPr/>
        </p:nvSpPr>
        <p:spPr bwMode="auto">
          <a:xfrm>
            <a:off x="3886200" y="4883150"/>
            <a:ext cx="4838700" cy="1136650"/>
          </a:xfrm>
          <a:prstGeom prst="ellipse">
            <a:avLst/>
          </a:prstGeom>
          <a:solidFill>
            <a:srgbClr val="FFFF99"/>
          </a:solidFill>
          <a:ln w="9525">
            <a:solidFill>
              <a:schemeClr val="tx1"/>
            </a:solidFill>
            <a:round/>
            <a:headEnd/>
            <a:tailEnd/>
          </a:ln>
        </p:spPr>
        <p:txBody>
          <a:bodyPr wrap="none" anchor="ctr"/>
          <a:lstStyle/>
          <a:p>
            <a:pPr algn="ctr"/>
            <a:r>
              <a:rPr lang="it-IT" sz="1800">
                <a:solidFill>
                  <a:schemeClr val="accent2"/>
                </a:solidFill>
                <a:latin typeface="Arial" charset="0"/>
              </a:rPr>
              <a:t>Answer:</a:t>
            </a:r>
          </a:p>
          <a:p>
            <a:pPr algn="ctr"/>
            <a:r>
              <a:rPr lang="it-IT" sz="1800">
                <a:solidFill>
                  <a:schemeClr val="accent2"/>
                </a:solidFill>
                <a:latin typeface="Arial" charset="0"/>
              </a:rPr>
              <a:t>we can define a confidence interval.</a:t>
            </a:r>
          </a:p>
          <a:p>
            <a:pPr algn="ctr"/>
            <a:r>
              <a:rPr lang="it-IT" sz="1800">
                <a:solidFill>
                  <a:schemeClr val="accent2"/>
                </a:solidFill>
                <a:latin typeface="Arial" charset="0"/>
              </a:rPr>
              <a:t>More on this later ...</a:t>
            </a:r>
          </a:p>
        </p:txBody>
      </p:sp>
      <p:sp>
        <p:nvSpPr>
          <p:cNvPr id="1034" name="Text Box 13"/>
          <p:cNvSpPr txBox="1">
            <a:spLocks noChangeArrowheads="1"/>
          </p:cNvSpPr>
          <p:nvPr/>
        </p:nvSpPr>
        <p:spPr bwMode="auto">
          <a:xfrm>
            <a:off x="6400800" y="2438400"/>
            <a:ext cx="392113" cy="396875"/>
          </a:xfrm>
          <a:prstGeom prst="rect">
            <a:avLst/>
          </a:prstGeom>
          <a:noFill/>
          <a:ln w="9525">
            <a:noFill/>
            <a:miter lim="800000"/>
            <a:headEnd/>
            <a:tailEnd/>
          </a:ln>
        </p:spPr>
        <p:txBody>
          <a:bodyPr wrap="none">
            <a:spAutoFit/>
          </a:bodyPr>
          <a:lstStyle/>
          <a:p>
            <a:r>
              <a:rPr lang="en-US"/>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blinds(horizontal)">
                                      <p:cBhvr>
                                        <p:cTn id="7" dur="500"/>
                                        <p:tgtEl>
                                          <p:spTgt spid="215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14"/>
                                        </p:tgtEl>
                                        <p:attrNameLst>
                                          <p:attrName>style.visibility</p:attrName>
                                        </p:attrNameLst>
                                      </p:cBhvr>
                                      <p:to>
                                        <p:strVal val="visible"/>
                                      </p:to>
                                    </p:set>
                                    <p:animEffect transition="in" filter="dissolve">
                                      <p:cBhvr>
                                        <p:cTn id="12" dur="500"/>
                                        <p:tgtEl>
                                          <p:spTgt spid="215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516"/>
                                        </p:tgtEl>
                                        <p:attrNameLst>
                                          <p:attrName>style.visibility</p:attrName>
                                        </p:attrNameLst>
                                      </p:cBhvr>
                                      <p:to>
                                        <p:strVal val="visible"/>
                                      </p:to>
                                    </p:set>
                                    <p:animEffect transition="in" filter="dissolve">
                                      <p:cBhvr>
                                        <p:cTn id="17" dur="500"/>
                                        <p:tgtEl>
                                          <p:spTgt spid="21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p:bldP spid="21514" grpId="0" animBg="1"/>
      <p:bldP spid="2151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numero diapositiva 5"/>
          <p:cNvSpPr>
            <a:spLocks noGrp="1"/>
          </p:cNvSpPr>
          <p:nvPr>
            <p:ph type="sldNum" sz="quarter" idx="12"/>
          </p:nvPr>
        </p:nvSpPr>
        <p:spPr>
          <a:noFill/>
        </p:spPr>
        <p:txBody>
          <a:bodyPr/>
          <a:lstStyle/>
          <a:p>
            <a:fld id="{26880EA7-5E67-4E67-BDAC-77A54205FD10}" type="slidenum">
              <a:rPr lang="en-US" smtClean="0"/>
              <a:pPr/>
              <a:t>70</a:t>
            </a:fld>
            <a:endParaRPr lang="en-US" smtClean="0"/>
          </a:p>
        </p:txBody>
      </p:sp>
      <p:sp>
        <p:nvSpPr>
          <p:cNvPr id="69635" name="Rectangle 2"/>
          <p:cNvSpPr>
            <a:spLocks noGrp="1" noChangeArrowheads="1"/>
          </p:cNvSpPr>
          <p:nvPr>
            <p:ph type="title"/>
          </p:nvPr>
        </p:nvSpPr>
        <p:spPr/>
        <p:txBody>
          <a:bodyPr/>
          <a:lstStyle/>
          <a:p>
            <a:pPr eaLnBrk="1" hangingPunct="1"/>
            <a:r>
              <a:rPr lang="en-US" smtClean="0"/>
              <a:t>Importance sampling</a:t>
            </a:r>
          </a:p>
        </p:txBody>
      </p:sp>
      <p:sp>
        <p:nvSpPr>
          <p:cNvPr id="69636" name="Text Box 4"/>
          <p:cNvSpPr>
            <a:spLocks noGrp="1" noChangeArrowheads="1"/>
          </p:cNvSpPr>
          <p:nvPr>
            <p:ph type="body" idx="1"/>
          </p:nvPr>
        </p:nvSpPr>
        <p:spPr>
          <a:xfrm>
            <a:off x="566738" y="1219200"/>
            <a:ext cx="8196262" cy="2057400"/>
          </a:xfrm>
          <a:noFill/>
        </p:spPr>
        <p:txBody>
          <a:bodyPr/>
          <a:lstStyle/>
          <a:p>
            <a:pPr eaLnBrk="1" hangingPunct="1">
              <a:lnSpc>
                <a:spcPct val="90000"/>
              </a:lnSpc>
            </a:pPr>
            <a:r>
              <a:rPr lang="it-IT" sz="2100" smtClean="0"/>
              <a:t>The efficiency of the acceptance-rejection method can be increased by sampling not on a “rectangular” region but on a region defined by a function </a:t>
            </a:r>
            <a:r>
              <a:rPr lang="it-IT" sz="2100" i="1" smtClean="0"/>
              <a:t>g(x)</a:t>
            </a:r>
            <a:r>
              <a:rPr lang="it-IT" sz="2100" smtClean="0"/>
              <a:t> ≥ </a:t>
            </a:r>
            <a:r>
              <a:rPr lang="it-IT" sz="2100" i="1" smtClean="0"/>
              <a:t>f(x)</a:t>
            </a:r>
          </a:p>
          <a:p>
            <a:pPr eaLnBrk="1" hangingPunct="1">
              <a:lnSpc>
                <a:spcPct val="90000"/>
              </a:lnSpc>
            </a:pPr>
            <a:r>
              <a:rPr lang="it-IT" sz="2100" smtClean="0"/>
              <a:t>If we are able to generate random numbers according to </a:t>
            </a:r>
            <a:r>
              <a:rPr lang="it-IT" sz="2100" i="1" smtClean="0"/>
              <a:t>g(x), </a:t>
            </a:r>
            <a:r>
              <a:rPr lang="it-IT" sz="2100" smtClean="0"/>
              <a:t>e.g. with the transformation method, the procedure is then the following:</a:t>
            </a:r>
          </a:p>
        </p:txBody>
      </p:sp>
      <p:pic>
        <p:nvPicPr>
          <p:cNvPr id="69637" name="Picture 5" descr="reie2"/>
          <p:cNvPicPr>
            <a:picLocks noChangeAspect="1" noChangeArrowheads="1"/>
          </p:cNvPicPr>
          <p:nvPr/>
        </p:nvPicPr>
        <p:blipFill>
          <a:blip r:embed="rId2" cstate="print"/>
          <a:srcRect l="2777" r="1389"/>
          <a:stretch>
            <a:fillRect/>
          </a:stretch>
        </p:blipFill>
        <p:spPr bwMode="auto">
          <a:xfrm>
            <a:off x="3657600" y="3167063"/>
            <a:ext cx="5257800" cy="3005137"/>
          </a:xfrm>
          <a:prstGeom prst="rect">
            <a:avLst/>
          </a:prstGeom>
          <a:noFill/>
          <a:ln w="9525">
            <a:noFill/>
            <a:miter lim="800000"/>
            <a:headEnd/>
            <a:tailEnd/>
          </a:ln>
        </p:spPr>
      </p:pic>
      <p:sp>
        <p:nvSpPr>
          <p:cNvPr id="69638" name="Text Box 6"/>
          <p:cNvSpPr txBox="1">
            <a:spLocks noChangeArrowheads="1"/>
          </p:cNvSpPr>
          <p:nvPr/>
        </p:nvSpPr>
        <p:spPr bwMode="auto">
          <a:xfrm>
            <a:off x="563563" y="4038600"/>
            <a:ext cx="3627437" cy="1616075"/>
          </a:xfrm>
          <a:prstGeom prst="rect">
            <a:avLst/>
          </a:prstGeom>
          <a:noFill/>
          <a:ln w="9525">
            <a:noFill/>
            <a:miter lim="800000"/>
            <a:headEnd/>
            <a:tailEnd/>
          </a:ln>
        </p:spPr>
        <p:txBody>
          <a:bodyPr>
            <a:spAutoFit/>
          </a:bodyPr>
          <a:lstStyle/>
          <a:p>
            <a:pPr marL="342900" indent="-342900">
              <a:buFontTx/>
              <a:buAutoNum type="arabicPeriod"/>
            </a:pPr>
            <a:r>
              <a:rPr lang="it-IT">
                <a:solidFill>
                  <a:srgbClr val="996633"/>
                </a:solidFill>
                <a:latin typeface="Arial" charset="0"/>
              </a:rPr>
              <a:t>Extract </a:t>
            </a:r>
            <a:r>
              <a:rPr lang="it-IT">
                <a:solidFill>
                  <a:schemeClr val="accent2"/>
                </a:solidFill>
                <a:latin typeface="Arial" charset="0"/>
              </a:rPr>
              <a:t>x</a:t>
            </a:r>
            <a:r>
              <a:rPr lang="it-IT">
                <a:solidFill>
                  <a:srgbClr val="996633"/>
                </a:solidFill>
                <a:latin typeface="Arial" charset="0"/>
              </a:rPr>
              <a:t> according to </a:t>
            </a:r>
            <a:r>
              <a:rPr lang="it-IT">
                <a:solidFill>
                  <a:schemeClr val="accent2"/>
                </a:solidFill>
                <a:latin typeface="Arial" charset="0"/>
              </a:rPr>
              <a:t>g(x)</a:t>
            </a:r>
          </a:p>
          <a:p>
            <a:pPr marL="342900" indent="-342900">
              <a:buFontTx/>
              <a:buAutoNum type="arabicPeriod"/>
            </a:pPr>
            <a:r>
              <a:rPr lang="it-IT">
                <a:solidFill>
                  <a:srgbClr val="996633"/>
                </a:solidFill>
                <a:latin typeface="Arial" charset="0"/>
              </a:rPr>
              <a:t>Extract </a:t>
            </a:r>
            <a:r>
              <a:rPr lang="it-IT">
                <a:solidFill>
                  <a:schemeClr val="accent2"/>
                </a:solidFill>
                <a:latin typeface="Arial" charset="0"/>
              </a:rPr>
              <a:t>u</a:t>
            </a:r>
            <a:r>
              <a:rPr lang="it-IT">
                <a:solidFill>
                  <a:srgbClr val="996633"/>
                </a:solidFill>
                <a:latin typeface="Arial" charset="0"/>
              </a:rPr>
              <a:t> with a uniform  distribution between 0 and </a:t>
            </a:r>
            <a:r>
              <a:rPr lang="it-IT">
                <a:solidFill>
                  <a:schemeClr val="accent2"/>
                </a:solidFill>
                <a:latin typeface="Arial" charset="0"/>
              </a:rPr>
              <a:t>g(x)</a:t>
            </a:r>
          </a:p>
          <a:p>
            <a:pPr marL="342900" indent="-342900">
              <a:buFontTx/>
              <a:buAutoNum type="arabicPeriod"/>
            </a:pPr>
            <a:r>
              <a:rPr lang="it-IT">
                <a:solidFill>
                  <a:srgbClr val="996633"/>
                </a:solidFill>
                <a:latin typeface="Arial" charset="0"/>
              </a:rPr>
              <a:t>If </a:t>
            </a:r>
            <a:r>
              <a:rPr lang="it-IT">
                <a:solidFill>
                  <a:schemeClr val="accent2"/>
                </a:solidFill>
                <a:latin typeface="Arial" charset="0"/>
              </a:rPr>
              <a:t>u&lt;f(x)</a:t>
            </a:r>
            <a:r>
              <a:rPr lang="it-IT">
                <a:solidFill>
                  <a:srgbClr val="996633"/>
                </a:solidFill>
                <a:latin typeface="Arial" charset="0"/>
              </a:rPr>
              <a:t> then </a:t>
            </a:r>
            <a:r>
              <a:rPr lang="it-IT">
                <a:solidFill>
                  <a:schemeClr val="accent2"/>
                </a:solidFill>
                <a:latin typeface="Arial" charset="0"/>
              </a:rPr>
              <a:t>x</a:t>
            </a:r>
            <a:r>
              <a:rPr lang="it-IT">
                <a:solidFill>
                  <a:srgbClr val="996633"/>
                </a:solidFill>
                <a:latin typeface="Arial" charset="0"/>
              </a:rPr>
              <a:t> is accepted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numero diapositiva 5"/>
          <p:cNvSpPr>
            <a:spLocks noGrp="1"/>
          </p:cNvSpPr>
          <p:nvPr>
            <p:ph type="sldNum" sz="quarter" idx="12"/>
          </p:nvPr>
        </p:nvSpPr>
        <p:spPr>
          <a:noFill/>
        </p:spPr>
        <p:txBody>
          <a:bodyPr/>
          <a:lstStyle/>
          <a:p>
            <a:fld id="{0016D69E-595E-4E76-B1A2-6A5796A40F69}" type="slidenum">
              <a:rPr lang="en-US" smtClean="0"/>
              <a:pPr/>
              <a:t>71</a:t>
            </a:fld>
            <a:endParaRPr lang="en-US" smtClean="0"/>
          </a:p>
        </p:txBody>
      </p:sp>
      <p:sp>
        <p:nvSpPr>
          <p:cNvPr id="70659" name="Rectangle 2"/>
          <p:cNvSpPr>
            <a:spLocks noGrp="1" noChangeArrowheads="1"/>
          </p:cNvSpPr>
          <p:nvPr>
            <p:ph type="title"/>
          </p:nvPr>
        </p:nvSpPr>
        <p:spPr/>
        <p:txBody>
          <a:bodyPr/>
          <a:lstStyle/>
          <a:p>
            <a:pPr eaLnBrk="1" hangingPunct="1"/>
            <a:r>
              <a:rPr lang="en-US" i="1" smtClean="0"/>
              <a:t>Exercise No. 3</a:t>
            </a:r>
          </a:p>
        </p:txBody>
      </p:sp>
      <p:sp>
        <p:nvSpPr>
          <p:cNvPr id="70660" name="Rectangle 3"/>
          <p:cNvSpPr>
            <a:spLocks noGrp="1" noChangeArrowheads="1"/>
          </p:cNvSpPr>
          <p:nvPr>
            <p:ph type="body" idx="1"/>
          </p:nvPr>
        </p:nvSpPr>
        <p:spPr>
          <a:xfrm>
            <a:off x="566738" y="1219200"/>
            <a:ext cx="8196262" cy="2895600"/>
          </a:xfrm>
        </p:spPr>
        <p:txBody>
          <a:bodyPr/>
          <a:lstStyle/>
          <a:p>
            <a:pPr eaLnBrk="1" hangingPunct="1">
              <a:lnSpc>
                <a:spcPct val="80000"/>
              </a:lnSpc>
            </a:pPr>
            <a:r>
              <a:rPr lang="en-US" sz="1900" smtClean="0"/>
              <a:t>Write a procedure to generate, with both the transformation and the acceptance-rejection methods, an angle </a:t>
            </a:r>
            <a:r>
              <a:rPr lang="el-GR" sz="1900" smtClean="0">
                <a:solidFill>
                  <a:schemeClr val="accent2"/>
                </a:solidFill>
              </a:rPr>
              <a:t>Θ</a:t>
            </a:r>
            <a:r>
              <a:rPr lang="en-US" sz="1900" smtClean="0"/>
              <a:t> in [0, 2</a:t>
            </a:r>
            <a:r>
              <a:rPr lang="el-GR" sz="1900" smtClean="0"/>
              <a:t>π</a:t>
            </a:r>
            <a:r>
              <a:rPr lang="en-US" sz="1900" smtClean="0"/>
              <a:t>] according to the PDF:</a:t>
            </a:r>
          </a:p>
          <a:p>
            <a:pPr eaLnBrk="1" hangingPunct="1">
              <a:lnSpc>
                <a:spcPct val="80000"/>
              </a:lnSpc>
              <a:buFont typeface="Wingdings" pitchFamily="2" charset="2"/>
              <a:buNone/>
            </a:pPr>
            <a:endParaRPr lang="en-US" sz="1900" smtClean="0"/>
          </a:p>
          <a:p>
            <a:pPr eaLnBrk="1" hangingPunct="1">
              <a:lnSpc>
                <a:spcPct val="80000"/>
              </a:lnSpc>
              <a:buFont typeface="Wingdings" pitchFamily="2" charset="2"/>
              <a:buNone/>
            </a:pPr>
            <a:endParaRPr lang="en-US" sz="1900" smtClean="0"/>
          </a:p>
          <a:p>
            <a:pPr eaLnBrk="1" hangingPunct="1">
              <a:lnSpc>
                <a:spcPct val="80000"/>
              </a:lnSpc>
              <a:buFont typeface="Wingdings" pitchFamily="2" charset="2"/>
              <a:buNone/>
            </a:pPr>
            <a:endParaRPr lang="en-US" sz="1900" smtClean="0"/>
          </a:p>
          <a:p>
            <a:pPr eaLnBrk="1" hangingPunct="1">
              <a:lnSpc>
                <a:spcPct val="80000"/>
              </a:lnSpc>
              <a:buFont typeface="Wingdings" pitchFamily="2" charset="2"/>
              <a:buNone/>
            </a:pPr>
            <a:endParaRPr lang="en-US" sz="1900" smtClean="0"/>
          </a:p>
          <a:p>
            <a:pPr eaLnBrk="1" hangingPunct="1">
              <a:lnSpc>
                <a:spcPct val="80000"/>
              </a:lnSpc>
              <a:buFont typeface="Wingdings" pitchFamily="2" charset="2"/>
              <a:buNone/>
            </a:pPr>
            <a:endParaRPr lang="en-US" sz="1900" smtClean="0"/>
          </a:p>
          <a:p>
            <a:pPr eaLnBrk="1" hangingPunct="1">
              <a:lnSpc>
                <a:spcPct val="80000"/>
              </a:lnSpc>
              <a:buFont typeface="Wingdings" pitchFamily="2" charset="2"/>
              <a:buNone/>
            </a:pPr>
            <a:r>
              <a:rPr lang="en-US" sz="1900" smtClean="0"/>
              <a:t>     (be careful to consider the intervals in which the inverse trigonometric functions are defined in the library functions)</a:t>
            </a:r>
          </a:p>
          <a:p>
            <a:pPr eaLnBrk="1" hangingPunct="1">
              <a:lnSpc>
                <a:spcPct val="80000"/>
              </a:lnSpc>
              <a:buFont typeface="Wingdings" pitchFamily="2" charset="2"/>
              <a:buNone/>
            </a:pPr>
            <a:endParaRPr lang="en-US" sz="1900" smtClean="0"/>
          </a:p>
        </p:txBody>
      </p:sp>
      <p:pic>
        <p:nvPicPr>
          <p:cNvPr id="70661" name="Picture 4"/>
          <p:cNvPicPr>
            <a:picLocks noChangeAspect="1" noChangeArrowheads="1"/>
          </p:cNvPicPr>
          <p:nvPr/>
        </p:nvPicPr>
        <p:blipFill>
          <a:blip r:embed="rId2" cstate="print"/>
          <a:srcRect r="67546"/>
          <a:stretch>
            <a:fillRect/>
          </a:stretch>
        </p:blipFill>
        <p:spPr bwMode="auto">
          <a:xfrm>
            <a:off x="1981200" y="2209800"/>
            <a:ext cx="1600200" cy="882650"/>
          </a:xfrm>
          <a:prstGeom prst="rect">
            <a:avLst/>
          </a:prstGeom>
          <a:noFill/>
          <a:ln w="9525">
            <a:noFill/>
            <a:miter lim="800000"/>
            <a:headEnd/>
            <a:tailEnd/>
          </a:ln>
        </p:spPr>
      </p:pic>
      <p:sp>
        <p:nvSpPr>
          <p:cNvPr id="89093" name="Rectangle 5"/>
          <p:cNvSpPr>
            <a:spLocks noChangeArrowheads="1"/>
          </p:cNvSpPr>
          <p:nvPr/>
        </p:nvSpPr>
        <p:spPr bwMode="auto">
          <a:xfrm>
            <a:off x="566738" y="3962400"/>
            <a:ext cx="8196262" cy="1905000"/>
          </a:xfrm>
          <a:prstGeom prst="rect">
            <a:avLst/>
          </a:prstGeom>
          <a:noFill/>
          <a:ln w="9525">
            <a:noFill/>
            <a:miter lim="800000"/>
            <a:headEnd/>
            <a:tailEnd/>
          </a:ln>
        </p:spPr>
        <p:txBody>
          <a:bodyPr/>
          <a:lstStyle/>
          <a:p>
            <a:pPr marL="469900" indent="-469900">
              <a:lnSpc>
                <a:spcPct val="80000"/>
              </a:lnSpc>
              <a:spcBef>
                <a:spcPct val="20000"/>
              </a:spcBef>
              <a:buClr>
                <a:schemeClr val="accent2"/>
              </a:buClr>
              <a:buFont typeface="Wingdings" pitchFamily="2" charset="2"/>
              <a:buNone/>
            </a:pPr>
            <a:endParaRPr lang="en-US" sz="1900"/>
          </a:p>
          <a:p>
            <a:pPr marL="908050" lvl="1" indent="-436563">
              <a:lnSpc>
                <a:spcPct val="80000"/>
              </a:lnSpc>
              <a:spcBef>
                <a:spcPct val="20000"/>
              </a:spcBef>
              <a:buClr>
                <a:schemeClr val="accent2"/>
              </a:buClr>
              <a:buFont typeface="Wingdings" pitchFamily="2" charset="2"/>
              <a:buChar char="n"/>
            </a:pPr>
            <a:r>
              <a:rPr lang="en-US" sz="1700"/>
              <a:t>Generate 10000 values of the angle </a:t>
            </a:r>
            <a:r>
              <a:rPr lang="el-GR" sz="1700">
                <a:solidFill>
                  <a:schemeClr val="accent2"/>
                </a:solidFill>
              </a:rPr>
              <a:t>Θ</a:t>
            </a:r>
            <a:r>
              <a:rPr lang="en-US" sz="1700"/>
              <a:t> with both methods for two cases: </a:t>
            </a:r>
            <a:r>
              <a:rPr lang="en-US" sz="1700" i="1">
                <a:solidFill>
                  <a:schemeClr val="accent2"/>
                </a:solidFill>
              </a:rPr>
              <a:t>a=0.5</a:t>
            </a:r>
            <a:r>
              <a:rPr lang="en-US" sz="1700"/>
              <a:t>, </a:t>
            </a:r>
            <a:r>
              <a:rPr lang="en-US" sz="1700" i="1">
                <a:solidFill>
                  <a:schemeClr val="accent2"/>
                </a:solidFill>
              </a:rPr>
              <a:t>a=0.001</a:t>
            </a:r>
          </a:p>
          <a:p>
            <a:pPr marL="908050" lvl="1" indent="-436563">
              <a:lnSpc>
                <a:spcPct val="80000"/>
              </a:lnSpc>
              <a:spcBef>
                <a:spcPct val="20000"/>
              </a:spcBef>
              <a:buClr>
                <a:schemeClr val="accent2"/>
              </a:buClr>
              <a:buFont typeface="Wingdings" pitchFamily="2" charset="2"/>
              <a:buChar char="n"/>
            </a:pPr>
            <a:r>
              <a:rPr lang="en-US" sz="1700"/>
              <a:t>Compare the distribution of the generated angles to the input PDF, normalized to the number of trials</a:t>
            </a:r>
          </a:p>
          <a:p>
            <a:pPr marL="908050" lvl="1" indent="-436563">
              <a:lnSpc>
                <a:spcPct val="80000"/>
              </a:lnSpc>
              <a:spcBef>
                <a:spcPct val="20000"/>
              </a:spcBef>
              <a:buClr>
                <a:schemeClr val="accent2"/>
              </a:buClr>
              <a:buFont typeface="Wingdings" pitchFamily="2" charset="2"/>
              <a:buChar char="n"/>
            </a:pPr>
            <a:r>
              <a:rPr lang="en-US" sz="1700"/>
              <a:t>If possible, compare CPU times between both methods [using CERNLIB: DATIME, TIMED; using ROOT: TBenchmark; using Mathematica: Timing]</a:t>
            </a:r>
            <a:endParaRPr lang="el-GR" sz="1700"/>
          </a:p>
        </p:txBody>
      </p:sp>
      <p:pic>
        <p:nvPicPr>
          <p:cNvPr id="70663" name="Picture 6" descr="sin-cos"/>
          <p:cNvPicPr>
            <a:picLocks noChangeAspect="1" noChangeArrowheads="1"/>
          </p:cNvPicPr>
          <p:nvPr/>
        </p:nvPicPr>
        <p:blipFill>
          <a:blip r:embed="rId3" cstate="print"/>
          <a:srcRect/>
          <a:stretch>
            <a:fillRect/>
          </a:stretch>
        </p:blipFill>
        <p:spPr bwMode="auto">
          <a:xfrm>
            <a:off x="3505200" y="2238375"/>
            <a:ext cx="2733675" cy="885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numero diapositiva 5"/>
          <p:cNvSpPr>
            <a:spLocks noGrp="1"/>
          </p:cNvSpPr>
          <p:nvPr>
            <p:ph type="sldNum" sz="quarter" idx="12"/>
          </p:nvPr>
        </p:nvSpPr>
        <p:spPr>
          <a:noFill/>
        </p:spPr>
        <p:txBody>
          <a:bodyPr/>
          <a:lstStyle/>
          <a:p>
            <a:fld id="{912B1FE5-E1A0-41CA-80F6-A5D27490143C}" type="slidenum">
              <a:rPr lang="en-US" smtClean="0"/>
              <a:pPr/>
              <a:t>72</a:t>
            </a:fld>
            <a:endParaRPr lang="en-US" smtClean="0"/>
          </a:p>
        </p:txBody>
      </p:sp>
      <p:sp>
        <p:nvSpPr>
          <p:cNvPr id="71683" name="Rectangle 2"/>
          <p:cNvSpPr>
            <a:spLocks noGrp="1" noChangeArrowheads="1"/>
          </p:cNvSpPr>
          <p:nvPr>
            <p:ph type="title"/>
          </p:nvPr>
        </p:nvSpPr>
        <p:spPr/>
        <p:txBody>
          <a:bodyPr/>
          <a:lstStyle/>
          <a:p>
            <a:pPr eaLnBrk="1" hangingPunct="1"/>
            <a:r>
              <a:rPr lang="en-US" i="1" smtClean="0"/>
              <a:t>Some hints for Exercise No. 3</a:t>
            </a:r>
          </a:p>
        </p:txBody>
      </p:sp>
      <p:sp>
        <p:nvSpPr>
          <p:cNvPr id="71684" name="Rectangle 3"/>
          <p:cNvSpPr>
            <a:spLocks noGrp="1" noChangeArrowheads="1"/>
          </p:cNvSpPr>
          <p:nvPr>
            <p:ph type="body" idx="1"/>
          </p:nvPr>
        </p:nvSpPr>
        <p:spPr>
          <a:xfrm>
            <a:off x="566738" y="1219200"/>
            <a:ext cx="8043862" cy="1905000"/>
          </a:xfrm>
        </p:spPr>
        <p:txBody>
          <a:bodyPr/>
          <a:lstStyle/>
          <a:p>
            <a:pPr eaLnBrk="1" hangingPunct="1">
              <a:lnSpc>
                <a:spcPct val="90000"/>
              </a:lnSpc>
            </a:pPr>
            <a:r>
              <a:rPr lang="en-US" sz="2100" smtClean="0"/>
              <a:t>The quoted function is periodic in [0,</a:t>
            </a:r>
            <a:r>
              <a:rPr lang="el-GR" sz="2100" smtClean="0"/>
              <a:t>π</a:t>
            </a:r>
            <a:r>
              <a:rPr lang="en-US" sz="2100" smtClean="0"/>
              <a:t>]: to generate in [0,2</a:t>
            </a:r>
            <a:r>
              <a:rPr lang="el-GR" sz="2100" smtClean="0"/>
              <a:t>π</a:t>
            </a:r>
            <a:r>
              <a:rPr lang="en-US" sz="2100" smtClean="0"/>
              <a:t>] one can add </a:t>
            </a:r>
            <a:r>
              <a:rPr lang="el-GR" sz="2100" smtClean="0"/>
              <a:t>π</a:t>
            </a:r>
            <a:r>
              <a:rPr lang="en-US" sz="2100" smtClean="0"/>
              <a:t> to the generated </a:t>
            </a:r>
            <a:r>
              <a:rPr lang="el-GR" sz="2100" smtClean="0"/>
              <a:t>Θ</a:t>
            </a:r>
            <a:r>
              <a:rPr lang="en-US" sz="2100" smtClean="0"/>
              <a:t> in 50% of the cases (taken at random)</a:t>
            </a:r>
          </a:p>
          <a:p>
            <a:pPr eaLnBrk="1" hangingPunct="1">
              <a:lnSpc>
                <a:spcPct val="90000"/>
              </a:lnSpc>
            </a:pPr>
            <a:r>
              <a:rPr lang="en-US" sz="2100" smtClean="0"/>
              <a:t>the transformation method can also be implemented numerically rather than analytically: e.g. in ROOT using the method GetRandom() of the TH1 class</a:t>
            </a:r>
            <a:endParaRPr lang="el-GR" sz="2100" smtClean="0"/>
          </a:p>
        </p:txBody>
      </p:sp>
      <p:pic>
        <p:nvPicPr>
          <p:cNvPr id="71685" name="Picture 4"/>
          <p:cNvPicPr>
            <a:picLocks noChangeAspect="1" noChangeArrowheads="1"/>
          </p:cNvPicPr>
          <p:nvPr/>
        </p:nvPicPr>
        <p:blipFill>
          <a:blip r:embed="rId2" cstate="print"/>
          <a:srcRect/>
          <a:stretch>
            <a:fillRect/>
          </a:stretch>
        </p:blipFill>
        <p:spPr bwMode="auto">
          <a:xfrm>
            <a:off x="762000" y="3397250"/>
            <a:ext cx="8001000" cy="125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egnaposto numero diapositiva 5"/>
          <p:cNvSpPr>
            <a:spLocks noGrp="1"/>
          </p:cNvSpPr>
          <p:nvPr>
            <p:ph type="sldNum" sz="quarter" idx="12"/>
          </p:nvPr>
        </p:nvSpPr>
        <p:spPr>
          <a:noFill/>
        </p:spPr>
        <p:txBody>
          <a:bodyPr/>
          <a:lstStyle/>
          <a:p>
            <a:fld id="{C00102E2-DD03-4FBC-9A55-8A9770EAD6F0}" type="slidenum">
              <a:rPr lang="en-US" smtClean="0"/>
              <a:pPr/>
              <a:t>73</a:t>
            </a:fld>
            <a:endParaRPr lang="en-US" smtClean="0"/>
          </a:p>
        </p:txBody>
      </p:sp>
      <p:sp>
        <p:nvSpPr>
          <p:cNvPr id="72707" name="Rectangle 2"/>
          <p:cNvSpPr>
            <a:spLocks noGrp="1" noChangeArrowheads="1"/>
          </p:cNvSpPr>
          <p:nvPr>
            <p:ph type="title"/>
          </p:nvPr>
        </p:nvSpPr>
        <p:spPr/>
        <p:txBody>
          <a:bodyPr/>
          <a:lstStyle/>
          <a:p>
            <a:pPr eaLnBrk="1" hangingPunct="1"/>
            <a:r>
              <a:rPr lang="en-US" i="1" smtClean="0"/>
              <a:t>Solutions to exercise No. 3</a:t>
            </a:r>
          </a:p>
        </p:txBody>
      </p:sp>
      <p:pic>
        <p:nvPicPr>
          <p:cNvPr id="72708" name="Picture 4"/>
          <p:cNvPicPr>
            <a:picLocks noGrp="1" noChangeAspect="1" noChangeArrowheads="1"/>
          </p:cNvPicPr>
          <p:nvPr>
            <p:ph type="body" idx="1"/>
          </p:nvPr>
        </p:nvPicPr>
        <p:blipFill>
          <a:blip r:embed="rId2" cstate="print"/>
          <a:srcRect l="2985"/>
          <a:stretch>
            <a:fillRect/>
          </a:stretch>
        </p:blipFill>
        <p:spPr>
          <a:xfrm>
            <a:off x="381000" y="1143000"/>
            <a:ext cx="4953000" cy="3384550"/>
          </a:xfrm>
          <a:noFill/>
        </p:spPr>
      </p:pic>
      <p:pic>
        <p:nvPicPr>
          <p:cNvPr id="72709" name="Picture 5"/>
          <p:cNvPicPr>
            <a:picLocks noChangeAspect="1" noChangeArrowheads="1"/>
          </p:cNvPicPr>
          <p:nvPr/>
        </p:nvPicPr>
        <p:blipFill>
          <a:blip r:embed="rId3" cstate="print"/>
          <a:srcRect l="1802" t="5429" r="4398"/>
          <a:stretch>
            <a:fillRect/>
          </a:stretch>
        </p:blipFill>
        <p:spPr bwMode="auto">
          <a:xfrm>
            <a:off x="4191000" y="2743200"/>
            <a:ext cx="4876800" cy="3429000"/>
          </a:xfrm>
          <a:prstGeom prst="rect">
            <a:avLst/>
          </a:prstGeom>
          <a:noFill/>
          <a:ln w="9525">
            <a:noFill/>
            <a:miter lim="800000"/>
            <a:headEnd/>
            <a:tailEnd/>
          </a:ln>
        </p:spPr>
      </p:pic>
      <p:sp>
        <p:nvSpPr>
          <p:cNvPr id="72710" name="Text Box 6"/>
          <p:cNvSpPr txBox="1">
            <a:spLocks noChangeArrowheads="1"/>
          </p:cNvSpPr>
          <p:nvPr/>
        </p:nvSpPr>
        <p:spPr bwMode="auto">
          <a:xfrm>
            <a:off x="746125" y="6203950"/>
            <a:ext cx="2114550" cy="366713"/>
          </a:xfrm>
          <a:prstGeom prst="rect">
            <a:avLst/>
          </a:prstGeom>
          <a:noFill/>
          <a:ln w="9525">
            <a:noFill/>
            <a:miter lim="800000"/>
            <a:headEnd/>
            <a:tailEnd/>
          </a:ln>
        </p:spPr>
        <p:txBody>
          <a:bodyPr wrap="none">
            <a:spAutoFit/>
          </a:bodyPr>
          <a:lstStyle/>
          <a:p>
            <a:r>
              <a:rPr lang="en-US" sz="1800"/>
              <a:t>F. Poggio (2003)</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numero diapositiva 5"/>
          <p:cNvSpPr>
            <a:spLocks noGrp="1"/>
          </p:cNvSpPr>
          <p:nvPr>
            <p:ph type="sldNum" sz="quarter" idx="12"/>
          </p:nvPr>
        </p:nvSpPr>
        <p:spPr>
          <a:noFill/>
        </p:spPr>
        <p:txBody>
          <a:bodyPr/>
          <a:lstStyle/>
          <a:p>
            <a:fld id="{D76B1D1F-685B-4FBD-9B89-B078EAB3C370}" type="slidenum">
              <a:rPr lang="en-US" smtClean="0"/>
              <a:pPr/>
              <a:t>74</a:t>
            </a:fld>
            <a:endParaRPr lang="en-US" smtClean="0"/>
          </a:p>
        </p:txBody>
      </p:sp>
      <p:sp>
        <p:nvSpPr>
          <p:cNvPr id="73731" name="Rectangle 2"/>
          <p:cNvSpPr>
            <a:spLocks noGrp="1" noChangeArrowheads="1"/>
          </p:cNvSpPr>
          <p:nvPr>
            <p:ph type="title"/>
          </p:nvPr>
        </p:nvSpPr>
        <p:spPr/>
        <p:txBody>
          <a:bodyPr/>
          <a:lstStyle/>
          <a:p>
            <a:pPr eaLnBrk="1" hangingPunct="1"/>
            <a:r>
              <a:rPr lang="en-US" i="1" smtClean="0"/>
              <a:t>Solutions to exercise No. 3</a:t>
            </a:r>
          </a:p>
        </p:txBody>
      </p:sp>
      <p:pic>
        <p:nvPicPr>
          <p:cNvPr id="73732" name="Picture 4"/>
          <p:cNvPicPr>
            <a:picLocks noGrp="1" noChangeAspect="1" noChangeArrowheads="1"/>
          </p:cNvPicPr>
          <p:nvPr>
            <p:ph type="body" idx="1"/>
          </p:nvPr>
        </p:nvPicPr>
        <p:blipFill>
          <a:blip r:embed="rId2" cstate="print"/>
          <a:srcRect t="2251" b="3189"/>
          <a:stretch>
            <a:fillRect/>
          </a:stretch>
        </p:blipFill>
        <p:spPr>
          <a:xfrm>
            <a:off x="555625" y="1143000"/>
            <a:ext cx="4778375" cy="3200400"/>
          </a:xfrm>
          <a:noFill/>
        </p:spPr>
      </p:pic>
      <p:pic>
        <p:nvPicPr>
          <p:cNvPr id="73733" name="Picture 5"/>
          <p:cNvPicPr>
            <a:picLocks noChangeAspect="1" noChangeArrowheads="1"/>
          </p:cNvPicPr>
          <p:nvPr/>
        </p:nvPicPr>
        <p:blipFill>
          <a:blip r:embed="rId3" cstate="print"/>
          <a:srcRect t="2278" r="1611" b="2327"/>
          <a:stretch>
            <a:fillRect/>
          </a:stretch>
        </p:blipFill>
        <p:spPr bwMode="auto">
          <a:xfrm>
            <a:off x="4337050" y="2971800"/>
            <a:ext cx="4654550" cy="3124200"/>
          </a:xfrm>
          <a:prstGeom prst="rect">
            <a:avLst/>
          </a:prstGeom>
          <a:noFill/>
          <a:ln w="9525">
            <a:noFill/>
            <a:miter lim="800000"/>
            <a:headEnd/>
            <a:tailEnd/>
          </a:ln>
        </p:spPr>
      </p:pic>
      <p:sp>
        <p:nvSpPr>
          <p:cNvPr id="73734" name="Text Box 6"/>
          <p:cNvSpPr txBox="1">
            <a:spLocks noChangeArrowheads="1"/>
          </p:cNvSpPr>
          <p:nvPr/>
        </p:nvSpPr>
        <p:spPr bwMode="auto">
          <a:xfrm>
            <a:off x="746125" y="6203950"/>
            <a:ext cx="2114550" cy="366713"/>
          </a:xfrm>
          <a:prstGeom prst="rect">
            <a:avLst/>
          </a:prstGeom>
          <a:noFill/>
          <a:ln w="9525">
            <a:noFill/>
            <a:miter lim="800000"/>
            <a:headEnd/>
            <a:tailEnd/>
          </a:ln>
        </p:spPr>
        <p:txBody>
          <a:bodyPr wrap="none">
            <a:spAutoFit/>
          </a:bodyPr>
          <a:lstStyle/>
          <a:p>
            <a:r>
              <a:rPr lang="en-US" sz="1800"/>
              <a:t>F. Poggio (2003)</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numero diapositiva 5"/>
          <p:cNvSpPr>
            <a:spLocks noGrp="1"/>
          </p:cNvSpPr>
          <p:nvPr>
            <p:ph type="sldNum" sz="quarter" idx="12"/>
          </p:nvPr>
        </p:nvSpPr>
        <p:spPr>
          <a:noFill/>
        </p:spPr>
        <p:txBody>
          <a:bodyPr/>
          <a:lstStyle/>
          <a:p>
            <a:fld id="{1A97C681-D6E5-4C5C-9C8B-C83627BE4054}" type="slidenum">
              <a:rPr lang="en-US" smtClean="0"/>
              <a:pPr/>
              <a:t>75</a:t>
            </a:fld>
            <a:endParaRPr lang="en-US" smtClean="0"/>
          </a:p>
        </p:txBody>
      </p:sp>
      <p:sp>
        <p:nvSpPr>
          <p:cNvPr id="11269" name="Rectangle 2"/>
          <p:cNvSpPr>
            <a:spLocks noGrp="1" noChangeArrowheads="1"/>
          </p:cNvSpPr>
          <p:nvPr>
            <p:ph type="title"/>
          </p:nvPr>
        </p:nvSpPr>
        <p:spPr/>
        <p:txBody>
          <a:bodyPr/>
          <a:lstStyle/>
          <a:p>
            <a:pPr eaLnBrk="1" hangingPunct="1"/>
            <a:r>
              <a:rPr lang="en-US" sz="3400" smtClean="0"/>
              <a:t>Physical example: Compton effect</a:t>
            </a:r>
          </a:p>
        </p:txBody>
      </p:sp>
      <p:sp>
        <p:nvSpPr>
          <p:cNvPr id="101379" name="Rectangle 3"/>
          <p:cNvSpPr>
            <a:spLocks noGrp="1" noChangeArrowheads="1"/>
          </p:cNvSpPr>
          <p:nvPr>
            <p:ph type="body" idx="1"/>
          </p:nvPr>
        </p:nvSpPr>
        <p:spPr>
          <a:xfrm>
            <a:off x="566738" y="2895600"/>
            <a:ext cx="8043862" cy="533400"/>
          </a:xfrm>
        </p:spPr>
        <p:txBody>
          <a:bodyPr/>
          <a:lstStyle/>
          <a:p>
            <a:pPr eaLnBrk="1" hangingPunct="1">
              <a:lnSpc>
                <a:spcPct val="80000"/>
              </a:lnSpc>
            </a:pPr>
            <a:r>
              <a:rPr lang="en-US" sz="1700" smtClean="0"/>
              <a:t>The differential cross-section is given by the Klein &amp; Nishina formula (1929):</a:t>
            </a:r>
          </a:p>
        </p:txBody>
      </p:sp>
      <p:sp>
        <p:nvSpPr>
          <p:cNvPr id="11271" name="Line 4"/>
          <p:cNvSpPr>
            <a:spLocks noChangeShapeType="1"/>
          </p:cNvSpPr>
          <p:nvPr/>
        </p:nvSpPr>
        <p:spPr bwMode="auto">
          <a:xfrm>
            <a:off x="3625850" y="2260600"/>
            <a:ext cx="3384550" cy="0"/>
          </a:xfrm>
          <a:prstGeom prst="line">
            <a:avLst/>
          </a:prstGeom>
          <a:noFill/>
          <a:ln w="28575">
            <a:solidFill>
              <a:schemeClr val="tx1"/>
            </a:solidFill>
            <a:prstDash val="sysDot"/>
            <a:round/>
            <a:headEnd/>
            <a:tailEnd/>
          </a:ln>
        </p:spPr>
        <p:txBody>
          <a:bodyPr/>
          <a:lstStyle/>
          <a:p>
            <a:endParaRPr lang="it-IT"/>
          </a:p>
        </p:txBody>
      </p:sp>
      <p:sp>
        <p:nvSpPr>
          <p:cNvPr id="11272" name="Line 5"/>
          <p:cNvSpPr>
            <a:spLocks noChangeShapeType="1"/>
          </p:cNvSpPr>
          <p:nvPr/>
        </p:nvSpPr>
        <p:spPr bwMode="auto">
          <a:xfrm>
            <a:off x="1609725" y="2260600"/>
            <a:ext cx="1800225" cy="0"/>
          </a:xfrm>
          <a:prstGeom prst="line">
            <a:avLst/>
          </a:prstGeom>
          <a:noFill/>
          <a:ln w="28575">
            <a:solidFill>
              <a:schemeClr val="accent2"/>
            </a:solidFill>
            <a:round/>
            <a:headEnd/>
            <a:tailEnd type="triangle" w="med" len="med"/>
          </a:ln>
        </p:spPr>
        <p:txBody>
          <a:bodyPr/>
          <a:lstStyle/>
          <a:p>
            <a:endParaRPr lang="it-IT"/>
          </a:p>
        </p:txBody>
      </p:sp>
      <p:sp>
        <p:nvSpPr>
          <p:cNvPr id="11273" name="Line 6"/>
          <p:cNvSpPr>
            <a:spLocks noChangeShapeType="1"/>
          </p:cNvSpPr>
          <p:nvPr/>
        </p:nvSpPr>
        <p:spPr bwMode="auto">
          <a:xfrm flipV="1">
            <a:off x="3625850" y="1468438"/>
            <a:ext cx="2160588" cy="720725"/>
          </a:xfrm>
          <a:prstGeom prst="line">
            <a:avLst/>
          </a:prstGeom>
          <a:noFill/>
          <a:ln w="28575">
            <a:solidFill>
              <a:srgbClr val="006600"/>
            </a:solidFill>
            <a:round/>
            <a:headEnd/>
            <a:tailEnd type="triangle" w="med" len="med"/>
          </a:ln>
        </p:spPr>
        <p:txBody>
          <a:bodyPr/>
          <a:lstStyle/>
          <a:p>
            <a:endParaRPr lang="it-IT"/>
          </a:p>
        </p:txBody>
      </p:sp>
      <p:sp>
        <p:nvSpPr>
          <p:cNvPr id="11274" name="Text Box 7"/>
          <p:cNvSpPr txBox="1">
            <a:spLocks noChangeArrowheads="1"/>
          </p:cNvSpPr>
          <p:nvPr/>
        </p:nvSpPr>
        <p:spPr bwMode="auto">
          <a:xfrm>
            <a:off x="4418013" y="1828800"/>
            <a:ext cx="503237" cy="457200"/>
          </a:xfrm>
          <a:prstGeom prst="rect">
            <a:avLst/>
          </a:prstGeom>
          <a:noFill/>
          <a:ln w="9525">
            <a:noFill/>
            <a:miter lim="800000"/>
            <a:headEnd/>
            <a:tailEnd/>
          </a:ln>
        </p:spPr>
        <p:txBody>
          <a:bodyPr>
            <a:spAutoFit/>
          </a:bodyPr>
          <a:lstStyle/>
          <a:p>
            <a:pPr>
              <a:spcBef>
                <a:spcPct val="50000"/>
              </a:spcBef>
            </a:pPr>
            <a:r>
              <a:rPr lang="it-IT" sz="2400">
                <a:latin typeface="Arial" charset="0"/>
                <a:sym typeface="Symbol" pitchFamily="18" charset="2"/>
              </a:rPr>
              <a:t></a:t>
            </a:r>
          </a:p>
        </p:txBody>
      </p:sp>
      <p:sp>
        <p:nvSpPr>
          <p:cNvPr id="11275" name="Text Box 8"/>
          <p:cNvSpPr txBox="1">
            <a:spLocks noChangeArrowheads="1"/>
          </p:cNvSpPr>
          <p:nvPr/>
        </p:nvSpPr>
        <p:spPr bwMode="auto">
          <a:xfrm>
            <a:off x="2330450" y="1685925"/>
            <a:ext cx="647700" cy="457200"/>
          </a:xfrm>
          <a:prstGeom prst="rect">
            <a:avLst/>
          </a:prstGeom>
          <a:noFill/>
          <a:ln w="9525">
            <a:noFill/>
            <a:miter lim="800000"/>
            <a:headEnd/>
            <a:tailEnd/>
          </a:ln>
        </p:spPr>
        <p:txBody>
          <a:bodyPr>
            <a:spAutoFit/>
          </a:bodyPr>
          <a:lstStyle/>
          <a:p>
            <a:pPr>
              <a:spcBef>
                <a:spcPct val="50000"/>
              </a:spcBef>
            </a:pPr>
            <a:r>
              <a:rPr lang="it-IT" sz="2400" i="1">
                <a:solidFill>
                  <a:schemeClr val="accent2"/>
                </a:solidFill>
                <a:latin typeface="Arial" charset="0"/>
              </a:rPr>
              <a:t>K</a:t>
            </a:r>
          </a:p>
        </p:txBody>
      </p:sp>
      <p:sp>
        <p:nvSpPr>
          <p:cNvPr id="11276" name="Text Box 9"/>
          <p:cNvSpPr txBox="1">
            <a:spLocks noChangeArrowheads="1"/>
          </p:cNvSpPr>
          <p:nvPr/>
        </p:nvSpPr>
        <p:spPr bwMode="auto">
          <a:xfrm>
            <a:off x="4275138" y="1325563"/>
            <a:ext cx="647700" cy="457200"/>
          </a:xfrm>
          <a:prstGeom prst="rect">
            <a:avLst/>
          </a:prstGeom>
          <a:noFill/>
          <a:ln w="9525">
            <a:noFill/>
            <a:miter lim="800000"/>
            <a:headEnd/>
            <a:tailEnd/>
          </a:ln>
        </p:spPr>
        <p:txBody>
          <a:bodyPr>
            <a:spAutoFit/>
          </a:bodyPr>
          <a:lstStyle/>
          <a:p>
            <a:pPr>
              <a:spcBef>
                <a:spcPct val="50000"/>
              </a:spcBef>
            </a:pPr>
            <a:r>
              <a:rPr lang="it-IT" sz="2400" i="1">
                <a:solidFill>
                  <a:srgbClr val="006600"/>
                </a:solidFill>
                <a:latin typeface="Arial" charset="0"/>
              </a:rPr>
              <a:t>K’</a:t>
            </a:r>
          </a:p>
        </p:txBody>
      </p:sp>
      <p:sp>
        <p:nvSpPr>
          <p:cNvPr id="11277" name="Text Box 10"/>
          <p:cNvSpPr txBox="1">
            <a:spLocks noChangeArrowheads="1"/>
          </p:cNvSpPr>
          <p:nvPr/>
        </p:nvSpPr>
        <p:spPr bwMode="auto">
          <a:xfrm>
            <a:off x="1447800" y="2362200"/>
            <a:ext cx="1968500" cy="366713"/>
          </a:xfrm>
          <a:prstGeom prst="rect">
            <a:avLst/>
          </a:prstGeom>
          <a:noFill/>
          <a:ln w="9525">
            <a:noFill/>
            <a:miter lim="800000"/>
            <a:headEnd/>
            <a:tailEnd/>
          </a:ln>
        </p:spPr>
        <p:txBody>
          <a:bodyPr wrap="none">
            <a:spAutoFit/>
          </a:bodyPr>
          <a:lstStyle/>
          <a:p>
            <a:r>
              <a:rPr lang="en-US" sz="1800">
                <a:solidFill>
                  <a:schemeClr val="accent2"/>
                </a:solidFill>
              </a:rPr>
              <a:t>incident photon</a:t>
            </a:r>
          </a:p>
        </p:txBody>
      </p:sp>
      <p:sp>
        <p:nvSpPr>
          <p:cNvPr id="11278" name="Oval 11"/>
          <p:cNvSpPr>
            <a:spLocks noChangeArrowheads="1"/>
          </p:cNvSpPr>
          <p:nvPr/>
        </p:nvSpPr>
        <p:spPr bwMode="auto">
          <a:xfrm>
            <a:off x="3429000" y="2209800"/>
            <a:ext cx="76200" cy="76200"/>
          </a:xfrm>
          <a:prstGeom prst="ellipse">
            <a:avLst/>
          </a:prstGeom>
          <a:solidFill>
            <a:srgbClr val="FF0000"/>
          </a:solidFill>
          <a:ln w="9525">
            <a:noFill/>
            <a:round/>
            <a:headEnd/>
            <a:tailEnd/>
          </a:ln>
        </p:spPr>
        <p:txBody>
          <a:bodyPr wrap="none" anchor="ctr"/>
          <a:lstStyle/>
          <a:p>
            <a:endParaRPr lang="it-IT"/>
          </a:p>
        </p:txBody>
      </p:sp>
      <p:sp>
        <p:nvSpPr>
          <p:cNvPr id="11279" name="Text Box 12"/>
          <p:cNvSpPr txBox="1">
            <a:spLocks noChangeArrowheads="1"/>
          </p:cNvSpPr>
          <p:nvPr/>
        </p:nvSpPr>
        <p:spPr bwMode="auto">
          <a:xfrm>
            <a:off x="5422900" y="1524000"/>
            <a:ext cx="2132013" cy="366713"/>
          </a:xfrm>
          <a:prstGeom prst="rect">
            <a:avLst/>
          </a:prstGeom>
          <a:noFill/>
          <a:ln w="9525">
            <a:noFill/>
            <a:miter lim="800000"/>
            <a:headEnd/>
            <a:tailEnd/>
          </a:ln>
        </p:spPr>
        <p:txBody>
          <a:bodyPr wrap="none">
            <a:spAutoFit/>
          </a:bodyPr>
          <a:lstStyle/>
          <a:p>
            <a:r>
              <a:rPr lang="en-US" sz="1800">
                <a:solidFill>
                  <a:srgbClr val="006600"/>
                </a:solidFill>
              </a:rPr>
              <a:t>scattered photon</a:t>
            </a:r>
          </a:p>
        </p:txBody>
      </p:sp>
      <p:graphicFrame>
        <p:nvGraphicFramePr>
          <p:cNvPr id="101389" name="Object 13"/>
          <p:cNvGraphicFramePr>
            <a:graphicFrameLocks noChangeAspect="1"/>
          </p:cNvGraphicFramePr>
          <p:nvPr/>
        </p:nvGraphicFramePr>
        <p:xfrm>
          <a:off x="1676400" y="3429000"/>
          <a:ext cx="4648200" cy="969963"/>
        </p:xfrm>
        <a:graphic>
          <a:graphicData uri="http://schemas.openxmlformats.org/presentationml/2006/ole">
            <mc:AlternateContent xmlns:mc="http://schemas.openxmlformats.org/markup-compatibility/2006">
              <mc:Choice xmlns:v="urn:schemas-microsoft-com:vml" Requires="v">
                <p:oleObj spid="_x0000_s11280" name="Microsoft Equation 3.0" r:id="rId3" imgW="2235200" imgH="469900" progId="Equation.3">
                  <p:embed/>
                </p:oleObj>
              </mc:Choice>
              <mc:Fallback>
                <p:oleObj name="Microsoft Equation 3.0" r:id="rId3" imgW="2235200" imgH="469900" progId="Equation.3">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429000"/>
                        <a:ext cx="4648200" cy="969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390" name="Rectangle 14"/>
          <p:cNvSpPr>
            <a:spLocks noChangeArrowheads="1"/>
          </p:cNvSpPr>
          <p:nvPr/>
        </p:nvSpPr>
        <p:spPr bwMode="auto">
          <a:xfrm>
            <a:off x="566738" y="4648200"/>
            <a:ext cx="8043862" cy="533400"/>
          </a:xfrm>
          <a:prstGeom prst="rect">
            <a:avLst/>
          </a:prstGeom>
          <a:noFill/>
          <a:ln w="9525">
            <a:noFill/>
            <a:miter lim="800000"/>
            <a:headEnd/>
            <a:tailEnd/>
          </a:ln>
        </p:spPr>
        <p:txBody>
          <a:bodyPr/>
          <a:lstStyle/>
          <a:p>
            <a:pPr marL="469900" indent="-469900">
              <a:lnSpc>
                <a:spcPct val="80000"/>
              </a:lnSpc>
              <a:spcBef>
                <a:spcPct val="20000"/>
              </a:spcBef>
              <a:buClr>
                <a:schemeClr val="accent2"/>
              </a:buClr>
              <a:buFont typeface="Wingdings" pitchFamily="2" charset="2"/>
              <a:buNone/>
            </a:pPr>
            <a:r>
              <a:rPr lang="en-US" sz="1700"/>
              <a:t>      with the energy </a:t>
            </a:r>
            <a:r>
              <a:rPr lang="en-US" sz="1700" b="1" i="1">
                <a:solidFill>
                  <a:srgbClr val="006600"/>
                </a:solidFill>
              </a:rPr>
              <a:t>K’</a:t>
            </a:r>
            <a:r>
              <a:rPr lang="en-US" sz="1700"/>
              <a:t> of the scattered photon (using </a:t>
            </a:r>
            <a:r>
              <a:rPr lang="en-US" sz="1700" i="1"/>
              <a:t>c=1</a:t>
            </a:r>
            <a:r>
              <a:rPr lang="en-US" sz="1700"/>
              <a:t>, </a:t>
            </a:r>
            <a:r>
              <a:rPr lang="en-US" sz="1700" i="1"/>
              <a:t>h/2</a:t>
            </a:r>
            <a:r>
              <a:rPr lang="el-GR" sz="1700" i="1"/>
              <a:t>π</a:t>
            </a:r>
            <a:r>
              <a:rPr lang="en-US" sz="1700" i="1"/>
              <a:t>=1; m </a:t>
            </a:r>
            <a:r>
              <a:rPr lang="en-US" sz="1700"/>
              <a:t>is the electron mass) given by:</a:t>
            </a:r>
          </a:p>
        </p:txBody>
      </p:sp>
      <p:graphicFrame>
        <p:nvGraphicFramePr>
          <p:cNvPr id="101391" name="Object 15"/>
          <p:cNvGraphicFramePr>
            <a:graphicFrameLocks noChangeAspect="1"/>
          </p:cNvGraphicFramePr>
          <p:nvPr/>
        </p:nvGraphicFramePr>
        <p:xfrm>
          <a:off x="1752600" y="5094288"/>
          <a:ext cx="5040313" cy="1001712"/>
        </p:xfrm>
        <a:graphic>
          <a:graphicData uri="http://schemas.openxmlformats.org/presentationml/2006/ole">
            <mc:AlternateContent xmlns:mc="http://schemas.openxmlformats.org/markup-compatibility/2006">
              <mc:Choice xmlns:v="urn:schemas-microsoft-com:vml" Requires="v">
                <p:oleObj spid="_x0000_s11281" name="Equation" r:id="rId5" imgW="3213100" imgH="635000" progId="Equation.3">
                  <p:embed/>
                </p:oleObj>
              </mc:Choice>
              <mc:Fallback>
                <p:oleObj name="Equation" r:id="rId5" imgW="3213100" imgH="63500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5094288"/>
                        <a:ext cx="5040313" cy="1001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101389"/>
                                        </p:tgtEl>
                                        <p:attrNameLst>
                                          <p:attrName>style.visibility</p:attrName>
                                        </p:attrNameLst>
                                      </p:cBhvr>
                                      <p:to>
                                        <p:strVal val="visible"/>
                                      </p:to>
                                    </p:set>
                                    <p:animEffect transition="in" filter="dissolve">
                                      <p:cBhvr>
                                        <p:cTn id="10" dur="500"/>
                                        <p:tgtEl>
                                          <p:spTgt spid="10138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390"/>
                                        </p:tgtEl>
                                        <p:attrNameLst>
                                          <p:attrName>style.visibility</p:attrName>
                                        </p:attrNameLst>
                                      </p:cBhvr>
                                      <p:to>
                                        <p:strVal val="visible"/>
                                      </p:to>
                                    </p:set>
                                  </p:childTnLst>
                                </p:cTn>
                              </p:par>
                            </p:childTnLst>
                          </p:cTn>
                        </p:par>
                        <p:par>
                          <p:cTn id="15" fill="hold">
                            <p:stCondLst>
                              <p:cond delay="0"/>
                            </p:stCondLst>
                            <p:childTnLst>
                              <p:par>
                                <p:cTn id="16" presetID="2" presetClass="entr" presetSubtype="4" fill="hold" nodeType="afterEffect">
                                  <p:stCondLst>
                                    <p:cond delay="0"/>
                                  </p:stCondLst>
                                  <p:childTnLst>
                                    <p:set>
                                      <p:cBhvr>
                                        <p:cTn id="17" dur="1" fill="hold">
                                          <p:stCondLst>
                                            <p:cond delay="0"/>
                                          </p:stCondLst>
                                        </p:cTn>
                                        <p:tgtEl>
                                          <p:spTgt spid="101391"/>
                                        </p:tgtEl>
                                        <p:attrNameLst>
                                          <p:attrName>style.visibility</p:attrName>
                                        </p:attrNameLst>
                                      </p:cBhvr>
                                      <p:to>
                                        <p:strVal val="visible"/>
                                      </p:to>
                                    </p:set>
                                    <p:anim calcmode="lin" valueType="num">
                                      <p:cBhvr additive="base">
                                        <p:cTn id="18" dur="500" fill="hold"/>
                                        <p:tgtEl>
                                          <p:spTgt spid="101391"/>
                                        </p:tgtEl>
                                        <p:attrNameLst>
                                          <p:attrName>ppt_x</p:attrName>
                                        </p:attrNameLst>
                                      </p:cBhvr>
                                      <p:tavLst>
                                        <p:tav tm="0">
                                          <p:val>
                                            <p:strVal val="#ppt_x"/>
                                          </p:val>
                                        </p:tav>
                                        <p:tav tm="100000">
                                          <p:val>
                                            <p:strVal val="#ppt_x"/>
                                          </p:val>
                                        </p:tav>
                                      </p:tavLst>
                                    </p:anim>
                                    <p:anim calcmode="lin" valueType="num">
                                      <p:cBhvr additive="base">
                                        <p:cTn id="19" dur="500" fill="hold"/>
                                        <p:tgtEl>
                                          <p:spTgt spid="1013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P spid="10139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Segnaposto numero diapositiva 5"/>
          <p:cNvSpPr>
            <a:spLocks noGrp="1"/>
          </p:cNvSpPr>
          <p:nvPr>
            <p:ph type="sldNum" sz="quarter" idx="12"/>
          </p:nvPr>
        </p:nvSpPr>
        <p:spPr>
          <a:noFill/>
        </p:spPr>
        <p:txBody>
          <a:bodyPr/>
          <a:lstStyle/>
          <a:p>
            <a:fld id="{D8970123-19AF-4E79-99AB-DA3E3EDCDADA}" type="slidenum">
              <a:rPr lang="en-US" smtClean="0"/>
              <a:pPr/>
              <a:t>76</a:t>
            </a:fld>
            <a:endParaRPr lang="en-US" smtClean="0"/>
          </a:p>
        </p:txBody>
      </p:sp>
      <p:sp>
        <p:nvSpPr>
          <p:cNvPr id="12294" name="Rectangle 2"/>
          <p:cNvSpPr>
            <a:spLocks noGrp="1" noChangeArrowheads="1"/>
          </p:cNvSpPr>
          <p:nvPr>
            <p:ph type="title"/>
          </p:nvPr>
        </p:nvSpPr>
        <p:spPr/>
        <p:txBody>
          <a:bodyPr/>
          <a:lstStyle/>
          <a:p>
            <a:pPr eaLnBrk="1" hangingPunct="1"/>
            <a:r>
              <a:rPr lang="en-US" smtClean="0"/>
              <a:t>The photon angular distribution</a:t>
            </a:r>
          </a:p>
        </p:txBody>
      </p:sp>
      <p:sp>
        <p:nvSpPr>
          <p:cNvPr id="12295" name="Rectangle 3"/>
          <p:cNvSpPr>
            <a:spLocks noGrp="1" noChangeArrowheads="1"/>
          </p:cNvSpPr>
          <p:nvPr>
            <p:ph type="body" idx="1"/>
          </p:nvPr>
        </p:nvSpPr>
        <p:spPr>
          <a:xfrm>
            <a:off x="566738" y="1219200"/>
            <a:ext cx="8043862" cy="685800"/>
          </a:xfrm>
        </p:spPr>
        <p:txBody>
          <a:bodyPr/>
          <a:lstStyle/>
          <a:p>
            <a:pPr eaLnBrk="1" hangingPunct="1">
              <a:lnSpc>
                <a:spcPct val="90000"/>
              </a:lnSpc>
            </a:pPr>
            <a:r>
              <a:rPr lang="en-US" sz="2100" smtClean="0"/>
              <a:t>At a given incident energy K we want to sample the scattered photon angles </a:t>
            </a:r>
            <a:r>
              <a:rPr lang="en-US" sz="2100" i="1" smtClean="0">
                <a:sym typeface="Symbol" pitchFamily="18" charset="2"/>
              </a:rPr>
              <a:t></a:t>
            </a:r>
            <a:r>
              <a:rPr lang="en-US" sz="2100" smtClean="0">
                <a:sym typeface="Symbol" pitchFamily="18" charset="2"/>
              </a:rPr>
              <a:t> and </a:t>
            </a:r>
            <a:r>
              <a:rPr lang="en-US" sz="2100" i="1" smtClean="0">
                <a:sym typeface="Symbol" pitchFamily="18" charset="2"/>
              </a:rPr>
              <a:t> </a:t>
            </a:r>
            <a:r>
              <a:rPr lang="en-US" sz="2100" smtClean="0">
                <a:sym typeface="Symbol" pitchFamily="18" charset="2"/>
              </a:rPr>
              <a:t>from:</a:t>
            </a:r>
            <a:endParaRPr lang="en-US" sz="2100" i="1" smtClean="0">
              <a:sym typeface="Symbol" pitchFamily="18" charset="2"/>
            </a:endParaRPr>
          </a:p>
        </p:txBody>
      </p:sp>
      <p:graphicFrame>
        <p:nvGraphicFramePr>
          <p:cNvPr id="12290" name="Object 4"/>
          <p:cNvGraphicFramePr>
            <a:graphicFrameLocks noChangeAspect="1"/>
          </p:cNvGraphicFramePr>
          <p:nvPr/>
        </p:nvGraphicFramePr>
        <p:xfrm>
          <a:off x="1266825" y="1901825"/>
          <a:ext cx="6581775" cy="1068388"/>
        </p:xfrm>
        <a:graphic>
          <a:graphicData uri="http://schemas.openxmlformats.org/presentationml/2006/ole">
            <mc:AlternateContent xmlns:mc="http://schemas.openxmlformats.org/markup-compatibility/2006">
              <mc:Choice xmlns:v="urn:schemas-microsoft-com:vml" Requires="v">
                <p:oleObj spid="_x0000_s12311" name="Equation" r:id="rId3" imgW="3875404" imgH="630880" progId="Equation.3">
                  <p:embed/>
                </p:oleObj>
              </mc:Choice>
              <mc:Fallback>
                <p:oleObj name="Equation" r:id="rId3" imgW="3875404" imgH="6308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825" y="1901825"/>
                        <a:ext cx="6581775" cy="1068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6" name="Text Box 5"/>
          <p:cNvSpPr txBox="1">
            <a:spLocks noChangeArrowheads="1"/>
          </p:cNvSpPr>
          <p:nvPr/>
        </p:nvSpPr>
        <p:spPr bwMode="auto">
          <a:xfrm>
            <a:off x="974725" y="3081338"/>
            <a:ext cx="7926388" cy="915987"/>
          </a:xfrm>
          <a:prstGeom prst="rect">
            <a:avLst/>
          </a:prstGeom>
          <a:noFill/>
          <a:ln w="9525">
            <a:noFill/>
            <a:miter lim="800000"/>
            <a:headEnd/>
            <a:tailEnd/>
          </a:ln>
        </p:spPr>
        <p:txBody>
          <a:bodyPr wrap="none">
            <a:spAutoFit/>
          </a:bodyPr>
          <a:lstStyle/>
          <a:p>
            <a:r>
              <a:rPr lang="en-US" sz="1800"/>
              <a:t>The azimuthal angle </a:t>
            </a:r>
            <a:r>
              <a:rPr lang="en-US" sz="1800" b="1" i="1">
                <a:solidFill>
                  <a:schemeClr val="accent2"/>
                </a:solidFill>
                <a:sym typeface="Symbol" pitchFamily="18" charset="2"/>
              </a:rPr>
              <a:t></a:t>
            </a:r>
            <a:r>
              <a:rPr lang="en-US" sz="1800">
                <a:sym typeface="Symbol" pitchFamily="18" charset="2"/>
              </a:rPr>
              <a:t> can be generated uniformly in [0,2</a:t>
            </a:r>
            <a:r>
              <a:rPr lang="el-GR" sz="1800">
                <a:sym typeface="Symbol" pitchFamily="18" charset="2"/>
              </a:rPr>
              <a:t>π</a:t>
            </a:r>
            <a:r>
              <a:rPr lang="en-US" sz="1800">
                <a:sym typeface="Symbol" pitchFamily="18" charset="2"/>
              </a:rPr>
              <a:t>];</a:t>
            </a:r>
          </a:p>
          <a:p>
            <a:r>
              <a:rPr lang="en-US" sz="1800">
                <a:sym typeface="Symbol" pitchFamily="18" charset="2"/>
              </a:rPr>
              <a:t>generation of the polar angle </a:t>
            </a:r>
            <a:r>
              <a:rPr lang="en-US" sz="1800" b="1" i="1">
                <a:solidFill>
                  <a:schemeClr val="accent2"/>
                </a:solidFill>
                <a:sym typeface="Symbol" pitchFamily="18" charset="2"/>
              </a:rPr>
              <a:t></a:t>
            </a:r>
            <a:r>
              <a:rPr lang="en-US" sz="1800" i="1">
                <a:sym typeface="Symbol" pitchFamily="18" charset="2"/>
              </a:rPr>
              <a:t> </a:t>
            </a:r>
            <a:r>
              <a:rPr lang="en-US" sz="1800">
                <a:sym typeface="Symbol" pitchFamily="18" charset="2"/>
              </a:rPr>
              <a:t>is more complicated, we start from </a:t>
            </a:r>
          </a:p>
          <a:p>
            <a:r>
              <a:rPr lang="en-US" sz="1800">
                <a:sym typeface="Symbol" pitchFamily="18" charset="2"/>
              </a:rPr>
              <a:t>the dominant term in </a:t>
            </a:r>
            <a:r>
              <a:rPr lang="en-US" sz="1800" i="1">
                <a:solidFill>
                  <a:schemeClr val="accent2"/>
                </a:solidFill>
                <a:sym typeface="Symbol" pitchFamily="18" charset="2"/>
              </a:rPr>
              <a:t>K’/K</a:t>
            </a:r>
            <a:r>
              <a:rPr lang="en-US" sz="1800">
                <a:sym typeface="Symbol" pitchFamily="18" charset="2"/>
              </a:rPr>
              <a:t>:  </a:t>
            </a:r>
            <a:endParaRPr lang="en-US" sz="1800" i="1">
              <a:sym typeface="Symbol" pitchFamily="18" charset="2"/>
            </a:endParaRPr>
          </a:p>
        </p:txBody>
      </p:sp>
      <p:graphicFrame>
        <p:nvGraphicFramePr>
          <p:cNvPr id="12291" name="Object 6"/>
          <p:cNvGraphicFramePr>
            <a:graphicFrameLocks noChangeAspect="1"/>
          </p:cNvGraphicFramePr>
          <p:nvPr/>
        </p:nvGraphicFramePr>
        <p:xfrm>
          <a:off x="1295400" y="3962400"/>
          <a:ext cx="5551488" cy="785813"/>
        </p:xfrm>
        <a:graphic>
          <a:graphicData uri="http://schemas.openxmlformats.org/presentationml/2006/ole">
            <mc:AlternateContent xmlns:mc="http://schemas.openxmlformats.org/markup-compatibility/2006">
              <mc:Choice xmlns:v="urn:schemas-microsoft-com:vml" Requires="v">
                <p:oleObj spid="_x0000_s12312" name="Equation" r:id="rId5" imgW="4381500" imgH="469900" progId="Equation.3">
                  <p:embed/>
                </p:oleObj>
              </mc:Choice>
              <mc:Fallback>
                <p:oleObj name="Equation" r:id="rId5" imgW="4381500" imgH="4699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r="24780"/>
                      <a:stretch>
                        <a:fillRect/>
                      </a:stretch>
                    </p:blipFill>
                    <p:spPr bwMode="auto">
                      <a:xfrm>
                        <a:off x="1295400" y="3962400"/>
                        <a:ext cx="5551488" cy="785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7" name="Text Box 7"/>
          <p:cNvSpPr txBox="1">
            <a:spLocks noChangeArrowheads="1"/>
          </p:cNvSpPr>
          <p:nvPr/>
        </p:nvSpPr>
        <p:spPr bwMode="auto">
          <a:xfrm>
            <a:off x="990600" y="4876800"/>
            <a:ext cx="7051675" cy="915988"/>
          </a:xfrm>
          <a:prstGeom prst="rect">
            <a:avLst/>
          </a:prstGeom>
          <a:noFill/>
          <a:ln w="9525">
            <a:noFill/>
            <a:miter lim="800000"/>
            <a:headEnd/>
            <a:tailEnd/>
          </a:ln>
        </p:spPr>
        <p:txBody>
          <a:bodyPr wrap="none">
            <a:spAutoFit/>
          </a:bodyPr>
          <a:lstStyle/>
          <a:p>
            <a:r>
              <a:rPr lang="en-US" sz="1800"/>
              <a:t>Here the more convenient variable                     has been </a:t>
            </a:r>
          </a:p>
          <a:p>
            <a:r>
              <a:rPr lang="en-US" sz="1800"/>
              <a:t>introduced; dropping the </a:t>
            </a:r>
            <a:r>
              <a:rPr lang="en-US" sz="1800" b="1" i="1">
                <a:sym typeface="Symbol" pitchFamily="18" charset="2"/>
              </a:rPr>
              <a:t></a:t>
            </a:r>
            <a:r>
              <a:rPr lang="en-US" sz="1800">
                <a:sym typeface="Symbol" pitchFamily="18" charset="2"/>
              </a:rPr>
              <a:t> dependence, the transformation</a:t>
            </a:r>
          </a:p>
          <a:p>
            <a:r>
              <a:rPr lang="en-US" sz="1800">
                <a:sym typeface="Symbol" pitchFamily="18" charset="2"/>
              </a:rPr>
              <a:t>method can be used to generate </a:t>
            </a:r>
            <a:r>
              <a:rPr lang="en-US" sz="1800" b="1" i="1">
                <a:solidFill>
                  <a:schemeClr val="accent2"/>
                </a:solidFill>
                <a:sym typeface="Symbol" pitchFamily="18" charset="2"/>
              </a:rPr>
              <a:t>v</a:t>
            </a:r>
            <a:r>
              <a:rPr lang="en-US" sz="1800">
                <a:sym typeface="Symbol" pitchFamily="18" charset="2"/>
              </a:rPr>
              <a:t> in the interval [0,2] …</a:t>
            </a:r>
          </a:p>
        </p:txBody>
      </p:sp>
      <p:graphicFrame>
        <p:nvGraphicFramePr>
          <p:cNvPr id="12292" name="Object 8"/>
          <p:cNvGraphicFramePr>
            <a:graphicFrameLocks noChangeAspect="1"/>
          </p:cNvGraphicFramePr>
          <p:nvPr/>
        </p:nvGraphicFramePr>
        <p:xfrm>
          <a:off x="5213350" y="4876800"/>
          <a:ext cx="1255713" cy="381000"/>
        </p:xfrm>
        <a:graphic>
          <a:graphicData uri="http://schemas.openxmlformats.org/presentationml/2006/ole">
            <mc:AlternateContent xmlns:mc="http://schemas.openxmlformats.org/markup-compatibility/2006">
              <mc:Choice xmlns:v="urn:schemas-microsoft-com:vml" Requires="v">
                <p:oleObj spid="_x0000_s12313" name="Equation" r:id="rId7" imgW="4381500" imgH="469900" progId="Equation.3">
                  <p:embed/>
                </p:oleObj>
              </mc:Choice>
              <mc:Fallback>
                <p:oleObj name="Equation" r:id="rId7" imgW="4381500" imgH="4699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l="82985" t="29091" b="22424"/>
                      <a:stretch>
                        <a:fillRect/>
                      </a:stretch>
                    </p:blipFill>
                    <p:spPr bwMode="auto">
                      <a:xfrm>
                        <a:off x="5213350" y="4876800"/>
                        <a:ext cx="12557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8" name="Rectangle 9"/>
          <p:cNvSpPr>
            <a:spLocks noChangeArrowheads="1"/>
          </p:cNvSpPr>
          <p:nvPr/>
        </p:nvSpPr>
        <p:spPr bwMode="auto">
          <a:xfrm>
            <a:off x="5173663" y="4876800"/>
            <a:ext cx="1447800" cy="381000"/>
          </a:xfrm>
          <a:prstGeom prst="rect">
            <a:avLst/>
          </a:prstGeom>
          <a:noFill/>
          <a:ln w="22225">
            <a:solidFill>
              <a:schemeClr val="accent2"/>
            </a:solidFill>
            <a:miter lim="800000"/>
            <a:headEnd/>
            <a:tailEnd/>
          </a:ln>
        </p:spPr>
        <p:txBody>
          <a:bodyPr wrap="none" anchor="ctr"/>
          <a:lstStyle/>
          <a:p>
            <a:endParaRPr lang="it-IT"/>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egnaposto numero diapositiva 5"/>
          <p:cNvSpPr>
            <a:spLocks noGrp="1"/>
          </p:cNvSpPr>
          <p:nvPr>
            <p:ph type="sldNum" sz="quarter" idx="12"/>
          </p:nvPr>
        </p:nvSpPr>
        <p:spPr>
          <a:noFill/>
        </p:spPr>
        <p:txBody>
          <a:bodyPr/>
          <a:lstStyle/>
          <a:p>
            <a:fld id="{9A0697CF-7BCB-4CBB-8F6A-0819AE846D85}" type="slidenum">
              <a:rPr lang="en-US" smtClean="0"/>
              <a:pPr/>
              <a:t>77</a:t>
            </a:fld>
            <a:endParaRPr lang="en-US" smtClean="0"/>
          </a:p>
        </p:txBody>
      </p:sp>
      <p:sp>
        <p:nvSpPr>
          <p:cNvPr id="13316" name="Rectangle 2"/>
          <p:cNvSpPr>
            <a:spLocks noGrp="1" noChangeArrowheads="1"/>
          </p:cNvSpPr>
          <p:nvPr>
            <p:ph type="title"/>
          </p:nvPr>
        </p:nvSpPr>
        <p:spPr/>
        <p:txBody>
          <a:bodyPr/>
          <a:lstStyle/>
          <a:p>
            <a:pPr eaLnBrk="1" hangingPunct="1"/>
            <a:r>
              <a:rPr lang="en-US" sz="3400" smtClean="0"/>
              <a:t>Generating the photon polar angle</a:t>
            </a:r>
          </a:p>
        </p:txBody>
      </p:sp>
      <p:sp>
        <p:nvSpPr>
          <p:cNvPr id="13317" name="Rectangle 3"/>
          <p:cNvSpPr>
            <a:spLocks noGrp="1" noChangeArrowheads="1"/>
          </p:cNvSpPr>
          <p:nvPr>
            <p:ph type="body" idx="1"/>
          </p:nvPr>
        </p:nvSpPr>
        <p:spPr>
          <a:xfrm>
            <a:off x="500063" y="1444625"/>
            <a:ext cx="8043862" cy="381000"/>
          </a:xfrm>
        </p:spPr>
        <p:txBody>
          <a:bodyPr/>
          <a:lstStyle/>
          <a:p>
            <a:pPr eaLnBrk="1" hangingPunct="1">
              <a:lnSpc>
                <a:spcPct val="80000"/>
              </a:lnSpc>
            </a:pPr>
            <a:r>
              <a:rPr lang="en-US" sz="1900" smtClean="0"/>
              <a:t>The transformation method gives the following “recipe”:</a:t>
            </a:r>
          </a:p>
        </p:txBody>
      </p:sp>
      <p:graphicFrame>
        <p:nvGraphicFramePr>
          <p:cNvPr id="13314" name="Object 4"/>
          <p:cNvGraphicFramePr>
            <a:graphicFrameLocks noChangeAspect="1"/>
          </p:cNvGraphicFramePr>
          <p:nvPr/>
        </p:nvGraphicFramePr>
        <p:xfrm>
          <a:off x="1204913" y="1736725"/>
          <a:ext cx="4443412" cy="1003300"/>
        </p:xfrm>
        <a:graphic>
          <a:graphicData uri="http://schemas.openxmlformats.org/presentationml/2006/ole">
            <mc:AlternateContent xmlns:mc="http://schemas.openxmlformats.org/markup-compatibility/2006">
              <mc:Choice xmlns:v="urn:schemas-microsoft-com:vml" Requires="v">
                <p:oleObj spid="_x0000_s13321" name="Equation" r:id="rId3" imgW="2362200" imgH="533400" progId="Equation.3">
                  <p:embed/>
                </p:oleObj>
              </mc:Choice>
              <mc:Fallback>
                <p:oleObj name="Equation" r:id="rId3" imgW="2362200" imgH="533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4913" y="1736725"/>
                        <a:ext cx="4443412"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8" name="Text Box 5"/>
          <p:cNvSpPr txBox="1">
            <a:spLocks noChangeArrowheads="1"/>
          </p:cNvSpPr>
          <p:nvPr/>
        </p:nvSpPr>
        <p:spPr bwMode="auto">
          <a:xfrm>
            <a:off x="984250" y="2663825"/>
            <a:ext cx="4576763" cy="366713"/>
          </a:xfrm>
          <a:prstGeom prst="rect">
            <a:avLst/>
          </a:prstGeom>
          <a:noFill/>
          <a:ln w="9525">
            <a:noFill/>
            <a:miter lim="800000"/>
            <a:headEnd/>
            <a:tailEnd/>
          </a:ln>
        </p:spPr>
        <p:txBody>
          <a:bodyPr wrap="none">
            <a:spAutoFit/>
          </a:bodyPr>
          <a:lstStyle/>
          <a:p>
            <a:r>
              <a:rPr lang="en-US" sz="1800"/>
              <a:t>where </a:t>
            </a:r>
            <a:r>
              <a:rPr lang="en-US" sz="1800" i="1">
                <a:solidFill>
                  <a:schemeClr val="accent2"/>
                </a:solidFill>
              </a:rPr>
              <a:t>u</a:t>
            </a:r>
            <a:r>
              <a:rPr lang="en-US" sz="1800"/>
              <a:t> is a uniform random number.</a:t>
            </a:r>
          </a:p>
        </p:txBody>
      </p:sp>
      <p:sp>
        <p:nvSpPr>
          <p:cNvPr id="13319" name="Text Box 6"/>
          <p:cNvSpPr txBox="1">
            <a:spLocks noChangeArrowheads="1"/>
          </p:cNvSpPr>
          <p:nvPr/>
        </p:nvSpPr>
        <p:spPr bwMode="auto">
          <a:xfrm>
            <a:off x="968375" y="3197225"/>
            <a:ext cx="7526338" cy="641350"/>
          </a:xfrm>
          <a:prstGeom prst="rect">
            <a:avLst/>
          </a:prstGeom>
          <a:noFill/>
          <a:ln w="9525">
            <a:noFill/>
            <a:miter lim="800000"/>
            <a:headEnd/>
            <a:tailEnd/>
          </a:ln>
        </p:spPr>
        <p:txBody>
          <a:bodyPr wrap="none">
            <a:spAutoFit/>
          </a:bodyPr>
          <a:lstStyle/>
          <a:p>
            <a:r>
              <a:rPr lang="en-US" sz="1800"/>
              <a:t>Before dealing with the correction (still needed to recover the </a:t>
            </a:r>
          </a:p>
          <a:p>
            <a:r>
              <a:rPr lang="en-US" sz="1800"/>
              <a:t>full form of the differential cross section) it must be noted that:</a:t>
            </a:r>
          </a:p>
        </p:txBody>
      </p:sp>
      <p:sp>
        <p:nvSpPr>
          <p:cNvPr id="13320" name="Text Box 23"/>
          <p:cNvSpPr txBox="1">
            <a:spLocks noChangeArrowheads="1"/>
          </p:cNvSpPr>
          <p:nvPr/>
        </p:nvSpPr>
        <p:spPr bwMode="auto">
          <a:xfrm>
            <a:off x="1289050" y="4067175"/>
            <a:ext cx="184150" cy="366713"/>
          </a:xfrm>
          <a:prstGeom prst="rect">
            <a:avLst/>
          </a:prstGeom>
          <a:noFill/>
          <a:ln w="9525">
            <a:noFill/>
            <a:miter lim="800000"/>
            <a:headEnd/>
            <a:tailEnd/>
          </a:ln>
        </p:spPr>
        <p:txBody>
          <a:bodyPr wrap="none">
            <a:spAutoFit/>
          </a:bodyPr>
          <a:lstStyle/>
          <a:p>
            <a:endParaRPr lang="it-IT" sz="1800"/>
          </a:p>
        </p:txBody>
      </p:sp>
      <p:sp>
        <p:nvSpPr>
          <p:cNvPr id="13321" name="Text Box 24"/>
          <p:cNvSpPr txBox="1">
            <a:spLocks noChangeArrowheads="1"/>
          </p:cNvSpPr>
          <p:nvPr/>
        </p:nvSpPr>
        <p:spPr bwMode="auto">
          <a:xfrm>
            <a:off x="923925" y="3914775"/>
            <a:ext cx="7621588" cy="1739900"/>
          </a:xfrm>
          <a:prstGeom prst="rect">
            <a:avLst/>
          </a:prstGeom>
          <a:noFill/>
          <a:ln w="9525">
            <a:noFill/>
            <a:miter lim="800000"/>
            <a:headEnd/>
            <a:tailEnd/>
          </a:ln>
        </p:spPr>
        <p:txBody>
          <a:bodyPr wrap="none">
            <a:spAutoFit/>
          </a:bodyPr>
          <a:lstStyle/>
          <a:p>
            <a:pPr>
              <a:buFontTx/>
              <a:buChar char="•"/>
            </a:pPr>
            <a:r>
              <a:rPr lang="en-US" sz="1800"/>
              <a:t> for high incident energy </a:t>
            </a:r>
            <a:r>
              <a:rPr lang="en-US" sz="1800" i="1">
                <a:solidFill>
                  <a:schemeClr val="accent2"/>
                </a:solidFill>
              </a:rPr>
              <a:t>K &gt;&gt; m</a:t>
            </a:r>
            <a:r>
              <a:rPr lang="en-US" sz="1800"/>
              <a:t> the differential cross-section</a:t>
            </a:r>
          </a:p>
          <a:p>
            <a:r>
              <a:rPr lang="en-US" sz="1800"/>
              <a:t>   is peaked at </a:t>
            </a:r>
            <a:r>
              <a:rPr lang="en-US" sz="1800" i="1">
                <a:sym typeface="Symbol" pitchFamily="18" charset="2"/>
              </a:rPr>
              <a:t> = 0</a:t>
            </a:r>
            <a:r>
              <a:rPr lang="en-US" sz="1800">
                <a:sym typeface="Symbol" pitchFamily="18" charset="2"/>
              </a:rPr>
              <a:t>: for this reason it is better to extract </a:t>
            </a:r>
          </a:p>
          <a:p>
            <a:r>
              <a:rPr lang="en-US" sz="1800">
                <a:sym typeface="Symbol" pitchFamily="18" charset="2"/>
              </a:rPr>
              <a:t>   </a:t>
            </a:r>
            <a:r>
              <a:rPr lang="en-US" sz="1800" i="1">
                <a:solidFill>
                  <a:schemeClr val="accent2"/>
                </a:solidFill>
                <a:sym typeface="Symbol" pitchFamily="18" charset="2"/>
              </a:rPr>
              <a:t>v=1-cos </a:t>
            </a:r>
            <a:r>
              <a:rPr lang="en-US" sz="1800">
                <a:sym typeface="Symbol" pitchFamily="18" charset="2"/>
              </a:rPr>
              <a:t>rather than </a:t>
            </a:r>
            <a:r>
              <a:rPr lang="en-US" sz="1800" i="1">
                <a:solidFill>
                  <a:schemeClr val="accent2"/>
                </a:solidFill>
                <a:sym typeface="Symbol" pitchFamily="18" charset="2"/>
              </a:rPr>
              <a:t>cos</a:t>
            </a:r>
            <a:r>
              <a:rPr lang="en-US" sz="1800">
                <a:sym typeface="Symbol" pitchFamily="18" charset="2"/>
              </a:rPr>
              <a:t> (to avoid rounding errors)</a:t>
            </a:r>
          </a:p>
          <a:p>
            <a:pPr>
              <a:buFontTx/>
              <a:buChar char="•"/>
            </a:pPr>
            <a:r>
              <a:rPr lang="en-US" sz="1800">
                <a:sym typeface="Symbol" pitchFamily="18" charset="2"/>
              </a:rPr>
              <a:t> for low incident energy K &lt;&lt; m on the contrary this procedure</a:t>
            </a:r>
          </a:p>
          <a:p>
            <a:r>
              <a:rPr lang="en-US" sz="1800">
                <a:sym typeface="Symbol" pitchFamily="18" charset="2"/>
              </a:rPr>
              <a:t>   is unsuitable because of rounding errors: </a:t>
            </a:r>
            <a:r>
              <a:rPr lang="en-US" sz="1800" i="1">
                <a:sym typeface="Symbol" pitchFamily="18" charset="2"/>
              </a:rPr>
              <a:t>(1+2K/m) ≈ 1</a:t>
            </a:r>
          </a:p>
          <a:p>
            <a:r>
              <a:rPr lang="en-US" sz="1800" i="1">
                <a:sym typeface="Symbol" pitchFamily="18" charset="2"/>
              </a:rPr>
              <a:t>   here we are interested in the high incident energy case</a:t>
            </a:r>
          </a:p>
        </p:txBody>
      </p:sp>
      <p:sp>
        <p:nvSpPr>
          <p:cNvPr id="13322" name="Text Box 25"/>
          <p:cNvSpPr txBox="1">
            <a:spLocks noChangeArrowheads="1"/>
          </p:cNvSpPr>
          <p:nvPr/>
        </p:nvSpPr>
        <p:spPr bwMode="auto">
          <a:xfrm>
            <a:off x="3925888" y="2066925"/>
            <a:ext cx="722312" cy="366713"/>
          </a:xfrm>
          <a:prstGeom prst="rect">
            <a:avLst/>
          </a:prstGeom>
          <a:solidFill>
            <a:schemeClr val="bg1"/>
          </a:solidFill>
          <a:ln w="9525">
            <a:noFill/>
            <a:miter lim="800000"/>
            <a:headEnd/>
            <a:tailEnd/>
          </a:ln>
        </p:spPr>
        <p:txBody>
          <a:bodyPr>
            <a:spAutoFit/>
          </a:bodyPr>
          <a:lstStyle/>
          <a:p>
            <a:r>
              <a:rPr lang="en-US" sz="1800" i="1"/>
              <a:t>with</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egnaposto numero diapositiva 5"/>
          <p:cNvSpPr>
            <a:spLocks noGrp="1"/>
          </p:cNvSpPr>
          <p:nvPr>
            <p:ph type="sldNum" sz="quarter" idx="12"/>
          </p:nvPr>
        </p:nvSpPr>
        <p:spPr>
          <a:noFill/>
        </p:spPr>
        <p:txBody>
          <a:bodyPr/>
          <a:lstStyle/>
          <a:p>
            <a:fld id="{5ADFADAC-3708-47EC-A46E-CE029402AA4A}" type="slidenum">
              <a:rPr lang="en-US" smtClean="0"/>
              <a:pPr/>
              <a:t>78</a:t>
            </a:fld>
            <a:endParaRPr lang="en-US" smtClean="0"/>
          </a:p>
        </p:txBody>
      </p:sp>
      <p:sp>
        <p:nvSpPr>
          <p:cNvPr id="74755" name="Rectangle 2"/>
          <p:cNvSpPr>
            <a:spLocks noGrp="1" noChangeArrowheads="1"/>
          </p:cNvSpPr>
          <p:nvPr>
            <p:ph type="title"/>
          </p:nvPr>
        </p:nvSpPr>
        <p:spPr>
          <a:xfrm>
            <a:off x="574675" y="304800"/>
            <a:ext cx="8264525" cy="685800"/>
          </a:xfrm>
        </p:spPr>
        <p:txBody>
          <a:bodyPr/>
          <a:lstStyle/>
          <a:p>
            <a:pPr eaLnBrk="1" hangingPunct="1"/>
            <a:r>
              <a:rPr lang="en-US" sz="3400" smtClean="0"/>
              <a:t>Early Monte Carlo shower simulation</a:t>
            </a:r>
          </a:p>
        </p:txBody>
      </p:sp>
      <p:sp>
        <p:nvSpPr>
          <p:cNvPr id="74756" name="Rectangle 3"/>
          <p:cNvSpPr>
            <a:spLocks noGrp="1" noChangeArrowheads="1"/>
          </p:cNvSpPr>
          <p:nvPr>
            <p:ph type="body" idx="1"/>
          </p:nvPr>
        </p:nvSpPr>
        <p:spPr>
          <a:xfrm>
            <a:off x="566738" y="1219200"/>
            <a:ext cx="7967662" cy="762000"/>
          </a:xfrm>
        </p:spPr>
        <p:txBody>
          <a:bodyPr/>
          <a:lstStyle/>
          <a:p>
            <a:pPr eaLnBrk="1" hangingPunct="1">
              <a:lnSpc>
                <a:spcPct val="80000"/>
              </a:lnSpc>
            </a:pPr>
            <a:r>
              <a:rPr lang="en-US" sz="1700" smtClean="0"/>
              <a:t>The method to generate the full differential cross-section for the </a:t>
            </a:r>
            <a:r>
              <a:rPr lang="en-US" sz="1700" smtClean="0">
                <a:solidFill>
                  <a:schemeClr val="accent2"/>
                </a:solidFill>
              </a:rPr>
              <a:t>Compton</a:t>
            </a:r>
            <a:r>
              <a:rPr lang="en-US" sz="1700" smtClean="0"/>
              <a:t> effect (together with </a:t>
            </a:r>
            <a:r>
              <a:rPr lang="en-US" sz="1700" smtClean="0">
                <a:solidFill>
                  <a:schemeClr val="accent2"/>
                </a:solidFill>
              </a:rPr>
              <a:t>pair creation</a:t>
            </a:r>
            <a:r>
              <a:rPr lang="en-US" sz="1700" smtClean="0"/>
              <a:t> and </a:t>
            </a:r>
            <a:r>
              <a:rPr lang="en-US" sz="1700" smtClean="0">
                <a:solidFill>
                  <a:schemeClr val="accent2"/>
                </a:solidFill>
              </a:rPr>
              <a:t>bremsstrahlung</a:t>
            </a:r>
            <a:r>
              <a:rPr lang="en-US" sz="1700" smtClean="0"/>
              <a:t>) was implemented by Butcher and Messel in 1958:  </a:t>
            </a:r>
          </a:p>
        </p:txBody>
      </p:sp>
      <p:pic>
        <p:nvPicPr>
          <p:cNvPr id="74757" name="Picture 4"/>
          <p:cNvPicPr>
            <a:picLocks noChangeAspect="1" noChangeArrowheads="1"/>
          </p:cNvPicPr>
          <p:nvPr/>
        </p:nvPicPr>
        <p:blipFill>
          <a:blip r:embed="rId2" cstate="print"/>
          <a:srcRect b="6383"/>
          <a:stretch>
            <a:fillRect/>
          </a:stretch>
        </p:blipFill>
        <p:spPr bwMode="auto">
          <a:xfrm>
            <a:off x="1295400" y="1979613"/>
            <a:ext cx="6364288" cy="1144587"/>
          </a:xfrm>
          <a:prstGeom prst="rect">
            <a:avLst/>
          </a:prstGeom>
          <a:noFill/>
          <a:ln w="9525">
            <a:noFill/>
            <a:miter lim="800000"/>
            <a:headEnd/>
            <a:tailEnd/>
          </a:ln>
        </p:spPr>
      </p:pic>
      <p:sp>
        <p:nvSpPr>
          <p:cNvPr id="74758" name="Rectangle 5"/>
          <p:cNvSpPr>
            <a:spLocks noChangeArrowheads="1"/>
          </p:cNvSpPr>
          <p:nvPr/>
        </p:nvSpPr>
        <p:spPr bwMode="auto">
          <a:xfrm>
            <a:off x="566738" y="3276600"/>
            <a:ext cx="3548062" cy="1752600"/>
          </a:xfrm>
          <a:prstGeom prst="rect">
            <a:avLst/>
          </a:prstGeom>
          <a:noFill/>
          <a:ln w="9525">
            <a:noFill/>
            <a:miter lim="800000"/>
            <a:headEnd/>
            <a:tailEnd/>
          </a:ln>
        </p:spPr>
        <p:txBody>
          <a:bodyPr/>
          <a:lstStyle/>
          <a:p>
            <a:pPr marL="469900" indent="-469900">
              <a:lnSpc>
                <a:spcPct val="80000"/>
              </a:lnSpc>
              <a:spcBef>
                <a:spcPct val="20000"/>
              </a:spcBef>
              <a:buClr>
                <a:schemeClr val="accent2"/>
              </a:buClr>
              <a:buFont typeface="Wingdings" pitchFamily="2" charset="2"/>
              <a:buChar char="o"/>
            </a:pPr>
            <a:r>
              <a:rPr lang="en-US" sz="1700"/>
              <a:t>In order to simulate </a:t>
            </a:r>
            <a:r>
              <a:rPr lang="en-US" sz="1700">
                <a:solidFill>
                  <a:schemeClr val="accent2"/>
                </a:solidFill>
              </a:rPr>
              <a:t>fluctuations</a:t>
            </a:r>
            <a:r>
              <a:rPr lang="en-US" sz="1700"/>
              <a:t> in the number of electrons in electromagnetic showers they were lead to consider in detail the three relevant processes mentioned above and …</a:t>
            </a:r>
          </a:p>
        </p:txBody>
      </p:sp>
      <p:pic>
        <p:nvPicPr>
          <p:cNvPr id="74759" name="Picture 6"/>
          <p:cNvPicPr>
            <a:picLocks noChangeAspect="1" noChangeArrowheads="1"/>
          </p:cNvPicPr>
          <p:nvPr/>
        </p:nvPicPr>
        <p:blipFill>
          <a:blip r:embed="rId3" cstate="print"/>
          <a:srcRect/>
          <a:stretch>
            <a:fillRect/>
          </a:stretch>
        </p:blipFill>
        <p:spPr bwMode="auto">
          <a:xfrm>
            <a:off x="4535488" y="3197225"/>
            <a:ext cx="3998912" cy="2974975"/>
          </a:xfrm>
          <a:prstGeom prst="rect">
            <a:avLst/>
          </a:prstGeom>
          <a:noFill/>
          <a:ln w="9525">
            <a:noFill/>
            <a:miter lim="800000"/>
            <a:headEnd/>
            <a:tailEnd/>
          </a:ln>
        </p:spPr>
      </p:pic>
      <p:sp>
        <p:nvSpPr>
          <p:cNvPr id="115719" name="Text Box 7"/>
          <p:cNvSpPr txBox="1">
            <a:spLocks noChangeArrowheads="1"/>
          </p:cNvSpPr>
          <p:nvPr/>
        </p:nvSpPr>
        <p:spPr bwMode="auto">
          <a:xfrm>
            <a:off x="457200" y="5180013"/>
            <a:ext cx="3962400" cy="915987"/>
          </a:xfrm>
          <a:prstGeom prst="rect">
            <a:avLst/>
          </a:prstGeom>
          <a:solidFill>
            <a:srgbClr val="FFFF66"/>
          </a:solidFill>
          <a:ln w="9525">
            <a:noFill/>
            <a:miter lim="800000"/>
            <a:headEnd/>
            <a:tailEnd/>
          </a:ln>
        </p:spPr>
        <p:txBody>
          <a:bodyPr>
            <a:spAutoFit/>
          </a:bodyPr>
          <a:lstStyle/>
          <a:p>
            <a:r>
              <a:rPr lang="en-US" sz="1800"/>
              <a:t>This is the core of the simulation </a:t>
            </a:r>
          </a:p>
          <a:p>
            <a:r>
              <a:rPr lang="en-US" sz="1800"/>
              <a:t>method adopted in EGS4 and </a:t>
            </a:r>
          </a:p>
          <a:p>
            <a:r>
              <a:rPr lang="en-US" sz="1800"/>
              <a:t>also in GEANT3/GEANT4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5719"/>
                                        </p:tgtEl>
                                        <p:attrNameLst>
                                          <p:attrName>style.visibility</p:attrName>
                                        </p:attrNameLst>
                                      </p:cBhvr>
                                      <p:to>
                                        <p:strVal val="visible"/>
                                      </p:to>
                                    </p:set>
                                    <p:animEffect transition="in" filter="blinds(horizontal)">
                                      <p:cBhvr>
                                        <p:cTn id="7" dur="500"/>
                                        <p:tgtEl>
                                          <p:spTgt spid="115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egnaposto numero diapositiva 5"/>
          <p:cNvSpPr>
            <a:spLocks noGrp="1"/>
          </p:cNvSpPr>
          <p:nvPr>
            <p:ph type="sldNum" sz="quarter" idx="12"/>
          </p:nvPr>
        </p:nvSpPr>
        <p:spPr>
          <a:noFill/>
        </p:spPr>
        <p:txBody>
          <a:bodyPr/>
          <a:lstStyle/>
          <a:p>
            <a:fld id="{D12B99D2-66EE-40F2-B9B9-EE5ABF857EA0}" type="slidenum">
              <a:rPr lang="en-US" smtClean="0"/>
              <a:pPr/>
              <a:t>79</a:t>
            </a:fld>
            <a:endParaRPr lang="en-US" smtClean="0"/>
          </a:p>
        </p:txBody>
      </p:sp>
      <p:sp>
        <p:nvSpPr>
          <p:cNvPr id="75779" name="Rectangle 2"/>
          <p:cNvSpPr>
            <a:spLocks noGrp="1" noChangeArrowheads="1"/>
          </p:cNvSpPr>
          <p:nvPr>
            <p:ph type="title"/>
          </p:nvPr>
        </p:nvSpPr>
        <p:spPr/>
        <p:txBody>
          <a:bodyPr/>
          <a:lstStyle/>
          <a:p>
            <a:pPr eaLnBrk="1" hangingPunct="1"/>
            <a:r>
              <a:rPr lang="en-US" smtClean="0"/>
              <a:t>Composition + Rejection</a:t>
            </a:r>
          </a:p>
        </p:txBody>
      </p:sp>
      <p:pic>
        <p:nvPicPr>
          <p:cNvPr id="75780" name="Picture 4"/>
          <p:cNvPicPr>
            <a:picLocks noChangeAspect="1" noChangeArrowheads="1"/>
          </p:cNvPicPr>
          <p:nvPr/>
        </p:nvPicPr>
        <p:blipFill>
          <a:blip r:embed="rId2" cstate="print"/>
          <a:srcRect/>
          <a:stretch>
            <a:fillRect/>
          </a:stretch>
        </p:blipFill>
        <p:spPr bwMode="auto">
          <a:xfrm>
            <a:off x="609600" y="1219200"/>
            <a:ext cx="4419600" cy="1073150"/>
          </a:xfrm>
          <a:prstGeom prst="rect">
            <a:avLst/>
          </a:prstGeom>
          <a:noFill/>
          <a:ln w="9525">
            <a:noFill/>
            <a:miter lim="800000"/>
            <a:headEnd/>
            <a:tailEnd/>
          </a:ln>
        </p:spPr>
      </p:pic>
      <p:pic>
        <p:nvPicPr>
          <p:cNvPr id="75781" name="Picture 5"/>
          <p:cNvPicPr>
            <a:picLocks noGrp="1" noChangeAspect="1" noChangeArrowheads="1"/>
          </p:cNvPicPr>
          <p:nvPr>
            <p:ph type="body" idx="1"/>
          </p:nvPr>
        </p:nvPicPr>
        <p:blipFill>
          <a:blip r:embed="rId3" cstate="print"/>
          <a:srcRect/>
          <a:stretch>
            <a:fillRect/>
          </a:stretch>
        </p:blipFill>
        <p:spPr>
          <a:xfrm>
            <a:off x="609600" y="2311400"/>
            <a:ext cx="2463800" cy="1462088"/>
          </a:xfrm>
          <a:noFill/>
        </p:spPr>
      </p:pic>
      <p:pic>
        <p:nvPicPr>
          <p:cNvPr id="75782" name="Picture 6"/>
          <p:cNvPicPr>
            <a:picLocks noChangeAspect="1" noChangeArrowheads="1"/>
          </p:cNvPicPr>
          <p:nvPr/>
        </p:nvPicPr>
        <p:blipFill>
          <a:blip r:embed="rId4" cstate="print"/>
          <a:srcRect/>
          <a:stretch>
            <a:fillRect/>
          </a:stretch>
        </p:blipFill>
        <p:spPr bwMode="auto">
          <a:xfrm>
            <a:off x="609600" y="3810000"/>
            <a:ext cx="4191000" cy="631825"/>
          </a:xfrm>
          <a:prstGeom prst="rect">
            <a:avLst/>
          </a:prstGeom>
          <a:noFill/>
          <a:ln w="9525">
            <a:noFill/>
            <a:miter lim="800000"/>
            <a:headEnd/>
            <a:tailEnd/>
          </a:ln>
        </p:spPr>
      </p:pic>
      <p:pic>
        <p:nvPicPr>
          <p:cNvPr id="75783" name="Picture 7"/>
          <p:cNvPicPr>
            <a:picLocks noChangeAspect="1" noChangeArrowheads="1"/>
          </p:cNvPicPr>
          <p:nvPr/>
        </p:nvPicPr>
        <p:blipFill>
          <a:blip r:embed="rId5" cstate="print"/>
          <a:srcRect/>
          <a:stretch>
            <a:fillRect/>
          </a:stretch>
        </p:blipFill>
        <p:spPr bwMode="auto">
          <a:xfrm>
            <a:off x="609600" y="4857750"/>
            <a:ext cx="3886200" cy="1543050"/>
          </a:xfrm>
          <a:prstGeom prst="rect">
            <a:avLst/>
          </a:prstGeom>
          <a:noFill/>
          <a:ln w="9525">
            <a:noFill/>
            <a:miter lim="800000"/>
            <a:headEnd/>
            <a:tailEnd/>
          </a:ln>
        </p:spPr>
      </p:pic>
      <p:sp>
        <p:nvSpPr>
          <p:cNvPr id="75784" name="Text Box 8"/>
          <p:cNvSpPr txBox="1">
            <a:spLocks noChangeArrowheads="1"/>
          </p:cNvSpPr>
          <p:nvPr/>
        </p:nvSpPr>
        <p:spPr bwMode="auto">
          <a:xfrm>
            <a:off x="609600" y="4495800"/>
            <a:ext cx="1600200" cy="304800"/>
          </a:xfrm>
          <a:prstGeom prst="rect">
            <a:avLst/>
          </a:prstGeom>
          <a:solidFill>
            <a:schemeClr val="bg1"/>
          </a:solidFill>
          <a:ln w="9525">
            <a:noFill/>
            <a:miter lim="800000"/>
            <a:headEnd/>
            <a:tailEnd/>
          </a:ln>
        </p:spPr>
        <p:txBody>
          <a:bodyPr>
            <a:spAutoFit/>
          </a:bodyPr>
          <a:lstStyle/>
          <a:p>
            <a:pPr>
              <a:spcBef>
                <a:spcPct val="50000"/>
              </a:spcBef>
            </a:pPr>
            <a:r>
              <a:rPr lang="en-US" sz="1400"/>
              <a:t>(…)</a:t>
            </a:r>
          </a:p>
        </p:txBody>
      </p:sp>
      <p:sp>
        <p:nvSpPr>
          <p:cNvPr id="75785" name="Text Box 9"/>
          <p:cNvSpPr txBox="1">
            <a:spLocks noChangeArrowheads="1"/>
          </p:cNvSpPr>
          <p:nvPr/>
        </p:nvSpPr>
        <p:spPr bwMode="auto">
          <a:xfrm>
            <a:off x="3962400" y="2511425"/>
            <a:ext cx="4297363" cy="1069975"/>
          </a:xfrm>
          <a:prstGeom prst="rect">
            <a:avLst/>
          </a:prstGeom>
          <a:noFill/>
          <a:ln w="9525">
            <a:noFill/>
            <a:miter lim="800000"/>
            <a:headEnd/>
            <a:tailEnd/>
          </a:ln>
        </p:spPr>
        <p:txBody>
          <a:bodyPr wrap="none">
            <a:spAutoFit/>
          </a:bodyPr>
          <a:lstStyle/>
          <a:p>
            <a:r>
              <a:rPr lang="en-US" sz="1600"/>
              <a:t>The </a:t>
            </a:r>
            <a:r>
              <a:rPr lang="en-US" sz="1600" i="1"/>
              <a:t>f</a:t>
            </a:r>
            <a:r>
              <a:rPr lang="en-US" sz="1600" i="1" baseline="-25000"/>
              <a:t>i</a:t>
            </a:r>
            <a:r>
              <a:rPr lang="en-US" sz="1600" i="1"/>
              <a:t>(x)</a:t>
            </a:r>
            <a:r>
              <a:rPr lang="en-US" sz="1600"/>
              <a:t> must be easily sampled </a:t>
            </a:r>
          </a:p>
          <a:p>
            <a:r>
              <a:rPr lang="en-US" sz="1600"/>
              <a:t>functions, the </a:t>
            </a:r>
            <a:r>
              <a:rPr lang="en-US" sz="1600" i="1"/>
              <a:t>g</a:t>
            </a:r>
            <a:r>
              <a:rPr lang="en-US" sz="1600" i="1" baseline="-25000"/>
              <a:t>i</a:t>
            </a:r>
            <a:r>
              <a:rPr lang="en-US" sz="1600" i="1"/>
              <a:t>(x)</a:t>
            </a:r>
            <a:r>
              <a:rPr lang="en-US" sz="1600"/>
              <a:t> should be not much </a:t>
            </a:r>
          </a:p>
          <a:p>
            <a:r>
              <a:rPr lang="en-US" sz="1600"/>
              <a:t>smaller than unity in order to keep the </a:t>
            </a:r>
          </a:p>
          <a:p>
            <a:r>
              <a:rPr lang="en-US" sz="1600"/>
              <a:t>number of rejections low</a:t>
            </a:r>
          </a:p>
        </p:txBody>
      </p:sp>
      <p:sp>
        <p:nvSpPr>
          <p:cNvPr id="75786" name="Text Box 10"/>
          <p:cNvSpPr txBox="1">
            <a:spLocks noChangeArrowheads="1"/>
          </p:cNvSpPr>
          <p:nvPr/>
        </p:nvSpPr>
        <p:spPr bwMode="auto">
          <a:xfrm>
            <a:off x="5029200" y="4070350"/>
            <a:ext cx="3724275" cy="2014538"/>
          </a:xfrm>
          <a:prstGeom prst="rect">
            <a:avLst/>
          </a:prstGeom>
          <a:noFill/>
          <a:ln w="9525">
            <a:noFill/>
            <a:miter lim="800000"/>
            <a:headEnd/>
            <a:tailEnd/>
          </a:ln>
        </p:spPr>
        <p:txBody>
          <a:bodyPr wrap="none">
            <a:spAutoFit/>
          </a:bodyPr>
          <a:lstStyle/>
          <a:p>
            <a:r>
              <a:rPr lang="en-US" sz="1800"/>
              <a:t>This is the composition part …</a:t>
            </a:r>
          </a:p>
          <a:p>
            <a:endParaRPr lang="en-US" sz="1800"/>
          </a:p>
          <a:p>
            <a:endParaRPr lang="en-US" sz="1800"/>
          </a:p>
          <a:p>
            <a:endParaRPr lang="en-US" sz="1800"/>
          </a:p>
          <a:p>
            <a:endParaRPr lang="en-US" sz="1800"/>
          </a:p>
          <a:p>
            <a:endParaRPr lang="en-US" sz="1800"/>
          </a:p>
          <a:p>
            <a:r>
              <a:rPr lang="en-US" sz="1800"/>
              <a:t>… and this is the rejection part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numero diapositiva 5"/>
          <p:cNvSpPr>
            <a:spLocks noGrp="1"/>
          </p:cNvSpPr>
          <p:nvPr>
            <p:ph type="sldNum" sz="quarter" idx="12"/>
          </p:nvPr>
        </p:nvSpPr>
        <p:spPr>
          <a:noFill/>
        </p:spPr>
        <p:txBody>
          <a:bodyPr/>
          <a:lstStyle/>
          <a:p>
            <a:fld id="{255078FA-EC88-4F5A-9C11-4517D50045D6}" type="slidenum">
              <a:rPr lang="en-US" smtClean="0"/>
              <a:pPr/>
              <a:t>8</a:t>
            </a:fld>
            <a:endParaRPr lang="en-US" smtClean="0"/>
          </a:p>
        </p:txBody>
      </p:sp>
      <p:sp>
        <p:nvSpPr>
          <p:cNvPr id="22531" name="Rectangle 2"/>
          <p:cNvSpPr>
            <a:spLocks noGrp="1" noChangeArrowheads="1"/>
          </p:cNvSpPr>
          <p:nvPr>
            <p:ph type="title"/>
          </p:nvPr>
        </p:nvSpPr>
        <p:spPr/>
        <p:txBody>
          <a:bodyPr/>
          <a:lstStyle/>
          <a:p>
            <a:pPr eaLnBrk="1" hangingPunct="1"/>
            <a:r>
              <a:rPr lang="en-US" smtClean="0"/>
              <a:t>Another example</a:t>
            </a:r>
          </a:p>
        </p:txBody>
      </p:sp>
      <p:sp>
        <p:nvSpPr>
          <p:cNvPr id="22532" name="Text Box 4"/>
          <p:cNvSpPr txBox="1">
            <a:spLocks noGrp="1" noChangeArrowheads="1"/>
          </p:cNvSpPr>
          <p:nvPr>
            <p:ph type="body" idx="1"/>
          </p:nvPr>
        </p:nvSpPr>
        <p:spPr>
          <a:xfrm>
            <a:off x="566738" y="1219200"/>
            <a:ext cx="8043862" cy="3810000"/>
          </a:xfrm>
        </p:spPr>
        <p:txBody>
          <a:bodyPr/>
          <a:lstStyle/>
          <a:p>
            <a:pPr eaLnBrk="1" hangingPunct="1">
              <a:lnSpc>
                <a:spcPct val="90000"/>
              </a:lnSpc>
              <a:defRPr/>
            </a:pPr>
            <a:r>
              <a:rPr lang="it-IT" sz="2200" smtClean="0"/>
              <a:t>When tossing a “fair” coin, the probability to obtain </a:t>
            </a:r>
            <a:r>
              <a:rPr lang="it-IT" sz="2200" b="1" smtClean="0"/>
              <a:t>H</a:t>
            </a:r>
            <a:r>
              <a:rPr lang="it-IT" sz="2200" smtClean="0"/>
              <a:t> (heads) is P(</a:t>
            </a:r>
            <a:r>
              <a:rPr lang="it-IT" sz="2200" b="1" smtClean="0"/>
              <a:t>H</a:t>
            </a:r>
            <a:r>
              <a:rPr lang="it-IT" sz="2200" smtClean="0"/>
              <a:t>)=0.5; if the coin is unfair, for example it has two heads, then P(H) is obviously 1. We can imagine intermediate cases when, due to the tosser’s ability or a peculiar distribution of weights, one has P(</a:t>
            </a:r>
            <a:r>
              <a:rPr lang="it-IT" sz="2200" b="1" smtClean="0"/>
              <a:t>H</a:t>
            </a:r>
            <a:r>
              <a:rPr lang="it-IT" sz="2200" smtClean="0"/>
              <a:t>)≠P(</a:t>
            </a:r>
            <a:r>
              <a:rPr lang="it-IT" sz="2200" b="1" smtClean="0"/>
              <a:t>T</a:t>
            </a:r>
            <a:r>
              <a:rPr lang="it-IT" sz="2200" smtClean="0"/>
              <a:t>).</a:t>
            </a:r>
          </a:p>
          <a:p>
            <a:pPr eaLnBrk="1" hangingPunct="1">
              <a:lnSpc>
                <a:spcPct val="90000"/>
              </a:lnSpc>
              <a:defRPr/>
            </a:pPr>
            <a:r>
              <a:rPr lang="it-IT" sz="2200" smtClean="0"/>
              <a:t>Let’s suppose that a coin is tossed 10 times. If we observe the sequence:</a:t>
            </a:r>
          </a:p>
          <a:p>
            <a:pPr algn="ctr" eaLnBrk="1" hangingPunct="1">
              <a:lnSpc>
                <a:spcPct val="90000"/>
              </a:lnSpc>
              <a:buFont typeface="Wingdings" pitchFamily="2" charset="2"/>
              <a:buNone/>
              <a:defRPr/>
            </a:pPr>
            <a:r>
              <a:rPr lang="it-IT" sz="2200" b="1" smtClean="0">
                <a:effectLst>
                  <a:outerShdw blurRad="38100" dist="38100" dir="2700000" algn="tl">
                    <a:srgbClr val="C0C0C0"/>
                  </a:outerShdw>
                </a:effectLst>
              </a:rPr>
              <a:t>HHTHTHTTTH</a:t>
            </a:r>
          </a:p>
          <a:p>
            <a:pPr eaLnBrk="1" hangingPunct="1">
              <a:lnSpc>
                <a:spcPct val="90000"/>
              </a:lnSpc>
              <a:buFont typeface="Wingdings" pitchFamily="2" charset="2"/>
              <a:buNone/>
              <a:defRPr/>
            </a:pPr>
            <a:r>
              <a:rPr lang="it-IT" sz="2200" smtClean="0"/>
              <a:t>    What can we say about the coin ?</a:t>
            </a:r>
          </a:p>
          <a:p>
            <a:pPr eaLnBrk="1" hangingPunct="1">
              <a:lnSpc>
                <a:spcPct val="90000"/>
              </a:lnSpc>
              <a:spcBef>
                <a:spcPct val="50000"/>
              </a:spcBef>
              <a:buClrTx/>
              <a:buFontTx/>
              <a:buNone/>
              <a:defRPr/>
            </a:pPr>
            <a:r>
              <a:rPr lang="it-IT" sz="2200" smtClean="0"/>
              <a:t>    And what if we observe :  </a:t>
            </a:r>
            <a:r>
              <a:rPr lang="it-IT" sz="2200" b="1" smtClean="0">
                <a:effectLst>
                  <a:outerShdw blurRad="38100" dist="38100" dir="2700000" algn="tl">
                    <a:srgbClr val="C0C0C0"/>
                  </a:outerShdw>
                </a:effectLst>
              </a:rPr>
              <a:t>TTTTTTTTTT</a:t>
            </a:r>
            <a:r>
              <a:rPr lang="it-IT" sz="2200" smtClean="0"/>
              <a:t> ?</a:t>
            </a:r>
            <a:endParaRPr lang="it-IT" sz="2000" smtClean="0"/>
          </a:p>
        </p:txBody>
      </p:sp>
      <p:sp>
        <p:nvSpPr>
          <p:cNvPr id="22533" name="Text Box 5"/>
          <p:cNvSpPr txBox="1">
            <a:spLocks noChangeArrowheads="1"/>
          </p:cNvSpPr>
          <p:nvPr/>
        </p:nvSpPr>
        <p:spPr bwMode="auto">
          <a:xfrm>
            <a:off x="500063" y="5105400"/>
            <a:ext cx="8262937" cy="1190625"/>
          </a:xfrm>
          <a:prstGeom prst="rect">
            <a:avLst/>
          </a:prstGeom>
          <a:solidFill>
            <a:srgbClr val="FFFF99"/>
          </a:solidFill>
          <a:ln w="9525">
            <a:noFill/>
            <a:miter lim="800000"/>
            <a:headEnd/>
            <a:tailEnd/>
          </a:ln>
          <a:effectLst/>
        </p:spPr>
        <p:txBody>
          <a:bodyPr>
            <a:spAutoFit/>
          </a:bodyPr>
          <a:lstStyle/>
          <a:p>
            <a:pPr>
              <a:spcBef>
                <a:spcPct val="50000"/>
              </a:spcBef>
              <a:defRPr/>
            </a:pPr>
            <a:r>
              <a:rPr lang="it-IT" sz="1800">
                <a:solidFill>
                  <a:schemeClr val="accent2"/>
                </a:solidFill>
                <a:latin typeface="Arial" charset="0"/>
              </a:rPr>
              <a:t>When tossing fair coins, both sequences listed above have the same probability of being observed (2</a:t>
            </a:r>
            <a:r>
              <a:rPr lang="it-IT" sz="1800" baseline="30000">
                <a:solidFill>
                  <a:schemeClr val="accent2"/>
                </a:solidFill>
                <a:latin typeface="Arial" charset="0"/>
              </a:rPr>
              <a:t>-10</a:t>
            </a:r>
            <a:r>
              <a:rPr lang="it-IT" sz="1800">
                <a:solidFill>
                  <a:schemeClr val="accent2"/>
                </a:solidFill>
                <a:latin typeface="Arial" charset="0"/>
              </a:rPr>
              <a:t>), like any other sequence. We cannot draw a firm conclusion on the coin’s fairness after having observed just one (or a few) sequences. </a:t>
            </a:r>
            <a:r>
              <a:rPr lang="it-IT" sz="1800" b="1">
                <a:solidFill>
                  <a:schemeClr val="accent2"/>
                </a:solidFill>
                <a:latin typeface="Arial" charset="0"/>
              </a:rPr>
              <a:t>Statistical inference</a:t>
            </a:r>
            <a:r>
              <a:rPr lang="it-IT" sz="1800">
                <a:solidFill>
                  <a:schemeClr val="accent2"/>
                </a:solidFill>
                <a:latin typeface="Arial" charset="0"/>
              </a:rPr>
              <a:t> has always some degree of uncertainty.</a:t>
            </a:r>
            <a:endParaRPr lang="it-IT" sz="1800">
              <a:solidFill>
                <a:schemeClr val="accent2"/>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box(in)">
                                      <p:cBhvr>
                                        <p:cTn id="7"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egnaposto numero diapositiva 5"/>
          <p:cNvSpPr>
            <a:spLocks noGrp="1"/>
          </p:cNvSpPr>
          <p:nvPr>
            <p:ph type="sldNum" sz="quarter" idx="12"/>
          </p:nvPr>
        </p:nvSpPr>
        <p:spPr>
          <a:noFill/>
        </p:spPr>
        <p:txBody>
          <a:bodyPr/>
          <a:lstStyle/>
          <a:p>
            <a:fld id="{00E4C999-101F-4BB4-9E3E-07A63442E41D}" type="slidenum">
              <a:rPr lang="en-US" smtClean="0"/>
              <a:pPr/>
              <a:t>80</a:t>
            </a:fld>
            <a:endParaRPr lang="en-US" smtClean="0"/>
          </a:p>
        </p:txBody>
      </p:sp>
      <p:sp>
        <p:nvSpPr>
          <p:cNvPr id="76803" name="Rectangle 3"/>
          <p:cNvSpPr>
            <a:spLocks noGrp="1" noChangeArrowheads="1"/>
          </p:cNvSpPr>
          <p:nvPr>
            <p:ph type="body" idx="1"/>
          </p:nvPr>
        </p:nvSpPr>
        <p:spPr>
          <a:xfrm>
            <a:off x="5900738" y="1143000"/>
            <a:ext cx="2633662" cy="1371600"/>
          </a:xfrm>
        </p:spPr>
        <p:txBody>
          <a:bodyPr/>
          <a:lstStyle/>
          <a:p>
            <a:pPr eaLnBrk="1" hangingPunct="1">
              <a:lnSpc>
                <a:spcPct val="90000"/>
              </a:lnSpc>
              <a:buFont typeface="Wingdings" pitchFamily="2" charset="2"/>
              <a:buNone/>
            </a:pPr>
            <a:r>
              <a:rPr lang="en-US" sz="2100" smtClean="0"/>
              <a:t>   Implementation in the GEANT 3.21 code</a:t>
            </a:r>
          </a:p>
          <a:p>
            <a:pPr eaLnBrk="1" hangingPunct="1">
              <a:lnSpc>
                <a:spcPct val="90000"/>
              </a:lnSpc>
              <a:buFont typeface="Wingdings" pitchFamily="2" charset="2"/>
              <a:buNone/>
            </a:pPr>
            <a:r>
              <a:rPr lang="en-US" sz="2100" smtClean="0"/>
              <a:t>       </a:t>
            </a:r>
            <a:r>
              <a:rPr lang="en-US" sz="2100" i="1" smtClean="0">
                <a:solidFill>
                  <a:schemeClr val="accent2"/>
                </a:solidFill>
              </a:rPr>
              <a:t>(1 of 3)</a:t>
            </a:r>
          </a:p>
        </p:txBody>
      </p:sp>
      <p:pic>
        <p:nvPicPr>
          <p:cNvPr id="76804" name="Picture 4" descr="compton1"/>
          <p:cNvPicPr>
            <a:picLocks noChangeAspect="1" noChangeArrowheads="1"/>
          </p:cNvPicPr>
          <p:nvPr/>
        </p:nvPicPr>
        <p:blipFill>
          <a:blip r:embed="rId2" cstate="print"/>
          <a:srcRect/>
          <a:stretch>
            <a:fillRect/>
          </a:stretch>
        </p:blipFill>
        <p:spPr bwMode="auto">
          <a:xfrm>
            <a:off x="0" y="0"/>
            <a:ext cx="5611813" cy="6858000"/>
          </a:xfrm>
          <a:prstGeom prst="rect">
            <a:avLst/>
          </a:prstGeom>
          <a:noFill/>
          <a:ln w="9525">
            <a:noFill/>
            <a:miter lim="800000"/>
            <a:headEnd/>
            <a:tailEnd/>
          </a:ln>
        </p:spPr>
      </p:pic>
      <p:sp>
        <p:nvSpPr>
          <p:cNvPr id="76805" name="Text Box 6"/>
          <p:cNvSpPr txBox="1">
            <a:spLocks noChangeArrowheads="1"/>
          </p:cNvSpPr>
          <p:nvPr/>
        </p:nvSpPr>
        <p:spPr bwMode="auto">
          <a:xfrm>
            <a:off x="5881688" y="3048000"/>
            <a:ext cx="2979737" cy="2586038"/>
          </a:xfrm>
          <a:prstGeom prst="rect">
            <a:avLst/>
          </a:prstGeom>
          <a:noFill/>
          <a:ln w="22225">
            <a:solidFill>
              <a:schemeClr val="accent2"/>
            </a:solidFill>
            <a:miter lim="800000"/>
            <a:headEnd/>
            <a:tailEnd/>
          </a:ln>
        </p:spPr>
        <p:txBody>
          <a:bodyPr wrap="none">
            <a:spAutoFit/>
          </a:bodyPr>
          <a:lstStyle/>
          <a:p>
            <a:r>
              <a:rPr lang="en-US" sz="1800"/>
              <a:t>This part refers to the </a:t>
            </a:r>
          </a:p>
          <a:p>
            <a:r>
              <a:rPr lang="en-US" sz="1800"/>
              <a:t>calculation of the total</a:t>
            </a:r>
          </a:p>
          <a:p>
            <a:r>
              <a:rPr lang="en-US" sz="1800"/>
              <a:t>Compton cross-section </a:t>
            </a:r>
          </a:p>
          <a:p>
            <a:r>
              <a:rPr lang="en-US" sz="1800"/>
              <a:t>for a certain number of </a:t>
            </a:r>
          </a:p>
          <a:p>
            <a:r>
              <a:rPr lang="en-US" sz="1800"/>
              <a:t>incident energies </a:t>
            </a:r>
            <a:r>
              <a:rPr lang="en-US" sz="1800" i="1">
                <a:solidFill>
                  <a:schemeClr val="accent2"/>
                </a:solidFill>
              </a:rPr>
              <a:t>E</a:t>
            </a:r>
            <a:r>
              <a:rPr lang="en-US" sz="1800"/>
              <a:t> and </a:t>
            </a:r>
          </a:p>
          <a:p>
            <a:r>
              <a:rPr lang="en-US" sz="1800"/>
              <a:t>atomic numbers </a:t>
            </a:r>
            <a:r>
              <a:rPr lang="en-US" sz="1800" i="1">
                <a:solidFill>
                  <a:schemeClr val="accent2"/>
                </a:solidFill>
              </a:rPr>
              <a:t>Z</a:t>
            </a:r>
            <a:r>
              <a:rPr lang="en-US" sz="1800"/>
              <a:t>;</a:t>
            </a:r>
          </a:p>
          <a:p>
            <a:r>
              <a:rPr lang="en-US" sz="1800"/>
              <a:t>it is done only once at</a:t>
            </a:r>
          </a:p>
          <a:p>
            <a:r>
              <a:rPr lang="en-US" sz="1800"/>
              <a:t>the beginning of the </a:t>
            </a:r>
          </a:p>
          <a:p>
            <a:r>
              <a:rPr lang="en-US" sz="1800"/>
              <a:t>simulation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numero diapositiva 5"/>
          <p:cNvSpPr>
            <a:spLocks noGrp="1"/>
          </p:cNvSpPr>
          <p:nvPr>
            <p:ph type="sldNum" sz="quarter" idx="12"/>
          </p:nvPr>
        </p:nvSpPr>
        <p:spPr>
          <a:noFill/>
        </p:spPr>
        <p:txBody>
          <a:bodyPr/>
          <a:lstStyle/>
          <a:p>
            <a:fld id="{F5920871-1394-4028-8D3B-BE4084310F1D}" type="slidenum">
              <a:rPr lang="en-US" smtClean="0"/>
              <a:pPr/>
              <a:t>81</a:t>
            </a:fld>
            <a:endParaRPr lang="en-US" smtClean="0"/>
          </a:p>
        </p:txBody>
      </p:sp>
      <p:sp>
        <p:nvSpPr>
          <p:cNvPr id="77827" name="Rectangle 3"/>
          <p:cNvSpPr>
            <a:spLocks noGrp="1" noChangeArrowheads="1"/>
          </p:cNvSpPr>
          <p:nvPr>
            <p:ph type="body" idx="1"/>
          </p:nvPr>
        </p:nvSpPr>
        <p:spPr>
          <a:xfrm>
            <a:off x="6053138" y="1143000"/>
            <a:ext cx="2633662" cy="1371600"/>
          </a:xfrm>
        </p:spPr>
        <p:txBody>
          <a:bodyPr/>
          <a:lstStyle/>
          <a:p>
            <a:pPr eaLnBrk="1" hangingPunct="1">
              <a:lnSpc>
                <a:spcPct val="90000"/>
              </a:lnSpc>
              <a:buFont typeface="Wingdings" pitchFamily="2" charset="2"/>
              <a:buNone/>
            </a:pPr>
            <a:r>
              <a:rPr lang="en-US" sz="2100" smtClean="0"/>
              <a:t>   Implementation in the GEANT 3.21 code</a:t>
            </a:r>
          </a:p>
          <a:p>
            <a:pPr eaLnBrk="1" hangingPunct="1">
              <a:lnSpc>
                <a:spcPct val="90000"/>
              </a:lnSpc>
              <a:buFont typeface="Wingdings" pitchFamily="2" charset="2"/>
              <a:buNone/>
            </a:pPr>
            <a:r>
              <a:rPr lang="en-US" sz="2100" smtClean="0"/>
              <a:t>       </a:t>
            </a:r>
            <a:r>
              <a:rPr lang="en-US" sz="2100" i="1" smtClean="0">
                <a:solidFill>
                  <a:schemeClr val="accent2"/>
                </a:solidFill>
              </a:rPr>
              <a:t>(2 of 3)</a:t>
            </a:r>
          </a:p>
        </p:txBody>
      </p:sp>
      <p:pic>
        <p:nvPicPr>
          <p:cNvPr id="77828" name="Picture 4" descr="compton2"/>
          <p:cNvPicPr>
            <a:picLocks noChangeAspect="1" noChangeArrowheads="1"/>
          </p:cNvPicPr>
          <p:nvPr/>
        </p:nvPicPr>
        <p:blipFill>
          <a:blip r:embed="rId2" cstate="print"/>
          <a:srcRect/>
          <a:stretch>
            <a:fillRect/>
          </a:stretch>
        </p:blipFill>
        <p:spPr bwMode="auto">
          <a:xfrm>
            <a:off x="0" y="0"/>
            <a:ext cx="5592763" cy="6858000"/>
          </a:xfrm>
          <a:prstGeom prst="rect">
            <a:avLst/>
          </a:prstGeom>
          <a:noFill/>
          <a:ln w="9525">
            <a:noFill/>
            <a:miter lim="800000"/>
            <a:headEnd/>
            <a:tailEnd/>
          </a:ln>
        </p:spPr>
      </p:pic>
      <p:sp>
        <p:nvSpPr>
          <p:cNvPr id="77829" name="Text Box 6"/>
          <p:cNvSpPr txBox="1">
            <a:spLocks noChangeArrowheads="1"/>
          </p:cNvSpPr>
          <p:nvPr/>
        </p:nvSpPr>
        <p:spPr bwMode="auto">
          <a:xfrm>
            <a:off x="5688013" y="3724275"/>
            <a:ext cx="3303587" cy="1762125"/>
          </a:xfrm>
          <a:prstGeom prst="rect">
            <a:avLst/>
          </a:prstGeom>
          <a:noFill/>
          <a:ln w="22225">
            <a:solidFill>
              <a:schemeClr val="accent2"/>
            </a:solidFill>
            <a:miter lim="800000"/>
            <a:headEnd/>
            <a:tailEnd/>
          </a:ln>
        </p:spPr>
        <p:txBody>
          <a:bodyPr wrap="none">
            <a:spAutoFit/>
          </a:bodyPr>
          <a:lstStyle/>
          <a:p>
            <a:r>
              <a:rPr lang="en-US" sz="1800" b="1" i="1">
                <a:solidFill>
                  <a:schemeClr val="accent2"/>
                </a:solidFill>
                <a:sym typeface="Symbol" pitchFamily="18" charset="2"/>
              </a:rPr>
              <a:t></a:t>
            </a:r>
            <a:r>
              <a:rPr lang="en-US" sz="1800">
                <a:sym typeface="Symbol" pitchFamily="18" charset="2"/>
              </a:rPr>
              <a:t> is what we have called</a:t>
            </a:r>
          </a:p>
          <a:p>
            <a:pPr>
              <a:buFont typeface="Symbol" pitchFamily="18" charset="2"/>
              <a:buNone/>
            </a:pPr>
            <a:r>
              <a:rPr lang="en-US" sz="1800" i="1">
                <a:sym typeface="Symbol" pitchFamily="18" charset="2"/>
              </a:rPr>
              <a:t>K’/K</a:t>
            </a:r>
            <a:r>
              <a:rPr lang="en-US" sz="1800">
                <a:sym typeface="Symbol" pitchFamily="18" charset="2"/>
              </a:rPr>
              <a:t> before;</a:t>
            </a:r>
          </a:p>
          <a:p>
            <a:pPr>
              <a:buFont typeface="Symbol" pitchFamily="18" charset="2"/>
              <a:buNone/>
            </a:pPr>
            <a:r>
              <a:rPr lang="en-US" sz="1800">
                <a:solidFill>
                  <a:schemeClr val="accent2"/>
                </a:solidFill>
                <a:sym typeface="Symbol" pitchFamily="18" charset="2"/>
              </a:rPr>
              <a:t>[1/+]</a:t>
            </a:r>
            <a:r>
              <a:rPr lang="en-US" sz="1800">
                <a:sym typeface="Symbol" pitchFamily="18" charset="2"/>
              </a:rPr>
              <a:t> is the “</a:t>
            </a:r>
            <a:r>
              <a:rPr lang="en-US" sz="1800" i="1">
                <a:sym typeface="Symbol" pitchFamily="18" charset="2"/>
              </a:rPr>
              <a:t>f</a:t>
            </a:r>
            <a:r>
              <a:rPr lang="en-US" sz="1800" i="1" baseline="-25000">
                <a:sym typeface="Symbol" pitchFamily="18" charset="2"/>
              </a:rPr>
              <a:t>i</a:t>
            </a:r>
            <a:r>
              <a:rPr lang="en-US" sz="1800">
                <a:sym typeface="Symbol" pitchFamily="18" charset="2"/>
              </a:rPr>
              <a:t> part”,</a:t>
            </a:r>
          </a:p>
          <a:p>
            <a:pPr>
              <a:buFont typeface="Symbol" pitchFamily="18" charset="2"/>
              <a:buNone/>
            </a:pPr>
            <a:r>
              <a:rPr lang="en-US" sz="1800">
                <a:sym typeface="Symbol" pitchFamily="18" charset="2"/>
              </a:rPr>
              <a:t>i.e. the easily sampled one</a:t>
            </a:r>
          </a:p>
          <a:p>
            <a:pPr>
              <a:buFont typeface="Symbol" pitchFamily="18" charset="2"/>
              <a:buNone/>
            </a:pPr>
            <a:r>
              <a:rPr lang="en-US" sz="1800">
                <a:sym typeface="Symbol" pitchFamily="18" charset="2"/>
              </a:rPr>
              <a:t>(remember, </a:t>
            </a:r>
            <a:r>
              <a:rPr lang="en-US" sz="1800" i="1">
                <a:sym typeface="Symbol" pitchFamily="18" charset="2"/>
              </a:rPr>
              <a:t></a:t>
            </a:r>
            <a:r>
              <a:rPr lang="en-US" sz="1800">
                <a:sym typeface="Symbol" pitchFamily="18" charset="2"/>
              </a:rPr>
              <a:t> is a function</a:t>
            </a:r>
          </a:p>
          <a:p>
            <a:pPr>
              <a:buFont typeface="Symbol" pitchFamily="18" charset="2"/>
              <a:buNone/>
            </a:pPr>
            <a:r>
              <a:rPr lang="en-US" sz="1800">
                <a:sym typeface="Symbol" pitchFamily="18" charset="2"/>
              </a:rPr>
              <a:t>of </a:t>
            </a:r>
            <a:r>
              <a:rPr lang="en-US" sz="1800" i="1">
                <a:sym typeface="Symbol" pitchFamily="18" charset="2"/>
              </a:rPr>
              <a:t></a:t>
            </a:r>
            <a:r>
              <a:rPr lang="en-US" sz="1800">
                <a:sym typeface="Symbol" pitchFamily="18" charset="2"/>
              </a:rPr>
              <a:t>)   </a:t>
            </a:r>
            <a:endParaRPr lang="en-US" sz="1800" baseline="-25000">
              <a:sym typeface="Symbol" pitchFamily="18" charset="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numero diapositiva 5"/>
          <p:cNvSpPr>
            <a:spLocks noGrp="1"/>
          </p:cNvSpPr>
          <p:nvPr>
            <p:ph type="sldNum" sz="quarter" idx="12"/>
          </p:nvPr>
        </p:nvSpPr>
        <p:spPr>
          <a:noFill/>
        </p:spPr>
        <p:txBody>
          <a:bodyPr/>
          <a:lstStyle/>
          <a:p>
            <a:fld id="{C917E62C-4580-4A70-AA44-2240566285D1}" type="slidenum">
              <a:rPr lang="en-US" smtClean="0"/>
              <a:pPr/>
              <a:t>82</a:t>
            </a:fld>
            <a:endParaRPr lang="en-US" smtClean="0"/>
          </a:p>
        </p:txBody>
      </p:sp>
      <p:sp>
        <p:nvSpPr>
          <p:cNvPr id="78851" name="Rectangle 3"/>
          <p:cNvSpPr>
            <a:spLocks noGrp="1" noChangeArrowheads="1"/>
          </p:cNvSpPr>
          <p:nvPr>
            <p:ph type="body" idx="1"/>
          </p:nvPr>
        </p:nvSpPr>
        <p:spPr>
          <a:xfrm>
            <a:off x="6053138" y="1143000"/>
            <a:ext cx="2633662" cy="1371600"/>
          </a:xfrm>
        </p:spPr>
        <p:txBody>
          <a:bodyPr/>
          <a:lstStyle/>
          <a:p>
            <a:pPr eaLnBrk="1" hangingPunct="1">
              <a:lnSpc>
                <a:spcPct val="90000"/>
              </a:lnSpc>
              <a:buFont typeface="Wingdings" pitchFamily="2" charset="2"/>
              <a:buNone/>
            </a:pPr>
            <a:r>
              <a:rPr lang="en-US" sz="2100" smtClean="0"/>
              <a:t>   Implementation in the GEANT 3.21 code</a:t>
            </a:r>
          </a:p>
          <a:p>
            <a:pPr eaLnBrk="1" hangingPunct="1">
              <a:lnSpc>
                <a:spcPct val="90000"/>
              </a:lnSpc>
              <a:buFont typeface="Wingdings" pitchFamily="2" charset="2"/>
              <a:buNone/>
            </a:pPr>
            <a:r>
              <a:rPr lang="en-US" sz="2100" smtClean="0"/>
              <a:t>       </a:t>
            </a:r>
            <a:r>
              <a:rPr lang="en-US" sz="2100" i="1" smtClean="0">
                <a:solidFill>
                  <a:schemeClr val="accent2"/>
                </a:solidFill>
              </a:rPr>
              <a:t>(3 of 3)</a:t>
            </a:r>
          </a:p>
        </p:txBody>
      </p:sp>
      <p:pic>
        <p:nvPicPr>
          <p:cNvPr id="78852" name="Picture 4" descr="compton3"/>
          <p:cNvPicPr>
            <a:picLocks noChangeAspect="1" noChangeArrowheads="1"/>
          </p:cNvPicPr>
          <p:nvPr/>
        </p:nvPicPr>
        <p:blipFill>
          <a:blip r:embed="rId2" cstate="print"/>
          <a:srcRect/>
          <a:stretch>
            <a:fillRect/>
          </a:stretch>
        </p:blipFill>
        <p:spPr bwMode="auto">
          <a:xfrm>
            <a:off x="-36513" y="0"/>
            <a:ext cx="6162676" cy="6669088"/>
          </a:xfrm>
          <a:prstGeom prst="rect">
            <a:avLst/>
          </a:prstGeom>
          <a:noFill/>
          <a:ln w="9525">
            <a:noFill/>
            <a:miter lim="800000"/>
            <a:headEnd/>
            <a:tailEnd/>
          </a:ln>
        </p:spPr>
      </p:pic>
      <p:sp>
        <p:nvSpPr>
          <p:cNvPr id="78853" name="Text Box 6"/>
          <p:cNvSpPr txBox="1">
            <a:spLocks noChangeArrowheads="1"/>
          </p:cNvSpPr>
          <p:nvPr/>
        </p:nvSpPr>
        <p:spPr bwMode="auto">
          <a:xfrm>
            <a:off x="6324600" y="2733675"/>
            <a:ext cx="2676525" cy="1762125"/>
          </a:xfrm>
          <a:prstGeom prst="rect">
            <a:avLst/>
          </a:prstGeom>
          <a:noFill/>
          <a:ln w="22225">
            <a:solidFill>
              <a:schemeClr val="accent2"/>
            </a:solidFill>
            <a:miter lim="800000"/>
            <a:headEnd/>
            <a:tailEnd/>
          </a:ln>
        </p:spPr>
        <p:txBody>
          <a:bodyPr wrap="none">
            <a:spAutoFit/>
          </a:bodyPr>
          <a:lstStyle/>
          <a:p>
            <a:r>
              <a:rPr lang="en-US" sz="1800"/>
              <a:t>here </a:t>
            </a:r>
            <a:r>
              <a:rPr lang="en-US" sz="1800" i="1"/>
              <a:t>g</a:t>
            </a:r>
            <a:r>
              <a:rPr lang="en-US" sz="1800" i="1" baseline="-25000"/>
              <a:t>1</a:t>
            </a:r>
            <a:r>
              <a:rPr lang="en-US" sz="1800" i="1"/>
              <a:t> = g</a:t>
            </a:r>
            <a:r>
              <a:rPr lang="en-US" sz="1800" i="1" baseline="-25000"/>
              <a:t>2</a:t>
            </a:r>
            <a:r>
              <a:rPr lang="en-US" sz="1800"/>
              <a:t> is</a:t>
            </a:r>
          </a:p>
          <a:p>
            <a:r>
              <a:rPr lang="en-US" sz="1800"/>
              <a:t>the same function </a:t>
            </a:r>
          </a:p>
          <a:p>
            <a:r>
              <a:rPr lang="en-US" sz="1800"/>
              <a:t>for both components </a:t>
            </a:r>
          </a:p>
          <a:p>
            <a:r>
              <a:rPr lang="en-US" sz="1800" i="1"/>
              <a:t>f</a:t>
            </a:r>
            <a:r>
              <a:rPr lang="en-US" sz="1800" i="1" baseline="-25000"/>
              <a:t>1</a:t>
            </a:r>
            <a:r>
              <a:rPr lang="en-US" sz="1800"/>
              <a:t> and </a:t>
            </a:r>
            <a:r>
              <a:rPr lang="en-US" sz="1800" i="1"/>
              <a:t>f</a:t>
            </a:r>
            <a:r>
              <a:rPr lang="en-US" sz="1800" i="1" baseline="-25000"/>
              <a:t>2</a:t>
            </a:r>
            <a:r>
              <a:rPr lang="en-US" sz="1800"/>
              <a:t>; </a:t>
            </a:r>
          </a:p>
          <a:p>
            <a:r>
              <a:rPr lang="en-US" sz="1800">
                <a:sym typeface="Symbol" pitchFamily="18" charset="2"/>
              </a:rPr>
              <a:t></a:t>
            </a:r>
            <a:r>
              <a:rPr lang="en-US" sz="1800" baseline="-25000">
                <a:sym typeface="Symbol" pitchFamily="18" charset="2"/>
              </a:rPr>
              <a:t>0</a:t>
            </a:r>
            <a:r>
              <a:rPr lang="en-US" sz="1800">
                <a:sym typeface="Symbol" pitchFamily="18" charset="2"/>
              </a:rPr>
              <a:t> is the minimum </a:t>
            </a:r>
          </a:p>
          <a:p>
            <a:r>
              <a:rPr lang="en-US" sz="1800">
                <a:sym typeface="Symbol" pitchFamily="18" charset="2"/>
              </a:rPr>
              <a:t>value of  </a:t>
            </a:r>
            <a:endParaRPr lang="en-US" sz="1800" baseline="-25000">
              <a:sym typeface="Symbol" pitchFamily="18" charset="2"/>
            </a:endParaRPr>
          </a:p>
        </p:txBody>
      </p:sp>
      <p:sp>
        <p:nvSpPr>
          <p:cNvPr id="123911" name="Text Box 7"/>
          <p:cNvSpPr txBox="1">
            <a:spLocks noChangeArrowheads="1"/>
          </p:cNvSpPr>
          <p:nvPr/>
        </p:nvSpPr>
        <p:spPr bwMode="auto">
          <a:xfrm>
            <a:off x="5410200" y="4724400"/>
            <a:ext cx="3587750" cy="915988"/>
          </a:xfrm>
          <a:prstGeom prst="rect">
            <a:avLst/>
          </a:prstGeom>
          <a:solidFill>
            <a:srgbClr val="FFFF66"/>
          </a:solidFill>
          <a:ln w="9525">
            <a:noFill/>
            <a:miter lim="800000"/>
            <a:headEnd/>
            <a:tailEnd/>
          </a:ln>
        </p:spPr>
        <p:txBody>
          <a:bodyPr wrap="none">
            <a:spAutoFit/>
          </a:bodyPr>
          <a:lstStyle/>
          <a:p>
            <a:r>
              <a:rPr lang="en-US" sz="1800"/>
              <a:t>The same method is used</a:t>
            </a:r>
          </a:p>
          <a:p>
            <a:r>
              <a:rPr lang="en-US" sz="1800"/>
              <a:t>in GEANT4 and EGS4 to track</a:t>
            </a:r>
          </a:p>
          <a:p>
            <a:r>
              <a:rPr lang="en-US" sz="1800"/>
              <a:t>photons and electrons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911"/>
                                        </p:tgtEl>
                                        <p:attrNameLst>
                                          <p:attrName>style.visibility</p:attrName>
                                        </p:attrNameLst>
                                      </p:cBhvr>
                                      <p:to>
                                        <p:strVal val="visible"/>
                                      </p:to>
                                    </p:set>
                                    <p:animEffect transition="in" filter="blinds(horizontal)">
                                      <p:cBhvr>
                                        <p:cTn id="7" dur="500"/>
                                        <p:tgtEl>
                                          <p:spTgt spid="123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egnaposto numero diapositiva 5"/>
          <p:cNvSpPr>
            <a:spLocks noGrp="1"/>
          </p:cNvSpPr>
          <p:nvPr>
            <p:ph type="sldNum" sz="quarter" idx="12"/>
          </p:nvPr>
        </p:nvSpPr>
        <p:spPr>
          <a:noFill/>
        </p:spPr>
        <p:txBody>
          <a:bodyPr/>
          <a:lstStyle/>
          <a:p>
            <a:fld id="{BF70EF6A-1C3C-4954-8177-11D177EE509B}" type="slidenum">
              <a:rPr lang="en-US" smtClean="0"/>
              <a:pPr/>
              <a:t>83</a:t>
            </a:fld>
            <a:endParaRPr lang="en-US" smtClean="0"/>
          </a:p>
        </p:txBody>
      </p:sp>
      <p:sp>
        <p:nvSpPr>
          <p:cNvPr id="79875" name="Rectangle 2"/>
          <p:cNvSpPr>
            <a:spLocks noGrp="1" noChangeArrowheads="1"/>
          </p:cNvSpPr>
          <p:nvPr>
            <p:ph type="title"/>
          </p:nvPr>
        </p:nvSpPr>
        <p:spPr/>
        <p:txBody>
          <a:bodyPr/>
          <a:lstStyle/>
          <a:p>
            <a:pPr eaLnBrk="1" hangingPunct="1"/>
            <a:r>
              <a:rPr lang="en-US" smtClean="0"/>
              <a:t>Photon (&amp; electron) transport</a:t>
            </a:r>
          </a:p>
        </p:txBody>
      </p:sp>
      <p:sp>
        <p:nvSpPr>
          <p:cNvPr id="79876" name="Rectangle 3"/>
          <p:cNvSpPr>
            <a:spLocks noGrp="1" noChangeArrowheads="1"/>
          </p:cNvSpPr>
          <p:nvPr>
            <p:ph type="body" idx="1"/>
          </p:nvPr>
        </p:nvSpPr>
        <p:spPr/>
        <p:txBody>
          <a:bodyPr/>
          <a:lstStyle/>
          <a:p>
            <a:pPr eaLnBrk="1" hangingPunct="1">
              <a:lnSpc>
                <a:spcPct val="80000"/>
              </a:lnSpc>
            </a:pPr>
            <a:r>
              <a:rPr lang="en-US" sz="1900" smtClean="0"/>
              <a:t>The general scheme for transport of electrons and photons (&amp; other particles) in a simulation program is the following:</a:t>
            </a:r>
          </a:p>
          <a:p>
            <a:pPr lvl="1" eaLnBrk="1" hangingPunct="1">
              <a:lnSpc>
                <a:spcPct val="80000"/>
              </a:lnSpc>
            </a:pPr>
            <a:r>
              <a:rPr lang="en-US" sz="1700" smtClean="0"/>
              <a:t>the path of each particle is subdivided in small steps</a:t>
            </a:r>
          </a:p>
          <a:p>
            <a:pPr lvl="1" eaLnBrk="1" hangingPunct="1">
              <a:lnSpc>
                <a:spcPct val="80000"/>
              </a:lnSpc>
            </a:pPr>
            <a:r>
              <a:rPr lang="en-US" sz="1700" smtClean="0"/>
              <a:t>at each step at most one of the competing processes is chosen, with probability according to the process cross-section</a:t>
            </a:r>
          </a:p>
          <a:p>
            <a:pPr lvl="1" eaLnBrk="1" hangingPunct="1">
              <a:lnSpc>
                <a:spcPct val="80000"/>
              </a:lnSpc>
            </a:pPr>
            <a:r>
              <a:rPr lang="en-US" sz="1700" smtClean="0"/>
              <a:t>the chosen process is simulated, the new momentum of the original particle and (possibly) the momenta of the other produced particles are stored in memory, and the next step is dealt with</a:t>
            </a:r>
          </a:p>
          <a:p>
            <a:pPr eaLnBrk="1" hangingPunct="1">
              <a:lnSpc>
                <a:spcPct val="80000"/>
              </a:lnSpc>
            </a:pPr>
            <a:r>
              <a:rPr lang="en-US" sz="1900" smtClean="0"/>
              <a:t>The simulation ends when all particles have disappeared or have dropped below a certain minimum energy</a:t>
            </a:r>
          </a:p>
          <a:p>
            <a:pPr eaLnBrk="1" hangingPunct="1">
              <a:lnSpc>
                <a:spcPct val="80000"/>
              </a:lnSpc>
            </a:pPr>
            <a:r>
              <a:rPr lang="en-US" sz="1900" b="1" smtClean="0">
                <a:solidFill>
                  <a:schemeClr val="accent2"/>
                </a:solidFill>
              </a:rPr>
              <a:t>EGS4</a:t>
            </a:r>
            <a:r>
              <a:rPr lang="en-US" sz="1900" smtClean="0"/>
              <a:t>: Electron-Gamma Shower (W.R. Nelson et al., SLAC-265, Stanford Linear Accel. Center, Dec. 1985 and later improvements); for software distribution see e.g.: </a:t>
            </a:r>
            <a:r>
              <a:rPr lang="en-US" sz="1900" smtClean="0">
                <a:solidFill>
                  <a:schemeClr val="hlink"/>
                </a:solidFill>
              </a:rPr>
              <a:t>http://www.irs.inms.nrc.ca/EGSnrc/EGSnrc.html</a:t>
            </a:r>
          </a:p>
          <a:p>
            <a:pPr eaLnBrk="1" hangingPunct="1">
              <a:lnSpc>
                <a:spcPct val="80000"/>
              </a:lnSpc>
            </a:pPr>
            <a:r>
              <a:rPr lang="en-US" sz="1900" b="1" smtClean="0">
                <a:solidFill>
                  <a:schemeClr val="accent2"/>
                </a:solidFill>
              </a:rPr>
              <a:t>GEANT3/GEANT4</a:t>
            </a:r>
            <a:r>
              <a:rPr lang="en-US" sz="1900" smtClean="0"/>
              <a:t>: see </a:t>
            </a:r>
            <a:r>
              <a:rPr lang="it-IT" sz="1900" smtClean="0">
                <a:hlinkClick r:id="rId2"/>
              </a:rPr>
              <a:t>http://wwwinfo.cern.ch/asd/geant</a:t>
            </a:r>
            <a:endParaRPr lang="it-IT" sz="1900" smtClean="0"/>
          </a:p>
          <a:p>
            <a:pPr eaLnBrk="1" hangingPunct="1">
              <a:lnSpc>
                <a:spcPct val="80000"/>
              </a:lnSpc>
              <a:buFont typeface="Wingdings" pitchFamily="2" charset="2"/>
              <a:buNone/>
            </a:pPr>
            <a:r>
              <a:rPr lang="it-IT" sz="1900" smtClean="0"/>
              <a:t>      or </a:t>
            </a:r>
            <a:r>
              <a:rPr lang="it-IT" sz="1900" smtClean="0">
                <a:solidFill>
                  <a:schemeClr val="hlink"/>
                </a:solidFill>
              </a:rPr>
              <a:t>http://cern.ch/geant4</a:t>
            </a:r>
          </a:p>
          <a:p>
            <a:pPr eaLnBrk="1" hangingPunct="1">
              <a:lnSpc>
                <a:spcPct val="80000"/>
              </a:lnSpc>
            </a:pPr>
            <a:r>
              <a:rPr lang="it-IT" sz="1900" b="1" smtClean="0">
                <a:solidFill>
                  <a:schemeClr val="accent2"/>
                </a:solidFill>
              </a:rPr>
              <a:t>FLUKA</a:t>
            </a:r>
            <a:r>
              <a:rPr lang="it-IT" sz="1900" smtClean="0"/>
              <a:t>: see </a:t>
            </a:r>
            <a:r>
              <a:rPr lang="it-IT" sz="1900" smtClean="0">
                <a:solidFill>
                  <a:schemeClr val="hlink"/>
                </a:solidFill>
              </a:rPr>
              <a:t>http://www.fluka.org</a:t>
            </a:r>
            <a:r>
              <a:rPr lang="it-IT" sz="1900" smtClean="0"/>
              <a:t> </a:t>
            </a:r>
            <a:endParaRPr lang="en-US" sz="1900" smtClean="0"/>
          </a:p>
        </p:txBody>
      </p:sp>
      <p:sp>
        <p:nvSpPr>
          <p:cNvPr id="5" name="Rettangolo 4"/>
          <p:cNvSpPr/>
          <p:nvPr/>
        </p:nvSpPr>
        <p:spPr>
          <a:xfrm>
            <a:off x="609600" y="6172200"/>
            <a:ext cx="7391400" cy="584775"/>
          </a:xfrm>
          <a:prstGeom prst="rect">
            <a:avLst/>
          </a:prstGeom>
        </p:spPr>
        <p:txBody>
          <a:bodyPr wrap="square">
            <a:spAutoFit/>
          </a:bodyPr>
          <a:lstStyle/>
          <a:p>
            <a:r>
              <a:rPr lang="it-IT" sz="1600" dirty="0" smtClean="0">
                <a:hlinkClick r:id="rId3"/>
              </a:rPr>
              <a:t>https://geant4.web.cern.ch/geant4/UserDocumentation/UsersGuides/ForApplicationDeveloper/html/</a:t>
            </a:r>
            <a:r>
              <a:rPr lang="it-IT" sz="1600" dirty="0" smtClean="0"/>
              <a:t> </a:t>
            </a:r>
            <a:endParaRPr lang="it-IT" sz="1600" dirty="0"/>
          </a:p>
        </p:txBody>
      </p:sp>
      <p:sp>
        <p:nvSpPr>
          <p:cNvPr id="6" name="CasellaDiTesto 5"/>
          <p:cNvSpPr txBox="1"/>
          <p:nvPr/>
        </p:nvSpPr>
        <p:spPr>
          <a:xfrm>
            <a:off x="3886200" y="6477000"/>
            <a:ext cx="3843488" cy="338554"/>
          </a:xfrm>
          <a:prstGeom prst="rect">
            <a:avLst/>
          </a:prstGeom>
          <a:noFill/>
        </p:spPr>
        <p:txBody>
          <a:bodyPr wrap="none" rtlCol="0">
            <a:spAutoFit/>
          </a:bodyPr>
          <a:lstStyle/>
          <a:p>
            <a:r>
              <a:rPr lang="it-IT" sz="1600" dirty="0" smtClean="0"/>
              <a:t>CLHEP / </a:t>
            </a:r>
            <a:r>
              <a:rPr lang="it-IT" sz="1600" i="1" dirty="0" err="1" smtClean="0"/>
              <a:t>HEPRandom</a:t>
            </a:r>
            <a:r>
              <a:rPr lang="it-IT" sz="1600" dirty="0" smtClean="0"/>
              <a:t>: </a:t>
            </a:r>
            <a:r>
              <a:rPr lang="it-IT" sz="1600" dirty="0" err="1" smtClean="0"/>
              <a:t>section</a:t>
            </a:r>
            <a:r>
              <a:rPr lang="it-IT" sz="1600" dirty="0" smtClean="0"/>
              <a:t> 3.2.2</a:t>
            </a:r>
            <a:endParaRPr lang="it-IT" sz="16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egnaposto numero diapositiva 5"/>
          <p:cNvSpPr>
            <a:spLocks noGrp="1"/>
          </p:cNvSpPr>
          <p:nvPr>
            <p:ph type="sldNum" sz="quarter" idx="12"/>
          </p:nvPr>
        </p:nvSpPr>
        <p:spPr>
          <a:noFill/>
        </p:spPr>
        <p:txBody>
          <a:bodyPr/>
          <a:lstStyle/>
          <a:p>
            <a:fld id="{CF7DBFAA-9264-40D7-99E5-F0711F395026}" type="slidenum">
              <a:rPr lang="en-US" smtClean="0"/>
              <a:pPr/>
              <a:t>84</a:t>
            </a:fld>
            <a:endParaRPr lang="en-US" smtClean="0"/>
          </a:p>
        </p:txBody>
      </p:sp>
      <p:pic>
        <p:nvPicPr>
          <p:cNvPr id="80899" name="Picture 4" descr="geantlista"/>
          <p:cNvPicPr>
            <a:picLocks noChangeAspect="1" noChangeArrowheads="1"/>
          </p:cNvPicPr>
          <p:nvPr/>
        </p:nvPicPr>
        <p:blipFill>
          <a:blip r:embed="rId2" cstate="print"/>
          <a:srcRect/>
          <a:stretch>
            <a:fillRect/>
          </a:stretch>
        </p:blipFill>
        <p:spPr bwMode="auto">
          <a:xfrm>
            <a:off x="0" y="0"/>
            <a:ext cx="6072188" cy="6858000"/>
          </a:xfrm>
          <a:prstGeom prst="rect">
            <a:avLst/>
          </a:prstGeom>
          <a:noFill/>
          <a:ln w="9525">
            <a:noFill/>
            <a:miter lim="800000"/>
            <a:headEnd/>
            <a:tailEnd/>
          </a:ln>
        </p:spPr>
      </p:pic>
      <p:sp>
        <p:nvSpPr>
          <p:cNvPr id="80900" name="Text Box 5"/>
          <p:cNvSpPr txBox="1">
            <a:spLocks noChangeArrowheads="1"/>
          </p:cNvSpPr>
          <p:nvPr/>
        </p:nvSpPr>
        <p:spPr bwMode="auto">
          <a:xfrm>
            <a:off x="5562600" y="1295400"/>
            <a:ext cx="3581400" cy="4233863"/>
          </a:xfrm>
          <a:prstGeom prst="rect">
            <a:avLst/>
          </a:prstGeom>
          <a:noFill/>
          <a:ln w="22225">
            <a:solidFill>
              <a:schemeClr val="accent2"/>
            </a:solidFill>
            <a:miter lim="800000"/>
            <a:headEnd/>
            <a:tailEnd/>
          </a:ln>
        </p:spPr>
        <p:txBody>
          <a:bodyPr wrap="none">
            <a:spAutoFit/>
          </a:bodyPr>
          <a:lstStyle/>
          <a:p>
            <a:r>
              <a:rPr lang="en-US" sz="1800"/>
              <a:t>This is the GEANT3 flow</a:t>
            </a:r>
          </a:p>
          <a:p>
            <a:r>
              <a:rPr lang="en-US" sz="1800"/>
              <a:t>chart: the user must</a:t>
            </a:r>
          </a:p>
          <a:p>
            <a:r>
              <a:rPr lang="en-US" sz="1800"/>
              <a:t>provide (at least) the </a:t>
            </a:r>
          </a:p>
          <a:p>
            <a:r>
              <a:rPr lang="en-US" sz="1800"/>
              <a:t>subroutines </a:t>
            </a:r>
            <a:r>
              <a:rPr lang="en-US" sz="1800">
                <a:solidFill>
                  <a:schemeClr val="accent2"/>
                </a:solidFill>
              </a:rPr>
              <a:t>circled in red</a:t>
            </a:r>
            <a:r>
              <a:rPr lang="en-US" sz="1800"/>
              <a:t> </a:t>
            </a:r>
          </a:p>
          <a:p>
            <a:r>
              <a:rPr lang="en-US" sz="1800"/>
              <a:t>in order to specify the </a:t>
            </a:r>
          </a:p>
          <a:p>
            <a:r>
              <a:rPr lang="en-US" sz="1800" b="1"/>
              <a:t>geometry</a:t>
            </a:r>
            <a:r>
              <a:rPr lang="en-US" sz="1800"/>
              <a:t> of the apparatus, </a:t>
            </a:r>
          </a:p>
          <a:p>
            <a:r>
              <a:rPr lang="en-US" sz="1800"/>
              <a:t>the detector sensitive </a:t>
            </a:r>
          </a:p>
          <a:p>
            <a:r>
              <a:rPr lang="en-US" sz="1800"/>
              <a:t>volumes, the initial </a:t>
            </a:r>
          </a:p>
          <a:p>
            <a:r>
              <a:rPr lang="en-US" sz="1800" b="1"/>
              <a:t>kinematics</a:t>
            </a:r>
            <a:r>
              <a:rPr lang="en-US" sz="1800"/>
              <a:t> of each event.</a:t>
            </a:r>
          </a:p>
          <a:p>
            <a:r>
              <a:rPr lang="en-US" sz="1800"/>
              <a:t>Also, the storage of space</a:t>
            </a:r>
          </a:p>
          <a:p>
            <a:r>
              <a:rPr lang="en-US" sz="1800"/>
              <a:t>points (HITS) along tracks </a:t>
            </a:r>
          </a:p>
          <a:p>
            <a:r>
              <a:rPr lang="en-US" sz="1800"/>
              <a:t>and the simulation of the</a:t>
            </a:r>
          </a:p>
          <a:p>
            <a:r>
              <a:rPr lang="en-US" sz="1800"/>
              <a:t>data as recorded by the</a:t>
            </a:r>
          </a:p>
          <a:p>
            <a:r>
              <a:rPr lang="en-US" sz="1800"/>
              <a:t>detectors (DIGITS) must</a:t>
            </a:r>
          </a:p>
          <a:p>
            <a:r>
              <a:rPr lang="en-US" sz="1800"/>
              <a:t>be provided by the user.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egnaposto numero diapositiva 5"/>
          <p:cNvSpPr>
            <a:spLocks noGrp="1"/>
          </p:cNvSpPr>
          <p:nvPr>
            <p:ph type="sldNum" sz="quarter" idx="12"/>
          </p:nvPr>
        </p:nvSpPr>
        <p:spPr>
          <a:noFill/>
        </p:spPr>
        <p:txBody>
          <a:bodyPr/>
          <a:lstStyle/>
          <a:p>
            <a:fld id="{519C2A20-D7D2-441E-9F20-44C12A5099D5}" type="slidenum">
              <a:rPr lang="en-US" smtClean="0"/>
              <a:pPr/>
              <a:t>85</a:t>
            </a:fld>
            <a:endParaRPr lang="en-US" smtClean="0"/>
          </a:p>
        </p:txBody>
      </p:sp>
      <p:sp>
        <p:nvSpPr>
          <p:cNvPr id="81923" name="Rectangle 2"/>
          <p:cNvSpPr>
            <a:spLocks noGrp="1" noChangeArrowheads="1"/>
          </p:cNvSpPr>
          <p:nvPr>
            <p:ph type="title"/>
          </p:nvPr>
        </p:nvSpPr>
        <p:spPr/>
        <p:txBody>
          <a:bodyPr/>
          <a:lstStyle/>
          <a:p>
            <a:pPr eaLnBrk="1" hangingPunct="1"/>
            <a:r>
              <a:rPr lang="en-US" smtClean="0"/>
              <a:t>Event generators</a:t>
            </a:r>
          </a:p>
        </p:txBody>
      </p:sp>
      <p:sp>
        <p:nvSpPr>
          <p:cNvPr id="81924" name="Rectangle 3"/>
          <p:cNvSpPr>
            <a:spLocks noGrp="1" noChangeArrowheads="1"/>
          </p:cNvSpPr>
          <p:nvPr>
            <p:ph type="body" idx="1"/>
          </p:nvPr>
        </p:nvSpPr>
        <p:spPr/>
        <p:txBody>
          <a:bodyPr/>
          <a:lstStyle/>
          <a:p>
            <a:pPr eaLnBrk="1" hangingPunct="1">
              <a:lnSpc>
                <a:spcPct val="80000"/>
              </a:lnSpc>
            </a:pPr>
            <a:r>
              <a:rPr lang="en-US" sz="2100" smtClean="0"/>
              <a:t>We have seen up to now how the </a:t>
            </a:r>
            <a:r>
              <a:rPr lang="en-US" sz="2100" b="1" smtClean="0">
                <a:solidFill>
                  <a:schemeClr val="accent2"/>
                </a:solidFill>
              </a:rPr>
              <a:t>transport </a:t>
            </a:r>
            <a:r>
              <a:rPr lang="en-US" sz="2100" smtClean="0"/>
              <a:t>of certain particles (in particular electrons and photons) is simulated in complex programs like GEANT or EGS</a:t>
            </a:r>
          </a:p>
          <a:p>
            <a:pPr eaLnBrk="1" hangingPunct="1">
              <a:lnSpc>
                <a:spcPct val="80000"/>
              </a:lnSpc>
            </a:pPr>
            <a:r>
              <a:rPr lang="en-US" sz="2100" smtClean="0"/>
              <a:t>The initial </a:t>
            </a:r>
            <a:r>
              <a:rPr lang="en-US" sz="2100" b="1" smtClean="0">
                <a:solidFill>
                  <a:schemeClr val="accent2"/>
                </a:solidFill>
              </a:rPr>
              <a:t>kinematics</a:t>
            </a:r>
            <a:r>
              <a:rPr lang="en-US" sz="2100" smtClean="0"/>
              <a:t> can be very simple (one primary electron or photon of a given energy incident on a block of material) but more often we need to simulate in full detail lepton-lepton, lepton-hadron or hadron-hadron collisions (including ion-ion)</a:t>
            </a:r>
          </a:p>
          <a:p>
            <a:pPr eaLnBrk="1" hangingPunct="1">
              <a:lnSpc>
                <a:spcPct val="80000"/>
              </a:lnSpc>
            </a:pPr>
            <a:r>
              <a:rPr lang="en-US" sz="2100" smtClean="0"/>
              <a:t>This task is accomplished by </a:t>
            </a:r>
            <a:r>
              <a:rPr lang="en-US" sz="2100" b="1" smtClean="0">
                <a:solidFill>
                  <a:schemeClr val="accent2"/>
                </a:solidFill>
              </a:rPr>
              <a:t>event generators</a:t>
            </a:r>
            <a:r>
              <a:rPr lang="en-US" sz="2100" smtClean="0"/>
              <a:t> like PYTHIA, HERWIG, HIJING which model the known physics (at the parton level) but which are outside the scope of this course</a:t>
            </a:r>
          </a:p>
          <a:p>
            <a:pPr eaLnBrk="1" hangingPunct="1">
              <a:lnSpc>
                <a:spcPct val="80000"/>
              </a:lnSpc>
            </a:pPr>
            <a:r>
              <a:rPr lang="en-US" sz="2100" smtClean="0"/>
              <a:t>In any case even the transport code must include the most important electromagnetic and hadronic processes relevant for the interaction of produced long-lived or stable particles with matter </a:t>
            </a:r>
          </a:p>
          <a:p>
            <a:pPr eaLnBrk="1" hangingPunct="1">
              <a:lnSpc>
                <a:spcPct val="80000"/>
              </a:lnSpc>
            </a:pPr>
            <a:endParaRPr lang="en-US" sz="2100"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egnaposto numero diapositiva 5"/>
          <p:cNvSpPr>
            <a:spLocks noGrp="1"/>
          </p:cNvSpPr>
          <p:nvPr>
            <p:ph type="sldNum" sz="quarter" idx="12"/>
          </p:nvPr>
        </p:nvSpPr>
        <p:spPr>
          <a:noFill/>
        </p:spPr>
        <p:txBody>
          <a:bodyPr/>
          <a:lstStyle/>
          <a:p>
            <a:fld id="{6A18E57D-EE0F-4E1A-BD0B-6A94ADC946BD}" type="slidenum">
              <a:rPr lang="en-US" smtClean="0"/>
              <a:pPr/>
              <a:t>86</a:t>
            </a:fld>
            <a:endParaRPr lang="en-US" smtClean="0"/>
          </a:p>
        </p:txBody>
      </p:sp>
      <p:sp>
        <p:nvSpPr>
          <p:cNvPr id="82947" name="Rectangle 2"/>
          <p:cNvSpPr>
            <a:spLocks noGrp="1" noChangeArrowheads="1"/>
          </p:cNvSpPr>
          <p:nvPr>
            <p:ph type="title"/>
          </p:nvPr>
        </p:nvSpPr>
        <p:spPr/>
        <p:txBody>
          <a:bodyPr/>
          <a:lstStyle/>
          <a:p>
            <a:pPr eaLnBrk="1" hangingPunct="1"/>
            <a:r>
              <a:rPr lang="en-US" smtClean="0"/>
              <a:t>Simulation of detector response</a:t>
            </a:r>
          </a:p>
        </p:txBody>
      </p:sp>
      <p:sp>
        <p:nvSpPr>
          <p:cNvPr id="82948" name="Rectangle 3"/>
          <p:cNvSpPr>
            <a:spLocks noGrp="1" noChangeArrowheads="1"/>
          </p:cNvSpPr>
          <p:nvPr>
            <p:ph type="body" idx="1"/>
          </p:nvPr>
        </p:nvSpPr>
        <p:spPr/>
        <p:txBody>
          <a:bodyPr/>
          <a:lstStyle/>
          <a:p>
            <a:pPr eaLnBrk="1" hangingPunct="1">
              <a:lnSpc>
                <a:spcPct val="80000"/>
              </a:lnSpc>
            </a:pPr>
            <a:r>
              <a:rPr lang="en-US" sz="2100" smtClean="0"/>
              <a:t>The detailed simulation of a detector’s response is often based on laboratory + test beam results and is then incorporated in the general MC simulation of the experiment (e.g. GUDIGI in GEANT3)</a:t>
            </a:r>
          </a:p>
          <a:p>
            <a:pPr eaLnBrk="1" hangingPunct="1">
              <a:lnSpc>
                <a:spcPct val="80000"/>
              </a:lnSpc>
            </a:pPr>
            <a:r>
              <a:rPr lang="en-US" sz="2100" smtClean="0"/>
              <a:t>The following main features are modeled:</a:t>
            </a:r>
          </a:p>
          <a:p>
            <a:pPr lvl="1" eaLnBrk="1" hangingPunct="1">
              <a:lnSpc>
                <a:spcPct val="80000"/>
              </a:lnSpc>
            </a:pPr>
            <a:r>
              <a:rPr lang="en-US" sz="2000" smtClean="0"/>
              <a:t>Geometrical acceptance</a:t>
            </a:r>
          </a:p>
          <a:p>
            <a:pPr lvl="1" eaLnBrk="1" hangingPunct="1">
              <a:lnSpc>
                <a:spcPct val="80000"/>
              </a:lnSpc>
            </a:pPr>
            <a:r>
              <a:rPr lang="en-US" sz="2000" smtClean="0"/>
              <a:t>Efficiency: e.g. detection efficiency vs. energy of the incoming particle</a:t>
            </a:r>
          </a:p>
          <a:p>
            <a:pPr lvl="1" eaLnBrk="1" hangingPunct="1">
              <a:lnSpc>
                <a:spcPct val="80000"/>
              </a:lnSpc>
            </a:pPr>
            <a:r>
              <a:rPr lang="en-US" sz="2000" smtClean="0"/>
              <a:t>Energy resolution: in the simplest case a gaussian “smearing” is enough to describe the energy resolution function</a:t>
            </a:r>
          </a:p>
          <a:p>
            <a:pPr lvl="1" eaLnBrk="1" hangingPunct="1">
              <a:lnSpc>
                <a:spcPct val="80000"/>
              </a:lnSpc>
            </a:pPr>
            <a:r>
              <a:rPr lang="en-US" sz="2000" smtClean="0"/>
              <a:t>Noise: it can be modeled either as a random amplitude which is added to the true signal before digitization, or as a noise count which occurs with a given probability (derived e.g. from the measured noise count rate per unit area)</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numero diapositiva 5"/>
          <p:cNvSpPr>
            <a:spLocks noGrp="1"/>
          </p:cNvSpPr>
          <p:nvPr>
            <p:ph type="sldNum" sz="quarter" idx="12"/>
          </p:nvPr>
        </p:nvSpPr>
        <p:spPr>
          <a:noFill/>
        </p:spPr>
        <p:txBody>
          <a:bodyPr/>
          <a:lstStyle/>
          <a:p>
            <a:fld id="{6F4B8668-977D-4B08-AD01-B98AAAB8F65A}" type="slidenum">
              <a:rPr lang="en-US" smtClean="0"/>
              <a:pPr/>
              <a:t>87</a:t>
            </a:fld>
            <a:endParaRPr lang="en-US" smtClean="0"/>
          </a:p>
        </p:txBody>
      </p:sp>
      <p:sp>
        <p:nvSpPr>
          <p:cNvPr id="83971" name="Rectangle 2"/>
          <p:cNvSpPr>
            <a:spLocks noGrp="1" noChangeArrowheads="1"/>
          </p:cNvSpPr>
          <p:nvPr>
            <p:ph type="title"/>
          </p:nvPr>
        </p:nvSpPr>
        <p:spPr/>
        <p:txBody>
          <a:bodyPr/>
          <a:lstStyle/>
          <a:p>
            <a:pPr eaLnBrk="1" hangingPunct="1"/>
            <a:r>
              <a:rPr lang="en-US" smtClean="0"/>
              <a:t>MonteCarlo DEMONSTRATION</a:t>
            </a:r>
          </a:p>
        </p:txBody>
      </p:sp>
      <p:sp>
        <p:nvSpPr>
          <p:cNvPr id="83972" name="Rectangle 3"/>
          <p:cNvSpPr>
            <a:spLocks noGrp="1" noChangeArrowheads="1"/>
          </p:cNvSpPr>
          <p:nvPr>
            <p:ph type="body" idx="1"/>
          </p:nvPr>
        </p:nvSpPr>
        <p:spPr>
          <a:solidFill>
            <a:srgbClr val="FFFF66"/>
          </a:solidFill>
        </p:spPr>
        <p:txBody>
          <a:bodyPr/>
          <a:lstStyle/>
          <a:p>
            <a:pPr eaLnBrk="1" hangingPunct="1"/>
            <a:r>
              <a:rPr lang="en-US" smtClean="0"/>
              <a:t>Demonstration of basic random number techniques with Mathematica </a:t>
            </a:r>
          </a:p>
          <a:p>
            <a:pPr eaLnBrk="1" hangingPunct="1"/>
            <a:r>
              <a:rPr lang="en-US" smtClean="0"/>
              <a:t>Demonstration of basic random number techniques with a FORTRAN/C program</a:t>
            </a:r>
          </a:p>
          <a:p>
            <a:pPr lvl="1" eaLnBrk="1" hangingPunct="1"/>
            <a:r>
              <a:rPr lang="en-US" smtClean="0"/>
              <a:t>needs package ‘cernlib’ &amp; gfortran compiler</a:t>
            </a:r>
          </a:p>
          <a:p>
            <a:pPr eaLnBrk="1" hangingPunct="1"/>
            <a:r>
              <a:rPr lang="en-US" smtClean="0"/>
              <a:t>Demonstration with ROOT</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Numerical</a:t>
            </a:r>
            <a:r>
              <a:rPr lang="it-IT" dirty="0" smtClean="0"/>
              <a:t> </a:t>
            </a:r>
            <a:r>
              <a:rPr lang="it-IT" dirty="0" err="1" smtClean="0"/>
              <a:t>Recipes</a:t>
            </a:r>
            <a:endParaRPr lang="it-IT" dirty="0"/>
          </a:p>
        </p:txBody>
      </p:sp>
      <p:sp>
        <p:nvSpPr>
          <p:cNvPr id="3" name="Segnaposto contenuto 2"/>
          <p:cNvSpPr>
            <a:spLocks noGrp="1"/>
          </p:cNvSpPr>
          <p:nvPr>
            <p:ph idx="1"/>
          </p:nvPr>
        </p:nvSpPr>
        <p:spPr>
          <a:xfrm>
            <a:off x="566738" y="1219200"/>
            <a:ext cx="3548062" cy="3505200"/>
          </a:xfrm>
        </p:spPr>
        <p:txBody>
          <a:bodyPr/>
          <a:lstStyle/>
          <a:p>
            <a:r>
              <a:rPr lang="it-IT" sz="2000" dirty="0" err="1" smtClean="0">
                <a:hlinkClick r:id="rId2"/>
              </a:rPr>
              <a:t>numerical.recipes</a:t>
            </a:r>
            <a:r>
              <a:rPr lang="it-IT" sz="2000" dirty="0" smtClean="0">
                <a:hlinkClick r:id="rId2"/>
              </a:rPr>
              <a:t> </a:t>
            </a:r>
            <a:r>
              <a:rPr lang="it-IT" sz="2000" dirty="0" smtClean="0"/>
              <a:t>[</a:t>
            </a:r>
            <a:r>
              <a:rPr lang="it-IT" sz="2000" dirty="0" err="1" smtClean="0"/>
              <a:t>was</a:t>
            </a:r>
            <a:r>
              <a:rPr lang="it-IT" sz="2000" dirty="0" smtClean="0"/>
              <a:t> www.nr.com</a:t>
            </a:r>
            <a:r>
              <a:rPr lang="it-IT" sz="2000" dirty="0"/>
              <a:t>]</a:t>
            </a:r>
            <a:endParaRPr lang="it-IT" sz="2000" dirty="0" smtClean="0"/>
          </a:p>
          <a:p>
            <a:pPr lvl="1"/>
            <a:r>
              <a:rPr lang="it-IT" sz="1800" dirty="0" err="1" smtClean="0"/>
              <a:t>Third</a:t>
            </a:r>
            <a:r>
              <a:rPr lang="it-IT" sz="1800" dirty="0" smtClean="0"/>
              <a:t> </a:t>
            </a:r>
            <a:r>
              <a:rPr lang="it-IT" sz="1800" dirty="0" err="1" smtClean="0"/>
              <a:t>edition</a:t>
            </a:r>
            <a:r>
              <a:rPr lang="it-IT" sz="1800" dirty="0" smtClean="0"/>
              <a:t> in C++</a:t>
            </a:r>
          </a:p>
          <a:p>
            <a:pPr lvl="1"/>
            <a:r>
              <a:rPr lang="it-IT" sz="1800" dirty="0" err="1" smtClean="0"/>
              <a:t>limited</a:t>
            </a:r>
            <a:r>
              <a:rPr lang="it-IT" sz="1800" dirty="0" smtClean="0"/>
              <a:t> free </a:t>
            </a:r>
            <a:r>
              <a:rPr lang="it-IT" sz="1800" dirty="0" err="1" smtClean="0"/>
              <a:t>access</a:t>
            </a:r>
            <a:r>
              <a:rPr lang="it-IT" sz="1800" dirty="0" smtClean="0"/>
              <a:t> (30 </a:t>
            </a:r>
            <a:r>
              <a:rPr lang="it-IT" sz="1800" dirty="0" err="1" smtClean="0"/>
              <a:t>pages</a:t>
            </a:r>
            <a:r>
              <a:rPr lang="it-IT" sz="1800" dirty="0" smtClean="0"/>
              <a:t> per </a:t>
            </a:r>
            <a:r>
              <a:rPr lang="it-IT" sz="1800" dirty="0" err="1" smtClean="0"/>
              <a:t>month</a:t>
            </a:r>
            <a:r>
              <a:rPr lang="it-IT" sz="1800" dirty="0" smtClean="0"/>
              <a:t>)</a:t>
            </a:r>
          </a:p>
          <a:p>
            <a:pPr lvl="1"/>
            <a:r>
              <a:rPr lang="it-IT" sz="1800" dirty="0" err="1" smtClean="0"/>
              <a:t>unlimited</a:t>
            </a:r>
            <a:r>
              <a:rPr lang="it-IT" sz="1800" dirty="0" smtClean="0"/>
              <a:t> </a:t>
            </a:r>
            <a:r>
              <a:rPr lang="it-IT" sz="1800" dirty="0" err="1" smtClean="0"/>
              <a:t>access</a:t>
            </a:r>
            <a:r>
              <a:rPr lang="it-IT" sz="1800" dirty="0" smtClean="0"/>
              <a:t> </a:t>
            </a:r>
            <a:r>
              <a:rPr lang="it-IT" sz="1800" dirty="0" err="1" smtClean="0"/>
              <a:t>with</a:t>
            </a:r>
            <a:r>
              <a:rPr lang="it-IT" sz="1800" dirty="0" smtClean="0"/>
              <a:t> </a:t>
            </a:r>
            <a:r>
              <a:rPr lang="it-IT" sz="1800" dirty="0" err="1" smtClean="0"/>
              <a:t>subscription</a:t>
            </a:r>
            <a:endParaRPr lang="it-IT" sz="1800" dirty="0" smtClean="0"/>
          </a:p>
          <a:p>
            <a:endParaRPr lang="it-IT" dirty="0"/>
          </a:p>
        </p:txBody>
      </p:sp>
      <p:sp>
        <p:nvSpPr>
          <p:cNvPr id="4" name="Segnaposto numero diapositiva 3"/>
          <p:cNvSpPr>
            <a:spLocks noGrp="1"/>
          </p:cNvSpPr>
          <p:nvPr>
            <p:ph type="sldNum" sz="quarter" idx="12"/>
          </p:nvPr>
        </p:nvSpPr>
        <p:spPr/>
        <p:txBody>
          <a:bodyPr/>
          <a:lstStyle/>
          <a:p>
            <a:pPr>
              <a:defRPr/>
            </a:pPr>
            <a:fld id="{A8926553-35D2-4C7C-9D63-814688CBFE53}" type="slidenum">
              <a:rPr lang="en-US" smtClean="0"/>
              <a:pPr>
                <a:defRPr/>
              </a:pPr>
              <a:t>88</a:t>
            </a:fld>
            <a:endParaRPr lang="en-US"/>
          </a:p>
        </p:txBody>
      </p:sp>
      <p:pic>
        <p:nvPicPr>
          <p:cNvPr id="161794" name="Picture 2"/>
          <p:cNvPicPr>
            <a:picLocks noChangeAspect="1" noChangeArrowheads="1"/>
          </p:cNvPicPr>
          <p:nvPr/>
        </p:nvPicPr>
        <p:blipFill>
          <a:blip r:embed="rId3" cstate="print"/>
          <a:srcRect r="55625" b="5556"/>
          <a:stretch>
            <a:fillRect/>
          </a:stretch>
        </p:blipFill>
        <p:spPr bwMode="auto">
          <a:xfrm>
            <a:off x="4267200" y="1019578"/>
            <a:ext cx="4876800" cy="5838422"/>
          </a:xfrm>
          <a:prstGeom prst="rect">
            <a:avLst/>
          </a:prstGeom>
          <a:noFill/>
          <a:ln w="9525">
            <a:noFill/>
            <a:miter lim="800000"/>
            <a:headEnd/>
            <a:tailEnd/>
          </a:ln>
        </p:spPr>
      </p:pic>
      <p:sp>
        <p:nvSpPr>
          <p:cNvPr id="5" name="CasellaDiTesto 4"/>
          <p:cNvSpPr txBox="1"/>
          <p:nvPr/>
        </p:nvSpPr>
        <p:spPr>
          <a:xfrm>
            <a:off x="228600" y="5581471"/>
            <a:ext cx="4800600" cy="1200329"/>
          </a:xfrm>
          <a:prstGeom prst="rect">
            <a:avLst/>
          </a:prstGeom>
          <a:solidFill>
            <a:srgbClr val="FFFF66"/>
          </a:solidFill>
        </p:spPr>
        <p:txBody>
          <a:bodyPr wrap="square" rtlCol="0">
            <a:spAutoFit/>
          </a:bodyPr>
          <a:lstStyle/>
          <a:p>
            <a:r>
              <a:rPr lang="en-US" sz="1800" dirty="0">
                <a:hlinkClick r:id="rId4"/>
              </a:rPr>
              <a:t>Go to </a:t>
            </a:r>
            <a:r>
              <a:rPr lang="en-US" sz="1800" i="1" dirty="0">
                <a:hlinkClick r:id="rId4"/>
              </a:rPr>
              <a:t>Numerical Recipes Electronic</a:t>
            </a:r>
            <a:r>
              <a:rPr lang="en-US" sz="1800" dirty="0">
                <a:hlinkClick r:id="rId4"/>
              </a:rPr>
              <a:t> now</a:t>
            </a:r>
            <a:r>
              <a:rPr lang="en-US" sz="1800" dirty="0"/>
              <a:t>. (Guests may access a limited number of pages per month; subscribers have full access.) </a:t>
            </a:r>
            <a:endParaRPr lang="it-IT" sz="18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egnaposto numero diapositiva 5"/>
          <p:cNvSpPr>
            <a:spLocks noGrp="1"/>
          </p:cNvSpPr>
          <p:nvPr>
            <p:ph type="sldNum" sz="quarter" idx="12"/>
          </p:nvPr>
        </p:nvSpPr>
        <p:spPr>
          <a:noFill/>
        </p:spPr>
        <p:txBody>
          <a:bodyPr/>
          <a:lstStyle/>
          <a:p>
            <a:fld id="{AA456799-B61F-4281-B86B-1DDF7BB69BB2}" type="slidenum">
              <a:rPr lang="en-US" smtClean="0"/>
              <a:pPr/>
              <a:t>89</a:t>
            </a:fld>
            <a:endParaRPr lang="en-US" smtClean="0"/>
          </a:p>
        </p:txBody>
      </p:sp>
      <p:sp>
        <p:nvSpPr>
          <p:cNvPr id="84995" name="Rectangle 2"/>
          <p:cNvSpPr>
            <a:spLocks noGrp="1" noChangeArrowheads="1"/>
          </p:cNvSpPr>
          <p:nvPr>
            <p:ph type="title"/>
          </p:nvPr>
        </p:nvSpPr>
        <p:spPr/>
        <p:txBody>
          <a:bodyPr/>
          <a:lstStyle/>
          <a:p>
            <a:pPr eaLnBrk="1" hangingPunct="1"/>
            <a:r>
              <a:rPr lang="en-US" smtClean="0"/>
              <a:t>Next:Part II</a:t>
            </a:r>
          </a:p>
        </p:txBody>
      </p:sp>
      <p:sp>
        <p:nvSpPr>
          <p:cNvPr id="84996" name="Rectangle 3"/>
          <p:cNvSpPr>
            <a:spLocks noGrp="1" noChangeArrowheads="1"/>
          </p:cNvSpPr>
          <p:nvPr>
            <p:ph type="body" idx="1"/>
          </p:nvPr>
        </p:nvSpPr>
        <p:spPr/>
        <p:txBody>
          <a:bodyPr/>
          <a:lstStyle/>
          <a:p>
            <a:pPr eaLnBrk="1" hangingPunct="1"/>
            <a:r>
              <a:rPr lang="en-US" smtClean="0"/>
              <a:t>Statistical methods / parameter estimation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2"/>
          </p:nvPr>
        </p:nvSpPr>
        <p:spPr>
          <a:noFill/>
        </p:spPr>
        <p:txBody>
          <a:bodyPr/>
          <a:lstStyle/>
          <a:p>
            <a:fld id="{DD898FAC-F3B3-4BAB-9E63-BD02FE120FA7}" type="slidenum">
              <a:rPr lang="en-US" smtClean="0"/>
              <a:pPr/>
              <a:t>9</a:t>
            </a:fld>
            <a:endParaRPr lang="en-US" smtClean="0"/>
          </a:p>
        </p:txBody>
      </p:sp>
      <p:sp>
        <p:nvSpPr>
          <p:cNvPr id="23555" name="Rectangle 2"/>
          <p:cNvSpPr>
            <a:spLocks noGrp="1" noChangeArrowheads="1"/>
          </p:cNvSpPr>
          <p:nvPr>
            <p:ph type="ctrTitle"/>
          </p:nvPr>
        </p:nvSpPr>
        <p:spPr/>
        <p:txBody>
          <a:bodyPr/>
          <a:lstStyle/>
          <a:p>
            <a:pPr eaLnBrk="1" hangingPunct="1"/>
            <a:r>
              <a:rPr lang="en-US" smtClean="0"/>
              <a:t>Basic Probability Theory</a:t>
            </a:r>
            <a:endParaRPr lang="en-US" sz="3200" smtClean="0"/>
          </a:p>
        </p:txBody>
      </p:sp>
      <p:sp>
        <p:nvSpPr>
          <p:cNvPr id="23556" name="Rectangle 3"/>
          <p:cNvSpPr>
            <a:spLocks noGrp="1" noChangeArrowheads="1"/>
          </p:cNvSpPr>
          <p:nvPr>
            <p:ph type="subTitle" idx="1"/>
          </p:nvPr>
        </p:nvSpPr>
        <p:spPr/>
        <p:txBody>
          <a:bodyPr/>
          <a:lstStyle/>
          <a:p>
            <a:pPr eaLnBrk="1" hangingPunct="1"/>
            <a:r>
              <a:rPr lang="en-US" smtClean="0"/>
              <a:t>A reminder</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egnaposto numero diapositiva 5"/>
          <p:cNvSpPr>
            <a:spLocks noGrp="1"/>
          </p:cNvSpPr>
          <p:nvPr>
            <p:ph type="sldNum" sz="quarter" idx="12"/>
          </p:nvPr>
        </p:nvSpPr>
        <p:spPr>
          <a:noFill/>
        </p:spPr>
        <p:txBody>
          <a:bodyPr/>
          <a:lstStyle/>
          <a:p>
            <a:fld id="{6F97D9FE-C1E6-4409-B995-EFB9689ECD36}" type="slidenum">
              <a:rPr lang="en-US" smtClean="0"/>
              <a:pPr/>
              <a:t>90</a:t>
            </a:fld>
            <a:endParaRPr lang="en-US" smtClean="0"/>
          </a:p>
        </p:txBody>
      </p:sp>
      <p:sp>
        <p:nvSpPr>
          <p:cNvPr id="86019" name="Rectangle 2"/>
          <p:cNvSpPr>
            <a:spLocks noGrp="1" noChangeArrowheads="1"/>
          </p:cNvSpPr>
          <p:nvPr>
            <p:ph type="title"/>
          </p:nvPr>
        </p:nvSpPr>
        <p:spPr/>
        <p:txBody>
          <a:bodyPr/>
          <a:lstStyle/>
          <a:p>
            <a:pPr eaLnBrk="1" hangingPunct="1"/>
            <a:r>
              <a:rPr lang="en-US" sz="3400" smtClean="0"/>
              <a:t>For those who want to learn more: </a:t>
            </a:r>
          </a:p>
        </p:txBody>
      </p:sp>
      <p:sp>
        <p:nvSpPr>
          <p:cNvPr id="86020" name="Rectangle 3"/>
          <p:cNvSpPr>
            <a:spLocks noGrp="1" noChangeArrowheads="1"/>
          </p:cNvSpPr>
          <p:nvPr>
            <p:ph type="body" idx="1"/>
          </p:nvPr>
        </p:nvSpPr>
        <p:spPr>
          <a:xfrm>
            <a:off x="566738" y="1219200"/>
            <a:ext cx="8043862" cy="4572000"/>
          </a:xfrm>
        </p:spPr>
        <p:txBody>
          <a:bodyPr/>
          <a:lstStyle/>
          <a:p>
            <a:pPr eaLnBrk="1" hangingPunct="1">
              <a:lnSpc>
                <a:spcPct val="90000"/>
              </a:lnSpc>
            </a:pPr>
            <a:r>
              <a:rPr lang="en-US" sz="2000" b="1" smtClean="0"/>
              <a:t>PHYSTAT 2005</a:t>
            </a:r>
            <a:r>
              <a:rPr lang="en-US" sz="2000" smtClean="0"/>
              <a:t> conference, Oxford [http://www.physics.ox.ac.uk/phystat05/]:</a:t>
            </a:r>
          </a:p>
          <a:p>
            <a:pPr lvl="1" eaLnBrk="1" hangingPunct="1">
              <a:lnSpc>
                <a:spcPct val="90000"/>
              </a:lnSpc>
            </a:pPr>
            <a:r>
              <a:rPr lang="en-US" sz="2000" smtClean="0"/>
              <a:t>Cousins: </a:t>
            </a:r>
            <a:r>
              <a:rPr lang="en-US" sz="2000" smtClean="0">
                <a:solidFill>
                  <a:schemeClr val="accent2"/>
                </a:solidFill>
              </a:rPr>
              <a:t>Nuisance Parameters in HEP</a:t>
            </a:r>
          </a:p>
          <a:p>
            <a:pPr lvl="1" eaLnBrk="1" hangingPunct="1">
              <a:lnSpc>
                <a:spcPct val="90000"/>
              </a:lnSpc>
            </a:pPr>
            <a:r>
              <a:rPr lang="en-US" sz="2000" smtClean="0"/>
              <a:t>Cranmer: </a:t>
            </a:r>
            <a:r>
              <a:rPr lang="en-US" sz="2000" smtClean="0">
                <a:solidFill>
                  <a:schemeClr val="accent2"/>
                </a:solidFill>
              </a:rPr>
              <a:t>Statistical Challenges of the LHC</a:t>
            </a:r>
            <a:r>
              <a:rPr lang="en-US" sz="2200" smtClean="0"/>
              <a:t> </a:t>
            </a:r>
          </a:p>
          <a:p>
            <a:pPr lvl="1" eaLnBrk="1" hangingPunct="1">
              <a:lnSpc>
                <a:spcPct val="90000"/>
              </a:lnSpc>
            </a:pPr>
            <a:r>
              <a:rPr lang="en-US" sz="2000" smtClean="0"/>
              <a:t>Feldman: </a:t>
            </a:r>
            <a:r>
              <a:rPr lang="en-US" sz="2000" smtClean="0">
                <a:solidFill>
                  <a:schemeClr val="accent2"/>
                </a:solidFill>
              </a:rPr>
              <a:t>Event Classification &amp; Nuisance Parameters</a:t>
            </a:r>
          </a:p>
          <a:p>
            <a:pPr lvl="1" eaLnBrk="1" hangingPunct="1">
              <a:lnSpc>
                <a:spcPct val="90000"/>
              </a:lnSpc>
            </a:pPr>
            <a:r>
              <a:rPr lang="en-US" sz="2000" smtClean="0"/>
              <a:t>Jaffe: </a:t>
            </a:r>
            <a:r>
              <a:rPr lang="en-US" sz="2000" smtClean="0">
                <a:solidFill>
                  <a:schemeClr val="accent2"/>
                </a:solidFill>
              </a:rPr>
              <a:t>Astrophysics</a:t>
            </a:r>
          </a:p>
          <a:p>
            <a:pPr lvl="1" eaLnBrk="1" hangingPunct="1">
              <a:lnSpc>
                <a:spcPct val="90000"/>
              </a:lnSpc>
            </a:pPr>
            <a:r>
              <a:rPr lang="en-US" sz="2000" smtClean="0"/>
              <a:t>Lauritzen: </a:t>
            </a:r>
            <a:r>
              <a:rPr lang="en-US" sz="2000" smtClean="0">
                <a:solidFill>
                  <a:schemeClr val="accent2"/>
                </a:solidFill>
              </a:rPr>
              <a:t>Goodness of Fit</a:t>
            </a:r>
          </a:p>
          <a:p>
            <a:pPr eaLnBrk="1" hangingPunct="1">
              <a:lnSpc>
                <a:spcPct val="90000"/>
              </a:lnSpc>
            </a:pPr>
            <a:r>
              <a:rPr lang="en-US" sz="2000" smtClean="0"/>
              <a:t>G. D’Agostini, </a:t>
            </a:r>
            <a:r>
              <a:rPr lang="en-US" sz="2000" smtClean="0">
                <a:solidFill>
                  <a:schemeClr val="accent2"/>
                </a:solidFill>
              </a:rPr>
              <a:t>Telling the Truth with Statistics</a:t>
            </a:r>
            <a:r>
              <a:rPr lang="en-US" sz="2000" smtClean="0"/>
              <a:t>, CERN Academic Training, February 2005</a:t>
            </a:r>
          </a:p>
          <a:p>
            <a:pPr eaLnBrk="1" hangingPunct="1">
              <a:lnSpc>
                <a:spcPct val="90000"/>
              </a:lnSpc>
            </a:pPr>
            <a:r>
              <a:rPr lang="en-US" sz="2000" smtClean="0"/>
              <a:t>T. Sjöstrand, </a:t>
            </a:r>
            <a:r>
              <a:rPr lang="en-US" sz="2000" smtClean="0">
                <a:solidFill>
                  <a:schemeClr val="accent2"/>
                </a:solidFill>
              </a:rPr>
              <a:t>Monte Carlo Generators for the LHC</a:t>
            </a:r>
            <a:r>
              <a:rPr lang="en-US" sz="2000" smtClean="0"/>
              <a:t>, CERN Academic Training, April 2005</a:t>
            </a:r>
          </a:p>
          <a:p>
            <a:pPr eaLnBrk="1" hangingPunct="1">
              <a:lnSpc>
                <a:spcPct val="90000"/>
              </a:lnSpc>
            </a:pPr>
            <a:r>
              <a:rPr lang="en-US" sz="2000" b="1" smtClean="0"/>
              <a:t>YETI ’07</a:t>
            </a:r>
            <a:r>
              <a:rPr lang="en-US" sz="2000" smtClean="0"/>
              <a:t>, Durham, UK, January 2007 [http://http://www.ippp.dur.ac.uk/yeti07/]</a:t>
            </a:r>
          </a:p>
          <a:p>
            <a:pPr lvl="1" eaLnBrk="1" hangingPunct="1">
              <a:lnSpc>
                <a:spcPct val="90000"/>
              </a:lnSpc>
            </a:pPr>
            <a:r>
              <a:rPr lang="en-US" sz="2000" smtClean="0"/>
              <a:t>Cowan: </a:t>
            </a:r>
            <a:r>
              <a:rPr lang="en-GB" sz="2000" smtClean="0">
                <a:solidFill>
                  <a:srgbClr val="CC3300"/>
                </a:solidFill>
              </a:rPr>
              <a:t>Lectures on Statistical Data Analysis</a:t>
            </a:r>
            <a:endParaRPr lang="en-US" sz="2000" smtClean="0">
              <a:solidFill>
                <a:srgbClr val="CC3300"/>
              </a:solidFill>
            </a:endParaRPr>
          </a:p>
        </p:txBody>
      </p:sp>
      <p:sp>
        <p:nvSpPr>
          <p:cNvPr id="86021" name="Text Box 4"/>
          <p:cNvSpPr txBox="1">
            <a:spLocks noChangeArrowheads="1"/>
          </p:cNvSpPr>
          <p:nvPr/>
        </p:nvSpPr>
        <p:spPr bwMode="auto">
          <a:xfrm>
            <a:off x="5111750" y="5772150"/>
            <a:ext cx="3422650" cy="336550"/>
          </a:xfrm>
          <a:prstGeom prst="rect">
            <a:avLst/>
          </a:prstGeom>
          <a:noFill/>
          <a:ln w="9525">
            <a:noFill/>
            <a:miter lim="800000"/>
            <a:headEnd/>
            <a:tailEnd/>
          </a:ln>
        </p:spPr>
        <p:txBody>
          <a:bodyPr wrap="none">
            <a:spAutoFit/>
          </a:bodyPr>
          <a:lstStyle/>
          <a:p>
            <a:r>
              <a:rPr lang="en-US" sz="1600" i="1"/>
              <a:t>continued on the following slide</a:t>
            </a:r>
          </a:p>
        </p:txBody>
      </p:sp>
      <p:sp>
        <p:nvSpPr>
          <p:cNvPr id="86022" name="CasellaDiTesto 5"/>
          <p:cNvSpPr txBox="1">
            <a:spLocks noChangeArrowheads="1"/>
          </p:cNvSpPr>
          <p:nvPr/>
        </p:nvSpPr>
        <p:spPr bwMode="auto">
          <a:xfrm>
            <a:off x="647700" y="6259513"/>
            <a:ext cx="6819900" cy="369887"/>
          </a:xfrm>
          <a:prstGeom prst="rect">
            <a:avLst/>
          </a:prstGeom>
          <a:solidFill>
            <a:srgbClr val="FFFF66"/>
          </a:solidFill>
          <a:ln w="9525">
            <a:noFill/>
            <a:miter lim="800000"/>
            <a:headEnd/>
            <a:tailEnd/>
          </a:ln>
        </p:spPr>
        <p:txBody>
          <a:bodyPr wrap="none">
            <a:spAutoFit/>
          </a:bodyPr>
          <a:lstStyle/>
          <a:p>
            <a:r>
              <a:rPr lang="it-IT" sz="1800"/>
              <a:t>see also PHYSTAT website (hosted by FNAL): phystat.org</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egnaposto numero diapositiva 5"/>
          <p:cNvSpPr>
            <a:spLocks noGrp="1"/>
          </p:cNvSpPr>
          <p:nvPr>
            <p:ph type="sldNum" sz="quarter" idx="12"/>
          </p:nvPr>
        </p:nvSpPr>
        <p:spPr>
          <a:noFill/>
        </p:spPr>
        <p:txBody>
          <a:bodyPr/>
          <a:lstStyle/>
          <a:p>
            <a:fld id="{5D3037D6-302B-4ED9-805B-93D7D76F4C0C}" type="slidenum">
              <a:rPr lang="en-US" smtClean="0"/>
              <a:pPr/>
              <a:t>91</a:t>
            </a:fld>
            <a:endParaRPr lang="en-US" smtClean="0"/>
          </a:p>
        </p:txBody>
      </p:sp>
      <p:sp>
        <p:nvSpPr>
          <p:cNvPr id="87043" name="Rectangle 3"/>
          <p:cNvSpPr>
            <a:spLocks noGrp="1" noChangeArrowheads="1"/>
          </p:cNvSpPr>
          <p:nvPr>
            <p:ph type="body" idx="1"/>
          </p:nvPr>
        </p:nvSpPr>
        <p:spPr>
          <a:xfrm>
            <a:off x="566738" y="1143000"/>
            <a:ext cx="8043862" cy="4953000"/>
          </a:xfrm>
        </p:spPr>
        <p:txBody>
          <a:bodyPr/>
          <a:lstStyle/>
          <a:p>
            <a:pPr eaLnBrk="1" hangingPunct="1"/>
            <a:r>
              <a:rPr lang="en-US" sz="1600" b="1" smtClean="0"/>
              <a:t>PHYSTAT-LHC 2007</a:t>
            </a:r>
            <a:r>
              <a:rPr lang="en-US" sz="1600" smtClean="0"/>
              <a:t> conference, CERN, June 2007 [http://phystat-lhc.web.cern.ch/phystat-lhc/]:</a:t>
            </a:r>
          </a:p>
          <a:p>
            <a:pPr lvl="1" eaLnBrk="1" hangingPunct="1"/>
            <a:r>
              <a:rPr lang="en-US" sz="2100" smtClean="0"/>
              <a:t>Cranmer: </a:t>
            </a:r>
            <a:r>
              <a:rPr lang="en-US" sz="2100" smtClean="0">
                <a:solidFill>
                  <a:schemeClr val="accent2"/>
                </a:solidFill>
              </a:rPr>
              <a:t>Progress, Challenges, &amp; Future of Statistics for the LHC</a:t>
            </a:r>
            <a:r>
              <a:rPr lang="en-US" sz="2200" smtClean="0"/>
              <a:t> </a:t>
            </a:r>
          </a:p>
          <a:p>
            <a:pPr lvl="1" eaLnBrk="1" hangingPunct="1"/>
            <a:r>
              <a:rPr lang="en-US" sz="2100" smtClean="0"/>
              <a:t>Demortier: </a:t>
            </a:r>
            <a:r>
              <a:rPr lang="en-US" sz="2100" smtClean="0">
                <a:solidFill>
                  <a:schemeClr val="accent2"/>
                </a:solidFill>
              </a:rPr>
              <a:t>P Values and Nuisance Parameters</a:t>
            </a:r>
          </a:p>
          <a:p>
            <a:pPr lvl="1" eaLnBrk="1" hangingPunct="1"/>
            <a:r>
              <a:rPr lang="en-US" sz="2100" smtClean="0"/>
              <a:t>Gross: </a:t>
            </a:r>
            <a:r>
              <a:rPr lang="en-US" sz="2100" smtClean="0">
                <a:solidFill>
                  <a:schemeClr val="accent2"/>
                </a:solidFill>
              </a:rPr>
              <a:t>Wish List of ATLAS &amp; CMS</a:t>
            </a:r>
          </a:p>
          <a:p>
            <a:pPr lvl="1" eaLnBrk="1" hangingPunct="1"/>
            <a:r>
              <a:rPr lang="en-US" sz="2100" smtClean="0"/>
              <a:t>Moneta: </a:t>
            </a:r>
            <a:r>
              <a:rPr lang="en-US" sz="2100" smtClean="0">
                <a:solidFill>
                  <a:schemeClr val="accent2"/>
                </a:solidFill>
              </a:rPr>
              <a:t>ROOT Statistical Software</a:t>
            </a:r>
          </a:p>
          <a:p>
            <a:pPr lvl="1" eaLnBrk="1" hangingPunct="1"/>
            <a:r>
              <a:rPr lang="en-US" sz="2100" smtClean="0"/>
              <a:t>Verkerke: </a:t>
            </a:r>
            <a:r>
              <a:rPr lang="en-US" sz="2100" smtClean="0">
                <a:solidFill>
                  <a:schemeClr val="accent2"/>
                </a:solidFill>
              </a:rPr>
              <a:t>Statistics Software for the LHC</a:t>
            </a:r>
          </a:p>
          <a:p>
            <a:pPr eaLnBrk="1" hangingPunct="1"/>
            <a:r>
              <a:rPr lang="en-US" sz="2000" smtClean="0"/>
              <a:t>K. Cranmer, </a:t>
            </a:r>
            <a:r>
              <a:rPr lang="en-US" sz="2000" smtClean="0">
                <a:solidFill>
                  <a:schemeClr val="accent2"/>
                </a:solidFill>
              </a:rPr>
              <a:t>Statistics for Particle Physics</a:t>
            </a:r>
            <a:r>
              <a:rPr lang="en-US" sz="2000" smtClean="0"/>
              <a:t>, CERN Academic Training, February 2009</a:t>
            </a:r>
          </a:p>
          <a:p>
            <a:pPr eaLnBrk="1" hangingPunct="1"/>
            <a:r>
              <a:rPr lang="en-US" sz="1600" b="1" smtClean="0"/>
              <a:t>PHYSTAT 2011</a:t>
            </a:r>
            <a:r>
              <a:rPr lang="en-US" sz="1600" smtClean="0"/>
              <a:t> workshop, CERN, January 2011 [http://indico.cern.ch/event/phystat2011]:</a:t>
            </a:r>
          </a:p>
          <a:p>
            <a:pPr lvl="1" eaLnBrk="1" hangingPunct="1"/>
            <a:r>
              <a:rPr lang="en-US" sz="1800" smtClean="0"/>
              <a:t>Casadei: </a:t>
            </a:r>
            <a:r>
              <a:rPr lang="en-US" sz="1800" smtClean="0">
                <a:solidFill>
                  <a:schemeClr val="accent2"/>
                </a:solidFill>
              </a:rPr>
              <a:t>Statistical methods used in ATLAS</a:t>
            </a:r>
            <a:endParaRPr lang="en-US" sz="1800" smtClean="0"/>
          </a:p>
          <a:p>
            <a:pPr lvl="1" eaLnBrk="1" hangingPunct="1"/>
            <a:r>
              <a:rPr lang="en-US" sz="1800" smtClean="0"/>
              <a:t>van Dyk: </a:t>
            </a:r>
            <a:r>
              <a:rPr lang="en-US" sz="1800" smtClean="0">
                <a:solidFill>
                  <a:schemeClr val="accent2"/>
                </a:solidFill>
              </a:rPr>
              <a:t>Setting limits</a:t>
            </a:r>
          </a:p>
          <a:p>
            <a:pPr lvl="1" eaLnBrk="1" hangingPunct="1"/>
            <a:r>
              <a:rPr lang="en-US" sz="1800" smtClean="0"/>
              <a:t>Lahav:</a:t>
            </a:r>
            <a:r>
              <a:rPr lang="en-US" sz="1800" smtClean="0">
                <a:solidFill>
                  <a:schemeClr val="accent2"/>
                </a:solidFill>
              </a:rPr>
              <a:t> Searches in Astrophysics and Cosmology</a:t>
            </a:r>
          </a:p>
        </p:txBody>
      </p:sp>
      <p:sp>
        <p:nvSpPr>
          <p:cNvPr id="87044" name="Rectangle 6"/>
          <p:cNvSpPr>
            <a:spLocks noGrp="1" noChangeArrowheads="1"/>
          </p:cNvSpPr>
          <p:nvPr>
            <p:ph type="title"/>
          </p:nvPr>
        </p:nvSpPr>
        <p:spPr/>
        <p:txBody>
          <a:bodyPr/>
          <a:lstStyle/>
          <a:p>
            <a:pPr eaLnBrk="1" hangingPunct="1"/>
            <a:r>
              <a:rPr lang="en-US" sz="3600" i="1" smtClean="0"/>
              <a:t>…continued</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mbox{For all } A \subset S, P(A) \ge 0$&#10;\end{document}&#10;"/>
  <p:tag name="EXTERNALNAME" val="txp_fig"/>
  <p:tag name="BLEND" val="False"/>
  <p:tag name="TRANSPARENT" val="False"/>
  <p:tag name="KEEPFILES" val="False"/>
  <p:tag name="DEBUGPAUSE" val="False"/>
  <p:tag name="RESOLUTION" val="1200"/>
  <p:tag name="TIMEOUT" val="(none)"/>
  <p:tag name="BOXWIDTH" val="380"/>
  <p:tag name="BOXHEIGHT" val="292"/>
  <p:tag name="BOXFONT" val="10"/>
  <p:tag name="BOXWRAP" val="False"/>
  <p:tag name="WORKAROUNDTRANSPARENCYBUG" val="False"/>
  <p:tag name="ALLOWFONTSUBSTITUTION" val="False"/>
  <p:tag name="BITMAPFORMAT" val="pngmono"/>
  <p:tag name="ORIGWIDTH" val="229"/>
  <p:tag name="PICTUREFILESIZE" val="10283"/>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mbox{If } A \cap B = \emptyset, P(A \cup B) =&#10;P(A) + P(B)$&#10;\end{document}&#10;"/>
  <p:tag name="EXTERNALNAME" val="txp_fig"/>
  <p:tag name="BLEND" val="False"/>
  <p:tag name="TRANSPARENT" val="False"/>
  <p:tag name="KEEPFILES" val="False"/>
  <p:tag name="DEBUGPAUSE" val="False"/>
  <p:tag name="RESOLUTION" val="1200"/>
  <p:tag name="TIMEOUT" val="(none)"/>
  <p:tag name="BOXWIDTH" val="380"/>
  <p:tag name="BOXHEIGHT" val="292"/>
  <p:tag name="BOXFONT" val="10"/>
  <p:tag name="BOXWRAP" val="False"/>
  <p:tag name="WORKAROUNDTRANSPARENCYBUG" val="False"/>
  <p:tag name="ALLOWFONTSUBSTITUTION" val="False"/>
  <p:tag name="BITMAPFORMAT" val="pngmono"/>
  <p:tag name="ORIGWIDTH" val="383"/>
  <p:tag name="PICTUREFILESIZE" val="15983"/>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S) = 1$&#10;\end{document}&#10;"/>
  <p:tag name="EXTERNALNAME" val="txp_fig"/>
  <p:tag name="BLEND" val="False"/>
  <p:tag name="TRANSPARENT" val="False"/>
  <p:tag name="KEEPFILES" val="False"/>
  <p:tag name="DEBUGPAUSE" val="False"/>
  <p:tag name="RESOLUTION" val="1200"/>
  <p:tag name="TIMEOUT" val="(none)"/>
  <p:tag name="BOXWIDTH" val="380"/>
  <p:tag name="BOXHEIGHT" val="292"/>
  <p:tag name="BOXFONT" val="10"/>
  <p:tag name="BOXWRAP" val="False"/>
  <p:tag name="WORKAROUNDTRANSPARENCYBUG" val="False"/>
  <p:tag name="ALLOWFONTSUBSTITUTION" val="False"/>
  <p:tag name="BITMAPFORMAT" val="pngmono"/>
  <p:tag name="ORIGWIDTH" val="91"/>
  <p:tag name="PICTUREFILESIZE" val="3953"/>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begin{array}{l}&#10;P(\overline{A}) = 1 - P(A) \\*[0.2 cm]&#10;P(A \cup \overline{A}) = 1 \\*[0.2 cm]&#10;P(\emptyset) = 0 \\*[0.2 cm]&#10;\mbox{if } A \subset B, \; \mbox{then } P(A) &#10;\le P(B) \\*[0.2 cm]&#10;P(A \cup B) = P(A) + P(B) - P(A \cap B)&#10;\end{array}&#10;\]&#10;\end{document}&#10;"/>
  <p:tag name="EXTERNALNAME" val="txp_fig"/>
  <p:tag name="BLEND" val="False"/>
  <p:tag name="TRANSPARENT" val="False"/>
  <p:tag name="KEEPFILES" val="False"/>
  <p:tag name="DEBUGPAUSE" val="False"/>
  <p:tag name="RESOLUTION" val="1200"/>
  <p:tag name="TIMEOUT" val="(none)"/>
  <p:tag name="BOXWIDTH" val="380"/>
  <p:tag name="BOXHEIGHT" val="292"/>
  <p:tag name="BOXFONT" val="10"/>
  <p:tag name="BOXWRAP" val="False"/>
  <p:tag name="WORKAROUNDTRANSPARENCYBUG" val="False"/>
  <p:tag name="ALLOWFONTSUBSTITUTION" val="False"/>
  <p:tag name="BITMAPFORMAT" val="pngmono"/>
  <p:tag name="ORIGWIDTH" val="371"/>
  <p:tag name="PICTUREFILESIZE" val="48535"/>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B) = P(\cup_i (B \cap A_i)) = \sum_i P(B \cap A_i)$&#10;\end{document}&#10;"/>
  <p:tag name="EXTERNALNAME" val="txp_fig"/>
  <p:tag name="BLEND" val="False"/>
  <p:tag name="TRANSPARENT" val="False"/>
  <p:tag name="KEEPFILES" val="False"/>
  <p:tag name="DEBUGPAUSE" val="False"/>
  <p:tag name="RESOLUTION" val="1200"/>
  <p:tag name="TIMEOUT" val="(none)"/>
  <p:tag name="BOXWIDTH" val="380"/>
  <p:tag name="BOXHEIGHT" val="292"/>
  <p:tag name="BOXFONT" val="10"/>
  <p:tag name="BOXWRAP" val="False"/>
  <p:tag name="WORKAROUNDTRANSPARENCYBUG" val="False"/>
  <p:tag name="ALLOWFONTSUBSTITUTION" val="False"/>
  <p:tag name="BITMAPFORMAT" val="pngmono"/>
  <p:tag name="ORIGWIDTH" val="376"/>
  <p:tag name="PICTUREFILESIZE" val="17826"/>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B) = \sum_i P(B | A_i) P(A_i)$&#10;\end{document}&#10;"/>
  <p:tag name="EXTERNALNAME" val="txp_fig"/>
  <p:tag name="BLEND" val="False"/>
  <p:tag name="TRANSPARENT" val="False"/>
  <p:tag name="KEEPFILES" val="False"/>
  <p:tag name="DEBUGPAUSE" val="False"/>
  <p:tag name="RESOLUTION" val="1200"/>
  <p:tag name="TIMEOUT" val="(none)"/>
  <p:tag name="BOXWIDTH" val="380"/>
  <p:tag name="BOXHEIGHT" val="292"/>
  <p:tag name="BOXFONT" val="10"/>
  <p:tag name="BOXWRAP" val="False"/>
  <p:tag name="WORKAROUNDTRANSPARENCYBUG" val="False"/>
  <p:tag name="ALLOWFONTSUBSTITUTION" val="False"/>
  <p:tag name="BITMAPFORMAT" val="pngmono"/>
  <p:tag name="ORIGWIDTH" val="248"/>
  <p:tag name="PICTUREFILESIZE" val="13789"/>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A|B) = \frac{P(B|A)P(A)}{\sum_i P(B|A_i) P(A_i)}&#10;\]&#10;\end{document}&#10;"/>
  <p:tag name="EXTERNALNAME" val="txp_fig"/>
  <p:tag name="BLEND" val="False"/>
  <p:tag name="TRANSPARENT" val="False"/>
  <p:tag name="KEEPFILES" val="False"/>
  <p:tag name="DEBUGPAUSE" val="False"/>
  <p:tag name="RESOLUTION" val="1200"/>
  <p:tag name="TIMEOUT" val="(none)"/>
  <p:tag name="BOXWIDTH" val="380"/>
  <p:tag name="BOXHEIGHT" val="292"/>
  <p:tag name="BOXFONT" val="10"/>
  <p:tag name="BOXWRAP" val="False"/>
  <p:tag name="WORKAROUNDTRANSPARENCYBUG" val="False"/>
  <p:tag name="ALLOWFONTSUBSTITUTION" val="False"/>
  <p:tag name="BITMAPFORMAT" val="pngmono"/>
  <p:tag name="ORIGWIDTH" val="272"/>
  <p:tag name="PICTUREFILESIZE" val="24161"/>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A) = \lim\limits_{n \rightarrow \infty}&#10;\frac{\mbox{\tiny times outcome is }A}{n}&#10;\]&#10;\end{document}&#10;"/>
  <p:tag name="EXTERNALNAME" val="txp_fig"/>
  <p:tag name="BLEND" val="False"/>
  <p:tag name="TRANSPARENT" val="False"/>
  <p:tag name="KEEPFILES" val="False"/>
  <p:tag name="DEBUGPAUSE" val="False"/>
  <p:tag name="RESOLUTION" val="1200"/>
  <p:tag name="TIMEOUT" val="(none)"/>
  <p:tag name="BOXWIDTH" val="380"/>
  <p:tag name="BOXHEIGHT" val="292"/>
  <p:tag name="BOXFONT" val="10"/>
  <p:tag name="BOXWRAP" val="False"/>
  <p:tag name="WORKAROUNDTRANSPARENCYBUG" val="False"/>
  <p:tag name="ALLOWFONTSUBSTITUTION" val="False"/>
  <p:tag name="BITMAPFORMAT" val="pngmono"/>
  <p:tag name="ORIGWIDTH" val="274"/>
  <p:tag name="PICTUREFILESIZE" val="14941"/>
</p:tagLst>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2119</TotalTime>
  <Words>6670</Words>
  <Application>Microsoft Office PowerPoint</Application>
  <PresentationFormat>Presentazione su schermo (4:3)</PresentationFormat>
  <Paragraphs>886</Paragraphs>
  <Slides>91</Slides>
  <Notes>11</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3</vt:i4>
      </vt:variant>
      <vt:variant>
        <vt:lpstr>Titoli diapositive</vt:lpstr>
      </vt:variant>
      <vt:variant>
        <vt:i4>91</vt:i4>
      </vt:variant>
    </vt:vector>
  </HeadingPairs>
  <TitlesOfParts>
    <vt:vector size="100" baseType="lpstr">
      <vt:lpstr>Arial</vt:lpstr>
      <vt:lpstr>Symbol</vt:lpstr>
      <vt:lpstr>Times New Roman</vt:lpstr>
      <vt:lpstr>Verdana</vt:lpstr>
      <vt:lpstr>Wingdings</vt:lpstr>
      <vt:lpstr>Profile</vt:lpstr>
      <vt:lpstr>Microsoft Equation 3.0</vt:lpstr>
      <vt:lpstr>Equation</vt:lpstr>
      <vt:lpstr>Equazione</vt:lpstr>
      <vt:lpstr>Data Analysis Techniques  in experimental physics</vt:lpstr>
      <vt:lpstr>Course Program</vt:lpstr>
      <vt:lpstr>Course materials</vt:lpstr>
      <vt:lpstr>Course bibliography</vt:lpstr>
      <vt:lpstr>List of chapters from Cowan</vt:lpstr>
      <vt:lpstr>Introduction</vt:lpstr>
      <vt:lpstr>Poisson statistics example</vt:lpstr>
      <vt:lpstr>Another example</vt:lpstr>
      <vt:lpstr>Basic Probability Theory</vt:lpstr>
      <vt:lpstr>Probability (1)</vt:lpstr>
      <vt:lpstr>Probability (2)</vt:lpstr>
      <vt:lpstr>Probability (3)</vt:lpstr>
      <vt:lpstr>Bayes’ theorem</vt:lpstr>
      <vt:lpstr>The law of total probability</vt:lpstr>
      <vt:lpstr>Interpretations of probability (1)</vt:lpstr>
      <vt:lpstr>An example: rolling two dice</vt:lpstr>
      <vt:lpstr>Comment on statistical inference</vt:lpstr>
      <vt:lpstr>Interpretations of probability (2)</vt:lpstr>
      <vt:lpstr>Interpretations of probability (3)</vt:lpstr>
      <vt:lpstr>Interpretations of probability (4)</vt:lpstr>
      <vt:lpstr>Interpretations of probability (5)</vt:lpstr>
      <vt:lpstr>An example of Bayesian probability (1)</vt:lpstr>
      <vt:lpstr>An example of Bayesian probability (2)</vt:lpstr>
      <vt:lpstr>Another example (from Bob Cousins)</vt:lpstr>
      <vt:lpstr>Reminder: basic indicators of variation</vt:lpstr>
      <vt:lpstr>Comparison of two means</vt:lpstr>
      <vt:lpstr>Bayesian example I</vt:lpstr>
      <vt:lpstr>Trolls under the bridge, cont’d</vt:lpstr>
      <vt:lpstr>Bayesian example II: Monty Hall</vt:lpstr>
      <vt:lpstr>Monty Hall, cont’d</vt:lpstr>
      <vt:lpstr>Using Bayes’ theorem</vt:lpstr>
      <vt:lpstr>Monte Carlo Methods</vt:lpstr>
      <vt:lpstr>Random numbers (1)</vt:lpstr>
      <vt:lpstr>Random numbers (2)</vt:lpstr>
      <vt:lpstr>Random number generators (1)</vt:lpstr>
      <vt:lpstr>Random number generators (2)</vt:lpstr>
      <vt:lpstr>Random number generators (3)</vt:lpstr>
      <vt:lpstr>Randomness check (1)</vt:lpstr>
      <vt:lpstr>Randomness check (2)</vt:lpstr>
      <vt:lpstr>Randomness check (3)</vt:lpstr>
      <vt:lpstr>More random number generators</vt:lpstr>
      <vt:lpstr>RANLUX (V115)</vt:lpstr>
      <vt:lpstr>Random number gen. in ROOT </vt:lpstr>
      <vt:lpstr>The TRandom class in ROOT</vt:lpstr>
      <vt:lpstr>Mersenne-Twister (TRandom3)</vt:lpstr>
      <vt:lpstr>Random numbers in Mathematica </vt:lpstr>
      <vt:lpstr>Simulation of radioactive decays</vt:lpstr>
      <vt:lpstr>Exercise No. 1</vt:lpstr>
      <vt:lpstr>Possible solutions to Exercise 1</vt:lpstr>
      <vt:lpstr>Ex. 1: C program (continued)</vt:lpstr>
      <vt:lpstr>Possible solutions to Exercise 1</vt:lpstr>
      <vt:lpstr>Presentazione standard di PowerPoint</vt:lpstr>
      <vt:lpstr>Presentazione standard di PowerPoint</vt:lpstr>
      <vt:lpstr>Presentazione standard di PowerPoint</vt:lpstr>
      <vt:lpstr>Presentazione standard di PowerPoint</vt:lpstr>
      <vt:lpstr>Presentazione standard di PowerPoint</vt:lpstr>
      <vt:lpstr>Solutions to exercise No. 1</vt:lpstr>
      <vt:lpstr>Solutions to exercise No. 1</vt:lpstr>
      <vt:lpstr>How many decays in a fixed time?</vt:lpstr>
      <vt:lpstr>Presentazione standard di PowerPoint</vt:lpstr>
      <vt:lpstr>Exercise No. 2</vt:lpstr>
      <vt:lpstr>Solutions to exercise No. 2</vt:lpstr>
      <vt:lpstr>Solutions to exercise No. 2</vt:lpstr>
      <vt:lpstr>Non-uniform random numbers</vt:lpstr>
      <vt:lpstr>The transformation method</vt:lpstr>
      <vt:lpstr>Transformation method: examples</vt:lpstr>
      <vt:lpstr>The acceptance-rejection method</vt:lpstr>
      <vt:lpstr>Monte Carlo method for integrals</vt:lpstr>
      <vt:lpstr>Acceptance-rejection: drawbacks</vt:lpstr>
      <vt:lpstr>Importance sampling</vt:lpstr>
      <vt:lpstr>Exercise No. 3</vt:lpstr>
      <vt:lpstr>Some hints for Exercise No. 3</vt:lpstr>
      <vt:lpstr>Solutions to exercise No. 3</vt:lpstr>
      <vt:lpstr>Solutions to exercise No. 3</vt:lpstr>
      <vt:lpstr>Physical example: Compton effect</vt:lpstr>
      <vt:lpstr>The photon angular distribution</vt:lpstr>
      <vt:lpstr>Generating the photon polar angle</vt:lpstr>
      <vt:lpstr>Early Monte Carlo shower simulation</vt:lpstr>
      <vt:lpstr>Composition + Rejection</vt:lpstr>
      <vt:lpstr>Presentazione standard di PowerPoint</vt:lpstr>
      <vt:lpstr>Presentazione standard di PowerPoint</vt:lpstr>
      <vt:lpstr>Presentazione standard di PowerPoint</vt:lpstr>
      <vt:lpstr>Photon (&amp; electron) transport</vt:lpstr>
      <vt:lpstr>Presentazione standard di PowerPoint</vt:lpstr>
      <vt:lpstr>Event generators</vt:lpstr>
      <vt:lpstr>Simulation of detector response</vt:lpstr>
      <vt:lpstr>MonteCarlo DEMONSTRATION</vt:lpstr>
      <vt:lpstr>Numerical Recipes</vt:lpstr>
      <vt:lpstr>Next:Part II</vt:lpstr>
      <vt:lpstr>For those who want to learn more: </vt:lpstr>
      <vt:lpstr>…continued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Analysis Techniques 1</dc:title>
  <dc:creator>Luciano Ramello</dc:creator>
  <cp:lastModifiedBy>ramello</cp:lastModifiedBy>
  <cp:revision>254</cp:revision>
  <dcterms:created xsi:type="dcterms:W3CDTF">1601-01-01T00:00:00Z</dcterms:created>
  <dcterms:modified xsi:type="dcterms:W3CDTF">2017-02-06T17:01:24Z</dcterms:modified>
</cp:coreProperties>
</file>