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5"/>
  </p:notesMasterIdLst>
  <p:sldIdLst>
    <p:sldId id="256" r:id="rId2"/>
    <p:sldId id="273" r:id="rId3"/>
    <p:sldId id="269" r:id="rId4"/>
    <p:sldId id="270" r:id="rId5"/>
    <p:sldId id="274" r:id="rId6"/>
    <p:sldId id="288" r:id="rId7"/>
    <p:sldId id="275" r:id="rId8"/>
    <p:sldId id="285" r:id="rId9"/>
    <p:sldId id="278" r:id="rId10"/>
    <p:sldId id="283" r:id="rId11"/>
    <p:sldId id="287" r:id="rId12"/>
    <p:sldId id="286" r:id="rId13"/>
    <p:sldId id="279" r:id="rId14"/>
    <p:sldId id="280" r:id="rId15"/>
    <p:sldId id="281" r:id="rId16"/>
    <p:sldId id="282" r:id="rId17"/>
    <p:sldId id="289" r:id="rId18"/>
    <p:sldId id="294" r:id="rId19"/>
    <p:sldId id="301" r:id="rId20"/>
    <p:sldId id="315" r:id="rId21"/>
    <p:sldId id="323" r:id="rId22"/>
    <p:sldId id="324" r:id="rId23"/>
    <p:sldId id="316" r:id="rId24"/>
    <p:sldId id="317" r:id="rId25"/>
    <p:sldId id="318" r:id="rId26"/>
    <p:sldId id="321" r:id="rId27"/>
    <p:sldId id="352" r:id="rId28"/>
    <p:sldId id="353" r:id="rId29"/>
    <p:sldId id="354" r:id="rId30"/>
    <p:sldId id="355" r:id="rId31"/>
    <p:sldId id="356" r:id="rId32"/>
    <p:sldId id="302" r:id="rId33"/>
    <p:sldId id="331" r:id="rId34"/>
    <p:sldId id="330" r:id="rId35"/>
    <p:sldId id="370" r:id="rId36"/>
    <p:sldId id="371" r:id="rId37"/>
    <p:sldId id="295" r:id="rId38"/>
    <p:sldId id="325" r:id="rId39"/>
    <p:sldId id="357" r:id="rId40"/>
    <p:sldId id="327" r:id="rId41"/>
    <p:sldId id="368" r:id="rId42"/>
    <p:sldId id="326" r:id="rId43"/>
    <p:sldId id="372" r:id="rId44"/>
    <p:sldId id="373" r:id="rId45"/>
    <p:sldId id="328" r:id="rId46"/>
    <p:sldId id="332" r:id="rId47"/>
    <p:sldId id="335" r:id="rId48"/>
    <p:sldId id="329" r:id="rId49"/>
    <p:sldId id="334" r:id="rId50"/>
    <p:sldId id="338" r:id="rId51"/>
    <p:sldId id="339" r:id="rId52"/>
    <p:sldId id="340" r:id="rId53"/>
    <p:sldId id="291" r:id="rId54"/>
    <p:sldId id="299" r:id="rId55"/>
    <p:sldId id="300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4" r:id="rId66"/>
    <p:sldId id="383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36" r:id="rId75"/>
    <p:sldId id="337" r:id="rId76"/>
    <p:sldId id="292" r:id="rId77"/>
    <p:sldId id="369" r:id="rId78"/>
    <p:sldId id="362" r:id="rId79"/>
    <p:sldId id="363" r:id="rId80"/>
    <p:sldId id="364" r:id="rId81"/>
    <p:sldId id="366" r:id="rId82"/>
    <p:sldId id="365" r:id="rId83"/>
    <p:sldId id="367" r:id="rId84"/>
    <p:sldId id="344" r:id="rId85"/>
    <p:sldId id="314" r:id="rId86"/>
    <p:sldId id="341" r:id="rId87"/>
    <p:sldId id="342" r:id="rId88"/>
    <p:sldId id="293" r:id="rId89"/>
    <p:sldId id="296" r:id="rId90"/>
    <p:sldId id="343" r:id="rId91"/>
    <p:sldId id="298" r:id="rId92"/>
    <p:sldId id="309" r:id="rId93"/>
    <p:sldId id="310" r:id="rId94"/>
    <p:sldId id="311" r:id="rId95"/>
    <p:sldId id="305" r:id="rId96"/>
    <p:sldId id="306" r:id="rId97"/>
    <p:sldId id="348" r:id="rId98"/>
    <p:sldId id="349" r:id="rId99"/>
    <p:sldId id="347" r:id="rId100"/>
    <p:sldId id="360" r:id="rId101"/>
    <p:sldId id="358" r:id="rId102"/>
    <p:sldId id="361" r:id="rId103"/>
    <p:sldId id="276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66"/>
    <a:srgbClr val="FF0000"/>
    <a:srgbClr val="009900"/>
    <a:srgbClr val="FF3399"/>
    <a:srgbClr val="6666FF"/>
    <a:srgbClr val="FF66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2633" autoAdjust="0"/>
  </p:normalViewPr>
  <p:slideViewPr>
    <p:cSldViewPr>
      <p:cViewPr varScale="1">
        <p:scale>
          <a:sx n="82" d="100"/>
          <a:sy n="82" d="100"/>
        </p:scale>
        <p:origin x="15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77ECBC-3022-4CC7-BBCA-4461BA5D78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3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976D6-CC3F-4657-8E3F-3BB08410EDC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Disuguaglianza di Bienayme’ – Chebychev: vedi LORETI par. 5.6.1</a:t>
            </a:r>
          </a:p>
        </p:txBody>
      </p:sp>
    </p:spTree>
    <p:extLst>
      <p:ext uri="{BB962C8B-B14F-4D97-AF65-F5344CB8AC3E}">
        <p14:creationId xmlns:p14="http://schemas.microsoft.com/office/powerpoint/2010/main" val="223368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Reference</a:t>
            </a:r>
            <a:r>
              <a:rPr lang="it-IT" dirty="0" smtClean="0"/>
              <a:t>: F.C. Porter, SLAC-PUB-10243 (2003),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arXiv</a:t>
            </a:r>
            <a:r>
              <a:rPr lang="it-IT" baseline="0" dirty="0" smtClean="0"/>
              <a:t>:0311092v1 – par. 4.2.2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7ECBC-3022-4CC7-BBCA-4461BA5D78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Reference</a:t>
            </a:r>
            <a:r>
              <a:rPr lang="it-IT" dirty="0" smtClean="0"/>
              <a:t>: F.C. Porter, SLAC-PUB-10243 (2003),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arXiv</a:t>
            </a:r>
            <a:r>
              <a:rPr lang="it-IT" baseline="0" dirty="0" smtClean="0"/>
              <a:t>:0311092v1 – par. 4.2.2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7ECBC-3022-4CC7-BBCA-4461BA5D780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C512E-7070-4B35-8B9E-473E53725B1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Classical upper limits for Poisson + background: psu06_cowan.ppt slides 19-20; </a:t>
            </a:r>
          </a:p>
          <a:p>
            <a:pPr eaLnBrk="1" hangingPunct="1"/>
            <a:r>
              <a:rPr lang="en-US" dirty="0" smtClean="0"/>
              <a:t>see also </a:t>
            </a:r>
            <a:r>
              <a:rPr lang="en-US" dirty="0" err="1" smtClean="0"/>
              <a:t>Masera</a:t>
            </a:r>
            <a:r>
              <a:rPr lang="en-US" dirty="0" smtClean="0"/>
              <a:t> TANS_07.ppt slides 38-39 and Cousins HCP SS 2009, slide 54.</a:t>
            </a:r>
          </a:p>
        </p:txBody>
      </p:sp>
    </p:spTree>
    <p:extLst>
      <p:ext uri="{BB962C8B-B14F-4D97-AF65-F5344CB8AC3E}">
        <p14:creationId xmlns:p14="http://schemas.microsoft.com/office/powerpoint/2010/main" val="221096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arXiv</a:t>
            </a:r>
            <a:r>
              <a:rPr lang="it-IT" dirty="0" smtClean="0"/>
              <a:t>:0311092v1 (SLAC-PUB-10243, 2003) </a:t>
            </a:r>
            <a:r>
              <a:rPr lang="it-IT" dirty="0" err="1" smtClean="0"/>
              <a:t>presented</a:t>
            </a:r>
            <a:r>
              <a:rPr lang="it-IT" dirty="0" smtClean="0"/>
              <a:t> at PHYSTAT 2003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7ECBC-3022-4CC7-BBCA-4461BA5D780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see</a:t>
            </a:r>
            <a:r>
              <a:rPr lang="it-IT" dirty="0" smtClean="0"/>
              <a:t> slide 47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7ECBC-3022-4CC7-BBCA-4461BA5D780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37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Solution: Jeffreys’ prior. In this case it means working in ln</a:t>
            </a:r>
            <a:r>
              <a:rPr lang="it-IT" i="1" smtClean="0"/>
              <a:t>S</a:t>
            </a:r>
            <a:r>
              <a:rPr lang="it-IT" smtClean="0"/>
              <a:t> or ln</a:t>
            </a:r>
            <a:r>
              <a:rPr lang="it-IT" i="1" smtClean="0"/>
              <a:t>A </a:t>
            </a:r>
            <a:r>
              <a:rPr lang="it-IT" smtClean="0"/>
              <a:t>and generating a gaussian in that -&gt; it will give an intermediate result between the two previous ones.</a:t>
            </a:r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EE5A0-86B0-4DD3-87FF-B33DBA2D9864}" type="slidenum">
              <a:rPr lang="en-US" smtClean="0"/>
              <a:pPr/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244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Cov(a,b) = E[ab]-E[a]E[b]  for simplicity assume that all xi’s follow a normal distribution with mean 0 and rms </a:t>
            </a:r>
            <a:r>
              <a:rPr lang="it-IT" smtClean="0">
                <a:sym typeface="Symbol" pitchFamily="18" charset="2"/>
              </a:rPr>
              <a:t>; then E[a] = E[b] = 0 and</a:t>
            </a:r>
          </a:p>
          <a:p>
            <a:r>
              <a:rPr lang="it-IT" smtClean="0">
                <a:sym typeface="Symbol" pitchFamily="18" charset="2"/>
              </a:rPr>
              <a:t>one can prove that E[ab] = 1/(Nt.Ns) Ns ²</a:t>
            </a:r>
            <a:endParaRPr lang="it-IT" smtClean="0"/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C659A-95FA-4F19-A3DD-50D75411B5AE}" type="slidenum">
              <a:rPr lang="en-US" smtClean="0"/>
              <a:pPr/>
              <a:t>83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3745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06DE6-551C-4A92-82A8-3F411436D59B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Previously called Exercise 11;</a:t>
            </a:r>
          </a:p>
          <a:p>
            <a:pPr eaLnBrk="1" hangingPunct="1"/>
            <a:r>
              <a:rPr lang="en-US" smtClean="0"/>
              <a:t>See also gausexp-conv_v6.nb</a:t>
            </a:r>
          </a:p>
        </p:txBody>
      </p:sp>
    </p:spTree>
    <p:extLst>
      <p:ext uri="{BB962C8B-B14F-4D97-AF65-F5344CB8AC3E}">
        <p14:creationId xmlns:p14="http://schemas.microsoft.com/office/powerpoint/2010/main" val="141802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B1C01-C664-4920-84F8-BF8D1A1CF3A6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Taken from eserc11.f</a:t>
            </a:r>
          </a:p>
        </p:txBody>
      </p:sp>
    </p:spTree>
    <p:extLst>
      <p:ext uri="{BB962C8B-B14F-4D97-AF65-F5344CB8AC3E}">
        <p14:creationId xmlns:p14="http://schemas.microsoft.com/office/powerpoint/2010/main" val="464631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F059B-A909-4A28-824E-B3AD7C91C4A1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From es11_a.ps (.pdf)</a:t>
            </a:r>
          </a:p>
        </p:txBody>
      </p:sp>
    </p:spTree>
    <p:extLst>
      <p:ext uri="{BB962C8B-B14F-4D97-AF65-F5344CB8AC3E}">
        <p14:creationId xmlns:p14="http://schemas.microsoft.com/office/powerpoint/2010/main" val="390715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9E865-71CA-42EF-B2A5-BD3EF598E55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Vedi LORETI par. 12.1</a:t>
            </a:r>
          </a:p>
        </p:txBody>
      </p:sp>
    </p:spTree>
    <p:extLst>
      <p:ext uri="{BB962C8B-B14F-4D97-AF65-F5344CB8AC3E}">
        <p14:creationId xmlns:p14="http://schemas.microsoft.com/office/powerpoint/2010/main" val="389357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53B12-39B9-489F-8B56-900EBA501A44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From neglogL.ps (.pdf) + neglogLzoom.ps (.pdf)</a:t>
            </a:r>
          </a:p>
        </p:txBody>
      </p:sp>
    </p:spTree>
    <p:extLst>
      <p:ext uri="{BB962C8B-B14F-4D97-AF65-F5344CB8AC3E}">
        <p14:creationId xmlns:p14="http://schemas.microsoft.com/office/powerpoint/2010/main" val="1720148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A8BA5-33DD-4430-BEF6-9150FC87382D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From residual.ps (.pdf)</a:t>
            </a:r>
          </a:p>
        </p:txBody>
      </p:sp>
    </p:spTree>
    <p:extLst>
      <p:ext uri="{BB962C8B-B14F-4D97-AF65-F5344CB8AC3E}">
        <p14:creationId xmlns:p14="http://schemas.microsoft.com/office/powerpoint/2010/main" val="1604605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0B8A5-E2AB-4D5C-B494-00A9B82488EC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From contour.ps (.pdf)</a:t>
            </a:r>
          </a:p>
        </p:txBody>
      </p:sp>
    </p:spTree>
    <p:extLst>
      <p:ext uri="{BB962C8B-B14F-4D97-AF65-F5344CB8AC3E}">
        <p14:creationId xmlns:p14="http://schemas.microsoft.com/office/powerpoint/2010/main" val="4171707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71D27-90E4-433C-9134-5C2F49ACEB97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1) </a:t>
            </a:r>
            <a:r>
              <a:rPr lang="en-US" dirty="0" err="1" smtClean="0"/>
              <a:t>vitamu.kumac</a:t>
            </a:r>
            <a:endParaRPr lang="en-US" dirty="0" smtClean="0"/>
          </a:p>
          <a:p>
            <a:pPr eaLnBrk="1" hangingPunct="1"/>
            <a:r>
              <a:rPr lang="en-US" dirty="0" smtClean="0"/>
              <a:t>2) </a:t>
            </a:r>
            <a:r>
              <a:rPr lang="en-US" dirty="0" err="1" smtClean="0"/>
              <a:t>minuicon.kumac</a:t>
            </a:r>
            <a:endParaRPr lang="en-US" dirty="0" smtClean="0"/>
          </a:p>
          <a:p>
            <a:pPr eaLnBrk="1" hangingPunct="1"/>
            <a:r>
              <a:rPr lang="en-US" dirty="0" smtClean="0"/>
              <a:t>3) …</a:t>
            </a:r>
          </a:p>
        </p:txBody>
      </p:sp>
    </p:spTree>
    <p:extLst>
      <p:ext uri="{BB962C8B-B14F-4D97-AF65-F5344CB8AC3E}">
        <p14:creationId xmlns:p14="http://schemas.microsoft.com/office/powerpoint/2010/main" val="2299635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0BF90-6CB1-4E1D-A656-863B7D1C1B55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194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1574C-5EB7-4813-AF5C-344B5804D679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97914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C3019-052C-4128-8A05-00E432D2636A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See slides 29-40 in file access3.pdf</a:t>
            </a:r>
          </a:p>
        </p:txBody>
      </p:sp>
    </p:spTree>
    <p:extLst>
      <p:ext uri="{BB962C8B-B14F-4D97-AF65-F5344CB8AC3E}">
        <p14:creationId xmlns:p14="http://schemas.microsoft.com/office/powerpoint/2010/main" val="24274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7A192-BF9C-48FD-9C62-0D77022006B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Errore sulla varianza: vedere LORETI appendice B.</a:t>
            </a:r>
          </a:p>
          <a:p>
            <a:pPr eaLnBrk="1" hangingPunct="1"/>
            <a:r>
              <a:rPr lang="en-US" smtClean="0"/>
              <a:t>Teorema di Rao-Cramer-Frechet: vedere LORETI appendice E.</a:t>
            </a:r>
          </a:p>
          <a:p>
            <a:pPr eaLnBrk="1" hangingPunct="1"/>
            <a:r>
              <a:rPr lang="en-US" smtClean="0"/>
              <a:t>V(theta) e’ la matrice di covarianza nel caso multidimensionale.</a:t>
            </a:r>
          </a:p>
        </p:txBody>
      </p:sp>
    </p:spTree>
    <p:extLst>
      <p:ext uri="{BB962C8B-B14F-4D97-AF65-F5344CB8AC3E}">
        <p14:creationId xmlns:p14="http://schemas.microsoft.com/office/powerpoint/2010/main" val="364386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C116C-39A8-4BB0-8C93-1BAA8DC9DE1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Near outliers (STAR): beyond 1.5 times the interquantile range (Q3-Q1, width of the box) from the edge of the (25%-75%) box;</a:t>
            </a:r>
          </a:p>
          <a:p>
            <a:pPr eaLnBrk="1" hangingPunct="1"/>
            <a:r>
              <a:rPr lang="en-US" smtClean="0"/>
              <a:t>Far outliers (BOX): beyond 3 times the interquantile range. </a:t>
            </a:r>
          </a:p>
        </p:txBody>
      </p:sp>
    </p:spTree>
    <p:extLst>
      <p:ext uri="{BB962C8B-B14F-4D97-AF65-F5344CB8AC3E}">
        <p14:creationId xmlns:p14="http://schemas.microsoft.com/office/powerpoint/2010/main" val="228053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6DD63-AEE8-45F7-8945-12436532F23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Vedi LORETI cap. 11</a:t>
            </a:r>
          </a:p>
        </p:txBody>
      </p:sp>
    </p:spTree>
    <p:extLst>
      <p:ext uri="{BB962C8B-B14F-4D97-AF65-F5344CB8AC3E}">
        <p14:creationId xmlns:p14="http://schemas.microsoft.com/office/powerpoint/2010/main" val="187455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25C78-8972-462C-A38B-57577FBA1A1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Vedere Zech [Zech-BOOK-2004.pdf] p. 141, Beispiel: Zeitverteilungen; F. James par. 8.3.2</a:t>
            </a:r>
          </a:p>
        </p:txBody>
      </p:sp>
    </p:spTree>
    <p:extLst>
      <p:ext uri="{BB962C8B-B14F-4D97-AF65-F5344CB8AC3E}">
        <p14:creationId xmlns:p14="http://schemas.microsoft.com/office/powerpoint/2010/main" val="393080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D13AE-34C8-4A85-93C3-50231EDBC2F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Text and figures from Feldman &amp; Cousins, Phys. Rev. D57 (1998) 3873 </a:t>
            </a:r>
          </a:p>
        </p:txBody>
      </p:sp>
    </p:spTree>
    <p:extLst>
      <p:ext uri="{BB962C8B-B14F-4D97-AF65-F5344CB8AC3E}">
        <p14:creationId xmlns:p14="http://schemas.microsoft.com/office/powerpoint/2010/main" val="177566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Richard </a:t>
            </a:r>
            <a:r>
              <a:rPr lang="it-IT" dirty="0" err="1" smtClean="0"/>
              <a:t>Lowry</a:t>
            </a:r>
            <a:r>
              <a:rPr lang="it-IT" dirty="0" smtClean="0"/>
              <a:t>, </a:t>
            </a:r>
            <a:r>
              <a:rPr lang="it-IT" dirty="0" err="1" smtClean="0"/>
              <a:t>P</a:t>
            </a:r>
            <a:r>
              <a:rPr lang="it-IT" dirty="0" err="1" smtClean="0">
                <a:effectLst/>
              </a:rPr>
              <a:t>h</a:t>
            </a:r>
            <a:r>
              <a:rPr lang="it-IT" dirty="0" err="1" smtClean="0"/>
              <a:t>D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Professor of </a:t>
            </a:r>
            <a:r>
              <a:rPr lang="it-IT" dirty="0" err="1" smtClean="0"/>
              <a:t>Psychology</a:t>
            </a:r>
            <a:r>
              <a:rPr lang="it-IT" dirty="0" smtClean="0"/>
              <a:t> </a:t>
            </a:r>
            <a:r>
              <a:rPr lang="it-IT" dirty="0" err="1" smtClean="0"/>
              <a:t>Emeritus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Vassar</a:t>
            </a:r>
            <a:r>
              <a:rPr lang="it-IT" dirty="0" smtClean="0"/>
              <a:t> College ~ Poughkeepsie, NY USA </a:t>
            </a:r>
            <a:br>
              <a:rPr lang="it-IT" dirty="0" smtClean="0"/>
            </a:br>
            <a:r>
              <a:rPr lang="it-IT" dirty="0" err="1" smtClean="0"/>
              <a:t>Residential</a:t>
            </a:r>
            <a:r>
              <a:rPr lang="it-IT" dirty="0" smtClean="0"/>
              <a:t> </a:t>
            </a:r>
            <a:r>
              <a:rPr lang="it-IT" dirty="0" err="1" smtClean="0"/>
              <a:t>Address</a:t>
            </a:r>
            <a:r>
              <a:rPr lang="it-IT" dirty="0" smtClean="0"/>
              <a:t> ~ Avon, Connecticut USA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7ECBC-3022-4CC7-BBCA-4461BA5D780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Vedere BU-903-M.Revised.pdf, Fig. 1.</a:t>
            </a:r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D2A3D-8A26-4B96-B4EC-6DE26DB7B0D4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37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4767-86C5-4F7A-B044-01F55CBD28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8B20-A59F-4665-BD73-E1B388D8B0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0825" y="304800"/>
            <a:ext cx="2009775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81687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537A-A8A1-4683-8D76-00FE3C810C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605D-E71B-4E6E-9AF6-4607C3A7C9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6E4C-75BE-4CE9-8F01-8E2E4906A87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8" y="1219200"/>
            <a:ext cx="394493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4075" y="1219200"/>
            <a:ext cx="394652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BC9D1-7645-454D-A320-BD39DF60A2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34F93-B7F9-4731-9CB9-4FBD8CBEE0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0AFE-A27E-4215-A78F-4EBC3B3A0E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253D-7743-4124-AC39-BB126E9D05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ADF0-546B-4D56-AF53-D8127169B2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7284-A71E-4977-88D9-CD84EE5EF9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7959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19200"/>
            <a:ext cx="80438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09600" y="10668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03E145-69DA-4A27-B8BF-D6245646AC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jpeg"/><Relationship Id="rId5" Type="http://schemas.openxmlformats.org/officeDocument/2006/relationships/tags" Target="../tags/tag30.xml"/><Relationship Id="rId10" Type="http://schemas.openxmlformats.org/officeDocument/2006/relationships/image" Target="../media/image38.png"/><Relationship Id="rId4" Type="http://schemas.openxmlformats.org/officeDocument/2006/relationships/tags" Target="../tags/tag29.xml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4.xml"/><Relationship Id="rId7" Type="http://schemas.openxmlformats.org/officeDocument/2006/relationships/image" Target="../media/image4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36.xml"/><Relationship Id="rId10" Type="http://schemas.openxmlformats.org/officeDocument/2006/relationships/image" Target="../media/image46.png"/><Relationship Id="rId4" Type="http://schemas.openxmlformats.org/officeDocument/2006/relationships/tags" Target="../tags/tag35.xml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5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vassarstats.net/" TargetMode="Externa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wmf"/><Relationship Id="rId4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0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1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wmf"/><Relationship Id="rId4" Type="http://schemas.openxmlformats.org/officeDocument/2006/relationships/tags" Target="../tags/tag15.xml"/><Relationship Id="rId9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40.w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root.cern.ch/" TargetMode="External"/><Relationship Id="rId2" Type="http://schemas.openxmlformats.org/officeDocument/2006/relationships/hyperlink" Target="http://cernlib.web.cern.ch/cernli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nu.org/software/gsl/" TargetMode="External"/><Relationship Id="rId5" Type="http://schemas.openxmlformats.org/officeDocument/2006/relationships/hyperlink" Target="http://www.nr.com/" TargetMode="External"/><Relationship Id="rId4" Type="http://schemas.openxmlformats.org/officeDocument/2006/relationships/hyperlink" Target="http://www.r-project.org/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4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53.xml"/><Relationship Id="rId7" Type="http://schemas.openxmlformats.org/officeDocument/2006/relationships/image" Target="../media/image148.wm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23.xml"/><Relationship Id="rId10" Type="http://schemas.openxmlformats.org/officeDocument/2006/relationships/image" Target="../media/image20.png"/><Relationship Id="rId4" Type="http://schemas.openxmlformats.org/officeDocument/2006/relationships/tags" Target="../tags/tag22.xml"/><Relationship Id="rId9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1.wmf"/><Relationship Id="rId5" Type="http://schemas.openxmlformats.org/officeDocument/2006/relationships/image" Target="../media/image158.wmf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wmf"/><Relationship Id="rId2" Type="http://schemas.openxmlformats.org/officeDocument/2006/relationships/image" Target="../media/image1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48F61F-D97B-4EAE-90C9-A428B73A44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Analysis Techniques </a:t>
            </a:r>
            <a:br>
              <a:rPr lang="en-US" smtClean="0"/>
            </a:br>
            <a:r>
              <a:rPr lang="en-US" sz="3200" smtClean="0"/>
              <a:t>in experimental physics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II: Statistical methods / parameter estimation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574040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/>
              <a:t>Luciano</a:t>
            </a:r>
            <a:r>
              <a:rPr lang="en-US" sz="1600" dirty="0"/>
              <a:t> RAMELLO – </a:t>
            </a:r>
            <a:r>
              <a:rPr lang="en-US" sz="1600" dirty="0" err="1"/>
              <a:t>Dipartimento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Scienze</a:t>
            </a:r>
            <a:r>
              <a:rPr lang="en-US" sz="1600" dirty="0"/>
              <a:t> e </a:t>
            </a:r>
            <a:r>
              <a:rPr lang="en-US" sz="1600" dirty="0" err="1"/>
              <a:t>Innovazione</a:t>
            </a:r>
            <a:r>
              <a:rPr lang="en-US" sz="1600" dirty="0"/>
              <a:t> </a:t>
            </a:r>
            <a:r>
              <a:rPr lang="en-US" sz="1600" dirty="0" err="1" smtClean="0"/>
              <a:t>Tecnologica</a:t>
            </a:r>
            <a:endParaRPr lang="en-US" sz="1600" dirty="0"/>
          </a:p>
        </p:txBody>
      </p:sp>
      <p:pic>
        <p:nvPicPr>
          <p:cNvPr id="8" name="Immagine 7" descr="logo base U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105400"/>
            <a:ext cx="2971800" cy="1379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CBB6E-0560-4789-BCFD-EF15749021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Estimator properties (3)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Robustness</a:t>
            </a:r>
            <a:r>
              <a:rPr lang="en-US" sz="2000" smtClean="0"/>
              <a:t> – loosely speaking, an estimator is robust if it is not too much sensitive to deviations of the PDF from the theoretical one - due for example to noise (outliers).  </a:t>
            </a:r>
          </a:p>
        </p:txBody>
      </p:sp>
      <p:pic>
        <p:nvPicPr>
          <p:cNvPr id="15365" name="Picture 5" descr="robu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robus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3886200"/>
            <a:ext cx="5000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62400" y="2286000"/>
            <a:ext cx="5022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100 random values from Gaussian distribution:</a:t>
            </a:r>
          </a:p>
          <a:p>
            <a:endParaRPr lang="en-US" sz="1600" dirty="0"/>
          </a:p>
          <a:p>
            <a:r>
              <a:rPr lang="en-US" sz="1600" dirty="0"/>
              <a:t>mean = 4.95          </a:t>
            </a:r>
            <a:r>
              <a:rPr lang="en-US" sz="1600" dirty="0" smtClean="0"/>
              <a:t>(</a:t>
            </a:r>
            <a:r>
              <a:rPr lang="en-US" sz="1600" dirty="0" smtClean="0">
                <a:sym typeface="Symbol" panose="05050102010706020507" pitchFamily="18" charset="2"/>
              </a:rPr>
              <a:t></a:t>
            </a:r>
            <a:r>
              <a:rPr lang="en-US" sz="1600" dirty="0" smtClean="0">
                <a:sym typeface="Mathematica1" pitchFamily="2" charset="2"/>
              </a:rPr>
              <a:t> </a:t>
            </a:r>
            <a:r>
              <a:rPr lang="en-US" sz="1600" dirty="0">
                <a:sym typeface="Mathematica1" pitchFamily="2" charset="2"/>
              </a:rPr>
              <a:t>= 5.0)</a:t>
            </a:r>
          </a:p>
          <a:p>
            <a:r>
              <a:rPr lang="en-US" sz="1600" dirty="0">
                <a:sym typeface="Mathematica1" pitchFamily="2" charset="2"/>
              </a:rPr>
              <a:t>std. dev. = </a:t>
            </a:r>
            <a:r>
              <a:rPr lang="en-US" sz="1600" b="1" dirty="0">
                <a:sym typeface="Mathematica1" pitchFamily="2" charset="2"/>
              </a:rPr>
              <a:t>0.946</a:t>
            </a:r>
            <a:r>
              <a:rPr lang="en-US" sz="1600" dirty="0">
                <a:sym typeface="Mathematica1" pitchFamily="2" charset="2"/>
              </a:rPr>
              <a:t>   (</a:t>
            </a:r>
            <a:r>
              <a:rPr lang="en-US" sz="1600" dirty="0">
                <a:sym typeface="Symbol" pitchFamily="18" charset="2"/>
              </a:rPr>
              <a:t> = 1.0)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371600" y="5181600"/>
            <a:ext cx="0" cy="381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352800" y="5181600"/>
            <a:ext cx="0" cy="381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57600" y="5181600"/>
            <a:ext cx="0" cy="381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962400" y="4111625"/>
            <a:ext cx="21669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3 outliers added:</a:t>
            </a:r>
          </a:p>
          <a:p>
            <a:endParaRPr lang="en-US" sz="1600">
              <a:solidFill>
                <a:srgbClr val="009900"/>
              </a:solidFill>
            </a:endParaRPr>
          </a:p>
          <a:p>
            <a:r>
              <a:rPr lang="en-US" sz="1600">
                <a:solidFill>
                  <a:srgbClr val="009900"/>
                </a:solidFill>
              </a:rPr>
              <a:t>mean = 4.98         </a:t>
            </a:r>
            <a:endParaRPr lang="en-US" sz="1600">
              <a:solidFill>
                <a:srgbClr val="009900"/>
              </a:solidFill>
              <a:sym typeface="Mathematica1" pitchFamily="2" charset="2"/>
            </a:endParaRPr>
          </a:p>
          <a:p>
            <a:r>
              <a:rPr lang="en-US" sz="1600">
                <a:solidFill>
                  <a:srgbClr val="009900"/>
                </a:solidFill>
                <a:sym typeface="Mathematica1" pitchFamily="2" charset="2"/>
              </a:rPr>
              <a:t>std. dev. = </a:t>
            </a:r>
            <a:r>
              <a:rPr lang="en-US" sz="1600" b="1">
                <a:solidFill>
                  <a:srgbClr val="009900"/>
                </a:solidFill>
                <a:sym typeface="Mathematica1" pitchFamily="2" charset="2"/>
              </a:rPr>
              <a:t>1.19</a:t>
            </a:r>
            <a:r>
              <a:rPr lang="en-US" sz="1600">
                <a:solidFill>
                  <a:srgbClr val="009900"/>
                </a:solidFill>
                <a:sym typeface="Mathematica1" pitchFamily="2" charset="2"/>
              </a:rPr>
              <a:t>   </a:t>
            </a:r>
            <a:endParaRPr lang="en-US" sz="160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421188" y="5410200"/>
            <a:ext cx="4494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estimator of mean is robust, the </a:t>
            </a:r>
          </a:p>
          <a:p>
            <a:r>
              <a:rPr lang="en-US"/>
              <a:t>one of variance (std. dev.) is not … </a:t>
            </a:r>
          </a:p>
        </p:txBody>
      </p:sp>
      <p:grpSp>
        <p:nvGrpSpPr>
          <p:cNvPr id="15373" name="Gruppo 14"/>
          <p:cNvGrpSpPr>
            <a:grpSpLocks/>
          </p:cNvGrpSpPr>
          <p:nvPr/>
        </p:nvGrpSpPr>
        <p:grpSpPr bwMode="auto">
          <a:xfrm>
            <a:off x="808038" y="5954713"/>
            <a:ext cx="6430962" cy="801687"/>
            <a:chOff x="807431" y="5955268"/>
            <a:chExt cx="6431569" cy="801707"/>
          </a:xfrm>
        </p:grpSpPr>
        <p:sp>
          <p:nvSpPr>
            <p:cNvPr id="15374" name="CasellaDiTesto 12"/>
            <p:cNvSpPr txBox="1">
              <a:spLocks noChangeArrowheads="1"/>
            </p:cNvSpPr>
            <p:nvPr/>
          </p:nvSpPr>
          <p:spPr bwMode="auto">
            <a:xfrm>
              <a:off x="807431" y="6172200"/>
              <a:ext cx="6431569" cy="58477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/>
                <a:t>Note: the sample mean x may not be the optimal estimator </a:t>
              </a:r>
            </a:p>
            <a:p>
              <a:r>
                <a:rPr lang="it-IT" sz="1600"/>
                <a:t>if the parent distribution is not gaussian</a:t>
              </a:r>
            </a:p>
          </p:txBody>
        </p:sp>
        <p:sp>
          <p:nvSpPr>
            <p:cNvPr id="15375" name="CasellaDiTesto 13"/>
            <p:cNvSpPr txBox="1">
              <a:spLocks noChangeArrowheads="1"/>
            </p:cNvSpPr>
            <p:nvPr/>
          </p:nvSpPr>
          <p:spPr bwMode="auto">
            <a:xfrm>
              <a:off x="3276600" y="5955268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/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  <p:bldP spid="41994" grpId="0" animBg="1"/>
      <p:bldP spid="41995" grpId="0"/>
      <p:bldP spid="4199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CCE1A-32C9-4024-946B-92E0569D9907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Using MINUIT in a C++ program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marL="571500" indent="-571500" eaLnBrk="1" hangingPunct="1"/>
            <a:r>
              <a:rPr lang="en-US" dirty="0" smtClean="0"/>
              <a:t>Example from Cowan (2006): exponential PDF, 1-parameter fit</a:t>
            </a:r>
          </a:p>
          <a:p>
            <a:pPr marL="966788" lvl="1" indent="-495300" eaLnBrk="1" hangingPunct="1"/>
            <a:r>
              <a:rPr lang="en-US" dirty="0" smtClean="0"/>
              <a:t>Program: expFit.cc</a:t>
            </a:r>
          </a:p>
          <a:p>
            <a:pPr marL="966788" lvl="1" indent="-495300" eaLnBrk="1" hangingPunct="1"/>
            <a:r>
              <a:rPr lang="en-US" dirty="0" smtClean="0"/>
              <a:t>Data: mltest.dat</a:t>
            </a:r>
          </a:p>
          <a:p>
            <a:pPr marL="571500" indent="-571500" eaLnBrk="1" hangingPunct="1"/>
            <a:r>
              <a:rPr lang="en-US" dirty="0" smtClean="0"/>
              <a:t>Procedure (need Root </a:t>
            </a:r>
            <a:r>
              <a:rPr lang="en-US" dirty="0" smtClean="0"/>
              <a:t>libraries i.e. $ROOTSYS must be defined):</a:t>
            </a:r>
            <a:endParaRPr lang="en-US" dirty="0" smtClean="0"/>
          </a:p>
          <a:p>
            <a:pPr marL="966788" lvl="1" indent="-495300" eaLnBrk="1" hangingPunct="1">
              <a:buFont typeface="Wingdings" pitchFamily="2" charset="2"/>
              <a:buAutoNum type="arabicParenR"/>
            </a:pPr>
            <a:r>
              <a:rPr lang="en-US" dirty="0" smtClean="0">
                <a:latin typeface="Courier New" pitchFamily="49" charset="0"/>
              </a:rPr>
              <a:t>source rootSetup1.sh</a:t>
            </a:r>
          </a:p>
          <a:p>
            <a:pPr marL="966788" lvl="1" indent="-495300" eaLnBrk="1" hangingPunct="1">
              <a:buFont typeface="Wingdings" pitchFamily="2" charset="2"/>
              <a:buAutoNum type="arabicParenR"/>
            </a:pPr>
            <a:r>
              <a:rPr lang="en-US" dirty="0" smtClean="0">
                <a:latin typeface="Courier New" pitchFamily="49" charset="0"/>
              </a:rPr>
              <a:t>make</a:t>
            </a:r>
          </a:p>
          <a:p>
            <a:pPr marL="966788" lvl="1" indent="-495300" eaLnBrk="1" hangingPunct="1">
              <a:buFont typeface="Wingdings" pitchFamily="2" charset="2"/>
              <a:buAutoNum type="arabicParenR"/>
            </a:pPr>
            <a:r>
              <a:rPr lang="en-US" dirty="0" smtClean="0">
                <a:latin typeface="Courier New" pitchFamily="49" charset="0"/>
              </a:rPr>
              <a:t>./</a:t>
            </a:r>
            <a:r>
              <a:rPr lang="en-US" dirty="0" err="1" smtClean="0">
                <a:latin typeface="Courier New" pitchFamily="49" charset="0"/>
              </a:rPr>
              <a:t>expFit</a:t>
            </a:r>
            <a:endParaRPr lang="en-US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AAB1F-BDB0-4F7F-944E-E205B46CDD6A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ROOT/MINUIT DEMONSTRATION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smtClean="0"/>
              <a:t>Demonstration of some fitting tutorials with ROOT / MINUIT (mostly in the “fit” directory):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fitLinear.C – three simple examples of linear fit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fitMultiGraph.C – fitting a 2</a:t>
            </a:r>
            <a:r>
              <a:rPr lang="en-US" sz="2000" baseline="30000" smtClean="0"/>
              <a:t>nd</a:t>
            </a:r>
            <a:r>
              <a:rPr lang="en-US" sz="2000" smtClean="0"/>
              <a:t> order polynomial to three partially overlapping graphs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multifit.C – fitting histogram sub-ranges, then performing combined fit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fitLinear2.C – multilinear regression, hyperplane “hyp5” fitting function  (see also Mathematica: regress1.nb)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fitLinearRobust.C – Least Trimmed Squares regression (see P.J. Rousseeuw &amp; A.M. LeRoy, Robust Regression and Outlier Detection, Wiley-Interscience, 2003) uses option “robust” in TLinearFitter*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solveLinear.C – Least Squares fit to a straight line (2 parameters) with 5 different methods (“matrix” directory)</a:t>
            </a: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593725" y="6280150"/>
            <a:ext cx="548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source code in $ROOTSYS/math/minuit/src/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F6879-FDA8-4760-8548-2AE58960D6E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RooFit DEMONSTRATION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z="2100" smtClean="0"/>
              <a:t>RooFit was developed by Kirby and Verkerke for the BaBar experiment, see e.g. the tutorial by A. Bevan given at YETI ’07</a:t>
            </a:r>
          </a:p>
          <a:p>
            <a:pPr eaLnBrk="1" hangingPunct="1"/>
            <a:r>
              <a:rPr lang="en-US" sz="2100" smtClean="0"/>
              <a:t>Demonstration of some tutorials* with RooFit:</a:t>
            </a:r>
            <a:endParaRPr lang="en-US" sz="2400" smtClean="0"/>
          </a:p>
          <a:p>
            <a:pPr lvl="1" eaLnBrk="1" hangingPunct="1"/>
            <a:r>
              <a:rPr lang="en-US" sz="2200" smtClean="0"/>
              <a:t>rf101_basics.C</a:t>
            </a:r>
          </a:p>
          <a:p>
            <a:pPr lvl="1" eaLnBrk="1" hangingPunct="1"/>
            <a:r>
              <a:rPr lang="en-US" sz="2200" smtClean="0"/>
              <a:t>rf102_dataimport.C</a:t>
            </a:r>
          </a:p>
          <a:p>
            <a:pPr lvl="1" eaLnBrk="1" hangingPunct="1"/>
            <a:r>
              <a:rPr lang="en-US" sz="2200" smtClean="0"/>
              <a:t>rf103_interprfuncs.C</a:t>
            </a:r>
          </a:p>
          <a:p>
            <a:pPr lvl="1" eaLnBrk="1" hangingPunct="1"/>
            <a:r>
              <a:rPr lang="en-US" sz="2200" smtClean="0"/>
              <a:t>rf105_funcbinding.C</a:t>
            </a:r>
          </a:p>
          <a:p>
            <a:pPr lvl="1" eaLnBrk="1" hangingPunct="1"/>
            <a:r>
              <a:rPr lang="en-US" sz="2200" smtClean="0"/>
              <a:t>rf109_chi2residpull.C </a:t>
            </a:r>
          </a:p>
          <a:p>
            <a:pPr lvl="1" eaLnBrk="1" hangingPunct="1"/>
            <a:r>
              <a:rPr lang="en-US" sz="2200" smtClean="0"/>
              <a:t>rf201_composite.C</a:t>
            </a:r>
          </a:p>
          <a:p>
            <a:pPr lvl="1" eaLnBrk="1" hangingPunct="1"/>
            <a:r>
              <a:rPr lang="en-US" sz="2200" smtClean="0"/>
              <a:t>rf601_intminuit.C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593725" y="6280150"/>
            <a:ext cx="527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source code in $ROOTSYS/tutorials/roofit/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30AC8-8BC5-4789-94B9-AF6D04DFAEF2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Next: Part III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methods / hypothesis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133C5-B5BA-4F75-B999-8863C50F806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Visualizing outliers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348662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smtClean="0"/>
              <a:t>A good way to detect outliers, other than the histogram itself, is the “Box and Wisker” plot (in the example from </a:t>
            </a:r>
            <a:r>
              <a:rPr lang="en-US" sz="1700" i="1" smtClean="0"/>
              <a:t>Mathematica</a:t>
            </a:r>
            <a:r>
              <a:rPr lang="en-US" sz="1700" smtClean="0"/>
              <a:t>):</a:t>
            </a:r>
          </a:p>
        </p:txBody>
      </p:sp>
      <p:pic>
        <p:nvPicPr>
          <p:cNvPr id="16389" name="Picture 4" descr="robust-3"/>
          <p:cNvPicPr>
            <a:picLocks noChangeAspect="1" noChangeArrowheads="1"/>
          </p:cNvPicPr>
          <p:nvPr/>
        </p:nvPicPr>
        <p:blipFill>
          <a:blip r:embed="rId3" cstate="print"/>
          <a:srcRect b="5084"/>
          <a:stretch>
            <a:fillRect/>
          </a:stretch>
        </p:blipFill>
        <p:spPr bwMode="auto">
          <a:xfrm>
            <a:off x="1066800" y="1752600"/>
            <a:ext cx="4062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4267200" y="4114800"/>
            <a:ext cx="914400" cy="428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35575" y="3930650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267200" y="3733800"/>
            <a:ext cx="1447800" cy="152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333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3962400" y="4800600"/>
            <a:ext cx="1676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 flipV="1">
            <a:off x="3429000" y="5105400"/>
            <a:ext cx="2286000" cy="228600"/>
          </a:xfrm>
          <a:prstGeom prst="line">
            <a:avLst/>
          </a:prstGeom>
          <a:noFill/>
          <a:ln w="22225">
            <a:solidFill>
              <a:srgbClr val="0099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3429000" y="5257800"/>
            <a:ext cx="2286000" cy="76200"/>
          </a:xfrm>
          <a:prstGeom prst="line">
            <a:avLst/>
          </a:prstGeom>
          <a:noFill/>
          <a:ln w="22225">
            <a:solidFill>
              <a:srgbClr val="0099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3429000" y="5334000"/>
            <a:ext cx="2362200" cy="457200"/>
          </a:xfrm>
          <a:prstGeom prst="line">
            <a:avLst/>
          </a:prstGeom>
          <a:noFill/>
          <a:ln w="22225">
            <a:solidFill>
              <a:srgbClr val="0099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921375" y="5149850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(near) outliers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3429000" y="2362200"/>
            <a:ext cx="2438400" cy="228600"/>
          </a:xfrm>
          <a:prstGeom prst="line">
            <a:avLst/>
          </a:prstGeom>
          <a:noFill/>
          <a:ln w="22225">
            <a:solidFill>
              <a:srgbClr val="0099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3429000" y="2590800"/>
            <a:ext cx="2438400" cy="381000"/>
          </a:xfrm>
          <a:prstGeom prst="line">
            <a:avLst/>
          </a:prstGeom>
          <a:noFill/>
          <a:ln w="22225">
            <a:solidFill>
              <a:srgbClr val="0099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943600" y="2438400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(near) outliers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3886200" y="3352800"/>
            <a:ext cx="1752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791200" y="3168650"/>
            <a:ext cx="217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limit of “good” data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715000" y="3549650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75% percentile (Q3)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867400" y="4235450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25% percentile (Q1)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943600" y="4648200"/>
            <a:ext cx="217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limit of “good” data</a:t>
            </a:r>
          </a:p>
        </p:txBody>
      </p:sp>
      <p:sp>
        <p:nvSpPr>
          <p:cNvPr id="16407" name="CasellaDiTesto 22"/>
          <p:cNvSpPr txBox="1">
            <a:spLocks noChangeArrowheads="1"/>
          </p:cNvSpPr>
          <p:nvPr/>
        </p:nvSpPr>
        <p:spPr bwMode="auto">
          <a:xfrm>
            <a:off x="457200" y="6172200"/>
            <a:ext cx="7877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By convention, near outliers are e.g. those between Q3 + 1.5*(Q3-Q1)</a:t>
            </a:r>
          </a:p>
          <a:p>
            <a:r>
              <a:rPr lang="it-IT" sz="1600"/>
              <a:t>and Q3 + 3*(Q3-Q1), and far outliers (extreme values) those beyond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4223D-46F5-46EA-822C-31102E48258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Estimator properties (4)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66738" y="1295400"/>
            <a:ext cx="84248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/>
              <a:t>In most cases we should report not only the “best” value of the parameter(s) but also a </a:t>
            </a:r>
            <a:r>
              <a:rPr lang="en-US" sz="2000" dirty="0">
                <a:solidFill>
                  <a:srgbClr val="FF0000"/>
                </a:solidFill>
              </a:rPr>
              <a:t>confidence </a:t>
            </a:r>
            <a:r>
              <a:rPr lang="en-US" sz="2000" dirty="0" smtClean="0">
                <a:solidFill>
                  <a:srgbClr val="FF0000"/>
                </a:solidFill>
              </a:rPr>
              <a:t>“interval” </a:t>
            </a:r>
            <a:r>
              <a:rPr lang="en-US" sz="2000" dirty="0"/>
              <a:t>(a segment in 1D, a region of the plane in 2D, etc.) which reflects the statistical uncertainty on the parameter(s). The interval should have a given probability of containing the true value(s).</a:t>
            </a:r>
            <a:r>
              <a:rPr lang="en-US" sz="2100" dirty="0"/>
              <a:t> 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Usually the </a:t>
            </a:r>
            <a:r>
              <a:rPr lang="en-US" dirty="0" smtClean="0"/>
              <a:t>1D confidence </a:t>
            </a:r>
            <a:r>
              <a:rPr lang="en-US" dirty="0"/>
              <a:t>interval is defined as ± the estimated standard deviation of the estimator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However this may not be adequate in some cases (for example when we are close to a physical boundary for the parameter)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b="1" dirty="0"/>
              <a:t>Coverage</a:t>
            </a:r>
            <a:r>
              <a:rPr lang="en-US" sz="2000" dirty="0"/>
              <a:t> – for interval estimates of a parameter, a very important property is coverage, i.e. the fraction of a number of repeated evaluations in which the interval estimate will cover (contain) the true value of the parameter. </a:t>
            </a:r>
            <a:r>
              <a:rPr lang="en-US" sz="2000" i="1" dirty="0"/>
              <a:t>Methods for interval estimation will be presented later, and coverage will be discussed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B9E7D8-A591-4356-8C41-8D35C447F18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Likelihood function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Let’s consider a set of </a:t>
            </a:r>
            <a:r>
              <a:rPr lang="en-US" sz="1800" i="1" smtClean="0">
                <a:solidFill>
                  <a:schemeClr val="hlink"/>
                </a:solidFill>
              </a:rPr>
              <a:t>n</a:t>
            </a:r>
            <a:r>
              <a:rPr lang="en-US" sz="1800" smtClean="0"/>
              <a:t> independent observations of </a:t>
            </a:r>
            <a:r>
              <a:rPr lang="en-US" sz="1800" i="1" smtClean="0">
                <a:solidFill>
                  <a:schemeClr val="hlink"/>
                </a:solidFill>
              </a:rPr>
              <a:t>x</a:t>
            </a:r>
            <a:r>
              <a:rPr lang="en-US" sz="1800" smtClean="0"/>
              <a:t>, and let </a:t>
            </a:r>
            <a:r>
              <a:rPr lang="en-US" sz="1800" b="1" i="1" smtClean="0">
                <a:solidFill>
                  <a:schemeClr val="accent2"/>
                </a:solidFill>
              </a:rPr>
              <a:t>f(x,</a:t>
            </a:r>
            <a:r>
              <a:rPr lang="en-US" sz="1800" b="1" i="1" smtClean="0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 sz="1800" smtClean="0">
                <a:sym typeface="Symbol" pitchFamily="18" charset="2"/>
              </a:rPr>
              <a:t> be the PDF</a:t>
            </a:r>
            <a:r>
              <a:rPr lang="en-US" sz="1800" smtClean="0"/>
              <a:t> followed by </a:t>
            </a:r>
            <a:r>
              <a:rPr lang="en-US" sz="1800" i="1" smtClean="0">
                <a:solidFill>
                  <a:schemeClr val="hlink"/>
                </a:solidFill>
              </a:rPr>
              <a:t>x</a:t>
            </a:r>
            <a:r>
              <a:rPr lang="en-US" sz="1800" smtClean="0"/>
              <a:t>; the joint PDF for the set of observations is then:</a:t>
            </a:r>
          </a:p>
        </p:txBody>
      </p:sp>
      <p:pic>
        <p:nvPicPr>
          <p:cNvPr id="1843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993900"/>
            <a:ext cx="39004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19175" y="2776538"/>
            <a:ext cx="773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Here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 is the true value of the parameter(s); considering the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x</a:t>
            </a:r>
            <a:r>
              <a:rPr lang="en-US" b="1" i="1" baseline="-25000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</a:t>
            </a:r>
          </a:p>
          <a:p>
            <a:r>
              <a:rPr lang="en-US">
                <a:sym typeface="Symbol" pitchFamily="18" charset="2"/>
              </a:rPr>
              <a:t>as constants fixed by our measurement and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 as an independent </a:t>
            </a:r>
          </a:p>
          <a:p>
            <a:r>
              <a:rPr lang="en-US">
                <a:sym typeface="Symbol" pitchFamily="18" charset="2"/>
              </a:rPr>
              <a:t>variable we obtain the Likelihood function: </a:t>
            </a:r>
          </a:p>
        </p:txBody>
      </p:sp>
      <p:pic>
        <p:nvPicPr>
          <p:cNvPr id="3789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6763" y="3657600"/>
            <a:ext cx="24844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09600" y="4495800"/>
            <a:ext cx="8234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Here </a:t>
            </a:r>
            <a:r>
              <a:rPr lang="en-US" b="1" i="1">
                <a:solidFill>
                  <a:schemeClr val="accent2"/>
                </a:solidFill>
              </a:rPr>
              <a:t>L(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ym typeface="Symbol" pitchFamily="18" charset="2"/>
              </a:rPr>
              <a:t>may</a:t>
            </a:r>
            <a:r>
              <a:rPr lang="en-US">
                <a:sym typeface="Symbol" pitchFamily="18" charset="2"/>
              </a:rPr>
              <a:t> be considered proportional to the probability density</a:t>
            </a:r>
          </a:p>
          <a:p>
            <a:r>
              <a:rPr lang="en-US">
                <a:sym typeface="Symbol" pitchFamily="18" charset="2"/>
              </a:rPr>
              <a:t>associated to the random event “the true value of the parameter is </a:t>
            </a:r>
            <a:r>
              <a:rPr lang="en-US" b="1" i="1"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”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5800" y="5257800"/>
            <a:ext cx="812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expect that </a:t>
            </a:r>
            <a:r>
              <a:rPr lang="en-US" b="1" i="1">
                <a:solidFill>
                  <a:schemeClr val="accent2"/>
                </a:solidFill>
              </a:rPr>
              <a:t>L(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>
                <a:sym typeface="Symbol" pitchFamily="18" charset="2"/>
              </a:rPr>
              <a:t> will be higher for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 values which are close to</a:t>
            </a:r>
          </a:p>
          <a:p>
            <a:r>
              <a:rPr lang="en-US">
                <a:sym typeface="Symbol" pitchFamily="18" charset="2"/>
              </a:rPr>
              <a:t>the true one, so we look for the value which makes </a:t>
            </a:r>
            <a:r>
              <a:rPr lang="en-US" b="1" i="1">
                <a:solidFill>
                  <a:schemeClr val="accent2"/>
                </a:solidFill>
              </a:rPr>
              <a:t>L(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 maximum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5" grpId="0"/>
      <p:bldP spid="378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F1F80-6CFD-4EB7-B29F-36FD45AEBA4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The Maximum Likelihood estimator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The Maximum Likelihood (ML) </a:t>
            </a:r>
            <a:r>
              <a:rPr lang="en-US" sz="1800" dirty="0" smtClean="0">
                <a:solidFill>
                  <a:srgbClr val="FF0000"/>
                </a:solidFill>
              </a:rPr>
              <a:t>estimator</a:t>
            </a:r>
            <a:r>
              <a:rPr lang="en-US" sz="1800" dirty="0" smtClean="0"/>
              <a:t> is simply defined as the value of the parameter which makes </a:t>
            </a:r>
            <a:r>
              <a:rPr lang="en-US" sz="1800" i="1" dirty="0" smtClean="0">
                <a:solidFill>
                  <a:schemeClr val="accent2"/>
                </a:solidFill>
              </a:rPr>
              <a:t>L(</a:t>
            </a:r>
            <a:r>
              <a:rPr lang="en-US" sz="1800" i="1" dirty="0" smtClean="0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 sz="1800" dirty="0" smtClean="0">
                <a:sym typeface="Symbol" pitchFamily="18" charset="2"/>
              </a:rPr>
              <a:t> maximum, and it can be obtained requiring: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30475" y="1865313"/>
          <a:ext cx="46323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2540000" imgH="520700" progId="Equation.3">
                  <p:embed/>
                </p:oleObj>
              </mc:Choice>
              <mc:Fallback>
                <p:oleObj name="Equation" r:id="rId3" imgW="25400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1865313"/>
                        <a:ext cx="46323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66738" y="2819400"/>
            <a:ext cx="8196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dirty="0"/>
              <a:t>Here we have already taken into account that, since </a:t>
            </a:r>
            <a:r>
              <a:rPr lang="en-US" i="1" dirty="0">
                <a:solidFill>
                  <a:schemeClr val="accent2"/>
                </a:solidFill>
              </a:rPr>
              <a:t>L(</a:t>
            </a:r>
            <a:r>
              <a:rPr lang="en-US" i="1" dirty="0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 dirty="0">
                <a:sym typeface="Symbol" pitchFamily="18" charset="2"/>
              </a:rPr>
              <a:t> is defined as a product of positive terms, it is often more convenient to maximize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logarithm</a:t>
            </a:r>
            <a:r>
              <a:rPr lang="en-US" dirty="0">
                <a:sym typeface="Symbol" pitchFamily="18" charset="2"/>
              </a:rPr>
              <a:t> of </a:t>
            </a:r>
            <a:r>
              <a:rPr lang="en-US" i="1" dirty="0">
                <a:sym typeface="Symbol" pitchFamily="18" charset="2"/>
              </a:rPr>
              <a:t>L (log-likelihood)</a:t>
            </a:r>
            <a:r>
              <a:rPr lang="en-US" dirty="0">
                <a:sym typeface="Symbol" pitchFamily="18" charset="2"/>
              </a:rPr>
              <a:t>: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200400" y="3452813"/>
          <a:ext cx="25146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Microsoft Equation 3.0" r:id="rId5" imgW="1206500" imgH="431800" progId="Equation.3">
                  <p:embed/>
                </p:oleObj>
              </mc:Choice>
              <mc:Fallback>
                <p:oleObj name="Microsoft Equation 3.0" r:id="rId5" imgW="12065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52813"/>
                        <a:ext cx="251460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09600" y="4419600"/>
            <a:ext cx="8196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/>
              <a:t>The ML estimator is often the best choice, although it is not guaranteed to be ‘optimal’ (e.g. of minimum variance) except asymptotically, when the number of measurements N goes to </a:t>
            </a:r>
            <a:r>
              <a:rPr lang="en-US">
                <a:sym typeface="Symbol" pitchFamily="18" charset="2"/>
              </a:rPr>
              <a:t>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4602163" y="2133600"/>
            <a:ext cx="3508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A01478-07D2-44F4-8D4B-A095A391E8A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the ML estimator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43863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The ML estimator is asymptotically </a:t>
            </a:r>
            <a:r>
              <a:rPr lang="en-US" sz="2100" smtClean="0">
                <a:solidFill>
                  <a:schemeClr val="accent2"/>
                </a:solidFill>
              </a:rPr>
              <a:t>consistent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The ML estimator is asymptotically the most </a:t>
            </a:r>
            <a:r>
              <a:rPr lang="en-US" sz="2100" smtClean="0">
                <a:solidFill>
                  <a:schemeClr val="accent2"/>
                </a:solidFill>
              </a:rPr>
              <a:t>efficient</a:t>
            </a:r>
            <a:r>
              <a:rPr lang="en-US" sz="2100" smtClean="0"/>
              <a:t> one (i.e. the one with minimum variance)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The PDF of the ML estimator is asymptotically </a:t>
            </a:r>
            <a:r>
              <a:rPr lang="en-US" sz="2100" smtClean="0">
                <a:solidFill>
                  <a:schemeClr val="accent2"/>
                </a:solidFill>
              </a:rPr>
              <a:t>gaussian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7972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However, with a finite number of data, there is no guarantee </a:t>
            </a:r>
          </a:p>
          <a:p>
            <a:r>
              <a:rPr lang="en-US"/>
              <a:t>that </a:t>
            </a:r>
            <a:r>
              <a:rPr lang="en-US" i="1">
                <a:solidFill>
                  <a:schemeClr val="accent2"/>
                </a:solidFill>
              </a:rPr>
              <a:t>L(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>
                <a:sym typeface="Symbol" pitchFamily="18" charset="2"/>
              </a:rPr>
              <a:t> has a unique maximum; and if there is more than one</a:t>
            </a:r>
          </a:p>
          <a:p>
            <a:r>
              <a:rPr lang="en-US">
                <a:sym typeface="Symbol" pitchFamily="18" charset="2"/>
              </a:rPr>
              <a:t>maximum in principle there is no way to know which one is closest </a:t>
            </a:r>
          </a:p>
          <a:p>
            <a:r>
              <a:rPr lang="en-US">
                <a:sym typeface="Symbol" pitchFamily="18" charset="2"/>
              </a:rPr>
              <a:t>to the true value of the parameter.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0" y="4300538"/>
            <a:ext cx="7512050" cy="931862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Under additional hypotheses on the PDF </a:t>
            </a:r>
            <a:r>
              <a:rPr lang="en-US" i="1">
                <a:solidFill>
                  <a:schemeClr val="accent2"/>
                </a:solidFill>
              </a:rPr>
              <a:t>f(x;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)</a:t>
            </a:r>
            <a:r>
              <a:rPr lang="en-US">
                <a:sym typeface="Symbol" pitchFamily="18" charset="2"/>
              </a:rPr>
              <a:t> it is possible to </a:t>
            </a:r>
          </a:p>
          <a:p>
            <a:r>
              <a:rPr lang="en-US">
                <a:sym typeface="Symbol" pitchFamily="18" charset="2"/>
              </a:rPr>
              <a:t>show that already for finite N there exists a minimum variance </a:t>
            </a:r>
          </a:p>
          <a:p>
            <a:r>
              <a:rPr lang="en-US">
                <a:sym typeface="Symbol" pitchFamily="18" charset="2"/>
              </a:rPr>
              <a:t>estimator, which then coincides with the ML one.</a:t>
            </a:r>
          </a:p>
        </p:txBody>
      </p:sp>
      <p:sp>
        <p:nvSpPr>
          <p:cNvPr id="19463" name="CasellaDiTesto 6"/>
          <p:cNvSpPr txBox="1">
            <a:spLocks noChangeArrowheads="1"/>
          </p:cNvSpPr>
          <p:nvPr/>
        </p:nvSpPr>
        <p:spPr bwMode="auto">
          <a:xfrm>
            <a:off x="593725" y="6248400"/>
            <a:ext cx="60325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see e.g. Loreti, chapter 11; or F. James, chapter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A4018-58B0-4C7C-A6CE-9DB519FC0C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ML method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196262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Many results in statistics can be obtained as special cases of the ML method: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</a:t>
            </a:r>
            <a:r>
              <a:rPr lang="en-US" sz="1800" smtClean="0">
                <a:solidFill>
                  <a:schemeClr val="accent2"/>
                </a:solidFill>
              </a:rPr>
              <a:t>error propagation</a:t>
            </a:r>
            <a:r>
              <a:rPr lang="en-US" sz="1800" smtClean="0"/>
              <a:t> formulae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The properties of the </a:t>
            </a:r>
            <a:r>
              <a:rPr lang="en-US" sz="1800" smtClean="0">
                <a:solidFill>
                  <a:schemeClr val="accent2"/>
                </a:solidFill>
              </a:rPr>
              <a:t>weighted average</a:t>
            </a:r>
            <a:r>
              <a:rPr lang="en-US" sz="1800" smtClean="0"/>
              <a:t>, which is the minimum variance estimator of the true value when data x</a:t>
            </a:r>
            <a:r>
              <a:rPr lang="en-US" sz="1800" baseline="-25000" smtClean="0"/>
              <a:t>i</a:t>
            </a:r>
            <a:r>
              <a:rPr lang="en-US" sz="1800" smtClean="0"/>
              <a:t> are affected by gaussian errors </a:t>
            </a:r>
            <a:r>
              <a:rPr lang="en-US" sz="1800" smtClean="0">
                <a:sym typeface="Symbol" pitchFamily="18" charset="2"/>
              </a:rPr>
              <a:t></a:t>
            </a:r>
            <a:r>
              <a:rPr lang="en-US" sz="1800" baseline="-25000" smtClean="0">
                <a:sym typeface="Symbol" pitchFamily="18" charset="2"/>
              </a:rPr>
              <a:t>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ym typeface="Symbol" pitchFamily="18" charset="2"/>
              </a:rPr>
              <a:t>The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linear regression</a:t>
            </a:r>
            <a:r>
              <a:rPr lang="en-US" sz="1800" smtClean="0">
                <a:sym typeface="Symbol" pitchFamily="18" charset="2"/>
              </a:rPr>
              <a:t> formulae, which can be obtained by maximizing the following likelihood function: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it’s easy to show that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maximizing</a:t>
            </a:r>
            <a:r>
              <a:rPr lang="en-US" sz="1800" smtClean="0">
                <a:sym typeface="Symbol" pitchFamily="18" charset="2"/>
              </a:rPr>
              <a:t>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L(a,b)</a:t>
            </a:r>
            <a:r>
              <a:rPr lang="en-US" sz="1800" smtClean="0">
                <a:sym typeface="Symbol" pitchFamily="18" charset="2"/>
              </a:rPr>
              <a:t> is equivalent to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minimizing</a:t>
            </a:r>
            <a:r>
              <a:rPr lang="en-US" sz="1800" smtClean="0">
                <a:sym typeface="Symbol" pitchFamily="18" charset="2"/>
              </a:rPr>
              <a:t> the function: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ym typeface="Symbol" pitchFamily="18" charset="2"/>
              </a:rPr>
              <a:t>The previous point is an example of the equivalence between the ML method and the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Least Squares (LS)</a:t>
            </a:r>
            <a:r>
              <a:rPr lang="en-US" sz="1800" smtClean="0">
                <a:sym typeface="Symbol" pitchFamily="18" charset="2"/>
              </a:rPr>
              <a:t> method, which holds when the measurement errors follow a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gaussian</a:t>
            </a:r>
            <a:r>
              <a:rPr lang="en-US" sz="1800" smtClean="0">
                <a:sym typeface="Symbol" pitchFamily="18" charset="2"/>
              </a:rPr>
              <a:t> PDF </a:t>
            </a:r>
            <a:r>
              <a:rPr lang="en-US" sz="1800" i="1" smtClean="0">
                <a:sym typeface="Symbol" pitchFamily="18" charset="2"/>
              </a:rPr>
              <a:t>(the Least Squares method will be discussed later)</a:t>
            </a:r>
          </a:p>
        </p:txBody>
      </p:sp>
      <p:pic>
        <p:nvPicPr>
          <p:cNvPr id="40964" name="Picture 4" descr="linre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3276600"/>
            <a:ext cx="5191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linre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4476750"/>
            <a:ext cx="27146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9028-0B34-49C5-8966-0DE092682E2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ML method in practice (1)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95400"/>
            <a:ext cx="8043862" cy="32004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Often we can use the </a:t>
            </a:r>
            <a:r>
              <a:rPr lang="en-US" sz="1800" dirty="0" err="1" smtClean="0">
                <a:solidFill>
                  <a:srgbClr val="FF0000"/>
                </a:solidFill>
              </a:rPr>
              <a:t>gaussian</a:t>
            </a:r>
            <a:r>
              <a:rPr lang="en-US" sz="1800" dirty="0" smtClean="0"/>
              <a:t> asymptotic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the likelihood function for large N: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     which is equivalent for the </a:t>
            </a:r>
            <a:r>
              <a:rPr lang="en-US" sz="1800" dirty="0" smtClean="0">
                <a:solidFill>
                  <a:schemeClr val="accent2"/>
                </a:solidFill>
              </a:rPr>
              <a:t>log-likelihood</a:t>
            </a:r>
            <a:r>
              <a:rPr lang="en-US" sz="1800" dirty="0" smtClean="0"/>
              <a:t> to a parabolic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     to obtain simultaneously the ML estimate and its variance, from the shape of the log-likelihood function near its maximum: 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667000" y="1816100"/>
          <a:ext cx="31130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3" imgW="2120760" imgH="583920" progId="Equation.3">
                  <p:embed/>
                </p:oleObj>
              </mc:Choice>
              <mc:Fallback>
                <p:oleObj name="Equation" r:id="rId3" imgW="212076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16100"/>
                        <a:ext cx="311308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819400" y="2944813"/>
          <a:ext cx="320833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2171520" imgH="533160" progId="Equation.3">
                  <p:embed/>
                </p:oleObj>
              </mc:Choice>
              <mc:Fallback>
                <p:oleObj name="Equation" r:id="rId5" imgW="217152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44813"/>
                        <a:ext cx="3208338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2819400" y="4495800"/>
          <a:ext cx="3476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Microsoft Equation 3.0" r:id="rId7" imgW="2590800" imgH="850900" progId="Equation.3">
                  <p:embed/>
                </p:oleObj>
              </mc:Choice>
              <mc:Fallback>
                <p:oleObj name="Microsoft Equation 3.0" r:id="rId7" imgW="2590800" imgH="850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666"/>
                      <a:stretch>
                        <a:fillRect/>
                      </a:stretch>
                    </p:blipFill>
                    <p:spPr bwMode="auto">
                      <a:xfrm>
                        <a:off x="2819400" y="4495800"/>
                        <a:ext cx="3476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066800" y="5435600"/>
            <a:ext cx="7275513" cy="6905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essence of the ML method is then: define &amp; compute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lnL</a:t>
            </a:r>
            <a:r>
              <a:rPr lang="en-US"/>
              <a:t> </a:t>
            </a:r>
          </a:p>
          <a:p>
            <a:r>
              <a:rPr lang="en-US"/>
              <a:t>(either analytically or numerically), </a:t>
            </a:r>
            <a:r>
              <a:rPr lang="en-US">
                <a:solidFill>
                  <a:schemeClr val="accent2"/>
                </a:solidFill>
              </a:rPr>
              <a:t>plot</a:t>
            </a:r>
            <a:r>
              <a:rPr lang="en-US"/>
              <a:t> it, find its </a:t>
            </a:r>
            <a:r>
              <a:rPr lang="en-US">
                <a:solidFill>
                  <a:schemeClr val="accent2"/>
                </a:solidFill>
              </a:rPr>
              <a:t>maximum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47E1C-CEBC-4C64-8074-03618C8AAF0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ML method in practice (2)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By expanding the log-likelihood around its maximum:</a:t>
            </a:r>
          </a:p>
        </p:txBody>
      </p:sp>
      <p:pic>
        <p:nvPicPr>
          <p:cNvPr id="2150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3276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4495800" y="19812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pic>
        <p:nvPicPr>
          <p:cNvPr id="2151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1113" y="1676400"/>
            <a:ext cx="33670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6989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/>
              <a:t>we obtain the practical rule to get      : change </a:t>
            </a:r>
            <a:r>
              <a:rPr lang="en-US" i="1">
                <a:solidFill>
                  <a:srgbClr val="0066FF"/>
                </a:solidFill>
                <a:sym typeface="Symbol" pitchFamily="18" charset="2"/>
              </a:rPr>
              <a:t></a:t>
            </a:r>
            <a:r>
              <a:rPr lang="en-US">
                <a:sym typeface="Symbol" pitchFamily="18" charset="2"/>
              </a:rPr>
              <a:t>  away from the estimated value       until 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lnL()</a:t>
            </a:r>
            <a:r>
              <a:rPr lang="en-US">
                <a:sym typeface="Symbol" pitchFamily="18" charset="2"/>
              </a:rPr>
              <a:t> decreases by 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½</a:t>
            </a:r>
            <a:r>
              <a:rPr lang="en-US" i="1">
                <a:sym typeface="Symbol" pitchFamily="18" charset="2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i="1">
                <a:sym typeface="Symbol" pitchFamily="18" charset="2"/>
              </a:rPr>
              <a:t>This rule can be applied graphically also in case of a non-gaussian L() due (for example) to a small number of measurements N(=50):</a:t>
            </a:r>
          </a:p>
        </p:txBody>
      </p:sp>
      <p:pic>
        <p:nvPicPr>
          <p:cNvPr id="21513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2438400"/>
            <a:ext cx="292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2743200"/>
            <a:ext cx="1666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fig_6_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99000" y="3714750"/>
            <a:ext cx="3378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3962400"/>
            <a:ext cx="2971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9600" y="5819775"/>
            <a:ext cx="3983038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We obtain asymmetric errors</a:t>
            </a:r>
          </a:p>
          <a:p>
            <a:r>
              <a:rPr lang="en-US" sz="1600"/>
              <a:t>true value of parameter was: </a:t>
            </a:r>
            <a:r>
              <a:rPr lang="en-US" sz="1600">
                <a:sym typeface="Symbol" pitchFamily="18" charset="2"/>
              </a:rPr>
              <a:t> =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819C2D-7ED8-4D4D-9436-54839888084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Meaning of the confidence interval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Let’s consider a random variable x which follows a </a:t>
            </a:r>
            <a:r>
              <a:rPr lang="en-US" sz="1800" dirty="0" err="1" smtClean="0"/>
              <a:t>gaussian</a:t>
            </a:r>
            <a:r>
              <a:rPr lang="en-US" sz="1800" dirty="0" smtClean="0"/>
              <a:t> PDF with mean </a:t>
            </a:r>
            <a:r>
              <a:rPr lang="en-US" sz="1800" dirty="0" smtClean="0">
                <a:sym typeface="Symbol" panose="05050102010706020507" pitchFamily="18" charset="2"/>
              </a:rPr>
              <a:t></a:t>
            </a:r>
            <a:r>
              <a:rPr lang="en-US" sz="1800" dirty="0" smtClean="0">
                <a:sym typeface="Mathematica1" pitchFamily="2" charset="2"/>
              </a:rPr>
              <a:t> and variance </a:t>
            </a:r>
            <a:r>
              <a:rPr lang="en-US" sz="1800" dirty="0" smtClean="0">
                <a:sym typeface="Symbol" pitchFamily="18" charset="2"/>
              </a:rPr>
              <a:t></a:t>
            </a:r>
            <a:r>
              <a:rPr lang="en-US" sz="1800" baseline="30000" dirty="0" smtClean="0">
                <a:sym typeface="Symbol" pitchFamily="18" charset="2"/>
              </a:rPr>
              <a:t>2</a:t>
            </a:r>
            <a:r>
              <a:rPr lang="en-US" sz="1800" dirty="0" smtClean="0">
                <a:sym typeface="Symbol" pitchFamily="18" charset="2"/>
              </a:rPr>
              <a:t>; a </a:t>
            </a:r>
            <a:r>
              <a:rPr lang="en-US" sz="1800" dirty="0" smtClean="0">
                <a:solidFill>
                  <a:schemeClr val="accent2"/>
                </a:solidFill>
                <a:sym typeface="Symbol" pitchFamily="18" charset="2"/>
              </a:rPr>
              <a:t>single measurement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i="1" dirty="0" smtClean="0">
                <a:sym typeface="Symbol" pitchFamily="18" charset="2"/>
              </a:rPr>
              <a:t>x</a:t>
            </a:r>
            <a:r>
              <a:rPr lang="en-US" sz="1800" dirty="0" smtClean="0">
                <a:sym typeface="Symbol" pitchFamily="18" charset="2"/>
              </a:rPr>
              <a:t> is already an </a:t>
            </a:r>
            <a:r>
              <a:rPr lang="en-US" sz="1800" dirty="0" smtClean="0">
                <a:solidFill>
                  <a:schemeClr val="accent2"/>
                </a:solidFill>
                <a:sym typeface="Symbol" pitchFamily="18" charset="2"/>
              </a:rPr>
              <a:t>estimator</a:t>
            </a:r>
            <a:r>
              <a:rPr lang="en-US" sz="1800" dirty="0" smtClean="0">
                <a:sym typeface="Symbol" pitchFamily="18" charset="2"/>
              </a:rPr>
              <a:t> of </a:t>
            </a:r>
            <a:r>
              <a:rPr lang="en-US" sz="1800" dirty="0" smtClean="0">
                <a:sym typeface="Mathematica1" pitchFamily="2" charset="2"/>
              </a:rPr>
              <a:t>, we know that the random variable </a:t>
            </a:r>
            <a:r>
              <a:rPr lang="en-US" sz="1800" i="1" dirty="0" smtClean="0">
                <a:solidFill>
                  <a:schemeClr val="accent2"/>
                </a:solidFill>
                <a:sym typeface="Mathematica1" pitchFamily="2" charset="2"/>
              </a:rPr>
              <a:t>z=(x-</a:t>
            </a:r>
            <a:r>
              <a:rPr lang="en-US" sz="1800" dirty="0" smtClean="0">
                <a:solidFill>
                  <a:schemeClr val="accent2"/>
                </a:solidFill>
                <a:sym typeface="Symbol" panose="05050102010706020507" pitchFamily="18" charset="2"/>
              </a:rPr>
              <a:t></a:t>
            </a:r>
            <a:r>
              <a:rPr lang="en-US" sz="1800" i="1" dirty="0" smtClean="0">
                <a:solidFill>
                  <a:schemeClr val="accent2"/>
                </a:solidFill>
                <a:sym typeface="Mathematica1" pitchFamily="2" charset="2"/>
              </a:rPr>
              <a:t>)/</a:t>
            </a:r>
            <a:r>
              <a:rPr lang="en-US" sz="1800" dirty="0" smtClean="0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en-US" sz="1800" dirty="0" smtClean="0">
                <a:sym typeface="Symbol" pitchFamily="18" charset="2"/>
              </a:rPr>
              <a:t> follows the normalized </a:t>
            </a:r>
            <a:r>
              <a:rPr lang="en-US" sz="1800" dirty="0" err="1" smtClean="0">
                <a:sym typeface="Symbol" pitchFamily="18" charset="2"/>
              </a:rPr>
              <a:t>gaussian</a:t>
            </a:r>
            <a:r>
              <a:rPr lang="en-US" sz="1800" dirty="0" smtClean="0">
                <a:sym typeface="Symbol" pitchFamily="18" charset="2"/>
              </a:rPr>
              <a:t> PDF so that for example:</a:t>
            </a:r>
            <a:r>
              <a:rPr lang="en-US" sz="1700" dirty="0" smtClean="0"/>
              <a:t> 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66738" y="2971800"/>
            <a:ext cx="8272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dirty="0"/>
              <a:t>We may be tempted to say that </a:t>
            </a:r>
            <a:r>
              <a:rPr lang="en-US" dirty="0">
                <a:solidFill>
                  <a:srgbClr val="0066FF"/>
                </a:solidFill>
              </a:rPr>
              <a:t>“the probability that the true value </a:t>
            </a:r>
            <a:r>
              <a:rPr lang="en-US" dirty="0" smtClean="0">
                <a:solidFill>
                  <a:srgbClr val="0066FF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rgbClr val="0066FF"/>
                </a:solidFill>
                <a:sym typeface="Mathematica1" pitchFamily="2" charset="2"/>
              </a:rPr>
              <a:t> </a:t>
            </a:r>
            <a:r>
              <a:rPr lang="en-US" dirty="0">
                <a:solidFill>
                  <a:srgbClr val="0066FF"/>
                </a:solidFill>
                <a:sym typeface="Mathematica1" pitchFamily="2" charset="2"/>
              </a:rPr>
              <a:t>belongs to the interval [x-2</a:t>
            </a:r>
            <a:r>
              <a:rPr lang="en-US" dirty="0">
                <a:solidFill>
                  <a:srgbClr val="0066FF"/>
                </a:solidFill>
                <a:sym typeface="Symbol" pitchFamily="18" charset="2"/>
              </a:rPr>
              <a:t>,x+2] is 0.954”</a:t>
            </a:r>
            <a:r>
              <a:rPr lang="en-US" dirty="0">
                <a:sym typeface="Symbol" pitchFamily="18" charset="2"/>
              </a:rPr>
              <a:t> … in fact (according to the frequentist view):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Mathematica1" pitchFamily="2" charset="2"/>
              </a:rPr>
              <a:t> </a:t>
            </a:r>
            <a:r>
              <a:rPr lang="en-US" dirty="0">
                <a:sym typeface="Mathematica1" pitchFamily="2" charset="2"/>
              </a:rPr>
              <a:t>is </a:t>
            </a:r>
            <a:r>
              <a:rPr lang="en-US" u="sng" dirty="0">
                <a:sym typeface="Mathematica1" pitchFamily="2" charset="2"/>
              </a:rPr>
              <a:t>not</a:t>
            </a:r>
            <a:r>
              <a:rPr lang="en-US" dirty="0">
                <a:sym typeface="Mathematica1" pitchFamily="2" charset="2"/>
              </a:rPr>
              <a:t> a random variable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>
                <a:sym typeface="Mathematica1" pitchFamily="2" charset="2"/>
              </a:rPr>
              <a:t>[x-2</a:t>
            </a:r>
            <a:r>
              <a:rPr lang="en-US" dirty="0">
                <a:sym typeface="Symbol" pitchFamily="18" charset="2"/>
              </a:rPr>
              <a:t>,x+2] is a </a:t>
            </a:r>
            <a:r>
              <a:rPr lang="en-US" u="sng" dirty="0">
                <a:sym typeface="Symbol" pitchFamily="18" charset="2"/>
              </a:rPr>
              <a:t>random interval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>
                <a:sym typeface="Symbol" pitchFamily="18" charset="2"/>
              </a:rPr>
              <a:t>The probability that the true value is within that interval is …</a:t>
            </a:r>
          </a:p>
          <a:p>
            <a:pPr marL="1304925" lvl="2" indent="-39528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dirty="0">
                <a:sym typeface="Symbol" pitchFamily="18" charset="2"/>
              </a:rPr>
              <a:t>0 if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Mathematica1" pitchFamily="2" charset="2"/>
              </a:rPr>
              <a:t> </a:t>
            </a:r>
            <a:r>
              <a:rPr lang="en-US" dirty="0">
                <a:sym typeface="Mathematica1" pitchFamily="2" charset="2"/>
              </a:rPr>
              <a:t>&lt; (x-2</a:t>
            </a:r>
            <a:r>
              <a:rPr lang="en-US" dirty="0">
                <a:sym typeface="Symbol" pitchFamily="18" charset="2"/>
              </a:rPr>
              <a:t>) or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Mathematica1" pitchFamily="2" charset="2"/>
              </a:rPr>
              <a:t> </a:t>
            </a:r>
            <a:r>
              <a:rPr lang="en-US" dirty="0">
                <a:sym typeface="Mathematica1" pitchFamily="2" charset="2"/>
              </a:rPr>
              <a:t>&lt; (x-2</a:t>
            </a:r>
            <a:r>
              <a:rPr lang="en-US" dirty="0">
                <a:sym typeface="Symbol" pitchFamily="18" charset="2"/>
              </a:rPr>
              <a:t>) </a:t>
            </a:r>
          </a:p>
          <a:p>
            <a:pPr marL="1304925" lvl="2" indent="-39528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dirty="0">
                <a:sym typeface="Symbol" pitchFamily="18" charset="2"/>
              </a:rPr>
              <a:t>1 if </a:t>
            </a:r>
            <a:r>
              <a:rPr lang="en-US" dirty="0">
                <a:sym typeface="Mathematica1" pitchFamily="2" charset="2"/>
              </a:rPr>
              <a:t>(x-2</a:t>
            </a:r>
            <a:r>
              <a:rPr lang="en-US" dirty="0">
                <a:sym typeface="Symbol" pitchFamily="18" charset="2"/>
              </a:rPr>
              <a:t>) ≤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Mathematica1" pitchFamily="2" charset="2"/>
              </a:rPr>
              <a:t>  </a:t>
            </a:r>
            <a:r>
              <a:rPr lang="en-US" dirty="0">
                <a:sym typeface="Mathematica1" pitchFamily="2" charset="2"/>
              </a:rPr>
              <a:t>≤ (x-2</a:t>
            </a:r>
            <a:r>
              <a:rPr lang="en-US" dirty="0">
                <a:sym typeface="Symbol" pitchFamily="18" charset="2"/>
              </a:rPr>
              <a:t>) 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dirty="0">
                <a:sym typeface="Symbol" pitchFamily="18" charset="2"/>
              </a:rPr>
              <a:t>The actual meaning </a:t>
            </a:r>
            <a:r>
              <a:rPr lang="en-US" dirty="0" smtClean="0">
                <a:sym typeface="Symbol" pitchFamily="18" charset="2"/>
              </a:rPr>
              <a:t>of </a:t>
            </a:r>
            <a:r>
              <a:rPr lang="en-US" dirty="0">
                <a:sym typeface="Symbol" pitchFamily="18" charset="2"/>
              </a:rPr>
              <a:t>statement (*) is that “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if we repeat the measurement many times, the true value will be </a:t>
            </a:r>
            <a:r>
              <a:rPr lang="en-US" u="sng" dirty="0">
                <a:solidFill>
                  <a:schemeClr val="accent2"/>
                </a:solidFill>
                <a:sym typeface="Symbol" pitchFamily="18" charset="2"/>
              </a:rPr>
              <a:t>covered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by the interval </a:t>
            </a:r>
            <a:r>
              <a:rPr lang="en-US" dirty="0">
                <a:solidFill>
                  <a:schemeClr val="accent2"/>
                </a:solidFill>
                <a:sym typeface="Mathematica1" pitchFamily="2" charset="2"/>
              </a:rPr>
              <a:t>[x</a:t>
            </a:r>
            <a:r>
              <a:rPr lang="en-US" baseline="-25000" dirty="0">
                <a:solidFill>
                  <a:schemeClr val="accent2"/>
                </a:solidFill>
                <a:sym typeface="Mathematica1" pitchFamily="2" charset="2"/>
              </a:rPr>
              <a:t>i</a:t>
            </a:r>
            <a:r>
              <a:rPr lang="en-US" dirty="0">
                <a:solidFill>
                  <a:schemeClr val="accent2"/>
                </a:solidFill>
                <a:sym typeface="Mathematica1" pitchFamily="2" charset="2"/>
              </a:rPr>
              <a:t>-2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,x</a:t>
            </a:r>
            <a:r>
              <a:rPr lang="en-US" baseline="-25000" dirty="0">
                <a:solidFill>
                  <a:schemeClr val="accent2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+2] in 95.4% of the cases, on average</a:t>
            </a:r>
            <a:r>
              <a:rPr lang="en-US" dirty="0">
                <a:sym typeface="Symbol" pitchFamily="18" charset="2"/>
              </a:rPr>
              <a:t> ”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6248400"/>
            <a:ext cx="7292975" cy="381000"/>
            <a:chOff x="528" y="3936"/>
            <a:chExt cx="4594" cy="240"/>
          </a:xfrm>
        </p:grpSpPr>
        <p:sp>
          <p:nvSpPr>
            <p:cNvPr id="22537" name="Text Box 5"/>
            <p:cNvSpPr txBox="1">
              <a:spLocks noChangeArrowheads="1"/>
            </p:cNvSpPr>
            <p:nvPr/>
          </p:nvSpPr>
          <p:spPr bwMode="auto">
            <a:xfrm>
              <a:off x="528" y="3961"/>
              <a:ext cx="459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Of course if we use the sample mean     the variance will be reduced </a:t>
              </a:r>
            </a:p>
          </p:txBody>
        </p:sp>
        <p:pic>
          <p:nvPicPr>
            <p:cNvPr id="22538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 cstate="print"/>
            <a:srcRect l="89505" t="20338" b="28813"/>
            <a:stretch>
              <a:fillRect/>
            </a:stretch>
          </p:blipFill>
          <p:spPr bwMode="auto">
            <a:xfrm>
              <a:off x="3024" y="3936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498725" y="2528888"/>
            <a:ext cx="3019425" cy="3857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Prob(-2&lt;</a:t>
            </a:r>
            <a:r>
              <a:rPr lang="en-US" i="1"/>
              <a:t>z</a:t>
            </a:r>
            <a:r>
              <a:rPr lang="en-US"/>
              <a:t>&lt;+2) = 0.954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775325" y="251460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68003-B237-4FAE-81E9-670AE505ABF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estimation</a:t>
            </a:r>
            <a:endParaRPr lang="en-US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19400"/>
            <a:ext cx="7848600" cy="3200400"/>
          </a:xfrm>
        </p:spPr>
        <p:txBody>
          <a:bodyPr/>
          <a:lstStyle/>
          <a:p>
            <a:pPr eaLnBrk="1" hangingPunct="1"/>
            <a:r>
              <a:rPr lang="en-US" sz="2000" smtClean="0"/>
              <a:t>Properties of estimators</a:t>
            </a:r>
          </a:p>
          <a:p>
            <a:pPr eaLnBrk="1" hangingPunct="1"/>
            <a:r>
              <a:rPr lang="en-US" sz="2000" smtClean="0"/>
              <a:t>Maximum Likelihood (M.L.) estimator</a:t>
            </a:r>
          </a:p>
          <a:p>
            <a:pPr eaLnBrk="1" hangingPunct="1"/>
            <a:r>
              <a:rPr lang="en-US" sz="2000" smtClean="0"/>
              <a:t>Confidence intervals by M.L. </a:t>
            </a:r>
            <a:r>
              <a:rPr lang="en-US" sz="2000" i="1" smtClean="0"/>
              <a:t>(with examples)</a:t>
            </a:r>
          </a:p>
          <a:p>
            <a:pPr eaLnBrk="1" hangingPunct="1"/>
            <a:r>
              <a:rPr lang="en-US" sz="2000" smtClean="0"/>
              <a:t>The frequentist approach to confidence intervals</a:t>
            </a:r>
          </a:p>
          <a:p>
            <a:pPr eaLnBrk="1" hangingPunct="1"/>
            <a:r>
              <a:rPr lang="en-US" sz="2000" i="1" smtClean="0"/>
              <a:t>Exercise: 1-parameter confidence intervals</a:t>
            </a:r>
          </a:p>
          <a:p>
            <a:pPr eaLnBrk="1" hangingPunct="1"/>
            <a:r>
              <a:rPr lang="en-US" sz="2000" smtClean="0"/>
              <a:t>Bayesian parameter estimation</a:t>
            </a:r>
          </a:p>
          <a:p>
            <a:pPr eaLnBrk="1" hangingPunct="1"/>
            <a:r>
              <a:rPr lang="en-US" sz="2000" i="1" smtClean="0"/>
              <a:t>Systematic “errors”</a:t>
            </a:r>
          </a:p>
          <a:p>
            <a:pPr eaLnBrk="1" hangingPunct="1"/>
            <a:r>
              <a:rPr lang="en-US" sz="2000" i="1" smtClean="0"/>
              <a:t>Exercise: 2-parameter confidence intervals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F3467-5BC6-4249-A740-5A6317A738C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Example 1 of ML method: </a:t>
            </a:r>
            <a:r>
              <a:rPr lang="en-US" sz="3400" b="1" smtClean="0"/>
              <a:t>m(top)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219200"/>
            <a:ext cx="8043862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In their paper* on all-hadronic decays of </a:t>
            </a:r>
            <a:r>
              <a:rPr lang="en-US" sz="1800" dirty="0" err="1" smtClean="0"/>
              <a:t>tt</a:t>
            </a:r>
            <a:r>
              <a:rPr lang="en-US" sz="1800" dirty="0" smtClean="0"/>
              <a:t> pairs CDF retained 136 events with at least one b-tagged jet and plotted the 3-jet invariant mass (</a:t>
            </a:r>
            <a:r>
              <a:rPr lang="en-US" sz="1800" dirty="0" err="1" smtClean="0"/>
              <a:t>W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b</a:t>
            </a:r>
            <a:r>
              <a:rPr lang="en-US" sz="18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</a:t>
            </a:r>
            <a:r>
              <a:rPr lang="en-US" sz="1800" dirty="0" smtClean="0"/>
              <a:t> </a:t>
            </a:r>
            <a:r>
              <a:rPr lang="en-US" sz="1800" dirty="0" err="1" smtClean="0"/>
              <a:t>qqb</a:t>
            </a:r>
            <a:r>
              <a:rPr lang="en-US" sz="18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</a:t>
            </a:r>
            <a:r>
              <a:rPr lang="en-US" sz="1800" dirty="0" smtClean="0"/>
              <a:t> 3 jets).  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 t="19455"/>
          <a:stretch>
            <a:fillRect/>
          </a:stretch>
        </p:blipFill>
        <p:spPr bwMode="auto">
          <a:xfrm>
            <a:off x="304800" y="3733800"/>
            <a:ext cx="436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65138" y="6288088"/>
            <a:ext cx="508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* F. Abe et al., Phys. Rev. Lett. 79 (1997) 1992</a:t>
            </a:r>
          </a:p>
        </p:txBody>
      </p:sp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116138"/>
            <a:ext cx="42703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81000" y="2098675"/>
            <a:ext cx="4267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ML method was applied to extract the top quark mass: in the 11 HERWIG MC samples m</a:t>
            </a:r>
            <a:r>
              <a:rPr lang="en-US" sz="1600" baseline="-25000"/>
              <a:t>top</a:t>
            </a:r>
            <a:r>
              <a:rPr lang="en-US" sz="1600"/>
              <a:t> was varied from 160 to 210 GeV, ln(likelihood) values were </a:t>
            </a:r>
          </a:p>
          <a:p>
            <a:r>
              <a:rPr lang="en-US" sz="1600"/>
              <a:t>plotted to extract </a:t>
            </a:r>
            <a:r>
              <a:rPr lang="en-US" sz="1600">
                <a:solidFill>
                  <a:schemeClr val="accent2"/>
                </a:solidFill>
              </a:rPr>
              <a:t>m</a:t>
            </a:r>
            <a:r>
              <a:rPr lang="en-US" sz="1600" baseline="-25000">
                <a:solidFill>
                  <a:schemeClr val="accent2"/>
                </a:solidFill>
              </a:rPr>
              <a:t>top</a:t>
            </a:r>
            <a:r>
              <a:rPr lang="en-US" sz="1600">
                <a:solidFill>
                  <a:schemeClr val="accent2"/>
                </a:solidFill>
              </a:rPr>
              <a:t> = 186 GeV</a:t>
            </a:r>
            <a:r>
              <a:rPr lang="en-US" sz="1600"/>
              <a:t> </a:t>
            </a:r>
          </a:p>
          <a:p>
            <a:r>
              <a:rPr lang="en-US" sz="1600"/>
              <a:t>and a </a:t>
            </a:r>
            <a:r>
              <a:rPr lang="en-US" sz="1600">
                <a:solidFill>
                  <a:schemeClr val="accent2"/>
                </a:solidFill>
              </a:rPr>
              <a:t>±10 GeV</a:t>
            </a:r>
            <a:r>
              <a:rPr lang="en-US" sz="1600"/>
              <a:t> statistical error</a:t>
            </a:r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5943600" y="1219200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4005263" y="1752600"/>
            <a:ext cx="109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542A5-68AD-40C1-B947-9900C2552E5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Parameter of exponential PDF (1)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Let’s consider an exponential PDF (defined for </a:t>
            </a:r>
            <a:r>
              <a:rPr lang="en-US" sz="1800" i="1" smtClean="0"/>
              <a:t>t</a:t>
            </a:r>
            <a:r>
              <a:rPr lang="en-US" sz="1800" smtClean="0"/>
              <a:t> ≥0) with a parameter </a:t>
            </a:r>
            <a:r>
              <a:rPr lang="en-US" sz="1800" b="1" smtClean="0">
                <a:solidFill>
                  <a:schemeClr val="accent2"/>
                </a:solidFill>
                <a:sym typeface="Symbol" pitchFamily="18" charset="2"/>
              </a:rPr>
              <a:t></a:t>
            </a:r>
            <a:r>
              <a:rPr lang="en-US" sz="1800" smtClean="0">
                <a:sym typeface="Symbol" pitchFamily="18" charset="2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 and a set of measured values:</a:t>
            </a:r>
          </a:p>
          <a:p>
            <a:pPr eaLnBrk="1" hangingPunct="1"/>
            <a:r>
              <a:rPr lang="en-US" sz="1800" smtClean="0">
                <a:sym typeface="Symbol" pitchFamily="18" charset="2"/>
              </a:rPr>
              <a:t>The likelihood function is:</a:t>
            </a:r>
          </a:p>
          <a:p>
            <a:pPr eaLnBrk="1" hangingPunct="1"/>
            <a:endParaRPr lang="en-US" sz="1800" smtClean="0">
              <a:sym typeface="Symbol" pitchFamily="18" charset="2"/>
            </a:endParaRPr>
          </a:p>
          <a:p>
            <a:pPr eaLnBrk="1" hangingPunct="1"/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sym typeface="Symbol" pitchFamily="18" charset="2"/>
            </a:endParaRPr>
          </a:p>
          <a:p>
            <a:pPr eaLnBrk="1" hangingPunct="1"/>
            <a:r>
              <a:rPr lang="en-US" sz="1800" smtClean="0">
                <a:sym typeface="Symbol" pitchFamily="18" charset="2"/>
              </a:rPr>
              <a:t>We can determine the maximum of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L(</a:t>
            </a:r>
            <a:r>
              <a:rPr lang="en-US" sz="1800" b="1" smtClean="0">
                <a:solidFill>
                  <a:schemeClr val="accent2"/>
                </a:solidFill>
                <a:sym typeface="Symbol" pitchFamily="18" charset="2"/>
              </a:rPr>
              <a:t>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sz="1800" smtClean="0">
                <a:sym typeface="Symbol" pitchFamily="18" charset="2"/>
              </a:rPr>
              <a:t> by maximizing the log-likelihood: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200" smtClean="0">
              <a:sym typeface="Symbol" pitchFamily="18" charset="2"/>
            </a:endParaRPr>
          </a:p>
          <a:p>
            <a:pPr eaLnBrk="1" hangingPunct="1"/>
            <a:r>
              <a:rPr lang="en-US" sz="1800" smtClean="0">
                <a:sym typeface="Symbol" pitchFamily="18" charset="2"/>
              </a:rPr>
              <a:t>The result is: </a:t>
            </a:r>
          </a:p>
        </p:txBody>
      </p:sp>
      <p:pic>
        <p:nvPicPr>
          <p:cNvPr id="2458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1000" y="1600200"/>
            <a:ext cx="195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0188" y="2278063"/>
            <a:ext cx="11668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908300"/>
            <a:ext cx="24987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38300" y="4343400"/>
            <a:ext cx="54006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35338" y="5346700"/>
            <a:ext cx="15414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5A9880-9663-4294-97C4-83EB9A07B57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Parameter of exponential PDF (2)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The result is quite simple: the ML estimator is just the mean of the observed values (times)</a:t>
            </a:r>
          </a:p>
          <a:p>
            <a:pPr eaLnBrk="1" hangingPunct="1"/>
            <a:r>
              <a:rPr lang="en-US" sz="1800" smtClean="0"/>
              <a:t>It is possible to show that this ML estimator is unbiased</a:t>
            </a:r>
          </a:p>
          <a:p>
            <a:pPr eaLnBrk="1" hangingPunct="1"/>
            <a:r>
              <a:rPr lang="en-US" sz="1800" smtClean="0"/>
              <a:t>Changing representation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      the ML estimate for </a:t>
            </a:r>
            <a:r>
              <a:rPr lang="en-US" sz="1800" b="1" smtClean="0">
                <a:solidFill>
                  <a:srgbClr val="0066FF"/>
                </a:solidFill>
                <a:sym typeface="Symbol" pitchFamily="18" charset="2"/>
              </a:rPr>
              <a:t></a:t>
            </a:r>
            <a:r>
              <a:rPr lang="en-US" sz="1800" smtClean="0">
                <a:sym typeface="Symbol" pitchFamily="18" charset="2"/>
              </a:rPr>
              <a:t> is simply the inverse of the one for </a:t>
            </a:r>
            <a:r>
              <a:rPr lang="en-US" sz="1800" b="1" smtClean="0">
                <a:sym typeface="Symbol" pitchFamily="18" charset="2"/>
              </a:rPr>
              <a:t></a:t>
            </a:r>
            <a:r>
              <a:rPr lang="en-US" sz="1800" smtClean="0">
                <a:sym typeface="Symbol" pitchFamily="18" charset="2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 but now the ML estimate for </a:t>
            </a:r>
            <a:r>
              <a:rPr lang="en-US" sz="1800" b="1" smtClean="0">
                <a:solidFill>
                  <a:srgbClr val="0066FF"/>
                </a:solidFill>
                <a:sym typeface="Symbol" pitchFamily="18" charset="2"/>
              </a:rPr>
              <a:t></a:t>
            </a:r>
            <a:r>
              <a:rPr lang="en-US" sz="1800" smtClean="0">
                <a:sym typeface="Symbol" pitchFamily="18" charset="2"/>
              </a:rPr>
              <a:t> is biased (although the bias vanishes as </a:t>
            </a:r>
            <a:r>
              <a:rPr lang="en-US" sz="1800" i="1" smtClean="0">
                <a:sym typeface="Symbol" pitchFamily="18" charset="2"/>
              </a:rPr>
              <a:t>n </a:t>
            </a:r>
            <a:r>
              <a:rPr lang="en-US" sz="1800" smtClean="0">
                <a:sym typeface="Symbol" pitchFamily="18" charset="2"/>
              </a:rPr>
              <a:t>goes to ):</a:t>
            </a:r>
          </a:p>
        </p:txBody>
      </p:sp>
      <p:pic>
        <p:nvPicPr>
          <p:cNvPr id="2560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166938"/>
            <a:ext cx="21669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895600"/>
            <a:ext cx="2743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4088" y="4495800"/>
            <a:ext cx="20685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98488" y="5256213"/>
            <a:ext cx="8185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Let’s now consider an example (the </a:t>
            </a:r>
            <a:r>
              <a:rPr lang="en-US" b="1" i="1">
                <a:sym typeface="Symbol" pitchFamily="18" charset="2"/>
              </a:rPr>
              <a:t></a:t>
            </a:r>
            <a:r>
              <a:rPr lang="en-US" i="1">
                <a:sym typeface="Symbol" pitchFamily="18" charset="2"/>
              </a:rPr>
              <a:t> baryon lifetime measurement) </a:t>
            </a:r>
          </a:p>
          <a:p>
            <a:r>
              <a:rPr lang="en-US" i="1">
                <a:sym typeface="Symbol" pitchFamily="18" charset="2"/>
              </a:rPr>
              <a:t>where </a:t>
            </a:r>
            <a:r>
              <a:rPr lang="en-US" i="1"/>
              <a:t>a modified Likelihood function takes into account some </a:t>
            </a:r>
          </a:p>
          <a:p>
            <a:r>
              <a:rPr lang="en-US" i="1"/>
              <a:t>experimental facts…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F468EE-9774-4160-92E2-BAB8E64835AB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 cstate="print"/>
          <a:srcRect t="39648"/>
          <a:stretch>
            <a:fillRect/>
          </a:stretch>
        </p:blipFill>
        <p:spPr bwMode="auto">
          <a:xfrm>
            <a:off x="2667000" y="3852863"/>
            <a:ext cx="38512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 of ML method: </a:t>
            </a:r>
            <a:r>
              <a:rPr lang="en-US" b="1" smtClean="0">
                <a:sym typeface="Symbol" pitchFamily="18" charset="2"/>
              </a:rPr>
              <a:t>()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In bubble chamber experiments* the </a:t>
            </a:r>
            <a:r>
              <a:rPr lang="en-US" sz="1600" b="1" smtClean="0">
                <a:sym typeface="Symbol" pitchFamily="18" charset="2"/>
              </a:rPr>
              <a:t></a:t>
            </a:r>
            <a:r>
              <a:rPr lang="en-US" sz="1600" smtClean="0">
                <a:sym typeface="Symbol" pitchFamily="18" charset="2"/>
              </a:rPr>
              <a:t> particle can be easily identified by its decay </a:t>
            </a:r>
            <a:r>
              <a:rPr lang="en-US" sz="1600" b="1" smtClean="0">
                <a:sym typeface="Symbol" pitchFamily="18" charset="2"/>
              </a:rPr>
              <a:t>p-</a:t>
            </a:r>
            <a:r>
              <a:rPr lang="en-US" sz="1600" smtClean="0">
                <a:sym typeface="Symbol" pitchFamily="18" charset="2"/>
              </a:rPr>
              <a:t> and its lifetime  can be estimated by observing the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proper time</a:t>
            </a:r>
            <a:r>
              <a:rPr lang="en-US" sz="1600" smtClean="0">
                <a:sym typeface="Symbol" pitchFamily="18" charset="2"/>
              </a:rPr>
              <a:t> t</a:t>
            </a:r>
            <a:r>
              <a:rPr lang="en-US" sz="1600" baseline="-25000" smtClean="0">
                <a:sym typeface="Symbol" pitchFamily="18" charset="2"/>
              </a:rPr>
              <a:t>i</a:t>
            </a:r>
            <a:r>
              <a:rPr lang="en-US" sz="1600" smtClean="0">
                <a:sym typeface="Symbol" pitchFamily="18" charset="2"/>
              </a:rPr>
              <a:t> = x</a:t>
            </a:r>
            <a:r>
              <a:rPr lang="en-US" sz="1600" baseline="-25000" smtClean="0">
                <a:sym typeface="Symbol" pitchFamily="18" charset="2"/>
              </a:rPr>
              <a:t>i</a:t>
            </a:r>
            <a:r>
              <a:rPr lang="en-US" sz="1600" smtClean="0">
                <a:sym typeface="Symbol" pitchFamily="18" charset="2"/>
              </a:rPr>
              <a:t>/(</a:t>
            </a:r>
            <a:r>
              <a:rPr lang="en-US" sz="1600" baseline="-25000" smtClean="0">
                <a:sym typeface="Symbol" pitchFamily="18" charset="2"/>
              </a:rPr>
              <a:t>i</a:t>
            </a:r>
            <a:r>
              <a:rPr lang="en-US" sz="1600" smtClean="0">
                <a:sym typeface="Symbol" pitchFamily="18" charset="2"/>
              </a:rPr>
              <a:t></a:t>
            </a:r>
            <a:r>
              <a:rPr lang="en-US" sz="1600" baseline="-25000" smtClean="0">
                <a:sym typeface="Symbol" pitchFamily="18" charset="2"/>
              </a:rPr>
              <a:t>i</a:t>
            </a:r>
            <a:r>
              <a:rPr lang="en-US" sz="1600" smtClean="0">
                <a:sym typeface="Symbol" pitchFamily="18" charset="2"/>
              </a:rPr>
              <a:t>c) for a number of decays (i=1,N)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ym typeface="Symbol" pitchFamily="18" charset="2"/>
              </a:rPr>
              <a:t>There are however technical limitations: the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projected length</a:t>
            </a:r>
            <a:r>
              <a:rPr lang="en-US" sz="1600" smtClean="0">
                <a:sym typeface="Symbol" pitchFamily="18" charset="2"/>
              </a:rPr>
              <a:t> of the </a:t>
            </a:r>
            <a:r>
              <a:rPr lang="en-US" sz="1600" b="1" smtClean="0">
                <a:sym typeface="Symbol" pitchFamily="18" charset="2"/>
              </a:rPr>
              <a:t></a:t>
            </a:r>
            <a:r>
              <a:rPr lang="en-US" sz="1600" smtClean="0">
                <a:sym typeface="Symbol" pitchFamily="18" charset="2"/>
              </a:rPr>
              <a:t> particle must be above a minimum length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1600" baseline="-2500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1600" smtClean="0">
                <a:sym typeface="Symbol" pitchFamily="18" charset="2"/>
              </a:rPr>
              <a:t> (0.3 to 1.5 cm) and below a maximum which is the shortest of either the remaining length to the edge of the fiducial volume or a maximum length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1600" baseline="-2500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1600" smtClean="0">
                <a:sym typeface="Symbol" pitchFamily="18" charset="2"/>
              </a:rPr>
              <a:t> (15 to 30 cm)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ym typeface="Symbol" pitchFamily="18" charset="2"/>
              </a:rPr>
              <a:t>These limitations define a minimum and a maximum proper time</a:t>
            </a:r>
            <a:r>
              <a:rPr lang="en-US" sz="1600" b="1" smtClean="0">
                <a:solidFill>
                  <a:schemeClr val="accent2"/>
                </a:solidFill>
                <a:sym typeface="Symbol" pitchFamily="18" charset="2"/>
              </a:rPr>
              <a:t> t</a:t>
            </a:r>
            <a:r>
              <a:rPr lang="en-US" sz="1600" b="1" baseline="-25000" smtClean="0">
                <a:solidFill>
                  <a:schemeClr val="accent2"/>
                </a:solidFill>
                <a:sym typeface="Symbol" pitchFamily="18" charset="2"/>
              </a:rPr>
              <a:t>i1</a:t>
            </a:r>
            <a:r>
              <a:rPr lang="en-US" sz="1600" smtClean="0">
                <a:sym typeface="Symbol" pitchFamily="18" charset="2"/>
              </a:rPr>
              <a:t> and </a:t>
            </a:r>
            <a:r>
              <a:rPr lang="en-US" sz="1600" b="1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600" b="1" baseline="-25000" smtClean="0">
                <a:solidFill>
                  <a:schemeClr val="accent2"/>
                </a:solidFill>
                <a:sym typeface="Symbol" pitchFamily="18" charset="2"/>
              </a:rPr>
              <a:t>i2</a:t>
            </a:r>
            <a:r>
              <a:rPr lang="en-US" sz="1600" smtClean="0">
                <a:sym typeface="Symbol" pitchFamily="18" charset="2"/>
              </a:rPr>
              <a:t> for each observed decay –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600" baseline="-25000" smtClean="0">
                <a:solidFill>
                  <a:schemeClr val="accent2"/>
                </a:solidFill>
                <a:sym typeface="Symbol" pitchFamily="18" charset="2"/>
              </a:rPr>
              <a:t>i1</a:t>
            </a:r>
            <a:r>
              <a:rPr lang="en-US" sz="1600" smtClean="0">
                <a:sym typeface="Symbol" pitchFamily="18" charset="2"/>
              </a:rPr>
              <a:t> and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600" baseline="-25000" smtClean="0">
                <a:solidFill>
                  <a:schemeClr val="accent2"/>
                </a:solidFill>
                <a:sym typeface="Symbol" pitchFamily="18" charset="2"/>
              </a:rPr>
              <a:t>i2</a:t>
            </a:r>
            <a:r>
              <a:rPr lang="en-US" sz="1600" smtClean="0">
                <a:sym typeface="Symbol" pitchFamily="18" charset="2"/>
              </a:rPr>
              <a:t> depend on momentum and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600" baseline="-25000" smtClean="0">
                <a:solidFill>
                  <a:schemeClr val="accent2"/>
                </a:solidFill>
                <a:sym typeface="Symbol" pitchFamily="18" charset="2"/>
              </a:rPr>
              <a:t>i2</a:t>
            </a:r>
            <a:r>
              <a:rPr lang="en-US" sz="1600" smtClean="0">
                <a:sym typeface="Symbol" pitchFamily="18" charset="2"/>
              </a:rPr>
              <a:t> also on the position of the interaction vertex along the chamber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sym typeface="Symbol" pitchFamily="18" charset="2"/>
              </a:rPr>
              <a:t>They can be easily incorporated into the likelihood function by normalizing the exponential function in the interval [t</a:t>
            </a:r>
            <a:r>
              <a:rPr lang="en-US" sz="1600" baseline="-25000" smtClean="0">
                <a:sym typeface="Symbol" pitchFamily="18" charset="2"/>
              </a:rPr>
              <a:t>i1</a:t>
            </a:r>
            <a:r>
              <a:rPr lang="en-US" sz="1600" smtClean="0">
                <a:sym typeface="Symbol" pitchFamily="18" charset="2"/>
              </a:rPr>
              <a:t>,t</a:t>
            </a:r>
            <a:r>
              <a:rPr lang="en-US" sz="1600" baseline="-25000" smtClean="0">
                <a:sym typeface="Symbol" pitchFamily="18" charset="2"/>
              </a:rPr>
              <a:t>i2</a:t>
            </a:r>
            <a:r>
              <a:rPr lang="en-US" sz="1600" smtClean="0">
                <a:sym typeface="Symbol" pitchFamily="18" charset="2"/>
              </a:rPr>
              <a:t>] instead of [0,+] </a:t>
            </a:r>
            <a:endParaRPr lang="en-US" sz="1600" b="1" smtClean="0">
              <a:sym typeface="Symbol" pitchFamily="18" charset="2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65138" y="6288088"/>
            <a:ext cx="505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* G. Poulard et al., Phys. Lett. B 46 (1973) 135</a:t>
            </a:r>
          </a:p>
        </p:txBody>
      </p:sp>
      <p:pic>
        <p:nvPicPr>
          <p:cNvPr id="880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69504"/>
          <a:stretch>
            <a:fillRect/>
          </a:stretch>
        </p:blipFill>
        <p:spPr bwMode="auto">
          <a:xfrm>
            <a:off x="5943600" y="44196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5867400" y="4343400"/>
            <a:ext cx="685800" cy="5334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705600" y="4343400"/>
            <a:ext cx="1781175" cy="4699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this factor is missing</a:t>
            </a:r>
          </a:p>
          <a:p>
            <a:r>
              <a:rPr lang="en-US" sz="1200"/>
              <a:t>from the article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400800" y="5562600"/>
            <a:ext cx="271780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see also James </a:t>
            </a:r>
            <a:r>
              <a:rPr lang="it-IT">
                <a:latin typeface="Arial" charset="0"/>
              </a:rPr>
              <a:t>§ 8.3.2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1" grpId="0" animBg="1"/>
      <p:bldP spid="8807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BE5C8-4B90-4695-B3BF-6DD687AE379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The measurement of </a:t>
            </a:r>
            <a:r>
              <a:rPr lang="en-US" sz="3400" b="1" smtClean="0">
                <a:sym typeface="Symbol" pitchFamily="18" charset="2"/>
              </a:rPr>
              <a:t>()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1371600"/>
            <a:ext cx="42052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2952750"/>
            <a:ext cx="4203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4648200" y="2667000"/>
            <a:ext cx="685800" cy="152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781800" y="3429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Particle Data Group (2006)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220788"/>
            <a:ext cx="32829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828800" y="1371600"/>
            <a:ext cx="210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Phys. Lett. B 46 </a:t>
            </a:r>
          </a:p>
          <a:p>
            <a:r>
              <a:rPr lang="en-US"/>
              <a:t>(1973)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208588"/>
            <a:ext cx="311943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219200" y="5562600"/>
            <a:ext cx="2133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V="1">
            <a:off x="3886200" y="2895600"/>
            <a:ext cx="685800" cy="16002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" y="4845050"/>
            <a:ext cx="390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Further correction (</a:t>
            </a:r>
            <a:r>
              <a:rPr lang="en-US" sz="1600">
                <a:sym typeface="Symbol" pitchFamily="18" charset="2"/>
              </a:rPr>
              <a:t>p interactions)</a:t>
            </a:r>
            <a:r>
              <a:rPr lang="en-US" sz="16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/>
      <p:bldP spid="89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598CF3-13F1-48E0-A981-4352F238590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The frequentist confidence interval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frequentist theory of confidence intervals is largely due to J. Neyman*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smtClean="0"/>
              <a:t>he considered a general probability law (PDF) of the type:   p(x</a:t>
            </a:r>
            <a:r>
              <a:rPr lang="en-US" sz="1800" baseline="-25000" smtClean="0"/>
              <a:t>1</a:t>
            </a:r>
            <a:r>
              <a:rPr lang="en-US" sz="1800" smtClean="0"/>
              <a:t>,x</a:t>
            </a:r>
            <a:r>
              <a:rPr lang="en-US" sz="1800" baseline="-25000" smtClean="0"/>
              <a:t>2</a:t>
            </a:r>
            <a:r>
              <a:rPr lang="en-US" sz="1800" smtClean="0"/>
              <a:t>, … , x</a:t>
            </a:r>
            <a:r>
              <a:rPr lang="en-US" sz="1800" baseline="-25000" smtClean="0"/>
              <a:t>n</a:t>
            </a:r>
            <a:r>
              <a:rPr lang="en-US" sz="1800" smtClean="0"/>
              <a:t>;</a:t>
            </a:r>
            <a:r>
              <a:rPr lang="en-US" sz="1800" smtClean="0">
                <a:sym typeface="Symbol" pitchFamily="18" charset="2"/>
              </a:rPr>
              <a:t></a:t>
            </a:r>
            <a:r>
              <a:rPr lang="en-US" sz="1800" baseline="-25000" smtClean="0">
                <a:sym typeface="Symbol" pitchFamily="18" charset="2"/>
              </a:rPr>
              <a:t>1</a:t>
            </a:r>
            <a:r>
              <a:rPr lang="en-US" sz="1800" smtClean="0">
                <a:sym typeface="Symbol" pitchFamily="18" charset="2"/>
              </a:rPr>
              <a:t>,</a:t>
            </a:r>
            <a:r>
              <a:rPr lang="en-US" sz="1800" baseline="-25000" smtClean="0">
                <a:sym typeface="Symbol" pitchFamily="18" charset="2"/>
              </a:rPr>
              <a:t>2</a:t>
            </a:r>
            <a:r>
              <a:rPr lang="en-US" sz="1800" smtClean="0">
                <a:sym typeface="Symbol" pitchFamily="18" charset="2"/>
              </a:rPr>
              <a:t>, … , </a:t>
            </a:r>
            <a:r>
              <a:rPr lang="en-US" sz="1800" baseline="-25000" smtClean="0">
                <a:sym typeface="Symbol" pitchFamily="18" charset="2"/>
              </a:rPr>
              <a:t>m</a:t>
            </a:r>
            <a:r>
              <a:rPr lang="en-US" sz="1800" smtClean="0">
                <a:sym typeface="Symbol" pitchFamily="18" charset="2"/>
              </a:rPr>
              <a:t>), where x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>
                <a:sym typeface="Symbol" pitchFamily="18" charset="2"/>
              </a:rPr>
              <a:t> is the result of the i-th measurement, </a:t>
            </a:r>
            <a:r>
              <a:rPr lang="en-US" sz="1800" baseline="-25000" smtClean="0">
                <a:sym typeface="Symbol" pitchFamily="18" charset="2"/>
              </a:rPr>
              <a:t>1</a:t>
            </a:r>
            <a:r>
              <a:rPr lang="en-US" sz="1800" smtClean="0">
                <a:sym typeface="Symbol" pitchFamily="18" charset="2"/>
              </a:rPr>
              <a:t>, </a:t>
            </a:r>
            <a:r>
              <a:rPr lang="en-US" sz="1800" baseline="-25000" smtClean="0">
                <a:sym typeface="Symbol" pitchFamily="18" charset="2"/>
              </a:rPr>
              <a:t>2</a:t>
            </a:r>
            <a:r>
              <a:rPr lang="en-US" sz="1800" smtClean="0">
                <a:sym typeface="Symbol" pitchFamily="18" charset="2"/>
              </a:rPr>
              <a:t>, … , </a:t>
            </a:r>
            <a:r>
              <a:rPr lang="en-US" sz="1800" baseline="-25000" smtClean="0">
                <a:sym typeface="Symbol" pitchFamily="18" charset="2"/>
              </a:rPr>
              <a:t>m</a:t>
            </a:r>
            <a:r>
              <a:rPr lang="en-US" sz="1800" smtClean="0">
                <a:sym typeface="Symbol" pitchFamily="18" charset="2"/>
              </a:rPr>
              <a:t> are unknown parameters and an </a:t>
            </a:r>
            <a:r>
              <a:rPr lang="en-US" sz="1800" i="1" smtClean="0">
                <a:sym typeface="Symbol" pitchFamily="18" charset="2"/>
              </a:rPr>
              <a:t>estimate for one parameter </a:t>
            </a:r>
            <a:r>
              <a:rPr lang="en-US" sz="1800" smtClean="0">
                <a:sym typeface="Symbol" pitchFamily="18" charset="2"/>
              </a:rPr>
              <a:t>(e.g. </a:t>
            </a:r>
            <a:r>
              <a:rPr lang="en-US" sz="1800" b="1" smtClean="0">
                <a:sym typeface="Symbol" pitchFamily="18" charset="2"/>
              </a:rPr>
              <a:t></a:t>
            </a:r>
            <a:r>
              <a:rPr lang="en-US" sz="1800" b="1" baseline="-25000" smtClean="0">
                <a:sym typeface="Symbol" pitchFamily="18" charset="2"/>
              </a:rPr>
              <a:t>1</a:t>
            </a:r>
            <a:r>
              <a:rPr lang="en-US" sz="1800" smtClean="0">
                <a:sym typeface="Symbol" pitchFamily="18" charset="2"/>
              </a:rPr>
              <a:t>)  is desired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smtClean="0"/>
              <a:t>he used a </a:t>
            </a:r>
            <a:r>
              <a:rPr lang="en-US" sz="1800" i="1" smtClean="0"/>
              <a:t>general space </a:t>
            </a:r>
            <a:r>
              <a:rPr lang="en-US" sz="1800" smtClean="0"/>
              <a:t>G with n+1 dimensions, the first n corresponding to the “sample space” spanned by {x</a:t>
            </a:r>
            <a:r>
              <a:rPr lang="en-US" sz="1800" baseline="-25000" smtClean="0"/>
              <a:t>1</a:t>
            </a:r>
            <a:r>
              <a:rPr lang="en-US" sz="1800" smtClean="0"/>
              <a:t>,x</a:t>
            </a:r>
            <a:r>
              <a:rPr lang="en-US" sz="1800" baseline="-25000" smtClean="0"/>
              <a:t>2</a:t>
            </a:r>
            <a:r>
              <a:rPr lang="en-US" sz="1800" smtClean="0"/>
              <a:t>, … , x</a:t>
            </a:r>
            <a:r>
              <a:rPr lang="en-US" sz="1800" baseline="-25000" smtClean="0"/>
              <a:t>n</a:t>
            </a:r>
            <a:r>
              <a:rPr lang="en-US" sz="1800" smtClean="0"/>
              <a:t>} and the last to the parameter of interest </a:t>
            </a:r>
            <a:r>
              <a:rPr lang="en-US" sz="1900" smtClean="0">
                <a:sym typeface="Symbol" pitchFamily="18" charset="2"/>
              </a:rPr>
              <a:t>(</a:t>
            </a:r>
            <a:r>
              <a:rPr lang="en-US" sz="1900" b="1" smtClean="0">
                <a:sym typeface="Symbol" pitchFamily="18" charset="2"/>
              </a:rPr>
              <a:t></a:t>
            </a:r>
            <a:r>
              <a:rPr lang="en-US" sz="1900" b="1" baseline="-25000" smtClean="0">
                <a:sym typeface="Symbol" pitchFamily="18" charset="2"/>
              </a:rPr>
              <a:t>1</a:t>
            </a:r>
            <a:r>
              <a:rPr lang="en-US" sz="1900" smtClean="0">
                <a:sym typeface="Symbol" pitchFamily="18" charset="2"/>
              </a:rPr>
              <a:t>) </a:t>
            </a:r>
            <a:endParaRPr lang="en-US" sz="1800" smtClean="0"/>
          </a:p>
          <a:p>
            <a:pPr lvl="1" eaLnBrk="1" hangingPunct="1">
              <a:lnSpc>
                <a:spcPct val="95000"/>
              </a:lnSpc>
            </a:pPr>
            <a:r>
              <a:rPr lang="en-US" sz="1800" smtClean="0"/>
              <a:t>Neyman’s construction of the </a:t>
            </a:r>
            <a:r>
              <a:rPr lang="en-US" sz="1800" smtClean="0">
                <a:solidFill>
                  <a:schemeClr val="accent2"/>
                </a:solidFill>
              </a:rPr>
              <a:t>confidence interval</a:t>
            </a:r>
            <a:r>
              <a:rPr lang="en-US" sz="1800" smtClean="0"/>
              <a:t> for </a:t>
            </a:r>
            <a:r>
              <a:rPr lang="en-US" sz="1800" b="1" smtClean="0">
                <a:sym typeface="Symbol" pitchFamily="18" charset="2"/>
              </a:rPr>
              <a:t></a:t>
            </a:r>
            <a:r>
              <a:rPr lang="en-US" sz="1800" b="1" baseline="-25000" smtClean="0">
                <a:sym typeface="Symbol" pitchFamily="18" charset="2"/>
              </a:rPr>
              <a:t>1</a:t>
            </a:r>
            <a:r>
              <a:rPr lang="en-US" sz="1800" smtClean="0">
                <a:sym typeface="Symbol" pitchFamily="18" charset="2"/>
              </a:rPr>
              <a:t>, namely: (E)=[</a:t>
            </a:r>
            <a:r>
              <a:rPr lang="en-US" sz="1800" b="1" u="sng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1800" smtClean="0">
                <a:sym typeface="Symbol" pitchFamily="18" charset="2"/>
              </a:rPr>
              <a:t>(E),</a:t>
            </a:r>
            <a:r>
              <a:rPr lang="en-US" sz="1800" b="1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1800" smtClean="0">
                <a:sym typeface="Symbol" pitchFamily="18" charset="2"/>
              </a:rPr>
              <a:t>(E)], corresponding to a generic point E of the sample space, </a:t>
            </a:r>
            <a:r>
              <a:rPr lang="en-US" sz="1800" smtClean="0"/>
              <a:t>is based on the definition of the </a:t>
            </a:r>
            <a:r>
              <a:rPr lang="en-US" sz="1800" smtClean="0">
                <a:solidFill>
                  <a:schemeClr val="accent2"/>
                </a:solidFill>
              </a:rPr>
              <a:t>“confidence coefficient”</a:t>
            </a:r>
            <a:r>
              <a:rPr lang="en-US" sz="1800" smtClean="0"/>
              <a:t> </a:t>
            </a:r>
            <a:r>
              <a:rPr lang="en-US" sz="1800" b="1" smtClean="0">
                <a:sym typeface="Symbol" pitchFamily="18" charset="2"/>
              </a:rPr>
              <a:t></a:t>
            </a:r>
            <a:r>
              <a:rPr lang="en-US" sz="1800" smtClean="0">
                <a:sym typeface="Symbol" pitchFamily="18" charset="2"/>
              </a:rPr>
              <a:t> (usually it will be something like 0.90-0.99) and on the request that</a:t>
            </a:r>
            <a:r>
              <a:rPr lang="en-US" sz="1800" smtClean="0"/>
              <a:t>:</a:t>
            </a:r>
          </a:p>
          <a:p>
            <a:pPr lvl="1" algn="ctr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2200" smtClean="0">
                <a:sym typeface="Symbol" pitchFamily="18" charset="2"/>
              </a:rPr>
              <a:t>Prob{</a:t>
            </a:r>
            <a:r>
              <a:rPr lang="en-US" sz="2200" b="1" u="sng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2200" smtClean="0">
                <a:sym typeface="Symbol" pitchFamily="18" charset="2"/>
              </a:rPr>
              <a:t>(E) ≤ </a:t>
            </a:r>
            <a:r>
              <a:rPr lang="en-US" sz="2200" baseline="-25000" smtClean="0">
                <a:sym typeface="Symbol" pitchFamily="18" charset="2"/>
              </a:rPr>
              <a:t>1 </a:t>
            </a:r>
            <a:r>
              <a:rPr lang="en-US" sz="2200" smtClean="0">
                <a:sym typeface="Symbol" pitchFamily="18" charset="2"/>
              </a:rPr>
              <a:t>≤ </a:t>
            </a:r>
            <a:r>
              <a:rPr lang="en-US" sz="2200" b="1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2200" smtClean="0">
                <a:sym typeface="Symbol" pitchFamily="18" charset="2"/>
              </a:rPr>
              <a:t>(E)}=</a:t>
            </a:r>
            <a:r>
              <a:rPr lang="en-US" sz="2200" b="1" smtClean="0"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this equation defines implicitly two functions of E: </a:t>
            </a:r>
            <a:r>
              <a:rPr lang="en-US" sz="1800" b="1" u="sng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1800" smtClean="0">
                <a:sym typeface="Symbol" pitchFamily="18" charset="2"/>
              </a:rPr>
              <a:t>(E) and </a:t>
            </a:r>
            <a:r>
              <a:rPr lang="en-US" sz="1800" b="1" smtClean="0">
                <a:solidFill>
                  <a:schemeClr val="hlink"/>
                </a:solidFill>
                <a:sym typeface="Symbol" pitchFamily="18" charset="2"/>
              </a:rPr>
              <a:t></a:t>
            </a:r>
            <a:r>
              <a:rPr lang="en-US" sz="1800" smtClean="0">
                <a:sym typeface="Symbol" pitchFamily="18" charset="2"/>
              </a:rPr>
              <a:t>(E), and so it defines all the possible confidence intervals 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33400" y="6262688"/>
            <a:ext cx="750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in particular: Phil. Trans. Roy. Soc. London A 236 (1937) 333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886200" y="4038600"/>
            <a:ext cx="76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5486400" y="5105400"/>
            <a:ext cx="152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1524000" y="5791200"/>
            <a:ext cx="152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8" grpId="0" animBg="1"/>
      <p:bldP spid="90119" grpId="0" animBg="1"/>
      <p:bldP spid="901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DDAE6-2BC2-468F-ABF3-3B0F89AF402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Neyman’s construction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219200"/>
            <a:ext cx="4343400" cy="48006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</a:pPr>
            <a:r>
              <a:rPr lang="en-US" sz="1600" smtClean="0">
                <a:sym typeface="Symbol" pitchFamily="18" charset="2"/>
              </a:rPr>
              <a:t>The shaded area is the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“acceptance region”</a:t>
            </a:r>
            <a:r>
              <a:rPr lang="en-US" sz="1600" smtClean="0">
                <a:sym typeface="Symbol" pitchFamily="18" charset="2"/>
              </a:rPr>
              <a:t> on a given hyperplane perpendicular to the </a:t>
            </a:r>
            <a:r>
              <a:rPr lang="en-US" sz="1600" baseline="-25000" smtClean="0">
                <a:sym typeface="Symbol" pitchFamily="18" charset="2"/>
              </a:rPr>
              <a:t>1</a:t>
            </a:r>
            <a:r>
              <a:rPr lang="en-US" sz="1600" smtClean="0">
                <a:sym typeface="Symbol" pitchFamily="18" charset="2"/>
              </a:rPr>
              <a:t> axis: it </a:t>
            </a:r>
            <a:r>
              <a:rPr lang="en-US" sz="1600" i="1" smtClean="0">
                <a:sym typeface="Symbol" pitchFamily="18" charset="2"/>
              </a:rPr>
              <a:t>collects </a:t>
            </a:r>
            <a:r>
              <a:rPr lang="en-US" sz="1600" smtClean="0">
                <a:sym typeface="Symbol" pitchFamily="18" charset="2"/>
              </a:rPr>
              <a:t>all points (like E’) of the sample space whose confidence interval, a </a:t>
            </a:r>
            <a:r>
              <a:rPr lang="en-US" sz="1600" b="1" smtClean="0">
                <a:sym typeface="Symbol" pitchFamily="18" charset="2"/>
              </a:rPr>
              <a:t>segment</a:t>
            </a:r>
            <a:r>
              <a:rPr lang="en-US" sz="1600" smtClean="0">
                <a:sym typeface="Symbol" pitchFamily="18" charset="2"/>
              </a:rPr>
              <a:t> </a:t>
            </a:r>
            <a:r>
              <a:rPr lang="en-US" sz="1600" b="1" smtClean="0">
                <a:sym typeface="Symbol" pitchFamily="18" charset="2"/>
              </a:rPr>
              <a:t>(E’)</a:t>
            </a:r>
            <a:r>
              <a:rPr lang="en-US" sz="1600" smtClean="0">
                <a:sym typeface="Symbol" pitchFamily="18" charset="2"/>
              </a:rPr>
              <a:t> parallel to the </a:t>
            </a:r>
            <a:r>
              <a:rPr lang="en-US" sz="1600" baseline="-25000" smtClean="0">
                <a:sym typeface="Symbol" pitchFamily="18" charset="2"/>
              </a:rPr>
              <a:t>1</a:t>
            </a:r>
            <a:r>
              <a:rPr lang="en-US" sz="1600" smtClean="0">
                <a:sym typeface="Symbol" pitchFamily="18" charset="2"/>
              </a:rPr>
              <a:t> axis, intersects the hyperplane, and </a:t>
            </a:r>
            <a:r>
              <a:rPr lang="en-US" sz="1600" i="1" smtClean="0">
                <a:sym typeface="Symbol" pitchFamily="18" charset="2"/>
              </a:rPr>
              <a:t>excludes</a:t>
            </a:r>
            <a:r>
              <a:rPr lang="en-US" sz="1600" smtClean="0">
                <a:sym typeface="Symbol" pitchFamily="18" charset="2"/>
              </a:rPr>
              <a:t> other points like E’’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600" smtClean="0">
                <a:sym typeface="Symbol" pitchFamily="18" charset="2"/>
              </a:rPr>
              <a:t>If we are able to construct all the “horizontal” acceptance regions on all hyperplanes, we will then be able to define all the “vertical” confidence intervals (segments) for any point E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600" smtClean="0"/>
              <a:t>These confidence intervals will cover the true value of the parameter in a fraction </a:t>
            </a:r>
            <a:r>
              <a:rPr lang="en-US" sz="1600" b="1" smtClean="0">
                <a:sym typeface="Symbol" pitchFamily="18" charset="2"/>
              </a:rPr>
              <a:t></a:t>
            </a:r>
            <a:r>
              <a:rPr lang="en-US" sz="1600" smtClean="0">
                <a:sym typeface="Symbol" pitchFamily="18" charset="2"/>
              </a:rPr>
              <a:t> of the experiments</a:t>
            </a:r>
          </a:p>
        </p:txBody>
      </p:sp>
      <p:pic>
        <p:nvPicPr>
          <p:cNvPr id="29701" name="Picture 4" descr="luciano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296988"/>
            <a:ext cx="404336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29512D-8132-4277-B258-9799A17148D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Neyman’s construction example/1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69925" y="6305550"/>
            <a:ext cx="625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From K. Cranmer, CERN Academic Training, February 2009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43000"/>
            <a:ext cx="84677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CasellaDiTesto 5"/>
          <p:cNvSpPr txBox="1">
            <a:spLocks noChangeArrowheads="1"/>
          </p:cNvSpPr>
          <p:nvPr/>
        </p:nvSpPr>
        <p:spPr bwMode="auto">
          <a:xfrm>
            <a:off x="4419600" y="1752600"/>
            <a:ext cx="4497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sample space here is represented </a:t>
            </a:r>
          </a:p>
          <a:p>
            <a:r>
              <a:rPr lang="it-IT"/>
              <a:t>by just one variable,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AE57C-2F91-44ED-A551-CB43DB74188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Neyman’s construction example/2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96975"/>
            <a:ext cx="6477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5181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85169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5791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005138" y="5500688"/>
            <a:ext cx="652462" cy="366712"/>
          </a:xfrm>
          <a:prstGeom prst="rect">
            <a:avLst/>
          </a:prstGeom>
          <a:solidFill>
            <a:srgbClr val="66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    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6324600" y="3657600"/>
            <a:ext cx="762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  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animBg="1"/>
      <p:bldP spid="1433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F3F2BA-7681-4899-9E91-571133AB5EB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Neyman’s construction example/3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1219200"/>
            <a:ext cx="8189912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7E668-CD3F-468C-B7C8-6328B919EF4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smtClean="0"/>
              <a:t>Let’s consider a random variable </a:t>
            </a:r>
            <a:r>
              <a:rPr lang="en-US" sz="1900" i="1" smtClean="0">
                <a:solidFill>
                  <a:schemeClr val="accent2"/>
                </a:solidFill>
              </a:rPr>
              <a:t>x</a:t>
            </a:r>
            <a:r>
              <a:rPr lang="en-US" sz="1900" smtClean="0"/>
              <a:t> which follows a PDF (probability density function) depending on some parameter(s), for example:</a:t>
            </a:r>
          </a:p>
        </p:txBody>
      </p:sp>
      <p:pic>
        <p:nvPicPr>
          <p:cNvPr id="922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133600"/>
            <a:ext cx="2216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334000" y="2286000"/>
            <a:ext cx="3352800" cy="3810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314950" y="2286000"/>
            <a:ext cx="337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f(x)</a:t>
            </a:r>
            <a:r>
              <a:rPr lang="en-US"/>
              <a:t> is normalized in [0,+</a:t>
            </a:r>
            <a:r>
              <a:rPr lang="en-US">
                <a:sym typeface="Symbol" pitchFamily="18" charset="2"/>
              </a:rPr>
              <a:t>]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566738" y="2819400"/>
            <a:ext cx="804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900"/>
              <a:t>After obtaining a sample of </a:t>
            </a:r>
            <a:r>
              <a:rPr lang="en-US" sz="1900" i="1">
                <a:solidFill>
                  <a:schemeClr val="hlink"/>
                </a:solidFill>
              </a:rPr>
              <a:t>observed values</a:t>
            </a:r>
            <a:r>
              <a:rPr lang="en-US" sz="1900"/>
              <a:t>: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566738" y="3581400"/>
            <a:ext cx="8043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100"/>
              <a:t>     </a:t>
            </a:r>
            <a:r>
              <a:rPr lang="en-US" sz="1900"/>
              <a:t>we would like to </a:t>
            </a:r>
            <a:r>
              <a:rPr lang="en-US" sz="1900">
                <a:solidFill>
                  <a:schemeClr val="accent2"/>
                </a:solidFill>
              </a:rPr>
              <a:t>estimate</a:t>
            </a:r>
            <a:r>
              <a:rPr lang="en-US" sz="1900"/>
              <a:t> the value of the parameter, this can be achieved if we find a function of the observed values which is called an </a:t>
            </a:r>
            <a:r>
              <a:rPr lang="en-US" sz="1900">
                <a:solidFill>
                  <a:schemeClr val="accent2"/>
                </a:solidFill>
              </a:rPr>
              <a:t>estimator</a:t>
            </a:r>
            <a:r>
              <a:rPr lang="en-US" sz="1900"/>
              <a:t>:</a:t>
            </a:r>
          </a:p>
        </p:txBody>
      </p:sp>
      <p:pic>
        <p:nvPicPr>
          <p:cNvPr id="9226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303588"/>
            <a:ext cx="2119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1910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228600" y="4648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900"/>
              <a:t>      An</a:t>
            </a:r>
            <a:r>
              <a:rPr lang="en-US" sz="1900">
                <a:solidFill>
                  <a:schemeClr val="accent2"/>
                </a:solidFill>
              </a:rPr>
              <a:t> </a:t>
            </a:r>
            <a:r>
              <a:rPr lang="en-US" sz="1900" u="sng">
                <a:solidFill>
                  <a:schemeClr val="accent2"/>
                </a:solidFill>
              </a:rPr>
              <a:t>estimator</a:t>
            </a:r>
            <a:r>
              <a:rPr lang="en-US" sz="1900"/>
              <a:t> is a function defined for any dimension </a:t>
            </a:r>
            <a:r>
              <a:rPr lang="en-US" sz="1900" i="1">
                <a:solidFill>
                  <a:schemeClr val="hlink"/>
                </a:solidFill>
              </a:rPr>
              <a:t>n</a:t>
            </a:r>
            <a:r>
              <a:rPr lang="en-US" sz="1900"/>
              <a:t> of the sample; sometimes the numerical value for a given </a:t>
            </a:r>
            <a:r>
              <a:rPr lang="en-US" sz="1900" i="1">
                <a:solidFill>
                  <a:schemeClr val="hlink"/>
                </a:solidFill>
              </a:rPr>
              <a:t>n</a:t>
            </a:r>
            <a:r>
              <a:rPr lang="en-US" sz="1900"/>
              <a:t> and a given set of observations is called </a:t>
            </a:r>
            <a:r>
              <a:rPr lang="en-US" sz="1900" u="sng">
                <a:solidFill>
                  <a:schemeClr val="accent2"/>
                </a:solidFill>
              </a:rPr>
              <a:t>an</a:t>
            </a:r>
            <a:r>
              <a:rPr lang="en-US" sz="1900">
                <a:solidFill>
                  <a:schemeClr val="accent2"/>
                </a:solidFill>
              </a:rPr>
              <a:t> </a:t>
            </a:r>
            <a:r>
              <a:rPr lang="en-US" sz="1900" u="sng">
                <a:solidFill>
                  <a:schemeClr val="accent2"/>
                </a:solidFill>
              </a:rPr>
              <a:t>estimate</a:t>
            </a:r>
            <a:r>
              <a:rPr lang="en-US" sz="1900"/>
              <a:t> of the parameter.</a:t>
            </a:r>
            <a:r>
              <a:rPr lang="en-US" sz="2100"/>
              <a:t>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1663" y="5638800"/>
            <a:ext cx="8389937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There can be many estimators: we need to understand their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5C44A9-4439-4C70-8431-2B351B679EE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Neyman’s construction example/4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1206500"/>
            <a:ext cx="833278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6200" y="6019800"/>
            <a:ext cx="8056563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regions of </a:t>
            </a:r>
            <a:r>
              <a:rPr lang="en-US" b="1"/>
              <a:t>data </a:t>
            </a:r>
            <a:r>
              <a:rPr lang="en-US"/>
              <a:t>(in this case, segments) in the confidence belt </a:t>
            </a:r>
          </a:p>
          <a:p>
            <a:r>
              <a:rPr lang="en-US"/>
              <a:t>can be considered as </a:t>
            </a:r>
            <a:r>
              <a:rPr lang="en-US" b="1"/>
              <a:t>consistent </a:t>
            </a:r>
            <a:r>
              <a:rPr lang="en-US"/>
              <a:t>with that value of </a:t>
            </a:r>
            <a:r>
              <a:rPr lang="en-US" i="1">
                <a:sym typeface="Symbol" pitchFamily="18" charset="2"/>
              </a:rPr>
              <a:t>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A71DF-7F96-4354-8B3C-C31BC9BFA3C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Neyman’s construction example/5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600200"/>
            <a:ext cx="77597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0" y="1203325"/>
            <a:ext cx="471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</a:rPr>
              <a:t>Now we make a measurement     : 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57300"/>
            <a:ext cx="3762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400800" y="1524000"/>
            <a:ext cx="1371600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/>
              <a:t> </a:t>
            </a:r>
            <a:r>
              <a:rPr lang="it-IT" sz="2400" dirty="0" err="1">
                <a:solidFill>
                  <a:srgbClr val="0070C0"/>
                </a:solidFill>
              </a:rPr>
              <a:t>define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B7AECB-688A-429F-BD4A-760CF0084FA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Constructing the confidence belt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447800"/>
            <a:ext cx="3581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The “confidence belt” D(</a:t>
            </a:r>
            <a:r>
              <a:rPr lang="en-US" sz="1600" smtClean="0">
                <a:sym typeface="Symbol" pitchFamily="18" charset="2"/>
              </a:rPr>
              <a:t>), defined for a specific confidence coefficient </a:t>
            </a:r>
            <a:r>
              <a:rPr lang="en-US" sz="1600" b="1" smtClean="0">
                <a:sym typeface="Symbol" pitchFamily="18" charset="2"/>
              </a:rPr>
              <a:t></a:t>
            </a:r>
            <a:r>
              <a:rPr lang="en-US" sz="1600" smtClean="0">
                <a:sym typeface="Symbol" pitchFamily="18" charset="2"/>
              </a:rPr>
              <a:t>, is delimited by the end points of the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horizontal</a:t>
            </a:r>
            <a:r>
              <a:rPr lang="en-US" sz="1600" smtClean="0">
                <a:sym typeface="Symbol" pitchFamily="18" charset="2"/>
              </a:rPr>
              <a:t> acceptance regions (here: segments)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ym typeface="Symbol" pitchFamily="18" charset="2"/>
              </a:rPr>
              <a:t>A given value of </a:t>
            </a:r>
            <a:r>
              <a:rPr lang="en-US" sz="1600" b="1" smtClean="0">
                <a:sym typeface="Symbol" pitchFamily="18" charset="2"/>
              </a:rPr>
              <a:t>x</a:t>
            </a:r>
            <a:r>
              <a:rPr lang="en-US" sz="1600" smtClean="0">
                <a:sym typeface="Symbol" pitchFamily="18" charset="2"/>
              </a:rPr>
              <a:t> defines in the “belt” a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vertical</a:t>
            </a:r>
            <a:r>
              <a:rPr lang="en-US" sz="1600" smtClean="0">
                <a:sym typeface="Symbol" pitchFamily="18" charset="2"/>
              </a:rPr>
              <a:t> confidence interval for the parameter </a:t>
            </a:r>
            <a:r>
              <a:rPr lang="en-US" sz="1600" b="1" smtClean="0">
                <a:sym typeface="Symbol" pitchFamily="18" charset="2"/>
              </a:rPr>
              <a:t>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smtClean="0">
                <a:sym typeface="Symbol" pitchFamily="18" charset="2"/>
              </a:rPr>
              <a:t>Usually an 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additional rule</a:t>
            </a:r>
            <a:r>
              <a:rPr lang="en-US" sz="1600" smtClean="0">
                <a:sym typeface="Symbol" pitchFamily="18" charset="2"/>
              </a:rPr>
              <a:t> is needed to specify the acceptance region, for example in this case it is sufficient to request that it is “</a:t>
            </a:r>
            <a:r>
              <a:rPr lang="en-US" sz="1600" smtClean="0">
                <a:solidFill>
                  <a:schemeClr val="accent2"/>
                </a:solidFill>
                <a:sym typeface="Symbol" pitchFamily="18" charset="2"/>
              </a:rPr>
              <a:t>central</a:t>
            </a:r>
            <a:r>
              <a:rPr lang="en-US" sz="1600" smtClean="0">
                <a:sym typeface="Symbol" pitchFamily="18" charset="2"/>
              </a:rPr>
              <a:t>”, defining two excluded regions to the left and to the right with equal probability content</a:t>
            </a:r>
            <a:r>
              <a:rPr lang="en-US" sz="1700" smtClean="0">
                <a:sym typeface="Symbol" pitchFamily="18" charset="2"/>
              </a:rPr>
              <a:t> (1-)/2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39863"/>
            <a:ext cx="45720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06413" y="5041900"/>
            <a:ext cx="4160837" cy="8445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 this example the sample space </a:t>
            </a:r>
          </a:p>
          <a:p>
            <a:r>
              <a:rPr lang="en-US" sz="1600"/>
              <a:t>is unidimensional, the acceptance </a:t>
            </a:r>
          </a:p>
          <a:p>
            <a:r>
              <a:rPr lang="en-US" sz="1600"/>
              <a:t>regions are segments like x</a:t>
            </a:r>
            <a:r>
              <a:rPr lang="en-US" sz="1600" baseline="-25000"/>
              <a:t>1</a:t>
            </a:r>
            <a:r>
              <a:rPr lang="en-US" sz="1600"/>
              <a:t>(</a:t>
            </a:r>
            <a:r>
              <a:rPr lang="en-US" sz="1600">
                <a:sym typeface="Symbol" pitchFamily="18" charset="2"/>
              </a:rPr>
              <a:t></a:t>
            </a:r>
            <a:r>
              <a:rPr lang="en-US" sz="1600" baseline="-25000">
                <a:sym typeface="Symbol" pitchFamily="18" charset="2"/>
              </a:rPr>
              <a:t>0</a:t>
            </a:r>
            <a:r>
              <a:rPr lang="en-US" sz="1600">
                <a:sym typeface="Symbol" pitchFamily="18" charset="2"/>
              </a:rPr>
              <a:t>),x</a:t>
            </a:r>
            <a:r>
              <a:rPr lang="en-US" sz="1600" baseline="-25000">
                <a:sym typeface="Symbol" pitchFamily="18" charset="2"/>
              </a:rPr>
              <a:t>2</a:t>
            </a:r>
            <a:r>
              <a:rPr lang="en-US" sz="1600">
                <a:sym typeface="Symbol" pitchFamily="18" charset="2"/>
              </a:rPr>
              <a:t>(</a:t>
            </a:r>
            <a:r>
              <a:rPr lang="en-US" sz="1600" baseline="-25000">
                <a:sym typeface="Symbol" pitchFamily="18" charset="2"/>
              </a:rPr>
              <a:t>0</a:t>
            </a:r>
            <a:r>
              <a:rPr lang="en-US" sz="160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2EC9E5-E4C9-4C9A-9D81-8C3A5B13A71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confidence intervals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8006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24802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828800" y="4648200"/>
            <a:ext cx="2209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828800" y="3657600"/>
            <a:ext cx="2209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46125" y="5137150"/>
            <a:ext cx="769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possible auxiliary criteria are indicated, leading respectively </a:t>
            </a:r>
          </a:p>
          <a:p>
            <a:r>
              <a:rPr lang="en-US"/>
              <a:t>to an </a:t>
            </a:r>
            <a:r>
              <a:rPr lang="en-US" u="sng">
                <a:solidFill>
                  <a:schemeClr val="accent2"/>
                </a:solidFill>
              </a:rPr>
              <a:t>upper</a:t>
            </a:r>
            <a:r>
              <a:rPr lang="en-US">
                <a:solidFill>
                  <a:schemeClr val="accent2"/>
                </a:solidFill>
              </a:rPr>
              <a:t> confidence </a:t>
            </a:r>
            <a:r>
              <a:rPr lang="en-US" u="sng">
                <a:solidFill>
                  <a:schemeClr val="accent2"/>
                </a:solidFill>
              </a:rPr>
              <a:t>limit</a:t>
            </a:r>
            <a:r>
              <a:rPr lang="en-US"/>
              <a:t> or to a </a:t>
            </a:r>
            <a:r>
              <a:rPr lang="en-US">
                <a:solidFill>
                  <a:schemeClr val="accent2"/>
                </a:solidFill>
              </a:rPr>
              <a:t>central </a:t>
            </a:r>
            <a:r>
              <a:rPr lang="en-US" u="sng">
                <a:solidFill>
                  <a:schemeClr val="accent2"/>
                </a:solidFill>
              </a:rPr>
              <a:t>confidence interval</a:t>
            </a:r>
            <a:r>
              <a:rPr lang="en-US"/>
              <a:t>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62000" y="6262688"/>
            <a:ext cx="584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Feldman &amp; Cousins, Phys. Rev. D57 (1998) 3873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C3707-5AFF-4253-91DC-DAAD3E15DD7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of confidence belt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371600"/>
            <a:ext cx="3429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Confidence intervals for the </a:t>
            </a:r>
            <a:r>
              <a:rPr lang="en-US" sz="2000" smtClean="0">
                <a:solidFill>
                  <a:schemeClr val="accent2"/>
                </a:solidFill>
              </a:rPr>
              <a:t>binomial parameter </a:t>
            </a:r>
            <a:r>
              <a:rPr lang="en-US" sz="2000" i="1" smtClean="0">
                <a:solidFill>
                  <a:srgbClr val="0066FF"/>
                </a:solidFill>
              </a:rPr>
              <a:t>p</a:t>
            </a:r>
            <a:r>
              <a:rPr lang="en-US" sz="2000" smtClean="0"/>
              <a:t>, for samples of 10 trials, and a confidence coefficient of 0.95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for example: if we observe 2 successes in 10 trials (</a:t>
            </a:r>
            <a:r>
              <a:rPr lang="en-US" sz="1800" i="1" smtClean="0"/>
              <a:t>x</a:t>
            </a:r>
            <a:r>
              <a:rPr lang="en-US" sz="1800" smtClean="0"/>
              <a:t>=2) the </a:t>
            </a:r>
            <a:r>
              <a:rPr lang="en-US" sz="1800" smtClean="0">
                <a:solidFill>
                  <a:srgbClr val="0066FF"/>
                </a:solidFill>
              </a:rPr>
              <a:t>95% central confidence interval </a:t>
            </a:r>
            <a:r>
              <a:rPr lang="en-US" sz="1800" smtClean="0"/>
              <a:t>for </a:t>
            </a:r>
            <a:r>
              <a:rPr lang="en-US" sz="1800" i="1" smtClean="0">
                <a:solidFill>
                  <a:srgbClr val="0066FF"/>
                </a:solidFill>
              </a:rPr>
              <a:t>p</a:t>
            </a:r>
            <a:r>
              <a:rPr lang="en-US" sz="1800" smtClean="0"/>
              <a:t> is: </a:t>
            </a:r>
            <a:r>
              <a:rPr lang="en-US" sz="1800" smtClean="0">
                <a:solidFill>
                  <a:schemeClr val="accent2"/>
                </a:solidFill>
              </a:rPr>
              <a:t>.03 &lt; </a:t>
            </a:r>
            <a:r>
              <a:rPr lang="en-US" sz="1800" i="1" smtClean="0">
                <a:solidFill>
                  <a:schemeClr val="accent2"/>
                </a:solidFill>
              </a:rPr>
              <a:t>p</a:t>
            </a:r>
            <a:r>
              <a:rPr lang="en-US" sz="1800" smtClean="0">
                <a:solidFill>
                  <a:schemeClr val="accent2"/>
                </a:solidFill>
              </a:rPr>
              <a:t> &lt; .57</a:t>
            </a:r>
            <a:r>
              <a:rPr lang="en-US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with increasing number of trials the confidence belt will become narrower and narrower</a:t>
            </a:r>
          </a:p>
        </p:txBody>
      </p:sp>
      <p:pic>
        <p:nvPicPr>
          <p:cNvPr id="37893" name="Picture 4" descr="luciano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649788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517525" y="6280150"/>
            <a:ext cx="547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Clopper &amp; Pearson, Biometrika 26 (1934) 404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on </a:t>
            </a:r>
            <a:r>
              <a:rPr lang="it-IT" dirty="0" err="1" smtClean="0"/>
              <a:t>binomial</a:t>
            </a:r>
            <a:r>
              <a:rPr lang="it-IT" dirty="0" smtClean="0"/>
              <a:t> C.I. (1)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609600" y="1295400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online </a:t>
            </a:r>
            <a:r>
              <a:rPr lang="it-IT" dirty="0" err="1" smtClean="0"/>
              <a:t>resource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compute</a:t>
            </a:r>
            <a:r>
              <a:rPr lang="it-IT" dirty="0" smtClean="0"/>
              <a:t> (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)</a:t>
            </a:r>
          </a:p>
          <a:p>
            <a:r>
              <a:rPr lang="it-IT" dirty="0" smtClean="0"/>
              <a:t>the 95% </a:t>
            </a:r>
            <a:r>
              <a:rPr lang="it-IT" dirty="0" err="1" smtClean="0"/>
              <a:t>binomial</a:t>
            </a:r>
            <a:r>
              <a:rPr lang="it-IT" dirty="0" smtClean="0"/>
              <a:t> C.I.: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 b="5082"/>
          <a:stretch>
            <a:fillRect/>
          </a:stretch>
        </p:blipFill>
        <p:spPr bwMode="auto">
          <a:xfrm>
            <a:off x="685800" y="2057400"/>
            <a:ext cx="640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4" cstate="print"/>
          <a:srcRect l="32576" t="78654" r="10174" b="4639"/>
          <a:stretch>
            <a:fillRect/>
          </a:stretch>
        </p:blipFill>
        <p:spPr bwMode="auto">
          <a:xfrm>
            <a:off x="2514600" y="5562600"/>
            <a:ext cx="3505200" cy="5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923440" y="4431268"/>
            <a:ext cx="2839560" cy="646331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it-IT" dirty="0">
                <a:hlinkClick r:id="rId5"/>
              </a:rPr>
              <a:t>http://vassarstats.net</a:t>
            </a:r>
            <a:r>
              <a:rPr lang="it-IT" dirty="0" smtClean="0">
                <a:hlinkClick r:id="rId5"/>
              </a:rPr>
              <a:t>/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Proportions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on </a:t>
            </a:r>
            <a:r>
              <a:rPr lang="it-IT" dirty="0" err="1" smtClean="0"/>
              <a:t>binomial</a:t>
            </a:r>
            <a:r>
              <a:rPr lang="it-IT" dirty="0" smtClean="0"/>
              <a:t> C.I. (2)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66738" y="1219200"/>
            <a:ext cx="8043862" cy="2895600"/>
          </a:xfrm>
        </p:spPr>
        <p:txBody>
          <a:bodyPr/>
          <a:lstStyle/>
          <a:p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large</a:t>
            </a:r>
            <a:r>
              <a:rPr lang="it-IT" sz="1800" dirty="0" smtClean="0"/>
              <a:t> </a:t>
            </a:r>
            <a:r>
              <a:rPr lang="it-IT" sz="1800" dirty="0" err="1" smtClean="0"/>
              <a:t>values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i="1" dirty="0" smtClean="0"/>
              <a:t>N</a:t>
            </a:r>
            <a:r>
              <a:rPr lang="it-IT" sz="1800" dirty="0" smtClean="0"/>
              <a:t> the </a:t>
            </a:r>
            <a:r>
              <a:rPr lang="it-IT" sz="1800" dirty="0" err="1" smtClean="0"/>
              <a:t>binomial</a:t>
            </a:r>
            <a:r>
              <a:rPr lang="it-IT" sz="1800" dirty="0" smtClean="0"/>
              <a:t> </a:t>
            </a:r>
            <a:r>
              <a:rPr lang="it-IT" sz="1800" dirty="0" err="1" smtClean="0"/>
              <a:t>distribution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well</a:t>
            </a:r>
            <a:r>
              <a:rPr lang="it-IT" sz="1800" dirty="0" smtClean="0"/>
              <a:t> </a:t>
            </a:r>
            <a:r>
              <a:rPr lang="it-IT" sz="1800" dirty="0" err="1" smtClean="0"/>
              <a:t>approximated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a </a:t>
            </a:r>
            <a:r>
              <a:rPr lang="it-IT" sz="1800" dirty="0" err="1" smtClean="0"/>
              <a:t>Gaussian</a:t>
            </a:r>
            <a:r>
              <a:rPr lang="it-IT" sz="1800" dirty="0" smtClean="0"/>
              <a:t> </a:t>
            </a:r>
          </a:p>
          <a:p>
            <a:r>
              <a:rPr lang="it-IT" sz="1800" dirty="0" smtClean="0"/>
              <a:t>Agresti and </a:t>
            </a:r>
            <a:r>
              <a:rPr lang="it-IT" sz="1800" dirty="0" err="1" smtClean="0"/>
              <a:t>Coull</a:t>
            </a:r>
            <a:r>
              <a:rPr lang="it-IT" sz="1800" dirty="0" smtClean="0"/>
              <a:t> (1998)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developed</a:t>
            </a:r>
            <a:r>
              <a:rPr lang="it-IT" sz="1800" dirty="0" smtClean="0"/>
              <a:t> a </a:t>
            </a:r>
            <a:r>
              <a:rPr lang="it-IT" sz="1800" dirty="0" err="1" smtClean="0"/>
              <a:t>modified</a:t>
            </a:r>
            <a:r>
              <a:rPr lang="it-IT" sz="1800" dirty="0" smtClean="0"/>
              <a:t> </a:t>
            </a:r>
            <a:r>
              <a:rPr lang="it-IT" sz="1800" dirty="0" err="1" smtClean="0"/>
              <a:t>normal</a:t>
            </a:r>
            <a:r>
              <a:rPr lang="it-IT" sz="1800" dirty="0" smtClean="0"/>
              <a:t> </a:t>
            </a:r>
            <a:r>
              <a:rPr lang="it-IT" sz="1800" dirty="0" err="1" smtClean="0"/>
              <a:t>approximation</a:t>
            </a:r>
            <a:r>
              <a:rPr lang="it-IT" sz="1800" dirty="0" smtClean="0"/>
              <a:t> </a:t>
            </a:r>
            <a:r>
              <a:rPr lang="it-IT" sz="1800" dirty="0" err="1" smtClean="0"/>
              <a:t>method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recommended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dirty="0" err="1" smtClean="0"/>
              <a:t>CI</a:t>
            </a:r>
            <a:r>
              <a:rPr lang="it-IT" sz="1800" dirty="0" smtClean="0"/>
              <a:t> </a:t>
            </a:r>
            <a:r>
              <a:rPr lang="it-IT" sz="1800" dirty="0" err="1" smtClean="0"/>
              <a:t>calculation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i="1" dirty="0" err="1" smtClean="0"/>
              <a:t>proportions</a:t>
            </a:r>
            <a:r>
              <a:rPr lang="it-IT" sz="1800" dirty="0" smtClean="0"/>
              <a:t> </a:t>
            </a:r>
            <a:r>
              <a:rPr lang="it-IT" sz="1800" i="1" dirty="0" smtClean="0">
                <a:solidFill>
                  <a:srgbClr val="FF0000"/>
                </a:solidFill>
              </a:rPr>
              <a:t>x/N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1% and 99% </a:t>
            </a:r>
            <a:r>
              <a:rPr lang="it-IT" sz="1800" dirty="0" err="1" smtClean="0"/>
              <a:t>even</a:t>
            </a:r>
            <a:r>
              <a:rPr lang="it-IT" sz="1800" dirty="0" smtClean="0"/>
              <a:t> </a:t>
            </a:r>
            <a:r>
              <a:rPr lang="it-IT" sz="1800" dirty="0" err="1" smtClean="0"/>
              <a:t>if</a:t>
            </a:r>
            <a:r>
              <a:rPr lang="it-IT" sz="1800" dirty="0" smtClean="0"/>
              <a:t> </a:t>
            </a:r>
            <a:r>
              <a:rPr lang="it-IT" sz="1800" i="1" dirty="0" smtClean="0">
                <a:solidFill>
                  <a:srgbClr val="FF0000"/>
                </a:solidFill>
              </a:rPr>
              <a:t>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small</a:t>
            </a:r>
            <a:r>
              <a:rPr lang="it-IT" sz="1800" dirty="0" smtClean="0"/>
              <a:t>: </a:t>
            </a:r>
            <a:r>
              <a:rPr lang="it-IT" sz="1800" dirty="0" err="1" smtClean="0"/>
              <a:t>given</a:t>
            </a:r>
            <a:r>
              <a:rPr lang="it-IT" sz="1800" dirty="0" smtClean="0"/>
              <a:t> the </a:t>
            </a:r>
            <a:r>
              <a:rPr lang="it-IT" sz="1800" i="1" dirty="0" err="1" smtClean="0">
                <a:solidFill>
                  <a:srgbClr val="0070C0"/>
                </a:solidFill>
              </a:rPr>
              <a:t>z</a:t>
            </a:r>
            <a:r>
              <a:rPr lang="it-IT" sz="1800" dirty="0" err="1" smtClean="0">
                <a:solidFill>
                  <a:srgbClr val="0070C0"/>
                </a:solidFill>
              </a:rPr>
              <a:t>-value</a:t>
            </a:r>
            <a:r>
              <a:rPr lang="it-IT" sz="1800" dirty="0" smtClean="0"/>
              <a:t> (e.g. </a:t>
            </a:r>
            <a:r>
              <a:rPr lang="it-IT" sz="1800" dirty="0" smtClean="0">
                <a:solidFill>
                  <a:srgbClr val="0070C0"/>
                </a:solidFill>
              </a:rPr>
              <a:t>1.96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95% C.L.)</a:t>
            </a:r>
          </a:p>
          <a:p>
            <a:pPr lvl="1"/>
            <a:r>
              <a:rPr lang="it-IT" sz="1600" dirty="0" err="1" smtClean="0"/>
              <a:t>add</a:t>
            </a:r>
            <a:r>
              <a:rPr lang="it-IT" sz="1600" dirty="0" smtClean="0"/>
              <a:t> </a:t>
            </a:r>
            <a:r>
              <a:rPr lang="it-IT" sz="1600" i="1" dirty="0" smtClean="0"/>
              <a:t>z</a:t>
            </a:r>
            <a:r>
              <a:rPr lang="it-IT" sz="1600" i="1" baseline="30000" dirty="0" smtClean="0"/>
              <a:t>2</a:t>
            </a:r>
            <a:r>
              <a:rPr lang="it-IT" sz="1600" dirty="0" smtClean="0"/>
              <a:t> (</a:t>
            </a:r>
            <a:r>
              <a:rPr lang="it-IT" sz="1600" dirty="0" err="1" smtClean="0"/>
              <a:t>rounded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nearest</a:t>
            </a:r>
            <a:r>
              <a:rPr lang="it-IT" sz="1600" dirty="0" smtClean="0"/>
              <a:t> </a:t>
            </a:r>
            <a:r>
              <a:rPr lang="it-IT" sz="1600" dirty="0" err="1" smtClean="0"/>
              <a:t>integer</a:t>
            </a:r>
            <a:r>
              <a:rPr lang="it-IT" sz="1600" dirty="0" smtClean="0"/>
              <a:t>)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denominator</a:t>
            </a:r>
            <a:r>
              <a:rPr lang="it-IT" sz="1600" dirty="0" smtClean="0"/>
              <a:t> </a:t>
            </a:r>
            <a:r>
              <a:rPr lang="it-IT" sz="1600" i="1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it-IT" sz="1600" dirty="0" err="1" smtClean="0"/>
              <a:t>add</a:t>
            </a:r>
            <a:r>
              <a:rPr lang="it-IT" sz="1600" dirty="0" smtClean="0"/>
              <a:t> </a:t>
            </a:r>
            <a:r>
              <a:rPr lang="it-IT" sz="1600" dirty="0" err="1" smtClean="0"/>
              <a:t>half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numerator</a:t>
            </a:r>
            <a:r>
              <a:rPr lang="it-IT" sz="1600" dirty="0" smtClean="0"/>
              <a:t> </a:t>
            </a:r>
            <a:r>
              <a:rPr lang="it-IT" sz="1600" i="1" dirty="0" smtClean="0">
                <a:solidFill>
                  <a:srgbClr val="FF0000"/>
                </a:solidFill>
              </a:rPr>
              <a:t>x</a:t>
            </a:r>
          </a:p>
          <a:p>
            <a:pPr lvl="1"/>
            <a:r>
              <a:rPr lang="it-IT" sz="1600" dirty="0" err="1" smtClean="0"/>
              <a:t>compute</a:t>
            </a:r>
            <a:r>
              <a:rPr lang="it-IT" sz="1600" dirty="0" smtClean="0"/>
              <a:t> the C.I. </a:t>
            </a:r>
            <a:r>
              <a:rPr lang="it-IT" sz="1600" dirty="0" err="1" smtClean="0"/>
              <a:t>using</a:t>
            </a:r>
            <a:r>
              <a:rPr lang="it-IT" sz="1600" dirty="0" smtClean="0"/>
              <a:t> the </a:t>
            </a:r>
            <a:r>
              <a:rPr lang="it-IT" sz="1600" dirty="0" err="1" smtClean="0"/>
              <a:t>normal</a:t>
            </a:r>
            <a:r>
              <a:rPr lang="it-IT" sz="1600" dirty="0" smtClean="0"/>
              <a:t> </a:t>
            </a:r>
            <a:r>
              <a:rPr lang="it-IT" sz="1600" dirty="0" err="1" smtClean="0"/>
              <a:t>approximation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143000" y="4038600"/>
          <a:ext cx="6096000" cy="1010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C.L.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z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z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smtClean="0">
                          <a:sym typeface="Wingdings"/>
                        </a:rPr>
                        <a:t> </a:t>
                      </a:r>
                      <a:r>
                        <a:rPr lang="it-IT" b="0" dirty="0" err="1" smtClean="0">
                          <a:sym typeface="Wingdings"/>
                        </a:rPr>
                        <a:t>add</a:t>
                      </a:r>
                      <a:r>
                        <a:rPr lang="it-IT" b="0" dirty="0" smtClean="0">
                          <a:sym typeface="Wingdings"/>
                        </a:rPr>
                        <a:t> </a:t>
                      </a:r>
                      <a:r>
                        <a:rPr lang="it-IT" b="0" dirty="0" err="1" smtClean="0">
                          <a:sym typeface="Wingdings"/>
                        </a:rPr>
                        <a:t>to</a:t>
                      </a:r>
                      <a:r>
                        <a:rPr lang="it-IT" dirty="0" smtClean="0">
                          <a:sym typeface="Wingdings"/>
                        </a:rPr>
                        <a:t> 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"/>
                          <a:cs typeface="Arial"/>
                        </a:rPr>
                        <a:t>½ z</a:t>
                      </a:r>
                      <a:r>
                        <a:rPr lang="it-IT" baseline="30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it-IT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dirty="0" smtClean="0">
                          <a:latin typeface="Arial"/>
                          <a:cs typeface="Arial"/>
                          <a:sym typeface="Wingdings"/>
                        </a:rPr>
                        <a:t> </a:t>
                      </a:r>
                      <a:r>
                        <a:rPr lang="it-IT" b="0" dirty="0" err="1" smtClean="0">
                          <a:latin typeface="Arial"/>
                          <a:cs typeface="Arial"/>
                          <a:sym typeface="Wingdings"/>
                        </a:rPr>
                        <a:t>add</a:t>
                      </a:r>
                      <a:r>
                        <a:rPr lang="it-IT" b="0" dirty="0" smtClean="0">
                          <a:latin typeface="Arial"/>
                          <a:cs typeface="Arial"/>
                          <a:sym typeface="Wingdings"/>
                        </a:rPr>
                        <a:t> </a:t>
                      </a:r>
                      <a:r>
                        <a:rPr lang="it-IT" b="0" dirty="0" err="1" smtClean="0">
                          <a:latin typeface="Arial"/>
                          <a:cs typeface="Arial"/>
                          <a:sym typeface="Wingdings"/>
                        </a:rPr>
                        <a:t>to</a:t>
                      </a:r>
                      <a:r>
                        <a:rPr lang="it-IT" dirty="0" smtClean="0">
                          <a:latin typeface="Arial"/>
                          <a:cs typeface="Arial"/>
                          <a:sym typeface="Wingdings"/>
                        </a:rPr>
                        <a:t> x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1.96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3.84 </a:t>
                      </a:r>
                      <a:r>
                        <a:rPr lang="it-IT" dirty="0" smtClean="0">
                          <a:sym typeface="Wingdings"/>
                        </a:rPr>
                        <a:t> </a:t>
                      </a:r>
                      <a:r>
                        <a:rPr lang="it-IT" b="1" dirty="0" smtClean="0">
                          <a:sym typeface="Wingdings"/>
                        </a:rPr>
                        <a:t>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1.92 </a:t>
                      </a:r>
                      <a:r>
                        <a:rPr lang="it-IT" dirty="0" smtClean="0">
                          <a:sym typeface="Wingdings"/>
                        </a:rPr>
                        <a:t> </a:t>
                      </a:r>
                      <a:r>
                        <a:rPr lang="it-IT" b="1" dirty="0" smtClean="0">
                          <a:sym typeface="Wingdings"/>
                        </a:rPr>
                        <a:t>2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38200" y="5410200"/>
            <a:ext cx="6024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example</a:t>
            </a:r>
            <a:r>
              <a:rPr lang="it-IT" sz="1600" dirty="0" smtClean="0"/>
              <a:t>: </a:t>
            </a:r>
            <a:r>
              <a:rPr lang="it-IT" sz="1600" i="1" dirty="0" smtClean="0"/>
              <a:t>x/N</a:t>
            </a:r>
            <a:r>
              <a:rPr lang="it-IT" sz="1600" dirty="0" smtClean="0"/>
              <a:t> = 2/10  </a:t>
            </a:r>
            <a:r>
              <a:rPr lang="it-IT" sz="1600" dirty="0" smtClean="0">
                <a:sym typeface="Wingdings"/>
              </a:rPr>
              <a:t> use </a:t>
            </a:r>
            <a:r>
              <a:rPr lang="it-IT" sz="1600" i="1" dirty="0" smtClean="0">
                <a:sym typeface="Wingdings"/>
              </a:rPr>
              <a:t>x’/N’ </a:t>
            </a:r>
            <a:r>
              <a:rPr lang="it-IT" sz="1600" dirty="0" smtClean="0">
                <a:sym typeface="Wingdings"/>
              </a:rPr>
              <a:t>= 4/14 and </a:t>
            </a:r>
            <a:r>
              <a:rPr lang="it-IT" sz="1600" dirty="0" err="1" smtClean="0">
                <a:sym typeface="Wingdings"/>
              </a:rPr>
              <a:t>Gaussian</a:t>
            </a:r>
            <a:r>
              <a:rPr lang="it-IT" sz="1600" dirty="0" smtClean="0">
                <a:sym typeface="Wingdings"/>
              </a:rPr>
              <a:t> </a:t>
            </a:r>
          </a:p>
          <a:p>
            <a:r>
              <a:rPr lang="it-IT" sz="1600" dirty="0" err="1">
                <a:sym typeface="Wingdings"/>
              </a:rPr>
              <a:t>a</a:t>
            </a:r>
            <a:r>
              <a:rPr lang="it-IT" sz="1600" dirty="0" err="1" smtClean="0">
                <a:sym typeface="Wingdings"/>
              </a:rPr>
              <a:t>pproximation</a:t>
            </a:r>
            <a:r>
              <a:rPr lang="it-IT" sz="1600" dirty="0" smtClean="0">
                <a:sym typeface="Wingdings"/>
              </a:rPr>
              <a:t> for the 95% C.I. </a:t>
            </a:r>
            <a:r>
              <a:rPr lang="it-IT" sz="1600" dirty="0" err="1" smtClean="0">
                <a:sym typeface="Wingdings"/>
              </a:rPr>
              <a:t>calculation</a:t>
            </a:r>
            <a:endParaRPr lang="it-IT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2C8B6-92B3-47F0-90F4-1CACF895D224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3144838"/>
            <a:ext cx="4106862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Gaussian confidence intervals (1)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smtClean="0"/>
              <a:t>Central confidence intervals and upper confidence limits for a gaussian PDF are easily obtained from the error function (integral of the gaussian), either from tables of from mathematical libraries: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CERNLIB: </a:t>
            </a:r>
            <a:r>
              <a:rPr lang="en-US" sz="1500" smtClean="0">
                <a:solidFill>
                  <a:srgbClr val="FF0000"/>
                </a:solidFill>
              </a:rPr>
              <a:t>GAUSIN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double ROOT::Math::</a:t>
            </a:r>
            <a:r>
              <a:rPr lang="en-US" sz="1500" smtClean="0">
                <a:solidFill>
                  <a:srgbClr val="FF0000"/>
                </a:solidFill>
              </a:rPr>
              <a:t>erf</a:t>
            </a:r>
            <a:r>
              <a:rPr lang="en-US" sz="1500" smtClean="0"/>
              <a:t>(double x)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      or in alternative </a:t>
            </a:r>
            <a:r>
              <a:rPr lang="en-US" sz="1500" smtClean="0">
                <a:solidFill>
                  <a:srgbClr val="FF0000"/>
                </a:solidFill>
              </a:rPr>
              <a:t>gaussian_cdf</a:t>
            </a:r>
            <a:r>
              <a:rPr lang="en-US" sz="1500" smtClean="0"/>
              <a:t>: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4287838"/>
            <a:ext cx="41719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1743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667000"/>
            <a:ext cx="509428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457200" y="6262688"/>
            <a:ext cx="7866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7030A0"/>
                </a:solidFill>
              </a:rPr>
              <a:t>NOTE: here the definitions of </a:t>
            </a:r>
            <a:r>
              <a:rPr lang="en-US" sz="1600">
                <a:solidFill>
                  <a:srgbClr val="7030A0"/>
                </a:solidFill>
                <a:sym typeface="Symbol" pitchFamily="18" charset="2"/>
              </a:rPr>
              <a:t> &amp; 1- are interchanged wrt previous slides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895600" y="5257800"/>
            <a:ext cx="1143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133600" y="4495800"/>
            <a:ext cx="2209800" cy="0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AC9E5-76D5-42C7-91D3-9F8AE984BF1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Gaussian confidence intervals (2)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43863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The 90% C.L. confidence </a:t>
            </a:r>
            <a:r>
              <a:rPr lang="en-US" sz="1500" smtClean="0">
                <a:solidFill>
                  <a:srgbClr val="FF0000"/>
                </a:solidFill>
              </a:rPr>
              <a:t>UPPER limits </a:t>
            </a:r>
            <a:r>
              <a:rPr lang="en-US" sz="1500" smtClean="0"/>
              <a:t>(left) or </a:t>
            </a:r>
            <a:r>
              <a:rPr lang="en-US" sz="1500" smtClean="0">
                <a:solidFill>
                  <a:srgbClr val="FF0000"/>
                </a:solidFill>
              </a:rPr>
              <a:t>CENTRAL intervals </a:t>
            </a:r>
            <a:r>
              <a:rPr lang="en-US" sz="1500" smtClean="0"/>
              <a:t>(right) are shown for an observable “Measured Mean” (x) which follows a gaussian PDF with Mean </a:t>
            </a:r>
            <a:r>
              <a:rPr lang="en-US" sz="1500" smtClean="0">
                <a:sym typeface="Symbol" pitchFamily="18" charset="2"/>
              </a:rPr>
              <a:t> and unit variance: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1851025"/>
            <a:ext cx="384333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62138"/>
            <a:ext cx="3843338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974725" y="5346700"/>
            <a:ext cx="6915150" cy="8255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Suppose that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>
                <a:sym typeface="Symbol" pitchFamily="18" charset="2"/>
              </a:rPr>
              <a:t> is known to be non-negative. </a:t>
            </a:r>
            <a:r>
              <a:rPr lang="en-US" sz="1600"/>
              <a:t>What happens if an </a:t>
            </a:r>
          </a:p>
          <a:p>
            <a:r>
              <a:rPr lang="en-US" sz="1600"/>
              <a:t>experiment measures </a:t>
            </a:r>
            <a:r>
              <a:rPr lang="en-US" sz="1600">
                <a:solidFill>
                  <a:schemeClr val="accent2"/>
                </a:solidFill>
              </a:rPr>
              <a:t>x = -1.8</a:t>
            </a:r>
            <a:r>
              <a:rPr lang="en-US" sz="1600"/>
              <a:t>? (the vertical confidence interval </a:t>
            </a:r>
          </a:p>
          <a:p>
            <a:r>
              <a:rPr lang="en-US" sz="1600"/>
              <a:t>turns out to be empty)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2667000" y="3275013"/>
            <a:ext cx="15610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90</a:t>
            </a:r>
            <a:r>
              <a:rPr lang="en-US" dirty="0" smtClean="0">
                <a:solidFill>
                  <a:srgbClr val="33CC33"/>
                </a:solidFill>
              </a:rPr>
              <a:t>% (U.L.) </a:t>
            </a:r>
            <a:endParaRPr lang="en-US" dirty="0">
              <a:solidFill>
                <a:srgbClr val="33CC33"/>
              </a:solidFill>
            </a:endParaRPr>
          </a:p>
          <a:p>
            <a:r>
              <a:rPr lang="en-US" dirty="0">
                <a:solidFill>
                  <a:srgbClr val="33CC33"/>
                </a:solidFill>
              </a:rPr>
              <a:t>confidence</a:t>
            </a:r>
          </a:p>
          <a:p>
            <a:r>
              <a:rPr lang="en-US" dirty="0">
                <a:solidFill>
                  <a:srgbClr val="33CC33"/>
                </a:solidFill>
              </a:rPr>
              <a:t>region</a:t>
            </a: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705600" y="3214688"/>
            <a:ext cx="722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90%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6324600" y="3519488"/>
            <a:ext cx="95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confid.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096000" y="3824288"/>
            <a:ext cx="906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region</a:t>
            </a:r>
          </a:p>
        </p:txBody>
      </p:sp>
      <p:sp>
        <p:nvSpPr>
          <p:cNvPr id="14" name="Freccia curva 13"/>
          <p:cNvSpPr/>
          <p:nvPr/>
        </p:nvSpPr>
        <p:spPr>
          <a:xfrm rot="5400000">
            <a:off x="7848600" y="3429000"/>
            <a:ext cx="152400" cy="152400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urva 14"/>
          <p:cNvSpPr/>
          <p:nvPr/>
        </p:nvSpPr>
        <p:spPr>
          <a:xfrm rot="5400000">
            <a:off x="7848600" y="2057400"/>
            <a:ext cx="152400" cy="152400"/>
          </a:xfrm>
          <a:prstGeom prst="ben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7805738" y="2286000"/>
            <a:ext cx="1338262" cy="338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ym typeface="Symbol" pitchFamily="18" charset="2"/>
              </a:rPr>
              <a:t></a:t>
            </a:r>
            <a:r>
              <a:rPr lang="it-IT" sz="1600" baseline="30000">
                <a:sym typeface="Symbol" pitchFamily="18" charset="2"/>
              </a:rPr>
              <a:t>+</a:t>
            </a:r>
            <a:r>
              <a:rPr lang="it-IT" sz="1600">
                <a:sym typeface="Symbol" pitchFamily="18" charset="2"/>
              </a:rPr>
              <a:t>=x+1.64</a:t>
            </a:r>
            <a:endParaRPr lang="it-IT" sz="1600"/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7805738" y="3657600"/>
            <a:ext cx="1208087" cy="338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ym typeface="Symbol" pitchFamily="18" charset="2"/>
              </a:rPr>
              <a:t></a:t>
            </a:r>
            <a:r>
              <a:rPr lang="it-IT" sz="1600" baseline="30000">
                <a:sym typeface="Symbol" pitchFamily="18" charset="2"/>
              </a:rPr>
              <a:t>-</a:t>
            </a:r>
            <a:r>
              <a:rPr lang="it-IT" sz="1600">
                <a:sym typeface="Symbol" pitchFamily="18" charset="2"/>
              </a:rPr>
              <a:t>=x-1.64</a:t>
            </a:r>
            <a:endParaRPr lang="it-IT" sz="1600"/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733800" y="2057400"/>
            <a:ext cx="1401763" cy="3381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ym typeface="Symbol" pitchFamily="18" charset="2"/>
              </a:rPr>
              <a:t></a:t>
            </a:r>
            <a:r>
              <a:rPr lang="it-IT" sz="1600" baseline="-25000">
                <a:sym typeface="Symbol" pitchFamily="18" charset="2"/>
              </a:rPr>
              <a:t>UL</a:t>
            </a:r>
            <a:r>
              <a:rPr lang="it-IT" sz="1600">
                <a:sym typeface="Symbol" pitchFamily="18" charset="2"/>
              </a:rPr>
              <a:t>=x+1.28</a:t>
            </a:r>
            <a:endParaRPr lang="it-I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9A2D8-13E4-442E-9A15-2BC4E7F320D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Poissonian confidence intervals (1)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232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49942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0" y="2286000"/>
            <a:ext cx="292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211888"/>
            <a:ext cx="558641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876800"/>
            <a:ext cx="5105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715000"/>
            <a:ext cx="1676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096125" y="4038600"/>
            <a:ext cx="116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0070C0"/>
                </a:solidFill>
              </a:rPr>
              <a:t>n</a:t>
            </a:r>
            <a:r>
              <a:rPr lang="it-IT" sz="1400" baseline="-25000">
                <a:solidFill>
                  <a:srgbClr val="0070C0"/>
                </a:solidFill>
              </a:rPr>
              <a:t>0</a:t>
            </a:r>
            <a:r>
              <a:rPr lang="it-IT" sz="1400">
                <a:solidFill>
                  <a:srgbClr val="0070C0"/>
                </a:solidFill>
              </a:rPr>
              <a:t> = 3 was</a:t>
            </a:r>
          </a:p>
          <a:p>
            <a:r>
              <a:rPr lang="it-IT" sz="1400">
                <a:solidFill>
                  <a:srgbClr val="0070C0"/>
                </a:solidFill>
              </a:rPr>
              <a:t>observed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7696200" y="3657600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000F3C-CCFD-4445-BE96-4FED97DA6B3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Comparing estimators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smtClean="0"/>
              <a:t>If we have three different estimators and we compute from each the estimate many times (from random samples of the same size) we will find that the estimates follow themselves a PDF:</a:t>
            </a:r>
          </a:p>
        </p:txBody>
      </p:sp>
      <p:pic>
        <p:nvPicPr>
          <p:cNvPr id="10245" name="Picture 4" descr="gof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2075" y="2384425"/>
            <a:ext cx="38163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5"/>
          <p:cNvSpPr>
            <a:spLocks noChangeShapeType="1"/>
          </p:cNvSpPr>
          <p:nvPr/>
        </p:nvSpPr>
        <p:spPr bwMode="auto">
          <a:xfrm flipV="1">
            <a:off x="2406650" y="2320925"/>
            <a:ext cx="0" cy="166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2406650" y="399732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024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0963" y="2417763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3713" y="3822700"/>
            <a:ext cx="166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49763" y="4289425"/>
            <a:ext cx="1397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Line 10"/>
          <p:cNvSpPr>
            <a:spLocks noChangeShapeType="1"/>
          </p:cNvSpPr>
          <p:nvPr/>
        </p:nvSpPr>
        <p:spPr bwMode="auto">
          <a:xfrm flipV="1">
            <a:off x="4514850" y="3984625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 flipH="1">
            <a:off x="5302250" y="2955925"/>
            <a:ext cx="342900" cy="101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3486150" y="3387725"/>
            <a:ext cx="241300" cy="3175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5819775" y="26289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biased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2720975" y="2590800"/>
            <a:ext cx="1214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33CC33"/>
                </a:solidFill>
                <a:latin typeface="Times New Roman" pitchFamily="18" charset="0"/>
              </a:rPr>
              <a:t>large</a:t>
            </a:r>
          </a:p>
          <a:p>
            <a:pPr eaLnBrk="0" hangingPunct="0"/>
            <a:r>
              <a:rPr lang="en-US" sz="2400">
                <a:solidFill>
                  <a:srgbClr val="33CC33"/>
                </a:solidFill>
                <a:latin typeface="Times New Roman" pitchFamily="18" charset="0"/>
              </a:rPr>
              <a:t>variance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4654550" y="2308225"/>
            <a:ext cx="2159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4930775" y="19812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66FF"/>
                </a:solidFill>
                <a:latin typeface="Times New Roman" pitchFamily="18" charset="0"/>
              </a:rPr>
              <a:t>best</a:t>
            </a:r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 flipH="1">
            <a:off x="4654550" y="2289175"/>
            <a:ext cx="228600" cy="381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57200" y="44958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900"/>
              <a:t>We would like then that our chosen estimator has:</a:t>
            </a:r>
          </a:p>
          <a:p>
            <a:pPr marL="908050" lvl="1" indent="-436563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900"/>
              <a:t>low </a:t>
            </a:r>
            <a:r>
              <a:rPr lang="en-US" sz="1900" b="1"/>
              <a:t>bias                                           </a:t>
            </a:r>
            <a:r>
              <a:rPr lang="en-US" sz="1900"/>
              <a:t>(ideally b=0)</a:t>
            </a:r>
          </a:p>
          <a:p>
            <a:pPr marL="908050" lvl="1" indent="-436563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900"/>
              <a:t>small </a:t>
            </a:r>
            <a:r>
              <a:rPr lang="en-US" sz="1900" b="1"/>
              <a:t>variance</a:t>
            </a:r>
          </a:p>
          <a:p>
            <a:pPr marL="469900" indent="-469900">
              <a:lnSpc>
                <a:spcPct val="115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900"/>
              <a:t>Unfortunately these properties are often in conflict …</a:t>
            </a:r>
          </a:p>
        </p:txBody>
      </p:sp>
      <p:pic>
        <p:nvPicPr>
          <p:cNvPr id="10260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4953000"/>
            <a:ext cx="160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5334000"/>
            <a:ext cx="52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422054-E39E-4EBF-BA1E-E6C9A2EB30A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Poissonian confidence intervals (2)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Here are the standard confidence </a:t>
            </a:r>
            <a:r>
              <a:rPr lang="en-US" sz="1500" smtClean="0">
                <a:solidFill>
                  <a:srgbClr val="FF0000"/>
                </a:solidFill>
              </a:rPr>
              <a:t>UPPER limits </a:t>
            </a:r>
            <a:r>
              <a:rPr lang="en-US" sz="1500" smtClean="0"/>
              <a:t>(left) or </a:t>
            </a:r>
            <a:r>
              <a:rPr lang="en-US" sz="1500" smtClean="0">
                <a:solidFill>
                  <a:srgbClr val="FF0000"/>
                </a:solidFill>
              </a:rPr>
              <a:t>CENTRAL intervals </a:t>
            </a:r>
            <a:r>
              <a:rPr lang="en-US" sz="1500" smtClean="0"/>
              <a:t>(right) for an unknown </a:t>
            </a:r>
            <a:r>
              <a:rPr lang="en-US" sz="1500" smtClean="0">
                <a:solidFill>
                  <a:schemeClr val="accent2"/>
                </a:solidFill>
              </a:rPr>
              <a:t>Poisson signal</a:t>
            </a:r>
            <a:r>
              <a:rPr lang="en-US" sz="1500" smtClean="0"/>
              <a:t> mean </a:t>
            </a:r>
            <a:r>
              <a:rPr lang="en-US" sz="1500" b="1" smtClean="0">
                <a:sym typeface="Symbol" pitchFamily="18" charset="2"/>
              </a:rPr>
              <a:t></a:t>
            </a:r>
            <a:r>
              <a:rPr lang="en-US" sz="1500" smtClean="0">
                <a:sym typeface="Symbol" pitchFamily="18" charset="2"/>
              </a:rPr>
              <a:t> </a:t>
            </a:r>
            <a:r>
              <a:rPr lang="en-US" sz="1500" smtClean="0"/>
              <a:t>in </a:t>
            </a:r>
            <a:r>
              <a:rPr lang="en-US" sz="1500" smtClean="0">
                <a:solidFill>
                  <a:srgbClr val="FF0000"/>
                </a:solidFill>
              </a:rPr>
              <a:t>presence of a background</a:t>
            </a:r>
            <a:r>
              <a:rPr lang="en-US" sz="1500" smtClean="0"/>
              <a:t> </a:t>
            </a:r>
            <a:r>
              <a:rPr lang="en-US" sz="1500" smtClean="0">
                <a:solidFill>
                  <a:srgbClr val="FF0000"/>
                </a:solidFill>
              </a:rPr>
              <a:t>of known mean </a:t>
            </a:r>
            <a:r>
              <a:rPr lang="en-US" sz="1500" b="1" smtClean="0"/>
              <a:t>b</a:t>
            </a:r>
            <a:r>
              <a:rPr lang="en-US" sz="1500" smtClean="0"/>
              <a:t>=3.0 at 90% C.L.: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52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74838"/>
            <a:ext cx="335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poiss-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257800"/>
            <a:ext cx="3200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395788" y="5010150"/>
            <a:ext cx="42148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since the observable n is integer, the </a:t>
            </a:r>
          </a:p>
          <a:p>
            <a:r>
              <a:rPr lang="en-US" sz="1600"/>
              <a:t>confidence intervals “overcover” if </a:t>
            </a:r>
          </a:p>
          <a:p>
            <a:r>
              <a:rPr lang="en-US" sz="1600"/>
              <a:t>needed (undercoverage is considered a</a:t>
            </a:r>
          </a:p>
          <a:p>
            <a:r>
              <a:rPr lang="en-US" sz="1600"/>
              <a:t>more serious flaw)</a:t>
            </a:r>
            <a:r>
              <a:rPr lang="en-US"/>
              <a:t> 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63563" y="6248400"/>
            <a:ext cx="7361237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If we have observed </a:t>
            </a:r>
            <a:r>
              <a:rPr lang="en-US" sz="1600">
                <a:solidFill>
                  <a:schemeClr val="accent2"/>
                </a:solidFill>
              </a:rPr>
              <a:t>n=0</a:t>
            </a:r>
            <a:r>
              <a:rPr lang="en-US" sz="1600"/>
              <a:t>, again the confidence interval for </a:t>
            </a:r>
            <a:r>
              <a:rPr lang="en-US" sz="1600">
                <a:sym typeface="Symbol" pitchFamily="18" charset="2"/>
              </a:rPr>
              <a:t> is empty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410200" y="4038600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467600" y="3200400"/>
            <a:ext cx="1644650" cy="954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for </a:t>
            </a:r>
            <a:r>
              <a:rPr lang="en-US" sz="1400">
                <a:sym typeface="Symbol" pitchFamily="18" charset="2"/>
              </a:rPr>
              <a:t>=0.5 the </a:t>
            </a:r>
          </a:p>
          <a:p>
            <a:r>
              <a:rPr lang="en-US" sz="1400">
                <a:sym typeface="Symbol" pitchFamily="18" charset="2"/>
              </a:rPr>
              <a:t>acceptance </a:t>
            </a:r>
          </a:p>
          <a:p>
            <a:r>
              <a:rPr lang="en-US" sz="1400">
                <a:sym typeface="Symbol" pitchFamily="18" charset="2"/>
              </a:rPr>
              <a:t>interval is [1,7]</a:t>
            </a:r>
          </a:p>
          <a:p>
            <a:r>
              <a:rPr lang="en-US" sz="1400">
                <a:sym typeface="Symbol" pitchFamily="18" charset="2"/>
              </a:rPr>
              <a:t>(1 &amp; 7 included)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F122A-E3C7-468E-A205-40C167A6B23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Poissonian confidence intervals (3)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4852988" y="1295400"/>
            <a:ext cx="42148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since the observable n is integer, </a:t>
            </a:r>
            <a:r>
              <a:rPr lang="en-US" sz="1600">
                <a:solidFill>
                  <a:srgbClr val="FF0000"/>
                </a:solidFill>
              </a:rPr>
              <a:t>the </a:t>
            </a:r>
          </a:p>
          <a:p>
            <a:r>
              <a:rPr lang="en-US" sz="1600">
                <a:solidFill>
                  <a:srgbClr val="FF0000"/>
                </a:solidFill>
              </a:rPr>
              <a:t>confidence intervals “overcover”</a:t>
            </a:r>
            <a:r>
              <a:rPr lang="en-US" sz="1600"/>
              <a:t> if </a:t>
            </a:r>
          </a:p>
          <a:p>
            <a:r>
              <a:rPr lang="en-US" sz="1600"/>
              <a:t>needed (undercoverage is considered a</a:t>
            </a:r>
          </a:p>
          <a:p>
            <a:r>
              <a:rPr lang="en-US" sz="1600"/>
              <a:t>more serious flaw)</a:t>
            </a:r>
            <a:r>
              <a:rPr lang="en-US"/>
              <a:t> </a:t>
            </a:r>
          </a:p>
        </p:txBody>
      </p:sp>
      <p:sp>
        <p:nvSpPr>
          <p:cNvPr id="43013" name="CasellaDiTesto 7"/>
          <p:cNvSpPr txBox="1">
            <a:spLocks noChangeArrowheads="1"/>
          </p:cNvSpPr>
          <p:nvPr/>
        </p:nvSpPr>
        <p:spPr bwMode="auto">
          <a:xfrm>
            <a:off x="609600" y="6248400"/>
            <a:ext cx="271780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see also James </a:t>
            </a:r>
            <a:r>
              <a:rPr lang="it-IT">
                <a:latin typeface="Arial" charset="0"/>
              </a:rPr>
              <a:t>§ 9.2.5</a:t>
            </a:r>
            <a:endParaRPr lang="it-IT"/>
          </a:p>
        </p:txBody>
      </p:sp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16038"/>
            <a:ext cx="451485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CasellaDiTesto 8"/>
          <p:cNvSpPr txBox="1">
            <a:spLocks noChangeArrowheads="1"/>
          </p:cNvSpPr>
          <p:nvPr/>
        </p:nvSpPr>
        <p:spPr bwMode="auto">
          <a:xfrm>
            <a:off x="533400" y="4430713"/>
            <a:ext cx="307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Garwood (1936): coverage </a:t>
            </a:r>
          </a:p>
          <a:p>
            <a:r>
              <a:rPr lang="it-IT" sz="1600"/>
              <a:t>of 90% upper limit intervals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52578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5CAAEB-B4C3-433D-B45F-EA26E9A249C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Problems with frequentist intervals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Discrete PDF’s (Poisson, Binomial, 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If the exact coverage </a:t>
            </a:r>
            <a:r>
              <a:rPr lang="en-US" sz="2200" smtClean="0">
                <a:sym typeface="Symbol" pitchFamily="18" charset="2"/>
              </a:rPr>
              <a:t> cannot be obtained, overcoverage is necessary (</a:t>
            </a:r>
            <a:r>
              <a:rPr lang="en-US" sz="2200" i="1" smtClean="0">
                <a:sym typeface="Symbol" pitchFamily="18" charset="2"/>
              </a:rPr>
              <a:t>see previous slide</a:t>
            </a:r>
            <a:r>
              <a:rPr lang="en-US" sz="220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Arbitrary choice of confidence interval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sym typeface="Symbol" pitchFamily="18" charset="2"/>
              </a:rPr>
              <a:t>should be removed by auxiliary criteria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Physical limits on parameter 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i="1" smtClean="0">
                <a:sym typeface="Symbol" pitchFamily="18" charset="2"/>
              </a:rPr>
              <a:t>see later</a:t>
            </a:r>
            <a:r>
              <a:rPr lang="en-US" sz="2200" smtClean="0">
                <a:sym typeface="Symbol" pitchFamily="18" charset="2"/>
              </a:rPr>
              <a:t>: Feldman+Cousins (FC) method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Coverage &amp; how to quote result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sym typeface="Symbol" pitchFamily="18" charset="2"/>
              </a:rPr>
              <a:t>decision to quote upper limit rather than confidence interval should be taken before seeing data (or undercoverage may happen)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Nuisance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sym typeface="Symbol" pitchFamily="18" charset="2"/>
              </a:rPr>
              <a:t>parameters linked to noise, background can disturb the determination of physical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340725" cy="685800"/>
          </a:xfrm>
        </p:spPr>
        <p:txBody>
          <a:bodyPr/>
          <a:lstStyle/>
          <a:p>
            <a:r>
              <a:rPr lang="it-IT" sz="3000" dirty="0" err="1" smtClean="0"/>
              <a:t>Physical</a:t>
            </a:r>
            <a:r>
              <a:rPr lang="it-IT" sz="3000" dirty="0" smtClean="0"/>
              <a:t> and </a:t>
            </a:r>
            <a:r>
              <a:rPr lang="it-IT" sz="3000" dirty="0" err="1" smtClean="0"/>
              <a:t>mathematical</a:t>
            </a:r>
            <a:r>
              <a:rPr lang="it-IT" sz="3000" dirty="0" smtClean="0"/>
              <a:t> </a:t>
            </a:r>
            <a:r>
              <a:rPr lang="it-IT" sz="3000" dirty="0" err="1" smtClean="0"/>
              <a:t>boundaries</a:t>
            </a:r>
            <a:r>
              <a:rPr lang="it-IT" sz="3000" dirty="0" smtClean="0"/>
              <a:t> (1)</a:t>
            </a: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533400" y="1295400"/>
            <a:ext cx="8340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model</a:t>
            </a:r>
            <a:r>
              <a:rPr lang="it-IT" dirty="0" smtClean="0"/>
              <a:t>: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a </a:t>
            </a:r>
            <a:r>
              <a:rPr lang="it-IT" dirty="0" err="1" smtClean="0"/>
              <a:t>flat</a:t>
            </a:r>
            <a:r>
              <a:rPr lang="it-IT" dirty="0" smtClean="0"/>
              <a:t> background (-1 </a:t>
            </a:r>
            <a:r>
              <a:rPr lang="it-IT" dirty="0" smtClean="0">
                <a:sym typeface="Symbol"/>
              </a:rPr>
              <a:t> </a:t>
            </a:r>
            <a:r>
              <a:rPr lang="it-IT" i="1" dirty="0" smtClean="0">
                <a:sym typeface="Symbol"/>
              </a:rPr>
              <a:t>x</a:t>
            </a:r>
            <a:r>
              <a:rPr lang="it-IT" dirty="0" smtClean="0">
                <a:sym typeface="Symbol"/>
              </a:rPr>
              <a:t>  1)</a:t>
            </a:r>
            <a:endParaRPr lang="it-IT" dirty="0" smtClean="0"/>
          </a:p>
          <a:p>
            <a:r>
              <a:rPr lang="it-IT" dirty="0" err="1" smtClean="0"/>
              <a:t>strength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signal</a:t>
            </a:r>
            <a:r>
              <a:rPr lang="it-IT" dirty="0" smtClean="0"/>
              <a:t>: </a:t>
            </a:r>
            <a:r>
              <a:rPr lang="it-IT" i="1" dirty="0" smtClean="0"/>
              <a:t>1- </a:t>
            </a:r>
            <a:r>
              <a:rPr lang="it-IT" i="1" dirty="0" smtClean="0">
                <a:sym typeface="Symbol"/>
              </a:rPr>
              <a:t>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physical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boundary</a:t>
            </a:r>
            <a:r>
              <a:rPr lang="it-IT" dirty="0" smtClean="0">
                <a:sym typeface="Symbol"/>
              </a:rPr>
              <a:t>: 0  </a:t>
            </a:r>
            <a:r>
              <a:rPr lang="it-IT" i="1" dirty="0" smtClean="0">
                <a:sym typeface="Symbol"/>
              </a:rPr>
              <a:t></a:t>
            </a:r>
            <a:r>
              <a:rPr lang="it-IT" dirty="0" smtClean="0">
                <a:sym typeface="Symbol"/>
              </a:rPr>
              <a:t>  1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sym typeface="Symbol"/>
              </a:rPr>
              <a:t>mathematical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boundary</a:t>
            </a:r>
            <a:r>
              <a:rPr lang="it-IT" dirty="0" smtClean="0">
                <a:sym typeface="Symbol"/>
              </a:rPr>
              <a:t>: the PDF </a:t>
            </a:r>
            <a:r>
              <a:rPr lang="it-IT" dirty="0" err="1" smtClean="0">
                <a:sym typeface="Symbol"/>
              </a:rPr>
              <a:t>must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be</a:t>
            </a:r>
            <a:r>
              <a:rPr lang="it-IT" dirty="0" smtClean="0">
                <a:sym typeface="Symbol"/>
              </a:rPr>
              <a:t>  0 in [-1,1] 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" y="2649993"/>
            <a:ext cx="4043361" cy="215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62000" y="4876800"/>
            <a:ext cx="774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smtClean="0">
                <a:solidFill>
                  <a:srgbClr val="FF3399"/>
                </a:solidFill>
              </a:rPr>
              <a:t>magenta PDF </a:t>
            </a:r>
            <a:r>
              <a:rPr lang="it-IT" dirty="0" smtClean="0"/>
              <a:t>(</a:t>
            </a:r>
            <a:r>
              <a:rPr lang="it-IT" i="1" dirty="0" smtClean="0">
                <a:solidFill>
                  <a:srgbClr val="FF3399"/>
                </a:solidFill>
                <a:sym typeface="Symbol"/>
              </a:rPr>
              <a:t></a:t>
            </a:r>
            <a:r>
              <a:rPr lang="it-IT" dirty="0" smtClean="0">
                <a:solidFill>
                  <a:srgbClr val="FF3399"/>
                </a:solidFill>
                <a:sym typeface="Symbol"/>
              </a:rPr>
              <a:t> </a:t>
            </a:r>
            <a:r>
              <a:rPr lang="it-IT" dirty="0" smtClean="0">
                <a:solidFill>
                  <a:srgbClr val="FF3399"/>
                </a:solidFill>
              </a:rPr>
              <a:t>= 1.1</a:t>
            </a:r>
            <a:r>
              <a:rPr lang="it-IT" dirty="0" smtClean="0"/>
              <a:t>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outside</a:t>
            </a:r>
            <a:r>
              <a:rPr lang="it-IT" dirty="0" smtClean="0"/>
              <a:t> the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boundary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</a:p>
          <a:p>
            <a:r>
              <a:rPr lang="it-IT" dirty="0" smtClean="0"/>
              <a:t>inside the </a:t>
            </a:r>
            <a:r>
              <a:rPr lang="it-IT" dirty="0" err="1" smtClean="0"/>
              <a:t>mathematical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953000" y="2667000"/>
          <a:ext cx="359075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Equazione" r:id="rId5" imgW="1726920" imgH="482400" progId="Equation.3">
                  <p:embed/>
                </p:oleObj>
              </mc:Choice>
              <mc:Fallback>
                <p:oleObj name="Equazione" r:id="rId5" imgW="17269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3590758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38200" y="5615226"/>
            <a:ext cx="6862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a </a:t>
            </a:r>
            <a:r>
              <a:rPr lang="it-IT" sz="1600" dirty="0" err="1" smtClean="0"/>
              <a:t>fit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data (e.g. a </a:t>
            </a:r>
            <a:r>
              <a:rPr lang="it-IT" sz="1600" dirty="0" err="1" smtClean="0"/>
              <a:t>Maximum</a:t>
            </a:r>
            <a:r>
              <a:rPr lang="it-IT" sz="1600" dirty="0" smtClean="0"/>
              <a:t> </a:t>
            </a:r>
            <a:r>
              <a:rPr lang="it-IT" sz="1600" dirty="0" err="1" smtClean="0"/>
              <a:t>Likelihood</a:t>
            </a:r>
            <a:r>
              <a:rPr lang="it-IT" sz="1600" dirty="0" smtClean="0"/>
              <a:t> </a:t>
            </a:r>
            <a:r>
              <a:rPr lang="it-IT" sz="1600" dirty="0" err="1" smtClean="0"/>
              <a:t>fit</a:t>
            </a:r>
            <a:r>
              <a:rPr lang="it-IT" sz="1600" dirty="0" smtClean="0"/>
              <a:t>, </a:t>
            </a:r>
            <a:r>
              <a:rPr lang="it-IT" sz="1600" dirty="0" err="1" smtClean="0"/>
              <a:t>binned</a:t>
            </a:r>
            <a:r>
              <a:rPr lang="it-IT" sz="1600" dirty="0" smtClean="0"/>
              <a:t> or </a:t>
            </a:r>
            <a:r>
              <a:rPr lang="it-IT" sz="1600" dirty="0" err="1" smtClean="0"/>
              <a:t>unbinned</a:t>
            </a:r>
            <a:r>
              <a:rPr lang="it-IT" sz="1600" dirty="0" smtClean="0"/>
              <a:t>)</a:t>
            </a:r>
          </a:p>
          <a:p>
            <a:r>
              <a:rPr lang="it-IT" sz="1600" dirty="0" err="1" smtClean="0"/>
              <a:t>may</a:t>
            </a:r>
            <a:r>
              <a:rPr lang="it-IT" sz="1600" dirty="0" smtClean="0"/>
              <a:t> produce a </a:t>
            </a:r>
            <a:r>
              <a:rPr lang="it-IT" sz="1600" dirty="0" err="1" smtClean="0"/>
              <a:t>parameter</a:t>
            </a:r>
            <a:r>
              <a:rPr lang="it-IT" sz="1600" dirty="0" smtClean="0"/>
              <a:t> </a:t>
            </a:r>
            <a:r>
              <a:rPr lang="it-IT" sz="1600" dirty="0" err="1" smtClean="0"/>
              <a:t>value</a:t>
            </a:r>
            <a:r>
              <a:rPr lang="it-IT" sz="1600" dirty="0" smtClean="0"/>
              <a:t> </a:t>
            </a:r>
            <a:r>
              <a:rPr lang="it-IT" sz="1600" dirty="0" err="1" smtClean="0"/>
              <a:t>outside</a:t>
            </a:r>
            <a:r>
              <a:rPr lang="it-IT" sz="1600" dirty="0" smtClean="0"/>
              <a:t> the </a:t>
            </a:r>
            <a:r>
              <a:rPr lang="it-IT" sz="1600" dirty="0" err="1" smtClean="0"/>
              <a:t>physical</a:t>
            </a:r>
            <a:r>
              <a:rPr lang="it-IT" sz="1600" dirty="0" smtClean="0"/>
              <a:t> </a:t>
            </a:r>
            <a:r>
              <a:rPr lang="it-IT" sz="1600" dirty="0" err="1" smtClean="0"/>
              <a:t>boundary</a:t>
            </a:r>
            <a:endParaRPr lang="it-IT" sz="1600" dirty="0" smtClean="0"/>
          </a:p>
          <a:p>
            <a:r>
              <a:rPr lang="it-IT" sz="1600" dirty="0" smtClean="0"/>
              <a:t>or </a:t>
            </a:r>
            <a:r>
              <a:rPr lang="it-IT" sz="1600" dirty="0" err="1" smtClean="0"/>
              <a:t>even</a:t>
            </a:r>
            <a:r>
              <a:rPr lang="it-IT" sz="1600" dirty="0" smtClean="0"/>
              <a:t> </a:t>
            </a:r>
            <a:r>
              <a:rPr lang="it-IT" sz="1600" dirty="0" err="1" smtClean="0"/>
              <a:t>outside</a:t>
            </a:r>
            <a:r>
              <a:rPr lang="it-IT" sz="1600" dirty="0" smtClean="0"/>
              <a:t>  the </a:t>
            </a:r>
            <a:r>
              <a:rPr lang="it-IT" sz="1600" dirty="0" err="1" smtClean="0"/>
              <a:t>mathematical</a:t>
            </a:r>
            <a:r>
              <a:rPr lang="it-IT" sz="1600" dirty="0" smtClean="0"/>
              <a:t> </a:t>
            </a:r>
            <a:r>
              <a:rPr lang="it-IT" sz="1600" dirty="0" err="1" smtClean="0"/>
              <a:t>boundary</a:t>
            </a:r>
            <a:endParaRPr lang="it-IT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340725" cy="685800"/>
          </a:xfrm>
        </p:spPr>
        <p:txBody>
          <a:bodyPr/>
          <a:lstStyle/>
          <a:p>
            <a:r>
              <a:rPr lang="it-IT" sz="3000" dirty="0" err="1" smtClean="0"/>
              <a:t>Physical</a:t>
            </a:r>
            <a:r>
              <a:rPr lang="it-IT" sz="3000" dirty="0" smtClean="0"/>
              <a:t> and </a:t>
            </a:r>
            <a:r>
              <a:rPr lang="it-IT" sz="3000" dirty="0" err="1" smtClean="0"/>
              <a:t>mathematical</a:t>
            </a:r>
            <a:r>
              <a:rPr lang="it-IT" sz="3000" dirty="0" smtClean="0"/>
              <a:t> </a:t>
            </a:r>
            <a:r>
              <a:rPr lang="it-IT" sz="3000" dirty="0" err="1" smtClean="0"/>
              <a:t>boundaries</a:t>
            </a:r>
            <a:r>
              <a:rPr lang="it-IT" sz="3000" dirty="0" smtClean="0"/>
              <a:t> (2)</a:t>
            </a:r>
            <a:endParaRPr lang="it-IT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308100"/>
            <a:ext cx="50482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638800" y="3579674"/>
            <a:ext cx="3310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>
                <a:solidFill>
                  <a:srgbClr val="7030A0"/>
                </a:solidFill>
              </a:rPr>
              <a:t>fit</a:t>
            </a:r>
            <a:r>
              <a:rPr lang="it-IT" dirty="0" smtClean="0"/>
              <a:t> </a:t>
            </a:r>
            <a:r>
              <a:rPr lang="it-IT" dirty="0" err="1" smtClean="0"/>
              <a:t>constrained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</a:p>
          <a:p>
            <a:r>
              <a:rPr lang="it-IT" dirty="0" err="1" smtClean="0"/>
              <a:t>mathematical</a:t>
            </a:r>
            <a:r>
              <a:rPr lang="it-IT" dirty="0" smtClean="0"/>
              <a:t> </a:t>
            </a:r>
            <a:r>
              <a:rPr lang="it-IT" dirty="0" err="1" smtClean="0"/>
              <a:t>boundary</a:t>
            </a:r>
            <a:endParaRPr lang="it-IT" dirty="0" smtClean="0"/>
          </a:p>
          <a:p>
            <a:r>
              <a:rPr lang="it-IT" dirty="0" err="1" smtClean="0"/>
              <a:t>gives</a:t>
            </a:r>
            <a:r>
              <a:rPr lang="it-IT" dirty="0" smtClean="0"/>
              <a:t> a </a:t>
            </a:r>
            <a:r>
              <a:rPr lang="it-IT" dirty="0" err="1" smtClean="0"/>
              <a:t>reasonable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representation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data,</a:t>
            </a:r>
          </a:p>
          <a:p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“</a:t>
            </a:r>
            <a:r>
              <a:rPr lang="it-IT" dirty="0" err="1" smtClean="0"/>
              <a:t>unphysical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33400" y="6260068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F.C. Porter, SLAC-PUB-10243 (2003), </a:t>
            </a:r>
            <a:r>
              <a:rPr lang="it-IT" sz="1600" dirty="0" err="1" smtClean="0"/>
              <a:t>arXiv</a:t>
            </a:r>
            <a:r>
              <a:rPr lang="it-IT" sz="1600" dirty="0" smtClean="0"/>
              <a:t>:0311092v1 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68315" y="1894582"/>
            <a:ext cx="3518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Red</a:t>
            </a:r>
            <a:r>
              <a:rPr lang="it-IT" sz="1600" dirty="0" smtClean="0"/>
              <a:t>: </a:t>
            </a:r>
            <a:r>
              <a:rPr lang="it-IT" sz="1600" dirty="0" err="1" smtClean="0"/>
              <a:t>result</a:t>
            </a:r>
            <a:r>
              <a:rPr lang="it-IT" sz="1600" dirty="0" smtClean="0"/>
              <a:t> of </a:t>
            </a:r>
            <a:r>
              <a:rPr lang="it-IT" sz="1600" dirty="0" err="1" smtClean="0"/>
              <a:t>unbinned</a:t>
            </a:r>
            <a:r>
              <a:rPr lang="it-IT" sz="1600" dirty="0" smtClean="0"/>
              <a:t> ML </a:t>
            </a:r>
            <a:r>
              <a:rPr lang="it-IT" sz="1600" dirty="0" err="1" smtClean="0"/>
              <a:t>fit</a:t>
            </a:r>
            <a:endParaRPr lang="it-IT" sz="1600" dirty="0" smtClean="0"/>
          </a:p>
          <a:p>
            <a:endParaRPr lang="it-IT" sz="1600" dirty="0" smtClean="0"/>
          </a:p>
          <a:p>
            <a:r>
              <a:rPr lang="it-IT" sz="1600" dirty="0" err="1" smtClean="0">
                <a:solidFill>
                  <a:srgbClr val="7030A0"/>
                </a:solidFill>
              </a:rPr>
              <a:t>Violet</a:t>
            </a:r>
            <a:r>
              <a:rPr lang="it-IT" sz="1600" dirty="0" smtClean="0">
                <a:solidFill>
                  <a:srgbClr val="7030A0"/>
                </a:solidFill>
              </a:rPr>
              <a:t>: </a:t>
            </a:r>
            <a:r>
              <a:rPr lang="it-IT" sz="1600" dirty="0" err="1" smtClean="0">
                <a:solidFill>
                  <a:srgbClr val="7030A0"/>
                </a:solidFill>
              </a:rPr>
              <a:t>result</a:t>
            </a:r>
            <a:r>
              <a:rPr lang="it-IT" sz="1600" dirty="0" smtClean="0">
                <a:solidFill>
                  <a:srgbClr val="7030A0"/>
                </a:solidFill>
              </a:rPr>
              <a:t> of </a:t>
            </a:r>
            <a:r>
              <a:rPr lang="it-IT" sz="1600" dirty="0" err="1" smtClean="0">
                <a:solidFill>
                  <a:srgbClr val="7030A0"/>
                </a:solidFill>
              </a:rPr>
              <a:t>same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fit</a:t>
            </a:r>
            <a:r>
              <a:rPr lang="it-IT" sz="1600" dirty="0" smtClean="0">
                <a:solidFill>
                  <a:srgbClr val="7030A0"/>
                </a:solidFill>
              </a:rPr>
              <a:t> with </a:t>
            </a:r>
          </a:p>
          <a:p>
            <a:r>
              <a:rPr lang="it-IT" sz="1600" dirty="0" err="1" smtClean="0">
                <a:solidFill>
                  <a:srgbClr val="7030A0"/>
                </a:solidFill>
              </a:rPr>
              <a:t>additional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constraint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that</a:t>
            </a:r>
            <a:r>
              <a:rPr lang="it-IT" sz="1600" dirty="0" smtClean="0">
                <a:solidFill>
                  <a:srgbClr val="7030A0"/>
                </a:solidFill>
              </a:rPr>
              <a:t> curve </a:t>
            </a:r>
          </a:p>
          <a:p>
            <a:r>
              <a:rPr lang="it-IT" sz="1600" dirty="0" err="1" smtClean="0">
                <a:solidFill>
                  <a:srgbClr val="7030A0"/>
                </a:solidFill>
              </a:rPr>
              <a:t>cannot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become</a:t>
            </a:r>
            <a:r>
              <a:rPr lang="it-IT" sz="1600" dirty="0" smtClean="0">
                <a:solidFill>
                  <a:srgbClr val="7030A0"/>
                </a:solidFill>
              </a:rPr>
              <a:t> negative</a:t>
            </a:r>
            <a:endParaRPr lang="it-IT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ED052C-00D6-42A0-A13C-4091EFA34A5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Feldman+Cousins CI’s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272462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500" smtClean="0"/>
              <a:t>Feldman and Cousins* have used the Neyman construction with an </a:t>
            </a:r>
            <a:r>
              <a:rPr lang="en-US" sz="1500" smtClean="0">
                <a:solidFill>
                  <a:schemeClr val="accent2"/>
                </a:solidFill>
              </a:rPr>
              <a:t>ordering principle</a:t>
            </a:r>
            <a:r>
              <a:rPr lang="en-US" sz="1500" smtClean="0"/>
              <a:t> to define the acceptance regions; let’s see their method in the specific case of the Poisson process with known background b=3.0</a:t>
            </a:r>
          </a:p>
          <a:p>
            <a:pPr eaLnBrk="1" hangingPunct="1">
              <a:lnSpc>
                <a:spcPct val="90000"/>
              </a:lnSpc>
            </a:pPr>
            <a:r>
              <a:rPr lang="en-US" sz="1500" smtClean="0"/>
              <a:t>The horizontal acceptance interval </a:t>
            </a:r>
            <a:r>
              <a:rPr lang="en-US" sz="1500" smtClean="0">
                <a:solidFill>
                  <a:schemeClr val="accent2"/>
                </a:solidFill>
              </a:rPr>
              <a:t>n </a:t>
            </a:r>
            <a:r>
              <a:rPr lang="en-US" sz="1500" smtClean="0">
                <a:solidFill>
                  <a:schemeClr val="accent2"/>
                </a:solidFill>
                <a:sym typeface="Symbol" pitchFamily="18" charset="2"/>
              </a:rPr>
              <a:t> [n</a:t>
            </a:r>
            <a:r>
              <a:rPr lang="en-US" sz="1500" baseline="-25000" smtClean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en-US" sz="1500" smtClean="0">
                <a:solidFill>
                  <a:schemeClr val="accent2"/>
                </a:solidFill>
                <a:sym typeface="Symbol" pitchFamily="18" charset="2"/>
              </a:rPr>
              <a:t>,n</a:t>
            </a:r>
            <a:r>
              <a:rPr lang="en-US" sz="1500" baseline="-25000" smtClean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1500" smtClean="0">
                <a:solidFill>
                  <a:schemeClr val="accent2"/>
                </a:solidFill>
                <a:sym typeface="Symbol" pitchFamily="18" charset="2"/>
              </a:rPr>
              <a:t>]</a:t>
            </a:r>
            <a:r>
              <a:rPr lang="en-US" sz="1500" smtClean="0">
                <a:sym typeface="Symbol" pitchFamily="18" charset="2"/>
              </a:rPr>
              <a:t> for  = 0.5 is built by ordering the values of n not simply according to the likelihood P(n|) but according to the </a:t>
            </a:r>
            <a:r>
              <a:rPr lang="en-US" sz="1500" smtClean="0">
                <a:solidFill>
                  <a:schemeClr val="accent2"/>
                </a:solidFill>
                <a:sym typeface="Symbol" pitchFamily="18" charset="2"/>
              </a:rPr>
              <a:t>likelihood ratio</a:t>
            </a:r>
            <a:r>
              <a:rPr lang="en-US" sz="1500" smtClean="0">
                <a:sym typeface="Symbol" pitchFamily="18" charset="2"/>
              </a:rPr>
              <a:t> 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smtClean="0"/>
              <a:t>       where </a:t>
            </a:r>
            <a:r>
              <a:rPr lang="en-US" sz="1500" smtClean="0">
                <a:sym typeface="Symbol" pitchFamily="18" charset="2"/>
              </a:rPr>
              <a:t></a:t>
            </a:r>
            <a:r>
              <a:rPr lang="en-US" sz="1500" baseline="-25000" smtClean="0">
                <a:sym typeface="Symbol" pitchFamily="18" charset="2"/>
              </a:rPr>
              <a:t>best</a:t>
            </a:r>
            <a:r>
              <a:rPr lang="en-US" sz="1500" smtClean="0">
                <a:sym typeface="Symbol" pitchFamily="18" charset="2"/>
              </a:rPr>
              <a:t> is the value of  giving the highest likelihood for the observed n:</a:t>
            </a:r>
            <a:r>
              <a:rPr lang="en-US" sz="1500" smtClean="0"/>
              <a:t> 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86125"/>
            <a:ext cx="37115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65125" y="6280150"/>
            <a:ext cx="3709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 Phys. Rev. D57 (1998) 3873</a:t>
            </a:r>
          </a:p>
        </p:txBody>
      </p:sp>
      <p:pic>
        <p:nvPicPr>
          <p:cNvPr id="45063" name="Picture 6" descr="lik-rat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438400"/>
            <a:ext cx="1828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556125" y="3727450"/>
            <a:ext cx="3708400" cy="796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P(n=0|</a:t>
            </a:r>
            <a:r>
              <a:rPr lang="en-US" sz="1500">
                <a:sym typeface="Symbol" pitchFamily="18" charset="2"/>
              </a:rPr>
              <a:t>=0.5)=0.030 is low in </a:t>
            </a:r>
          </a:p>
          <a:p>
            <a:r>
              <a:rPr lang="en-US" sz="1500">
                <a:sym typeface="Symbol" pitchFamily="18" charset="2"/>
              </a:rPr>
              <a:t>absolute terms but not so low when </a:t>
            </a:r>
          </a:p>
          <a:p>
            <a:r>
              <a:rPr lang="en-US" sz="1500">
                <a:sym typeface="Symbol" pitchFamily="18" charset="2"/>
              </a:rPr>
              <a:t>compared to P(n=0|=0.0)=0.050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56125" y="4629150"/>
            <a:ext cx="39782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 horizontal acceptance region for </a:t>
            </a:r>
          </a:p>
          <a:p>
            <a:r>
              <a:rPr lang="en-US" sz="1600">
                <a:sym typeface="Symbol" pitchFamily="18" charset="2"/>
              </a:rPr>
              <a:t>=0.5 contains values of n ordered </a:t>
            </a:r>
          </a:p>
          <a:p>
            <a:r>
              <a:rPr lang="en-US" sz="1600">
                <a:sym typeface="Symbol" pitchFamily="18" charset="2"/>
              </a:rPr>
              <a:t>according to R until the probability </a:t>
            </a:r>
          </a:p>
          <a:p>
            <a:r>
              <a:rPr lang="en-US" sz="1600">
                <a:sym typeface="Symbol" pitchFamily="18" charset="2"/>
              </a:rPr>
              <a:t>exceeds =0.90: </a:t>
            </a:r>
            <a:r>
              <a:rPr lang="en-US" sz="1600">
                <a:solidFill>
                  <a:schemeClr val="accent2"/>
                </a:solidFill>
              </a:rPr>
              <a:t>n </a:t>
            </a:r>
            <a:r>
              <a:rPr lang="en-US" sz="1600">
                <a:solidFill>
                  <a:schemeClr val="accent2"/>
                </a:solidFill>
                <a:sym typeface="Symbol" pitchFamily="18" charset="2"/>
              </a:rPr>
              <a:t> [0,6] </a:t>
            </a:r>
            <a:r>
              <a:rPr lang="en-US" sz="1600">
                <a:sym typeface="Symbol" pitchFamily="18" charset="2"/>
              </a:rPr>
              <a:t>with a </a:t>
            </a:r>
          </a:p>
          <a:p>
            <a:r>
              <a:rPr lang="en-US" sz="1600">
                <a:sym typeface="Symbol" pitchFamily="18" charset="2"/>
              </a:rPr>
              <a:t>total probability of 0.935</a:t>
            </a:r>
            <a:r>
              <a:rPr lang="en-US">
                <a:sym typeface="Symbol" pitchFamily="18" charset="2"/>
              </a:rPr>
              <a:t> </a:t>
            </a:r>
            <a:r>
              <a:rPr lang="en-US" sz="1600">
                <a:sym typeface="Symbol" pitchFamily="18" charset="2"/>
              </a:rPr>
              <a:t>(overcoverage)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5162550" y="329088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</a:t>
            </a:r>
            <a:r>
              <a:rPr lang="en-US" baseline="-25000">
                <a:sym typeface="Symbol" pitchFamily="18" charset="2"/>
              </a:rPr>
              <a:t>best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=max(0,n-b)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F2F9C-2DB7-4A92-B757-8966C885080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FC poissonian CI’s (1)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F&amp;C have computed the confidence belt on a grid of discrete values of </a:t>
            </a:r>
            <a:r>
              <a:rPr lang="en-US" sz="1600" smtClean="0">
                <a:sym typeface="Symbol" pitchFamily="18" charset="2"/>
              </a:rPr>
              <a:t> in the interval [0,50] spaced by 0.005 and have obtained a unified confidence belt for the Poisson process with background: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>
                <a:sym typeface="Symbol" pitchFamily="18" charset="2"/>
              </a:rPr>
              <a:t>at large n the method gives two-sided confidence intervals [</a:t>
            </a:r>
            <a:r>
              <a:rPr lang="en-US" sz="1400" baseline="-25000" smtClean="0">
                <a:sym typeface="Symbol" pitchFamily="18" charset="2"/>
              </a:rPr>
              <a:t>1</a:t>
            </a:r>
            <a:r>
              <a:rPr lang="en-US" sz="1400" smtClean="0">
                <a:sym typeface="Symbol" pitchFamily="18" charset="2"/>
              </a:rPr>
              <a:t>,</a:t>
            </a:r>
            <a:r>
              <a:rPr lang="en-US" sz="1400" baseline="-25000" smtClean="0">
                <a:sym typeface="Symbol" pitchFamily="18" charset="2"/>
              </a:rPr>
              <a:t>2</a:t>
            </a:r>
            <a:r>
              <a:rPr lang="en-US" sz="1400" smtClean="0">
                <a:sym typeface="Symbol" pitchFamily="18" charset="2"/>
              </a:rPr>
              <a:t>] which approximately coincide with the standard central confidence intervals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>
                <a:sym typeface="Symbol" pitchFamily="18" charset="2"/>
              </a:rPr>
              <a:t>for n≤4 the method gives an upper limit, which is defined even in the case of n=0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25763"/>
            <a:ext cx="35131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0" y="3319463"/>
            <a:ext cx="4429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very important consequence:</a:t>
            </a:r>
          </a:p>
          <a:p>
            <a:r>
              <a:rPr lang="en-US"/>
              <a:t>the experimenter has not (unlike </a:t>
            </a:r>
          </a:p>
          <a:p>
            <a:r>
              <a:rPr lang="en-US"/>
              <a:t>the standard case – slide 32) </a:t>
            </a:r>
          </a:p>
          <a:p>
            <a:r>
              <a:rPr lang="en-US"/>
              <a:t>anymore the choice between a </a:t>
            </a:r>
          </a:p>
          <a:p>
            <a:r>
              <a:rPr lang="en-US">
                <a:solidFill>
                  <a:schemeClr val="accent2"/>
                </a:solidFill>
              </a:rPr>
              <a:t>central value</a:t>
            </a:r>
            <a:r>
              <a:rPr lang="en-US"/>
              <a:t> and an </a:t>
            </a:r>
            <a:r>
              <a:rPr lang="en-US">
                <a:solidFill>
                  <a:schemeClr val="accent2"/>
                </a:solidFill>
              </a:rPr>
              <a:t>upper limit</a:t>
            </a:r>
            <a:r>
              <a:rPr lang="en-US"/>
              <a:t> </a:t>
            </a:r>
          </a:p>
          <a:p>
            <a:r>
              <a:rPr lang="en-US"/>
              <a:t>(flip-flopping)*, but he/she can now </a:t>
            </a:r>
          </a:p>
          <a:p>
            <a:r>
              <a:rPr lang="en-US"/>
              <a:t>use this </a:t>
            </a:r>
            <a:r>
              <a:rPr lang="en-US">
                <a:solidFill>
                  <a:schemeClr val="accent2"/>
                </a:solidFill>
              </a:rPr>
              <a:t>unified</a:t>
            </a:r>
            <a:r>
              <a:rPr lang="en-US"/>
              <a:t> approach     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22325" y="6305550"/>
            <a:ext cx="602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* this flip-flopping leads to undercoverage in some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4B666-2920-4AA1-BA23-32C3C79E14A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FC poissonian CI’s (2)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43000"/>
            <a:ext cx="8043862" cy="533400"/>
          </a:xfrm>
        </p:spPr>
        <p:txBody>
          <a:bodyPr/>
          <a:lstStyle/>
          <a:p>
            <a:pPr eaLnBrk="1" hangingPunct="1"/>
            <a:r>
              <a:rPr lang="en-US" sz="1800" smtClean="0"/>
              <a:t>For n=0,1, …, 10 and 0≤b≤20 the two ends </a:t>
            </a:r>
            <a:r>
              <a:rPr lang="en-US" sz="1800" smtClean="0">
                <a:sym typeface="Symbol" pitchFamily="18" charset="2"/>
              </a:rPr>
              <a:t></a:t>
            </a:r>
            <a:r>
              <a:rPr lang="en-US" sz="1800" baseline="-25000" smtClean="0">
                <a:sym typeface="Symbol" pitchFamily="18" charset="2"/>
              </a:rPr>
              <a:t>1</a:t>
            </a:r>
            <a:r>
              <a:rPr lang="en-US" sz="1800" smtClean="0">
                <a:sym typeface="Symbol" pitchFamily="18" charset="2"/>
              </a:rPr>
              <a:t> (left) and </a:t>
            </a:r>
            <a:r>
              <a:rPr lang="en-US" sz="1800" baseline="-25000" smtClean="0">
                <a:sym typeface="Symbol" pitchFamily="18" charset="2"/>
              </a:rPr>
              <a:t>2</a:t>
            </a:r>
            <a:r>
              <a:rPr lang="en-US" sz="1800" smtClean="0">
                <a:sym typeface="Symbol" pitchFamily="18" charset="2"/>
              </a:rPr>
              <a:t> (right) of the </a:t>
            </a:r>
            <a:r>
              <a:rPr lang="en-US" sz="1800" smtClean="0">
                <a:solidFill>
                  <a:srgbClr val="FF0000"/>
                </a:solidFill>
              </a:rPr>
              <a:t>unified 90% C.L. interval </a:t>
            </a:r>
            <a:r>
              <a:rPr lang="en-US" sz="1800" smtClean="0"/>
              <a:t>for </a:t>
            </a:r>
            <a:r>
              <a:rPr lang="en-US" sz="1800" smtClean="0">
                <a:sym typeface="Symbol" pitchFamily="18" charset="2"/>
              </a:rPr>
              <a:t> are shown here: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863" y="1752600"/>
            <a:ext cx="35131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5464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3505200" y="2187575"/>
            <a:ext cx="1835150" cy="1089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</a:t>
            </a:r>
            <a:r>
              <a:rPr lang="en-US" sz="1600" baseline="-25000">
                <a:sym typeface="Symbol" pitchFamily="18" charset="2"/>
              </a:rPr>
              <a:t>1</a:t>
            </a:r>
            <a:r>
              <a:rPr lang="en-US" sz="1600">
                <a:sym typeface="Symbol" pitchFamily="18" charset="2"/>
              </a:rPr>
              <a:t> is mostly 0</a:t>
            </a:r>
          </a:p>
          <a:p>
            <a:r>
              <a:rPr lang="en-US" sz="1600">
                <a:sym typeface="Symbol" pitchFamily="18" charset="2"/>
              </a:rPr>
              <a:t>except for the </a:t>
            </a:r>
          </a:p>
          <a:p>
            <a:r>
              <a:rPr lang="en-US" sz="1600">
                <a:sym typeface="Symbol" pitchFamily="18" charset="2"/>
              </a:rPr>
              <a:t>dotted portions </a:t>
            </a:r>
          </a:p>
          <a:p>
            <a:r>
              <a:rPr lang="en-US" sz="1600">
                <a:sym typeface="Symbol" pitchFamily="18" charset="2"/>
              </a:rPr>
              <a:t>of the </a:t>
            </a:r>
            <a:r>
              <a:rPr lang="en-US" sz="1600" baseline="-25000">
                <a:sym typeface="Symbol" pitchFamily="18" charset="2"/>
              </a:rPr>
              <a:t>2</a:t>
            </a:r>
            <a:r>
              <a:rPr lang="en-US" sz="1600">
                <a:sym typeface="Symbol" pitchFamily="18" charset="2"/>
              </a:rPr>
              <a:t> curves</a:t>
            </a: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5334000" y="2895600"/>
            <a:ext cx="10668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514350" y="5562600"/>
            <a:ext cx="8396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For </a:t>
            </a:r>
            <a:r>
              <a:rPr lang="en-US" sz="1600">
                <a:solidFill>
                  <a:schemeClr val="accent2"/>
                </a:solidFill>
              </a:rPr>
              <a:t>n=0</a:t>
            </a:r>
            <a:r>
              <a:rPr lang="en-US" sz="1600"/>
              <a:t> the upper limit is decreasing with increasing background b (in contrast </a:t>
            </a:r>
          </a:p>
          <a:p>
            <a:r>
              <a:rPr lang="en-US" sz="1600"/>
              <a:t>the Bayesian calculation with uniform prior gives a constant </a:t>
            </a:r>
            <a:r>
              <a:rPr lang="en-US" sz="1600">
                <a:sym typeface="Symbol" pitchFamily="18" charset="2"/>
              </a:rPr>
              <a:t></a:t>
            </a:r>
            <a:r>
              <a:rPr lang="en-US" sz="1600" baseline="-25000">
                <a:sym typeface="Symbol" pitchFamily="18" charset="2"/>
              </a:rPr>
              <a:t>2</a:t>
            </a:r>
            <a:r>
              <a:rPr lang="en-US" sz="1600">
                <a:sym typeface="Symbol" pitchFamily="18" charset="2"/>
              </a:rPr>
              <a:t> = 2.3)</a:t>
            </a: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 flipH="1">
            <a:off x="1752600" y="2438400"/>
            <a:ext cx="1752600" cy="1219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F2102B-D7AC-41CB-B824-533D0CD0790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FC gaussian CI’s (1)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In the case of a Gaussian with the constraint that the mean </a:t>
            </a:r>
            <a:r>
              <a:rPr lang="en-US" sz="1600" smtClean="0">
                <a:sym typeface="Symbol" pitchFamily="18" charset="2"/>
              </a:rPr>
              <a:t> is non-negative the F&amp;C construction provides this unified confidence belt: 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38325"/>
            <a:ext cx="33813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7225"/>
            <a:ext cx="381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32138"/>
            <a:ext cx="3810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66738" y="4876800"/>
            <a:ext cx="80438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the </a:t>
            </a:r>
            <a:r>
              <a:rPr lang="en-US" sz="1600">
                <a:sym typeface="Symbol" pitchFamily="18" charset="2"/>
              </a:rPr>
              <a:t>unified confidence belt has the following features: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400">
                <a:sym typeface="Symbol" pitchFamily="18" charset="2"/>
              </a:rPr>
              <a:t>at large x the method gives two-sided confidence intervals [</a:t>
            </a:r>
            <a:r>
              <a:rPr lang="en-US" sz="1400" baseline="-25000">
                <a:sym typeface="Symbol" pitchFamily="18" charset="2"/>
              </a:rPr>
              <a:t>1</a:t>
            </a:r>
            <a:r>
              <a:rPr lang="en-US" sz="1400">
                <a:sym typeface="Symbol" pitchFamily="18" charset="2"/>
              </a:rPr>
              <a:t>,</a:t>
            </a:r>
            <a:r>
              <a:rPr lang="en-US" sz="1400" baseline="-25000">
                <a:sym typeface="Symbol" pitchFamily="18" charset="2"/>
              </a:rPr>
              <a:t>2</a:t>
            </a:r>
            <a:r>
              <a:rPr lang="en-US" sz="1400">
                <a:sym typeface="Symbol" pitchFamily="18" charset="2"/>
              </a:rPr>
              <a:t>] which approximately coincide with the standard central confidence intervals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400">
                <a:sym typeface="Symbol" pitchFamily="18" charset="2"/>
              </a:rPr>
              <a:t>below x=1.28 (when =90%) the lower limit is zero, so there is an automatic transition to the upper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D4B57-FA28-477F-A2FF-E38F9942EC2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FC gaussian CI’s (2)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5646738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324600" y="1524000"/>
            <a:ext cx="2667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table can be used to compute the </a:t>
            </a:r>
            <a:r>
              <a:rPr lang="en-US">
                <a:solidFill>
                  <a:schemeClr val="accent2"/>
                </a:solidFill>
              </a:rPr>
              <a:t>unified confidence interval</a:t>
            </a:r>
            <a:r>
              <a:rPr lang="en-US"/>
              <a:t> for the mean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>
                <a:sym typeface="Symbol" pitchFamily="18" charset="2"/>
              </a:rPr>
              <a:t> of a gaussian (with =1),</a:t>
            </a:r>
          </a:p>
          <a:p>
            <a:r>
              <a:rPr lang="en-US" u="sng">
                <a:sym typeface="Symbol" pitchFamily="18" charset="2"/>
              </a:rPr>
              <a:t>constrained to be non-negative</a:t>
            </a:r>
            <a:r>
              <a:rPr lang="en-US">
                <a:sym typeface="Symbol" pitchFamily="18" charset="2"/>
              </a:rPr>
              <a:t>, </a:t>
            </a:r>
          </a:p>
          <a:p>
            <a:r>
              <a:rPr lang="en-US">
                <a:sym typeface="Symbol" pitchFamily="18" charset="2"/>
              </a:rPr>
              <a:t>at four different C.L.’s,</a:t>
            </a:r>
          </a:p>
          <a:p>
            <a:r>
              <a:rPr lang="en-US">
                <a:sym typeface="Symbol" pitchFamily="18" charset="2"/>
              </a:rPr>
              <a:t>for values of the measured mean x</a:t>
            </a:r>
            <a:r>
              <a:rPr lang="en-US" baseline="-25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from -3.0 to +3.1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34ACF9-E7E8-4315-A2AC-0A2C632413C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Estimator properties (1)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smtClean="0"/>
              <a:t>Consistency</a:t>
            </a:r>
            <a:r>
              <a:rPr lang="en-US" sz="2100" smtClean="0"/>
              <a:t> - the limit (in the statistical sense) of a consistent estimator, when the number of observed values </a:t>
            </a:r>
            <a:r>
              <a:rPr lang="en-US" sz="2100" b="1" i="1" smtClean="0"/>
              <a:t>n</a:t>
            </a:r>
            <a:r>
              <a:rPr lang="en-US" sz="2100" smtClean="0"/>
              <a:t> goes to </a:t>
            </a:r>
            <a:r>
              <a:rPr lang="en-US" sz="2100" b="1" smtClean="0">
                <a:sym typeface="Symbol" pitchFamily="18" charset="2"/>
              </a:rPr>
              <a:t></a:t>
            </a:r>
            <a:r>
              <a:rPr lang="en-US" sz="2100" smtClean="0">
                <a:sym typeface="Symbol" pitchFamily="18" charset="2"/>
              </a:rPr>
              <a:t>, must be the parameter value:</a:t>
            </a:r>
            <a:r>
              <a:rPr lang="en-US" sz="2100" smtClean="0"/>
              <a:t>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66738" y="2895600"/>
            <a:ext cx="8043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100" b="1"/>
              <a:t>Bias</a:t>
            </a:r>
            <a:r>
              <a:rPr lang="en-US" sz="2100"/>
              <a:t> – a good estimator should have zero bias, i.e. even for a finite number of observed values </a:t>
            </a:r>
            <a:r>
              <a:rPr lang="en-US" sz="2100" b="1" i="1"/>
              <a:t>n</a:t>
            </a:r>
            <a:r>
              <a:rPr lang="en-US" sz="2100"/>
              <a:t> it should happen that: </a:t>
            </a:r>
          </a:p>
        </p:txBody>
      </p:sp>
      <p:pic>
        <p:nvPicPr>
          <p:cNvPr id="11270" name="Picture 5" descr="lim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41550"/>
            <a:ext cx="1143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344863" y="3810000"/>
            <a:ext cx="2370137" cy="396875"/>
            <a:chOff x="2107" y="2400"/>
            <a:chExt cx="1493" cy="250"/>
          </a:xfrm>
        </p:grpSpPr>
        <p:pic>
          <p:nvPicPr>
            <p:cNvPr id="11277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7" y="2448"/>
              <a:ext cx="10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Rectangle 7"/>
            <p:cNvSpPr>
              <a:spLocks noChangeArrowheads="1"/>
            </p:cNvSpPr>
            <p:nvPr/>
          </p:nvSpPr>
          <p:spPr bwMode="auto">
            <a:xfrm>
              <a:off x="3120" y="2448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9" name="Text Box 8"/>
            <p:cNvSpPr txBox="1">
              <a:spLocks noChangeArrowheads="1"/>
            </p:cNvSpPr>
            <p:nvPr/>
          </p:nvSpPr>
          <p:spPr bwMode="auto">
            <a:xfrm>
              <a:off x="3120" y="2400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ym typeface="Symbol" pitchFamily="18" charset="2"/>
                </a:rPr>
                <a:t></a:t>
              </a:r>
              <a:r>
                <a:rPr lang="en-US" sz="2000" b="1" i="1">
                  <a:sym typeface="Symbol" pitchFamily="18" charset="2"/>
                </a:rPr>
                <a:t> </a:t>
              </a:r>
              <a:r>
                <a:rPr lang="en-US" sz="2000" b="1">
                  <a:sym typeface="Symbol" pitchFamily="18" charset="2"/>
                </a:rPr>
                <a:t></a:t>
              </a:r>
            </a:p>
          </p:txBody>
        </p:sp>
      </p:grpSp>
      <p:pic>
        <p:nvPicPr>
          <p:cNvPr id="327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6575" y="5284788"/>
            <a:ext cx="11652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1750" y="5041900"/>
            <a:ext cx="2178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74725" y="4298950"/>
            <a:ext cx="7639050" cy="654050"/>
            <a:chOff x="614" y="2708"/>
            <a:chExt cx="4812" cy="412"/>
          </a:xfrm>
        </p:grpSpPr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614" y="2708"/>
              <a:ext cx="48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Let’s consider for example a well-known </a:t>
              </a:r>
              <a:r>
                <a:rPr lang="en-US" dirty="0">
                  <a:solidFill>
                    <a:srgbClr val="FF0000"/>
                  </a:solidFill>
                </a:rPr>
                <a:t>estimator for the mean</a:t>
              </a:r>
              <a:r>
                <a:rPr lang="en-US" dirty="0"/>
                <a:t> </a:t>
              </a:r>
            </a:p>
            <a:p>
              <a:r>
                <a:rPr lang="en-US" dirty="0"/>
                <a:t>(expectation value) </a:t>
              </a:r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r>
                <a:rPr lang="en-US" dirty="0" smtClean="0">
                  <a:sym typeface="Mathematica1" pitchFamily="2" charset="2"/>
                </a:rPr>
                <a:t>, </a:t>
              </a:r>
              <a:r>
                <a:rPr lang="en-US" dirty="0">
                  <a:sym typeface="Mathematica1" pitchFamily="2" charset="2"/>
                </a:rPr>
                <a:t>which is the </a:t>
              </a:r>
              <a:r>
                <a:rPr lang="en-US" dirty="0">
                  <a:solidFill>
                    <a:schemeClr val="accent2"/>
                  </a:solidFill>
                  <a:sym typeface="Mathematica1" pitchFamily="2" charset="2"/>
                </a:rPr>
                <a:t>sample mean     </a:t>
              </a:r>
              <a:r>
                <a:rPr lang="en-US" dirty="0">
                  <a:sym typeface="Mathematica1" pitchFamily="2" charset="2"/>
                </a:rPr>
                <a:t>:</a:t>
              </a:r>
            </a:p>
          </p:txBody>
        </p:sp>
        <p:pic>
          <p:nvPicPr>
            <p:cNvPr id="11276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 l="89505" t="20338" b="28813"/>
            <a:stretch>
              <a:fillRect/>
            </a:stretch>
          </p:blipFill>
          <p:spPr bwMode="auto">
            <a:xfrm>
              <a:off x="4272" y="2880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C5146-A441-4D1D-9DC6-A92D1195F02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confidence intervals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In Bayesian statistics we need to start our search for a confidence interval from a “</a:t>
            </a:r>
            <a:r>
              <a:rPr lang="en-US" sz="1800" smtClean="0">
                <a:solidFill>
                  <a:schemeClr val="accent2"/>
                </a:solidFill>
              </a:rPr>
              <a:t>prior PDF</a:t>
            </a:r>
            <a:r>
              <a:rPr lang="en-US" sz="1800" smtClean="0"/>
              <a:t>” </a:t>
            </a:r>
            <a:r>
              <a:rPr lang="en-US" sz="1800" b="1" i="1" smtClean="0">
                <a:solidFill>
                  <a:schemeClr val="accent2"/>
                </a:solidFill>
                <a:sym typeface="Symbol" pitchFamily="18" charset="2"/>
              </a:rPr>
              <a:t>()</a:t>
            </a:r>
            <a:r>
              <a:rPr lang="en-US" sz="1800" smtClean="0">
                <a:sym typeface="Symbol" pitchFamily="18" charset="2"/>
              </a:rPr>
              <a:t> which reflects our “degree of belief” about the parameter </a:t>
            </a:r>
            <a:r>
              <a:rPr lang="en-US" sz="1800" b="1" i="1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1800" smtClean="0">
                <a:sym typeface="Symbol" pitchFamily="18" charset="2"/>
              </a:rPr>
              <a:t> before performing the experiment; then we update our knowledge of </a:t>
            </a:r>
            <a:r>
              <a:rPr lang="en-US" sz="1800" b="1" i="1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sz="1800" i="1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1800" smtClean="0">
                <a:sym typeface="Symbol" pitchFamily="18" charset="2"/>
              </a:rPr>
              <a:t>using the Bayes theorem:</a:t>
            </a:r>
            <a:r>
              <a:rPr lang="en-US" sz="2100" smtClean="0">
                <a:sym typeface="Symbol" pitchFamily="18" charset="2"/>
              </a:rPr>
              <a:t> </a:t>
            </a:r>
          </a:p>
        </p:txBody>
      </p:sp>
      <p:pic>
        <p:nvPicPr>
          <p:cNvPr id="5018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2590800"/>
            <a:ext cx="4864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85800" y="3443288"/>
            <a:ext cx="8159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Then by integrating the </a:t>
            </a:r>
            <a:r>
              <a:rPr lang="en-US">
                <a:solidFill>
                  <a:schemeClr val="accent2"/>
                </a:solidFill>
              </a:rPr>
              <a:t>posterior</a:t>
            </a:r>
            <a:r>
              <a:rPr lang="en-US"/>
              <a:t> PDF </a:t>
            </a:r>
            <a:r>
              <a:rPr lang="en-US" b="1" i="1">
                <a:solidFill>
                  <a:schemeClr val="accent2"/>
                </a:solidFill>
              </a:rPr>
              <a:t>p(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|x)</a:t>
            </a:r>
            <a:r>
              <a:rPr lang="en-US">
                <a:sym typeface="Symbol" pitchFamily="18" charset="2"/>
              </a:rPr>
              <a:t> we can obtain intervals</a:t>
            </a:r>
          </a:p>
          <a:p>
            <a:r>
              <a:rPr lang="en-US">
                <a:sym typeface="Symbol" pitchFamily="18" charset="2"/>
              </a:rPr>
              <a:t>with the desired probability content. </a:t>
            </a:r>
          </a:p>
          <a:p>
            <a:r>
              <a:rPr lang="en-US">
                <a:sym typeface="Symbol" pitchFamily="18" charset="2"/>
              </a:rPr>
              <a:t>For example the Poisson 95% C.L. upper limit for a signal 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>
                <a:sym typeface="Symbol" pitchFamily="18" charset="2"/>
              </a:rPr>
              <a:t> when </a:t>
            </a:r>
          </a:p>
          <a:p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events have been observed would be given by: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762000" y="53784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Let’s suppose again to have a Poisson process with background </a:t>
            </a:r>
            <a:r>
              <a:rPr lang="en-US" b="1" i="1">
                <a:solidFill>
                  <a:schemeClr val="accent2"/>
                </a:solidFill>
              </a:rPr>
              <a:t>b</a:t>
            </a:r>
            <a:r>
              <a:rPr lang="en-US"/>
              <a:t> and the signal </a:t>
            </a:r>
            <a:r>
              <a:rPr lang="en-US" b="1" i="1">
                <a:solidFill>
                  <a:schemeClr val="accent2"/>
                </a:solidFill>
              </a:rPr>
              <a:t>s</a:t>
            </a:r>
            <a:r>
              <a:rPr lang="en-US"/>
              <a:t> constrained to be non-negative… </a:t>
            </a:r>
          </a:p>
        </p:txBody>
      </p:sp>
      <p:pic>
        <p:nvPicPr>
          <p:cNvPr id="50184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7200" y="4737100"/>
            <a:ext cx="2565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4A6DD2-FAA8-4687-B376-7960897E3F9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the Bayesian prior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We must at the very least include the knowledge that the signal </a:t>
            </a:r>
            <a:r>
              <a:rPr lang="en-US" sz="1800" b="1" i="1" smtClean="0">
                <a:solidFill>
                  <a:schemeClr val="accent2"/>
                </a:solidFill>
              </a:rPr>
              <a:t>s</a:t>
            </a:r>
            <a:r>
              <a:rPr lang="en-US" sz="1800" smtClean="0"/>
              <a:t> is </a:t>
            </a:r>
            <a:r>
              <a:rPr lang="en-US" sz="1800" smtClean="0">
                <a:sym typeface="Symbol" pitchFamily="18" charset="2"/>
              </a:rPr>
              <a:t>0 by setting </a:t>
            </a:r>
            <a:r>
              <a:rPr lang="en-US" sz="1800" b="1" i="1" smtClean="0">
                <a:solidFill>
                  <a:schemeClr val="accent2"/>
                </a:solidFill>
                <a:sym typeface="Symbol" pitchFamily="18" charset="2"/>
              </a:rPr>
              <a:t>(s) </a:t>
            </a:r>
            <a:r>
              <a:rPr lang="en-US" sz="1800" smtClean="0">
                <a:sym typeface="Symbol" pitchFamily="18" charset="2"/>
              </a:rPr>
              <a:t>= 0 for s ≤ 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Very often one tries to model “prior ignorance” with:</a:t>
            </a:r>
          </a:p>
          <a:p>
            <a:pPr eaLnBrk="1" hangingPunct="1">
              <a:lnSpc>
                <a:spcPct val="90000"/>
              </a:lnSpc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This particular prior is not normalized but it is OK in practice if the likelihood </a:t>
            </a:r>
            <a:r>
              <a:rPr lang="en-US" sz="1800" b="1" i="1" smtClean="0">
                <a:solidFill>
                  <a:schemeClr val="accent2"/>
                </a:solidFill>
                <a:sym typeface="Symbol" pitchFamily="18" charset="2"/>
              </a:rPr>
              <a:t>L</a:t>
            </a:r>
            <a:r>
              <a:rPr lang="en-US" sz="1800" smtClean="0">
                <a:sym typeface="Symbol" pitchFamily="18" charset="2"/>
              </a:rPr>
              <a:t> goes off quickly for large </a:t>
            </a:r>
            <a:r>
              <a:rPr lang="en-US" sz="1800" i="1" smtClean="0">
                <a:sym typeface="Symbol" pitchFamily="18" charset="2"/>
              </a:rPr>
              <a:t>s</a:t>
            </a:r>
            <a:r>
              <a:rPr lang="en-US" sz="180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The choice of prior is not invariant under change of parameter: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Higgs mass or mass squared 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Mass or expected number of events 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sym typeface="Symbol" pitchFamily="18" charset="2"/>
              </a:rPr>
              <a:t>Although it does not really reflect a degree of belief, this uniform prior is often used as a reference to study the frequentist properties (like coverage) of the Bayesian intervals</a:t>
            </a:r>
          </a:p>
        </p:txBody>
      </p:sp>
      <p:pic>
        <p:nvPicPr>
          <p:cNvPr id="5120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2209800"/>
            <a:ext cx="2679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8C9DFD-4E9C-4C1C-BCE5-C1971CAD7E4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upper limits (Poisson)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6977062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accent2"/>
                </a:solidFill>
              </a:rPr>
              <a:t>Bayesian 95% upper limit</a:t>
            </a:r>
            <a:r>
              <a:rPr lang="en-US" sz="1800" dirty="0" smtClean="0"/>
              <a:t> for the signal in a Poisson process with background is shown here for n=0,1,2,3,4,5,6 observed events:</a:t>
            </a:r>
            <a:r>
              <a:rPr lang="en-US" sz="1700" dirty="0" smtClean="0"/>
              <a:t>  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295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09538" y="1981200"/>
            <a:ext cx="50720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600" dirty="0"/>
              <a:t>in the special case </a:t>
            </a:r>
            <a:r>
              <a:rPr lang="en-US" sz="1600" dirty="0">
                <a:solidFill>
                  <a:schemeClr val="accent2"/>
                </a:solidFill>
              </a:rPr>
              <a:t>b=0</a:t>
            </a:r>
            <a:r>
              <a:rPr lang="en-US" sz="1600" dirty="0"/>
              <a:t> the Bayesian upper limit (with flat prior) coincides with the classical one</a:t>
            </a:r>
          </a:p>
          <a:p>
            <a:pPr marL="908050" lvl="1" indent="-4365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500" dirty="0"/>
              <a:t>with </a:t>
            </a:r>
            <a:r>
              <a:rPr lang="en-US" sz="1500" dirty="0">
                <a:solidFill>
                  <a:schemeClr val="accent2"/>
                </a:solidFill>
              </a:rPr>
              <a:t>n=0</a:t>
            </a:r>
            <a:r>
              <a:rPr lang="en-US" sz="1500" dirty="0"/>
              <a:t> observed events the </a:t>
            </a:r>
            <a:r>
              <a:rPr lang="en-US" sz="1500" dirty="0">
                <a:solidFill>
                  <a:schemeClr val="accent2"/>
                </a:solidFill>
              </a:rPr>
              <a:t>Bayesian</a:t>
            </a:r>
            <a:r>
              <a:rPr lang="en-US" sz="1500" dirty="0"/>
              <a:t> upper limit </a:t>
            </a:r>
            <a:r>
              <a:rPr lang="en-US" sz="1500" dirty="0">
                <a:solidFill>
                  <a:schemeClr val="accent2"/>
                </a:solidFill>
              </a:rPr>
              <a:t>does not depend on the background b</a:t>
            </a:r>
            <a:r>
              <a:rPr lang="en-US" sz="1500" dirty="0"/>
              <a:t> (compare FC* in </a:t>
            </a:r>
            <a:r>
              <a:rPr lang="en-US" sz="1500" i="1" dirty="0"/>
              <a:t>slide </a:t>
            </a:r>
            <a:r>
              <a:rPr lang="en-US" sz="1500" i="1" dirty="0" smtClean="0"/>
              <a:t>47</a:t>
            </a:r>
            <a:r>
              <a:rPr lang="en-US" sz="1500" dirty="0" smtClean="0"/>
              <a:t>)</a:t>
            </a:r>
            <a:endParaRPr lang="en-US" sz="1500" dirty="0"/>
          </a:p>
          <a:p>
            <a:pPr marL="908050" lvl="1" indent="-4365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500" dirty="0"/>
              <a:t>for b&gt;0 the </a:t>
            </a:r>
            <a:r>
              <a:rPr lang="en-US" sz="1500" dirty="0">
                <a:solidFill>
                  <a:schemeClr val="accent2"/>
                </a:solidFill>
              </a:rPr>
              <a:t>Bayesian</a:t>
            </a:r>
            <a:r>
              <a:rPr lang="en-US" sz="1500" dirty="0"/>
              <a:t> upper limit is always greater than the </a:t>
            </a:r>
            <a:r>
              <a:rPr lang="en-US" sz="1500" dirty="0">
                <a:solidFill>
                  <a:srgbClr val="33CC33"/>
                </a:solidFill>
              </a:rPr>
              <a:t>classical</a:t>
            </a:r>
            <a:r>
              <a:rPr lang="en-US" sz="1500" dirty="0"/>
              <a:t> one </a:t>
            </a:r>
          </a:p>
          <a:p>
            <a:pPr marL="908050" lvl="1" indent="-4365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500" dirty="0"/>
              <a:t>      (it is more conservative)</a:t>
            </a:r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3970338"/>
            <a:ext cx="2857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4572000" y="3200400"/>
            <a:ext cx="609600" cy="152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 flipH="1">
            <a:off x="3810000" y="3657600"/>
            <a:ext cx="152400" cy="533400"/>
          </a:xfrm>
          <a:prstGeom prst="line">
            <a:avLst/>
          </a:prstGeom>
          <a:noFill/>
          <a:ln w="31750">
            <a:solidFill>
              <a:srgbClr val="33CC33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60388" y="6415088"/>
            <a:ext cx="656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sz="1600" i="1" dirty="0"/>
              <a:t>in slide </a:t>
            </a:r>
            <a:r>
              <a:rPr lang="en-US" sz="1600" i="1" dirty="0" smtClean="0"/>
              <a:t>47 </a:t>
            </a:r>
            <a:r>
              <a:rPr lang="en-US" sz="1600" i="1" dirty="0"/>
              <a:t>the 90% upper limit (rather than 95%) is shown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13760" t="14773" r="23697" b="35227"/>
          <a:stretch/>
        </p:blipFill>
        <p:spPr bwMode="auto">
          <a:xfrm>
            <a:off x="7162800" y="13716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uiExpand="1" build="p"/>
      <p:bldP spid="117769" grpId="0" animBg="1"/>
      <p:bldP spid="117770" grpId="0" animBg="1"/>
      <p:bldP spid="11777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C2735-1BB8-42C9-83BE-4E13FB48CFE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Exercise No. 4 – part A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95400"/>
            <a:ext cx="4843462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Suppose that a quantity </a:t>
            </a:r>
            <a:r>
              <a:rPr lang="en-US" sz="1600" b="1" i="1" dirty="0" smtClean="0">
                <a:solidFill>
                  <a:schemeClr val="accent2"/>
                </a:solidFill>
              </a:rPr>
              <a:t>x</a:t>
            </a:r>
            <a:r>
              <a:rPr lang="en-US" sz="1600" dirty="0" smtClean="0"/>
              <a:t> follows a normal distribution with known variance </a:t>
            </a:r>
            <a:r>
              <a:rPr lang="en-US" sz="1600" dirty="0" smtClean="0">
                <a:sym typeface="Symbol" pitchFamily="18" charset="2"/>
              </a:rPr>
              <a:t></a:t>
            </a:r>
            <a:r>
              <a:rPr lang="en-US" sz="1600" baseline="30000" dirty="0" smtClean="0">
                <a:sym typeface="Symbol" pitchFamily="18" charset="2"/>
              </a:rPr>
              <a:t>2</a:t>
            </a:r>
            <a:r>
              <a:rPr lang="en-US" sz="1600" dirty="0" smtClean="0">
                <a:sym typeface="Symbol" pitchFamily="18" charset="2"/>
              </a:rPr>
              <a:t>=9=3</a:t>
            </a:r>
            <a:r>
              <a:rPr lang="en-US" sz="1600" baseline="30000" dirty="0" smtClean="0">
                <a:sym typeface="Symbol" pitchFamily="18" charset="2"/>
              </a:rPr>
              <a:t>2</a:t>
            </a:r>
            <a:r>
              <a:rPr lang="en-US" sz="1600" dirty="0" smtClean="0">
                <a:sym typeface="Symbol" pitchFamily="18" charset="2"/>
              </a:rPr>
              <a:t> but unknown mean </a:t>
            </a:r>
            <a:r>
              <a:rPr lang="en-US" sz="1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sz="1600" dirty="0" smtClean="0">
                <a:sym typeface="Mathematica1" pitchFamily="2" charset="2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sym typeface="Mathematica1" pitchFamily="2" charset="2"/>
              </a:rPr>
              <a:t>       After obtaining these 4 measured values, determine: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261938" y="2743200"/>
            <a:ext cx="8348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/>
              <a:t>the estimate of </a:t>
            </a:r>
            <a:r>
              <a:rPr lang="en-US" sz="1500" dirty="0" smtClean="0">
                <a:sym typeface="Symbol" panose="05050102010706020507" pitchFamily="18" charset="2"/>
              </a:rPr>
              <a:t></a:t>
            </a:r>
            <a:r>
              <a:rPr lang="en-US" sz="1500" dirty="0" smtClean="0">
                <a:sym typeface="Mathematica1" pitchFamily="2" charset="2"/>
              </a:rPr>
              <a:t>, </a:t>
            </a:r>
            <a:r>
              <a:rPr lang="en-US" sz="1500" dirty="0">
                <a:sym typeface="Mathematica1" pitchFamily="2" charset="2"/>
              </a:rPr>
              <a:t>its variance and its standard deviation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central confidence interval for </a:t>
            </a:r>
            <a:r>
              <a:rPr lang="en-US" sz="1500" dirty="0" smtClean="0">
                <a:sym typeface="Symbol" panose="05050102010706020507" pitchFamily="18" charset="2"/>
              </a:rPr>
              <a:t>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95% confidence level (C.L.)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central confidence interval for </a:t>
            </a:r>
            <a:r>
              <a:rPr lang="en-US" sz="1500" dirty="0" smtClean="0">
                <a:sym typeface="Symbol" panose="05050102010706020507" pitchFamily="18" charset="2"/>
              </a:rPr>
              <a:t>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90% C.L.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central confidence interval for </a:t>
            </a:r>
            <a:r>
              <a:rPr lang="en-US" sz="1500" dirty="0" smtClean="0">
                <a:sym typeface="Symbol" panose="05050102010706020507" pitchFamily="18" charset="2"/>
              </a:rPr>
              <a:t>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68.27% C.L.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lower limit for </a:t>
            </a:r>
            <a:r>
              <a:rPr lang="en-US" sz="1500" dirty="0" smtClean="0">
                <a:sym typeface="Symbol" panose="05050102010706020507" pitchFamily="18" charset="2"/>
              </a:rPr>
              <a:t>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95% C.L. and at 84.13% C.L.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upper limit for </a:t>
            </a:r>
            <a:r>
              <a:rPr lang="en-US" sz="1500" dirty="0" smtClean="0">
                <a:sym typeface="Symbol" panose="05050102010706020507" pitchFamily="18" charset="2"/>
              </a:rPr>
              <a:t>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95% C.L. and at 84.13% C.L.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probability that taking a 5</a:t>
            </a:r>
            <a:r>
              <a:rPr lang="en-US" sz="1500" baseline="30000" dirty="0">
                <a:sym typeface="Mathematica1" pitchFamily="2" charset="2"/>
              </a:rPr>
              <a:t>th</a:t>
            </a:r>
            <a:r>
              <a:rPr lang="en-US" sz="1500" dirty="0">
                <a:sym typeface="Mathematica1" pitchFamily="2" charset="2"/>
              </a:rPr>
              <a:t> measurement under the same conditions it will be &lt; 0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probability that taking a series of 4 measurements under the same conditions their mean will be &lt; 0  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5638" y="5514975"/>
            <a:ext cx="7802562" cy="581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Tip: in ROOT you may use Math::gaussian_cdf (needs Math/ProbFunc.h); </a:t>
            </a:r>
          </a:p>
          <a:p>
            <a:r>
              <a:rPr lang="en-US" sz="1600"/>
              <a:t>in Mathematica you may use the package “HypothesisTesting”</a:t>
            </a:r>
          </a:p>
        </p:txBody>
      </p:sp>
      <p:sp>
        <p:nvSpPr>
          <p:cNvPr id="53255" name="Line 6"/>
          <p:cNvSpPr>
            <a:spLocks noChangeShapeType="1"/>
          </p:cNvSpPr>
          <p:nvPr/>
        </p:nvSpPr>
        <p:spPr bwMode="auto">
          <a:xfrm>
            <a:off x="4724400" y="22098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pic>
        <p:nvPicPr>
          <p:cNvPr id="532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1052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370B6-AF20-4AA1-94E4-33D328B1067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Exercise No. 4 – part B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Use the same data of part A under the hypothesis that the nature of the problem requires </a:t>
            </a:r>
            <a:r>
              <a:rPr lang="en-US" sz="18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athematica1" pitchFamily="2" charset="2"/>
              </a:rPr>
              <a:t>µ</a:t>
            </a:r>
            <a:r>
              <a:rPr lang="en-US" sz="1800" dirty="0" smtClean="0">
                <a:sym typeface="Mathematica1" pitchFamily="2" charset="2"/>
              </a:rPr>
              <a:t> to be </a:t>
            </a:r>
            <a:r>
              <a:rPr lang="en-US" sz="1800" dirty="0" smtClean="0">
                <a:solidFill>
                  <a:schemeClr val="accent2"/>
                </a:solidFill>
                <a:sym typeface="Mathematica1" pitchFamily="2" charset="2"/>
              </a:rPr>
              <a:t>positive</a:t>
            </a:r>
            <a:r>
              <a:rPr lang="en-US" sz="1800" dirty="0" smtClean="0">
                <a:sym typeface="Mathematica1" pitchFamily="2" charset="2"/>
              </a:rPr>
              <a:t> (although individual </a:t>
            </a:r>
            <a:r>
              <a:rPr lang="en-US" sz="1800" i="1" dirty="0" smtClean="0">
                <a:sym typeface="Mathematica1" pitchFamily="2" charset="2"/>
              </a:rPr>
              <a:t>x</a:t>
            </a:r>
            <a:r>
              <a:rPr lang="en-US" sz="1800" dirty="0" smtClean="0">
                <a:sym typeface="Mathematica1" pitchFamily="2" charset="2"/>
              </a:rPr>
              <a:t> values may still be negative). Using </a:t>
            </a:r>
            <a:r>
              <a:rPr lang="en-US" sz="1800" dirty="0" smtClean="0">
                <a:solidFill>
                  <a:schemeClr val="accent2"/>
                </a:solidFill>
                <a:sym typeface="Mathematica1" pitchFamily="2" charset="2"/>
              </a:rPr>
              <a:t>Table X</a:t>
            </a:r>
            <a:r>
              <a:rPr lang="en-US" sz="1800" dirty="0" smtClean="0">
                <a:sym typeface="Mathematica1" pitchFamily="2" charset="2"/>
              </a:rPr>
              <a:t> of Feldman and Cousins, </a:t>
            </a:r>
            <a:r>
              <a:rPr lang="en-US" sz="1800" dirty="0" smtClean="0">
                <a:solidFill>
                  <a:schemeClr val="accent2"/>
                </a:solidFill>
                <a:sym typeface="Mathematica1" pitchFamily="2" charset="2"/>
              </a:rPr>
              <a:t>Phys. Rev. D 57 (1998) 3873</a:t>
            </a:r>
            <a:r>
              <a:rPr lang="en-US" sz="1800" dirty="0" smtClean="0">
                <a:sym typeface="Mathematica1" pitchFamily="2" charset="2"/>
              </a:rPr>
              <a:t> compute: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38200" y="4724400"/>
            <a:ext cx="7461250" cy="1314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Note: to compute confidence intervals in the </a:t>
            </a:r>
            <a:r>
              <a:rPr lang="en-US" sz="1600" b="1"/>
              <a:t>Poisson</a:t>
            </a:r>
            <a:r>
              <a:rPr lang="en-US" sz="1600"/>
              <a:t> case with ROOT </a:t>
            </a:r>
          </a:p>
          <a:p>
            <a:r>
              <a:rPr lang="en-US" sz="1600"/>
              <a:t>         you may use </a:t>
            </a:r>
            <a:r>
              <a:rPr lang="en-US" sz="1600">
                <a:solidFill>
                  <a:schemeClr val="accent2"/>
                </a:solidFill>
              </a:rPr>
              <a:t>TFeldmanCousins</a:t>
            </a:r>
            <a:r>
              <a:rPr lang="en-US" sz="1600"/>
              <a:t> (see the example macro in </a:t>
            </a:r>
          </a:p>
          <a:p>
            <a:r>
              <a:rPr lang="en-US" sz="1600"/>
              <a:t>         …/tutorials/math/FeldmanCousins.C) </a:t>
            </a:r>
          </a:p>
          <a:p>
            <a:r>
              <a:rPr lang="en-US" sz="1600"/>
              <a:t>         or </a:t>
            </a:r>
            <a:r>
              <a:rPr lang="en-US" sz="1600">
                <a:solidFill>
                  <a:schemeClr val="accent2"/>
                </a:solidFill>
              </a:rPr>
              <a:t>TRolke</a:t>
            </a:r>
            <a:r>
              <a:rPr lang="en-US" sz="1600"/>
              <a:t> (which treats uncertainty about nuisance parameters</a:t>
            </a:r>
          </a:p>
          <a:p>
            <a:r>
              <a:rPr lang="en-US" sz="1600"/>
              <a:t>         – see the example macro in …/tutorials/math/Rolke.C)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61938" y="2590800"/>
            <a:ext cx="8348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central confidence interval for </a:t>
            </a:r>
            <a:r>
              <a:rPr lang="en-US" sz="1500" dirty="0" smtClean="0">
                <a:ea typeface="Verdana" panose="020B0604030504040204" pitchFamily="34" charset="0"/>
                <a:cs typeface="Verdana" panose="020B0604030504040204" pitchFamily="34" charset="0"/>
                <a:sym typeface="Mathematica1" pitchFamily="2" charset="2"/>
              </a:rPr>
              <a:t>µ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95% confidence level (C.L.)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central confidence interval for </a:t>
            </a:r>
            <a:r>
              <a:rPr lang="en-US" sz="1500" dirty="0" smtClean="0">
                <a:ea typeface="Verdana" panose="020B0604030504040204" pitchFamily="34" charset="0"/>
                <a:cs typeface="Verdana" panose="020B0604030504040204" pitchFamily="34" charset="0"/>
                <a:sym typeface="Mathematica1" pitchFamily="2" charset="2"/>
              </a:rPr>
              <a:t>µ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90% C.L.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 dirty="0">
                <a:sym typeface="Mathematica1" pitchFamily="2" charset="2"/>
              </a:rPr>
              <a:t>the central confidence interval for </a:t>
            </a:r>
            <a:r>
              <a:rPr lang="en-US" sz="1500" dirty="0" smtClean="0">
                <a:ea typeface="Verdana" panose="020B0604030504040204" pitchFamily="34" charset="0"/>
                <a:cs typeface="Verdana" panose="020B0604030504040204" pitchFamily="34" charset="0"/>
                <a:sym typeface="Mathematica1" pitchFamily="2" charset="2"/>
              </a:rPr>
              <a:t>µ</a:t>
            </a:r>
            <a:r>
              <a:rPr lang="en-US" sz="1500" dirty="0" smtClean="0">
                <a:sym typeface="Mathematica1" pitchFamily="2" charset="2"/>
              </a:rPr>
              <a:t> </a:t>
            </a:r>
            <a:r>
              <a:rPr lang="en-US" sz="1500" dirty="0">
                <a:sym typeface="Mathematica1" pitchFamily="2" charset="2"/>
              </a:rPr>
              <a:t>at 68.27% C.L.</a:t>
            </a: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566738" y="3733800"/>
            <a:ext cx="8043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      then compare the results to those obtained in part A (points 2, 3, 4,)</a:t>
            </a:r>
            <a:endParaRPr lang="en-US">
              <a:sym typeface="Mathematica1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83C1B-DA28-439B-B7CC-8F4D0AC2D4E3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Exercise No. 4 – part C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83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Use the same data of Exercise No. 4, part A under the hypothesis that both </a:t>
            </a:r>
            <a:r>
              <a:rPr lang="en-US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µ</a:t>
            </a:r>
            <a:r>
              <a:rPr lang="en-US" sz="1800" b="1" dirty="0" smtClean="0">
                <a:solidFill>
                  <a:srgbClr val="FF0000"/>
                </a:solidFill>
                <a:sym typeface="Mathematica1" pitchFamily="2" charset="2"/>
              </a:rPr>
              <a:t> </a:t>
            </a:r>
            <a:r>
              <a:rPr lang="en-US" sz="1800" dirty="0" smtClean="0">
                <a:sym typeface="Mathematica1" pitchFamily="2" charset="2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sz="1800" dirty="0" smtClean="0">
                <a:sym typeface="Mathematica1" pitchFamily="2" charset="2"/>
              </a:rPr>
              <a:t> are unknown. Compute the </a:t>
            </a:r>
            <a:r>
              <a:rPr lang="en-US" sz="1800" dirty="0" smtClean="0">
                <a:solidFill>
                  <a:schemeClr val="accent2"/>
                </a:solidFill>
                <a:sym typeface="Mathematica1" pitchFamily="2" charset="2"/>
              </a:rPr>
              <a:t>95% confidence interval</a:t>
            </a:r>
            <a:r>
              <a:rPr lang="en-US" sz="1800" dirty="0" smtClean="0">
                <a:sym typeface="Mathematica1" pitchFamily="2" charset="2"/>
              </a:rPr>
              <a:t> for </a:t>
            </a:r>
            <a:r>
              <a:rPr lang="en-US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athematica1" pitchFamily="2" charset="2"/>
              </a:rPr>
              <a:t>µ</a:t>
            </a:r>
            <a:r>
              <a:rPr lang="en-US" sz="1800" b="1" dirty="0" smtClean="0">
                <a:solidFill>
                  <a:schemeClr val="accent2"/>
                </a:solidFill>
                <a:sym typeface="Mathematica1" pitchFamily="2" charset="2"/>
              </a:rPr>
              <a:t> </a:t>
            </a:r>
            <a:r>
              <a:rPr lang="en-US" sz="1800" dirty="0" smtClean="0">
                <a:sym typeface="Mathematica1" pitchFamily="2" charset="2"/>
              </a:rPr>
              <a:t>in two different ways: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61938" y="2590800"/>
            <a:ext cx="8348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>
                <a:sym typeface="Mathematica1" pitchFamily="2" charset="2"/>
              </a:rPr>
              <a:t>using for       a gaussian distribution with variance equal to the sample variance;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AutoNum type="arabicParenR"/>
            </a:pPr>
            <a:r>
              <a:rPr lang="en-US" sz="1500">
                <a:sym typeface="Mathematica1" pitchFamily="2" charset="2"/>
              </a:rPr>
              <a:t>using the appropriate Student’s t-distribution.</a:t>
            </a:r>
          </a:p>
        </p:txBody>
      </p:sp>
      <p:pic>
        <p:nvPicPr>
          <p:cNvPr id="553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89505" t="20338" b="28813"/>
          <a:stretch>
            <a:fillRect/>
          </a:stretch>
        </p:blipFill>
        <p:spPr bwMode="auto">
          <a:xfrm>
            <a:off x="2286000" y="25146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66738" y="3733800"/>
            <a:ext cx="8043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dirty="0"/>
              <a:t>      note that the </a:t>
            </a:r>
            <a:r>
              <a:rPr lang="en-US" dirty="0" err="1"/>
              <a:t>gaussian</a:t>
            </a:r>
            <a:r>
              <a:rPr lang="en-US" dirty="0"/>
              <a:t> approximation underestimates the confidence interval</a:t>
            </a:r>
            <a:endParaRPr lang="en-US" dirty="0">
              <a:sym typeface="Mathematica1" pitchFamily="2" charset="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6125" y="5289550"/>
            <a:ext cx="7788275" cy="631825"/>
            <a:chOff x="470" y="3332"/>
            <a:chExt cx="4906" cy="398"/>
          </a:xfrm>
        </p:grpSpPr>
        <p:pic>
          <p:nvPicPr>
            <p:cNvPr id="5530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3600"/>
              <a:ext cx="489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9"/>
            <p:cNvSpPr txBox="1">
              <a:spLocks noChangeArrowheads="1"/>
            </p:cNvSpPr>
            <p:nvPr/>
          </p:nvSpPr>
          <p:spPr bwMode="auto">
            <a:xfrm>
              <a:off x="470" y="3332"/>
              <a:ext cx="3138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Tip: in ROOT you may use </a:t>
              </a:r>
              <a:r>
                <a:rPr lang="en-US" b="1"/>
                <a:t>tdistribution</a:t>
              </a:r>
              <a:r>
                <a:rPr 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Nuisance</a:t>
            </a:r>
            <a:r>
              <a:rPr lang="it-IT" sz="3200" dirty="0" smtClean="0"/>
              <a:t> </a:t>
            </a:r>
            <a:r>
              <a:rPr lang="it-IT" sz="3200" dirty="0" err="1" smtClean="0"/>
              <a:t>parameters</a:t>
            </a:r>
            <a:r>
              <a:rPr lang="it-IT" sz="3200" dirty="0" smtClean="0"/>
              <a:t>: </a:t>
            </a:r>
            <a:r>
              <a:rPr lang="it-IT" sz="3200" dirty="0" err="1" smtClean="0"/>
              <a:t>an</a:t>
            </a:r>
            <a:r>
              <a:rPr lang="it-IT" sz="3200" dirty="0" smtClean="0"/>
              <a:t> </a:t>
            </a:r>
            <a:r>
              <a:rPr lang="it-IT" sz="3200" dirty="0" err="1" smtClean="0"/>
              <a:t>example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“Cut and </a:t>
            </a:r>
            <a:r>
              <a:rPr lang="it-IT" sz="2400" dirty="0" err="1" smtClean="0"/>
              <a:t>count</a:t>
            </a:r>
            <a:r>
              <a:rPr lang="it-IT" sz="2400" dirty="0" smtClean="0"/>
              <a:t>” </a:t>
            </a:r>
            <a:r>
              <a:rPr lang="it-IT" sz="2400" dirty="0" err="1" smtClean="0"/>
              <a:t>experiment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a branching </a:t>
            </a:r>
            <a:r>
              <a:rPr lang="it-IT" sz="2400" dirty="0" err="1" smtClean="0"/>
              <a:t>ratio</a:t>
            </a:r>
            <a:r>
              <a:rPr lang="it-IT" sz="2400" dirty="0" smtClean="0"/>
              <a:t> (</a:t>
            </a:r>
            <a:r>
              <a:rPr lang="it-IT" sz="2400" i="1" dirty="0" smtClean="0"/>
              <a:t>B</a:t>
            </a:r>
            <a:r>
              <a:rPr lang="it-IT" sz="2400" dirty="0" smtClean="0"/>
              <a:t>) </a:t>
            </a:r>
            <a:r>
              <a:rPr lang="it-IT" sz="2400" dirty="0" err="1" smtClean="0"/>
              <a:t>determination</a:t>
            </a:r>
            <a:endParaRPr lang="it-IT" sz="2400" dirty="0" smtClean="0"/>
          </a:p>
          <a:p>
            <a:pPr lvl="1"/>
            <a:r>
              <a:rPr lang="it-IT" sz="2000" dirty="0" err="1" smtClean="0"/>
              <a:t>mean</a:t>
            </a:r>
            <a:r>
              <a:rPr lang="it-IT" sz="2000" dirty="0" smtClean="0"/>
              <a:t> </a:t>
            </a:r>
            <a:r>
              <a:rPr lang="it-IT" sz="2000" dirty="0" err="1" smtClean="0"/>
              <a:t>expected</a:t>
            </a:r>
            <a:r>
              <a:rPr lang="it-IT" sz="2000" dirty="0" smtClean="0"/>
              <a:t> background:</a:t>
            </a:r>
          </a:p>
          <a:p>
            <a:pPr lvl="1"/>
            <a:endParaRPr lang="it-IT" sz="1200" dirty="0" smtClean="0"/>
          </a:p>
          <a:p>
            <a:pPr lvl="1"/>
            <a:r>
              <a:rPr lang="it-IT" sz="2000" dirty="0" err="1" smtClean="0"/>
              <a:t>scaling</a:t>
            </a:r>
            <a:r>
              <a:rPr lang="it-IT" sz="2000" dirty="0" smtClean="0"/>
              <a:t> </a:t>
            </a:r>
            <a:r>
              <a:rPr lang="it-IT" sz="2000" dirty="0" err="1" smtClean="0"/>
              <a:t>factor*</a:t>
            </a:r>
            <a:r>
              <a:rPr lang="it-IT" sz="2000" dirty="0" smtClean="0"/>
              <a:t> </a:t>
            </a:r>
            <a:r>
              <a:rPr lang="it-IT" sz="2000" dirty="0" err="1" smtClean="0"/>
              <a:t>relating</a:t>
            </a:r>
            <a:r>
              <a:rPr lang="it-IT" sz="2000" dirty="0" smtClean="0"/>
              <a:t> </a:t>
            </a:r>
            <a:r>
              <a:rPr lang="it-IT" sz="2000" dirty="0" err="1" smtClean="0"/>
              <a:t>observed</a:t>
            </a:r>
            <a:r>
              <a:rPr lang="it-IT" sz="2000" dirty="0" smtClean="0"/>
              <a:t> </a:t>
            </a:r>
            <a:r>
              <a:rPr lang="it-IT" sz="2000" dirty="0" err="1" smtClean="0"/>
              <a:t>signal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i="1" dirty="0" smtClean="0"/>
              <a:t>B</a:t>
            </a:r>
            <a:r>
              <a:rPr lang="it-IT" sz="2000" dirty="0" smtClean="0"/>
              <a:t>:</a:t>
            </a:r>
          </a:p>
          <a:p>
            <a:pPr lvl="1"/>
            <a:endParaRPr lang="it-IT" sz="2000" dirty="0" smtClean="0"/>
          </a:p>
          <a:p>
            <a:r>
              <a:rPr lang="it-IT" sz="2400" dirty="0" smtClean="0"/>
              <a:t>the </a:t>
            </a:r>
            <a:r>
              <a:rPr lang="it-IT" sz="2400" dirty="0" err="1" smtClean="0"/>
              <a:t>number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observed</a:t>
            </a:r>
            <a:r>
              <a:rPr lang="it-IT" sz="2400" dirty="0" smtClean="0"/>
              <a:t> </a:t>
            </a:r>
            <a:r>
              <a:rPr lang="it-IT" sz="2400" dirty="0" err="1" smtClean="0"/>
              <a:t>events</a:t>
            </a:r>
            <a:r>
              <a:rPr lang="it-IT" sz="2400" dirty="0" smtClean="0"/>
              <a:t> </a:t>
            </a:r>
            <a:r>
              <a:rPr lang="it-IT" sz="2400" i="1" dirty="0" smtClean="0"/>
              <a:t>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sampled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a </a:t>
            </a:r>
            <a:r>
              <a:rPr lang="it-IT" sz="2400" dirty="0" err="1" smtClean="0"/>
              <a:t>Poisson</a:t>
            </a:r>
            <a:r>
              <a:rPr lang="it-IT" sz="2400" dirty="0" smtClean="0"/>
              <a:t> </a:t>
            </a:r>
            <a:r>
              <a:rPr lang="it-IT" sz="2400" dirty="0" err="1" smtClean="0"/>
              <a:t>distribution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mean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lvl="1"/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i="1" dirty="0" smtClean="0"/>
              <a:t>f</a:t>
            </a:r>
            <a:r>
              <a:rPr lang="it-IT" sz="2000" dirty="0" smtClean="0"/>
              <a:t>, </a:t>
            </a:r>
            <a:r>
              <a:rPr lang="it-IT" sz="2000" i="1" dirty="0" smtClean="0"/>
              <a:t>b</a:t>
            </a:r>
            <a:r>
              <a:rPr lang="it-IT" sz="2000" dirty="0" smtClean="0"/>
              <a:t> </a:t>
            </a:r>
            <a:r>
              <a:rPr lang="it-IT" sz="2000" dirty="0" err="1" smtClean="0"/>
              <a:t>sampled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Gaussian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5486400" y="1914525"/>
          <a:ext cx="838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2" name="Equazione" r:id="rId4" imgW="406080" imgH="253800" progId="Equation.3">
                  <p:embed/>
                </p:oleObj>
              </mc:Choice>
              <mc:Fallback>
                <p:oleObj name="Equazione" r:id="rId4" imgW="40608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14525"/>
                        <a:ext cx="8382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1524000" y="3016250"/>
          <a:ext cx="838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3" name="Equazione" r:id="rId6" imgW="457200" imgH="266400" progId="Equation.3">
                  <p:embed/>
                </p:oleObj>
              </mc:Choice>
              <mc:Fallback>
                <p:oleObj name="Equazione" r:id="rId6" imgW="45720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16250"/>
                        <a:ext cx="8382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09600" y="5029200"/>
            <a:ext cx="30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 </a:t>
            </a:r>
            <a:r>
              <a:rPr lang="it-IT" dirty="0" err="1" smtClean="0"/>
              <a:t>efficiency</a:t>
            </a:r>
            <a:r>
              <a:rPr lang="it-IT" dirty="0" smtClean="0"/>
              <a:t>, sample </a:t>
            </a:r>
            <a:r>
              <a:rPr lang="it-IT" dirty="0" err="1" smtClean="0"/>
              <a:t>size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1577340" y="4114800"/>
          <a:ext cx="18516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4" name="Equazione" r:id="rId8" imgW="1028520" imgH="253800" progId="Equation.3">
                  <p:embed/>
                </p:oleObj>
              </mc:Choice>
              <mc:Fallback>
                <p:oleObj name="Equazione" r:id="rId8" imgW="102852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" y="4114800"/>
                        <a:ext cx="185166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295400" y="5754469"/>
            <a:ext cx="6257932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(</a:t>
            </a:r>
            <a:r>
              <a:rPr lang="it-IT" i="1" dirty="0" smtClean="0"/>
              <a:t>B</a:t>
            </a:r>
            <a:r>
              <a:rPr lang="it-IT" dirty="0" smtClean="0"/>
              <a:t>) </a:t>
            </a:r>
          </a:p>
          <a:p>
            <a:r>
              <a:rPr lang="it-IT" dirty="0" smtClean="0"/>
              <a:t>and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nuisance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</a:t>
            </a:r>
            <a:r>
              <a:rPr lang="it-IT" i="1" dirty="0" smtClean="0"/>
              <a:t>b</a:t>
            </a:r>
            <a:r>
              <a:rPr lang="it-IT" dirty="0" smtClean="0"/>
              <a:t>, </a:t>
            </a:r>
            <a:r>
              <a:rPr lang="it-IT" i="1" dirty="0" smtClean="0"/>
              <a:t>f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Nuisance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738" y="1219200"/>
            <a:ext cx="8043862" cy="4953000"/>
          </a:xfrm>
        </p:spPr>
        <p:txBody>
          <a:bodyPr/>
          <a:lstStyle/>
          <a:p>
            <a:r>
              <a:rPr lang="it-IT" sz="2000" dirty="0" err="1" smtClean="0"/>
              <a:t>How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quote a </a:t>
            </a:r>
            <a:r>
              <a:rPr lang="it-IT" sz="2000" dirty="0" err="1" smtClean="0"/>
              <a:t>confidence</a:t>
            </a:r>
            <a:r>
              <a:rPr lang="it-IT" sz="2000" dirty="0" smtClean="0"/>
              <a:t> </a:t>
            </a:r>
            <a:r>
              <a:rPr lang="it-IT" sz="2000" dirty="0" err="1" smtClean="0"/>
              <a:t>interval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i="1" dirty="0" smtClean="0"/>
              <a:t>B</a:t>
            </a:r>
            <a:r>
              <a:rPr lang="it-IT" sz="2000" dirty="0" smtClean="0"/>
              <a:t>?</a:t>
            </a:r>
          </a:p>
          <a:p>
            <a:pPr lvl="1"/>
            <a:r>
              <a:rPr lang="it-IT" sz="1800" dirty="0" smtClean="0"/>
              <a:t>don’t </a:t>
            </a:r>
            <a:r>
              <a:rPr lang="it-IT" sz="1800" dirty="0" err="1" smtClean="0"/>
              <a:t>give</a:t>
            </a:r>
            <a:r>
              <a:rPr lang="it-IT" sz="1800" dirty="0" smtClean="0"/>
              <a:t> a </a:t>
            </a:r>
            <a:r>
              <a:rPr lang="it-IT" sz="1800" dirty="0" err="1" smtClean="0"/>
              <a:t>CI</a:t>
            </a:r>
            <a:r>
              <a:rPr lang="it-IT" sz="1800" dirty="0" smtClean="0"/>
              <a:t>, just quote </a:t>
            </a:r>
            <a:r>
              <a:rPr lang="it-IT" sz="1800" i="1" dirty="0" smtClean="0"/>
              <a:t>n</a:t>
            </a:r>
            <a:r>
              <a:rPr lang="it-IT" sz="1800" dirty="0" smtClean="0"/>
              <a:t>,           ,</a:t>
            </a:r>
          </a:p>
          <a:p>
            <a:pPr lvl="1"/>
            <a:r>
              <a:rPr lang="it-IT" sz="1800" dirty="0" smtClean="0"/>
              <a:t>integrate out the </a:t>
            </a:r>
            <a:r>
              <a:rPr lang="it-IT" sz="1800" dirty="0" err="1" smtClean="0"/>
              <a:t>nuisance</a:t>
            </a:r>
            <a:r>
              <a:rPr lang="it-IT" sz="1800" dirty="0" smtClean="0"/>
              <a:t> </a:t>
            </a:r>
            <a:r>
              <a:rPr lang="it-IT" sz="1800" dirty="0" err="1" smtClean="0"/>
              <a:t>parameters</a:t>
            </a:r>
            <a:r>
              <a:rPr lang="it-IT" sz="1800" dirty="0" smtClean="0"/>
              <a:t> (a </a:t>
            </a:r>
            <a:r>
              <a:rPr lang="it-IT" sz="1800" dirty="0" err="1" smtClean="0"/>
              <a:t>partially</a:t>
            </a:r>
            <a:r>
              <a:rPr lang="it-IT" sz="1800" dirty="0" smtClean="0"/>
              <a:t> </a:t>
            </a:r>
            <a:r>
              <a:rPr lang="it-IT" sz="1800" dirty="0" err="1" smtClean="0"/>
              <a:t>Bayesian</a:t>
            </a:r>
            <a:r>
              <a:rPr lang="it-IT" sz="1800" dirty="0" smtClean="0"/>
              <a:t> </a:t>
            </a:r>
            <a:r>
              <a:rPr lang="it-IT" sz="1800" dirty="0" err="1" smtClean="0"/>
              <a:t>approach</a:t>
            </a:r>
            <a:r>
              <a:rPr lang="it-IT" sz="1800" dirty="0" smtClean="0"/>
              <a:t>, </a:t>
            </a:r>
            <a:r>
              <a:rPr lang="it-IT" sz="1800" dirty="0" err="1" smtClean="0"/>
              <a:t>where</a:t>
            </a:r>
            <a:r>
              <a:rPr lang="it-IT" sz="1800" dirty="0" smtClean="0"/>
              <a:t> a </a:t>
            </a:r>
            <a:r>
              <a:rPr lang="it-IT" sz="1800" dirty="0" err="1" smtClean="0"/>
              <a:t>uniform</a:t>
            </a:r>
            <a:r>
              <a:rPr lang="it-IT" sz="1800" dirty="0" smtClean="0"/>
              <a:t> </a:t>
            </a:r>
            <a:r>
              <a:rPr lang="it-IT" sz="1800" dirty="0" err="1" smtClean="0"/>
              <a:t>prior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been</a:t>
            </a:r>
            <a:r>
              <a:rPr lang="it-IT" sz="1800" dirty="0" smtClean="0"/>
              <a:t> </a:t>
            </a:r>
            <a:r>
              <a:rPr lang="it-IT" sz="1800" dirty="0" err="1" smtClean="0"/>
              <a:t>assumed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i="1" dirty="0" smtClean="0"/>
              <a:t>b</a:t>
            </a:r>
            <a:r>
              <a:rPr lang="it-IT" sz="1800" dirty="0" smtClean="0"/>
              <a:t> and </a:t>
            </a:r>
            <a:r>
              <a:rPr lang="it-IT" sz="1800" i="1" dirty="0" smtClean="0"/>
              <a:t>f</a:t>
            </a:r>
            <a:r>
              <a:rPr lang="it-IT" sz="1800" dirty="0" smtClean="0"/>
              <a:t>) </a:t>
            </a:r>
          </a:p>
          <a:p>
            <a:pPr lvl="1"/>
            <a:r>
              <a:rPr lang="it-IT" sz="1800" dirty="0" err="1" smtClean="0"/>
              <a:t>when</a:t>
            </a:r>
            <a:r>
              <a:rPr lang="it-IT" sz="1800" dirty="0" smtClean="0"/>
              <a:t> </a:t>
            </a:r>
            <a:r>
              <a:rPr lang="it-IT" sz="1800" dirty="0" err="1" smtClean="0"/>
              <a:t>quoting</a:t>
            </a:r>
            <a:r>
              <a:rPr lang="it-IT" sz="1800" dirty="0" smtClean="0"/>
              <a:t> upper </a:t>
            </a:r>
            <a:r>
              <a:rPr lang="it-IT" sz="1800" dirty="0" err="1" smtClean="0"/>
              <a:t>limits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i="1" dirty="0" smtClean="0"/>
              <a:t>B</a:t>
            </a:r>
            <a:r>
              <a:rPr lang="it-IT" sz="1800" dirty="0" smtClean="0"/>
              <a:t>: do the </a:t>
            </a:r>
            <a:r>
              <a:rPr lang="it-IT" sz="1800" dirty="0" err="1" smtClean="0"/>
              <a:t>Poisson</a:t>
            </a:r>
            <a:r>
              <a:rPr lang="it-IT" sz="1800" dirty="0" smtClean="0"/>
              <a:t> </a:t>
            </a:r>
            <a:r>
              <a:rPr lang="it-IT" sz="1800" dirty="0" err="1" smtClean="0"/>
              <a:t>statistical</a:t>
            </a:r>
            <a:r>
              <a:rPr lang="it-IT" sz="1800" dirty="0" smtClean="0"/>
              <a:t> </a:t>
            </a:r>
            <a:r>
              <a:rPr lang="it-IT" sz="1800" dirty="0" err="1" smtClean="0"/>
              <a:t>analysis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</a:t>
            </a:r>
            <a:r>
              <a:rPr lang="it-IT" sz="1800" i="1" dirty="0" smtClean="0"/>
              <a:t>n</a:t>
            </a:r>
            <a:r>
              <a:rPr lang="it-IT" sz="1800" dirty="0" smtClean="0"/>
              <a:t>,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i="1" dirty="0" smtClean="0"/>
              <a:t>b</a:t>
            </a:r>
            <a:r>
              <a:rPr lang="it-IT" sz="1800" dirty="0" smtClean="0"/>
              <a:t> and </a:t>
            </a:r>
            <a:r>
              <a:rPr lang="it-IT" sz="1800" i="1" dirty="0" smtClean="0"/>
              <a:t>f</a:t>
            </a:r>
            <a:r>
              <a:rPr lang="it-IT" sz="1800" dirty="0" smtClean="0"/>
              <a:t> </a:t>
            </a:r>
            <a:r>
              <a:rPr lang="it-IT" sz="1800" dirty="0" err="1" smtClean="0"/>
              <a:t>fixed</a:t>
            </a:r>
            <a:r>
              <a:rPr lang="it-IT" sz="1800" dirty="0" smtClean="0"/>
              <a:t> at </a:t>
            </a:r>
            <a:r>
              <a:rPr lang="it-IT" sz="1800" dirty="0" err="1" smtClean="0"/>
              <a:t>estimated</a:t>
            </a:r>
            <a:r>
              <a:rPr lang="it-IT" sz="1800" dirty="0" smtClean="0"/>
              <a:t> </a:t>
            </a:r>
            <a:r>
              <a:rPr lang="it-IT" sz="1800" dirty="0" err="1" smtClean="0"/>
              <a:t>values</a:t>
            </a:r>
            <a:r>
              <a:rPr lang="it-IT" sz="1800" dirty="0" smtClean="0"/>
              <a:t> plus </a:t>
            </a:r>
            <a:r>
              <a:rPr lang="it-IT" sz="1800" dirty="0" err="1" smtClean="0"/>
              <a:t>one</a:t>
            </a:r>
            <a:r>
              <a:rPr lang="it-IT" sz="1800" dirty="0" smtClean="0"/>
              <a:t> SD (in the direction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make</a:t>
            </a:r>
            <a:r>
              <a:rPr lang="it-IT" sz="1800" dirty="0" smtClean="0"/>
              <a:t> the </a:t>
            </a:r>
            <a:r>
              <a:rPr lang="it-IT" sz="1800" dirty="0" err="1" smtClean="0"/>
              <a:t>limit</a:t>
            </a:r>
            <a:r>
              <a:rPr lang="it-IT" sz="1800" dirty="0" smtClean="0"/>
              <a:t> </a:t>
            </a:r>
            <a:r>
              <a:rPr lang="it-IT" sz="1800" dirty="0" err="1" smtClean="0"/>
              <a:t>higher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central</a:t>
            </a:r>
            <a:r>
              <a:rPr lang="it-IT" sz="1800" dirty="0" smtClean="0"/>
              <a:t> </a:t>
            </a:r>
            <a:r>
              <a:rPr lang="it-IT" sz="1800" dirty="0" err="1" smtClean="0"/>
              <a:t>values</a:t>
            </a:r>
            <a:r>
              <a:rPr lang="it-IT" sz="1800" dirty="0" smtClean="0"/>
              <a:t>): </a:t>
            </a:r>
            <a:r>
              <a:rPr lang="it-IT" sz="1800" i="1" dirty="0" smtClean="0"/>
              <a:t>ad hoc</a:t>
            </a:r>
          </a:p>
          <a:p>
            <a:r>
              <a:rPr lang="it-IT" sz="2000" dirty="0" err="1" smtClean="0"/>
              <a:t>Another</a:t>
            </a:r>
            <a:r>
              <a:rPr lang="it-IT" sz="2000" dirty="0" smtClean="0"/>
              <a:t> </a:t>
            </a:r>
            <a:r>
              <a:rPr lang="it-IT" sz="2000" dirty="0" err="1" smtClean="0"/>
              <a:t>method</a:t>
            </a:r>
            <a:r>
              <a:rPr lang="it-IT" sz="2000" dirty="0" smtClean="0"/>
              <a:t> </a:t>
            </a:r>
            <a:r>
              <a:rPr lang="it-IT" sz="2000" dirty="0" err="1" smtClean="0"/>
              <a:t>proposed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F.C. Porter:</a:t>
            </a:r>
          </a:p>
          <a:p>
            <a:pPr lvl="1"/>
            <a:r>
              <a:rPr lang="it-IT" sz="1800" dirty="0" err="1" smtClean="0"/>
              <a:t>find</a:t>
            </a:r>
            <a:r>
              <a:rPr lang="it-IT" sz="1800" dirty="0" smtClean="0"/>
              <a:t> global </a:t>
            </a:r>
            <a:r>
              <a:rPr lang="it-IT" sz="1800" dirty="0" err="1" smtClean="0"/>
              <a:t>maximum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likelihood</a:t>
            </a:r>
            <a:r>
              <a:rPr lang="it-IT" sz="1800" dirty="0" smtClean="0"/>
              <a:t> </a:t>
            </a:r>
            <a:r>
              <a:rPr lang="it-IT" sz="1800" dirty="0" err="1" smtClean="0"/>
              <a:t>function</a:t>
            </a:r>
            <a:r>
              <a:rPr lang="it-IT" sz="1800" dirty="0" smtClean="0"/>
              <a:t> </a:t>
            </a:r>
            <a:r>
              <a:rPr lang="it-IT" sz="1800" i="1" dirty="0" smtClean="0"/>
              <a:t>L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respect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i="1" dirty="0" smtClean="0"/>
              <a:t>B</a:t>
            </a:r>
            <a:r>
              <a:rPr lang="it-IT" sz="1800" dirty="0" smtClean="0"/>
              <a:t>, </a:t>
            </a:r>
            <a:r>
              <a:rPr lang="it-IT" sz="1800" i="1" dirty="0" smtClean="0"/>
              <a:t>f</a:t>
            </a:r>
            <a:r>
              <a:rPr lang="it-IT" sz="1800" dirty="0" smtClean="0"/>
              <a:t>, </a:t>
            </a:r>
            <a:r>
              <a:rPr lang="it-IT" sz="1800" i="1" dirty="0" smtClean="0"/>
              <a:t>b;</a:t>
            </a:r>
          </a:p>
          <a:p>
            <a:pPr lvl="1"/>
            <a:r>
              <a:rPr lang="it-IT" sz="1800" dirty="0" err="1" smtClean="0"/>
              <a:t>search</a:t>
            </a:r>
            <a:r>
              <a:rPr lang="it-IT" sz="1800" dirty="0" smtClean="0"/>
              <a:t> in </a:t>
            </a:r>
            <a:r>
              <a:rPr lang="it-IT" sz="1800" i="1" dirty="0" smtClean="0"/>
              <a:t>B</a:t>
            </a:r>
            <a:r>
              <a:rPr lang="it-IT" sz="1800" dirty="0" smtClean="0"/>
              <a:t> </a:t>
            </a:r>
            <a:r>
              <a:rPr lang="it-IT" sz="1800" dirty="0" err="1" smtClean="0"/>
              <a:t>parameter</a:t>
            </a:r>
            <a:r>
              <a:rPr lang="it-IT" sz="1800" dirty="0" smtClean="0"/>
              <a:t> </a:t>
            </a:r>
            <a:r>
              <a:rPr lang="it-IT" sz="1800" dirty="0" err="1" smtClean="0"/>
              <a:t>space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points</a:t>
            </a:r>
            <a:r>
              <a:rPr lang="it-IT" sz="1800" dirty="0" smtClean="0"/>
              <a:t> </a:t>
            </a:r>
            <a:r>
              <a:rPr lang="it-IT" sz="1800" dirty="0" err="1" smtClean="0"/>
              <a:t>where</a:t>
            </a:r>
            <a:r>
              <a:rPr lang="it-IT" sz="1800" dirty="0" smtClean="0"/>
              <a:t> </a:t>
            </a:r>
            <a:r>
              <a:rPr lang="it-IT" sz="1800" dirty="0" err="1" smtClean="0"/>
              <a:t>ln</a:t>
            </a:r>
            <a:r>
              <a:rPr lang="it-IT" sz="1800" i="1" dirty="0" err="1" smtClean="0"/>
              <a:t>L</a:t>
            </a:r>
            <a:r>
              <a:rPr lang="it-IT" sz="1800" dirty="0" smtClean="0"/>
              <a:t> </a:t>
            </a:r>
            <a:r>
              <a:rPr lang="it-IT" sz="1800" dirty="0" err="1" smtClean="0"/>
              <a:t>decreases</a:t>
            </a:r>
            <a:r>
              <a:rPr lang="it-IT" sz="1800" dirty="0" smtClean="0"/>
              <a:t> by a </a:t>
            </a:r>
            <a:r>
              <a:rPr lang="it-IT" sz="1800" dirty="0" err="1" smtClean="0"/>
              <a:t>specified</a:t>
            </a:r>
            <a:r>
              <a:rPr lang="it-IT" sz="1800" dirty="0" smtClean="0"/>
              <a:t> </a:t>
            </a:r>
            <a:r>
              <a:rPr lang="it-IT" sz="1800" dirty="0" err="1" smtClean="0"/>
              <a:t>amount</a:t>
            </a:r>
            <a:r>
              <a:rPr lang="it-IT" sz="1800" dirty="0" smtClean="0"/>
              <a:t> (0.5 for a 68% CI), </a:t>
            </a:r>
            <a:r>
              <a:rPr lang="it-IT" sz="1800" dirty="0" err="1" smtClean="0"/>
              <a:t>making</a:t>
            </a:r>
            <a:r>
              <a:rPr lang="it-IT" sz="1800" dirty="0" smtClean="0"/>
              <a:t> </a:t>
            </a:r>
            <a:r>
              <a:rPr lang="it-IT" sz="1800" dirty="0" err="1" smtClean="0"/>
              <a:t>sure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i="1" dirty="0" smtClean="0"/>
              <a:t>L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re-</a:t>
            </a:r>
            <a:r>
              <a:rPr lang="it-IT" sz="1800" dirty="0" err="1" smtClean="0"/>
              <a:t>maximized</a:t>
            </a:r>
            <a:r>
              <a:rPr lang="it-IT" sz="1800" dirty="0" smtClean="0"/>
              <a:t> with </a:t>
            </a:r>
            <a:r>
              <a:rPr lang="it-IT" sz="1800" dirty="0" err="1" smtClean="0"/>
              <a:t>respect</a:t>
            </a:r>
            <a:r>
              <a:rPr lang="it-IT" sz="1800" dirty="0" smtClean="0"/>
              <a:t> to </a:t>
            </a:r>
            <a:r>
              <a:rPr lang="it-IT" sz="1800" i="1" dirty="0" smtClean="0"/>
              <a:t>f</a:t>
            </a:r>
            <a:r>
              <a:rPr lang="it-IT" sz="1800" dirty="0" smtClean="0"/>
              <a:t> and </a:t>
            </a:r>
            <a:r>
              <a:rPr lang="it-IT" sz="1800" i="1" dirty="0" smtClean="0"/>
              <a:t>b</a:t>
            </a:r>
            <a:r>
              <a:rPr lang="it-IT" sz="1800" dirty="0" smtClean="0"/>
              <a:t>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search</a:t>
            </a:r>
            <a:r>
              <a:rPr lang="it-IT" sz="1800" dirty="0" smtClean="0"/>
              <a:t>: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53000" y="1524000"/>
          <a:ext cx="8382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Equazione" r:id="rId3" imgW="406080" imgH="253800" progId="Equation.3">
                  <p:embed/>
                </p:oleObj>
              </mc:Choice>
              <mc:Fallback>
                <p:oleObj name="Equazione" r:id="rId3" imgW="4060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8382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5867400" y="1568450"/>
          <a:ext cx="838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5" name="Equazione" r:id="rId5" imgW="457200" imgH="266400" progId="Equation.3">
                  <p:embed/>
                </p:oleObj>
              </mc:Choice>
              <mc:Fallback>
                <p:oleObj name="Equazione" r:id="rId5" imgW="45720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68450"/>
                        <a:ext cx="8382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362200" y="6096000"/>
            <a:ext cx="4705006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B</a:t>
            </a:r>
            <a:r>
              <a:rPr lang="it-IT" i="1" baseline="-25000" dirty="0" err="1" smtClean="0">
                <a:latin typeface="Arial"/>
                <a:cs typeface="Arial"/>
              </a:rPr>
              <a:t>ℓ</a:t>
            </a:r>
            <a:r>
              <a:rPr lang="it-IT" dirty="0" smtClean="0"/>
              <a:t>, </a:t>
            </a:r>
            <a:r>
              <a:rPr lang="it-IT" i="1" dirty="0" err="1" smtClean="0"/>
              <a:t>B</a:t>
            </a:r>
            <a:r>
              <a:rPr lang="it-IT" i="1" baseline="-25000" dirty="0" err="1" smtClean="0"/>
              <a:t>u</a:t>
            </a:r>
            <a:r>
              <a:rPr lang="it-IT" dirty="0" smtClean="0"/>
              <a:t> </a:t>
            </a:r>
            <a:r>
              <a:rPr lang="it-IT" dirty="0" err="1" smtClean="0"/>
              <a:t>give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estimated</a:t>
            </a:r>
            <a:r>
              <a:rPr lang="it-IT" dirty="0" smtClean="0"/>
              <a:t> </a:t>
            </a:r>
            <a:r>
              <a:rPr lang="it-IT" dirty="0" err="1" smtClean="0"/>
              <a:t>interval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B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Nuisance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(3)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5681661" cy="51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248400" y="3732074"/>
            <a:ext cx="24673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ym typeface="Symbol"/>
              </a:rPr>
              <a:t>at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</a:t>
            </a:r>
            <a:r>
              <a:rPr lang="it-IT" dirty="0" smtClean="0">
                <a:sym typeface="Symbol"/>
              </a:rPr>
              <a:t> = </a:t>
            </a:r>
            <a:r>
              <a:rPr lang="it-IT" dirty="0" smtClean="0">
                <a:latin typeface="Arial"/>
                <a:cs typeface="Arial"/>
                <a:sym typeface="Symbol"/>
              </a:rPr>
              <a:t>½,</a:t>
            </a:r>
          </a:p>
          <a:p>
            <a:r>
              <a:rPr lang="it-IT" dirty="0" smtClean="0">
                <a:latin typeface="Arial"/>
                <a:cs typeface="Arial"/>
                <a:sym typeface="Symbol"/>
              </a:rPr>
              <a:t>the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coverage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obtained</a:t>
            </a:r>
            <a:endParaRPr lang="it-IT" dirty="0" smtClean="0">
              <a:latin typeface="Arial"/>
              <a:cs typeface="Arial"/>
              <a:sym typeface="Symbol"/>
            </a:endParaRPr>
          </a:p>
          <a:p>
            <a:r>
              <a:rPr lang="it-IT" dirty="0" err="1" smtClean="0">
                <a:latin typeface="Arial"/>
                <a:cs typeface="Arial"/>
                <a:sym typeface="Symbol"/>
              </a:rPr>
              <a:t>is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reasonably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close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to</a:t>
            </a:r>
            <a:endParaRPr lang="it-IT" dirty="0" smtClean="0">
              <a:latin typeface="Arial"/>
              <a:cs typeface="Arial"/>
              <a:sym typeface="Symbol"/>
            </a:endParaRPr>
          </a:p>
          <a:p>
            <a:r>
              <a:rPr lang="it-IT" dirty="0" smtClean="0">
                <a:latin typeface="Arial"/>
                <a:cs typeface="Arial"/>
                <a:sym typeface="Symbol"/>
              </a:rPr>
              <a:t>the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nominal</a:t>
            </a:r>
            <a:r>
              <a:rPr lang="it-IT" dirty="0" smtClean="0">
                <a:latin typeface="Arial"/>
                <a:cs typeface="Arial"/>
                <a:sym typeface="Symbol"/>
              </a:rPr>
              <a:t> 68%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for</a:t>
            </a:r>
            <a:endParaRPr lang="it-IT" dirty="0" smtClean="0">
              <a:latin typeface="Arial"/>
              <a:cs typeface="Arial"/>
              <a:sym typeface="Symbol"/>
            </a:endParaRPr>
          </a:p>
          <a:p>
            <a:r>
              <a:rPr lang="it-IT" dirty="0" err="1" smtClean="0">
                <a:latin typeface="Arial"/>
                <a:cs typeface="Arial"/>
                <a:sym typeface="Symbol"/>
              </a:rPr>
              <a:t>number</a:t>
            </a:r>
            <a:r>
              <a:rPr lang="it-IT" dirty="0" smtClean="0">
                <a:latin typeface="Arial"/>
                <a:cs typeface="Arial"/>
                <a:sym typeface="Symbol"/>
              </a:rPr>
              <a:t> of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expected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</a:p>
          <a:p>
            <a:r>
              <a:rPr lang="it-IT" dirty="0" err="1" smtClean="0">
                <a:latin typeface="Arial"/>
                <a:cs typeface="Arial"/>
                <a:sym typeface="Symbol"/>
              </a:rPr>
              <a:t>Signal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events</a:t>
            </a:r>
            <a:r>
              <a:rPr lang="it-IT" dirty="0" smtClean="0">
                <a:latin typeface="Arial"/>
                <a:cs typeface="Arial"/>
                <a:sym typeface="Symbol"/>
              </a:rPr>
              <a:t> B  2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23138" y="2491026"/>
            <a:ext cx="27446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(</a:t>
            </a:r>
            <a:r>
              <a:rPr lang="it-IT" sz="1600" i="1" dirty="0" smtClean="0"/>
              <a:t>f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adjusted</a:t>
            </a:r>
            <a:r>
              <a:rPr lang="it-IT" sz="1600" dirty="0" smtClean="0"/>
              <a:t> so </a:t>
            </a:r>
            <a:r>
              <a:rPr lang="it-IT" sz="1600" dirty="0" err="1" smtClean="0"/>
              <a:t>that</a:t>
            </a:r>
            <a:endParaRPr lang="it-IT" sz="1600" dirty="0" smtClean="0"/>
          </a:p>
          <a:p>
            <a:r>
              <a:rPr lang="it-IT" sz="1600" i="1" dirty="0" smtClean="0"/>
              <a:t>B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equal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the </a:t>
            </a:r>
            <a:r>
              <a:rPr lang="it-IT" sz="1600" dirty="0" err="1" smtClean="0"/>
              <a:t>number</a:t>
            </a:r>
            <a:endParaRPr lang="it-IT" sz="1600" dirty="0" smtClean="0"/>
          </a:p>
          <a:p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signal</a:t>
            </a:r>
            <a:r>
              <a:rPr lang="it-IT" sz="1600" dirty="0" smtClean="0"/>
              <a:t> </a:t>
            </a:r>
            <a:r>
              <a:rPr lang="it-IT" sz="1600" dirty="0" err="1" smtClean="0"/>
              <a:t>events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24600" y="1066800"/>
            <a:ext cx="2517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coverage</a:t>
            </a:r>
            <a:r>
              <a:rPr lang="it-IT" b="1" dirty="0" smtClean="0"/>
              <a:t> vs. </a:t>
            </a:r>
            <a:r>
              <a:rPr lang="it-IT" b="1" dirty="0" smtClean="0">
                <a:sym typeface="Symbol" panose="05050102010706020507" pitchFamily="18" charset="2"/>
              </a:rPr>
              <a:t> </a:t>
            </a:r>
            <a:r>
              <a:rPr lang="it-IT" dirty="0" smtClean="0"/>
              <a:t>for </a:t>
            </a:r>
          </a:p>
          <a:p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numbers</a:t>
            </a:r>
            <a:r>
              <a:rPr lang="it-IT" dirty="0" smtClean="0"/>
              <a:t> of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b="1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Nuisance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(4)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5591175" cy="51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324600" y="1295400"/>
            <a:ext cx="27927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coverage</a:t>
            </a:r>
            <a:r>
              <a:rPr lang="it-IT" b="1" dirty="0" smtClean="0"/>
              <a:t> vs. </a:t>
            </a:r>
            <a:r>
              <a:rPr lang="it-IT" b="1" dirty="0" smtClean="0">
                <a:sym typeface="Symbol" panose="05050102010706020507" pitchFamily="18" charset="2"/>
              </a:rPr>
              <a:t></a:t>
            </a:r>
          </a:p>
          <a:p>
            <a:r>
              <a:rPr lang="it-IT" dirty="0" smtClean="0"/>
              <a:t>for </a:t>
            </a:r>
            <a:r>
              <a:rPr lang="it-IT" i="1" dirty="0" smtClean="0"/>
              <a:t>B</a:t>
            </a:r>
            <a:r>
              <a:rPr lang="it-IT" dirty="0" smtClean="0"/>
              <a:t> = 0 and </a:t>
            </a:r>
          </a:p>
          <a:p>
            <a:r>
              <a:rPr lang="it-IT" dirty="0" err="1" smtClean="0"/>
              <a:t>several</a:t>
            </a:r>
            <a:r>
              <a:rPr lang="it-IT" dirty="0" smtClean="0"/>
              <a:t> (</a:t>
            </a:r>
            <a:r>
              <a:rPr lang="it-IT" dirty="0" err="1" smtClean="0"/>
              <a:t>integer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expected</a:t>
            </a:r>
            <a:r>
              <a:rPr lang="it-IT" dirty="0" smtClean="0"/>
              <a:t> backgrounds</a:t>
            </a:r>
          </a:p>
          <a:p>
            <a:r>
              <a:rPr lang="it-IT" i="1" dirty="0" err="1" smtClean="0"/>
              <a:t>b</a:t>
            </a:r>
            <a:r>
              <a:rPr lang="it-IT" dirty="0" err="1" smtClean="0"/>
              <a:t>’s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48400" y="3503474"/>
            <a:ext cx="2581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ym typeface="Symbol"/>
              </a:rPr>
              <a:t>at</a:t>
            </a:r>
            <a:r>
              <a:rPr lang="it-IT" dirty="0" smtClean="0">
                <a:sym typeface="Symbol"/>
              </a:rPr>
              <a:t> </a:t>
            </a:r>
            <a:r>
              <a:rPr lang="it-IT" dirty="0" smtClean="0">
                <a:sym typeface="Symbol" panose="05050102010706020507" pitchFamily="18" charset="2"/>
              </a:rPr>
              <a:t></a:t>
            </a:r>
            <a:r>
              <a:rPr lang="it-IT" dirty="0" smtClean="0">
                <a:sym typeface="Symbol"/>
              </a:rPr>
              <a:t>= </a:t>
            </a:r>
            <a:r>
              <a:rPr lang="it-IT" dirty="0" smtClean="0">
                <a:latin typeface="Arial"/>
                <a:cs typeface="Arial"/>
                <a:sym typeface="Symbol"/>
              </a:rPr>
              <a:t>½</a:t>
            </a:r>
          </a:p>
          <a:p>
            <a:r>
              <a:rPr lang="it-IT" dirty="0" smtClean="0">
                <a:latin typeface="Arial"/>
                <a:cs typeface="Arial"/>
                <a:sym typeface="Symbol"/>
              </a:rPr>
              <a:t>the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coverage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obtained</a:t>
            </a:r>
            <a:endParaRPr lang="it-IT" dirty="0" smtClean="0">
              <a:latin typeface="Arial"/>
              <a:cs typeface="Arial"/>
              <a:sym typeface="Symbol"/>
            </a:endParaRPr>
          </a:p>
          <a:p>
            <a:r>
              <a:rPr lang="it-IT" dirty="0" err="1" smtClean="0">
                <a:latin typeface="Arial"/>
                <a:cs typeface="Arial"/>
                <a:sym typeface="Symbol"/>
              </a:rPr>
              <a:t>is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reasonably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close</a:t>
            </a:r>
            <a:r>
              <a:rPr lang="it-IT" dirty="0" smtClean="0">
                <a:latin typeface="Arial"/>
                <a:cs typeface="Arial"/>
                <a:sym typeface="Symbol"/>
              </a:rPr>
              <a:t>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to</a:t>
            </a:r>
            <a:endParaRPr lang="it-IT" dirty="0" smtClean="0">
              <a:latin typeface="Arial"/>
              <a:cs typeface="Arial"/>
              <a:sym typeface="Symbol"/>
            </a:endParaRPr>
          </a:p>
          <a:p>
            <a:r>
              <a:rPr lang="it-IT" dirty="0" smtClean="0">
                <a:latin typeface="Arial"/>
                <a:cs typeface="Arial"/>
                <a:sym typeface="Symbol"/>
              </a:rPr>
              <a:t>the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nominal</a:t>
            </a:r>
            <a:r>
              <a:rPr lang="it-IT" dirty="0" smtClean="0">
                <a:latin typeface="Arial"/>
                <a:cs typeface="Arial"/>
                <a:sym typeface="Symbol"/>
              </a:rPr>
              <a:t> 68%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for</a:t>
            </a:r>
            <a:endParaRPr lang="it-IT" dirty="0" smtClean="0">
              <a:latin typeface="Arial"/>
              <a:cs typeface="Arial"/>
              <a:sym typeface="Symbol"/>
            </a:endParaRPr>
          </a:p>
          <a:p>
            <a:r>
              <a:rPr lang="it-IT" dirty="0" err="1" smtClean="0">
                <a:latin typeface="Arial"/>
                <a:cs typeface="Arial"/>
                <a:sym typeface="Symbol"/>
              </a:rPr>
              <a:t>exp</a:t>
            </a:r>
            <a:r>
              <a:rPr lang="it-IT" dirty="0" smtClean="0">
                <a:latin typeface="Arial"/>
                <a:cs typeface="Arial"/>
                <a:sym typeface="Symbol"/>
              </a:rPr>
              <a:t>. </a:t>
            </a:r>
            <a:r>
              <a:rPr lang="it-IT" dirty="0" err="1" smtClean="0">
                <a:latin typeface="Arial"/>
                <a:cs typeface="Arial"/>
                <a:sym typeface="Symbol"/>
              </a:rPr>
              <a:t>backgrounds</a:t>
            </a:r>
            <a:r>
              <a:rPr lang="it-IT" dirty="0" smtClean="0">
                <a:latin typeface="Arial"/>
                <a:cs typeface="Arial"/>
                <a:sym typeface="Symbol"/>
              </a:rPr>
              <a:t> b  2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569A3-0C55-4B96-9797-44963283D79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The Mean in historical perspective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289560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2000" smtClean="0">
                <a:solidFill>
                  <a:schemeClr val="accent2"/>
                </a:solidFill>
              </a:rPr>
              <a:t>     It is well known to your Lordship, that the method practised by </a:t>
            </a:r>
            <a:r>
              <a:rPr lang="en-GB" sz="2000" smtClean="0"/>
              <a:t>astronomers</a:t>
            </a:r>
            <a:r>
              <a:rPr lang="en-GB" sz="2000" smtClean="0">
                <a:solidFill>
                  <a:schemeClr val="accent2"/>
                </a:solidFill>
              </a:rPr>
              <a:t>, in order to diminish the errors arising from the imperfections of instruments, and of the organs of sense, </a:t>
            </a:r>
            <a:r>
              <a:rPr lang="en-GB" sz="2000" smtClean="0"/>
              <a:t>by taking the Mean of several observations</a:t>
            </a:r>
            <a:r>
              <a:rPr lang="en-GB" sz="2000" smtClean="0">
                <a:solidFill>
                  <a:schemeClr val="accent2"/>
                </a:solidFill>
              </a:rPr>
              <a:t>, has not been so generally received, but that some persons, of considerable note, have been of opinion, and even publickly maintained, that </a:t>
            </a:r>
            <a:r>
              <a:rPr lang="en-GB" sz="2000" smtClean="0"/>
              <a:t>one single observation</a:t>
            </a:r>
            <a:r>
              <a:rPr lang="en-GB" sz="2000" smtClean="0">
                <a:solidFill>
                  <a:schemeClr val="accent2"/>
                </a:solidFill>
              </a:rPr>
              <a:t>, taken with due care, was as much to be relied on as the Mean of a great number.</a:t>
            </a:r>
            <a:endParaRPr lang="en-US" sz="2000" smtClean="0">
              <a:solidFill>
                <a:schemeClr val="accent2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66738" y="4038600"/>
            <a:ext cx="80438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/>
            <a:r>
              <a:rPr lang="en-GB" sz="2000">
                <a:solidFill>
                  <a:schemeClr val="accent2"/>
                </a:solidFill>
              </a:rPr>
              <a:t>     </a:t>
            </a:r>
            <a:r>
              <a:rPr lang="en-US" sz="2000">
                <a:solidFill>
                  <a:schemeClr val="accent2"/>
                </a:solidFill>
              </a:rPr>
              <a:t>And the more observations or experiments there are made, the less will the conclusion be liable to err, provided they admit of being repeated under the same circumstances.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00200" y="5286375"/>
            <a:ext cx="739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Times New Roman" pitchFamily="18" charset="0"/>
              </a:rPr>
              <a:t>Thomas Simpson, ‘A letter to the Right Honorable George Earl of Macclesfield, President of the Royal Society, on the advantage of taking the mean of a number of observations, in practical astronomy’, </a:t>
            </a:r>
          </a:p>
          <a:p>
            <a:pPr eaLnBrk="0" hangingPunct="0"/>
            <a:r>
              <a:rPr lang="en-GB" i="1">
                <a:latin typeface="Times New Roman" pitchFamily="18" charset="0"/>
              </a:rPr>
              <a:t>Philosophical Transactions</a:t>
            </a:r>
            <a:r>
              <a:rPr lang="en-GB">
                <a:latin typeface="Times New Roman" pitchFamily="18" charset="0"/>
              </a:rPr>
              <a:t>, 49 (1756), 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Nuisance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(5)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6134100" cy="5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705600" y="3005078"/>
            <a:ext cx="22990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uncertainties</a:t>
            </a:r>
            <a:r>
              <a:rPr lang="it-IT" dirty="0" smtClean="0"/>
              <a:t> in</a:t>
            </a:r>
          </a:p>
          <a:p>
            <a:r>
              <a:rPr lang="it-IT" dirty="0" smtClean="0"/>
              <a:t>the </a:t>
            </a:r>
            <a:r>
              <a:rPr lang="it-IT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it-IT" dirty="0" smtClean="0"/>
              <a:t>help </a:t>
            </a:r>
            <a:r>
              <a:rPr lang="it-IT" dirty="0" err="1" smtClean="0"/>
              <a:t>one</a:t>
            </a:r>
            <a:r>
              <a:rPr lang="it-IT" dirty="0" smtClean="0"/>
              <a:t> to </a:t>
            </a:r>
            <a:r>
              <a:rPr lang="it-IT" dirty="0" err="1" smtClean="0"/>
              <a:t>obtain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desired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coverage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smooth</a:t>
            </a:r>
            <a:r>
              <a:rPr lang="it-IT" dirty="0" smtClean="0"/>
              <a:t> out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</a:t>
            </a:r>
          </a:p>
          <a:p>
            <a:r>
              <a:rPr lang="it-IT" dirty="0" smtClean="0"/>
              <a:t>discrete </a:t>
            </a:r>
            <a:r>
              <a:rPr lang="it-IT" dirty="0" err="1" smtClean="0"/>
              <a:t>Poisson</a:t>
            </a:r>
            <a:endParaRPr lang="it-IT" dirty="0" smtClean="0"/>
          </a:p>
          <a:p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04423" y="1238071"/>
            <a:ext cx="2058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coverage</a:t>
            </a:r>
            <a:r>
              <a:rPr lang="it-IT" b="1" dirty="0" smtClean="0"/>
              <a:t> vs. b</a:t>
            </a:r>
            <a:endParaRPr lang="it-IT" b="1" dirty="0" smtClean="0">
              <a:sym typeface="Symbol" panose="05050102010706020507" pitchFamily="18" charset="2"/>
            </a:endParaRPr>
          </a:p>
          <a:p>
            <a:r>
              <a:rPr lang="it-IT" dirty="0" smtClean="0"/>
              <a:t>for B=0 and</a:t>
            </a:r>
          </a:p>
          <a:p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</a:p>
          <a:p>
            <a:r>
              <a:rPr lang="it-IT" dirty="0" smtClean="0"/>
              <a:t>of </a:t>
            </a:r>
            <a:r>
              <a:rPr lang="it-IT" dirty="0" smtClean="0">
                <a:sym typeface="Symbol" panose="05050102010706020507" pitchFamily="18" charset="2"/>
              </a:rPr>
              <a:t></a:t>
            </a:r>
            <a:r>
              <a:rPr lang="it-IT" baseline="-25000" dirty="0" smtClean="0">
                <a:sym typeface="Symbol" panose="05050102010706020507" pitchFamily="18" charset="2"/>
              </a:rPr>
              <a:t>b</a:t>
            </a:r>
            <a:endParaRPr lang="it-IT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Nuisance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(6)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5986461" cy="53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647673" y="3276600"/>
            <a:ext cx="22621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uncertainties</a:t>
            </a:r>
            <a:r>
              <a:rPr lang="it-IT" dirty="0" smtClean="0"/>
              <a:t> in</a:t>
            </a:r>
          </a:p>
          <a:p>
            <a:r>
              <a:rPr lang="it-IT" dirty="0" smtClean="0"/>
              <a:t>the </a:t>
            </a:r>
            <a:r>
              <a:rPr lang="it-IT" dirty="0" smtClean="0">
                <a:solidFill>
                  <a:srgbClr val="FF0000"/>
                </a:solidFill>
              </a:rPr>
              <a:t>scale </a:t>
            </a:r>
            <a:r>
              <a:rPr lang="it-IT" dirty="0" err="1" smtClean="0">
                <a:solidFill>
                  <a:srgbClr val="FF0000"/>
                </a:solidFill>
              </a:rPr>
              <a:t>factor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help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obtain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desired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coverage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smooth</a:t>
            </a:r>
            <a:r>
              <a:rPr lang="it-IT" dirty="0" smtClean="0"/>
              <a:t> out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</a:t>
            </a:r>
          </a:p>
          <a:p>
            <a:r>
              <a:rPr lang="it-IT" dirty="0" smtClean="0"/>
              <a:t>discrete </a:t>
            </a:r>
            <a:r>
              <a:rPr lang="it-IT" dirty="0" err="1" smtClean="0"/>
              <a:t>Poisson</a:t>
            </a:r>
            <a:endParaRPr lang="it-IT" dirty="0" smtClean="0"/>
          </a:p>
          <a:p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704423" y="1238071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coverage</a:t>
            </a:r>
            <a:r>
              <a:rPr lang="it-IT" b="1" dirty="0" smtClean="0"/>
              <a:t> vs. f</a:t>
            </a:r>
            <a:endParaRPr lang="it-IT" b="1" dirty="0" smtClean="0">
              <a:sym typeface="Symbol" panose="05050102010706020507" pitchFamily="18" charset="2"/>
            </a:endParaRPr>
          </a:p>
          <a:p>
            <a:r>
              <a:rPr lang="it-IT" dirty="0" smtClean="0"/>
              <a:t>for B=1, b=2 and</a:t>
            </a:r>
          </a:p>
          <a:p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</a:p>
          <a:p>
            <a:r>
              <a:rPr lang="it-IT" dirty="0" smtClean="0"/>
              <a:t>of </a:t>
            </a:r>
            <a:r>
              <a:rPr lang="it-IT" dirty="0" smtClean="0">
                <a:sym typeface="Symbol" panose="05050102010706020507" pitchFamily="18" charset="2"/>
              </a:rPr>
              <a:t></a:t>
            </a:r>
            <a:r>
              <a:rPr lang="it-IT" baseline="-25000" dirty="0" smtClean="0">
                <a:sym typeface="Symbol" panose="05050102010706020507" pitchFamily="18" charset="2"/>
              </a:rPr>
              <a:t>f</a:t>
            </a:r>
            <a:endParaRPr lang="it-IT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Frequentist</a:t>
            </a:r>
            <a:r>
              <a:rPr lang="it-IT" dirty="0" smtClean="0"/>
              <a:t> vs. </a:t>
            </a:r>
            <a:r>
              <a:rPr lang="it-IT" dirty="0" err="1" smtClean="0"/>
              <a:t>Bayesian</a:t>
            </a:r>
            <a:r>
              <a:rPr lang="it-IT" dirty="0" smtClean="0"/>
              <a:t> CI’s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570531" y="6248400"/>
            <a:ext cx="712566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based</a:t>
            </a:r>
            <a:r>
              <a:rPr lang="it-IT" sz="1600" dirty="0" smtClean="0"/>
              <a:t> on: </a:t>
            </a:r>
            <a:r>
              <a:rPr lang="it-IT" sz="1600" dirty="0" err="1" smtClean="0"/>
              <a:t>G</a:t>
            </a:r>
            <a:r>
              <a:rPr lang="it-IT" sz="1600" dirty="0" err="1" smtClean="0">
                <a:latin typeface="Arial"/>
                <a:cs typeface="Arial"/>
              </a:rPr>
              <a:t>ünter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Zech</a:t>
            </a:r>
            <a:r>
              <a:rPr lang="it-IT" sz="1600" dirty="0" smtClean="0">
                <a:latin typeface="Arial"/>
                <a:cs typeface="Arial"/>
              </a:rPr>
              <a:t>, EPJ </a:t>
            </a:r>
            <a:r>
              <a:rPr lang="it-IT" sz="1600" dirty="0" err="1" smtClean="0">
                <a:latin typeface="Arial"/>
                <a:cs typeface="Arial"/>
              </a:rPr>
              <a:t>direct</a:t>
            </a:r>
            <a:r>
              <a:rPr lang="it-IT" sz="1600" dirty="0" smtClean="0">
                <a:latin typeface="Arial"/>
                <a:cs typeface="Arial"/>
              </a:rPr>
              <a:t> C4 (2002) 12  [</a:t>
            </a:r>
            <a:r>
              <a:rPr lang="it-IT" sz="1600" dirty="0" err="1" smtClean="0">
                <a:latin typeface="Arial"/>
                <a:cs typeface="Arial"/>
              </a:rPr>
              <a:t>arXiv</a:t>
            </a:r>
            <a:r>
              <a:rPr lang="it-IT" sz="1600" dirty="0" smtClean="0">
                <a:latin typeface="Arial"/>
                <a:cs typeface="Arial"/>
              </a:rPr>
              <a:t>:</a:t>
            </a:r>
            <a:r>
              <a:rPr lang="it-IT" sz="1600" dirty="0" err="1" smtClean="0">
                <a:latin typeface="Arial"/>
                <a:cs typeface="Arial"/>
              </a:rPr>
              <a:t>hep-ex</a:t>
            </a:r>
            <a:r>
              <a:rPr lang="it-IT" sz="1600" dirty="0" smtClean="0">
                <a:latin typeface="Arial"/>
                <a:cs typeface="Arial"/>
              </a:rPr>
              <a:t>/0106023v2]</a:t>
            </a:r>
            <a:endParaRPr lang="it-IT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4629150" cy="27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410200" y="1295400"/>
            <a:ext cx="297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single </a:t>
            </a:r>
            <a:r>
              <a:rPr lang="it-IT" dirty="0" err="1" smtClean="0"/>
              <a:t>observation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x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 (</a:t>
            </a:r>
            <a:r>
              <a:rPr lang="it-IT" dirty="0" smtClean="0">
                <a:sym typeface="Symbol"/>
              </a:rPr>
              <a:t></a:t>
            </a:r>
            <a:r>
              <a:rPr lang="it-IT" baseline="-25000" dirty="0" smtClean="0">
                <a:sym typeface="Symbol"/>
              </a:rPr>
              <a:t>1</a:t>
            </a:r>
            <a:r>
              <a:rPr lang="it-IT" dirty="0" smtClean="0"/>
              <a:t> and </a:t>
            </a:r>
            <a:r>
              <a:rPr lang="it-IT" dirty="0" smtClean="0">
                <a:sym typeface="Symbol"/>
              </a:rPr>
              <a:t></a:t>
            </a:r>
            <a:r>
              <a:rPr lang="it-IT" baseline="-25000" dirty="0" smtClean="0">
                <a:sym typeface="Symbol"/>
              </a:rPr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86400" y="2590800"/>
            <a:ext cx="333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intuitively</a:t>
            </a:r>
            <a:r>
              <a:rPr lang="it-IT" dirty="0" smtClean="0"/>
              <a:t>: the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 smtClean="0"/>
          </a:p>
          <a:p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</a:t>
            </a:r>
            <a:r>
              <a:rPr lang="it-IT" baseline="-25000" dirty="0" smtClean="0">
                <a:sym typeface="Symbol"/>
              </a:rPr>
              <a:t>1</a:t>
            </a:r>
            <a:r>
              <a:rPr lang="it-IT" dirty="0" smtClean="0"/>
              <a:t> </a:t>
            </a:r>
            <a:r>
              <a:rPr lang="it-IT" dirty="0" err="1" smtClean="0"/>
              <a:t>but…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7419" y="4001869"/>
            <a:ext cx="814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… the </a:t>
            </a:r>
            <a:r>
              <a:rPr lang="it-IT" dirty="0" err="1" smtClean="0"/>
              <a:t>observation</a:t>
            </a:r>
            <a:r>
              <a:rPr lang="it-IT" dirty="0" smtClean="0"/>
              <a:t> x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1</a:t>
            </a:r>
            <a:r>
              <a:rPr lang="it-IT" dirty="0" smtClean="0">
                <a:sym typeface="Symbol"/>
              </a:rPr>
              <a:t> </a:t>
            </a:r>
            <a:r>
              <a:rPr lang="it-IT" dirty="0" err="1" smtClean="0">
                <a:sym typeface="Symbol"/>
              </a:rPr>
              <a:t>from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central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value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predicted</a:t>
            </a:r>
            <a:r>
              <a:rPr lang="it-IT" dirty="0" smtClean="0">
                <a:sym typeface="Symbol"/>
              </a:rPr>
              <a:t> </a:t>
            </a:r>
          </a:p>
          <a:p>
            <a:r>
              <a:rPr lang="it-IT" dirty="0" err="1" smtClean="0">
                <a:sym typeface="Symbol"/>
              </a:rPr>
              <a:t>by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model</a:t>
            </a:r>
            <a:r>
              <a:rPr lang="it-IT" dirty="0" smtClean="0">
                <a:sym typeface="Symbol"/>
              </a:rPr>
              <a:t> </a:t>
            </a:r>
            <a:r>
              <a:rPr lang="it-IT" baseline="-25000" dirty="0" smtClean="0">
                <a:sym typeface="Symbol"/>
              </a:rPr>
              <a:t>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5800" y="4687669"/>
            <a:ext cx="799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ð"/>
            </a:pPr>
            <a:r>
              <a:rPr lang="it-IT" dirty="0" smtClean="0">
                <a:sym typeface="Wingdings"/>
              </a:rPr>
              <a:t> the </a:t>
            </a:r>
            <a:r>
              <a:rPr lang="it-IT" dirty="0" err="1" smtClean="0">
                <a:sym typeface="Wingdings"/>
              </a:rPr>
              <a:t>classical</a:t>
            </a:r>
            <a:r>
              <a:rPr lang="it-IT" dirty="0" smtClean="0">
                <a:sym typeface="Wingdings"/>
              </a:rPr>
              <a:t> (</a:t>
            </a:r>
            <a:r>
              <a:rPr lang="it-IT" dirty="0" err="1" smtClean="0">
                <a:sym typeface="Wingdings"/>
              </a:rPr>
              <a:t>frequentist</a:t>
            </a:r>
            <a:r>
              <a:rPr lang="it-IT" dirty="0" smtClean="0">
                <a:sym typeface="Wingdings"/>
              </a:rPr>
              <a:t>) </a:t>
            </a:r>
            <a:r>
              <a:rPr lang="it-IT" dirty="0" err="1" smtClean="0">
                <a:sym typeface="Wingdings"/>
              </a:rPr>
              <a:t>approach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will</a:t>
            </a:r>
            <a:r>
              <a:rPr lang="it-IT" dirty="0" smtClean="0">
                <a:sym typeface="Wingdings"/>
              </a:rPr>
              <a:t> include </a:t>
            </a:r>
            <a:r>
              <a:rPr lang="it-IT" dirty="0" smtClean="0">
                <a:sym typeface="Symbol"/>
              </a:rPr>
              <a:t></a:t>
            </a:r>
            <a:r>
              <a:rPr lang="it-IT" baseline="-25000" dirty="0" smtClean="0">
                <a:sym typeface="Symbol"/>
              </a:rPr>
              <a:t>2 </a:t>
            </a:r>
            <a:r>
              <a:rPr lang="it-IT" dirty="0" smtClean="0">
                <a:sym typeface="Symbol"/>
              </a:rPr>
              <a:t>and </a:t>
            </a:r>
            <a:r>
              <a:rPr lang="it-IT" dirty="0" err="1" smtClean="0">
                <a:sym typeface="Symbol"/>
              </a:rPr>
              <a:t>exclude</a:t>
            </a:r>
            <a:r>
              <a:rPr lang="it-IT" dirty="0" smtClean="0">
                <a:sym typeface="Symbol"/>
              </a:rPr>
              <a:t> </a:t>
            </a:r>
            <a:r>
              <a:rPr lang="it-IT" baseline="-25000" dirty="0" smtClean="0">
                <a:sym typeface="Symbol"/>
              </a:rPr>
              <a:t>1</a:t>
            </a:r>
          </a:p>
          <a:p>
            <a:r>
              <a:rPr lang="it-IT" dirty="0" smtClean="0"/>
              <a:t>    </a:t>
            </a:r>
            <a:r>
              <a:rPr lang="it-IT" dirty="0" err="1" smtClean="0"/>
              <a:t>from</a:t>
            </a:r>
            <a:r>
              <a:rPr lang="it-IT" dirty="0" smtClean="0"/>
              <a:t> a 68% C.I.: “</a:t>
            </a:r>
            <a:r>
              <a:rPr lang="it-IT" dirty="0" err="1" smtClean="0"/>
              <a:t>unfair</a:t>
            </a:r>
            <a:r>
              <a:rPr lang="it-IT" dirty="0" smtClean="0"/>
              <a:t>”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</a:t>
            </a:r>
            <a:r>
              <a:rPr lang="it-IT" baseline="-25000" dirty="0" smtClean="0">
                <a:sym typeface="Symbol"/>
              </a:rPr>
              <a:t>1</a:t>
            </a:r>
            <a:r>
              <a:rPr lang="it-IT" dirty="0" smtClean="0">
                <a:sym typeface="Symbol"/>
              </a:rPr>
              <a:t>?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81534" y="5410200"/>
            <a:ext cx="782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integral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the </a:t>
            </a:r>
            <a:r>
              <a:rPr lang="it-IT" i="1" dirty="0" err="1" smtClean="0"/>
              <a:t>tail</a:t>
            </a:r>
            <a:r>
              <a:rPr lang="it-IT" i="1" dirty="0" smtClean="0"/>
              <a:t> </a:t>
            </a:r>
            <a:r>
              <a:rPr lang="it-IT" i="1" dirty="0" err="1" smtClean="0"/>
              <a:t>beyond</a:t>
            </a:r>
            <a:r>
              <a:rPr lang="it-IT" i="1" dirty="0" smtClean="0"/>
              <a:t> the </a:t>
            </a:r>
            <a:r>
              <a:rPr lang="it-IT" i="1" dirty="0" err="1" smtClean="0"/>
              <a:t>observed</a:t>
            </a:r>
            <a:r>
              <a:rPr lang="it-IT" i="1" dirty="0" smtClean="0"/>
              <a:t> </a:t>
            </a:r>
            <a:r>
              <a:rPr lang="it-IT" i="1" dirty="0" err="1" smtClean="0"/>
              <a:t>value</a:t>
            </a:r>
            <a:r>
              <a:rPr lang="it-IT" i="1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x </a:t>
            </a:r>
            <a:r>
              <a:rPr lang="it-IT" dirty="0" err="1" smtClean="0"/>
              <a:t>determines</a:t>
            </a:r>
            <a:endParaRPr lang="it-IT" dirty="0" smtClean="0"/>
          </a:p>
          <a:p>
            <a:r>
              <a:rPr lang="it-IT" dirty="0" err="1" smtClean="0"/>
              <a:t>whether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 </a:t>
            </a:r>
            <a:r>
              <a:rPr lang="it-IT" dirty="0" err="1" smtClean="0">
                <a:sym typeface="Symbol"/>
              </a:rPr>
              <a:t>is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included</a:t>
            </a:r>
            <a:r>
              <a:rPr lang="it-IT" dirty="0" smtClean="0">
                <a:sym typeface="Symbol"/>
              </a:rPr>
              <a:t> or </a:t>
            </a:r>
            <a:r>
              <a:rPr lang="it-IT" dirty="0" err="1" smtClean="0">
                <a:sym typeface="Symbol"/>
              </a:rPr>
              <a:t>not</a:t>
            </a:r>
            <a:r>
              <a:rPr lang="it-IT" dirty="0" smtClean="0">
                <a:sym typeface="Symbol"/>
              </a:rPr>
              <a:t> in the </a:t>
            </a:r>
            <a:r>
              <a:rPr lang="it-IT" dirty="0" err="1" smtClean="0">
                <a:sym typeface="Symbol"/>
              </a:rPr>
              <a:t>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Poisson</a:t>
            </a:r>
            <a:r>
              <a:rPr lang="it-IT" sz="3200" dirty="0" smtClean="0"/>
              <a:t> </a:t>
            </a:r>
            <a:r>
              <a:rPr lang="it-IT" sz="3200" dirty="0" err="1" smtClean="0"/>
              <a:t>process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background (1)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1295400"/>
            <a:ext cx="8016875" cy="131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2745124"/>
            <a:ext cx="8121650" cy="15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419600"/>
            <a:ext cx="8832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1 7"/>
          <p:cNvCxnSpPr/>
          <p:nvPr/>
        </p:nvCxnSpPr>
        <p:spPr>
          <a:xfrm flipH="1">
            <a:off x="5791200" y="2590800"/>
            <a:ext cx="2667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5410200" y="2971800"/>
            <a:ext cx="2133600" cy="0"/>
          </a:xfrm>
          <a:prstGeom prst="line">
            <a:avLst/>
          </a:prstGeom>
          <a:ln w="254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2895600" y="5598000"/>
            <a:ext cx="5334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4876800" y="5601600"/>
            <a:ext cx="457200" cy="0"/>
          </a:xfrm>
          <a:prstGeom prst="line">
            <a:avLst/>
          </a:prstGeom>
          <a:ln w="254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838200" y="6324600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see</a:t>
            </a:r>
            <a:r>
              <a:rPr lang="it-IT" sz="1600" dirty="0" smtClean="0"/>
              <a:t> </a:t>
            </a:r>
            <a:r>
              <a:rPr lang="it-IT" sz="1600" dirty="0" err="1" smtClean="0"/>
              <a:t>also</a:t>
            </a:r>
            <a:r>
              <a:rPr lang="it-IT" sz="1600" dirty="0" smtClean="0"/>
              <a:t> slide 52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Poisson</a:t>
            </a:r>
            <a:r>
              <a:rPr lang="it-IT" sz="3200" dirty="0" smtClean="0"/>
              <a:t> </a:t>
            </a:r>
            <a:r>
              <a:rPr lang="it-IT" sz="3200" dirty="0" err="1" smtClean="0"/>
              <a:t>process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background (2)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609600" y="1295400"/>
            <a:ext cx="554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G. </a:t>
            </a:r>
            <a:r>
              <a:rPr lang="it-IT" dirty="0" err="1" smtClean="0"/>
              <a:t>Zech</a:t>
            </a:r>
            <a:r>
              <a:rPr lang="it-IT" dirty="0" smtClean="0"/>
              <a:t>’s </a:t>
            </a:r>
            <a:r>
              <a:rPr lang="it-IT" dirty="0" err="1" smtClean="0"/>
              <a:t>proposal</a:t>
            </a:r>
            <a:r>
              <a:rPr lang="it-IT" dirty="0" smtClean="0"/>
              <a:t> [EPJ </a:t>
            </a:r>
            <a:r>
              <a:rPr lang="it-IT" dirty="0" err="1" smtClean="0"/>
              <a:t>direct</a:t>
            </a:r>
            <a:r>
              <a:rPr lang="it-IT" dirty="0" smtClean="0"/>
              <a:t> C4 (2002) 12]*</a:t>
            </a:r>
          </a:p>
          <a:p>
            <a:r>
              <a:rPr lang="it-IT" dirty="0" smtClean="0"/>
              <a:t>i.e. a </a:t>
            </a:r>
            <a:r>
              <a:rPr lang="it-IT" dirty="0" err="1" smtClean="0">
                <a:solidFill>
                  <a:srgbClr val="FF0000"/>
                </a:solidFill>
              </a:rPr>
              <a:t>modified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frequentist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approach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4302" y="2057400"/>
            <a:ext cx="785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take </a:t>
            </a:r>
            <a:r>
              <a:rPr lang="it-IT" dirty="0" err="1" smtClean="0"/>
              <a:t>into</a:t>
            </a:r>
            <a:r>
              <a:rPr lang="it-IT" dirty="0" smtClean="0"/>
              <a:t> account </a:t>
            </a:r>
            <a:r>
              <a:rPr lang="it-IT" dirty="0" err="1" smtClean="0"/>
              <a:t>that</a:t>
            </a:r>
            <a:r>
              <a:rPr lang="it-IT" dirty="0" smtClean="0"/>
              <a:t> background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 </a:t>
            </a:r>
            <a:r>
              <a:rPr lang="it-IT" i="1" dirty="0" smtClean="0">
                <a:sym typeface="Symbol"/>
              </a:rPr>
              <a:t>n</a:t>
            </a:r>
            <a:r>
              <a:rPr lang="it-IT" dirty="0" smtClean="0">
                <a:sym typeface="Symbol"/>
              </a:rPr>
              <a:t> (</a:t>
            </a:r>
            <a:r>
              <a:rPr lang="it-IT" dirty="0" err="1" smtClean="0">
                <a:sym typeface="Symbol"/>
              </a:rPr>
              <a:t>nb</a:t>
            </a:r>
            <a:r>
              <a:rPr lang="it-IT" dirty="0" smtClean="0">
                <a:sym typeface="Symbol"/>
              </a:rPr>
              <a:t>. </a:t>
            </a:r>
            <a:r>
              <a:rPr lang="it-IT" dirty="0" err="1" smtClean="0">
                <a:sym typeface="Symbol"/>
              </a:rPr>
              <a:t>obs</a:t>
            </a:r>
            <a:r>
              <a:rPr lang="it-IT" dirty="0" smtClean="0">
                <a:sym typeface="Symbol"/>
              </a:rPr>
              <a:t>. </a:t>
            </a:r>
            <a:r>
              <a:rPr lang="it-IT" dirty="0" err="1" smtClean="0">
                <a:sym typeface="Symbol"/>
              </a:rPr>
              <a:t>events</a:t>
            </a:r>
            <a:r>
              <a:rPr lang="it-IT" dirty="0" smtClean="0">
                <a:sym typeface="Symbol"/>
              </a:rPr>
              <a:t>)</a:t>
            </a:r>
            <a:endParaRPr lang="it-IT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59796"/>
            <a:ext cx="3424237" cy="92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4267200" y="2514600"/>
            <a:ext cx="4405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observe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 </a:t>
            </a:r>
            <a:r>
              <a:rPr lang="it-IT" i="1" dirty="0" smtClean="0">
                <a:sym typeface="Symbol"/>
              </a:rPr>
              <a:t>n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events</a:t>
            </a:r>
            <a:r>
              <a:rPr lang="it-IT" dirty="0" smtClean="0">
                <a:sym typeface="Symbol"/>
              </a:rPr>
              <a:t> </a:t>
            </a:r>
          </a:p>
          <a:p>
            <a:r>
              <a:rPr lang="it-IT" dirty="0" smtClean="0">
                <a:sym typeface="Symbol"/>
              </a:rPr>
              <a:t>(</a:t>
            </a:r>
            <a:r>
              <a:rPr lang="it-IT" dirty="0" err="1" smtClean="0">
                <a:sym typeface="Symbol"/>
              </a:rPr>
              <a:t>signal+background</a:t>
            </a:r>
            <a:r>
              <a:rPr lang="it-IT" dirty="0" smtClean="0">
                <a:sym typeface="Symbol"/>
              </a:rPr>
              <a:t>), </a:t>
            </a:r>
          </a:p>
          <a:p>
            <a:r>
              <a:rPr lang="it-IT" dirty="0" err="1" smtClean="0">
                <a:sym typeface="Symbol"/>
              </a:rPr>
              <a:t>with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signal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mean</a:t>
            </a:r>
            <a:r>
              <a:rPr lang="it-IT" dirty="0" smtClean="0">
                <a:sym typeface="Symbol"/>
              </a:rPr>
              <a:t>  and background </a:t>
            </a:r>
          </a:p>
          <a:p>
            <a:r>
              <a:rPr lang="it-IT" dirty="0" err="1" smtClean="0">
                <a:sym typeface="Symbol"/>
              </a:rPr>
              <a:t>mean</a:t>
            </a:r>
            <a:r>
              <a:rPr lang="it-IT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b</a:t>
            </a:r>
            <a:r>
              <a:rPr lang="it-IT" dirty="0" smtClean="0">
                <a:sym typeface="Symbol"/>
              </a:rPr>
              <a:t>, </a:t>
            </a:r>
            <a:r>
              <a:rPr lang="it-IT" dirty="0" err="1" smtClean="0">
                <a:sym typeface="Symbol"/>
              </a:rPr>
              <a:t>with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restriction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that</a:t>
            </a:r>
            <a:r>
              <a:rPr lang="it-IT" dirty="0" smtClean="0">
                <a:sym typeface="Symbol"/>
              </a:rPr>
              <a:t> </a:t>
            </a:r>
          </a:p>
          <a:p>
            <a:r>
              <a:rPr lang="it-IT" dirty="0" smtClean="0">
                <a:sym typeface="Symbol"/>
              </a:rPr>
              <a:t>the background </a:t>
            </a:r>
            <a:r>
              <a:rPr lang="it-IT" dirty="0" err="1" smtClean="0">
                <a:sym typeface="Symbol"/>
              </a:rPr>
              <a:t>does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not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exceed</a:t>
            </a:r>
            <a:r>
              <a:rPr lang="it-IT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n</a:t>
            </a:r>
            <a:endParaRPr lang="it-IT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62000" y="4343400"/>
            <a:ext cx="658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equation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can derive upper </a:t>
            </a:r>
            <a:r>
              <a:rPr lang="it-IT" dirty="0" err="1" smtClean="0"/>
              <a:t>limits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</a:p>
          <a:p>
            <a:r>
              <a:rPr lang="it-IT" dirty="0" err="1" smtClean="0">
                <a:sym typeface="Symbol"/>
              </a:rPr>
              <a:t>signal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mean</a:t>
            </a:r>
            <a:r>
              <a:rPr lang="it-IT" dirty="0" smtClean="0">
                <a:sym typeface="Symbol"/>
              </a:rPr>
              <a:t>  </a:t>
            </a:r>
            <a:r>
              <a:rPr lang="it-IT" dirty="0" err="1" smtClean="0">
                <a:sym typeface="Symbol"/>
              </a:rPr>
              <a:t>for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any</a:t>
            </a:r>
            <a:r>
              <a:rPr lang="it-IT" dirty="0" smtClean="0">
                <a:sym typeface="Symbol"/>
              </a:rPr>
              <a:t> C.L.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62000" y="5486400"/>
            <a:ext cx="7989047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the upper </a:t>
            </a:r>
            <a:r>
              <a:rPr lang="it-IT" dirty="0" err="1" smtClean="0"/>
              <a:t>limits</a:t>
            </a:r>
            <a:r>
              <a:rPr lang="it-IT" dirty="0" smtClean="0"/>
              <a:t> coincide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Bayesian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uniform</a:t>
            </a:r>
            <a:r>
              <a:rPr lang="it-IT" dirty="0" smtClean="0"/>
              <a:t> </a:t>
            </a:r>
            <a:r>
              <a:rPr lang="it-IT" dirty="0" err="1" smtClean="0"/>
              <a:t>prior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9600" y="6248400"/>
            <a:ext cx="716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*)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on http://arxiv.org/abs/hep-ex/0106023v2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Poisson</a:t>
            </a:r>
            <a:r>
              <a:rPr lang="it-IT" sz="3200" dirty="0" smtClean="0"/>
              <a:t> </a:t>
            </a:r>
            <a:r>
              <a:rPr lang="it-IT" sz="3200" dirty="0" err="1" smtClean="0"/>
              <a:t>process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background (3)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533400" y="1143000"/>
            <a:ext cx="816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Feldman</a:t>
            </a:r>
            <a:r>
              <a:rPr lang="it-IT" dirty="0" smtClean="0"/>
              <a:t> &amp; </a:t>
            </a:r>
            <a:r>
              <a:rPr lang="it-IT" dirty="0" err="1" smtClean="0"/>
              <a:t>Cousins</a:t>
            </a:r>
            <a:r>
              <a:rPr lang="it-IT" dirty="0" smtClean="0"/>
              <a:t> </a:t>
            </a:r>
            <a:r>
              <a:rPr lang="it-IT" dirty="0" err="1" smtClean="0"/>
              <a:t>reply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criticism</a:t>
            </a:r>
            <a:r>
              <a:rPr lang="it-IT" dirty="0" smtClean="0"/>
              <a:t> [PRD 57 (1998) 3873, </a:t>
            </a:r>
            <a:r>
              <a:rPr lang="it-IT" dirty="0" err="1" smtClean="0"/>
              <a:t>sect</a:t>
            </a:r>
            <a:r>
              <a:rPr lang="it-IT" dirty="0" smtClean="0"/>
              <a:t>. </a:t>
            </a:r>
            <a:r>
              <a:rPr lang="it-IT" dirty="0" err="1" smtClean="0"/>
              <a:t>VI</a:t>
            </a:r>
            <a:r>
              <a:rPr lang="it-IT" dirty="0" smtClean="0"/>
              <a:t>]</a:t>
            </a:r>
            <a:endParaRPr lang="it-IT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4757737" cy="26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00594"/>
            <a:ext cx="7620000" cy="200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24000"/>
            <a:ext cx="371475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5715000" y="5976000"/>
            <a:ext cx="612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855600" y="4114800"/>
            <a:ext cx="459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371600" y="2362200"/>
            <a:ext cx="38862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5800" y="2819400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85800" y="3048000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85800" y="3276600"/>
            <a:ext cx="4572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Poisson</a:t>
            </a:r>
            <a:r>
              <a:rPr lang="it-IT" sz="3200" dirty="0" smtClean="0"/>
              <a:t> </a:t>
            </a:r>
            <a:r>
              <a:rPr lang="it-IT" sz="3200" dirty="0" err="1" smtClean="0"/>
              <a:t>process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background (4)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09600" y="1295400"/>
            <a:ext cx="741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Unified</a:t>
            </a:r>
            <a:r>
              <a:rPr lang="it-IT" dirty="0" smtClean="0"/>
              <a:t> (</a:t>
            </a:r>
            <a:r>
              <a:rPr lang="it-IT" dirty="0" err="1" smtClean="0"/>
              <a:t>F+C</a:t>
            </a:r>
            <a:r>
              <a:rPr lang="it-IT" dirty="0" smtClean="0"/>
              <a:t>) </a:t>
            </a:r>
            <a:r>
              <a:rPr lang="it-IT" dirty="0" err="1" smtClean="0"/>
              <a:t>approach</a:t>
            </a:r>
            <a:r>
              <a:rPr lang="it-IT" dirty="0" smtClean="0"/>
              <a:t> vs. </a:t>
            </a:r>
            <a:r>
              <a:rPr lang="it-IT" dirty="0" err="1" smtClean="0"/>
              <a:t>Bayesian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uniform</a:t>
            </a:r>
            <a:r>
              <a:rPr lang="it-IT" dirty="0" smtClean="0"/>
              <a:t> </a:t>
            </a:r>
            <a:r>
              <a:rPr lang="it-IT" dirty="0" err="1" smtClean="0"/>
              <a:t>prior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6181"/>
          <a:stretch>
            <a:fillRect/>
          </a:stretch>
        </p:blipFill>
        <p:spPr bwMode="auto">
          <a:xfrm>
            <a:off x="609600" y="1789432"/>
            <a:ext cx="5638800" cy="45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172200" y="1981200"/>
            <a:ext cx="3075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009900"/>
                </a:solidFill>
              </a:rPr>
              <a:t>Nominal</a:t>
            </a:r>
            <a:r>
              <a:rPr lang="it-IT" sz="1600" dirty="0" smtClean="0">
                <a:solidFill>
                  <a:srgbClr val="009900"/>
                </a:solidFill>
              </a:rPr>
              <a:t> </a:t>
            </a:r>
            <a:r>
              <a:rPr lang="it-IT" sz="1600" dirty="0" err="1" smtClean="0">
                <a:solidFill>
                  <a:srgbClr val="009900"/>
                </a:solidFill>
              </a:rPr>
              <a:t>coverage</a:t>
            </a:r>
            <a:r>
              <a:rPr lang="it-IT" sz="1600" dirty="0" smtClean="0">
                <a:solidFill>
                  <a:srgbClr val="009900"/>
                </a:solidFill>
              </a:rPr>
              <a:t>: 90%</a:t>
            </a:r>
          </a:p>
          <a:p>
            <a:endParaRPr lang="it-IT" sz="1600" dirty="0" smtClean="0"/>
          </a:p>
          <a:p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i="1" dirty="0" smtClean="0"/>
              <a:t>b</a:t>
            </a:r>
            <a:r>
              <a:rPr lang="it-IT" sz="1600" dirty="0" smtClean="0"/>
              <a:t>=0 </a:t>
            </a:r>
            <a:r>
              <a:rPr lang="it-IT" sz="1600" dirty="0" err="1" smtClean="0"/>
              <a:t>there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</a:p>
          <a:p>
            <a:r>
              <a:rPr lang="it-IT" sz="1600" dirty="0" smtClean="0"/>
              <a:t>maximal </a:t>
            </a:r>
            <a:r>
              <a:rPr lang="it-IT" sz="1600" dirty="0" err="1" smtClean="0"/>
              <a:t>over-coverage</a:t>
            </a:r>
            <a:endParaRPr lang="it-IT" sz="1600" dirty="0" smtClean="0"/>
          </a:p>
          <a:p>
            <a:r>
              <a:rPr lang="it-IT" sz="1600" dirty="0" smtClean="0"/>
              <a:t>(</a:t>
            </a:r>
            <a:r>
              <a:rPr lang="it-IT" sz="1600" dirty="0" err="1" smtClean="0"/>
              <a:t>average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0</a:t>
            </a:r>
            <a:r>
              <a:rPr lang="it-IT" sz="1600" dirty="0" smtClean="0">
                <a:sym typeface="Symbol"/>
              </a:rPr>
              <a:t>2.2: 96%)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Poisson</a:t>
            </a:r>
            <a:r>
              <a:rPr lang="it-IT" sz="3200" dirty="0" smtClean="0"/>
              <a:t> </a:t>
            </a:r>
            <a:r>
              <a:rPr lang="it-IT" sz="3200" dirty="0" err="1" smtClean="0"/>
              <a:t>process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background (5)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09600" y="1295400"/>
            <a:ext cx="741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Unified</a:t>
            </a:r>
            <a:r>
              <a:rPr lang="it-IT" dirty="0" smtClean="0"/>
              <a:t> (</a:t>
            </a:r>
            <a:r>
              <a:rPr lang="it-IT" dirty="0" err="1" smtClean="0"/>
              <a:t>F+C</a:t>
            </a:r>
            <a:r>
              <a:rPr lang="it-IT" dirty="0" smtClean="0"/>
              <a:t>) </a:t>
            </a:r>
            <a:r>
              <a:rPr lang="it-IT" dirty="0" err="1" smtClean="0"/>
              <a:t>approach</a:t>
            </a:r>
            <a:r>
              <a:rPr lang="it-IT" dirty="0" smtClean="0"/>
              <a:t> vs. </a:t>
            </a:r>
            <a:r>
              <a:rPr lang="it-IT" dirty="0" err="1" smtClean="0"/>
              <a:t>Bayesian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uniform</a:t>
            </a:r>
            <a:r>
              <a:rPr lang="it-IT" dirty="0" smtClean="0"/>
              <a:t> </a:t>
            </a:r>
            <a:r>
              <a:rPr lang="it-IT" dirty="0" err="1" smtClean="0"/>
              <a:t>prior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724025"/>
            <a:ext cx="86677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2438400" y="3200400"/>
            <a:ext cx="990600" cy="0"/>
          </a:xfrm>
          <a:prstGeom prst="line">
            <a:avLst/>
          </a:prstGeom>
          <a:ln w="25400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886200" y="3581400"/>
            <a:ext cx="990600" cy="0"/>
          </a:xfrm>
          <a:prstGeom prst="line">
            <a:avLst/>
          </a:prstGeom>
          <a:ln w="254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Reporting</a:t>
            </a:r>
            <a:r>
              <a:rPr lang="it-IT" dirty="0" smtClean="0"/>
              <a:t> Bayesian </a:t>
            </a:r>
            <a:r>
              <a:rPr lang="it-IT" dirty="0" err="1" smtClean="0"/>
              <a:t>intervals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6234112" cy="308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648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419600" y="1219200"/>
            <a:ext cx="3951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posterior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density </a:t>
            </a:r>
            <a:r>
              <a:rPr lang="it-IT" dirty="0" err="1" smtClean="0"/>
              <a:t>fn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;</a:t>
            </a:r>
          </a:p>
          <a:p>
            <a:r>
              <a:rPr lang="it-IT" dirty="0" err="1" smtClean="0">
                <a:sym typeface="Symbol"/>
              </a:rPr>
              <a:t>when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using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uniform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prior</a:t>
            </a:r>
            <a:r>
              <a:rPr lang="it-IT" dirty="0" smtClean="0">
                <a:sym typeface="Symbol"/>
              </a:rPr>
              <a:t> (),</a:t>
            </a:r>
          </a:p>
          <a:p>
            <a:r>
              <a:rPr lang="it-IT" dirty="0" err="1" smtClean="0">
                <a:sym typeface="Symbol"/>
              </a:rPr>
              <a:t>it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coincides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with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likelihood</a:t>
            </a:r>
            <a:r>
              <a:rPr lang="it-IT" dirty="0" smtClean="0">
                <a:sym typeface="Symbol"/>
              </a:rPr>
              <a:t> </a:t>
            </a:r>
            <a:r>
              <a:rPr lang="it-IT" i="1" dirty="0" smtClean="0">
                <a:sym typeface="Symbol"/>
              </a:rPr>
              <a:t>L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5800" y="5486400"/>
            <a:ext cx="818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reporting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and </a:t>
            </a:r>
            <a:r>
              <a:rPr lang="it-IT" dirty="0" err="1" smtClean="0"/>
              <a:t>r.m.s.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 </a:t>
            </a:r>
            <a:r>
              <a:rPr lang="it-IT" dirty="0" err="1" smtClean="0">
                <a:sym typeface="Wingdings"/>
              </a:rPr>
              <a:t>useful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for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error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propagation</a:t>
            </a:r>
            <a:endParaRPr lang="it-IT" dirty="0" smtClean="0">
              <a:sym typeface="Wingdings"/>
            </a:endParaRPr>
          </a:p>
          <a:p>
            <a:r>
              <a:rPr lang="it-IT" dirty="0" err="1" smtClean="0">
                <a:sym typeface="Wingdings"/>
              </a:rPr>
              <a:t>reporting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equal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prob</a:t>
            </a:r>
            <a:r>
              <a:rPr lang="it-IT" dirty="0" smtClean="0">
                <a:sym typeface="Wingdings"/>
              </a:rPr>
              <a:t>. density </a:t>
            </a:r>
            <a:r>
              <a:rPr lang="it-IT" dirty="0" err="1" smtClean="0">
                <a:sym typeface="Wingdings"/>
              </a:rPr>
              <a:t>interval</a:t>
            </a:r>
            <a:r>
              <a:rPr lang="it-IT" dirty="0" smtClean="0">
                <a:sym typeface="Wingdings"/>
              </a:rPr>
              <a:t>  </a:t>
            </a:r>
            <a:r>
              <a:rPr lang="it-IT" dirty="0" err="1" smtClean="0">
                <a:sym typeface="Wingdings"/>
              </a:rPr>
              <a:t>useful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for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hypothesis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testing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62600" y="3352800"/>
            <a:ext cx="250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usually</a:t>
            </a:r>
            <a:r>
              <a:rPr lang="it-IT" sz="1400" dirty="0" smtClean="0"/>
              <a:t> </a:t>
            </a:r>
            <a:r>
              <a:rPr lang="it-IT" sz="1400" dirty="0" err="1" smtClean="0"/>
              <a:t>called</a:t>
            </a:r>
            <a:endParaRPr lang="it-IT" sz="1400" dirty="0" smtClean="0"/>
          </a:p>
          <a:p>
            <a:r>
              <a:rPr lang="it-IT" sz="1400" dirty="0" smtClean="0"/>
              <a:t>Bayesian </a:t>
            </a:r>
            <a:r>
              <a:rPr lang="it-IT" sz="1400" dirty="0" err="1" smtClean="0"/>
              <a:t>credible</a:t>
            </a:r>
            <a:r>
              <a:rPr lang="it-IT" sz="1400" dirty="0" smtClean="0"/>
              <a:t> </a:t>
            </a:r>
            <a:r>
              <a:rPr lang="it-IT" sz="1400" dirty="0" err="1" smtClean="0"/>
              <a:t>interval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Choice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Bayesian </a:t>
            </a:r>
            <a:r>
              <a:rPr lang="it-IT" dirty="0" err="1" smtClean="0"/>
              <a:t>prior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66738" y="1219200"/>
            <a:ext cx="8043862" cy="2438400"/>
          </a:xfrm>
        </p:spPr>
        <p:txBody>
          <a:bodyPr/>
          <a:lstStyle/>
          <a:p>
            <a:r>
              <a:rPr lang="it-IT" sz="2000" dirty="0" smtClean="0"/>
              <a:t>In </a:t>
            </a:r>
            <a:r>
              <a:rPr lang="it-IT" sz="2000" dirty="0" err="1" smtClean="0"/>
              <a:t>principle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free </a:t>
            </a:r>
            <a:r>
              <a:rPr lang="it-IT" sz="2000" dirty="0" err="1" smtClean="0"/>
              <a:t>choice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both</a:t>
            </a:r>
            <a:r>
              <a:rPr lang="it-IT" sz="2000" dirty="0" smtClean="0"/>
              <a:t> the </a:t>
            </a:r>
            <a:r>
              <a:rPr lang="it-IT" sz="2000" dirty="0" err="1" smtClean="0"/>
              <a:t>parameter</a:t>
            </a:r>
            <a:r>
              <a:rPr lang="it-IT" sz="2000" dirty="0" smtClean="0"/>
              <a:t> and the </a:t>
            </a:r>
            <a:r>
              <a:rPr lang="it-IT" sz="2000" dirty="0" err="1" smtClean="0"/>
              <a:t>prior</a:t>
            </a:r>
            <a:endParaRPr lang="it-IT" sz="2000" dirty="0" smtClean="0"/>
          </a:p>
          <a:p>
            <a:r>
              <a:rPr lang="it-IT" sz="2000" dirty="0" smtClean="0"/>
              <a:t>G. </a:t>
            </a:r>
            <a:r>
              <a:rPr lang="it-IT" sz="2000" dirty="0" err="1" smtClean="0"/>
              <a:t>Zech</a:t>
            </a:r>
            <a:r>
              <a:rPr lang="it-IT" sz="2000" dirty="0" smtClean="0"/>
              <a:t> </a:t>
            </a:r>
            <a:r>
              <a:rPr lang="it-IT" sz="2000" dirty="0" err="1" smtClean="0"/>
              <a:t>suggests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use</a:t>
            </a:r>
            <a:r>
              <a:rPr lang="it-IT" sz="2000" dirty="0" smtClean="0"/>
              <a:t> </a:t>
            </a:r>
            <a:r>
              <a:rPr lang="it-IT" sz="2000" dirty="0" err="1" smtClean="0"/>
              <a:t>uniform</a:t>
            </a:r>
            <a:r>
              <a:rPr lang="it-IT" sz="2000" dirty="0" smtClean="0"/>
              <a:t> </a:t>
            </a:r>
            <a:r>
              <a:rPr lang="it-IT" sz="2000" dirty="0" err="1" smtClean="0"/>
              <a:t>prior</a:t>
            </a:r>
            <a:r>
              <a:rPr lang="it-IT" sz="2000" dirty="0" smtClean="0"/>
              <a:t> </a:t>
            </a:r>
            <a:r>
              <a:rPr lang="it-IT" sz="2000" dirty="0" err="1" smtClean="0"/>
              <a:t>selecting</a:t>
            </a:r>
            <a:r>
              <a:rPr lang="it-IT" sz="2000" dirty="0" smtClean="0"/>
              <a:t> a </a:t>
            </a:r>
            <a:r>
              <a:rPr lang="it-IT" sz="2000" dirty="0" err="1" smtClean="0"/>
              <a:t>parameter</a:t>
            </a:r>
            <a:r>
              <a:rPr lang="it-IT" sz="2000" dirty="0" smtClean="0"/>
              <a:t> </a:t>
            </a:r>
            <a:r>
              <a:rPr lang="it-IT" sz="2000" dirty="0" err="1" smtClean="0"/>
              <a:t>space</a:t>
            </a:r>
            <a:r>
              <a:rPr lang="it-IT" sz="2000" dirty="0" smtClean="0"/>
              <a:t> in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no strong </a:t>
            </a:r>
            <a:r>
              <a:rPr lang="it-IT" sz="2000" dirty="0" err="1" smtClean="0"/>
              <a:t>preference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</a:t>
            </a:r>
            <a:r>
              <a:rPr lang="it-IT" sz="2000" dirty="0" smtClean="0"/>
              <a:t> </a:t>
            </a:r>
            <a:r>
              <a:rPr lang="it-IT" sz="2000" dirty="0" err="1" smtClean="0"/>
              <a:t>values</a:t>
            </a: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3003550"/>
            <a:ext cx="66738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2286000" cy="2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990600" y="4687669"/>
            <a:ext cx="699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Solution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choose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the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 </a:t>
            </a:r>
            <a:r>
              <a:rPr lang="it-IT" dirty="0" err="1" smtClean="0">
                <a:sym typeface="Symbol"/>
              </a:rPr>
              <a:t>with</a:t>
            </a:r>
            <a:r>
              <a:rPr lang="it-IT" dirty="0" smtClean="0">
                <a:sym typeface="Symbol"/>
              </a:rPr>
              <a:t> a </a:t>
            </a:r>
            <a:r>
              <a:rPr lang="it-IT" dirty="0" err="1" smtClean="0">
                <a:sym typeface="Symbol"/>
              </a:rPr>
              <a:t>flat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prior</a:t>
            </a:r>
            <a:endParaRPr lang="it-IT" dirty="0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25" y="4038600"/>
            <a:ext cx="151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648200" y="3962400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endParaRPr lang="it-IT" dirty="0" smtClean="0"/>
          </a:p>
          <a:p>
            <a:r>
              <a:rPr lang="it-IT" dirty="0" smtClean="0"/>
              <a:t>and                                 ?</a:t>
            </a:r>
            <a:endParaRPr lang="it-IT" dirty="0"/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286250"/>
            <a:ext cx="2114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50" y="5353050"/>
            <a:ext cx="3619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9C812-EEDE-4E73-86E6-4BCDFBFA278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Consistency and bias </a:t>
            </a:r>
            <a:r>
              <a:rPr lang="en-US" sz="3400" i="1" smtClean="0"/>
              <a:t>(example 1)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The </a:t>
            </a:r>
            <a:r>
              <a:rPr lang="en-US" sz="2100" dirty="0" smtClean="0">
                <a:solidFill>
                  <a:schemeClr val="accent2"/>
                </a:solidFill>
              </a:rPr>
              <a:t>sample mean</a:t>
            </a:r>
            <a:r>
              <a:rPr lang="en-US" sz="2100" dirty="0" smtClean="0"/>
              <a:t>    is a </a:t>
            </a:r>
            <a:r>
              <a:rPr lang="en-US" sz="2100" dirty="0" smtClean="0">
                <a:solidFill>
                  <a:schemeClr val="accent2"/>
                </a:solidFill>
              </a:rPr>
              <a:t>consistent</a:t>
            </a:r>
            <a:r>
              <a:rPr lang="en-US" sz="2100" dirty="0" smtClean="0"/>
              <a:t> estimator of the mean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this can be shown using the </a:t>
            </a:r>
            <a:r>
              <a:rPr lang="it-IT" sz="1600" i="1" dirty="0" err="1" smtClean="0"/>
              <a:t>Chebychev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inequality</a:t>
            </a:r>
            <a:r>
              <a:rPr lang="it-IT" sz="1600" dirty="0" smtClean="0"/>
              <a:t>, </a:t>
            </a:r>
            <a:r>
              <a:rPr lang="it-IT" sz="1600" dirty="0" err="1" smtClean="0"/>
              <a:t>which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valid</a:t>
            </a:r>
            <a:r>
              <a:rPr lang="it-IT" sz="1600" dirty="0" smtClean="0"/>
              <a:t> for </a:t>
            </a:r>
            <a:r>
              <a:rPr lang="it-IT" sz="1600" dirty="0" err="1" smtClean="0"/>
              <a:t>any</a:t>
            </a:r>
            <a:r>
              <a:rPr lang="it-IT" sz="1600" dirty="0" smtClean="0"/>
              <a:t> </a:t>
            </a:r>
            <a:r>
              <a:rPr lang="it-IT" sz="1600" dirty="0" err="1" smtClean="0"/>
              <a:t>distribution</a:t>
            </a:r>
            <a:r>
              <a:rPr lang="it-IT" sz="1600" dirty="0" smtClean="0"/>
              <a:t> </a:t>
            </a:r>
            <a:r>
              <a:rPr lang="it-IT" sz="1600" i="1" dirty="0" smtClean="0"/>
              <a:t>f(x) </a:t>
            </a:r>
            <a:r>
              <a:rPr lang="it-IT" sz="1600" dirty="0" err="1" smtClean="0"/>
              <a:t>whose</a:t>
            </a:r>
            <a:r>
              <a:rPr lang="it-IT" sz="1600" dirty="0" smtClean="0"/>
              <a:t> </a:t>
            </a:r>
            <a:r>
              <a:rPr lang="it-IT" sz="1600" dirty="0" err="1" smtClean="0"/>
              <a:t>variance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infinite: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/>
            <a:r>
              <a:rPr lang="en-US" sz="1600" dirty="0" smtClean="0"/>
              <a:t>when applying the inequality to the PDF of the sample mean    we must use the fact that E[  ] = </a:t>
            </a:r>
            <a:r>
              <a:rPr lang="en-US" sz="1600" dirty="0" smtClean="0">
                <a:sym typeface="Symbol" panose="05050102010706020507" pitchFamily="18" charset="2"/>
              </a:rPr>
              <a:t></a:t>
            </a:r>
            <a:r>
              <a:rPr lang="en-US" sz="1600" dirty="0" smtClean="0"/>
              <a:t>, V[  ] = </a:t>
            </a:r>
            <a:r>
              <a:rPr lang="en-US" sz="1600" dirty="0" smtClean="0">
                <a:sym typeface="Symbol" pitchFamily="18" charset="2"/>
              </a:rPr>
              <a:t></a:t>
            </a:r>
            <a:r>
              <a:rPr lang="en-US" sz="1600" baseline="30000" dirty="0" smtClean="0">
                <a:sym typeface="Symbol" pitchFamily="18" charset="2"/>
              </a:rPr>
              <a:t>2</a:t>
            </a:r>
            <a:r>
              <a:rPr lang="en-US" sz="1600" dirty="0" smtClean="0">
                <a:sym typeface="Symbol" pitchFamily="18" charset="2"/>
              </a:rPr>
              <a:t>/N, then an appropriate k can be chosen (given  and N) and consistency is demonstrated: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10000" y="2057400"/>
          <a:ext cx="175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7" imgW="5375276" imgH="1130186" progId="Equation.3">
                  <p:embed/>
                </p:oleObj>
              </mc:Choice>
              <mc:Fallback>
                <p:oleObj name="Equation" r:id="rId7" imgW="5375276" imgH="113018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121" t="51961" b="5338"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1752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3810000" y="2057400"/>
            <a:ext cx="1828800" cy="609600"/>
          </a:xfrm>
          <a:prstGeom prst="rect">
            <a:avLst/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001838" y="3616325"/>
          <a:ext cx="55419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9" imgW="2692080" imgH="482400" progId="Equation.3">
                  <p:embed/>
                </p:oleObj>
              </mc:Choice>
              <mc:Fallback>
                <p:oleObj name="Equation" r:id="rId9" imgW="26920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616325"/>
                        <a:ext cx="554196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6019800" y="2084388"/>
            <a:ext cx="2432050" cy="5175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here </a:t>
            </a:r>
            <a:r>
              <a:rPr lang="en-US" sz="1400">
                <a:sym typeface="Symbol" pitchFamily="18" charset="2"/>
              </a:rPr>
              <a:t> is the square root</a:t>
            </a:r>
          </a:p>
          <a:p>
            <a:r>
              <a:rPr lang="en-US" sz="1400">
                <a:sym typeface="Symbol" pitchFamily="18" charset="2"/>
              </a:rPr>
              <a:t>of the variance: </a:t>
            </a:r>
            <a:r>
              <a:rPr lang="en-US" sz="1400" baseline="30000">
                <a:sym typeface="Symbol" pitchFamily="18" charset="2"/>
              </a:rPr>
              <a:t>2 </a:t>
            </a:r>
            <a:r>
              <a:rPr lang="en-US" sz="1400">
                <a:sym typeface="Symbol" pitchFamily="18" charset="2"/>
              </a:rPr>
              <a:t> V[x]</a:t>
            </a: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7702550" y="2667000"/>
            <a:ext cx="298450" cy="381000"/>
            <a:chOff x="4454" y="3375"/>
            <a:chExt cx="188" cy="240"/>
          </a:xfrm>
        </p:grpSpPr>
        <p:sp>
          <p:nvSpPr>
            <p:cNvPr id="1045" name="Text Box 12"/>
            <p:cNvSpPr txBox="1">
              <a:spLocks noChangeArrowheads="1"/>
            </p:cNvSpPr>
            <p:nvPr/>
          </p:nvSpPr>
          <p:spPr bwMode="auto">
            <a:xfrm>
              <a:off x="4454" y="338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046" name="Text Box 13"/>
            <p:cNvSpPr txBox="1">
              <a:spLocks noChangeArrowheads="1"/>
            </p:cNvSpPr>
            <p:nvPr/>
          </p:nvSpPr>
          <p:spPr bwMode="auto">
            <a:xfrm>
              <a:off x="4454" y="3375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‾</a:t>
              </a:r>
            </a:p>
          </p:txBody>
        </p:sp>
      </p:grpSp>
      <p:grpSp>
        <p:nvGrpSpPr>
          <p:cNvPr id="1034" name="Group 14"/>
          <p:cNvGrpSpPr>
            <a:grpSpLocks/>
          </p:cNvGrpSpPr>
          <p:nvPr/>
        </p:nvGrpSpPr>
        <p:grpSpPr bwMode="auto">
          <a:xfrm>
            <a:off x="4495800" y="2909888"/>
            <a:ext cx="298450" cy="366712"/>
            <a:chOff x="4066" y="3426"/>
            <a:chExt cx="188" cy="231"/>
          </a:xfrm>
        </p:grpSpPr>
        <p:sp>
          <p:nvSpPr>
            <p:cNvPr id="1043" name="Text Box 15"/>
            <p:cNvSpPr txBox="1">
              <a:spLocks noChangeArrowheads="1"/>
            </p:cNvSpPr>
            <p:nvPr/>
          </p:nvSpPr>
          <p:spPr bwMode="auto">
            <a:xfrm>
              <a:off x="4066" y="342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044" name="Text Box 16"/>
            <p:cNvSpPr txBox="1">
              <a:spLocks noChangeArrowheads="1"/>
            </p:cNvSpPr>
            <p:nvPr/>
          </p:nvSpPr>
          <p:spPr bwMode="auto">
            <a:xfrm>
              <a:off x="4066" y="3426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‾</a:t>
              </a:r>
            </a:p>
          </p:txBody>
        </p:sp>
      </p:grpSp>
      <p:grpSp>
        <p:nvGrpSpPr>
          <p:cNvPr id="1035" name="Group 17"/>
          <p:cNvGrpSpPr>
            <a:grpSpLocks/>
          </p:cNvGrpSpPr>
          <p:nvPr/>
        </p:nvGrpSpPr>
        <p:grpSpPr bwMode="auto">
          <a:xfrm>
            <a:off x="3429000" y="2909888"/>
            <a:ext cx="298450" cy="366712"/>
            <a:chOff x="4070" y="3432"/>
            <a:chExt cx="188" cy="231"/>
          </a:xfrm>
        </p:grpSpPr>
        <p:sp>
          <p:nvSpPr>
            <p:cNvPr id="1041" name="Text Box 18"/>
            <p:cNvSpPr txBox="1">
              <a:spLocks noChangeArrowheads="1"/>
            </p:cNvSpPr>
            <p:nvPr/>
          </p:nvSpPr>
          <p:spPr bwMode="auto">
            <a:xfrm>
              <a:off x="4070" y="343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042" name="Text Box 19"/>
            <p:cNvSpPr txBox="1">
              <a:spLocks noChangeArrowheads="1"/>
            </p:cNvSpPr>
            <p:nvPr/>
          </p:nvSpPr>
          <p:spPr bwMode="auto">
            <a:xfrm>
              <a:off x="4070" y="3432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‾</a:t>
              </a:r>
            </a:p>
          </p:txBody>
        </p:sp>
      </p:grp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533400" y="472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100"/>
              <a:t>The </a:t>
            </a:r>
            <a:r>
              <a:rPr lang="en-US" sz="2100">
                <a:solidFill>
                  <a:schemeClr val="accent2"/>
                </a:solidFill>
              </a:rPr>
              <a:t>sample mean</a:t>
            </a:r>
            <a:r>
              <a:rPr lang="en-US" sz="2100"/>
              <a:t>     is an </a:t>
            </a:r>
            <a:r>
              <a:rPr lang="en-US" sz="2100">
                <a:solidFill>
                  <a:schemeClr val="accent2"/>
                </a:solidFill>
              </a:rPr>
              <a:t>unbiased</a:t>
            </a:r>
            <a:r>
              <a:rPr lang="en-US" sz="2100"/>
              <a:t> estimator of the mean</a:t>
            </a: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600"/>
              <a:t>this can be shown easily since: </a:t>
            </a:r>
          </a:p>
        </p:txBody>
      </p:sp>
      <p:pic>
        <p:nvPicPr>
          <p:cNvPr id="3381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5741988"/>
            <a:ext cx="22748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89505" t="20338" b="28813"/>
          <a:stretch>
            <a:fillRect/>
          </a:stretch>
        </p:blipFill>
        <p:spPr bwMode="auto">
          <a:xfrm>
            <a:off x="3505200" y="12192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 l="89505" t="20338" b="28813"/>
          <a:stretch>
            <a:fillRect/>
          </a:stretch>
        </p:blipFill>
        <p:spPr bwMode="auto">
          <a:xfrm>
            <a:off x="3581400" y="47244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CasellaDiTesto 21"/>
          <p:cNvSpPr txBox="1">
            <a:spLocks noChangeArrowheads="1"/>
          </p:cNvSpPr>
          <p:nvPr/>
        </p:nvSpPr>
        <p:spPr bwMode="auto">
          <a:xfrm>
            <a:off x="609600" y="6248400"/>
            <a:ext cx="654685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Bienaymé-Chebychev inequality: see e.g. Loreti </a:t>
            </a:r>
            <a:r>
              <a:rPr lang="it-IT">
                <a:latin typeface="Arial" charset="0"/>
              </a:rPr>
              <a:t>§ 5.6.1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Choice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Bayesian </a:t>
            </a:r>
            <a:r>
              <a:rPr lang="it-IT" dirty="0" err="1" smtClean="0"/>
              <a:t>prior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05D-E71B-4E6E-9AF6-4607C3A7C94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44650"/>
            <a:ext cx="46291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295400" y="1219200"/>
            <a:ext cx="382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mean</a:t>
            </a:r>
            <a:r>
              <a:rPr lang="it-IT" dirty="0" smtClean="0"/>
              <a:t> life        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86400" y="2069068"/>
            <a:ext cx="321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observation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81600" y="4267200"/>
            <a:ext cx="3978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choice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decay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endParaRPr lang="it-IT" dirty="0" smtClean="0"/>
          </a:p>
          <a:p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parameter</a:t>
            </a:r>
            <a:r>
              <a:rPr lang="it-IT" dirty="0" smtClean="0"/>
              <a:t> (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the </a:t>
            </a:r>
          </a:p>
          <a:p>
            <a:r>
              <a:rPr lang="it-IT" dirty="0" err="1" smtClean="0"/>
              <a:t>mean</a:t>
            </a:r>
            <a:r>
              <a:rPr lang="it-IT" dirty="0" smtClean="0"/>
              <a:t> life)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supported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endParaRPr lang="it-IT" dirty="0" smtClean="0"/>
          </a:p>
          <a:p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closer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</a:t>
            </a:r>
            <a:r>
              <a:rPr lang="it-IT" dirty="0" err="1" smtClean="0"/>
              <a:t>Gaussian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likelihood</a:t>
            </a:r>
            <a:r>
              <a:rPr lang="it-IT" dirty="0" smtClean="0"/>
              <a:t> </a:t>
            </a:r>
            <a:r>
              <a:rPr lang="it-IT" dirty="0" err="1" smtClean="0"/>
              <a:t>principle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09600" y="1258669"/>
            <a:ext cx="7604774" cy="646331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The information </a:t>
            </a:r>
            <a:r>
              <a:rPr lang="it-IT" dirty="0" err="1" smtClean="0"/>
              <a:t>contained</a:t>
            </a:r>
            <a:r>
              <a:rPr lang="it-IT" dirty="0" smtClean="0"/>
              <a:t> in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observation</a:t>
            </a:r>
            <a:r>
              <a:rPr lang="it-IT" dirty="0" smtClean="0"/>
              <a:t> </a:t>
            </a:r>
            <a:r>
              <a:rPr lang="it-IT" i="1" dirty="0" smtClean="0"/>
              <a:t>x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respect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  <a:r>
              <a:rPr lang="it-IT" dirty="0" smtClean="0">
                <a:sym typeface="Symbol"/>
              </a:rPr>
              <a:t> </a:t>
            </a:r>
            <a:r>
              <a:rPr lang="it-IT" dirty="0" err="1" smtClean="0">
                <a:sym typeface="Symbol"/>
              </a:rPr>
              <a:t>is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summarized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by</a:t>
            </a:r>
            <a:r>
              <a:rPr lang="it-IT" dirty="0" smtClean="0">
                <a:sym typeface="Symbol"/>
              </a:rPr>
              <a:t> the </a:t>
            </a:r>
            <a:r>
              <a:rPr lang="it-IT" dirty="0" err="1" smtClean="0">
                <a:sym typeface="Symbol"/>
              </a:rPr>
              <a:t>likelihood</a:t>
            </a:r>
            <a:r>
              <a:rPr lang="it-IT" dirty="0" smtClean="0">
                <a:sym typeface="Symbol"/>
              </a:rPr>
              <a:t> </a:t>
            </a:r>
            <a:r>
              <a:rPr lang="it-IT" dirty="0" err="1" smtClean="0">
                <a:sym typeface="Symbol"/>
              </a:rPr>
              <a:t>function</a:t>
            </a:r>
            <a:r>
              <a:rPr lang="it-IT" dirty="0" smtClean="0">
                <a:sym typeface="Symbol"/>
              </a:rPr>
              <a:t> L(</a:t>
            </a:r>
            <a:r>
              <a:rPr lang="it-IT" dirty="0" err="1" smtClean="0">
                <a:sym typeface="Symbol"/>
              </a:rPr>
              <a:t>|</a:t>
            </a:r>
            <a:r>
              <a:rPr lang="it-IT" i="1" dirty="0" err="1" smtClean="0">
                <a:sym typeface="Symbol"/>
              </a:rPr>
              <a:t>x</a:t>
            </a:r>
            <a:r>
              <a:rPr lang="it-IT" dirty="0" smtClean="0">
                <a:sym typeface="Symbol"/>
              </a:rPr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905000"/>
            <a:ext cx="7391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ð"/>
            </a:pPr>
            <a:r>
              <a:rPr lang="it-IT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inferences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from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two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observations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giving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proportional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i="1" dirty="0" smtClean="0">
                <a:sym typeface="Wingdings"/>
              </a:rPr>
              <a:t>L</a:t>
            </a:r>
            <a:r>
              <a:rPr lang="it-IT" sz="1600" dirty="0" smtClean="0">
                <a:sym typeface="Wingdings"/>
              </a:rPr>
              <a:t>’s </a:t>
            </a:r>
            <a:r>
              <a:rPr lang="it-IT" sz="1600" dirty="0" err="1" smtClean="0">
                <a:sym typeface="Wingdings"/>
              </a:rPr>
              <a:t>should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be</a:t>
            </a:r>
            <a:r>
              <a:rPr lang="it-IT" sz="1600" dirty="0" smtClean="0">
                <a:sym typeface="Wingdings"/>
              </a:rPr>
              <a:t> the </a:t>
            </a:r>
            <a:r>
              <a:rPr lang="it-IT" sz="1600" dirty="0" err="1" smtClean="0">
                <a:sym typeface="Wingdings"/>
              </a:rPr>
              <a:t>same</a:t>
            </a:r>
            <a:r>
              <a:rPr lang="it-IT" sz="1600" dirty="0" smtClean="0">
                <a:sym typeface="Wingdings"/>
              </a:rPr>
              <a:t> (</a:t>
            </a:r>
            <a:r>
              <a:rPr lang="it-IT" sz="1600" dirty="0" err="1" smtClean="0">
                <a:sym typeface="Wingdings"/>
              </a:rPr>
              <a:t>provided</a:t>
            </a:r>
            <a:r>
              <a:rPr lang="it-IT" sz="1600" dirty="0" smtClean="0">
                <a:sym typeface="Wingdings"/>
              </a:rPr>
              <a:t> the </a:t>
            </a:r>
            <a:r>
              <a:rPr lang="it-IT" sz="1600" dirty="0" err="1" smtClean="0">
                <a:sym typeface="Wingdings"/>
              </a:rPr>
              <a:t>parameter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space</a:t>
            </a:r>
            <a:r>
              <a:rPr lang="it-IT" sz="1600" dirty="0" smtClean="0">
                <a:sym typeface="Wingdings"/>
              </a:rPr>
              <a:t> </a:t>
            </a:r>
            <a:r>
              <a:rPr lang="it-IT" sz="1600" dirty="0" err="1" smtClean="0">
                <a:sym typeface="Wingdings"/>
              </a:rPr>
              <a:t>is</a:t>
            </a:r>
            <a:r>
              <a:rPr lang="it-IT" sz="1600" dirty="0" smtClean="0">
                <a:sym typeface="Wingdings"/>
              </a:rPr>
              <a:t> the </a:t>
            </a:r>
            <a:r>
              <a:rPr lang="it-IT" sz="1600" dirty="0" err="1" smtClean="0">
                <a:sym typeface="Wingdings"/>
              </a:rPr>
              <a:t>same</a:t>
            </a:r>
            <a:r>
              <a:rPr lang="it-IT" sz="1600" dirty="0" smtClean="0">
                <a:sym typeface="Wingdings"/>
              </a:rPr>
              <a:t>) </a:t>
            </a:r>
            <a:endParaRPr lang="it-IT" dirty="0" smtClean="0">
              <a:sym typeface="Wingding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4600" y="6367046"/>
            <a:ext cx="5363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warning</a:t>
            </a:r>
            <a:r>
              <a:rPr lang="it-IT" sz="1600" dirty="0" smtClean="0"/>
              <a:t>: the LP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accepted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</a:t>
            </a:r>
            <a:r>
              <a:rPr lang="it-IT" sz="1600" dirty="0" err="1" smtClean="0"/>
              <a:t>all</a:t>
            </a:r>
            <a:r>
              <a:rPr lang="it-IT" sz="1600" dirty="0" smtClean="0"/>
              <a:t> </a:t>
            </a:r>
            <a:r>
              <a:rPr lang="it-IT" sz="1600" dirty="0" err="1" smtClean="0"/>
              <a:t>statisticians</a:t>
            </a:r>
            <a:endParaRPr lang="it-IT" sz="1600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66975"/>
            <a:ext cx="77724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stopping</a:t>
            </a:r>
            <a:r>
              <a:rPr lang="it-IT" dirty="0" smtClean="0"/>
              <a:t> </a:t>
            </a:r>
            <a:r>
              <a:rPr lang="it-IT" dirty="0" err="1" smtClean="0"/>
              <a:t>rule</a:t>
            </a:r>
            <a:r>
              <a:rPr lang="it-IT" dirty="0" smtClean="0"/>
              <a:t> </a:t>
            </a:r>
            <a:r>
              <a:rPr lang="it-IT" dirty="0" err="1" smtClean="0"/>
              <a:t>paradox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53515"/>
            <a:ext cx="738887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6477000" cy="19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019800" y="3962400"/>
            <a:ext cx="2910540" cy="584775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Poisson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distr</a:t>
            </a:r>
            <a:r>
              <a:rPr lang="it-IT" sz="1600" dirty="0" smtClean="0">
                <a:solidFill>
                  <a:srgbClr val="FF0000"/>
                </a:solidFill>
              </a:rPr>
              <a:t>. </a:t>
            </a:r>
            <a:r>
              <a:rPr lang="it-IT" sz="1600" dirty="0" err="1" smtClean="0">
                <a:solidFill>
                  <a:srgbClr val="FF0000"/>
                </a:solidFill>
              </a:rPr>
              <a:t>with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mean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1600" dirty="0" err="1" smtClean="0">
                <a:solidFill>
                  <a:srgbClr val="FF0000"/>
                </a:solidFill>
              </a:rPr>
              <a:t>value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i="1" dirty="0" smtClean="0">
                <a:solidFill>
                  <a:srgbClr val="FF0000"/>
                </a:solidFill>
                <a:sym typeface="Symbol"/>
              </a:rPr>
              <a:t>t</a:t>
            </a:r>
            <a:r>
              <a:rPr lang="it-IT" sz="16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  <a:sym typeface="Symbol"/>
              </a:rPr>
              <a:t>for</a:t>
            </a:r>
            <a:r>
              <a:rPr lang="it-IT" sz="1600" dirty="0" smtClean="0">
                <a:solidFill>
                  <a:srgbClr val="FF0000"/>
                </a:solidFill>
                <a:sym typeface="Symbol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sym typeface="Symbol"/>
              </a:rPr>
              <a:t>obs</a:t>
            </a:r>
            <a:r>
              <a:rPr lang="it-IT" sz="1600" dirty="0" smtClean="0">
                <a:solidFill>
                  <a:srgbClr val="FF0000"/>
                </a:solidFill>
                <a:sym typeface="Symbol"/>
              </a:rPr>
              <a:t>. </a:t>
            </a:r>
            <a:r>
              <a:rPr lang="it-IT" sz="1600" i="1" dirty="0" smtClean="0">
                <a:solidFill>
                  <a:srgbClr val="FF0000"/>
                </a:solidFill>
              </a:rPr>
              <a:t>n</a:t>
            </a:r>
            <a:r>
              <a:rPr lang="it-IT" sz="1600" dirty="0" smtClean="0">
                <a:solidFill>
                  <a:srgbClr val="FF0000"/>
                </a:solidFill>
              </a:rPr>
              <a:t>=4</a:t>
            </a:r>
            <a:r>
              <a:rPr lang="it-IT" sz="1600" dirty="0" smtClean="0">
                <a:solidFill>
                  <a:srgbClr val="FF0000"/>
                </a:solidFill>
                <a:sym typeface="Symbol"/>
              </a:rPr>
              <a:t> </a:t>
            </a:r>
            <a:endParaRPr lang="it-IT" sz="1600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391400" y="2160000"/>
            <a:ext cx="32040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943600" y="4724400"/>
            <a:ext cx="2877326" cy="830997"/>
          </a:xfrm>
          <a:prstGeom prst="rect">
            <a:avLst/>
          </a:prstGeom>
          <a:noFill/>
          <a:ln w="15875">
            <a:solidFill>
              <a:srgbClr val="0099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9900"/>
                </a:solidFill>
              </a:rPr>
              <a:t>Gamma </a:t>
            </a:r>
            <a:r>
              <a:rPr lang="it-IT" sz="1600" dirty="0" err="1" smtClean="0">
                <a:solidFill>
                  <a:srgbClr val="009900"/>
                </a:solidFill>
              </a:rPr>
              <a:t>distr</a:t>
            </a:r>
            <a:r>
              <a:rPr lang="it-IT" sz="1600" dirty="0" smtClean="0">
                <a:solidFill>
                  <a:srgbClr val="009900"/>
                </a:solidFill>
              </a:rPr>
              <a:t>. </a:t>
            </a:r>
            <a:r>
              <a:rPr lang="it-IT" sz="1600" dirty="0" err="1" smtClean="0">
                <a:solidFill>
                  <a:srgbClr val="009900"/>
                </a:solidFill>
              </a:rPr>
              <a:t>with</a:t>
            </a:r>
            <a:r>
              <a:rPr lang="it-IT" sz="1600" dirty="0" smtClean="0">
                <a:solidFill>
                  <a:srgbClr val="009900"/>
                </a:solidFill>
              </a:rPr>
              <a:t> </a:t>
            </a:r>
            <a:r>
              <a:rPr lang="it-IT" sz="1600" i="1" dirty="0" smtClean="0">
                <a:solidFill>
                  <a:srgbClr val="009900"/>
                </a:solidFill>
                <a:sym typeface="Symbol"/>
              </a:rPr>
              <a:t></a:t>
            </a:r>
            <a:r>
              <a:rPr lang="it-IT" sz="1600" dirty="0" smtClean="0">
                <a:solidFill>
                  <a:srgbClr val="009900"/>
                </a:solidFill>
              </a:rPr>
              <a:t>=4</a:t>
            </a:r>
          </a:p>
          <a:p>
            <a:r>
              <a:rPr lang="it-IT" sz="1600" dirty="0" smtClean="0">
                <a:solidFill>
                  <a:srgbClr val="009900"/>
                </a:solidFill>
              </a:rPr>
              <a:t>and rate </a:t>
            </a:r>
            <a:r>
              <a:rPr lang="it-IT" sz="1600" i="1" dirty="0" smtClean="0">
                <a:solidFill>
                  <a:srgbClr val="009900"/>
                </a:solidFill>
                <a:sym typeface="Symbol"/>
              </a:rPr>
              <a:t></a:t>
            </a:r>
            <a:r>
              <a:rPr lang="it-IT" sz="1600" dirty="0" smtClean="0">
                <a:solidFill>
                  <a:srgbClr val="009900"/>
                </a:solidFill>
                <a:sym typeface="Symbol"/>
              </a:rPr>
              <a:t>,</a:t>
            </a:r>
            <a:endParaRPr lang="it-IT" sz="1600" dirty="0" smtClean="0">
              <a:solidFill>
                <a:srgbClr val="009900"/>
              </a:solidFill>
            </a:endParaRPr>
          </a:p>
          <a:p>
            <a:r>
              <a:rPr lang="it-IT" sz="1600" dirty="0" err="1" smtClean="0">
                <a:solidFill>
                  <a:srgbClr val="009900"/>
                </a:solidFill>
              </a:rPr>
              <a:t>for</a:t>
            </a:r>
            <a:r>
              <a:rPr lang="it-IT" sz="1600" dirty="0" smtClean="0">
                <a:solidFill>
                  <a:srgbClr val="009900"/>
                </a:solidFill>
              </a:rPr>
              <a:t> the </a:t>
            </a:r>
            <a:r>
              <a:rPr lang="it-IT" sz="1600" dirty="0" err="1" smtClean="0">
                <a:solidFill>
                  <a:srgbClr val="009900"/>
                </a:solidFill>
              </a:rPr>
              <a:t>obs</a:t>
            </a:r>
            <a:r>
              <a:rPr lang="it-IT" sz="1600" dirty="0" smtClean="0">
                <a:solidFill>
                  <a:srgbClr val="009900"/>
                </a:solidFill>
              </a:rPr>
              <a:t>. </a:t>
            </a:r>
            <a:r>
              <a:rPr lang="it-IT" sz="1600" dirty="0" err="1" smtClean="0">
                <a:solidFill>
                  <a:srgbClr val="009900"/>
                </a:solidFill>
              </a:rPr>
              <a:t>waiting</a:t>
            </a:r>
            <a:r>
              <a:rPr lang="it-IT" sz="1600" dirty="0" smtClean="0">
                <a:solidFill>
                  <a:srgbClr val="009900"/>
                </a:solidFill>
              </a:rPr>
              <a:t> </a:t>
            </a:r>
            <a:r>
              <a:rPr lang="it-IT" sz="1600" dirty="0" err="1" smtClean="0">
                <a:solidFill>
                  <a:srgbClr val="009900"/>
                </a:solidFill>
              </a:rPr>
              <a:t>time</a:t>
            </a:r>
            <a:r>
              <a:rPr lang="it-IT" sz="1600" dirty="0" smtClean="0">
                <a:solidFill>
                  <a:srgbClr val="009900"/>
                </a:solidFill>
              </a:rPr>
              <a:t> </a:t>
            </a:r>
            <a:r>
              <a:rPr lang="it-IT" sz="1600" i="1" dirty="0" smtClean="0">
                <a:solidFill>
                  <a:srgbClr val="009900"/>
                </a:solidFill>
              </a:rPr>
              <a:t>t</a:t>
            </a:r>
            <a:endParaRPr lang="it-IT" sz="1600" i="1" dirty="0">
              <a:solidFill>
                <a:srgbClr val="0099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949400" y="2160000"/>
            <a:ext cx="2664000" cy="0"/>
          </a:xfrm>
          <a:prstGeom prst="line">
            <a:avLst/>
          </a:prstGeom>
          <a:ln w="2540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57200" y="2394000"/>
            <a:ext cx="1188000" cy="0"/>
          </a:xfrm>
          <a:prstGeom prst="line">
            <a:avLst/>
          </a:prstGeom>
          <a:ln w="2540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295400" y="5638800"/>
            <a:ext cx="419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Gamma(t;</a:t>
            </a:r>
            <a:r>
              <a:rPr lang="it-IT" dirty="0" smtClean="0">
                <a:sym typeface="Symbol"/>
              </a:rPr>
              <a:t>,) = (</a:t>
            </a:r>
            <a:r>
              <a:rPr lang="it-IT" baseline="30000" dirty="0" smtClean="0">
                <a:sym typeface="Symbol"/>
              </a:rPr>
              <a:t></a:t>
            </a:r>
            <a:r>
              <a:rPr lang="it-IT" dirty="0" smtClean="0">
                <a:sym typeface="Symbol"/>
              </a:rPr>
              <a:t>/()) </a:t>
            </a:r>
            <a:r>
              <a:rPr lang="it-IT" dirty="0" err="1" smtClean="0">
                <a:sym typeface="Symbol"/>
              </a:rPr>
              <a:t>t</a:t>
            </a:r>
            <a:r>
              <a:rPr lang="it-IT" baseline="30000" dirty="0" smtClean="0">
                <a:sym typeface="Symbol"/>
              </a:rPr>
              <a:t>-1</a:t>
            </a:r>
            <a:r>
              <a:rPr lang="it-IT" dirty="0" smtClean="0">
                <a:sym typeface="Symbol"/>
              </a:rPr>
              <a:t> e</a:t>
            </a:r>
            <a:r>
              <a:rPr lang="it-IT" baseline="30000" dirty="0" smtClean="0">
                <a:sym typeface="Symbol"/>
              </a:rPr>
              <a:t>-t </a:t>
            </a:r>
            <a:endParaRPr lang="it-IT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stopping</a:t>
            </a:r>
            <a:r>
              <a:rPr lang="it-IT" dirty="0" smtClean="0"/>
              <a:t> </a:t>
            </a:r>
            <a:r>
              <a:rPr lang="it-IT" dirty="0" err="1" smtClean="0"/>
              <a:t>rule</a:t>
            </a:r>
            <a:r>
              <a:rPr lang="it-IT" dirty="0" smtClean="0"/>
              <a:t> </a:t>
            </a:r>
            <a:r>
              <a:rPr lang="it-IT" dirty="0" err="1" smtClean="0"/>
              <a:t>paradox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80AFE-A27E-4215-A78F-4EBC3B3A0E6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69723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914400" y="4572000"/>
            <a:ext cx="459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confidence</a:t>
            </a:r>
            <a:r>
              <a:rPr lang="it-IT" sz="1600" dirty="0" smtClean="0"/>
              <a:t> </a:t>
            </a:r>
            <a:r>
              <a:rPr lang="it-IT" sz="1600" dirty="0" err="1" smtClean="0"/>
              <a:t>intervals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</a:t>
            </a:r>
            <a:r>
              <a:rPr lang="it-IT" sz="1600" i="1" dirty="0" smtClean="0"/>
              <a:t>n</a:t>
            </a:r>
            <a:r>
              <a:rPr lang="it-IT" sz="1600" dirty="0" smtClean="0"/>
              <a:t>=4 (</a:t>
            </a:r>
            <a:r>
              <a:rPr lang="it-IT" sz="1600" dirty="0" err="1" smtClean="0"/>
              <a:t>left</a:t>
            </a:r>
            <a:r>
              <a:rPr lang="it-IT" sz="1600" dirty="0" smtClean="0"/>
              <a:t> figure):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90600" y="4953000"/>
          <a:ext cx="6934200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/>
                <a:gridCol w="18796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0" dirty="0" err="1" smtClean="0"/>
                        <a:t>Classical</a:t>
                      </a:r>
                      <a:r>
                        <a:rPr lang="it-IT" sz="1600" b="0" dirty="0" smtClean="0"/>
                        <a:t>, </a:t>
                      </a:r>
                      <a:r>
                        <a:rPr lang="it-IT" sz="1600" b="0" dirty="0" err="1" smtClean="0"/>
                        <a:t>fixed</a:t>
                      </a:r>
                      <a:r>
                        <a:rPr lang="it-IT" sz="1600" b="0" dirty="0" smtClean="0"/>
                        <a:t> </a:t>
                      </a:r>
                      <a:r>
                        <a:rPr lang="it-IT" sz="1600" b="0" dirty="0" err="1" smtClean="0"/>
                        <a:t>time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(2.08,</a:t>
                      </a:r>
                      <a:r>
                        <a:rPr lang="it-IT" sz="1600" b="0" baseline="0" dirty="0" smtClean="0"/>
                        <a:t> 5.92)</a:t>
                      </a:r>
                      <a:endParaRPr lang="it-IT" sz="16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sz="1600" b="0" dirty="0" err="1" smtClean="0">
                          <a:solidFill>
                            <a:srgbClr val="FF0000"/>
                          </a:solidFill>
                        </a:rPr>
                        <a:t>violation</a:t>
                      </a:r>
                      <a:r>
                        <a:rPr lang="it-IT" sz="16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b="0" baseline="0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it-IT" sz="16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b="0" baseline="0" dirty="0" err="1" smtClean="0">
                          <a:solidFill>
                            <a:srgbClr val="FF0000"/>
                          </a:solidFill>
                        </a:rPr>
                        <a:t>L.P.</a:t>
                      </a:r>
                      <a:endParaRPr lang="it-IT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err="1" smtClean="0"/>
                        <a:t>Classical</a:t>
                      </a:r>
                      <a:r>
                        <a:rPr lang="it-IT" sz="1600" b="0" dirty="0" smtClean="0"/>
                        <a:t>, 4 </a:t>
                      </a:r>
                      <a:r>
                        <a:rPr lang="it-IT" sz="1600" b="0" dirty="0" err="1" smtClean="0"/>
                        <a:t>events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(2.08, 7.16)</a:t>
                      </a:r>
                      <a:endParaRPr lang="it-IT" sz="16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 err="1" smtClean="0"/>
                        <a:t>Likelihood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(2.32, 6.36)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590800" y="2590800"/>
            <a:ext cx="1067728" cy="338554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4 </a:t>
            </a:r>
            <a:r>
              <a:rPr lang="it-IT" sz="1600" dirty="0" err="1" smtClean="0"/>
              <a:t>events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536BC-7E7C-4BBC-96CC-C3EB7C86517D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Pearson’s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baseline="30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and Student’s </a:t>
            </a:r>
            <a:r>
              <a:rPr lang="en-US" i="1" smtClean="0">
                <a:sym typeface="Symbol" pitchFamily="18" charset="2"/>
              </a:rPr>
              <a:t>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Let’s consider </a:t>
            </a:r>
            <a:r>
              <a:rPr lang="en-US" sz="1800" i="1" smtClean="0"/>
              <a:t>x</a:t>
            </a:r>
            <a:r>
              <a:rPr lang="en-US" sz="1800" smtClean="0"/>
              <a:t> and </a:t>
            </a:r>
            <a:r>
              <a:rPr lang="en-US" sz="1800" i="1" smtClean="0"/>
              <a:t>x</a:t>
            </a:r>
            <a:r>
              <a:rPr lang="en-US" sz="1800" i="1" baseline="-25000" smtClean="0"/>
              <a:t>1</a:t>
            </a:r>
            <a:r>
              <a:rPr lang="en-US" sz="1800" i="1" smtClean="0"/>
              <a:t>,x</a:t>
            </a:r>
            <a:r>
              <a:rPr lang="en-US" sz="1800" i="1" baseline="-25000" smtClean="0"/>
              <a:t>2</a:t>
            </a:r>
            <a:r>
              <a:rPr lang="en-US" sz="1800" i="1" smtClean="0"/>
              <a:t>, …, x</a:t>
            </a:r>
            <a:r>
              <a:rPr lang="en-US" sz="1800" i="1" baseline="-25000" smtClean="0"/>
              <a:t>n</a:t>
            </a:r>
            <a:r>
              <a:rPr lang="en-US" sz="1800" smtClean="0"/>
              <a:t> as independent random variables with </a:t>
            </a:r>
            <a:r>
              <a:rPr lang="en-US" sz="1800" smtClean="0">
                <a:solidFill>
                  <a:schemeClr val="accent2"/>
                </a:solidFill>
              </a:rPr>
              <a:t>gaussian</a:t>
            </a:r>
            <a:r>
              <a:rPr lang="en-US" sz="1800" smtClean="0"/>
              <a:t> PDF of zero mean and unit variance, and define: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228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566738" y="2590800"/>
            <a:ext cx="80438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/>
              <a:t>It can be shown that </a:t>
            </a:r>
            <a:r>
              <a:rPr lang="en-US" b="1" i="1">
                <a:solidFill>
                  <a:schemeClr val="accent2"/>
                </a:solidFill>
              </a:rPr>
              <a:t>z</a:t>
            </a:r>
            <a:r>
              <a:rPr lang="en-US"/>
              <a:t> follows a 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</a:t>
            </a:r>
            <a:r>
              <a:rPr lang="en-US" b="1" i="1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b="1" i="1">
                <a:solidFill>
                  <a:schemeClr val="accent2"/>
                </a:solidFill>
                <a:sym typeface="Symbol" pitchFamily="18" charset="2"/>
              </a:rPr>
              <a:t>(z;n)</a:t>
            </a:r>
            <a:r>
              <a:rPr lang="en-US">
                <a:sym typeface="Symbol" pitchFamily="18" charset="2"/>
              </a:rPr>
              <a:t> distribution</a:t>
            </a:r>
            <a:r>
              <a:rPr lang="en-US"/>
              <a:t> with </a:t>
            </a:r>
            <a:r>
              <a:rPr lang="en-US" b="1" i="1">
                <a:solidFill>
                  <a:schemeClr val="accent2"/>
                </a:solidFill>
              </a:rPr>
              <a:t>n</a:t>
            </a:r>
            <a:r>
              <a:rPr lang="en-US"/>
              <a:t> degrees of freedom: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566738" y="3886200"/>
            <a:ext cx="80438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/>
              <a:t>while </a:t>
            </a:r>
            <a:r>
              <a:rPr lang="en-US" b="1" i="1">
                <a:solidFill>
                  <a:schemeClr val="accent2"/>
                </a:solidFill>
              </a:rPr>
              <a:t>t</a:t>
            </a:r>
            <a:r>
              <a:rPr lang="en-US"/>
              <a:t> follows a “Student’s t” </a:t>
            </a:r>
            <a:r>
              <a:rPr lang="en-US">
                <a:sym typeface="Symbol" pitchFamily="18" charset="2"/>
              </a:rPr>
              <a:t>distribution</a:t>
            </a:r>
            <a:r>
              <a:rPr lang="en-US"/>
              <a:t> </a:t>
            </a:r>
            <a:r>
              <a:rPr lang="en-US" b="1" i="1">
                <a:solidFill>
                  <a:schemeClr val="accent2"/>
                </a:solidFill>
              </a:rPr>
              <a:t>f(t;n)</a:t>
            </a:r>
            <a:r>
              <a:rPr lang="en-US"/>
              <a:t> with </a:t>
            </a:r>
            <a:r>
              <a:rPr lang="en-US" b="1" i="1">
                <a:solidFill>
                  <a:schemeClr val="accent2"/>
                </a:solidFill>
              </a:rPr>
              <a:t>n</a:t>
            </a:r>
            <a:r>
              <a:rPr lang="en-US"/>
              <a:t> degrees of freedom: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2819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29940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90538" y="4953000"/>
            <a:ext cx="8196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      For </a:t>
            </a:r>
            <a:r>
              <a:rPr lang="en-US" i="1"/>
              <a:t>n=1</a:t>
            </a:r>
            <a:r>
              <a:rPr lang="en-US"/>
              <a:t> the Student distribution is the Breit-Wigner (or Cauchy) one; for </a:t>
            </a:r>
            <a:r>
              <a:rPr lang="en-US" i="1"/>
              <a:t>n</a:t>
            </a:r>
            <a:r>
              <a:rPr lang="en-US" i="1">
                <a:sym typeface="Symbol" pitchFamily="18" charset="2"/>
              </a:rPr>
              <a:t></a:t>
            </a:r>
            <a:r>
              <a:rPr lang="en-US">
                <a:sym typeface="Symbol" pitchFamily="18" charset="2"/>
              </a:rPr>
              <a:t> it approaches the gaussian distribution.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      It is useful to build the confidence interval for the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mean</a:t>
            </a:r>
            <a:r>
              <a:rPr lang="en-US">
                <a:sym typeface="Symbol" pitchFamily="18" charset="2"/>
              </a:rPr>
              <a:t> when the number of measured values is 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small</a:t>
            </a:r>
            <a:r>
              <a:rPr lang="en-US">
                <a:sym typeface="Symbol" pitchFamily="18" charset="2"/>
              </a:rPr>
              <a:t> and the variance is not known 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F593B1-BBBA-4DE9-8B3F-48C4A361C4A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 for the Mean when </a:t>
            </a:r>
            <a:r>
              <a:rPr lang="en-US" i="1" smtClean="0"/>
              <a:t>n</a:t>
            </a:r>
            <a:r>
              <a:rPr lang="en-US" smtClean="0"/>
              <a:t> is small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Let’s consider again the sample mean and the sample variance for random variables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smtClean="0"/>
              <a:t> following a gaussian PDF with unknown parameters </a:t>
            </a:r>
            <a:r>
              <a:rPr lang="en-US" sz="1800" b="1" smtClean="0">
                <a:sym typeface="Symbol" pitchFamily="18" charset="2"/>
              </a:rPr>
              <a:t></a:t>
            </a:r>
            <a:r>
              <a:rPr lang="en-US" sz="1800" smtClean="0">
                <a:sym typeface="Symbol" pitchFamily="18" charset="2"/>
              </a:rPr>
              <a:t> and :</a:t>
            </a:r>
          </a:p>
        </p:txBody>
      </p:sp>
      <p:pic>
        <p:nvPicPr>
          <p:cNvPr id="1146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7851"/>
          <a:stretch>
            <a:fillRect/>
          </a:stretch>
        </p:blipFill>
        <p:spPr bwMode="auto">
          <a:xfrm>
            <a:off x="4387850" y="2057400"/>
            <a:ext cx="31559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3032"/>
          <a:stretch>
            <a:fillRect/>
          </a:stretch>
        </p:blipFill>
        <p:spPr bwMode="auto">
          <a:xfrm>
            <a:off x="1981200" y="2057400"/>
            <a:ext cx="1676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566738" y="2895600"/>
            <a:ext cx="8043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dirty="0"/>
              <a:t>The sample mean follows a </a:t>
            </a:r>
            <a:r>
              <a:rPr lang="en-US" dirty="0" err="1"/>
              <a:t>gaussian</a:t>
            </a:r>
            <a:r>
              <a:rPr lang="en-US" dirty="0"/>
              <a:t> PDF with mean </a:t>
            </a:r>
            <a:r>
              <a:rPr lang="en-US" dirty="0">
                <a:sym typeface="Symbol" pitchFamily="18" charset="2"/>
              </a:rPr>
              <a:t> and variance 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/n, so the variable (   -)/(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/n) follows a </a:t>
            </a:r>
            <a:r>
              <a:rPr lang="en-US" dirty="0" err="1">
                <a:sym typeface="Symbol" pitchFamily="18" charset="2"/>
              </a:rPr>
              <a:t>gaussian</a:t>
            </a:r>
            <a:r>
              <a:rPr lang="en-US" dirty="0">
                <a:sym typeface="Symbol" pitchFamily="18" charset="2"/>
              </a:rPr>
              <a:t> with zero mean and unit variance;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     the variable </a:t>
            </a:r>
            <a:r>
              <a:rPr lang="en-US" i="1" dirty="0">
                <a:sym typeface="Symbol" pitchFamily="18" charset="2"/>
              </a:rPr>
              <a:t>(n-1)s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/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is independent of this and follows a </a:t>
            </a:r>
            <a:r>
              <a:rPr lang="en-US" i="1" dirty="0">
                <a:sym typeface="Symbol" pitchFamily="18" charset="2"/>
              </a:rPr>
              <a:t>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distribution with n-1 degrees of freedom.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     Taking the appropriate ratio the unknown </a:t>
            </a:r>
            <a:r>
              <a:rPr lang="en-US" i="1" dirty="0">
                <a:sym typeface="Symbol" pitchFamily="18" charset="2"/>
              </a:rPr>
              <a:t>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cancels out and the variable:</a:t>
            </a:r>
          </a:p>
        </p:txBody>
      </p:sp>
      <p:pic>
        <p:nvPicPr>
          <p:cNvPr id="11469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9505" t="30508" b="38983"/>
          <a:stretch>
            <a:fillRect/>
          </a:stretch>
        </p:blipFill>
        <p:spPr bwMode="auto">
          <a:xfrm>
            <a:off x="4724400" y="3200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597400"/>
            <a:ext cx="3175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1066800" y="5256213"/>
            <a:ext cx="7742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will follow the Student distribution </a:t>
            </a:r>
            <a:r>
              <a:rPr lang="en-US" b="1" i="1" dirty="0">
                <a:solidFill>
                  <a:schemeClr val="accent2"/>
                </a:solidFill>
              </a:rPr>
              <a:t>f(t,n-1)</a:t>
            </a:r>
            <a:r>
              <a:rPr lang="en-US" dirty="0"/>
              <a:t> with </a:t>
            </a:r>
            <a:r>
              <a:rPr lang="en-US" b="1" i="1" dirty="0">
                <a:solidFill>
                  <a:schemeClr val="accent2"/>
                </a:solidFill>
              </a:rPr>
              <a:t>n-1</a:t>
            </a:r>
            <a:r>
              <a:rPr lang="en-US" dirty="0"/>
              <a:t> degrees of </a:t>
            </a:r>
          </a:p>
          <a:p>
            <a:r>
              <a:rPr lang="en-US" dirty="0"/>
              <a:t>freedom; this can be used to compute e.g. the central confidence</a:t>
            </a:r>
          </a:p>
          <a:p>
            <a:r>
              <a:rPr lang="en-US" dirty="0"/>
              <a:t>interval for the mean when 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/>
              <a:t> is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96A98B-D181-4521-A369-6F841C428C6E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264525" cy="685800"/>
          </a:xfrm>
        </p:spPr>
        <p:txBody>
          <a:bodyPr/>
          <a:lstStyle/>
          <a:p>
            <a:pPr eaLnBrk="1" hangingPunct="1"/>
            <a:r>
              <a:rPr lang="en-US" sz="3000" smtClean="0"/>
              <a:t>Percentiles of Student’s t-distribution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35063"/>
            <a:ext cx="4491038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181600" y="1323975"/>
            <a:ext cx="3838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row index = number of degrees</a:t>
            </a:r>
          </a:p>
          <a:p>
            <a:r>
              <a:rPr lang="en-US"/>
              <a:t>    of freedom 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/>
              <a:t> (1 to 40)</a:t>
            </a:r>
          </a:p>
          <a:p>
            <a:r>
              <a:rPr lang="en-US"/>
              <a:t>column index = probability </a:t>
            </a:r>
            <a:r>
              <a:rPr lang="en-US" i="1">
                <a:solidFill>
                  <a:schemeClr val="accent2"/>
                </a:solidFill>
              </a:rPr>
              <a:t>P</a:t>
            </a:r>
          </a:p>
          <a:p>
            <a:r>
              <a:rPr lang="en-US"/>
              <a:t>table content = upper limit </a:t>
            </a:r>
            <a:r>
              <a:rPr lang="en-US" i="1">
                <a:solidFill>
                  <a:schemeClr val="accent2"/>
                </a:solidFill>
              </a:rPr>
              <a:t>x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362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264525" cy="685800"/>
          </a:xfrm>
        </p:spPr>
        <p:txBody>
          <a:bodyPr/>
          <a:lstStyle/>
          <a:p>
            <a:r>
              <a:rPr lang="it-IT" sz="3600" smtClean="0"/>
              <a:t>CDF &amp; Quantiles of common PDF’s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1"/>
          </p:nvPr>
        </p:nvSpPr>
        <p:spPr>
          <a:xfrm>
            <a:off x="566738" y="1219200"/>
            <a:ext cx="8043862" cy="4572000"/>
          </a:xfrm>
        </p:spPr>
        <p:txBody>
          <a:bodyPr/>
          <a:lstStyle/>
          <a:p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seen</a:t>
            </a:r>
            <a:r>
              <a:rPr lang="it-IT" sz="2000" dirty="0" smtClean="0"/>
              <a:t> </a:t>
            </a:r>
            <a:r>
              <a:rPr lang="it-IT" sz="2000" dirty="0" err="1" smtClean="0"/>
              <a:t>how</a:t>
            </a:r>
            <a:r>
              <a:rPr lang="it-IT" sz="2000" dirty="0" smtClean="0"/>
              <a:t> </a:t>
            </a:r>
            <a:r>
              <a:rPr lang="it-IT" sz="2000" dirty="0" err="1" smtClean="0"/>
              <a:t>useful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to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access</a:t>
            </a:r>
            <a:r>
              <a:rPr lang="it-IT" sz="2000" dirty="0" smtClean="0"/>
              <a:t> to </a:t>
            </a:r>
            <a:r>
              <a:rPr lang="it-IT" sz="2000" dirty="0" err="1" smtClean="0"/>
              <a:t>CDF’s</a:t>
            </a:r>
            <a:r>
              <a:rPr lang="it-IT" sz="2000" dirty="0" smtClean="0"/>
              <a:t> and </a:t>
            </a:r>
            <a:r>
              <a:rPr lang="it-IT" sz="2000" dirty="0" err="1" smtClean="0"/>
              <a:t>quantiles</a:t>
            </a:r>
            <a:r>
              <a:rPr lang="it-IT" sz="2000" dirty="0" smtClean="0"/>
              <a:t> (</a:t>
            </a:r>
            <a:r>
              <a:rPr lang="it-IT" sz="2000" dirty="0" err="1" smtClean="0"/>
              <a:t>percentiles</a:t>
            </a:r>
            <a:r>
              <a:rPr lang="it-IT" sz="2000" dirty="0" smtClean="0"/>
              <a:t>) of </a:t>
            </a:r>
            <a:r>
              <a:rPr lang="it-IT" sz="2000" dirty="0" err="1" smtClean="0"/>
              <a:t>popular</a:t>
            </a:r>
            <a:r>
              <a:rPr lang="it-IT" sz="2000" dirty="0" smtClean="0"/>
              <a:t> </a:t>
            </a:r>
            <a:r>
              <a:rPr lang="it-IT" sz="2000" dirty="0" err="1" smtClean="0"/>
              <a:t>PDF’s</a:t>
            </a:r>
            <a:r>
              <a:rPr lang="it-IT" sz="2000" dirty="0" smtClean="0"/>
              <a:t> (</a:t>
            </a:r>
            <a:r>
              <a:rPr lang="it-IT" sz="2000" dirty="0" err="1" smtClean="0"/>
              <a:t>Gaussian</a:t>
            </a:r>
            <a:r>
              <a:rPr lang="it-IT" sz="2000" dirty="0" smtClean="0"/>
              <a:t>, </a:t>
            </a:r>
            <a:r>
              <a:rPr lang="it-IT" sz="2000" dirty="0" err="1" smtClean="0"/>
              <a:t>Poisson</a:t>
            </a:r>
            <a:r>
              <a:rPr lang="it-IT" sz="2000" dirty="0" smtClean="0"/>
              <a:t>, </a:t>
            </a:r>
            <a:r>
              <a:rPr lang="it-IT" sz="2000" dirty="0" err="1" smtClean="0"/>
              <a:t>Student</a:t>
            </a:r>
            <a:r>
              <a:rPr lang="it-IT" sz="2000" dirty="0" smtClean="0"/>
              <a:t>, …)</a:t>
            </a:r>
          </a:p>
          <a:p>
            <a:r>
              <a:rPr lang="it-IT" sz="2000" dirty="0" smtClean="0"/>
              <a:t>Here are some </a:t>
            </a:r>
            <a:r>
              <a:rPr lang="it-IT" sz="2000" dirty="0" err="1" smtClean="0"/>
              <a:t>indications</a:t>
            </a:r>
            <a:r>
              <a:rPr lang="it-IT" sz="2000" dirty="0" smtClean="0"/>
              <a:t> on </a:t>
            </a:r>
            <a:r>
              <a:rPr lang="it-IT" sz="2000" dirty="0" err="1" smtClean="0"/>
              <a:t>where</a:t>
            </a:r>
            <a:r>
              <a:rPr lang="it-IT" sz="2000" dirty="0" smtClean="0"/>
              <a:t> to </a:t>
            </a:r>
            <a:r>
              <a:rPr lang="it-IT" sz="2000" dirty="0" err="1" smtClean="0"/>
              <a:t>find</a:t>
            </a:r>
            <a:r>
              <a:rPr lang="it-IT" sz="2000" dirty="0" smtClean="0"/>
              <a:t> </a:t>
            </a:r>
            <a:r>
              <a:rPr lang="it-IT" sz="2000" i="1" dirty="0" smtClean="0"/>
              <a:t>open-source</a:t>
            </a:r>
            <a:r>
              <a:rPr lang="it-IT" sz="2000" dirty="0" smtClean="0"/>
              <a:t> </a:t>
            </a:r>
            <a:r>
              <a:rPr lang="it-IT" sz="2000" dirty="0" err="1" smtClean="0"/>
              <a:t>statistical</a:t>
            </a:r>
            <a:r>
              <a:rPr lang="it-IT" sz="2000" dirty="0" smtClean="0"/>
              <a:t> software </a:t>
            </a:r>
            <a:r>
              <a:rPr lang="it-IT" sz="2000" dirty="0" err="1" smtClean="0"/>
              <a:t>which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used</a:t>
            </a:r>
            <a:r>
              <a:rPr lang="it-IT" sz="2000" dirty="0" smtClean="0"/>
              <a:t> in </a:t>
            </a:r>
            <a:r>
              <a:rPr lang="it-IT" sz="2000" dirty="0" err="1" smtClean="0"/>
              <a:t>particular</a:t>
            </a:r>
            <a:r>
              <a:rPr lang="it-IT" sz="2000" dirty="0" smtClean="0"/>
              <a:t> for the </a:t>
            </a:r>
            <a:r>
              <a:rPr lang="it-IT" sz="2000" dirty="0" err="1" smtClean="0"/>
              <a:t>calculation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PDF’s</a:t>
            </a:r>
            <a:r>
              <a:rPr lang="it-IT" sz="2000" dirty="0" smtClean="0"/>
              <a:t>, </a:t>
            </a:r>
            <a:r>
              <a:rPr lang="it-IT" sz="2000" dirty="0" err="1" smtClean="0"/>
              <a:t>CDF’s</a:t>
            </a:r>
            <a:r>
              <a:rPr lang="it-IT" sz="2000" dirty="0" smtClean="0"/>
              <a:t> and </a:t>
            </a:r>
            <a:r>
              <a:rPr lang="it-IT" sz="2000" dirty="0" err="1" smtClean="0"/>
              <a:t>quantiles</a:t>
            </a:r>
            <a:r>
              <a:rPr lang="it-IT" sz="2000" dirty="0" smtClean="0"/>
              <a:t>:</a:t>
            </a:r>
          </a:p>
          <a:p>
            <a:pPr lvl="1"/>
            <a:r>
              <a:rPr lang="it-IT" sz="1800" dirty="0" smtClean="0"/>
              <a:t>CERNLIB (</a:t>
            </a:r>
            <a:r>
              <a:rPr lang="it-IT" sz="1800" dirty="0" smtClean="0">
                <a:hlinkClick r:id="rId2"/>
              </a:rPr>
              <a:t>http://cernlib.web.cern.ch/</a:t>
            </a:r>
            <a:r>
              <a:rPr lang="it-IT" sz="1800" dirty="0" err="1" smtClean="0">
                <a:hlinkClick r:id="rId2"/>
              </a:rPr>
              <a:t>cernlib</a:t>
            </a:r>
            <a:r>
              <a:rPr lang="it-IT" sz="1800" dirty="0" smtClean="0">
                <a:hlinkClick r:id="rId2"/>
              </a:rPr>
              <a:t>/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err="1" smtClean="0"/>
              <a:t>Root</a:t>
            </a:r>
            <a:r>
              <a:rPr lang="it-IT" sz="1800" dirty="0" smtClean="0"/>
              <a:t> (</a:t>
            </a:r>
            <a:r>
              <a:rPr lang="it-IT" sz="1800" dirty="0" smtClean="0">
                <a:hlinkClick r:id="rId3"/>
              </a:rPr>
              <a:t>http://root.cern.ch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smtClean="0"/>
              <a:t>R (</a:t>
            </a:r>
            <a:r>
              <a:rPr lang="it-IT" sz="1800" dirty="0" smtClean="0">
                <a:hlinkClick r:id="rId4"/>
              </a:rPr>
              <a:t>www.r-project.org</a:t>
            </a:r>
            <a:r>
              <a:rPr lang="it-IT" sz="1800" dirty="0" smtClean="0"/>
              <a:t>)</a:t>
            </a:r>
          </a:p>
          <a:p>
            <a:pPr lvl="1"/>
            <a:r>
              <a:rPr lang="it-IT" sz="1800" dirty="0" err="1" smtClean="0"/>
              <a:t>Numerical</a:t>
            </a:r>
            <a:r>
              <a:rPr lang="it-IT" sz="1800" dirty="0" smtClean="0"/>
              <a:t> </a:t>
            </a:r>
            <a:r>
              <a:rPr lang="it-IT" sz="1800" dirty="0" err="1" smtClean="0"/>
              <a:t>Recipes</a:t>
            </a:r>
            <a:r>
              <a:rPr lang="it-IT" sz="1800" dirty="0" smtClean="0"/>
              <a:t> (</a:t>
            </a:r>
            <a:r>
              <a:rPr lang="it-IT" sz="1800" dirty="0" smtClean="0">
                <a:hlinkClick r:id="rId5"/>
              </a:rPr>
              <a:t>www.nr.com</a:t>
            </a:r>
            <a:r>
              <a:rPr lang="it-IT" sz="1800" dirty="0" smtClean="0"/>
              <a:t>)(</a:t>
            </a:r>
            <a:r>
              <a:rPr lang="it-IT" sz="1800" dirty="0" err="1" smtClean="0">
                <a:solidFill>
                  <a:srgbClr val="0066FF"/>
                </a:solidFill>
              </a:rPr>
              <a:t>numerical.recipes</a:t>
            </a:r>
            <a:r>
              <a:rPr lang="it-IT" sz="1800" dirty="0" smtClean="0"/>
              <a:t>)</a:t>
            </a:r>
            <a:endParaRPr lang="it-IT" sz="1800" dirty="0" smtClean="0"/>
          </a:p>
          <a:p>
            <a:pPr lvl="1"/>
            <a:r>
              <a:rPr lang="it-IT" sz="1800" dirty="0" smtClean="0"/>
              <a:t>GNU </a:t>
            </a:r>
            <a:r>
              <a:rPr lang="it-IT" sz="1800" dirty="0" err="1" smtClean="0"/>
              <a:t>Scientific</a:t>
            </a:r>
            <a:r>
              <a:rPr lang="it-IT" sz="1800" dirty="0" smtClean="0"/>
              <a:t> Library (</a:t>
            </a:r>
            <a:r>
              <a:rPr lang="it-IT" sz="1800" dirty="0" smtClean="0">
                <a:hlinkClick r:id="rId6"/>
              </a:rPr>
              <a:t>http://www.gnu.org/software/</a:t>
            </a:r>
            <a:r>
              <a:rPr lang="it-IT" sz="1800" dirty="0" err="1" smtClean="0">
                <a:hlinkClick r:id="rId6"/>
              </a:rPr>
              <a:t>gsl</a:t>
            </a:r>
            <a:r>
              <a:rPr lang="it-IT" sz="1800" dirty="0" smtClean="0">
                <a:hlinkClick r:id="rId6"/>
              </a:rPr>
              <a:t>/</a:t>
            </a:r>
            <a:r>
              <a:rPr lang="it-IT" sz="1800" dirty="0" smtClean="0"/>
              <a:t>)</a:t>
            </a:r>
          </a:p>
          <a:p>
            <a:pPr lvl="1"/>
            <a:endParaRPr lang="it-IT" sz="2000" dirty="0" smtClean="0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13D1F-2E74-47F2-B599-91CC3B18379B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Systematic errors</a:t>
            </a: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400" smtClean="0"/>
              <a:t>Before going to the issue of estimating 2 (or more) parameters simultaneously, let me stress a few point on systematic “errors”, extracted by this note by R. Barlow:</a:t>
            </a:r>
          </a:p>
          <a:p>
            <a:pPr lvl="1" eaLnBrk="1" hangingPunct="1"/>
            <a:r>
              <a:rPr lang="en-US" sz="2000" smtClean="0"/>
              <a:t>Systematic Errors: Facts and Fictions, </a:t>
            </a:r>
            <a:r>
              <a:rPr lang="it-IT" sz="2000" smtClean="0">
                <a:solidFill>
                  <a:srgbClr val="FF0000"/>
                </a:solidFill>
              </a:rPr>
              <a:t>arXiv:hep-ex/0207026v1</a:t>
            </a:r>
          </a:p>
          <a:p>
            <a:pPr eaLnBrk="1" hangingPunct="1"/>
            <a:r>
              <a:rPr lang="it-IT" sz="2400" smtClean="0"/>
              <a:t>Main points:</a:t>
            </a:r>
          </a:p>
          <a:p>
            <a:pPr lvl="1" eaLnBrk="1" hangingPunct="1"/>
            <a:r>
              <a:rPr lang="it-IT" sz="2000" smtClean="0"/>
              <a:t>Distinction between </a:t>
            </a:r>
            <a:r>
              <a:rPr lang="it-IT" sz="2000" smtClean="0">
                <a:solidFill>
                  <a:srgbClr val="FF0000"/>
                </a:solidFill>
              </a:rPr>
              <a:t>systematic effect</a:t>
            </a:r>
            <a:r>
              <a:rPr lang="it-IT" sz="2000" smtClean="0"/>
              <a:t>, </a:t>
            </a:r>
            <a:r>
              <a:rPr lang="it-IT" sz="2000" smtClean="0">
                <a:solidFill>
                  <a:srgbClr val="FF0000"/>
                </a:solidFill>
              </a:rPr>
              <a:t>mistake</a:t>
            </a:r>
            <a:r>
              <a:rPr lang="it-IT" sz="2000" smtClean="0"/>
              <a:t> and </a:t>
            </a:r>
            <a:r>
              <a:rPr lang="it-IT" sz="2000" smtClean="0">
                <a:solidFill>
                  <a:srgbClr val="FF0000"/>
                </a:solidFill>
              </a:rPr>
              <a:t>systematic uncertainty </a:t>
            </a:r>
            <a:r>
              <a:rPr lang="it-IT" sz="2000" smtClean="0"/>
              <a:t>(a.k.a. systematic error)</a:t>
            </a:r>
          </a:p>
          <a:p>
            <a:pPr lvl="1" eaLnBrk="1" hangingPunct="1"/>
            <a:r>
              <a:rPr lang="it-IT" sz="2000" smtClean="0"/>
              <a:t>Systematic errors can be Bayesian</a:t>
            </a:r>
          </a:p>
          <a:p>
            <a:pPr lvl="1" eaLnBrk="1" hangingPunct="1"/>
            <a:r>
              <a:rPr lang="it-IT" sz="2000" smtClean="0"/>
              <a:t>Checks on analyses: what to do after running them?</a:t>
            </a:r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255B3-79F9-490E-8803-75DEF0964119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Systematic effect or mistake?</a:t>
            </a:r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>
          <a:xfrm>
            <a:off x="566738" y="1371600"/>
            <a:ext cx="8043862" cy="4800600"/>
          </a:xfrm>
        </p:spPr>
        <p:txBody>
          <a:bodyPr/>
          <a:lstStyle/>
          <a:p>
            <a:pPr eaLnBrk="1" hangingPunct="1"/>
            <a:r>
              <a:rPr lang="it-IT" sz="2400" smtClean="0"/>
              <a:t>Example (Bevington): Measuring lengths with a steel rule calibrated at 15 </a:t>
            </a:r>
            <a:r>
              <a:rPr lang="it-IT" sz="2400" smtClean="0">
                <a:sym typeface="Symbol" pitchFamily="18" charset="2"/>
              </a:rPr>
              <a:t>C:</a:t>
            </a:r>
          </a:p>
          <a:p>
            <a:pPr lvl="1" eaLnBrk="1" hangingPunct="1"/>
            <a:r>
              <a:rPr lang="it-IT" sz="2000" smtClean="0">
                <a:sym typeface="Symbol" pitchFamily="18" charset="2"/>
              </a:rPr>
              <a:t>If thermal expansion coefficient is known, as well as the actual temperature  </a:t>
            </a:r>
            <a:r>
              <a:rPr lang="it-IT" sz="2000" smtClean="0">
                <a:solidFill>
                  <a:srgbClr val="FF0000"/>
                </a:solidFill>
                <a:sym typeface="Symbol" pitchFamily="18" charset="2"/>
              </a:rPr>
              <a:t>correct for systematic effect</a:t>
            </a:r>
            <a:r>
              <a:rPr lang="it-IT" sz="2000" smtClean="0">
                <a:sym typeface="Symbol" pitchFamily="18" charset="2"/>
              </a:rPr>
              <a:t>, after which there will be zero systematic error</a:t>
            </a:r>
          </a:p>
          <a:p>
            <a:pPr lvl="1" eaLnBrk="1" hangingPunct="1"/>
            <a:r>
              <a:rPr lang="it-IT" sz="2000" smtClean="0">
                <a:sym typeface="Symbol" pitchFamily="18" charset="2"/>
              </a:rPr>
              <a:t>If ignored  </a:t>
            </a:r>
            <a:r>
              <a:rPr lang="it-IT" sz="2000" smtClean="0">
                <a:solidFill>
                  <a:srgbClr val="FF0000"/>
                </a:solidFill>
                <a:sym typeface="Symbol" pitchFamily="18" charset="2"/>
              </a:rPr>
              <a:t>mistake</a:t>
            </a:r>
            <a:r>
              <a:rPr lang="it-IT" sz="2000" smtClean="0">
                <a:sym typeface="Symbol" pitchFamily="18" charset="2"/>
              </a:rPr>
              <a:t> (hopefully detected by consistency checks, with help from statistics*)</a:t>
            </a:r>
          </a:p>
          <a:p>
            <a:pPr lvl="1" eaLnBrk="1" hangingPunct="1"/>
            <a:r>
              <a:rPr lang="it-IT" sz="2000" smtClean="0">
                <a:sym typeface="Symbol" pitchFamily="18" charset="2"/>
              </a:rPr>
              <a:t>If </a:t>
            </a:r>
            <a:r>
              <a:rPr lang="it-IT" sz="2000" smtClean="0">
                <a:solidFill>
                  <a:srgbClr val="FF0000"/>
                </a:solidFill>
                <a:sym typeface="Symbol" pitchFamily="18" charset="2"/>
              </a:rPr>
              <a:t>effect known </a:t>
            </a:r>
            <a:r>
              <a:rPr lang="it-IT" sz="2000" smtClean="0">
                <a:sym typeface="Symbol" pitchFamily="18" charset="2"/>
              </a:rPr>
              <a:t>but measurement temperature not measured and uncertain within few degrees  taken into account as </a:t>
            </a:r>
            <a:r>
              <a:rPr lang="it-IT" sz="2000" smtClean="0">
                <a:solidFill>
                  <a:srgbClr val="FF0000"/>
                </a:solidFill>
                <a:sym typeface="Symbol" pitchFamily="18" charset="2"/>
              </a:rPr>
              <a:t>systematic error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sz="2000" smtClean="0">
                <a:solidFill>
                  <a:srgbClr val="FF0000"/>
                </a:solidFill>
                <a:sym typeface="Symbol" pitchFamily="18" charset="2"/>
              </a:rPr>
              <a:t>* e.g. if measured value is an “outlier” or…</a:t>
            </a:r>
            <a:endParaRPr lang="it-IT" sz="2000" smtClean="0">
              <a:solidFill>
                <a:srgbClr val="FF0000"/>
              </a:solidFill>
            </a:endParaRP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86BBC-74D7-4209-A88D-CF9A7CDD82FE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C9A263-8128-4320-8F28-C69385C6C2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Consistency and bias </a:t>
            </a:r>
            <a:r>
              <a:rPr lang="en-US" sz="3400" i="1" smtClean="0"/>
              <a:t>(example 2)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The following estimator of the variance:</a:t>
            </a:r>
          </a:p>
        </p:txBody>
      </p:sp>
      <p:pic>
        <p:nvPicPr>
          <p:cNvPr id="440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127500"/>
            <a:ext cx="38417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8" name="Group 13"/>
          <p:cNvGrpSpPr>
            <a:grpSpLocks/>
          </p:cNvGrpSpPr>
          <p:nvPr/>
        </p:nvGrpSpPr>
        <p:grpSpPr bwMode="auto">
          <a:xfrm>
            <a:off x="2603500" y="1524000"/>
            <a:ext cx="2730500" cy="725488"/>
            <a:chOff x="1640" y="960"/>
            <a:chExt cx="1720" cy="457"/>
          </a:xfrm>
        </p:grpSpPr>
        <p:grpSp>
          <p:nvGrpSpPr>
            <p:cNvPr id="13327" name="Group 12"/>
            <p:cNvGrpSpPr>
              <a:grpSpLocks/>
            </p:cNvGrpSpPr>
            <p:nvPr/>
          </p:nvGrpSpPr>
          <p:grpSpPr bwMode="auto">
            <a:xfrm>
              <a:off x="1640" y="960"/>
              <a:ext cx="1720" cy="457"/>
              <a:chOff x="1640" y="960"/>
              <a:chExt cx="1720" cy="457"/>
            </a:xfrm>
          </p:grpSpPr>
          <p:pic>
            <p:nvPicPr>
              <p:cNvPr id="13329" name="Picture 4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/>
              <a:srcRect r="16342"/>
              <a:stretch>
                <a:fillRect/>
              </a:stretch>
            </p:blipFill>
            <p:spPr bwMode="auto">
              <a:xfrm>
                <a:off x="1640" y="960"/>
                <a:ext cx="1720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0" name="Text Box 6"/>
              <p:cNvSpPr txBox="1">
                <a:spLocks noChangeArrowheads="1"/>
              </p:cNvSpPr>
              <p:nvPr/>
            </p:nvSpPr>
            <p:spPr bwMode="auto">
              <a:xfrm>
                <a:off x="2016" y="1186"/>
                <a:ext cx="432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i="1">
                    <a:latin typeface="Times New Roman" pitchFamily="18" charset="0"/>
                    <a:cs typeface="Times New Roman" pitchFamily="18" charset="0"/>
                  </a:rPr>
                  <a:t>  n </a:t>
                </a:r>
                <a:endParaRPr lang="en-US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28" name="Text Box 11"/>
            <p:cNvSpPr txBox="1">
              <a:spLocks noChangeArrowheads="1"/>
            </p:cNvSpPr>
            <p:nvPr/>
          </p:nvSpPr>
          <p:spPr bwMode="auto">
            <a:xfrm>
              <a:off x="1680" y="1104"/>
              <a:ext cx="144" cy="19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i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6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1066800" y="2359025"/>
            <a:ext cx="72882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is consistent BUT biased (its expectation values is always lower</a:t>
            </a:r>
          </a:p>
          <a:p>
            <a:r>
              <a:rPr lang="en-US" sz="1600"/>
              <a:t>than </a:t>
            </a:r>
            <a:r>
              <a:rPr lang="en-US" sz="1600">
                <a:sym typeface="Symbol" pitchFamily="18" charset="2"/>
              </a:rPr>
              <a:t></a:t>
            </a:r>
            <a:r>
              <a:rPr lang="en-US" sz="1600" baseline="30000">
                <a:sym typeface="Symbol" pitchFamily="18" charset="2"/>
              </a:rPr>
              <a:t>2</a:t>
            </a:r>
            <a:r>
              <a:rPr lang="en-US" sz="1600">
                <a:sym typeface="Symbol" pitchFamily="18" charset="2"/>
              </a:rPr>
              <a:t>) – the bias goes to zero as </a:t>
            </a:r>
            <a:r>
              <a:rPr lang="en-US" sz="1600" i="1">
                <a:sym typeface="Symbol" pitchFamily="18" charset="2"/>
              </a:rPr>
              <a:t>n</a:t>
            </a:r>
            <a:r>
              <a:rPr lang="en-US" sz="1600">
                <a:sym typeface="Symbol" pitchFamily="18" charset="2"/>
              </a:rPr>
              <a:t> goes to infinity.</a:t>
            </a:r>
          </a:p>
          <a:p>
            <a:r>
              <a:rPr lang="en-US" sz="1600">
                <a:sym typeface="Symbol" pitchFamily="18" charset="2"/>
              </a:rPr>
              <a:t>The bias is due to the fact that the sample mean is constructed using</a:t>
            </a:r>
          </a:p>
          <a:p>
            <a:r>
              <a:rPr lang="en-US" sz="1600">
                <a:sym typeface="Symbol" pitchFamily="18" charset="2"/>
              </a:rPr>
              <a:t>the </a:t>
            </a:r>
            <a:r>
              <a:rPr lang="en-US" sz="1600" i="1">
                <a:sym typeface="Symbol" pitchFamily="18" charset="2"/>
              </a:rPr>
              <a:t>n</a:t>
            </a:r>
            <a:r>
              <a:rPr lang="en-US" sz="1600">
                <a:sym typeface="Symbol" pitchFamily="18" charset="2"/>
              </a:rPr>
              <a:t> observed values, so it’s correlated with each of them.</a:t>
            </a:r>
          </a:p>
        </p:txBody>
      </p:sp>
      <p:grpSp>
        <p:nvGrpSpPr>
          <p:cNvPr id="13320" name="Group 20"/>
          <p:cNvGrpSpPr>
            <a:grpSpLocks/>
          </p:cNvGrpSpPr>
          <p:nvPr/>
        </p:nvGrpSpPr>
        <p:grpSpPr bwMode="auto">
          <a:xfrm>
            <a:off x="6172200" y="1524000"/>
            <a:ext cx="2590800" cy="460375"/>
            <a:chOff x="3888" y="912"/>
            <a:chExt cx="1632" cy="290"/>
          </a:xfrm>
        </p:grpSpPr>
        <p:sp>
          <p:nvSpPr>
            <p:cNvPr id="13323" name="Text Box 15"/>
            <p:cNvSpPr txBox="1">
              <a:spLocks noChangeArrowheads="1"/>
            </p:cNvSpPr>
            <p:nvPr/>
          </p:nvSpPr>
          <p:spPr bwMode="auto">
            <a:xfrm>
              <a:off x="3936" y="969"/>
              <a:ext cx="15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note     instead of </a:t>
              </a:r>
              <a:r>
                <a:rPr lang="en-US" dirty="0" smtClean="0">
                  <a:sym typeface="Symbol" panose="05050102010706020507" pitchFamily="18" charset="2"/>
                </a:rPr>
                <a:t></a:t>
              </a:r>
              <a:endParaRPr lang="en-US" dirty="0">
                <a:sym typeface="Mathematica1" pitchFamily="2" charset="2"/>
              </a:endParaRPr>
            </a:p>
          </p:txBody>
        </p:sp>
        <p:grpSp>
          <p:nvGrpSpPr>
            <p:cNvPr id="13324" name="Group 19"/>
            <p:cNvGrpSpPr>
              <a:grpSpLocks/>
            </p:cNvGrpSpPr>
            <p:nvPr/>
          </p:nvGrpSpPr>
          <p:grpSpPr bwMode="auto">
            <a:xfrm>
              <a:off x="3888" y="912"/>
              <a:ext cx="1632" cy="288"/>
              <a:chOff x="3888" y="912"/>
              <a:chExt cx="1632" cy="288"/>
            </a:xfrm>
          </p:grpSpPr>
          <p:pic>
            <p:nvPicPr>
              <p:cNvPr id="13325" name="Picture 16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/>
              <a:srcRect l="89450" t="20000" b="29333"/>
              <a:stretch>
                <a:fillRect/>
              </a:stretch>
            </p:blipFill>
            <p:spPr bwMode="auto">
              <a:xfrm>
                <a:off x="4367" y="958"/>
                <a:ext cx="145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6" name="Rectangle 17"/>
              <p:cNvSpPr>
                <a:spLocks noChangeArrowheads="1"/>
              </p:cNvSpPr>
              <p:nvPr/>
            </p:nvSpPr>
            <p:spPr bwMode="auto">
              <a:xfrm>
                <a:off x="3888" y="912"/>
                <a:ext cx="1632" cy="288"/>
              </a:xfrm>
              <a:prstGeom prst="rect">
                <a:avLst/>
              </a:prstGeom>
              <a:noFill/>
              <a:ln w="222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66738" y="3657600"/>
            <a:ext cx="819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The following estimator of the variance is both consistent and unbiased:</a:t>
            </a:r>
          </a:p>
        </p:txBody>
      </p:sp>
      <p:sp>
        <p:nvSpPr>
          <p:cNvPr id="13322" name="CasellaDiTesto 17"/>
          <p:cNvSpPr txBox="1">
            <a:spLocks noChangeArrowheads="1"/>
          </p:cNvSpPr>
          <p:nvPr/>
        </p:nvSpPr>
        <p:spPr bwMode="auto">
          <a:xfrm>
            <a:off x="609600" y="6248400"/>
            <a:ext cx="5905500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Estimators for the variance: see e.g. Loreti </a:t>
            </a:r>
            <a:r>
              <a:rPr lang="it-IT">
                <a:latin typeface="Arial" charset="0"/>
              </a:rPr>
              <a:t>§ 12.1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Systematic errors can be Bayesian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738" y="1371600"/>
            <a:ext cx="8043862" cy="4800600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</a:t>
            </a:r>
            <a:r>
              <a:rPr lang="it-IT" sz="2000" dirty="0" smtClean="0"/>
              <a:t>, a </a:t>
            </a:r>
            <a:r>
              <a:rPr lang="it-IT" sz="2000" i="1" dirty="0" err="1" smtClean="0">
                <a:solidFill>
                  <a:srgbClr val="FF0000"/>
                </a:solidFill>
              </a:rPr>
              <a:t>theory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error</a:t>
            </a:r>
            <a:r>
              <a:rPr lang="it-IT" sz="2000" dirty="0" smtClean="0"/>
              <a:t>: a </a:t>
            </a:r>
            <a:r>
              <a:rPr lang="it-IT" sz="2000" dirty="0" err="1" smtClean="0"/>
              <a:t>calculation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a </a:t>
            </a:r>
            <a:r>
              <a:rPr lang="it-IT" sz="2000" dirty="0" err="1" smtClean="0"/>
              <a:t>cross-section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performed</a:t>
            </a:r>
            <a:r>
              <a:rPr lang="it-IT" sz="2000" dirty="0" smtClean="0"/>
              <a:t> up </a:t>
            </a:r>
            <a:r>
              <a:rPr lang="it-IT" sz="2000" dirty="0" err="1" smtClean="0"/>
              <a:t>to</a:t>
            </a:r>
            <a:r>
              <a:rPr lang="it-IT" sz="2000" dirty="0" smtClean="0"/>
              <a:t> a </a:t>
            </a:r>
            <a:r>
              <a:rPr lang="it-IT" sz="2000" dirty="0" err="1" smtClean="0"/>
              <a:t>certain</a:t>
            </a:r>
            <a:r>
              <a:rPr lang="it-IT" sz="2000" dirty="0" smtClean="0"/>
              <a:t> </a:t>
            </a:r>
            <a:r>
              <a:rPr lang="it-IT" sz="2000" dirty="0" err="1" smtClean="0"/>
              <a:t>order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perturbation</a:t>
            </a:r>
            <a:r>
              <a:rPr lang="it-IT" sz="2000" dirty="0" smtClean="0"/>
              <a:t> </a:t>
            </a:r>
            <a:r>
              <a:rPr lang="it-IT" sz="2000" dirty="0" err="1" smtClean="0"/>
              <a:t>theory</a:t>
            </a:r>
            <a:r>
              <a:rPr lang="it-IT" sz="2000" dirty="0" smtClean="0"/>
              <a:t> and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“</a:t>
            </a:r>
            <a:r>
              <a:rPr lang="it-IT" sz="2000" dirty="0" err="1" smtClean="0"/>
              <a:t>educated</a:t>
            </a:r>
            <a:r>
              <a:rPr lang="it-IT" sz="2000" dirty="0" smtClean="0"/>
              <a:t> </a:t>
            </a:r>
            <a:r>
              <a:rPr lang="it-IT" sz="2000" dirty="0" err="1" smtClean="0"/>
              <a:t>guess</a:t>
            </a:r>
            <a:r>
              <a:rPr lang="it-IT" sz="2000" dirty="0" smtClean="0"/>
              <a:t>”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contribution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next</a:t>
            </a:r>
            <a:r>
              <a:rPr lang="it-IT" sz="2000" dirty="0" smtClean="0"/>
              <a:t> </a:t>
            </a:r>
            <a:r>
              <a:rPr lang="it-IT" sz="2000" dirty="0" err="1" smtClean="0"/>
              <a:t>orders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 the </a:t>
            </a:r>
            <a:r>
              <a:rPr lang="it-IT" sz="2000" dirty="0" err="1" smtClean="0">
                <a:sym typeface="Symbol"/>
              </a:rPr>
              <a:t>uncertainty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associated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is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clearly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Bayesian</a:t>
            </a:r>
            <a:endParaRPr lang="it-IT" sz="2000" dirty="0" smtClean="0"/>
          </a:p>
          <a:p>
            <a:pPr eaLnBrk="1" hangingPunct="1">
              <a:defRPr/>
            </a:pPr>
            <a:r>
              <a:rPr lang="it-IT" sz="2000" dirty="0" err="1" smtClean="0"/>
              <a:t>Another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</a:t>
            </a:r>
            <a:r>
              <a:rPr lang="it-IT" sz="2000" dirty="0" smtClean="0"/>
              <a:t>: </a:t>
            </a:r>
            <a:r>
              <a:rPr lang="it-IT" sz="2000" dirty="0" err="1" smtClean="0"/>
              <a:t>let</a:t>
            </a:r>
            <a:r>
              <a:rPr lang="it-IT" sz="2000" dirty="0" smtClean="0"/>
              <a:t>’s assume </a:t>
            </a:r>
            <a:r>
              <a:rPr lang="it-IT" sz="2000" dirty="0" err="1" smtClean="0"/>
              <a:t>that</a:t>
            </a:r>
            <a:r>
              <a:rPr lang="it-IT" sz="2000" dirty="0" smtClean="0"/>
              <a:t> the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observed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  <a:r>
              <a:rPr lang="it-IT" sz="2000" i="1" dirty="0" smtClean="0"/>
              <a:t>n</a:t>
            </a:r>
            <a:r>
              <a:rPr lang="it-IT" sz="2000" dirty="0" smtClean="0"/>
              <a:t> in </a:t>
            </a:r>
            <a:r>
              <a:rPr lang="it-IT" sz="2000" dirty="0" err="1" smtClean="0"/>
              <a:t>an</a:t>
            </a:r>
            <a:r>
              <a:rPr lang="it-IT" sz="2000" dirty="0" smtClean="0"/>
              <a:t> </a:t>
            </a:r>
            <a:r>
              <a:rPr lang="it-IT" sz="2000" dirty="0" err="1" smtClean="0"/>
              <a:t>experiment</a:t>
            </a:r>
            <a:r>
              <a:rPr lang="it-IT" sz="2000" dirty="0" smtClean="0"/>
              <a:t> can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written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endParaRPr lang="it-IT" sz="2000" dirty="0" smtClean="0"/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it-IT" sz="1800" i="1" dirty="0" smtClean="0"/>
              <a:t>n</a:t>
            </a:r>
            <a:r>
              <a:rPr lang="it-IT" sz="1800" dirty="0" smtClean="0"/>
              <a:t> = S</a:t>
            </a:r>
            <a:r>
              <a:rPr lang="it-IT" sz="1800" dirty="0" smtClean="0">
                <a:solidFill>
                  <a:srgbClr val="0070C0"/>
                </a:solidFill>
              </a:rPr>
              <a:t>R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it-IT" sz="2000" dirty="0" smtClean="0"/>
              <a:t>S </a:t>
            </a:r>
            <a:r>
              <a:rPr lang="it-IT" sz="2000" dirty="0" err="1" smtClean="0"/>
              <a:t>being</a:t>
            </a:r>
            <a:r>
              <a:rPr lang="it-IT" sz="2000" dirty="0" smtClean="0"/>
              <a:t> a </a:t>
            </a:r>
            <a:r>
              <a:rPr lang="it-IT" sz="2000" dirty="0" err="1" smtClean="0">
                <a:solidFill>
                  <a:srgbClr val="FF0000"/>
                </a:solidFill>
              </a:rPr>
              <a:t>sensitivity</a:t>
            </a:r>
            <a:r>
              <a:rPr lang="it-IT" sz="2000" dirty="0" smtClean="0"/>
              <a:t> </a:t>
            </a:r>
            <a:r>
              <a:rPr lang="it-IT" sz="2000" dirty="0" err="1" smtClean="0"/>
              <a:t>factor</a:t>
            </a:r>
            <a:r>
              <a:rPr lang="it-IT" sz="2000" dirty="0" smtClean="0"/>
              <a:t> (</a:t>
            </a:r>
            <a:r>
              <a:rPr lang="it-IT" sz="2000" dirty="0" err="1" smtClean="0"/>
              <a:t>including</a:t>
            </a:r>
            <a:r>
              <a:rPr lang="it-IT" sz="2000" dirty="0" smtClean="0"/>
              <a:t> </a:t>
            </a:r>
            <a:r>
              <a:rPr lang="it-IT" sz="2000" dirty="0" err="1" smtClean="0"/>
              <a:t>efficiency</a:t>
            </a:r>
            <a:r>
              <a:rPr lang="it-IT" sz="2000" dirty="0" smtClean="0"/>
              <a:t>) and </a:t>
            </a:r>
            <a:r>
              <a:rPr lang="it-IT" sz="2000" dirty="0" err="1" smtClean="0"/>
              <a:t>therefore</a:t>
            </a:r>
            <a:r>
              <a:rPr lang="it-IT" sz="2000" dirty="0" smtClean="0"/>
              <a:t> </a:t>
            </a:r>
            <a:r>
              <a:rPr lang="it-IT" sz="2000" dirty="0" err="1" smtClean="0"/>
              <a:t>affected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</a:t>
            </a:r>
            <a:r>
              <a:rPr lang="it-IT" sz="2000" dirty="0" err="1" smtClean="0"/>
              <a:t>associated</a:t>
            </a:r>
            <a:r>
              <a:rPr lang="it-IT" sz="2000" dirty="0" smtClean="0"/>
              <a:t> </a:t>
            </a:r>
            <a:r>
              <a:rPr lang="it-IT" sz="2000" dirty="0" err="1" smtClean="0"/>
              <a:t>uncertainty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</a:t>
            </a:r>
            <a:r>
              <a:rPr lang="it-IT" sz="2000" baseline="-25000" dirty="0" smtClean="0">
                <a:sym typeface="Symbol"/>
              </a:rPr>
              <a:t>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of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Bayesian</a:t>
            </a:r>
            <a:r>
              <a:rPr lang="it-IT" sz="2000" dirty="0" smtClean="0">
                <a:sym typeface="Symbol"/>
              </a:rPr>
              <a:t> nature, </a:t>
            </a:r>
            <a:r>
              <a:rPr lang="it-IT" sz="2000" dirty="0" smtClean="0">
                <a:solidFill>
                  <a:srgbClr val="0070C0"/>
                </a:solidFill>
                <a:sym typeface="Symbol"/>
              </a:rPr>
              <a:t>R</a:t>
            </a:r>
            <a:r>
              <a:rPr lang="it-IT" sz="2000" dirty="0" smtClean="0">
                <a:sym typeface="Symbol"/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quantity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sym typeface="Symbol"/>
              </a:rPr>
              <a:t>of</a:t>
            </a:r>
            <a:r>
              <a:rPr lang="it-IT" sz="2000" dirty="0" smtClean="0">
                <a:solidFill>
                  <a:srgbClr val="FF0000"/>
                </a:solidFill>
                <a:sym typeface="Symbol"/>
              </a:rPr>
              <a:t> interest </a:t>
            </a:r>
            <a:r>
              <a:rPr lang="it-IT" sz="2000" dirty="0" smtClean="0">
                <a:sym typeface="Symbol"/>
              </a:rPr>
              <a:t>(a rate e.g.); </a:t>
            </a:r>
            <a:r>
              <a:rPr lang="it-IT" sz="2000" dirty="0" err="1" smtClean="0">
                <a:sym typeface="Symbol"/>
              </a:rPr>
              <a:t>having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observed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i="1" dirty="0" smtClean="0">
                <a:sym typeface="Symbol"/>
              </a:rPr>
              <a:t>n</a:t>
            </a:r>
            <a:r>
              <a:rPr lang="it-IT" sz="2000" dirty="0" smtClean="0">
                <a:sym typeface="Symbol"/>
              </a:rPr>
              <a:t>, </a:t>
            </a:r>
            <a:r>
              <a:rPr lang="it-IT" sz="2000" dirty="0" err="1" smtClean="0">
                <a:sym typeface="Symbol"/>
              </a:rPr>
              <a:t>how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does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one</a:t>
            </a:r>
            <a:r>
              <a:rPr lang="it-IT" sz="2000" dirty="0" smtClean="0">
                <a:sym typeface="Symbol"/>
              </a:rPr>
              <a:t> quote </a:t>
            </a:r>
            <a:r>
              <a:rPr lang="it-IT" sz="2000" dirty="0" err="1" smtClean="0">
                <a:sym typeface="Symbol"/>
              </a:rPr>
              <a:t>limits</a:t>
            </a:r>
            <a:r>
              <a:rPr lang="it-IT" sz="2000" dirty="0" smtClean="0">
                <a:sym typeface="Symbol"/>
              </a:rPr>
              <a:t> on R?</a:t>
            </a:r>
          </a:p>
          <a:p>
            <a:pPr lvl="1" indent="0" eaLnBrk="1" hangingPunct="1">
              <a:defRPr/>
            </a:pPr>
            <a:r>
              <a:rPr lang="it-IT" sz="1600" dirty="0" smtClean="0">
                <a:sym typeface="Symbol"/>
              </a:rPr>
              <a:t> the </a:t>
            </a:r>
            <a:r>
              <a:rPr lang="it-IT" sz="1600" dirty="0" err="1" smtClean="0">
                <a:sym typeface="Symbol"/>
              </a:rPr>
              <a:t>limit</a:t>
            </a:r>
            <a:r>
              <a:rPr lang="it-IT" sz="1600" dirty="0" smtClean="0">
                <a:sym typeface="Symbol"/>
              </a:rPr>
              <a:t> on </a:t>
            </a:r>
            <a:r>
              <a:rPr lang="it-IT" sz="1600" dirty="0" smtClean="0">
                <a:solidFill>
                  <a:srgbClr val="0070C0"/>
                </a:solidFill>
                <a:sym typeface="Symbol"/>
              </a:rPr>
              <a:t>R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comes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from</a:t>
            </a:r>
            <a:r>
              <a:rPr lang="it-IT" sz="1600" dirty="0" smtClean="0">
                <a:sym typeface="Symbol"/>
              </a:rPr>
              <a:t> a </a:t>
            </a:r>
            <a:r>
              <a:rPr lang="it-IT" sz="1600" dirty="0" err="1" smtClean="0">
                <a:sym typeface="Symbol"/>
              </a:rPr>
              <a:t>composition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of</a:t>
            </a:r>
            <a:r>
              <a:rPr lang="it-IT" sz="1600" dirty="0" smtClean="0">
                <a:sym typeface="Symbol"/>
              </a:rPr>
              <a:t> a </a:t>
            </a:r>
            <a:r>
              <a:rPr lang="it-IT" sz="1600" dirty="0" err="1" smtClean="0">
                <a:sym typeface="Symbol"/>
              </a:rPr>
              <a:t>statistical</a:t>
            </a:r>
            <a:r>
              <a:rPr lang="it-IT" sz="1600" dirty="0" smtClean="0">
                <a:sym typeface="Symbol"/>
              </a:rPr>
              <a:t> (</a:t>
            </a:r>
            <a:r>
              <a:rPr lang="it-IT" sz="1600" dirty="0" err="1" smtClean="0">
                <a:sym typeface="Symbol"/>
              </a:rPr>
              <a:t>Poisson</a:t>
            </a:r>
            <a:r>
              <a:rPr lang="it-IT" sz="1600" dirty="0" smtClean="0">
                <a:sym typeface="Symbol"/>
              </a:rPr>
              <a:t>) </a:t>
            </a:r>
            <a:r>
              <a:rPr lang="it-IT" sz="1600" dirty="0" err="1" smtClean="0">
                <a:sym typeface="Symbol"/>
              </a:rPr>
              <a:t>variation</a:t>
            </a:r>
            <a:r>
              <a:rPr lang="it-IT" sz="1600" dirty="0" smtClean="0">
                <a:sym typeface="Symbol"/>
              </a:rPr>
              <a:t> on </a:t>
            </a:r>
            <a:r>
              <a:rPr lang="it-IT" sz="1600" i="1" dirty="0" smtClean="0">
                <a:sym typeface="Symbol"/>
              </a:rPr>
              <a:t>n</a:t>
            </a:r>
            <a:r>
              <a:rPr lang="it-IT" sz="1600" dirty="0" smtClean="0">
                <a:sym typeface="Symbol"/>
              </a:rPr>
              <a:t> </a:t>
            </a:r>
            <a:r>
              <a:rPr lang="it-IT" sz="1600" dirty="0" err="1" smtClean="0">
                <a:sym typeface="Symbol"/>
              </a:rPr>
              <a:t>with</a:t>
            </a:r>
            <a:r>
              <a:rPr lang="it-IT" sz="1600" dirty="0" smtClean="0">
                <a:sym typeface="Symbol"/>
              </a:rPr>
              <a:t> the </a:t>
            </a:r>
            <a:r>
              <a:rPr lang="it-IT" sz="1600" dirty="0" err="1" smtClean="0">
                <a:sym typeface="Symbol"/>
              </a:rPr>
              <a:t>variation</a:t>
            </a:r>
            <a:r>
              <a:rPr lang="it-IT" sz="1600" dirty="0" smtClean="0">
                <a:sym typeface="Symbol"/>
              </a:rPr>
              <a:t> in S</a:t>
            </a:r>
            <a:endParaRPr lang="it-IT" sz="1600" dirty="0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B6CC5F-830F-400D-9B94-21EE2B793EAB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Systematic errors can be Bayesian, cont’d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738" y="1295400"/>
            <a:ext cx="8043862" cy="5029200"/>
          </a:xfrm>
        </p:spPr>
        <p:txBody>
          <a:bodyPr/>
          <a:lstStyle/>
          <a:p>
            <a:pPr eaLnBrk="1" hangingPunct="1">
              <a:defRPr/>
            </a:pPr>
            <a:r>
              <a:rPr lang="it-IT" sz="1800" dirty="0" smtClean="0"/>
              <a:t>A </a:t>
            </a:r>
            <a:r>
              <a:rPr lang="it-IT" sz="1800" dirty="0" err="1" smtClean="0"/>
              <a:t>possible</a:t>
            </a:r>
            <a:r>
              <a:rPr lang="it-IT" sz="1800" dirty="0" smtClean="0"/>
              <a:t> procedure (e.g. via </a:t>
            </a:r>
            <a:r>
              <a:rPr lang="it-IT" sz="1800" dirty="0" err="1" smtClean="0"/>
              <a:t>toy</a:t>
            </a:r>
            <a:r>
              <a:rPr lang="it-IT" sz="1800" dirty="0" smtClean="0"/>
              <a:t> MC)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compute</a:t>
            </a:r>
            <a:r>
              <a:rPr lang="it-IT" sz="1800" dirty="0" smtClean="0"/>
              <a:t> the </a:t>
            </a:r>
            <a:r>
              <a:rPr lang="it-IT" sz="1800" dirty="0" err="1" smtClean="0"/>
              <a:t>CL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a </a:t>
            </a:r>
            <a:r>
              <a:rPr lang="it-IT" sz="1800" i="1" dirty="0" err="1" smtClean="0"/>
              <a:t>particular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value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of</a:t>
            </a:r>
            <a:r>
              <a:rPr lang="it-IT" sz="1800" i="1" dirty="0" smtClean="0"/>
              <a:t> R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i="1" dirty="0" smtClean="0"/>
              <a:t>upper </a:t>
            </a:r>
            <a:r>
              <a:rPr lang="it-IT" sz="1800" i="1" dirty="0" err="1" smtClean="0"/>
              <a:t>limit</a:t>
            </a:r>
            <a:r>
              <a:rPr lang="it-IT" sz="1800" dirty="0" smtClean="0"/>
              <a:t>:</a:t>
            </a:r>
          </a:p>
          <a:p>
            <a:pPr lvl="1" eaLnBrk="1" hangingPunct="1">
              <a:defRPr/>
            </a:pPr>
            <a:r>
              <a:rPr lang="it-IT" sz="1600" dirty="0" smtClean="0"/>
              <a:t>Take </a:t>
            </a:r>
            <a:r>
              <a:rPr lang="it-IT" sz="1600" dirty="0" err="1" smtClean="0"/>
              <a:t>repeatedly</a:t>
            </a:r>
            <a:r>
              <a:rPr lang="it-IT" sz="1600" dirty="0" smtClean="0"/>
              <a:t> </a:t>
            </a:r>
            <a:r>
              <a:rPr lang="it-IT" sz="1600" dirty="0" err="1" smtClean="0"/>
              <a:t>that</a:t>
            </a:r>
            <a:r>
              <a:rPr lang="it-IT" sz="1600" dirty="0" smtClean="0"/>
              <a:t> </a:t>
            </a:r>
            <a:r>
              <a:rPr lang="it-IT" sz="1600" dirty="0" err="1" smtClean="0"/>
              <a:t>value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R:</a:t>
            </a:r>
          </a:p>
          <a:p>
            <a:pPr lvl="2" eaLnBrk="1" hangingPunct="1">
              <a:defRPr/>
            </a:pPr>
            <a:r>
              <a:rPr lang="it-IT" sz="1300" dirty="0" err="1" smtClean="0"/>
              <a:t>Multiply</a:t>
            </a:r>
            <a:r>
              <a:rPr lang="it-IT" sz="1300" dirty="0" smtClean="0"/>
              <a:t> </a:t>
            </a:r>
            <a:r>
              <a:rPr lang="it-IT" sz="1300" dirty="0" err="1" smtClean="0"/>
              <a:t>it</a:t>
            </a:r>
            <a:r>
              <a:rPr lang="it-IT" sz="1300" dirty="0" smtClean="0"/>
              <a:t> </a:t>
            </a:r>
            <a:r>
              <a:rPr lang="it-IT" sz="1300" dirty="0" err="1" smtClean="0"/>
              <a:t>each</a:t>
            </a:r>
            <a:r>
              <a:rPr lang="it-IT" sz="1300" dirty="0" smtClean="0"/>
              <a:t> </a:t>
            </a:r>
            <a:r>
              <a:rPr lang="it-IT" sz="1300" dirty="0" err="1" smtClean="0"/>
              <a:t>time</a:t>
            </a:r>
            <a:r>
              <a:rPr lang="it-IT" sz="1300" dirty="0" smtClean="0"/>
              <a:t> </a:t>
            </a:r>
            <a:r>
              <a:rPr lang="it-IT" sz="1300" dirty="0" err="1" smtClean="0"/>
              <a:t>by</a:t>
            </a:r>
            <a:r>
              <a:rPr lang="it-IT" sz="1300" dirty="0" smtClean="0"/>
              <a:t> a </a:t>
            </a:r>
            <a:r>
              <a:rPr lang="it-IT" sz="1300" dirty="0" err="1" smtClean="0"/>
              <a:t>random</a:t>
            </a:r>
            <a:r>
              <a:rPr lang="it-IT" sz="1300" dirty="0" smtClean="0"/>
              <a:t> </a:t>
            </a:r>
            <a:r>
              <a:rPr lang="it-IT" sz="1300" dirty="0" err="1" smtClean="0"/>
              <a:t>number</a:t>
            </a:r>
            <a:r>
              <a:rPr lang="it-IT" sz="1300" dirty="0" smtClean="0"/>
              <a:t> </a:t>
            </a:r>
            <a:r>
              <a:rPr lang="it-IT" sz="1300" dirty="0" err="1" smtClean="0"/>
              <a:t>drawn</a:t>
            </a:r>
            <a:r>
              <a:rPr lang="it-IT" sz="1300" dirty="0" smtClean="0"/>
              <a:t> </a:t>
            </a:r>
            <a:r>
              <a:rPr lang="it-IT" sz="1300" dirty="0" err="1" smtClean="0"/>
              <a:t>from</a:t>
            </a:r>
            <a:r>
              <a:rPr lang="it-IT" sz="1300" dirty="0" smtClean="0"/>
              <a:t> </a:t>
            </a:r>
            <a:r>
              <a:rPr lang="it-IT" sz="1300" i="1" dirty="0" smtClean="0"/>
              <a:t>Gauss</a:t>
            </a:r>
            <a:r>
              <a:rPr lang="it-IT" sz="1300" dirty="0" smtClean="0"/>
              <a:t>(S,</a:t>
            </a:r>
            <a:r>
              <a:rPr lang="it-IT" sz="1300" dirty="0" smtClean="0">
                <a:sym typeface="Symbol"/>
              </a:rPr>
              <a:t></a:t>
            </a:r>
            <a:r>
              <a:rPr lang="it-IT" sz="1300" baseline="-25000" dirty="0" err="1" smtClean="0"/>
              <a:t>S</a:t>
            </a:r>
            <a:r>
              <a:rPr lang="it-IT" sz="1300" dirty="0" smtClean="0"/>
              <a:t>)</a:t>
            </a:r>
          </a:p>
          <a:p>
            <a:pPr lvl="2" eaLnBrk="1" hangingPunct="1">
              <a:defRPr/>
            </a:pPr>
            <a:r>
              <a:rPr lang="it-IT" sz="1300" dirty="0" err="1" smtClean="0"/>
              <a:t>Use</a:t>
            </a:r>
            <a:r>
              <a:rPr lang="it-IT" sz="1300" dirty="0" smtClean="0"/>
              <a:t> SR </a:t>
            </a:r>
            <a:r>
              <a:rPr lang="it-IT" sz="1300" dirty="0" err="1" smtClean="0"/>
              <a:t>as</a:t>
            </a:r>
            <a:r>
              <a:rPr lang="it-IT" sz="1300" dirty="0" smtClean="0"/>
              <a:t> a </a:t>
            </a:r>
            <a:r>
              <a:rPr lang="it-IT" sz="1300" dirty="0" err="1" smtClean="0"/>
              <a:t>mean</a:t>
            </a:r>
            <a:r>
              <a:rPr lang="it-IT" sz="1300" dirty="0" smtClean="0"/>
              <a:t> </a:t>
            </a:r>
            <a:r>
              <a:rPr lang="it-IT" sz="1300" dirty="0" err="1" smtClean="0"/>
              <a:t>value</a:t>
            </a:r>
            <a:r>
              <a:rPr lang="it-IT" sz="1300" dirty="0" smtClean="0"/>
              <a:t> (</a:t>
            </a:r>
            <a:r>
              <a:rPr lang="it-IT" sz="1300" dirty="0" err="1" smtClean="0"/>
              <a:t>Poisson</a:t>
            </a:r>
            <a:r>
              <a:rPr lang="it-IT" sz="1300" dirty="0" smtClean="0"/>
              <a:t>) </a:t>
            </a:r>
            <a:r>
              <a:rPr lang="it-IT" sz="1300" dirty="0" err="1" smtClean="0"/>
              <a:t>to</a:t>
            </a:r>
            <a:r>
              <a:rPr lang="it-IT" sz="1300" dirty="0" smtClean="0"/>
              <a:t> generate </a:t>
            </a:r>
            <a:r>
              <a:rPr lang="it-IT" sz="1300" dirty="0" err="1" smtClean="0"/>
              <a:t>values</a:t>
            </a:r>
            <a:r>
              <a:rPr lang="it-IT" sz="1300" dirty="0" smtClean="0"/>
              <a:t> </a:t>
            </a:r>
            <a:r>
              <a:rPr lang="it-IT" sz="1300" dirty="0" err="1" smtClean="0"/>
              <a:t>of</a:t>
            </a:r>
            <a:r>
              <a:rPr lang="it-IT" sz="1300" dirty="0" smtClean="0"/>
              <a:t> n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it-IT" sz="1800" dirty="0" smtClean="0"/>
              <a:t>The </a:t>
            </a:r>
            <a:r>
              <a:rPr lang="it-IT" sz="1800" dirty="0" err="1" smtClean="0"/>
              <a:t>CL</a:t>
            </a:r>
            <a:r>
              <a:rPr lang="it-IT" sz="1800" dirty="0" smtClean="0"/>
              <a:t>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the </a:t>
            </a:r>
            <a:r>
              <a:rPr lang="it-IT" sz="1800" dirty="0" err="1" smtClean="0"/>
              <a:t>fraction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cases</a:t>
            </a:r>
            <a:r>
              <a:rPr lang="it-IT" sz="1800" dirty="0" smtClean="0"/>
              <a:t> in </a:t>
            </a:r>
            <a:r>
              <a:rPr lang="it-IT" sz="1800" dirty="0" err="1" smtClean="0"/>
              <a:t>which</a:t>
            </a:r>
            <a:r>
              <a:rPr lang="it-IT" sz="1800" dirty="0" smtClean="0"/>
              <a:t> the </a:t>
            </a:r>
            <a:r>
              <a:rPr lang="it-IT" sz="1800" dirty="0" err="1" smtClean="0"/>
              <a:t>generated</a:t>
            </a:r>
            <a:r>
              <a:rPr lang="it-IT" sz="1800" dirty="0" smtClean="0"/>
              <a:t> </a:t>
            </a:r>
            <a:r>
              <a:rPr lang="it-IT" sz="1800" dirty="0" err="1" smtClean="0"/>
              <a:t>value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i="1" dirty="0" smtClean="0"/>
              <a:t>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less</a:t>
            </a:r>
            <a:r>
              <a:rPr lang="it-IT" sz="1800" dirty="0" smtClean="0"/>
              <a:t> or </a:t>
            </a:r>
            <a:r>
              <a:rPr lang="it-IT" sz="1800" dirty="0" err="1" smtClean="0"/>
              <a:t>equal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the </a:t>
            </a:r>
            <a:r>
              <a:rPr lang="it-IT" sz="1800" dirty="0" err="1" smtClean="0"/>
              <a:t>observed</a:t>
            </a:r>
            <a:r>
              <a:rPr lang="it-IT" sz="1800" dirty="0" smtClean="0"/>
              <a:t> </a:t>
            </a:r>
            <a:r>
              <a:rPr lang="it-IT" sz="1800" i="1" dirty="0" smtClean="0"/>
              <a:t>n</a:t>
            </a:r>
            <a:r>
              <a:rPr lang="it-IT" sz="1800" dirty="0" smtClean="0"/>
              <a:t> </a:t>
            </a:r>
          </a:p>
          <a:p>
            <a:pPr algn="ctr" eaLnBrk="1" hangingPunct="1">
              <a:defRPr/>
            </a:pPr>
            <a:r>
              <a:rPr lang="it-IT" sz="2000" dirty="0" err="1" smtClean="0"/>
              <a:t>But…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could</a:t>
            </a:r>
            <a:r>
              <a:rPr lang="it-IT" sz="2000" dirty="0" smtClean="0"/>
              <a:t> </a:t>
            </a:r>
            <a:r>
              <a:rPr lang="it-IT" sz="2000" dirty="0" err="1" smtClean="0"/>
              <a:t>equally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use</a:t>
            </a:r>
            <a:r>
              <a:rPr lang="it-IT" sz="2000" dirty="0" smtClean="0"/>
              <a:t> the inverse </a:t>
            </a:r>
            <a:r>
              <a:rPr lang="it-IT" sz="2000" dirty="0" err="1" smtClean="0"/>
              <a:t>of</a:t>
            </a:r>
            <a:r>
              <a:rPr lang="it-IT" sz="2000" dirty="0" smtClean="0"/>
              <a:t> S, </a:t>
            </a:r>
            <a:r>
              <a:rPr lang="it-IT" sz="2000" dirty="0" err="1" smtClean="0"/>
              <a:t>call</a:t>
            </a:r>
            <a:r>
              <a:rPr lang="it-IT" sz="2000" dirty="0" smtClean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A: R = A</a:t>
            </a:r>
            <a:r>
              <a:rPr lang="it-IT" sz="1800" i="1" dirty="0" smtClean="0"/>
              <a:t>n</a:t>
            </a:r>
            <a:endParaRPr lang="it-IT" sz="1800" dirty="0" smtClean="0"/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it-IT" sz="1800" dirty="0" err="1" smtClean="0"/>
              <a:t>Considering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</a:t>
            </a:r>
            <a:r>
              <a:rPr lang="it-IT" sz="1800" i="1" dirty="0" smtClean="0"/>
              <a:t>relative </a:t>
            </a:r>
            <a:r>
              <a:rPr lang="it-IT" sz="1800" i="1" dirty="0" err="1" smtClean="0"/>
              <a:t>error</a:t>
            </a:r>
            <a:r>
              <a:rPr lang="it-IT" sz="1800" i="1" dirty="0" smtClean="0"/>
              <a:t> </a:t>
            </a:r>
            <a:r>
              <a:rPr lang="it-IT" sz="1800" dirty="0" smtClean="0"/>
              <a:t>on S and A, </a:t>
            </a:r>
            <a:r>
              <a:rPr lang="it-IT" sz="1800" dirty="0" err="1" smtClean="0"/>
              <a:t>one</a:t>
            </a:r>
            <a:r>
              <a:rPr lang="it-IT" sz="1800" dirty="0" smtClean="0"/>
              <a:t> </a:t>
            </a:r>
            <a:r>
              <a:rPr lang="it-IT" sz="1800" dirty="0" err="1" smtClean="0"/>
              <a:t>obtains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results</a:t>
            </a:r>
            <a:r>
              <a:rPr lang="it-IT" sz="1800" dirty="0" smtClean="0"/>
              <a:t>!</a:t>
            </a:r>
          </a:p>
          <a:p>
            <a:pPr eaLnBrk="1" hangingPunct="1">
              <a:defRPr/>
            </a:pPr>
            <a:r>
              <a:rPr lang="it-IT" sz="1800" dirty="0" err="1" smtClean="0"/>
              <a:t>Let</a:t>
            </a:r>
            <a:r>
              <a:rPr lang="it-IT" sz="1800" dirty="0" smtClean="0"/>
              <a:t>’s </a:t>
            </a:r>
            <a:r>
              <a:rPr lang="it-IT" sz="1800" dirty="0" err="1" smtClean="0"/>
              <a:t>consider</a:t>
            </a:r>
            <a:r>
              <a:rPr lang="it-IT" sz="1800" dirty="0" smtClean="0"/>
              <a:t> R = 5, S = 1/A = 1 </a:t>
            </a:r>
            <a:r>
              <a:rPr lang="it-IT" sz="1800" dirty="0" err="1" smtClean="0"/>
              <a:t>with</a:t>
            </a:r>
            <a:r>
              <a:rPr lang="it-IT" sz="1800" dirty="0" smtClean="0"/>
              <a:t> 10% </a:t>
            </a:r>
            <a:r>
              <a:rPr lang="it-IT" sz="1800" dirty="0" err="1" smtClean="0"/>
              <a:t>error</a:t>
            </a:r>
            <a:r>
              <a:rPr lang="it-IT" sz="1800" dirty="0" smtClean="0"/>
              <a:t> on </a:t>
            </a:r>
            <a:r>
              <a:rPr lang="it-IT" sz="1800" dirty="0" err="1" smtClean="0"/>
              <a:t>either</a:t>
            </a:r>
            <a:r>
              <a:rPr lang="it-IT" sz="1800" dirty="0" smtClean="0"/>
              <a:t> S or A, n = 3 </a:t>
            </a:r>
            <a:r>
              <a:rPr lang="it-IT" sz="1800" dirty="0" err="1" smtClean="0"/>
              <a:t>events</a:t>
            </a:r>
            <a:r>
              <a:rPr lang="it-IT" sz="1800" dirty="0" smtClean="0"/>
              <a:t> </a:t>
            </a:r>
            <a:r>
              <a:rPr lang="it-IT" sz="1800" dirty="0" err="1" smtClean="0"/>
              <a:t>observed</a:t>
            </a:r>
            <a:r>
              <a:rPr lang="it-IT" sz="1800" dirty="0" smtClean="0"/>
              <a:t>:</a:t>
            </a:r>
          </a:p>
          <a:p>
            <a:pPr lvl="1" eaLnBrk="1" hangingPunct="1">
              <a:defRPr/>
            </a:pPr>
            <a:r>
              <a:rPr lang="it-IT" sz="1400" dirty="0" smtClean="0"/>
              <a:t>The first procedure (n = SR) </a:t>
            </a:r>
            <a:r>
              <a:rPr lang="it-IT" sz="1400" dirty="0" err="1" smtClean="0"/>
              <a:t>gives</a:t>
            </a:r>
            <a:r>
              <a:rPr lang="it-IT" sz="1400" dirty="0" smtClean="0"/>
              <a:t> a </a:t>
            </a:r>
            <a:r>
              <a:rPr lang="it-IT" sz="1400" dirty="0" err="1" smtClean="0"/>
              <a:t>probability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observing</a:t>
            </a:r>
            <a:r>
              <a:rPr lang="it-IT" sz="1400" dirty="0" smtClean="0"/>
              <a:t> 3 </a:t>
            </a:r>
            <a:r>
              <a:rPr lang="it-IT" sz="1400" dirty="0" err="1" smtClean="0"/>
              <a:t>events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less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27.2%</a:t>
            </a:r>
          </a:p>
          <a:p>
            <a:pPr lvl="1" eaLnBrk="1" hangingPunct="1">
              <a:defRPr/>
            </a:pPr>
            <a:r>
              <a:rPr lang="it-IT" sz="1400" dirty="0" smtClean="0"/>
              <a:t>The </a:t>
            </a:r>
            <a:r>
              <a:rPr lang="it-IT" sz="1400" dirty="0" err="1" smtClean="0"/>
              <a:t>second</a:t>
            </a:r>
            <a:r>
              <a:rPr lang="it-IT" sz="1400" dirty="0" smtClean="0"/>
              <a:t> procedure (R = An) </a:t>
            </a:r>
            <a:r>
              <a:rPr lang="it-IT" sz="1400" dirty="0" err="1" smtClean="0"/>
              <a:t>gives</a:t>
            </a:r>
            <a:r>
              <a:rPr lang="it-IT" sz="1400" dirty="0" smtClean="0"/>
              <a:t> a </a:t>
            </a:r>
            <a:r>
              <a:rPr lang="it-IT" sz="1400" dirty="0" err="1" smtClean="0"/>
              <a:t>probability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26.6%</a:t>
            </a:r>
          </a:p>
          <a:p>
            <a:pPr lvl="1" eaLnBrk="1" hangingPunct="1">
              <a:defRPr/>
            </a:pPr>
            <a:r>
              <a:rPr lang="it-IT" sz="1400" dirty="0" smtClean="0"/>
              <a:t>The </a:t>
            </a:r>
            <a:r>
              <a:rPr lang="it-IT" sz="1400" dirty="0" err="1" smtClean="0"/>
              <a:t>two</a:t>
            </a:r>
            <a:r>
              <a:rPr lang="it-IT" sz="1400" dirty="0" smtClean="0"/>
              <a:t> </a:t>
            </a:r>
            <a:r>
              <a:rPr lang="it-IT" sz="1400" dirty="0" err="1" smtClean="0"/>
              <a:t>priors</a:t>
            </a:r>
            <a:r>
              <a:rPr lang="it-IT" sz="1400" dirty="0" smtClean="0"/>
              <a:t>: </a:t>
            </a:r>
            <a:r>
              <a:rPr lang="it-IT" sz="1400" dirty="0" err="1" smtClean="0"/>
              <a:t>gaussian</a:t>
            </a:r>
            <a:r>
              <a:rPr lang="it-IT" sz="1400" dirty="0" smtClean="0"/>
              <a:t> in S, </a:t>
            </a:r>
            <a:r>
              <a:rPr lang="it-IT" sz="1400" dirty="0" err="1" smtClean="0"/>
              <a:t>gaussian</a:t>
            </a:r>
            <a:r>
              <a:rPr lang="it-IT" sz="1400" dirty="0" smtClean="0"/>
              <a:t> in A,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equivalent</a:t>
            </a:r>
            <a:r>
              <a:rPr lang="it-IT" sz="1400" dirty="0" smtClean="0"/>
              <a:t>! </a:t>
            </a: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D7857-8D04-4D58-B44A-C6B0B8D43B95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Performing checks on your analysis</a:t>
            </a:r>
          </a:p>
        </p:txBody>
      </p:sp>
      <p:sp>
        <p:nvSpPr>
          <p:cNvPr id="645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400" smtClean="0"/>
              <a:t>Typical checks that may be performed on an analysis:</a:t>
            </a:r>
          </a:p>
          <a:p>
            <a:pPr lvl="1" eaLnBrk="1" hangingPunct="1"/>
            <a:r>
              <a:rPr lang="it-IT" sz="2000" smtClean="0"/>
              <a:t>Analyze separate data subsets (more on this later…)</a:t>
            </a:r>
          </a:p>
          <a:p>
            <a:pPr lvl="1" eaLnBrk="1" hangingPunct="1"/>
            <a:r>
              <a:rPr lang="it-IT" sz="2000" smtClean="0"/>
              <a:t>Change cuts</a:t>
            </a:r>
          </a:p>
          <a:p>
            <a:pPr lvl="1" eaLnBrk="1" hangingPunct="1"/>
            <a:r>
              <a:rPr lang="it-IT" sz="2000" smtClean="0"/>
              <a:t>Change histogram bin sizes</a:t>
            </a:r>
          </a:p>
          <a:p>
            <a:pPr lvl="1" eaLnBrk="1" hangingPunct="1"/>
            <a:r>
              <a:rPr lang="it-IT" sz="2000" smtClean="0"/>
              <a:t>Change fit techniques</a:t>
            </a:r>
          </a:p>
          <a:p>
            <a:pPr eaLnBrk="1" hangingPunct="1"/>
            <a:r>
              <a:rPr lang="it-IT" sz="2400" smtClean="0"/>
              <a:t>What to do with the discrepancy found between two analyses? Two possibilities…</a:t>
            </a:r>
          </a:p>
          <a:p>
            <a:pPr lvl="1" eaLnBrk="1" hangingPunct="1"/>
            <a:r>
              <a:rPr lang="it-IT" sz="2000" smtClean="0"/>
              <a:t>If the discrepancy is not significant (more on this later) the check is </a:t>
            </a:r>
            <a:r>
              <a:rPr lang="it-IT" sz="2000" smtClean="0">
                <a:solidFill>
                  <a:srgbClr val="FF0000"/>
                </a:solidFill>
              </a:rPr>
              <a:t>passed</a:t>
            </a:r>
            <a:r>
              <a:rPr lang="it-IT" sz="2000" smtClean="0"/>
              <a:t> </a:t>
            </a:r>
            <a:r>
              <a:rPr lang="it-IT" sz="2000" smtClean="0">
                <a:sym typeface="Symbol" pitchFamily="18" charset="2"/>
              </a:rPr>
              <a:t> do nothing</a:t>
            </a:r>
          </a:p>
          <a:p>
            <a:pPr lvl="1" eaLnBrk="1" hangingPunct="1"/>
            <a:r>
              <a:rPr lang="it-IT" sz="2000" smtClean="0">
                <a:sym typeface="Symbol" pitchFamily="18" charset="2"/>
              </a:rPr>
              <a:t>If the discrepancy is significant  worry, </a:t>
            </a:r>
            <a:r>
              <a:rPr lang="it-IT" sz="2000" smtClean="0">
                <a:solidFill>
                  <a:srgbClr val="FF0000"/>
                </a:solidFill>
                <a:sym typeface="Symbol" pitchFamily="18" charset="2"/>
              </a:rPr>
              <a:t>look for mistakes</a:t>
            </a:r>
            <a:r>
              <a:rPr lang="it-IT" sz="2000" smtClean="0">
                <a:sym typeface="Symbol" pitchFamily="18" charset="2"/>
              </a:rPr>
              <a:t>, fix the error or … as a last resort, incorporate the discrepancy in systematic error </a:t>
            </a:r>
            <a:endParaRPr lang="it-IT" sz="2000" smtClean="0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EAB94-47CE-46CB-BC45-12FEDBEFB4AE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Performing checks on your analysis, cont’d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1800" dirty="0" smtClean="0"/>
              <a:t>Suppose </a:t>
            </a:r>
            <a:r>
              <a:rPr lang="it-IT" sz="1800" dirty="0" err="1" smtClean="0"/>
              <a:t>that</a:t>
            </a:r>
            <a:r>
              <a:rPr lang="it-IT" sz="1800" dirty="0" smtClean="0"/>
              <a:t> the standard </a:t>
            </a:r>
            <a:r>
              <a:rPr lang="it-IT" sz="1800" dirty="0" err="1" smtClean="0"/>
              <a:t>analysis</a:t>
            </a:r>
            <a:r>
              <a:rPr lang="it-IT" sz="1800" dirty="0" smtClean="0"/>
              <a:t> </a:t>
            </a:r>
            <a:r>
              <a:rPr lang="it-IT" sz="1800" dirty="0" err="1" smtClean="0"/>
              <a:t>gives</a:t>
            </a:r>
            <a:r>
              <a:rPr lang="it-IT" sz="1800" dirty="0" smtClean="0"/>
              <a:t> a </a:t>
            </a:r>
            <a:r>
              <a:rPr lang="it-IT" sz="1800" dirty="0" err="1" smtClean="0"/>
              <a:t>result</a:t>
            </a:r>
            <a:r>
              <a:rPr lang="it-IT" sz="1800" dirty="0" smtClean="0"/>
              <a:t> </a:t>
            </a:r>
            <a:r>
              <a:rPr lang="it-IT" sz="1800" i="1" dirty="0" smtClean="0"/>
              <a:t>a</a:t>
            </a:r>
            <a:r>
              <a:rPr lang="it-IT" sz="1800" i="1" baseline="-25000" dirty="0" smtClean="0"/>
              <a:t>1</a:t>
            </a:r>
            <a:r>
              <a:rPr lang="it-IT" sz="1800" dirty="0" smtClean="0"/>
              <a:t>±</a:t>
            </a:r>
            <a:r>
              <a:rPr lang="it-IT" sz="1800" dirty="0" smtClean="0">
                <a:sym typeface="Symbol"/>
              </a:rPr>
              <a:t></a:t>
            </a:r>
            <a:r>
              <a:rPr lang="it-IT" sz="1800" baseline="-25000" dirty="0" smtClean="0">
                <a:sym typeface="Symbol"/>
              </a:rPr>
              <a:t>1</a:t>
            </a:r>
            <a:r>
              <a:rPr lang="it-IT" sz="1800" dirty="0" smtClean="0">
                <a:sym typeface="Symbol"/>
              </a:rPr>
              <a:t> and </a:t>
            </a:r>
            <a:r>
              <a:rPr lang="it-IT" sz="1800" dirty="0" err="1" smtClean="0">
                <a:sym typeface="Symbol"/>
              </a:rPr>
              <a:t>another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one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gives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i="1" dirty="0" smtClean="0"/>
              <a:t>a</a:t>
            </a:r>
            <a:r>
              <a:rPr lang="it-IT" sz="1800" i="1" baseline="-25000" dirty="0" smtClean="0"/>
              <a:t>2</a:t>
            </a:r>
            <a:r>
              <a:rPr lang="it-IT" sz="1800" dirty="0" smtClean="0"/>
              <a:t>±</a:t>
            </a:r>
            <a:r>
              <a:rPr lang="it-IT" sz="1800" dirty="0" smtClean="0">
                <a:sym typeface="Symbol"/>
              </a:rPr>
              <a:t></a:t>
            </a:r>
            <a:r>
              <a:rPr lang="it-IT" sz="1800" baseline="-25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; the </a:t>
            </a:r>
            <a:r>
              <a:rPr lang="it-IT" sz="1800" dirty="0" err="1" smtClean="0">
                <a:sym typeface="Symbol"/>
              </a:rPr>
              <a:t>difference</a:t>
            </a:r>
            <a:r>
              <a:rPr lang="it-IT" sz="1800" dirty="0" smtClean="0">
                <a:sym typeface="Symbol"/>
              </a:rPr>
              <a:t> and </a:t>
            </a:r>
            <a:r>
              <a:rPr lang="it-IT" sz="1800" dirty="0" err="1" smtClean="0">
                <a:sym typeface="Symbol"/>
              </a:rPr>
              <a:t>its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variance</a:t>
            </a:r>
            <a:r>
              <a:rPr lang="it-IT" sz="1800" dirty="0" smtClean="0">
                <a:sym typeface="Symbol"/>
              </a:rPr>
              <a:t> are:</a:t>
            </a:r>
          </a:p>
          <a:p>
            <a:pPr lvl="1" eaLnBrk="1" hangingPunct="1">
              <a:spcAft>
                <a:spcPts val="400"/>
              </a:spcAft>
              <a:defRPr/>
            </a:pPr>
            <a:r>
              <a:rPr lang="it-IT" sz="1400" dirty="0" smtClean="0">
                <a:sym typeface="Symbol"/>
              </a:rPr>
              <a:t> = </a:t>
            </a:r>
            <a:r>
              <a:rPr lang="it-IT" sz="1400" i="1" dirty="0" smtClean="0">
                <a:sym typeface="Symbol"/>
              </a:rPr>
              <a:t>a</a:t>
            </a:r>
            <a:r>
              <a:rPr lang="it-IT" sz="1400" i="1" baseline="-25000" dirty="0" smtClean="0">
                <a:sym typeface="Symbol"/>
              </a:rPr>
              <a:t>1</a:t>
            </a:r>
            <a:r>
              <a:rPr lang="it-IT" sz="1400" i="1" dirty="0" smtClean="0">
                <a:sym typeface="Symbol"/>
              </a:rPr>
              <a:t> – a</a:t>
            </a:r>
            <a:r>
              <a:rPr lang="it-IT" sz="1400" i="1" baseline="-25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;   </a:t>
            </a:r>
            <a:r>
              <a:rPr lang="it-IT" sz="1400" baseline="-25000" dirty="0" smtClean="0">
                <a:sym typeface="Symbol"/>
              </a:rPr>
              <a:t></a:t>
            </a:r>
            <a:r>
              <a:rPr lang="it-IT" sz="1400" baseline="30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 = </a:t>
            </a:r>
            <a:r>
              <a:rPr lang="it-IT" sz="1400" baseline="-25000" dirty="0" smtClean="0">
                <a:sym typeface="Symbol"/>
              </a:rPr>
              <a:t>1</a:t>
            </a:r>
            <a:r>
              <a:rPr lang="it-IT" sz="1400" baseline="30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 + </a:t>
            </a:r>
            <a:r>
              <a:rPr lang="it-IT" sz="1400" baseline="-25000" dirty="0" smtClean="0">
                <a:sym typeface="Symbol"/>
              </a:rPr>
              <a:t>2</a:t>
            </a:r>
            <a:r>
              <a:rPr lang="it-IT" sz="1400" baseline="30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 -2</a:t>
            </a:r>
            <a:r>
              <a:rPr lang="it-IT" sz="1400" baseline="-25000" dirty="0" smtClean="0">
                <a:sym typeface="Symbol"/>
              </a:rPr>
              <a:t>1</a:t>
            </a:r>
            <a:r>
              <a:rPr lang="it-IT" sz="1400" dirty="0" smtClean="0">
                <a:sym typeface="Symbol"/>
              </a:rPr>
              <a:t></a:t>
            </a:r>
            <a:r>
              <a:rPr lang="it-IT" sz="1400" baseline="-25000" dirty="0" smtClean="0">
                <a:sym typeface="Symbol"/>
              </a:rPr>
              <a:t>2</a:t>
            </a:r>
          </a:p>
          <a:p>
            <a:pPr lvl="1" indent="0" eaLnBrk="1" hangingPunct="1">
              <a:spcAft>
                <a:spcPts val="400"/>
              </a:spcAft>
              <a:buFont typeface="Wingdings" pitchFamily="2" charset="2"/>
              <a:buNone/>
              <a:defRPr/>
            </a:pPr>
            <a:r>
              <a:rPr lang="it-IT" sz="1400" dirty="0" err="1" smtClean="0">
                <a:sym typeface="Symbol"/>
              </a:rPr>
              <a:t>where</a:t>
            </a:r>
            <a:r>
              <a:rPr lang="it-IT" sz="1400" dirty="0" smtClean="0">
                <a:sym typeface="Symbol"/>
              </a:rPr>
              <a:t>  </a:t>
            </a:r>
            <a:r>
              <a:rPr lang="it-IT" sz="1400" dirty="0" err="1" smtClean="0">
                <a:sym typeface="Symbol"/>
              </a:rPr>
              <a:t>is</a:t>
            </a:r>
            <a:r>
              <a:rPr lang="it-IT" sz="1400" dirty="0" smtClean="0">
                <a:sym typeface="Symbol"/>
              </a:rPr>
              <a:t> the </a:t>
            </a:r>
            <a:r>
              <a:rPr lang="it-IT" sz="1400" dirty="0" err="1" smtClean="0">
                <a:sym typeface="Symbol"/>
              </a:rPr>
              <a:t>correlation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coefficient</a:t>
            </a:r>
            <a:r>
              <a:rPr lang="it-IT" sz="1400" dirty="0" smtClean="0">
                <a:sym typeface="Symbol"/>
              </a:rPr>
              <a:t>, i.e. the </a:t>
            </a:r>
            <a:r>
              <a:rPr lang="it-IT" sz="1400" dirty="0" err="1" smtClean="0">
                <a:sym typeface="Symbol"/>
              </a:rPr>
              <a:t>covariance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bewteen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i="1" dirty="0" smtClean="0">
                <a:sym typeface="Symbol"/>
              </a:rPr>
              <a:t>a</a:t>
            </a:r>
            <a:r>
              <a:rPr lang="it-IT" sz="1400" i="1" baseline="-25000" dirty="0" smtClean="0">
                <a:sym typeface="Symbol"/>
              </a:rPr>
              <a:t>1</a:t>
            </a:r>
            <a:r>
              <a:rPr lang="it-IT" sz="1400" i="1" dirty="0" smtClean="0">
                <a:sym typeface="Symbol"/>
              </a:rPr>
              <a:t> and a</a:t>
            </a:r>
            <a:r>
              <a:rPr lang="it-IT" sz="1400" i="1" baseline="-25000" dirty="0" smtClean="0">
                <a:sym typeface="Symbol"/>
              </a:rPr>
              <a:t>2</a:t>
            </a:r>
            <a:r>
              <a:rPr lang="it-IT" sz="1400" i="1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normalized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by</a:t>
            </a:r>
            <a:r>
              <a:rPr lang="it-IT" sz="1400" dirty="0" smtClean="0">
                <a:sym typeface="Symbol"/>
              </a:rPr>
              <a:t> the </a:t>
            </a:r>
            <a:r>
              <a:rPr lang="it-IT" sz="1400" dirty="0" err="1" smtClean="0">
                <a:sym typeface="Symbol"/>
              </a:rPr>
              <a:t>product</a:t>
            </a:r>
            <a:r>
              <a:rPr lang="it-IT" sz="1400" dirty="0" smtClean="0">
                <a:sym typeface="Symbol"/>
              </a:rPr>
              <a:t> </a:t>
            </a:r>
            <a:r>
              <a:rPr lang="it-IT" sz="1400" baseline="-25000" dirty="0" smtClean="0">
                <a:sym typeface="Symbol"/>
              </a:rPr>
              <a:t>1</a:t>
            </a:r>
            <a:r>
              <a:rPr lang="it-IT" sz="1400" dirty="0" smtClean="0">
                <a:sym typeface="Symbol"/>
              </a:rPr>
              <a:t></a:t>
            </a:r>
            <a:r>
              <a:rPr lang="it-IT" sz="1400" baseline="-25000" dirty="0" smtClean="0">
                <a:sym typeface="Symbol"/>
              </a:rPr>
              <a:t>2</a:t>
            </a:r>
            <a:endParaRPr lang="it-IT" sz="1400" dirty="0" smtClean="0">
              <a:sym typeface="Symbol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it-IT" sz="1800" dirty="0" smtClean="0">
                <a:sym typeface="Symbol"/>
              </a:rPr>
              <a:t>Suppose </a:t>
            </a:r>
            <a:r>
              <a:rPr lang="it-IT" sz="1800" dirty="0" err="1" smtClean="0">
                <a:sym typeface="Symbol"/>
              </a:rPr>
              <a:t>that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i="1" dirty="0" smtClean="0">
                <a:sym typeface="Symbol"/>
              </a:rPr>
              <a:t>a</a:t>
            </a:r>
            <a:r>
              <a:rPr lang="it-IT" sz="1800" i="1" baseline="-25000" dirty="0" smtClean="0">
                <a:sym typeface="Symbol"/>
              </a:rPr>
              <a:t>1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is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obtained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from</a:t>
            </a:r>
            <a:r>
              <a:rPr lang="it-IT" sz="1800" dirty="0" smtClean="0">
                <a:sym typeface="Symbol"/>
              </a:rPr>
              <a:t> the total data sample T and </a:t>
            </a:r>
            <a:r>
              <a:rPr lang="it-IT" sz="1800" i="1" dirty="0" smtClean="0">
                <a:sym typeface="Symbol"/>
              </a:rPr>
              <a:t>a</a:t>
            </a:r>
            <a:r>
              <a:rPr lang="it-IT" sz="1800" i="1" baseline="-25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from</a:t>
            </a:r>
            <a:r>
              <a:rPr lang="it-IT" sz="1800" dirty="0" smtClean="0">
                <a:sym typeface="Symbol"/>
              </a:rPr>
              <a:t> a subset S; </a:t>
            </a:r>
            <a:r>
              <a:rPr lang="it-IT" sz="1800" dirty="0" err="1" smtClean="0">
                <a:sym typeface="Symbol"/>
              </a:rPr>
              <a:t>each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i="1" dirty="0" smtClean="0">
                <a:sym typeface="Symbol"/>
              </a:rPr>
              <a:t>a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is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estimated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as</a:t>
            </a:r>
            <a:r>
              <a:rPr lang="it-IT" sz="1800" dirty="0" smtClean="0">
                <a:sym typeface="Symbol"/>
              </a:rPr>
              <a:t> the </a:t>
            </a:r>
            <a:r>
              <a:rPr lang="it-IT" sz="1800" dirty="0" err="1" smtClean="0">
                <a:sym typeface="Symbol"/>
              </a:rPr>
              <a:t>mean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of</a:t>
            </a:r>
            <a:r>
              <a:rPr lang="it-IT" sz="1800" dirty="0" smtClean="0">
                <a:sym typeface="Symbol"/>
              </a:rPr>
              <a:t> some </a:t>
            </a:r>
            <a:r>
              <a:rPr lang="it-IT" sz="1800" dirty="0" err="1" smtClean="0">
                <a:sym typeface="Symbol"/>
              </a:rPr>
              <a:t>measured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values</a:t>
            </a:r>
            <a:r>
              <a:rPr lang="it-IT" sz="1800" dirty="0" smtClean="0">
                <a:sym typeface="Symbol"/>
              </a:rPr>
              <a:t> x</a:t>
            </a:r>
            <a:r>
              <a:rPr lang="it-IT" sz="1800" baseline="-25000" dirty="0" smtClean="0">
                <a:sym typeface="Symbol"/>
              </a:rPr>
              <a:t>i</a:t>
            </a:r>
            <a:r>
              <a:rPr lang="it-IT" sz="1800" dirty="0" smtClean="0">
                <a:sym typeface="Symbol"/>
              </a:rPr>
              <a:t> (</a:t>
            </a:r>
            <a:r>
              <a:rPr lang="it-IT" sz="1800" dirty="0" err="1" smtClean="0">
                <a:sym typeface="Symbol"/>
              </a:rPr>
              <a:t>following</a:t>
            </a:r>
            <a:r>
              <a:rPr lang="it-IT" sz="1800" dirty="0" smtClean="0">
                <a:sym typeface="Symbol"/>
              </a:rPr>
              <a:t> a </a:t>
            </a:r>
            <a:r>
              <a:rPr lang="it-IT" sz="1800" dirty="0" err="1" smtClean="0">
                <a:sym typeface="Symbol"/>
              </a:rPr>
              <a:t>Gaussian</a:t>
            </a:r>
            <a:r>
              <a:rPr lang="it-IT" sz="1800" dirty="0" smtClean="0">
                <a:sym typeface="Symbol"/>
              </a:rPr>
              <a:t> PDF </a:t>
            </a:r>
            <a:r>
              <a:rPr lang="it-IT" sz="1800" dirty="0" err="1" smtClean="0">
                <a:sym typeface="Symbol"/>
              </a:rPr>
              <a:t>with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variance</a:t>
            </a:r>
            <a:r>
              <a:rPr lang="it-IT" sz="1800" dirty="0" smtClean="0">
                <a:sym typeface="Symbol"/>
              </a:rPr>
              <a:t> </a:t>
            </a:r>
            <a:r>
              <a:rPr lang="it-IT" sz="1800" baseline="30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), so </a:t>
            </a:r>
            <a:r>
              <a:rPr lang="it-IT" sz="1800" dirty="0" err="1" smtClean="0">
                <a:sym typeface="Symbol"/>
              </a:rPr>
              <a:t>that</a:t>
            </a:r>
            <a:r>
              <a:rPr lang="it-IT" sz="1800" dirty="0" smtClean="0">
                <a:sym typeface="Symbol"/>
              </a:rPr>
              <a:t>:</a:t>
            </a:r>
          </a:p>
          <a:p>
            <a:pPr lvl="1" indent="0" eaLnBrk="1" hangingPunct="1">
              <a:defRPr/>
            </a:pPr>
            <a:r>
              <a:rPr lang="it-IT" sz="1400" dirty="0" smtClean="0">
                <a:sym typeface="Symbol"/>
              </a:rPr>
              <a:t> </a:t>
            </a:r>
            <a:r>
              <a:rPr lang="it-IT" sz="1400" i="1" dirty="0" smtClean="0">
                <a:sym typeface="Symbol"/>
              </a:rPr>
              <a:t>a</a:t>
            </a:r>
            <a:r>
              <a:rPr lang="it-IT" sz="1400" i="1" baseline="-25000" dirty="0" smtClean="0">
                <a:sym typeface="Symbol"/>
              </a:rPr>
              <a:t>1</a:t>
            </a:r>
            <a:r>
              <a:rPr lang="it-IT" sz="1400" dirty="0" smtClean="0">
                <a:sym typeface="Symbol"/>
              </a:rPr>
              <a:t> = (</a:t>
            </a:r>
            <a:r>
              <a:rPr lang="it-IT" sz="1400" baseline="-25000" dirty="0" err="1" smtClean="0">
                <a:sym typeface="Symbol"/>
              </a:rPr>
              <a:t>T</a:t>
            </a:r>
            <a:r>
              <a:rPr lang="it-IT" sz="1400" dirty="0" err="1" smtClean="0">
                <a:sym typeface="Symbol"/>
              </a:rPr>
              <a:t>x</a:t>
            </a:r>
            <a:r>
              <a:rPr lang="it-IT" sz="1400" baseline="-25000" dirty="0" err="1" smtClean="0">
                <a:sym typeface="Symbol"/>
              </a:rPr>
              <a:t>i</a:t>
            </a:r>
            <a:r>
              <a:rPr lang="it-IT" sz="1400" dirty="0" smtClean="0">
                <a:sym typeface="Symbol"/>
              </a:rPr>
              <a:t>)/N</a:t>
            </a:r>
            <a:r>
              <a:rPr lang="it-IT" sz="1400" baseline="-25000" dirty="0" smtClean="0">
                <a:sym typeface="Symbol"/>
              </a:rPr>
              <a:t>T</a:t>
            </a:r>
            <a:r>
              <a:rPr lang="it-IT" sz="1400" dirty="0" smtClean="0">
                <a:sym typeface="Symbol"/>
              </a:rPr>
              <a:t>,  </a:t>
            </a:r>
            <a:r>
              <a:rPr lang="it-IT" sz="1400" i="1" dirty="0" smtClean="0">
                <a:sym typeface="Symbol"/>
              </a:rPr>
              <a:t>a</a:t>
            </a:r>
            <a:r>
              <a:rPr lang="it-IT" sz="1400" i="1" baseline="-25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 = (</a:t>
            </a:r>
            <a:r>
              <a:rPr lang="it-IT" sz="1400" baseline="-25000" dirty="0" err="1" smtClean="0">
                <a:sym typeface="Symbol"/>
              </a:rPr>
              <a:t>S</a:t>
            </a:r>
            <a:r>
              <a:rPr lang="it-IT" sz="1400" dirty="0" err="1" smtClean="0">
                <a:sym typeface="Symbol"/>
              </a:rPr>
              <a:t>x</a:t>
            </a:r>
            <a:r>
              <a:rPr lang="it-IT" sz="1400" baseline="-25000" dirty="0" err="1" smtClean="0">
                <a:sym typeface="Symbol"/>
              </a:rPr>
              <a:t>i</a:t>
            </a:r>
            <a:r>
              <a:rPr lang="it-IT" sz="1400" dirty="0" smtClean="0">
                <a:sym typeface="Symbol"/>
              </a:rPr>
              <a:t>)/N</a:t>
            </a:r>
            <a:r>
              <a:rPr lang="it-IT" sz="1400" baseline="-25000" dirty="0" smtClean="0">
                <a:sym typeface="Symbol"/>
              </a:rPr>
              <a:t>S</a:t>
            </a: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with</a:t>
            </a:r>
            <a:r>
              <a:rPr lang="it-IT" sz="1400" dirty="0" smtClean="0">
                <a:sym typeface="Symbol"/>
              </a:rPr>
              <a:t> N</a:t>
            </a:r>
            <a:r>
              <a:rPr lang="it-IT" sz="1400" baseline="-25000" dirty="0" smtClean="0">
                <a:sym typeface="Symbol"/>
              </a:rPr>
              <a:t>S</a:t>
            </a:r>
            <a:r>
              <a:rPr lang="it-IT" sz="1400" dirty="0" smtClean="0">
                <a:sym typeface="Symbol"/>
              </a:rPr>
              <a:t> &lt; N</a:t>
            </a:r>
            <a:r>
              <a:rPr lang="it-IT" sz="1400" baseline="-25000" dirty="0" smtClean="0">
                <a:sym typeface="Symbol"/>
              </a:rPr>
              <a:t>T</a:t>
            </a:r>
          </a:p>
          <a:p>
            <a:pPr lvl="1" indent="0" eaLnBrk="1" hangingPunct="1">
              <a:defRPr/>
            </a:pPr>
            <a:r>
              <a:rPr lang="it-IT" sz="1400" dirty="0" smtClean="0">
                <a:sym typeface="Symbol"/>
              </a:rPr>
              <a:t> </a:t>
            </a:r>
            <a:r>
              <a:rPr lang="it-IT" sz="1400" baseline="-25000" dirty="0" smtClean="0">
                <a:sym typeface="Symbol"/>
              </a:rPr>
              <a:t>1</a:t>
            </a:r>
            <a:r>
              <a:rPr lang="it-IT" sz="1400" dirty="0" smtClean="0">
                <a:sym typeface="Symbol"/>
              </a:rPr>
              <a:t> = /N</a:t>
            </a:r>
            <a:r>
              <a:rPr lang="it-IT" sz="1400" baseline="-25000" dirty="0" smtClean="0">
                <a:sym typeface="Symbol"/>
              </a:rPr>
              <a:t>T</a:t>
            </a:r>
            <a:r>
              <a:rPr lang="it-IT" sz="1400" dirty="0" smtClean="0">
                <a:sym typeface="Symbol"/>
              </a:rPr>
              <a:t>,  </a:t>
            </a:r>
            <a:r>
              <a:rPr lang="it-IT" sz="1400" baseline="-25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 = /N</a:t>
            </a:r>
            <a:r>
              <a:rPr lang="it-IT" sz="1400" baseline="-25000" dirty="0" smtClean="0">
                <a:sym typeface="Symbol"/>
              </a:rPr>
              <a:t>S</a:t>
            </a:r>
            <a:endParaRPr lang="it-IT" sz="1400" dirty="0" smtClean="0">
              <a:sym typeface="Symbol"/>
            </a:endParaRPr>
          </a:p>
          <a:p>
            <a:pPr lvl="1" indent="0" eaLnBrk="1" hangingPunct="1">
              <a:defRPr/>
            </a:pPr>
            <a:r>
              <a:rPr lang="it-IT" sz="1400" dirty="0" smtClean="0">
                <a:sym typeface="Symbol"/>
              </a:rPr>
              <a:t> </a:t>
            </a:r>
            <a:r>
              <a:rPr lang="it-IT" sz="1400" dirty="0" err="1" smtClean="0">
                <a:sym typeface="Symbol"/>
              </a:rPr>
              <a:t>Cov</a:t>
            </a:r>
            <a:r>
              <a:rPr lang="it-IT" sz="1400" dirty="0" smtClean="0">
                <a:sym typeface="Symbol"/>
              </a:rPr>
              <a:t>(</a:t>
            </a:r>
            <a:r>
              <a:rPr lang="it-IT" sz="1400" i="1" dirty="0" smtClean="0">
                <a:sym typeface="Symbol"/>
              </a:rPr>
              <a:t>a</a:t>
            </a:r>
            <a:r>
              <a:rPr lang="it-IT" sz="1400" i="1" baseline="-25000" dirty="0" smtClean="0">
                <a:sym typeface="Symbol"/>
              </a:rPr>
              <a:t>1</a:t>
            </a:r>
            <a:r>
              <a:rPr lang="it-IT" sz="1400" i="1" dirty="0" smtClean="0">
                <a:sym typeface="Symbol"/>
              </a:rPr>
              <a:t>,a</a:t>
            </a:r>
            <a:r>
              <a:rPr lang="it-IT" sz="1400" i="1" baseline="-25000" dirty="0" smtClean="0">
                <a:sym typeface="Symbol"/>
              </a:rPr>
              <a:t>2</a:t>
            </a:r>
            <a:r>
              <a:rPr lang="it-IT" sz="1400" dirty="0" smtClean="0">
                <a:sym typeface="Symbol"/>
              </a:rPr>
              <a:t>) = N</a:t>
            </a:r>
            <a:r>
              <a:rPr lang="it-IT" sz="1400" baseline="-25000" dirty="0" smtClean="0">
                <a:sym typeface="Symbol"/>
              </a:rPr>
              <a:t>S</a:t>
            </a:r>
            <a:r>
              <a:rPr lang="it-IT" sz="1400" dirty="0" smtClean="0">
                <a:sym typeface="Symbol"/>
              </a:rPr>
              <a:t>(1/N</a:t>
            </a:r>
            <a:r>
              <a:rPr lang="it-IT" sz="1400" baseline="-25000" dirty="0" smtClean="0">
                <a:sym typeface="Symbol"/>
              </a:rPr>
              <a:t>T</a:t>
            </a:r>
            <a:r>
              <a:rPr lang="it-IT" sz="1400" dirty="0" smtClean="0">
                <a:sym typeface="Symbol"/>
              </a:rPr>
              <a:t>)(1/N</a:t>
            </a:r>
            <a:r>
              <a:rPr lang="it-IT" sz="1400" baseline="-25000" dirty="0" smtClean="0">
                <a:sym typeface="Symbol"/>
              </a:rPr>
              <a:t>S</a:t>
            </a:r>
            <a:r>
              <a:rPr lang="it-IT" sz="1400" dirty="0" smtClean="0">
                <a:sym typeface="Symbol"/>
              </a:rPr>
              <a:t>)</a:t>
            </a:r>
            <a:r>
              <a:rPr lang="it-IT" sz="1400" baseline="30000" dirty="0" smtClean="0">
                <a:sym typeface="Symbol"/>
              </a:rPr>
              <a:t>2</a:t>
            </a:r>
            <a:endParaRPr lang="it-IT" sz="1800" baseline="30000" dirty="0" smtClean="0">
              <a:sym typeface="Symbol"/>
            </a:endParaRP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it-IT" sz="1800" dirty="0" smtClean="0">
                <a:sym typeface="Symbol"/>
              </a:rPr>
              <a:t>So the </a:t>
            </a:r>
            <a:r>
              <a:rPr lang="it-IT" sz="1800" dirty="0" err="1" smtClean="0">
                <a:sym typeface="Symbol"/>
              </a:rPr>
              <a:t>correlation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is</a:t>
            </a:r>
            <a:r>
              <a:rPr lang="it-IT" sz="1800" dirty="0" smtClean="0">
                <a:sym typeface="Symbol"/>
              </a:rPr>
              <a:t>  = </a:t>
            </a:r>
            <a:r>
              <a:rPr lang="it-IT" sz="1800" dirty="0" err="1" smtClean="0">
                <a:sym typeface="Symbol"/>
              </a:rPr>
              <a:t>Cov</a:t>
            </a:r>
            <a:r>
              <a:rPr lang="it-IT" sz="1800" dirty="0" smtClean="0">
                <a:sym typeface="Symbol"/>
              </a:rPr>
              <a:t>(</a:t>
            </a:r>
            <a:r>
              <a:rPr lang="it-IT" sz="1800" i="1" dirty="0" smtClean="0">
                <a:sym typeface="Symbol"/>
              </a:rPr>
              <a:t>a</a:t>
            </a:r>
            <a:r>
              <a:rPr lang="it-IT" sz="1800" i="1" baseline="-25000" dirty="0" smtClean="0">
                <a:sym typeface="Symbol"/>
              </a:rPr>
              <a:t>1</a:t>
            </a:r>
            <a:r>
              <a:rPr lang="it-IT" sz="1800" i="1" dirty="0" smtClean="0">
                <a:sym typeface="Symbol"/>
              </a:rPr>
              <a:t>,a</a:t>
            </a:r>
            <a:r>
              <a:rPr lang="it-IT" sz="1800" i="1" baseline="-25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)/(</a:t>
            </a:r>
            <a:r>
              <a:rPr lang="it-IT" sz="1800" baseline="-25000" dirty="0" smtClean="0">
                <a:sym typeface="Symbol"/>
              </a:rPr>
              <a:t>1</a:t>
            </a:r>
            <a:r>
              <a:rPr lang="it-IT" sz="1800" dirty="0" smtClean="0">
                <a:sym typeface="Symbol"/>
              </a:rPr>
              <a:t></a:t>
            </a:r>
            <a:r>
              <a:rPr lang="it-IT" sz="1800" baseline="-25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) = </a:t>
            </a:r>
            <a:r>
              <a:rPr lang="it-IT" sz="1800" baseline="-25000" dirty="0" smtClean="0">
                <a:sym typeface="Symbol"/>
              </a:rPr>
              <a:t>1</a:t>
            </a:r>
            <a:r>
              <a:rPr lang="it-IT" sz="1800" dirty="0" smtClean="0">
                <a:sym typeface="Symbol"/>
              </a:rPr>
              <a:t>/</a:t>
            </a:r>
            <a:r>
              <a:rPr lang="it-IT" sz="1800" baseline="-25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 and the </a:t>
            </a:r>
            <a:r>
              <a:rPr lang="it-IT" sz="1800" dirty="0" err="1" smtClean="0">
                <a:sym typeface="Symbol"/>
              </a:rPr>
              <a:t>error</a:t>
            </a:r>
            <a:r>
              <a:rPr lang="it-IT" sz="1800" dirty="0" smtClean="0">
                <a:sym typeface="Symbol"/>
              </a:rPr>
              <a:t> on the </a:t>
            </a:r>
            <a:r>
              <a:rPr lang="it-IT" sz="1800" dirty="0" err="1" smtClean="0">
                <a:sym typeface="Symbol"/>
              </a:rPr>
              <a:t>difference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is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given</a:t>
            </a:r>
            <a:r>
              <a:rPr lang="it-IT" sz="1800" dirty="0" smtClean="0">
                <a:sym typeface="Symbol"/>
              </a:rPr>
              <a:t> in </a:t>
            </a:r>
            <a:r>
              <a:rPr lang="it-IT" sz="1800" dirty="0" err="1" smtClean="0">
                <a:sym typeface="Symbol"/>
              </a:rPr>
              <a:t>this</a:t>
            </a:r>
            <a:r>
              <a:rPr lang="it-IT" sz="1800" dirty="0" smtClean="0">
                <a:sym typeface="Symbol"/>
              </a:rPr>
              <a:t> </a:t>
            </a:r>
            <a:r>
              <a:rPr lang="it-IT" sz="1800" dirty="0" err="1" smtClean="0">
                <a:sym typeface="Symbol"/>
              </a:rPr>
              <a:t>particular</a:t>
            </a:r>
            <a:r>
              <a:rPr lang="it-IT" sz="1800" dirty="0" smtClean="0">
                <a:sym typeface="Symbol"/>
              </a:rPr>
              <a:t> case </a:t>
            </a:r>
            <a:r>
              <a:rPr lang="it-IT" sz="1800" dirty="0" err="1" smtClean="0">
                <a:sym typeface="Symbol"/>
              </a:rPr>
              <a:t>by</a:t>
            </a:r>
            <a:r>
              <a:rPr lang="it-IT" sz="1800" dirty="0" smtClean="0">
                <a:sym typeface="Symbol"/>
              </a:rPr>
              <a:t> the </a:t>
            </a:r>
            <a:r>
              <a:rPr lang="it-IT" sz="1800" i="1" dirty="0" err="1" smtClean="0">
                <a:sym typeface="Symbol"/>
              </a:rPr>
              <a:t>subtraction</a:t>
            </a:r>
            <a:r>
              <a:rPr lang="it-IT" sz="1800" i="1" dirty="0" smtClean="0">
                <a:sym typeface="Symbol"/>
              </a:rPr>
              <a:t> in quadrature </a:t>
            </a:r>
            <a:r>
              <a:rPr lang="it-IT" sz="1800" dirty="0" err="1" smtClean="0">
                <a:sym typeface="Symbol"/>
              </a:rPr>
              <a:t>between</a:t>
            </a:r>
            <a:r>
              <a:rPr lang="it-IT" sz="1800" dirty="0" smtClean="0">
                <a:sym typeface="Symbol"/>
              </a:rPr>
              <a:t> the </a:t>
            </a:r>
            <a:r>
              <a:rPr lang="it-IT" sz="1800" dirty="0" err="1" smtClean="0">
                <a:sym typeface="Symbol"/>
              </a:rPr>
              <a:t>two</a:t>
            </a:r>
            <a:r>
              <a:rPr lang="it-IT" sz="1800" dirty="0" smtClean="0">
                <a:sym typeface="Symbol"/>
              </a:rPr>
              <a:t> separate </a:t>
            </a:r>
            <a:r>
              <a:rPr lang="it-IT" sz="1800" dirty="0" err="1" smtClean="0">
                <a:sym typeface="Symbol"/>
              </a:rPr>
              <a:t>errors</a:t>
            </a:r>
            <a:r>
              <a:rPr lang="it-IT" sz="1800" dirty="0" smtClean="0">
                <a:sym typeface="Symbol"/>
              </a:rPr>
              <a:t>:</a:t>
            </a:r>
          </a:p>
          <a:p>
            <a:pPr indent="0" algn="ctr" eaLnBrk="1" hangingPunct="1">
              <a:buFont typeface="Wingdings" pitchFamily="2" charset="2"/>
              <a:buNone/>
              <a:defRPr/>
            </a:pPr>
            <a:r>
              <a:rPr lang="it-IT" sz="1800" dirty="0" smtClean="0">
                <a:sym typeface="Symbol"/>
              </a:rPr>
              <a:t></a:t>
            </a:r>
            <a:r>
              <a:rPr lang="it-IT" sz="1800" baseline="-25000" dirty="0" smtClean="0">
                <a:sym typeface="Symbol"/>
              </a:rPr>
              <a:t></a:t>
            </a:r>
            <a:r>
              <a:rPr lang="it-IT" sz="1800" baseline="30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 = </a:t>
            </a:r>
            <a:r>
              <a:rPr lang="it-IT" sz="1800" baseline="-25000" dirty="0" smtClean="0">
                <a:sym typeface="Symbol"/>
              </a:rPr>
              <a:t>2</a:t>
            </a:r>
            <a:r>
              <a:rPr lang="it-IT" sz="1800" baseline="30000" dirty="0" smtClean="0">
                <a:sym typeface="Symbol"/>
              </a:rPr>
              <a:t>2 </a:t>
            </a:r>
            <a:r>
              <a:rPr lang="it-IT" sz="1800" dirty="0" smtClean="0">
                <a:sym typeface="Symbol"/>
              </a:rPr>
              <a:t>- </a:t>
            </a:r>
            <a:r>
              <a:rPr lang="it-IT" sz="1800" baseline="-25000" dirty="0" smtClean="0">
                <a:sym typeface="Symbol"/>
              </a:rPr>
              <a:t>1</a:t>
            </a:r>
            <a:r>
              <a:rPr lang="it-IT" sz="1800" baseline="30000" dirty="0" smtClean="0">
                <a:sym typeface="Symbol"/>
              </a:rPr>
              <a:t>2 </a:t>
            </a:r>
            <a:r>
              <a:rPr lang="it-IT" sz="1800" dirty="0" smtClean="0">
                <a:sym typeface="Symbol"/>
              </a:rPr>
              <a:t>= </a:t>
            </a:r>
            <a:r>
              <a:rPr lang="it-IT" sz="1800" baseline="30000" dirty="0" smtClean="0">
                <a:sym typeface="Symbol"/>
              </a:rPr>
              <a:t>2</a:t>
            </a:r>
            <a:r>
              <a:rPr lang="it-IT" sz="1800" dirty="0" smtClean="0">
                <a:sym typeface="Symbol"/>
              </a:rPr>
              <a:t> (1/N</a:t>
            </a:r>
            <a:r>
              <a:rPr lang="it-IT" sz="1800" baseline="-25000" dirty="0" smtClean="0">
                <a:sym typeface="Symbol"/>
              </a:rPr>
              <a:t>S </a:t>
            </a:r>
            <a:r>
              <a:rPr lang="it-IT" sz="1800" dirty="0" smtClean="0">
                <a:sym typeface="Symbol"/>
              </a:rPr>
              <a:t>- 1/N</a:t>
            </a:r>
            <a:r>
              <a:rPr lang="it-IT" sz="1800" baseline="-25000" dirty="0" smtClean="0">
                <a:sym typeface="Symbol"/>
              </a:rPr>
              <a:t>T</a:t>
            </a:r>
            <a:r>
              <a:rPr lang="it-IT" sz="1800" dirty="0" smtClean="0">
                <a:sym typeface="Symbol"/>
              </a:rPr>
              <a:t>)</a:t>
            </a:r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7637B-3EBE-4C7F-A018-7F1FF3A4595C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799648-DB10-4CF9-9A35-C0253D4D9DFF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The ML method with n parameters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Let’s suppose that we have estimated n parameters (shortly later we’ll focus on the case of just 2 parameters) and we want to express not only our best estimate of each </a:t>
            </a:r>
            <a:r>
              <a:rPr lang="en-US" sz="1600" b="1" i="1" smtClean="0">
                <a:solidFill>
                  <a:srgbClr val="0066FF"/>
                </a:solidFill>
                <a:sym typeface="Symbol" pitchFamily="18" charset="2"/>
              </a:rPr>
              <a:t></a:t>
            </a:r>
            <a:r>
              <a:rPr lang="en-US" sz="1600" b="1" i="1" baseline="-25000" smtClean="0">
                <a:solidFill>
                  <a:srgbClr val="0066FF"/>
                </a:solidFill>
                <a:sym typeface="Symbol" pitchFamily="18" charset="2"/>
              </a:rPr>
              <a:t>i</a:t>
            </a:r>
            <a:r>
              <a:rPr lang="en-US" sz="1600" smtClean="0">
                <a:sym typeface="Symbol" pitchFamily="18" charset="2"/>
              </a:rPr>
              <a:t> </a:t>
            </a:r>
            <a:r>
              <a:rPr lang="en-US" sz="1600" smtClean="0"/>
              <a:t>but also the error on it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The inverse of the minimum variance bound (MVB, see slide 9) is given by the so called </a:t>
            </a:r>
            <a:r>
              <a:rPr lang="en-US" sz="1600" smtClean="0">
                <a:solidFill>
                  <a:schemeClr val="accent2"/>
                </a:solidFill>
              </a:rPr>
              <a:t>Fisher information matrix </a:t>
            </a:r>
            <a:r>
              <a:rPr lang="en-US" sz="1600" smtClean="0"/>
              <a:t>which depends on the second derivatives of the log-likelihood:  </a:t>
            </a:r>
          </a:p>
        </p:txBody>
      </p:sp>
      <p:pic>
        <p:nvPicPr>
          <p:cNvPr id="6656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743200"/>
            <a:ext cx="59340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566738" y="3505200"/>
            <a:ext cx="8043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The </a:t>
            </a:r>
            <a:r>
              <a:rPr lang="en-US" sz="1600">
                <a:solidFill>
                  <a:schemeClr val="accent2"/>
                </a:solidFill>
              </a:rPr>
              <a:t>information inequality</a:t>
            </a:r>
            <a:r>
              <a:rPr lang="en-US" sz="1600"/>
              <a:t> states that the matrix </a:t>
            </a:r>
            <a:r>
              <a:rPr lang="en-US" sz="1600" i="1">
                <a:solidFill>
                  <a:schemeClr val="accent2"/>
                </a:solidFill>
              </a:rPr>
              <a:t>V-I</a:t>
            </a:r>
            <a:r>
              <a:rPr lang="en-US" sz="1600" i="1" baseline="30000">
                <a:solidFill>
                  <a:schemeClr val="accent2"/>
                </a:solidFill>
              </a:rPr>
              <a:t>-1</a:t>
            </a:r>
            <a:r>
              <a:rPr lang="en-US" sz="1600"/>
              <a:t> is a positive semi-definite matrix, and in particular for the diagonal elements we get a lower bound on the </a:t>
            </a:r>
            <a:r>
              <a:rPr lang="en-US" sz="1600">
                <a:solidFill>
                  <a:schemeClr val="accent2"/>
                </a:solidFill>
              </a:rPr>
              <a:t>variance</a:t>
            </a:r>
            <a:r>
              <a:rPr lang="en-US" sz="1600"/>
              <a:t> of our estimate of </a:t>
            </a:r>
            <a:r>
              <a:rPr lang="en-US" sz="1600" b="1" i="1">
                <a:solidFill>
                  <a:srgbClr val="0066FF"/>
                </a:solidFill>
                <a:sym typeface="Symbol" pitchFamily="18" charset="2"/>
              </a:rPr>
              <a:t></a:t>
            </a:r>
            <a:r>
              <a:rPr lang="en-US" sz="1600" b="1" i="1" baseline="-25000">
                <a:solidFill>
                  <a:srgbClr val="0066FF"/>
                </a:solidFill>
                <a:sym typeface="Symbol" pitchFamily="18" charset="2"/>
              </a:rPr>
              <a:t>i</a:t>
            </a:r>
            <a:r>
              <a:rPr lang="en-US" sz="1600">
                <a:sym typeface="Symbol" pitchFamily="18" charset="2"/>
              </a:rPr>
              <a:t> </a:t>
            </a:r>
            <a:r>
              <a:rPr lang="en-US" sz="1600"/>
              <a:t>:</a:t>
            </a:r>
          </a:p>
        </p:txBody>
      </p:sp>
      <p:pic>
        <p:nvPicPr>
          <p:cNvPr id="66567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00" y="4267200"/>
            <a:ext cx="1943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Rectangle 7"/>
          <p:cNvSpPr>
            <a:spLocks noChangeArrowheads="1"/>
          </p:cNvSpPr>
          <p:nvPr/>
        </p:nvSpPr>
        <p:spPr bwMode="auto">
          <a:xfrm>
            <a:off x="566738" y="4648200"/>
            <a:ext cx="8043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Quite often one uses </a:t>
            </a:r>
            <a:r>
              <a:rPr lang="en-US" sz="1600" i="1">
                <a:solidFill>
                  <a:schemeClr val="accent2"/>
                </a:solidFill>
              </a:rPr>
              <a:t>I</a:t>
            </a:r>
            <a:r>
              <a:rPr lang="en-US" sz="1600" i="1" baseline="30000">
                <a:solidFill>
                  <a:schemeClr val="accent2"/>
                </a:solidFill>
              </a:rPr>
              <a:t>-1</a:t>
            </a:r>
            <a:r>
              <a:rPr lang="en-US" sz="1600"/>
              <a:t> as an </a:t>
            </a:r>
            <a:r>
              <a:rPr lang="en-US" sz="1600">
                <a:solidFill>
                  <a:schemeClr val="accent2"/>
                </a:solidFill>
              </a:rPr>
              <a:t>approximation for the covariance matrix</a:t>
            </a:r>
            <a:r>
              <a:rPr lang="en-US" sz="1600"/>
              <a:t> (this is justified only for large number of observations and assumptions on the PDF), therefore one is lead to compute the </a:t>
            </a:r>
            <a:r>
              <a:rPr lang="en-US" sz="1600">
                <a:solidFill>
                  <a:schemeClr val="accent2"/>
                </a:solidFill>
              </a:rPr>
              <a:t>Hessian matrix</a:t>
            </a:r>
            <a:r>
              <a:rPr lang="en-US" sz="1600"/>
              <a:t> of the second derivatives of </a:t>
            </a:r>
            <a:r>
              <a:rPr lang="en-US" sz="1600" i="1">
                <a:solidFill>
                  <a:schemeClr val="accent2"/>
                </a:solidFill>
              </a:rPr>
              <a:t>lnL</a:t>
            </a:r>
            <a:r>
              <a:rPr lang="en-US" sz="1600"/>
              <a:t> at its maximum:</a:t>
            </a:r>
          </a:p>
        </p:txBody>
      </p:sp>
      <p:pic>
        <p:nvPicPr>
          <p:cNvPr id="66569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5638800"/>
            <a:ext cx="3167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0FB7E-A25A-40E7-BD62-3AFBDEBECD36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40725" cy="685800"/>
          </a:xfrm>
        </p:spPr>
        <p:txBody>
          <a:bodyPr/>
          <a:lstStyle/>
          <a:p>
            <a:pPr eaLnBrk="1" hangingPunct="1"/>
            <a:r>
              <a:rPr lang="en-US" sz="3400" smtClean="0"/>
              <a:t>The ML method with 2 parameters (i)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The log-likelihood in the case of 2 parameters </a:t>
            </a:r>
            <a:r>
              <a:rPr lang="en-US" sz="1800" smtClean="0">
                <a:sym typeface="Symbol" pitchFamily="18" charset="2"/>
              </a:rPr>
              <a:t>,  (</a:t>
            </a:r>
            <a:r>
              <a:rPr lang="en-US" sz="1800" smtClean="0"/>
              <a:t>for large </a:t>
            </a:r>
            <a:r>
              <a:rPr lang="en-US" sz="1800" i="1" smtClean="0"/>
              <a:t>n)</a:t>
            </a:r>
            <a:r>
              <a:rPr lang="en-US" sz="1800" smtClean="0"/>
              <a:t> is approximately quadratic near its maximum:</a:t>
            </a:r>
          </a:p>
        </p:txBody>
      </p:sp>
      <p:pic>
        <p:nvPicPr>
          <p:cNvPr id="6758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52600"/>
            <a:ext cx="5486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566738" y="2819400"/>
            <a:ext cx="80438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/>
              <a:t>(</a:t>
            </a:r>
            <a:r>
              <a:rPr lang="en-US">
                <a:sym typeface="Symbol" pitchFamily="18" charset="2"/>
              </a:rPr>
              <a:t></a:t>
            </a:r>
            <a:r>
              <a:rPr lang="en-US"/>
              <a:t> is the correlation coefficient) so that the </a:t>
            </a:r>
            <a:r>
              <a:rPr lang="en-US">
                <a:solidFill>
                  <a:schemeClr val="accent2"/>
                </a:solidFill>
              </a:rPr>
              <a:t>contour</a:t>
            </a:r>
            <a:r>
              <a:rPr lang="en-US"/>
              <a:t> at the constant value </a:t>
            </a:r>
            <a:r>
              <a:rPr lang="en-US" i="1"/>
              <a:t>lnL = lnL</a:t>
            </a:r>
            <a:r>
              <a:rPr lang="en-US" i="1" baseline="-25000"/>
              <a:t>max</a:t>
            </a:r>
            <a:r>
              <a:rPr lang="en-US" i="1"/>
              <a:t> – 1/2</a:t>
            </a:r>
            <a:r>
              <a:rPr lang="en-US"/>
              <a:t> is an </a:t>
            </a:r>
            <a:r>
              <a:rPr lang="en-US">
                <a:solidFill>
                  <a:schemeClr val="accent2"/>
                </a:solidFill>
              </a:rPr>
              <a:t>ellipse</a:t>
            </a:r>
            <a:r>
              <a:rPr lang="en-US"/>
              <a:t>:</a:t>
            </a:r>
          </a:p>
        </p:txBody>
      </p:sp>
      <p:pic>
        <p:nvPicPr>
          <p:cNvPr id="6759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352800"/>
            <a:ext cx="5638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114800"/>
            <a:ext cx="39624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114800" y="4114800"/>
            <a:ext cx="4876800" cy="2057400"/>
            <a:chOff x="2592" y="2592"/>
            <a:chExt cx="2832" cy="1248"/>
          </a:xfrm>
        </p:grpSpPr>
        <p:sp>
          <p:nvSpPr>
            <p:cNvPr id="67594" name="Rectangle 9"/>
            <p:cNvSpPr>
              <a:spLocks noChangeArrowheads="1"/>
            </p:cNvSpPr>
            <p:nvPr/>
          </p:nvSpPr>
          <p:spPr bwMode="auto">
            <a:xfrm>
              <a:off x="2592" y="2592"/>
              <a:ext cx="283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908050" lvl="1" indent="-436563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600"/>
                <a:t>The hor./vert. </a:t>
              </a:r>
              <a:r>
                <a:rPr lang="en-US" sz="1600">
                  <a:solidFill>
                    <a:schemeClr val="accent2"/>
                  </a:solidFill>
                </a:rPr>
                <a:t>tangent</a:t>
              </a:r>
              <a:r>
                <a:rPr lang="en-US" sz="1600"/>
                <a:t> lines to the ellipse identify std. deviations </a:t>
              </a:r>
              <a:r>
                <a:rPr lang="en-US" sz="1600">
                  <a:sym typeface="Symbol" pitchFamily="18" charset="2"/>
                </a:rPr>
                <a:t></a:t>
              </a:r>
              <a:r>
                <a:rPr lang="en-US" sz="1600" baseline="-25000">
                  <a:sym typeface="Symbol" pitchFamily="18" charset="2"/>
                </a:rPr>
                <a:t>i</a:t>
              </a:r>
              <a:r>
                <a:rPr lang="en-US" sz="1600">
                  <a:sym typeface="Symbol" pitchFamily="18" charset="2"/>
                </a:rPr>
                <a:t>, </a:t>
              </a:r>
              <a:r>
                <a:rPr lang="en-US" sz="1600" baseline="-25000">
                  <a:sym typeface="Symbol" pitchFamily="18" charset="2"/>
                </a:rPr>
                <a:t>j</a:t>
              </a:r>
            </a:p>
            <a:p>
              <a:pPr marL="908050" lvl="1" indent="-436563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600">
                  <a:sym typeface="Symbol" pitchFamily="18" charset="2"/>
                </a:rPr>
                <a:t>the </a:t>
              </a:r>
              <a:r>
                <a:rPr lang="en-US" sz="1600">
                  <a:solidFill>
                    <a:schemeClr val="accent2"/>
                  </a:solidFill>
                  <a:sym typeface="Symbol" pitchFamily="18" charset="2"/>
                </a:rPr>
                <a:t>angle </a:t>
              </a:r>
              <a:r>
                <a:rPr lang="en-US" sz="1600">
                  <a:sym typeface="Symbol" pitchFamily="18" charset="2"/>
                </a:rPr>
                <a:t>of the major axis of the ellipse is given by:</a:t>
              </a:r>
            </a:p>
            <a:p>
              <a:pPr marL="908050" lvl="1" indent="-436563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>
                <a:sym typeface="Symbol" pitchFamily="18" charset="2"/>
              </a:endParaRPr>
            </a:p>
            <a:p>
              <a:pPr marL="908050" lvl="1" indent="-436563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ym typeface="Symbol" pitchFamily="18" charset="2"/>
                </a:rPr>
                <a:t>      </a:t>
              </a:r>
            </a:p>
            <a:p>
              <a:pPr marL="908050" lvl="1" indent="-436563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>
                  <a:sym typeface="Symbol" pitchFamily="18" charset="2"/>
                </a:rPr>
                <a:t>      and is related to the </a:t>
              </a:r>
              <a:r>
                <a:rPr lang="en-US" sz="1600">
                  <a:solidFill>
                    <a:schemeClr val="accent2"/>
                  </a:solidFill>
                  <a:sym typeface="Symbol" pitchFamily="18" charset="2"/>
                </a:rPr>
                <a:t>correlation coefficient</a:t>
              </a:r>
              <a:r>
                <a:rPr lang="en-US" sz="1600">
                  <a:sym typeface="Symbol" pitchFamily="18" charset="2"/>
                </a:rPr>
                <a:t> </a:t>
              </a:r>
              <a:r>
                <a:rPr lang="en-US" sz="1600" b="1">
                  <a:solidFill>
                    <a:srgbClr val="0066FF"/>
                  </a:solidFill>
                  <a:sym typeface="Symbol" pitchFamily="18" charset="2"/>
                </a:rPr>
                <a:t></a:t>
              </a:r>
              <a:r>
                <a:rPr lang="en-US" sz="1600">
                  <a:sym typeface="Symbol" pitchFamily="18" charset="2"/>
                </a:rPr>
                <a:t> [here it’s negative]</a:t>
              </a:r>
            </a:p>
          </p:txBody>
        </p:sp>
        <p:pic>
          <p:nvPicPr>
            <p:cNvPr id="67595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6" y="3193"/>
              <a:ext cx="100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2CC9D-50BD-448D-9897-E2F046A473DE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9325" cy="685800"/>
          </a:xfrm>
        </p:spPr>
        <p:txBody>
          <a:bodyPr/>
          <a:lstStyle/>
          <a:p>
            <a:pPr eaLnBrk="1" hangingPunct="1"/>
            <a:r>
              <a:rPr lang="en-US" sz="3400" smtClean="0"/>
              <a:t>The ML method with 2 parameters (ii)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 t="7613"/>
          <a:stretch>
            <a:fillRect/>
          </a:stretch>
        </p:blipFill>
        <p:spPr bwMode="auto">
          <a:xfrm>
            <a:off x="685800" y="2209800"/>
            <a:ext cx="39624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83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The probability content of the </a:t>
            </a:r>
            <a:r>
              <a:rPr lang="en-US" sz="1800" smtClean="0">
                <a:solidFill>
                  <a:srgbClr val="FF9900"/>
                </a:solidFill>
              </a:rPr>
              <a:t>horizontal band</a:t>
            </a:r>
            <a:r>
              <a:rPr lang="en-US" sz="1800" smtClean="0"/>
              <a:t> [</a:t>
            </a:r>
            <a:r>
              <a:rPr lang="en-US" sz="1800" smtClean="0">
                <a:sym typeface="Symbol" pitchFamily="18" charset="2"/>
              </a:rPr>
              <a:t>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>
                <a:sym typeface="Symbol" pitchFamily="18" charset="2"/>
              </a:rPr>
              <a:t>-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>
                <a:sym typeface="Symbol" pitchFamily="18" charset="2"/>
              </a:rPr>
              <a:t>,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>
                <a:sym typeface="Symbol" pitchFamily="18" charset="2"/>
              </a:rPr>
              <a:t>+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/>
              <a:t>] (where </a:t>
            </a:r>
            <a:r>
              <a:rPr lang="en-US" sz="1800" smtClean="0">
                <a:sym typeface="Symbol" pitchFamily="18" charset="2"/>
              </a:rPr>
              <a:t></a:t>
            </a:r>
            <a:r>
              <a:rPr lang="en-US" sz="1800" baseline="-25000" smtClean="0">
                <a:sym typeface="Symbol" pitchFamily="18" charset="2"/>
              </a:rPr>
              <a:t>i</a:t>
            </a:r>
            <a:r>
              <a:rPr lang="en-US" sz="1800" smtClean="0">
                <a:sym typeface="Symbol" pitchFamily="18" charset="2"/>
              </a:rPr>
              <a:t> is obtained from</a:t>
            </a:r>
            <a:r>
              <a:rPr lang="en-US" sz="1800" smtClean="0"/>
              <a:t> the contour drawn at </a:t>
            </a:r>
            <a:r>
              <a:rPr lang="en-US" sz="1800" i="1" smtClean="0"/>
              <a:t>lnL</a:t>
            </a:r>
            <a:r>
              <a:rPr lang="en-US" sz="1800" i="1" baseline="-25000" smtClean="0"/>
              <a:t>max</a:t>
            </a:r>
            <a:r>
              <a:rPr lang="en-US" sz="1800" i="1" smtClean="0"/>
              <a:t>-1/2)</a:t>
            </a:r>
            <a:r>
              <a:rPr lang="en-US" sz="1800" smtClean="0"/>
              <a:t> is </a:t>
            </a:r>
            <a:r>
              <a:rPr lang="en-US" sz="1800" smtClean="0">
                <a:solidFill>
                  <a:srgbClr val="FF9900"/>
                </a:solidFill>
              </a:rPr>
              <a:t>0.683</a:t>
            </a:r>
            <a:r>
              <a:rPr lang="en-US" sz="1800" smtClean="0"/>
              <a:t>, just as in the the case of 1 parameter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4267200" y="20574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600"/>
              <a:t>The area inside the </a:t>
            </a:r>
            <a:r>
              <a:rPr lang="en-US" sz="1600">
                <a:solidFill>
                  <a:schemeClr val="accent2"/>
                </a:solidFill>
              </a:rPr>
              <a:t>ellipse </a:t>
            </a:r>
            <a:r>
              <a:rPr lang="en-US" sz="1600"/>
              <a:t>has a probability content of </a:t>
            </a:r>
            <a:r>
              <a:rPr lang="en-US" sz="1600">
                <a:solidFill>
                  <a:schemeClr val="accent2"/>
                </a:solidFill>
              </a:rPr>
              <a:t>0.393</a:t>
            </a:r>
            <a:endParaRPr lang="en-US" sz="1600" baseline="-25000">
              <a:solidFill>
                <a:schemeClr val="accent2"/>
              </a:solidFill>
              <a:sym typeface="Symbol" pitchFamily="18" charset="2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600">
                <a:sym typeface="Symbol" pitchFamily="18" charset="2"/>
              </a:rPr>
              <a:t>The area inside the rectangle which is tangent to the ellipse has a probability content of 0.50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566738" y="4038600"/>
            <a:ext cx="81962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/>
              <a:t>Let’s suppose that the value of 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i="1" baseline="-25000">
                <a:solidFill>
                  <a:schemeClr val="accent2"/>
                </a:solidFill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 is known from previous experiments much better than our estimate 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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-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,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+</a:t>
            </a:r>
            <a:r>
              <a:rPr lang="en-US" baseline="-25000">
                <a:sym typeface="Symbol" pitchFamily="18" charset="2"/>
              </a:rPr>
              <a:t>j</a:t>
            </a:r>
            <a:r>
              <a:rPr lang="en-US"/>
              <a:t>], so that we want to quote the more interesting parameter </a:t>
            </a:r>
            <a:r>
              <a:rPr lang="en-US" i="1">
                <a:solidFill>
                  <a:srgbClr val="0066FF"/>
                </a:solidFill>
                <a:sym typeface="Symbol" pitchFamily="18" charset="2"/>
              </a:rPr>
              <a:t></a:t>
            </a:r>
            <a:r>
              <a:rPr lang="en-US" i="1" baseline="-25000">
                <a:solidFill>
                  <a:srgbClr val="0066FF"/>
                </a:solidFill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and its error taking into account its dependence on 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i="1" baseline="-25000">
                <a:solidFill>
                  <a:schemeClr val="accent2"/>
                </a:solidFill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: </a:t>
            </a:r>
            <a:r>
              <a:rPr lang="en-US"/>
              <a:t> we should then maximize </a:t>
            </a:r>
            <a:r>
              <a:rPr lang="en-US" i="1">
                <a:solidFill>
                  <a:srgbClr val="FF0000"/>
                </a:solidFill>
              </a:rPr>
              <a:t>lnL</a:t>
            </a:r>
            <a:r>
              <a:rPr lang="en-US"/>
              <a:t> at fixed </a:t>
            </a:r>
            <a:r>
              <a:rPr lang="en-US" i="1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i="1" baseline="-25000">
                <a:solidFill>
                  <a:schemeClr val="accent2"/>
                </a:solidFill>
                <a:sym typeface="Symbol" pitchFamily="18" charset="2"/>
              </a:rPr>
              <a:t>j</a:t>
            </a:r>
            <a:r>
              <a:rPr lang="en-US">
                <a:sym typeface="Symbol" pitchFamily="18" charset="2"/>
              </a:rPr>
              <a:t>, and we will find that: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600">
                <a:sym typeface="Symbol" pitchFamily="18" charset="2"/>
              </a:rPr>
              <a:t>the best value of </a:t>
            </a:r>
            <a:r>
              <a:rPr lang="en-US" sz="1600" i="1">
                <a:solidFill>
                  <a:srgbClr val="0066FF"/>
                </a:solidFill>
                <a:sym typeface="Symbol" pitchFamily="18" charset="2"/>
              </a:rPr>
              <a:t></a:t>
            </a:r>
            <a:r>
              <a:rPr lang="en-US" sz="1600" i="1" baseline="-25000">
                <a:solidFill>
                  <a:srgbClr val="0066FF"/>
                </a:solidFill>
                <a:sym typeface="Symbol" pitchFamily="18" charset="2"/>
              </a:rPr>
              <a:t>i</a:t>
            </a:r>
            <a:r>
              <a:rPr lang="en-US" sz="1600">
                <a:sym typeface="Symbol" pitchFamily="18" charset="2"/>
              </a:rPr>
              <a:t> lies along the dotted line (connecting the points where the tangent to the ellipse becomes vertical)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600">
                <a:sym typeface="Symbol" pitchFamily="18" charset="2"/>
              </a:rPr>
              <a:t>the statistical error is </a:t>
            </a:r>
            <a:r>
              <a:rPr lang="en-US" sz="1600" baseline="-25000">
                <a:sym typeface="Symbol" pitchFamily="18" charset="2"/>
              </a:rPr>
              <a:t>inner</a:t>
            </a:r>
            <a:r>
              <a:rPr lang="en-US" sz="1600">
                <a:sym typeface="Symbol" pitchFamily="18" charset="2"/>
              </a:rPr>
              <a:t> = (1-</a:t>
            </a:r>
            <a:r>
              <a:rPr lang="en-US" sz="1600" baseline="30000">
                <a:sym typeface="Symbol" pitchFamily="18" charset="2"/>
              </a:rPr>
              <a:t>2</a:t>
            </a:r>
            <a:r>
              <a:rPr lang="en-US" sz="1600" baseline="-25000">
                <a:sym typeface="Symbol" pitchFamily="18" charset="2"/>
              </a:rPr>
              <a:t>ij</a:t>
            </a:r>
            <a:r>
              <a:rPr lang="en-US" sz="1600">
                <a:sym typeface="Symbol" pitchFamily="18" charset="2"/>
              </a:rPr>
              <a:t>)</a:t>
            </a:r>
            <a:r>
              <a:rPr lang="en-US" sz="1600" baseline="30000">
                <a:sym typeface="Symbol" pitchFamily="18" charset="2"/>
              </a:rPr>
              <a:t>1/2</a:t>
            </a:r>
            <a:r>
              <a:rPr lang="en-US" sz="1600">
                <a:sym typeface="Symbol" pitchFamily="18" charset="2"/>
              </a:rPr>
              <a:t></a:t>
            </a:r>
            <a:r>
              <a:rPr lang="en-US" sz="1600" baseline="-25000">
                <a:sym typeface="Symbol" pitchFamily="18" charset="2"/>
              </a:rPr>
              <a:t>i </a:t>
            </a:r>
            <a:r>
              <a:rPr lang="en-US" sz="1600">
                <a:sym typeface="Symbol" pitchFamily="18" charset="2"/>
              </a:rPr>
              <a:t>(</a:t>
            </a:r>
            <a:r>
              <a:rPr lang="en-US" sz="1600" baseline="-25000">
                <a:sym typeface="Symbol" pitchFamily="18" charset="2"/>
              </a:rPr>
              <a:t>ij</a:t>
            </a:r>
            <a:r>
              <a:rPr lang="en-US" sz="1600">
                <a:sym typeface="Symbol" pitchFamily="18" charset="2"/>
              </a:rPr>
              <a:t> is the correl. coeff.)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990600" y="2339975"/>
            <a:ext cx="3657600" cy="1143000"/>
          </a:xfrm>
          <a:prstGeom prst="rect">
            <a:avLst/>
          </a:prstGeom>
          <a:solidFill>
            <a:srgbClr val="FF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3276600" y="1981200"/>
            <a:ext cx="0" cy="53340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 rot="-3584905">
            <a:off x="2290763" y="1911350"/>
            <a:ext cx="611188" cy="1970087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19" name="CasellaDiTesto 10"/>
          <p:cNvSpPr txBox="1">
            <a:spLocks noChangeArrowheads="1"/>
          </p:cNvSpPr>
          <p:nvPr/>
        </p:nvSpPr>
        <p:spPr bwMode="auto">
          <a:xfrm>
            <a:off x="7026275" y="1143000"/>
            <a:ext cx="288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/>
              <a:t>^</a:t>
            </a:r>
          </a:p>
        </p:txBody>
      </p:sp>
      <p:sp>
        <p:nvSpPr>
          <p:cNvPr id="68620" name="CasellaDiTesto 11"/>
          <p:cNvSpPr txBox="1">
            <a:spLocks noChangeArrowheads="1"/>
          </p:cNvSpPr>
          <p:nvPr/>
        </p:nvSpPr>
        <p:spPr bwMode="auto">
          <a:xfrm>
            <a:off x="6477000" y="1143000"/>
            <a:ext cx="288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/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0" grpId="0"/>
      <p:bldP spid="120842" grpId="0" animBg="1"/>
      <p:bldP spid="120843" grpId="0" animBg="1"/>
      <p:bldP spid="12084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060E1-20E7-4CD0-9F1D-2C02BBABDAD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regions and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i="1" smtClean="0">
                <a:sym typeface="Symbol" pitchFamily="18" charset="2"/>
              </a:rPr>
              <a:t>lnL</a:t>
            </a:r>
            <a:endParaRPr lang="en-US" i="1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070350"/>
            <a:ext cx="3581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The probability content of a contour at </a:t>
            </a:r>
            <a:r>
              <a:rPr lang="en-US" sz="1600" i="1" smtClean="0"/>
              <a:t>lnL = lnL</a:t>
            </a:r>
            <a:r>
              <a:rPr lang="en-US" sz="1600" i="1" baseline="-25000" smtClean="0"/>
              <a:t>max</a:t>
            </a:r>
            <a:r>
              <a:rPr lang="en-US" sz="1600" i="1" smtClean="0"/>
              <a:t>-½k</a:t>
            </a:r>
            <a:r>
              <a:rPr lang="en-US" sz="1600" i="1" baseline="30000" smtClean="0"/>
              <a:t>2</a:t>
            </a:r>
            <a:r>
              <a:rPr lang="en-US" sz="1600" smtClean="0"/>
              <a:t> (corresponding to </a:t>
            </a:r>
            <a:r>
              <a:rPr lang="en-US" sz="1600" i="1" smtClean="0"/>
              <a:t>k</a:t>
            </a:r>
            <a:r>
              <a:rPr lang="en-US" sz="1600" smtClean="0"/>
              <a:t> standard deviations) and of the related band is given by:</a:t>
            </a:r>
          </a:p>
        </p:txBody>
      </p:sp>
      <p:sp>
        <p:nvSpPr>
          <p:cNvPr id="69638" name="Rectangle 52"/>
          <p:cNvSpPr>
            <a:spLocks noChangeArrowheads="1"/>
          </p:cNvSpPr>
          <p:nvPr/>
        </p:nvSpPr>
        <p:spPr bwMode="auto">
          <a:xfrm>
            <a:off x="566738" y="3352800"/>
            <a:ext cx="8043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For m=1, 2 or 3 parameters the variation 2</a:t>
            </a:r>
            <a:r>
              <a:rPr lang="en-US">
                <a:sym typeface="Symbol" pitchFamily="18" charset="2"/>
              </a:rPr>
              <a:t></a:t>
            </a:r>
            <a:r>
              <a:rPr lang="en-US" i="1">
                <a:sym typeface="Symbol" pitchFamily="18" charset="2"/>
              </a:rPr>
              <a:t>lnL</a:t>
            </a:r>
            <a:r>
              <a:rPr lang="en-US" sz="1600"/>
              <a:t> required to define a region (segment, ellipse or ellipsoid) with specified probability content is given in the following table:</a:t>
            </a:r>
          </a:p>
        </p:txBody>
      </p:sp>
      <p:sp>
        <p:nvSpPr>
          <p:cNvPr id="122933" name="Text Box 53"/>
          <p:cNvSpPr txBox="1">
            <a:spLocks noChangeArrowheads="1"/>
          </p:cNvSpPr>
          <p:nvPr/>
        </p:nvSpPr>
        <p:spPr bwMode="auto">
          <a:xfrm>
            <a:off x="4876800" y="4648200"/>
            <a:ext cx="411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As we will see later, a variation</a:t>
            </a:r>
          </a:p>
          <a:p>
            <a:r>
              <a:rPr lang="en-US"/>
              <a:t>of </a:t>
            </a:r>
            <a:r>
              <a:rPr lang="en-US">
                <a:sym typeface="Symbol" pitchFamily="18" charset="2"/>
              </a:rPr>
              <a:t>0.5 units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for the log-likelihood </a:t>
            </a:r>
            <a:r>
              <a:rPr lang="en-US" i="1">
                <a:sym typeface="Symbol" pitchFamily="18" charset="2"/>
              </a:rPr>
              <a:t>lnL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is equivalent to a variation of 1 unit for the 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/>
              <a:t> </a:t>
            </a:r>
          </a:p>
        </p:txBody>
      </p:sp>
      <p:graphicFrame>
        <p:nvGraphicFramePr>
          <p:cNvPr id="123018" name="Group 138"/>
          <p:cNvGraphicFramePr>
            <a:graphicFrameLocks noGrp="1"/>
          </p:cNvGraphicFramePr>
          <p:nvPr/>
        </p:nvGraphicFramePr>
        <p:xfrm>
          <a:off x="1447800" y="1981200"/>
          <a:ext cx="6705600" cy="1249680"/>
        </p:xfrm>
        <a:graphic>
          <a:graphicData uri="http://schemas.openxmlformats.org/drawingml/2006/table">
            <a:tbl>
              <a:tblPr/>
              <a:tblGrid>
                <a:gridCol w="1339850"/>
                <a:gridCol w="1343025"/>
                <a:gridCol w="1341438"/>
                <a:gridCol w="1341437"/>
                <a:gridCol w="13398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½k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2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lnL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Prob. Ellipse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Prob.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72" name="Oval 139"/>
          <p:cNvSpPr>
            <a:spLocks noChangeArrowheads="1"/>
          </p:cNvSpPr>
          <p:nvPr/>
        </p:nvSpPr>
        <p:spPr bwMode="auto">
          <a:xfrm>
            <a:off x="2133600" y="4876800"/>
            <a:ext cx="381000" cy="2286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3" name="Oval 140"/>
          <p:cNvSpPr>
            <a:spLocks noChangeArrowheads="1"/>
          </p:cNvSpPr>
          <p:nvPr/>
        </p:nvSpPr>
        <p:spPr bwMode="auto">
          <a:xfrm>
            <a:off x="7086600" y="2362200"/>
            <a:ext cx="914400" cy="2286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4" name="Oval 141"/>
          <p:cNvSpPr>
            <a:spLocks noChangeArrowheads="1"/>
          </p:cNvSpPr>
          <p:nvPr/>
        </p:nvSpPr>
        <p:spPr bwMode="auto">
          <a:xfrm>
            <a:off x="2971800" y="4876800"/>
            <a:ext cx="381000" cy="2286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5" name="Oval 142"/>
          <p:cNvSpPr>
            <a:spLocks noChangeArrowheads="1"/>
          </p:cNvSpPr>
          <p:nvPr/>
        </p:nvSpPr>
        <p:spPr bwMode="auto">
          <a:xfrm>
            <a:off x="4419600" y="2362200"/>
            <a:ext cx="914400" cy="2286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6" name="Oval 144"/>
          <p:cNvSpPr>
            <a:spLocks noChangeArrowheads="1"/>
          </p:cNvSpPr>
          <p:nvPr/>
        </p:nvSpPr>
        <p:spPr bwMode="auto">
          <a:xfrm>
            <a:off x="4419600" y="2971800"/>
            <a:ext cx="838200" cy="228600"/>
          </a:xfrm>
          <a:prstGeom prst="ellipse">
            <a:avLst/>
          </a:prstGeom>
          <a:noFill/>
          <a:ln w="158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7" name="Oval 145"/>
          <p:cNvSpPr>
            <a:spLocks noChangeArrowheads="1"/>
          </p:cNvSpPr>
          <p:nvPr/>
        </p:nvSpPr>
        <p:spPr bwMode="auto">
          <a:xfrm>
            <a:off x="2057400" y="5562600"/>
            <a:ext cx="381000" cy="228600"/>
          </a:xfrm>
          <a:prstGeom prst="ellipse">
            <a:avLst/>
          </a:prstGeom>
          <a:noFill/>
          <a:ln w="158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8" name="Oval 146"/>
          <p:cNvSpPr>
            <a:spLocks noChangeArrowheads="1"/>
          </p:cNvSpPr>
          <p:nvPr/>
        </p:nvSpPr>
        <p:spPr bwMode="auto">
          <a:xfrm>
            <a:off x="3429000" y="5562600"/>
            <a:ext cx="381000" cy="228600"/>
          </a:xfrm>
          <a:prstGeom prst="ellipse">
            <a:avLst/>
          </a:prstGeom>
          <a:noFill/>
          <a:ln w="158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79" name="Oval 147"/>
          <p:cNvSpPr>
            <a:spLocks noChangeArrowheads="1"/>
          </p:cNvSpPr>
          <p:nvPr/>
        </p:nvSpPr>
        <p:spPr bwMode="auto">
          <a:xfrm>
            <a:off x="5715000" y="2971800"/>
            <a:ext cx="838200" cy="228600"/>
          </a:xfrm>
          <a:prstGeom prst="ellipse">
            <a:avLst/>
          </a:prstGeom>
          <a:noFill/>
          <a:ln w="158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9188D-34A3-4D4C-B4DA-ED496DE2D41A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Lifetime of an unstable nucleus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Consider an experiment that is set up to measure the lifetime of an unstable nucleus N, using the chain reaction: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276600" y="1676400"/>
            <a:ext cx="201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>
                <a:sym typeface="Symbol" pitchFamily="18" charset="2"/>
              </a:rPr>
              <a:t>Ne,   NpX</a:t>
            </a:r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>
            <a:off x="4038600" y="182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566738" y="2133600"/>
            <a:ext cx="8348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The creation of the nucleus N is signalled by the electron, its decay by the proton. The </a:t>
            </a:r>
            <a:r>
              <a:rPr lang="en-US" sz="1600">
                <a:solidFill>
                  <a:schemeClr val="accent2"/>
                </a:solidFill>
              </a:rPr>
              <a:t>lifetime</a:t>
            </a:r>
            <a:r>
              <a:rPr lang="en-US" sz="1600"/>
              <a:t> of each decaying nucleus is measured from the time difference </a:t>
            </a:r>
            <a:r>
              <a:rPr lang="en-US" sz="1600" i="1">
                <a:solidFill>
                  <a:srgbClr val="0066FF"/>
                </a:solidFill>
              </a:rPr>
              <a:t>t</a:t>
            </a:r>
            <a:r>
              <a:rPr lang="en-US" sz="1600"/>
              <a:t> between electron emission and proton emission, with a known experimental resolution </a:t>
            </a:r>
            <a:r>
              <a:rPr lang="en-US" sz="1600" i="1">
                <a:solidFill>
                  <a:srgbClr val="0066FF"/>
                </a:solidFill>
                <a:sym typeface="Symbol" pitchFamily="18" charset="2"/>
              </a:rPr>
              <a:t></a:t>
            </a:r>
            <a:r>
              <a:rPr lang="en-US" sz="1600" i="1" baseline="-25000">
                <a:solidFill>
                  <a:srgbClr val="0066FF"/>
                </a:solidFill>
                <a:sym typeface="Symbol" pitchFamily="18" charset="2"/>
              </a:rPr>
              <a:t>t</a:t>
            </a:r>
            <a:r>
              <a:rPr lang="en-US" sz="1600"/>
              <a:t>.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The expected PDF for the measured times is the convolution of the exponential decay PDF: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600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600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/>
              <a:t>     with a gaussian resolution function</a:t>
            </a:r>
            <a:r>
              <a:rPr lang="en-US"/>
              <a:t>: </a:t>
            </a:r>
          </a:p>
        </p:txBody>
      </p:sp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566738" y="4953000"/>
            <a:ext cx="80438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1600"/>
              <a:t>The result of the convolution is:</a:t>
            </a:r>
          </a:p>
        </p:txBody>
      </p:sp>
      <p:pic>
        <p:nvPicPr>
          <p:cNvPr id="70665" name="Picture 9" descr="expd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48025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gauss-con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3962400"/>
            <a:ext cx="2238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3725" y="6107113"/>
            <a:ext cx="7102475" cy="522287"/>
            <a:chOff x="374" y="3847"/>
            <a:chExt cx="4474" cy="329"/>
          </a:xfrm>
        </p:grpSpPr>
        <p:sp>
          <p:nvSpPr>
            <p:cNvPr id="70669" name="Text Box 8"/>
            <p:cNvSpPr txBox="1">
              <a:spLocks noChangeArrowheads="1"/>
            </p:cNvSpPr>
            <p:nvPr/>
          </p:nvSpPr>
          <p:spPr bwMode="auto">
            <a:xfrm>
              <a:off x="374" y="3940"/>
              <a:ext cx="30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Tip: transform the integrand into the exponential of </a:t>
              </a:r>
            </a:p>
          </p:txBody>
        </p:sp>
        <p:pic>
          <p:nvPicPr>
            <p:cNvPr id="70670" name="Picture 11" descr="conv-tric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6" y="3847"/>
              <a:ext cx="136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668" name="Picture 13" descr="conv-resu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00" y="4953000"/>
            <a:ext cx="3009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BA20CC-E620-458C-B413-00AA493C71F2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Exercise No. 5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4648200"/>
          </a:xfrm>
        </p:spPr>
        <p:txBody>
          <a:bodyPr/>
          <a:lstStyle/>
          <a:p>
            <a:pPr eaLnBrk="1" hangingPunct="1"/>
            <a:r>
              <a:rPr lang="en-US" sz="1800" smtClean="0"/>
              <a:t>Generate 200 events with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 = 1 s</a:t>
            </a:r>
            <a:r>
              <a:rPr lang="en-US" sz="1800" smtClean="0">
                <a:sym typeface="Symbol" pitchFamily="18" charset="2"/>
              </a:rPr>
              <a:t> and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en-US" sz="1800" baseline="-250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 = 0.5 s</a:t>
            </a:r>
            <a:r>
              <a:rPr lang="en-US" sz="1800" smtClean="0">
                <a:sym typeface="Symbol" pitchFamily="18" charset="2"/>
              </a:rPr>
              <a:t> (using the inversion technique followed by Gaussian smearing). Use the ML method to find the estimate    and the uncertainty     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 Plot the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likelihood function</a:t>
            </a:r>
            <a:r>
              <a:rPr lang="en-US" sz="1800" smtClean="0">
                <a:sym typeface="Symbol" pitchFamily="18" charset="2"/>
              </a:rPr>
              <a:t>, and the resulting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PDF</a:t>
            </a:r>
            <a:r>
              <a:rPr lang="en-US" sz="1800" smtClean="0">
                <a:sym typeface="Symbol" pitchFamily="18" charset="2"/>
              </a:rPr>
              <a:t> for measured times compared to a histogram containing the data.</a:t>
            </a:r>
          </a:p>
          <a:p>
            <a:pPr eaLnBrk="1" hangingPunct="1"/>
            <a:r>
              <a:rPr lang="en-US" sz="1800" smtClean="0">
                <a:sym typeface="Symbol" pitchFamily="18" charset="2"/>
              </a:rPr>
              <a:t>Automate the ML procedure so as to be able to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repeat</a:t>
            </a:r>
            <a:r>
              <a:rPr lang="en-US" sz="1800" smtClean="0">
                <a:sym typeface="Symbol" pitchFamily="18" charset="2"/>
              </a:rPr>
              <a:t> this exercise 100 times, and plot the distribution of the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“pull”</a:t>
            </a:r>
            <a:r>
              <a:rPr lang="en-US" sz="1800" smtClean="0">
                <a:sym typeface="Symbol" pitchFamily="18" charset="2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 for your 100 experiments; show that it follows a gaussian with zero mean and unit variance.</a:t>
            </a:r>
          </a:p>
          <a:p>
            <a:pPr eaLnBrk="1" hangingPunct="1"/>
            <a:r>
              <a:rPr lang="en-US" sz="1800" smtClean="0">
                <a:sym typeface="Symbol" pitchFamily="18" charset="2"/>
              </a:rPr>
              <a:t>For one data sample, assume that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en-US" sz="1800" baseline="-250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800" smtClean="0">
                <a:sym typeface="Symbol" pitchFamily="18" charset="2"/>
              </a:rPr>
              <a:t> is unknown and show a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contour plot</a:t>
            </a:r>
            <a:r>
              <a:rPr lang="en-US" sz="1800" smtClean="0">
                <a:sym typeface="Symbol" pitchFamily="18" charset="2"/>
              </a:rPr>
              <a:t> in the </a:t>
            </a:r>
            <a:r>
              <a:rPr lang="en-US" sz="1800" smtClean="0">
                <a:solidFill>
                  <a:schemeClr val="accent2"/>
                </a:solidFill>
                <a:sym typeface="Symbol" pitchFamily="18" charset="2"/>
              </a:rPr>
              <a:t>, </a:t>
            </a:r>
            <a:r>
              <a:rPr lang="en-US" sz="1800" baseline="-25000" smtClean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sz="1800" smtClean="0">
                <a:sym typeface="Symbol" pitchFamily="18" charset="2"/>
              </a:rPr>
              <a:t> plane with constant likelihood given by: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                           </a:t>
            </a:r>
            <a:r>
              <a:rPr lang="en-US" sz="1800" i="1" smtClean="0">
                <a:sym typeface="Symbol" pitchFamily="18" charset="2"/>
              </a:rPr>
              <a:t>lnL = lnL</a:t>
            </a:r>
            <a:r>
              <a:rPr lang="en-US" sz="1800" i="1" baseline="-25000" smtClean="0">
                <a:sym typeface="Symbol" pitchFamily="18" charset="2"/>
              </a:rPr>
              <a:t>max</a:t>
            </a:r>
            <a:r>
              <a:rPr lang="en-US" sz="1800" i="1" smtClean="0">
                <a:sym typeface="Symbol" pitchFamily="18" charset="2"/>
              </a:rPr>
              <a:t>-1/2</a:t>
            </a:r>
          </a:p>
          <a:p>
            <a:pPr eaLnBrk="1" hangingPunct="1"/>
            <a:r>
              <a:rPr lang="en-US" sz="1800" smtClean="0">
                <a:sym typeface="Symbol" pitchFamily="18" charset="2"/>
              </a:rPr>
              <a:t>Add other contour plots corresponding to 2 and 3 standard deviations</a:t>
            </a:r>
          </a:p>
        </p:txBody>
      </p:sp>
      <p:pic>
        <p:nvPicPr>
          <p:cNvPr id="71685" name="Picture 4" descr="tauh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171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sigma-tau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450" y="1828800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6" descr="p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3362325"/>
            <a:ext cx="1276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29B072-4DFC-4191-A20E-E3A3AE6FF95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Estimator properties (2)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19626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The</a:t>
            </a:r>
            <a:r>
              <a:rPr lang="en-US" sz="1800" b="1" smtClean="0"/>
              <a:t> variance </a:t>
            </a:r>
            <a:r>
              <a:rPr lang="en-US" sz="1800" smtClean="0"/>
              <a:t>of an estimator is another key property, for example the two unbiased estimators seen before have the following variances: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     </a:t>
            </a:r>
            <a:r>
              <a:rPr lang="en-US" sz="1800" smtClean="0"/>
              <a:t>Under</a:t>
            </a:r>
            <a:r>
              <a:rPr lang="en-US" sz="1800" b="1" smtClean="0"/>
              <a:t> </a:t>
            </a:r>
            <a:r>
              <a:rPr lang="en-US" sz="1800" smtClean="0"/>
              <a:t>conditions which are not very restrictive the Rao-Cramer-Frechet theorem ensures that there is a </a:t>
            </a:r>
            <a:r>
              <a:rPr lang="en-US" sz="1800" smtClean="0">
                <a:solidFill>
                  <a:schemeClr val="accent2"/>
                </a:solidFill>
              </a:rPr>
              <a:t>Minimum Variance Bound</a:t>
            </a:r>
            <a:r>
              <a:rPr lang="en-US" sz="180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</a:t>
            </a: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    </a:t>
            </a:r>
            <a:r>
              <a:rPr lang="en-US" sz="1800" smtClean="0"/>
              <a:t>where </a:t>
            </a:r>
            <a:r>
              <a:rPr lang="en-US" sz="1800" i="1" smtClean="0">
                <a:solidFill>
                  <a:schemeClr val="hlink"/>
                </a:solidFill>
              </a:rPr>
              <a:t>b</a:t>
            </a:r>
            <a:r>
              <a:rPr lang="en-US" sz="1800" smtClean="0"/>
              <a:t> is the bias and </a:t>
            </a:r>
            <a:r>
              <a:rPr lang="en-US" sz="1800" i="1" smtClean="0">
                <a:solidFill>
                  <a:schemeClr val="hlink"/>
                </a:solidFill>
              </a:rPr>
              <a:t>L</a:t>
            </a:r>
            <a:r>
              <a:rPr lang="en-US" sz="1800" smtClean="0"/>
              <a:t> is the </a:t>
            </a:r>
            <a:r>
              <a:rPr lang="en-US" sz="1800" smtClean="0">
                <a:solidFill>
                  <a:schemeClr val="accent2"/>
                </a:solidFill>
              </a:rPr>
              <a:t>likelihood</a:t>
            </a:r>
            <a:r>
              <a:rPr lang="en-US" sz="1800" smtClean="0"/>
              <a:t> function: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This leads to the definition of</a:t>
            </a:r>
            <a:r>
              <a:rPr lang="en-US" sz="1800" b="1" smtClean="0"/>
              <a:t> Efficiency</a:t>
            </a:r>
            <a:r>
              <a:rPr lang="en-US" sz="1800" smtClean="0">
                <a:sym typeface="Symbol" pitchFamily="18" charset="2"/>
              </a:rPr>
              <a:t>: </a:t>
            </a:r>
            <a:endParaRPr lang="en-US" sz="1800" i="1" smtClean="0">
              <a:solidFill>
                <a:schemeClr val="accent2"/>
              </a:solidFill>
            </a:endParaRPr>
          </a:p>
        </p:txBody>
      </p:sp>
      <p:pic>
        <p:nvPicPr>
          <p:cNvPr id="14341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7788" y="1905000"/>
            <a:ext cx="373221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8638" y="2582863"/>
            <a:ext cx="30527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r="56073"/>
          <a:stretch>
            <a:fillRect/>
          </a:stretch>
        </p:blipFill>
        <p:spPr bwMode="auto">
          <a:xfrm>
            <a:off x="1676400" y="2133600"/>
            <a:ext cx="1676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3746500"/>
            <a:ext cx="55276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0563" y="4800600"/>
            <a:ext cx="24844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eff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5638800"/>
            <a:ext cx="2352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CasellaDiTesto 10"/>
          <p:cNvSpPr txBox="1">
            <a:spLocks noChangeArrowheads="1"/>
          </p:cNvSpPr>
          <p:nvPr/>
        </p:nvSpPr>
        <p:spPr bwMode="auto">
          <a:xfrm>
            <a:off x="609600" y="6248400"/>
            <a:ext cx="7532688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Rao-Cramer theorem: see e.g. Loreti </a:t>
            </a:r>
            <a:r>
              <a:rPr lang="it-IT">
                <a:latin typeface="Arial" charset="0"/>
              </a:rPr>
              <a:t>appendix E, or James § 7.4.1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C58E1-DDE9-40E9-A193-FFA4649B7C60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Tip for exercise No. 5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Definition and sampling of the log-likelihood (e.g. in FORTRAN</a:t>
            </a:r>
            <a:r>
              <a:rPr lang="en-US" sz="1700" smtClean="0"/>
              <a:t>):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685800" y="2189163"/>
          <a:ext cx="6048375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WordPad Document" r:id="rId4" imgW="6048360" imgH="172800" progId="WordPad.Document.1">
                  <p:embed/>
                </p:oleObj>
              </mc:Choice>
              <mc:Fallback>
                <p:oleObj name="WordPad Document" r:id="rId4" imgW="6048360" imgH="172800" progId="WordPad.Document.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9163"/>
                        <a:ext cx="6048375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685800" y="3200400"/>
          <a:ext cx="60483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WordPad Document" r:id="rId6" imgW="6048360" imgH="1324440" progId="WordPad.Document.1">
                  <p:embed/>
                </p:oleObj>
              </mc:Choice>
              <mc:Fallback>
                <p:oleObj name="WordPad Document" r:id="rId6" imgW="6048360" imgH="1324440" progId="WordPad.Document.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00400"/>
                        <a:ext cx="60483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685800" y="2514600"/>
          <a:ext cx="60483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WordPad Document" r:id="rId8" imgW="6048360" imgH="172800" progId="WordPad.Document.1">
                  <p:embed/>
                </p:oleObj>
              </mc:Choice>
              <mc:Fallback>
                <p:oleObj name="WordPad Document" r:id="rId8" imgW="6048360" imgH="172800" progId="WordPad.Document.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60483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685800" y="2667000"/>
          <a:ext cx="60483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WordPad Document" r:id="rId10" imgW="6048360" imgH="172800" progId="WordPad.Document.1">
                  <p:embed/>
                </p:oleObj>
              </mc:Choice>
              <mc:Fallback>
                <p:oleObj name="WordPad Document" r:id="rId10" imgW="6048360" imgH="172800" progId="WordPad.Document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60483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685800" y="2819400"/>
          <a:ext cx="60483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WordPad Document" r:id="rId12" imgW="6048360" imgH="172800" progId="WordPad.Document.1">
                  <p:embed/>
                </p:oleObj>
              </mc:Choice>
              <mc:Fallback>
                <p:oleObj name="WordPad Document" r:id="rId12" imgW="6048360" imgH="172800" progId="WordPad.Document.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60483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/>
        </p:nvGraphicFramePr>
        <p:xfrm>
          <a:off x="685800" y="4724400"/>
          <a:ext cx="60483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WordPad Document" r:id="rId14" imgW="6048360" imgH="172800" progId="WordPad.Document.1">
                  <p:embed/>
                </p:oleObj>
              </mc:Choice>
              <mc:Fallback>
                <p:oleObj name="WordPad Document" r:id="rId14" imgW="6048360" imgH="172800" progId="WordPad.Document.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60483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1"/>
          <p:cNvGraphicFramePr>
            <a:graphicFrameLocks noChangeAspect="1"/>
          </p:cNvGraphicFramePr>
          <p:nvPr/>
        </p:nvGraphicFramePr>
        <p:xfrm>
          <a:off x="685800" y="5105400"/>
          <a:ext cx="604837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WordPad Document" r:id="rId16" imgW="6048360" imgH="172800" progId="WordPad.Document.1">
                  <p:embed/>
                </p:oleObj>
              </mc:Choice>
              <mc:Fallback>
                <p:oleObj name="WordPad Document" r:id="rId16" imgW="6048360" imgH="172800" progId="WordPad.Document.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6048375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12"/>
          <p:cNvGraphicFramePr>
            <a:graphicFrameLocks noChangeAspect="1"/>
          </p:cNvGraphicFramePr>
          <p:nvPr/>
        </p:nvGraphicFramePr>
        <p:xfrm>
          <a:off x="685800" y="1752600"/>
          <a:ext cx="60483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WordPad Document" r:id="rId18" imgW="6048360" imgH="316800" progId="WordPad.Document.1">
                  <p:embed/>
                </p:oleObj>
              </mc:Choice>
              <mc:Fallback>
                <p:oleObj name="WordPad Document" r:id="rId18" imgW="6048360" imgH="316800" progId="WordPad.Document.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60483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5943600" y="2514600"/>
            <a:ext cx="2895600" cy="655638"/>
          </a:xfrm>
          <a:prstGeom prst="rect">
            <a:avLst/>
          </a:prstGeom>
          <a:solidFill>
            <a:schemeClr val="bg1"/>
          </a:solidFill>
          <a:ln w="1587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 time value </a:t>
            </a:r>
            <a:r>
              <a:rPr lang="en-US" sz="1200" b="1"/>
              <a:t>t</a:t>
            </a:r>
            <a:r>
              <a:rPr lang="en-US" sz="1200"/>
              <a:t> is generated using </a:t>
            </a:r>
          </a:p>
          <a:p>
            <a:r>
              <a:rPr lang="en-US" sz="1200"/>
              <a:t>a uniform r.n. u(i) and a gaussian </a:t>
            </a:r>
          </a:p>
          <a:p>
            <a:r>
              <a:rPr lang="en-US" sz="1200"/>
              <a:t>r.n. n(i) prepared in advance</a:t>
            </a:r>
          </a:p>
        </p:txBody>
      </p:sp>
      <p:sp>
        <p:nvSpPr>
          <p:cNvPr id="123918" name="AutoShape 14"/>
          <p:cNvSpPr>
            <a:spLocks/>
          </p:cNvSpPr>
          <p:nvPr/>
        </p:nvSpPr>
        <p:spPr bwMode="auto">
          <a:xfrm>
            <a:off x="533400" y="1752600"/>
            <a:ext cx="152400" cy="3505200"/>
          </a:xfrm>
          <a:prstGeom prst="leftBracket">
            <a:avLst>
              <a:gd name="adj" fmla="val 191667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19" name="AutoShape 15"/>
          <p:cNvSpPr>
            <a:spLocks/>
          </p:cNvSpPr>
          <p:nvPr/>
        </p:nvSpPr>
        <p:spPr bwMode="auto">
          <a:xfrm>
            <a:off x="914400" y="2590800"/>
            <a:ext cx="152400" cy="2209800"/>
          </a:xfrm>
          <a:prstGeom prst="leftBracket">
            <a:avLst>
              <a:gd name="adj" fmla="val 120833"/>
            </a:avLst>
          </a:prstGeom>
          <a:noFill/>
          <a:ln w="222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3429000" y="1676400"/>
            <a:ext cx="2895600" cy="47307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The value of </a:t>
            </a:r>
            <a:r>
              <a:rPr lang="en-US" sz="1200" b="1">
                <a:sym typeface="Symbol" pitchFamily="18" charset="2"/>
              </a:rPr>
              <a:t></a:t>
            </a:r>
            <a:r>
              <a:rPr lang="en-US" sz="1200"/>
              <a:t> is varied between 0.1 and 2.0 in steps of 0.01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4343400" y="3916363"/>
            <a:ext cx="2895600" cy="655637"/>
          </a:xfrm>
          <a:prstGeom prst="rect">
            <a:avLst/>
          </a:prstGeom>
          <a:solidFill>
            <a:schemeClr val="bg1"/>
          </a:solidFill>
          <a:ln w="158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L(k) contains the log of the likelihood (summed over the 200 events) for </a:t>
            </a:r>
            <a:r>
              <a:rPr lang="en-US" sz="1200" b="1">
                <a:sym typeface="Symbol" pitchFamily="18" charset="2"/>
              </a:rPr>
              <a:t></a:t>
            </a:r>
            <a:r>
              <a:rPr lang="en-US" sz="1200"/>
              <a:t> = k/100.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09600" y="5562600"/>
            <a:ext cx="605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/>
              <a:t>since we use pre-stored random numbers u(i) and n(i), the 200 values of t </a:t>
            </a:r>
          </a:p>
          <a:p>
            <a:r>
              <a:rPr lang="it-IT" sz="1200"/>
              <a:t>are the same throughout the scan over values of the parameter “tau”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 animBg="1"/>
      <p:bldP spid="123918" grpId="0" animBg="1"/>
      <p:bldP spid="123919" grpId="0" animBg="1"/>
      <p:bldP spid="123920" grpId="0" animBg="1"/>
      <p:bldP spid="123921" grpId="0" animBg="1"/>
      <p:bldP spid="1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4D399B-D3B9-4598-8C59-AA1124DED77E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Solutions to exercise No. 5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906463" y="6262688"/>
            <a:ext cx="183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 Bruna 2004</a:t>
            </a: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06525"/>
            <a:ext cx="63246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60B5D-55B4-439E-8AE6-A3A51D9CCB9A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Solutions to exercise No. 5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906463" y="6262688"/>
            <a:ext cx="183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 Bruna 2004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1219200"/>
            <a:ext cx="72453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1295400"/>
            <a:ext cx="535622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9A40A-3592-4537-8942-42095031ADD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Solutions to exercise No. 5</a:t>
            </a: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906463" y="6262688"/>
            <a:ext cx="183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 Bruna 2004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3325"/>
            <a:ext cx="7315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0AF6C9-DDD4-4BC5-8F74-DAFBD488C5B7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Solutions to exercise No. 5</a:t>
            </a:r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906463" y="6262688"/>
            <a:ext cx="1836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 Bruna 2004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143000"/>
            <a:ext cx="73040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8970B-023B-4CFA-B24D-FB6B1AB87F87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Minimization methods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Numerical Recipes in FORTRAN / C, chapter 10:</a:t>
            </a:r>
          </a:p>
          <a:p>
            <a:pPr lvl="1" eaLnBrk="1" hangingPunct="1"/>
            <a:r>
              <a:rPr lang="en-US" sz="1800" smtClean="0"/>
              <a:t>brent (1-dimensional, parabolic interp.)</a:t>
            </a:r>
          </a:p>
          <a:p>
            <a:pPr lvl="1" eaLnBrk="1" hangingPunct="1"/>
            <a:r>
              <a:rPr lang="en-US" sz="1800" smtClean="0"/>
              <a:t>amoeba (N-dim., simplex method)</a:t>
            </a:r>
          </a:p>
          <a:p>
            <a:pPr lvl="1" eaLnBrk="1" hangingPunct="1"/>
            <a:r>
              <a:rPr lang="en-US" sz="1800" smtClean="0"/>
              <a:t>powell (N-dim., Direction Set method)</a:t>
            </a:r>
          </a:p>
          <a:p>
            <a:pPr lvl="1" eaLnBrk="1" hangingPunct="1"/>
            <a:r>
              <a:rPr lang="en-US" sz="1800" smtClean="0"/>
              <a:t>dfpmin (N-dim., variable metric Davidon-Fletcher-Powell method)</a:t>
            </a:r>
          </a:p>
          <a:p>
            <a:pPr eaLnBrk="1" hangingPunct="1"/>
            <a:r>
              <a:rPr lang="en-US" sz="1800" smtClean="0"/>
              <a:t>CERNLIB: MINUIT (D506) (also available in ROOT), different algorithms are available:</a:t>
            </a:r>
          </a:p>
          <a:p>
            <a:pPr lvl="1" eaLnBrk="1" hangingPunct="1"/>
            <a:r>
              <a:rPr lang="en-US" sz="1800" smtClean="0"/>
              <a:t>MIGRAD – uses variable metric method and computes first derivatives, produces an estimate of the error matrix</a:t>
            </a:r>
          </a:p>
          <a:p>
            <a:pPr lvl="1" eaLnBrk="1" hangingPunct="1"/>
            <a:r>
              <a:rPr lang="en-US" sz="1800" smtClean="0"/>
              <a:t>SIMPLEX – uses the simplex method, which is slower but more robust (does not use derivatives)</a:t>
            </a:r>
          </a:p>
          <a:p>
            <a:pPr lvl="1" eaLnBrk="1" hangingPunct="1"/>
            <a:r>
              <a:rPr lang="en-US" sz="1800" smtClean="0"/>
              <a:t>SEEK – M.C. method with Metropolis algorithm, considered unreliable</a:t>
            </a:r>
          </a:p>
          <a:p>
            <a:pPr lvl="1" eaLnBrk="1" hangingPunct="1"/>
            <a:r>
              <a:rPr lang="en-US" sz="1800" smtClean="0"/>
              <a:t>SCAN – allows us to scan one parameter at a time 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4CC0B-B68A-4EDE-A513-BF8181E301C3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 calculation in MINUIT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120062" cy="3581400"/>
          </a:xfrm>
        </p:spPr>
        <p:txBody>
          <a:bodyPr/>
          <a:lstStyle/>
          <a:p>
            <a:pPr eaLnBrk="1" hangingPunct="1"/>
            <a:r>
              <a:rPr lang="en-US" sz="1800" smtClean="0"/>
              <a:t>Two additional commands in MINUIT allow a more accurate calculation of the error matrix:</a:t>
            </a:r>
          </a:p>
          <a:p>
            <a:pPr lvl="1" eaLnBrk="1" hangingPunct="1"/>
            <a:r>
              <a:rPr lang="en-US" sz="1800" smtClean="0"/>
              <a:t>HESSE – computes (by finite differences) the matrix of second derivatives and inverts it, in principle errors are more accurate than those provided by MIGRAD</a:t>
            </a:r>
          </a:p>
          <a:p>
            <a:pPr lvl="1" eaLnBrk="1" hangingPunct="1"/>
            <a:r>
              <a:rPr lang="en-US" sz="1800" smtClean="0"/>
              <a:t>MINOS – an even more accurate calculation of errors, which takes into account non linearities and correlations between parameters</a:t>
            </a:r>
          </a:p>
          <a:p>
            <a:pPr eaLnBrk="1" hangingPunct="1"/>
            <a:r>
              <a:rPr lang="en-US" sz="1800" smtClean="0"/>
              <a:t>A very important remark: the </a:t>
            </a:r>
            <a:r>
              <a:rPr lang="en-US" sz="1800" b="1" smtClean="0">
                <a:solidFill>
                  <a:schemeClr val="accent2"/>
                </a:solidFill>
                <a:latin typeface="Lucida Sans Typewriter" pitchFamily="49" charset="0"/>
              </a:rPr>
              <a:t>SET ERRordef k</a:t>
            </a:r>
            <a:r>
              <a:rPr lang="en-US" sz="1800" smtClean="0">
                <a:latin typeface="Lucida Sans Typewriter" pitchFamily="49" charset="0"/>
              </a:rPr>
              <a:t> </a:t>
            </a:r>
            <a:r>
              <a:rPr lang="en-US" sz="1800" smtClean="0"/>
              <a:t>command must be used to set the number of standard deviations which is used by MINUIT to report errors, and the parametric value </a:t>
            </a:r>
            <a:r>
              <a:rPr lang="en-US" sz="1800" b="1" smtClean="0">
                <a:solidFill>
                  <a:schemeClr val="accent2"/>
                </a:solidFill>
                <a:latin typeface="Lucida Sans Typewriter" pitchFamily="49" charset="0"/>
              </a:rPr>
              <a:t>k</a:t>
            </a:r>
            <a:r>
              <a:rPr lang="en-US" sz="1800" smtClean="0"/>
              <a:t> depends on the method used for minimization, according to this table:  </a:t>
            </a:r>
          </a:p>
        </p:txBody>
      </p:sp>
      <p:graphicFrame>
        <p:nvGraphicFramePr>
          <p:cNvPr id="69670" name="Group 38"/>
          <p:cNvGraphicFramePr>
            <a:graphicFrameLocks noGrp="1"/>
          </p:cNvGraphicFramePr>
          <p:nvPr/>
        </p:nvGraphicFramePr>
        <p:xfrm>
          <a:off x="1752600" y="4833938"/>
          <a:ext cx="6096000" cy="11887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Function to be minimized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Typewriter" pitchFamily="49" charset="0"/>
                          <a:cs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for 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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Typewriter" pitchFamily="49" charset="0"/>
                          <a:cs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for 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 error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-lnL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A012B-F3BD-49DD-9223-B8F4E48DAA32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Contours from MINUIT (1)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19200"/>
            <a:ext cx="8043862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PAW macro (minuicon.kumac) to demonstrate log-likelihood contour extraction after a MINUIT fit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49425"/>
            <a:ext cx="5784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68650"/>
            <a:ext cx="390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54546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835650"/>
            <a:ext cx="163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6537325" y="1708150"/>
            <a:ext cx="2400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 3-parameter gaussian </a:t>
            </a:r>
          </a:p>
          <a:p>
            <a:r>
              <a:rPr lang="en-US" sz="1400"/>
              <a:t>fit wil be performed on </a:t>
            </a:r>
          </a:p>
          <a:p>
            <a:r>
              <a:rPr lang="en-US" sz="1400"/>
              <a:t>a 10-bin histgram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09600" y="3886200"/>
            <a:ext cx="2209800" cy="1371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832225" y="4191000"/>
            <a:ext cx="3028950" cy="749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These MINUIT instructions</a:t>
            </a:r>
          </a:p>
          <a:p>
            <a:r>
              <a:rPr lang="en-US" sz="1400"/>
              <a:t>are executed in sequence when</a:t>
            </a:r>
          </a:p>
          <a:p>
            <a:r>
              <a:rPr lang="en-US" sz="1400"/>
              <a:t>Hi/Fit is called with option M</a:t>
            </a: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2895600" y="44196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609600" y="4916488"/>
            <a:ext cx="838200" cy="17303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5943600" y="5105400"/>
            <a:ext cx="3098800" cy="749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Mnc instruction fills vectors</a:t>
            </a:r>
          </a:p>
          <a:p>
            <a:r>
              <a:rPr lang="en-US" sz="1400"/>
              <a:t>XFIT, YFIT with the contour in </a:t>
            </a:r>
          </a:p>
          <a:p>
            <a:r>
              <a:rPr lang="en-US" sz="1400"/>
              <a:t>the plane of parameters 1 and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 animBg="1"/>
      <p:bldP spid="133130" grpId="0" animBg="1"/>
      <p:bldP spid="133131" grpId="0" animBg="1"/>
      <p:bldP spid="133132" grpId="0" animBg="1"/>
      <p:bldP spid="13313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39452-1F0A-499C-B97E-79085E0B6694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Contours from MINUIT (2)</a:t>
            </a:r>
          </a:p>
        </p:txBody>
      </p:sp>
      <p:pic>
        <p:nvPicPr>
          <p:cNvPr id="798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8888"/>
            <a:ext cx="47640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473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47307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65363"/>
            <a:ext cx="143986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543175"/>
            <a:ext cx="5883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482850"/>
            <a:ext cx="38862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5486400" y="1346200"/>
            <a:ext cx="2778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contours at 2</a:t>
            </a:r>
            <a:r>
              <a:rPr lang="en-US" sz="1400">
                <a:sym typeface="Symbol" pitchFamily="18" charset="2"/>
              </a:rPr>
              <a:t> and 3 </a:t>
            </a:r>
          </a:p>
          <a:p>
            <a:r>
              <a:rPr lang="en-US" sz="1400">
                <a:sym typeface="Symbol" pitchFamily="18" charset="2"/>
              </a:rPr>
              <a:t>are obtained in a similar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C8EC0-E106-4571-8236-73F8CECAE48C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PAW/MINUIT DEMONSTRATION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dirty="0" smtClean="0"/>
              <a:t>Demonstration of the interactive fit with </a:t>
            </a:r>
            <a:r>
              <a:rPr lang="en-US" dirty="0" smtClean="0"/>
              <a:t>PAW </a:t>
            </a:r>
            <a:r>
              <a:rPr lang="en-US" dirty="0" smtClean="0"/>
              <a:t>/ MINUIT</a:t>
            </a:r>
          </a:p>
          <a:p>
            <a:pPr eaLnBrk="1" hangingPunct="1"/>
            <a:r>
              <a:rPr lang="en-US" dirty="0" smtClean="0"/>
              <a:t>Demonstration of the log-</a:t>
            </a:r>
            <a:r>
              <a:rPr lang="en-US" dirty="0" err="1" smtClean="0"/>
              <a:t>likelihhod</a:t>
            </a:r>
            <a:r>
              <a:rPr lang="en-US" dirty="0" smtClean="0"/>
              <a:t> contour plot with </a:t>
            </a:r>
            <a:r>
              <a:rPr lang="en-US" dirty="0" smtClean="0"/>
              <a:t>PAW/ </a:t>
            </a:r>
            <a:r>
              <a:rPr lang="en-US" dirty="0" smtClean="0"/>
              <a:t>MINUIT</a:t>
            </a:r>
          </a:p>
          <a:p>
            <a:pPr eaLnBrk="1" hangingPunct="1"/>
            <a:r>
              <a:rPr lang="en-US" dirty="0" smtClean="0"/>
              <a:t>Demonstration of the batch fit with MINUIT called by a FORTRAN program</a:t>
            </a:r>
          </a:p>
          <a:p>
            <a:pPr lvl="1" eaLnBrk="1" hangingPunct="1"/>
            <a:r>
              <a:rPr lang="en-US" dirty="0" smtClean="0"/>
              <a:t>the demonstration is made first with a single exponential and then with a double exponential fit to experimental data for the muon 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f(x ; \theta) = \frac{1}{\theta} e^{-x / \theta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b = E[\hat{\theta}] - \theta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b = E[\hat{\mu}] - \mu = 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4"/>
  <p:tag name="PICTUREFILESIZE" val="109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widehat{\sigma^2} = \frac{1}{n-1} \sum_{i=1}^n &#10;(x_i - \overline{x})^2 \equiv 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237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widehat{\sigma^2} = \frac{1}{n-1} \sum_{i=1}^n &#10;(x_i - \overline{x})^2 \equiv 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237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[\widehat{\sigma^2}] = &#10;\frac{1}{n} \left( \mu_4 - \frac{n-3}{n-1} \mu_2&#10;\right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9"/>
  <p:tag name="PICTUREFILESIZE" val="258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\vec{x} = (x_1, \ldots, x_n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96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 \mu_k = \int (x - \mu)^k f(x) \, dx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208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[\hat{\mu}] = \frac{ \sigma^2 }{n} \quad \quad&#10;\left( \; \sigma_{\hat{\mu}} = \frac{\sigma}{\sqrt{n}}&#10;\; \right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5"/>
  <p:tag name="PICTUREFILESIZE" val="246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[\hat{\theta}] \ge &#10;\left( 1 + \frac{ \partial b}{\partial \theta} \right)^2&#10;\left/ E \left[ - \frac{ \partial^2 \ln L }&#10;{\partial \theta^2 } \right] \right. \equiv \mbox{MV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500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theta) = \prod_{i=1}^n f(x_i; \theta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0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f(x_1, \ldots, x_n; \theta) = \prod_{i=1}^n f(x_i; \theta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theta) = \prod_{i=1}^n f(x_i; \theta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0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ln L(\theta) \approx \ln L_{\rm max} -&#10;\frac{(\theta - \hat{\theta})^2}&#10;{2 \widehat{\sigma^2}_{\hat{\theta}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ln L(\hat{\theta} \pm \hat{\sigma}_{\hat{\theta}}) &#10;\approx \ln L_{\rm max} -&#10;{\small \frac{1}{2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 \hat{\sigma}_{\hat{\theta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\hat{\theta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 \theta } (\vec{x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begin{eqnarray*}&#10;\hat{\tau} &amp; = &amp; 1.062 \\*[0.5 cm]&#10;\Delta \hat{\tau}_- &amp; = &amp; 0.137 \\*[0.5 cm]&#10;\Delta \hat{\tau}_+ &amp; = &amp; 0.165 \\*[0.5 cm]&#10;\hat{\sigma}_{\hat{\tau}} &amp; \approx &amp;&#10;\Delta \hat{\tau}_- \approx&#10;\Delta \hat{\tau}_+ \approx 0.15&#10;\end{eqnarray*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f(t; \tau) = \frac{1}{\tau} e^{- t / \ta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t_1, \ldots, t_n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\tau) = \prod_{i=1}^n \frac{1}{\tau} e^{- t_i / \ta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ln L(\tau) = &#10;\sum_{i=1}^n \ln f(t_i; \tau) = &#10;\sum_{i=1}^n \left( \ln \frac{1}{\tau} - &#10;\frac{t_i}{\tau} \right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tau} = \frac{1}{n} \sum_{i=1}^n t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f(t; \lambda) = \lambda e^{-\lambda t}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6"/>
  <p:tag name="PICTUREFILESIZE" val="112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lambda} = \frac{1}{\hat{\tau}} = &#10;\left( \frac{1}{n} \sum_{i=1}^n t_i \right)^{-1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5"/>
  <p:tag name="PICTUREFILESIZE" val="257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\hat{\lambda}] = \lambda \frac{n}{n-1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9"/>
  <p:tag name="PICTUREFILESIZE" val="127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g(\hat{\theta}; \theta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\tau) = \prod_{i=1}^n \frac{1}{\tau} e^{- t_i / \ta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x) = \frac{L(x|\theta) \pi(\theta)}{&#10;\int L(x|\theta') \pi(\theta') \, d \theta' }&#10;\propto L(x|\theta) \pi(\theta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0.95 = \int_{-\infty}^{s_{\rm up}} p(s| n) \, ds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(s) = &#10;\left\{ \! \! \begin{array}{ll}&#10;1 &amp; s \ge 0 \\*[0.3 cm]&#10;0 &amp; \mbox{otherwise}&#10;\end{array}&#10;\right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widehat{\sigma^2} = \frac{1}{n-1} \sum_{i=1}^n &#10;(x_i - \overline{x})^2 \equiv 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237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mu} = \frac{1}{n} \sum_{i=1}^n x_i \equiv&#10;\overline{x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7"/>
  <p:tag name="PICTUREFILESIZE" val="153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I_{ij} = E \left[&#10;- \frac{ \partial^2 \ln L}{ \partial \theta_i \theta_j}&#10;\right]&#10;= - n \int f(x; \vec{\theta)}&#10;\frac{ \partial^2 \ln f(x; \vec{\theta})}&#10;{\partial \theta_i \partial \theta_j } \, dx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64"/>
  <p:tag name="PICTUREFILESIZE" val="568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[\hat{\theta}_i] \ge (I^{-1})_{ii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0"/>
  <p:tag name="PICTUREFILESIZE" val="129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hat{\theta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(\widehat{V^{-1}})_{ij} = \left. - \frac{ \partial^2 \ln L}&#10;{\partial \theta_i \partial \theta_j} &#10;\right|_{\vec{\theta} = \hat{\vec{\theta}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begin{eqnarray*}&#10;&amp; &amp; \ln L(\alpha, \beta) \approx \ln L_{\rm max} \\*[0.3 cm]&#10;&amp; &amp; - \frac{1}{2(1 - \rho^2)} \left[&#10;\left( \frac{ \alpha - \hat{\alpha} }{\sigma_{\hat{\alpha} }} \right)^2&#10;+ \left( \frac{ \beta - \hat{\beta} }{\sigma_{\hat{\beta} }} \right)^2&#10;- 2 \rho \left( \frac{ \alpha - \hat{\alpha} }{\sigma_{\hat{\alpha} }} \right)&#10;\left( \frac{ \beta - \hat{\beta} }{\sigma_{\hat{\beta} }} \right)&#10;\right]&#10;\end{eqnarray*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 \frac{1}{(1 - \rho^2)} \left[&#10;\left( \frac{ \alpha - \hat{\alpha} }{\sigma_{\hat{\alpha} }} \right)^2&#10;+ \left( \frac{ \beta - \hat{\beta} }{\sigma_{\hat{\beta} }} \right)^2&#10;- 2 \rho \left( \frac{ \alpha - \hat{\alpha} }{\sigma_{\hat{\alpha} }} \right)&#10;\left( \frac{ \beta - \hat{\beta} }{\sigma_{\hat{\beta} }} \right)&#10;\right] \: = \: 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\tan 2 \phi = &#10;\frac{2 \rho \sigma_{\hat{\alpha}} \sigma_{\hat{\beta}} }&#10;{\sigma_{\hat{\alpha}}^2 - \sigma{\hat{\beta}}^2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theta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b = E[\hat{\theta}] - \theta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[\hat{\theta}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 = E[x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845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4240</TotalTime>
  <Words>9740</Words>
  <Application>Microsoft Office PowerPoint</Application>
  <PresentationFormat>Presentazione su schermo (4:3)</PresentationFormat>
  <Paragraphs>1019</Paragraphs>
  <Slides>103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103</vt:i4>
      </vt:variant>
    </vt:vector>
  </HeadingPairs>
  <TitlesOfParts>
    <vt:vector size="116" baseType="lpstr">
      <vt:lpstr>Arial</vt:lpstr>
      <vt:lpstr>Courier New</vt:lpstr>
      <vt:lpstr>Lucida Sans Typewriter</vt:lpstr>
      <vt:lpstr>Mathematica1</vt:lpstr>
      <vt:lpstr>Symbol</vt:lpstr>
      <vt:lpstr>Times New Roman</vt:lpstr>
      <vt:lpstr>Verdana</vt:lpstr>
      <vt:lpstr>Wingdings</vt:lpstr>
      <vt:lpstr>Profile</vt:lpstr>
      <vt:lpstr>Equation</vt:lpstr>
      <vt:lpstr>Microsoft Equation 3.0</vt:lpstr>
      <vt:lpstr>Equazione</vt:lpstr>
      <vt:lpstr>WordPad Document</vt:lpstr>
      <vt:lpstr>Data Analysis Techniques  in experimental physics</vt:lpstr>
      <vt:lpstr>Parameter estimation</vt:lpstr>
      <vt:lpstr>Parameter estimation</vt:lpstr>
      <vt:lpstr>Comparing estimators</vt:lpstr>
      <vt:lpstr>Estimator properties (1)</vt:lpstr>
      <vt:lpstr>The Mean in historical perspective</vt:lpstr>
      <vt:lpstr>Consistency and bias (example 1)</vt:lpstr>
      <vt:lpstr>Consistency and bias (example 2)</vt:lpstr>
      <vt:lpstr>Estimator properties (2)</vt:lpstr>
      <vt:lpstr>Estimator properties (3)</vt:lpstr>
      <vt:lpstr>Visualizing outliers</vt:lpstr>
      <vt:lpstr>Estimator properties (4)</vt:lpstr>
      <vt:lpstr>The Likelihood function</vt:lpstr>
      <vt:lpstr>The Maximum Likelihood estimator</vt:lpstr>
      <vt:lpstr>Properties of the ML estimator</vt:lpstr>
      <vt:lpstr>The ML method</vt:lpstr>
      <vt:lpstr>The ML method in practice (1)</vt:lpstr>
      <vt:lpstr>The ML method in practice (2)</vt:lpstr>
      <vt:lpstr>Meaning of the confidence interval</vt:lpstr>
      <vt:lpstr>Example 1 of ML method: m(top)</vt:lpstr>
      <vt:lpstr>Parameter of exponential PDF (1)</vt:lpstr>
      <vt:lpstr>Parameter of exponential PDF (2)</vt:lpstr>
      <vt:lpstr>Example 2 of ML method: ()</vt:lpstr>
      <vt:lpstr>The measurement of ()</vt:lpstr>
      <vt:lpstr>The frequentist confidence interval </vt:lpstr>
      <vt:lpstr>Neyman’s construction</vt:lpstr>
      <vt:lpstr>Neyman’s construction example/1</vt:lpstr>
      <vt:lpstr>Neyman’s construction example/2</vt:lpstr>
      <vt:lpstr>Neyman’s construction example/3</vt:lpstr>
      <vt:lpstr>Neyman’s construction example/4</vt:lpstr>
      <vt:lpstr>Neyman’s construction example/5</vt:lpstr>
      <vt:lpstr>Constructing the confidence belt</vt:lpstr>
      <vt:lpstr>Types of confidence intervals</vt:lpstr>
      <vt:lpstr>An example of confidence belt</vt:lpstr>
      <vt:lpstr>More on binomial C.I. (1)</vt:lpstr>
      <vt:lpstr>More on binomial C.I. (2)</vt:lpstr>
      <vt:lpstr>Gaussian confidence intervals (1)</vt:lpstr>
      <vt:lpstr>Gaussian confidence intervals (2)</vt:lpstr>
      <vt:lpstr>Poissonian confidence intervals (1)</vt:lpstr>
      <vt:lpstr>Poissonian confidence intervals (2)</vt:lpstr>
      <vt:lpstr>Poissonian confidence intervals (3)</vt:lpstr>
      <vt:lpstr>Problems with frequentist intervals</vt:lpstr>
      <vt:lpstr>Physical and mathematical boundaries (1)</vt:lpstr>
      <vt:lpstr>Physical and mathematical boundaries (2)</vt:lpstr>
      <vt:lpstr>The Feldman+Cousins CI’s</vt:lpstr>
      <vt:lpstr>The FC poissonian CI’s (1)</vt:lpstr>
      <vt:lpstr>The FC poissonian CI’s (2)</vt:lpstr>
      <vt:lpstr>The FC gaussian CI’s (1)</vt:lpstr>
      <vt:lpstr>The FC gaussian CI’s (2)</vt:lpstr>
      <vt:lpstr>Bayesian confidence intervals</vt:lpstr>
      <vt:lpstr>Setting the Bayesian prior</vt:lpstr>
      <vt:lpstr>Bayesian upper limits (Poisson)</vt:lpstr>
      <vt:lpstr>Exercise No. 4 – part A</vt:lpstr>
      <vt:lpstr>Exercise No. 4 – part B</vt:lpstr>
      <vt:lpstr>Exercise No. 4 – part C</vt:lpstr>
      <vt:lpstr>Nuisance parameters: an example</vt:lpstr>
      <vt:lpstr>Nuisance parameters (2)</vt:lpstr>
      <vt:lpstr>Nuisance parameters (3)</vt:lpstr>
      <vt:lpstr>Nuisance parameters (4)</vt:lpstr>
      <vt:lpstr>Nuisance parameters (5)</vt:lpstr>
      <vt:lpstr>Nuisance parameters (6)</vt:lpstr>
      <vt:lpstr>Frequentist vs. Bayesian CI’s</vt:lpstr>
      <vt:lpstr>Poisson process with background (1)</vt:lpstr>
      <vt:lpstr>Poisson process with background (2)</vt:lpstr>
      <vt:lpstr>Poisson process with background (3)</vt:lpstr>
      <vt:lpstr>Poisson process with background (4)</vt:lpstr>
      <vt:lpstr>Poisson process with background (5)</vt:lpstr>
      <vt:lpstr>Reporting Bayesian intervals</vt:lpstr>
      <vt:lpstr>Choice of Bayesian prior (1)</vt:lpstr>
      <vt:lpstr>Choice of Bayesian prior (2)</vt:lpstr>
      <vt:lpstr>The likelihood principle</vt:lpstr>
      <vt:lpstr>The stopping rule paradox (1)</vt:lpstr>
      <vt:lpstr>The stopping rule paradox (2)</vt:lpstr>
      <vt:lpstr>Pearson’s 2 and Student’s t</vt:lpstr>
      <vt:lpstr>CI for the Mean when n is small</vt:lpstr>
      <vt:lpstr>Percentiles of Student’s t-distribution</vt:lpstr>
      <vt:lpstr>CDF &amp; Quantiles of common PDF’s</vt:lpstr>
      <vt:lpstr>Systematic errors</vt:lpstr>
      <vt:lpstr>Systematic effect or mistake?</vt:lpstr>
      <vt:lpstr>Systematic errors can be Bayesian</vt:lpstr>
      <vt:lpstr>Systematic errors can be Bayesian, cont’d</vt:lpstr>
      <vt:lpstr>Performing checks on your analysis</vt:lpstr>
      <vt:lpstr>Performing checks on your analysis, cont’d</vt:lpstr>
      <vt:lpstr>The ML method with n parameters</vt:lpstr>
      <vt:lpstr>The ML method with 2 parameters (i)</vt:lpstr>
      <vt:lpstr>The ML method with 2 parameters (ii)</vt:lpstr>
      <vt:lpstr>Confidence regions and lnL</vt:lpstr>
      <vt:lpstr>Lifetime of an unstable nucleus</vt:lpstr>
      <vt:lpstr>Exercise No. 5</vt:lpstr>
      <vt:lpstr>Tip for exercise No. 5</vt:lpstr>
      <vt:lpstr>Solutions to exercise No. 5</vt:lpstr>
      <vt:lpstr>Solutions to exercise No. 5</vt:lpstr>
      <vt:lpstr>Solutions to exercise No. 5</vt:lpstr>
      <vt:lpstr>Solutions to exercise No. 5</vt:lpstr>
      <vt:lpstr>Minimization methods</vt:lpstr>
      <vt:lpstr>Error calculation in MINUIT</vt:lpstr>
      <vt:lpstr>Contours from MINUIT (1)</vt:lpstr>
      <vt:lpstr>Contours from MINUIT (2)</vt:lpstr>
      <vt:lpstr>PAW/MINUIT DEMONSTRATION</vt:lpstr>
      <vt:lpstr>Using MINUIT in a C++ program</vt:lpstr>
      <vt:lpstr>ROOT/MINUIT DEMONSTRATION</vt:lpstr>
      <vt:lpstr>RooFit DEMONSTRATION</vt:lpstr>
      <vt:lpstr>Next: Part III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Data Analysis Techniques 2</dc:subject>
  <dc:creator>Luciano Ramello</dc:creator>
  <cp:lastModifiedBy>ramello</cp:lastModifiedBy>
  <cp:revision>406</cp:revision>
  <dcterms:created xsi:type="dcterms:W3CDTF">1601-01-01T00:00:00Z</dcterms:created>
  <dcterms:modified xsi:type="dcterms:W3CDTF">2017-02-11T12:45:59Z</dcterms:modified>
</cp:coreProperties>
</file>