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g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3" r:id="rId1"/>
  </p:sldMasterIdLst>
  <p:notesMasterIdLst>
    <p:notesMasterId r:id="rId37"/>
  </p:notesMasterIdLst>
  <p:sldIdLst>
    <p:sldId id="257" r:id="rId2"/>
    <p:sldId id="522" r:id="rId3"/>
    <p:sldId id="372" r:id="rId4"/>
    <p:sldId id="374" r:id="rId5"/>
    <p:sldId id="416" r:id="rId6"/>
    <p:sldId id="417" r:id="rId7"/>
    <p:sldId id="418" r:id="rId8"/>
    <p:sldId id="419" r:id="rId9"/>
    <p:sldId id="420" r:id="rId10"/>
    <p:sldId id="421" r:id="rId11"/>
    <p:sldId id="422" r:id="rId12"/>
    <p:sldId id="411" r:id="rId13"/>
    <p:sldId id="389" r:id="rId14"/>
    <p:sldId id="390" r:id="rId15"/>
    <p:sldId id="427" r:id="rId16"/>
    <p:sldId id="428" r:id="rId17"/>
    <p:sldId id="429" r:id="rId18"/>
    <p:sldId id="430" r:id="rId19"/>
    <p:sldId id="395" r:id="rId20"/>
    <p:sldId id="431" r:id="rId21"/>
    <p:sldId id="432" r:id="rId22"/>
    <p:sldId id="433" r:id="rId23"/>
    <p:sldId id="434" r:id="rId24"/>
    <p:sldId id="435" r:id="rId25"/>
    <p:sldId id="436" r:id="rId26"/>
    <p:sldId id="437" r:id="rId27"/>
    <p:sldId id="438" r:id="rId28"/>
    <p:sldId id="439" r:id="rId29"/>
    <p:sldId id="442" r:id="rId30"/>
    <p:sldId id="443" r:id="rId31"/>
    <p:sldId id="444" r:id="rId32"/>
    <p:sldId id="445" r:id="rId33"/>
    <p:sldId id="446" r:id="rId34"/>
    <p:sldId id="447" r:id="rId35"/>
    <p:sldId id="448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0000"/>
    <a:srgbClr val="E9EEFB"/>
    <a:srgbClr val="B2E1FB"/>
    <a:srgbClr val="C6CD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70" autoAdjust="0"/>
    <p:restoredTop sz="85509" autoAdjust="0"/>
  </p:normalViewPr>
  <p:slideViewPr>
    <p:cSldViewPr snapToGrid="0" snapToObjects="1">
      <p:cViewPr varScale="1">
        <p:scale>
          <a:sx n="104" d="100"/>
          <a:sy n="104" d="100"/>
        </p:scale>
        <p:origin x="-51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5" d="100"/>
        <a:sy n="115" d="100"/>
      </p:scale>
      <p:origin x="0" y="7680"/>
    </p:cViewPr>
  </p:sorterViewPr>
  <p:notesViewPr>
    <p:cSldViewPr snapToGrid="0" snapToObjects="1">
      <p:cViewPr varScale="1">
        <p:scale>
          <a:sx n="95" d="100"/>
          <a:sy n="95" d="100"/>
        </p:scale>
        <p:origin x="-2384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2036D-199C-1B4B-B197-EA89DF50D59D}" type="datetimeFigureOut">
              <a:rPr lang="en-US" smtClean="0"/>
              <a:t>03/12/19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27479-BCD0-8649-9513-CB41B035C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1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ym typeface="Wingdings"/>
              </a:rPr>
              <a:t> Use  Latin</a:t>
            </a:r>
            <a:r>
              <a:rPr lang="en-US" baseline="0" dirty="0" smtClean="0">
                <a:sym typeface="Wingdings"/>
              </a:rPr>
              <a:t> modern</a:t>
            </a:r>
            <a:r>
              <a:rPr lang="en-US" dirty="0" smtClean="0">
                <a:sym typeface="Wingdings"/>
              </a:rPr>
              <a:t>, 10pt,</a:t>
            </a:r>
            <a:r>
              <a:rPr lang="en-US" baseline="0" dirty="0" smtClean="0">
                <a:sym typeface="Wingdings"/>
              </a:rPr>
              <a:t> 300 , transparent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\color{blue}</a:t>
            </a:r>
          </a:p>
          <a:p>
            <a:r>
              <a:rPr lang="en-US" dirty="0" smtClean="0"/>
              <a:t>  \</a:t>
            </a:r>
            <a:r>
              <a:rPr lang="en-US" dirty="0" err="1" smtClean="0"/>
              <a:t>frac</a:t>
            </a:r>
            <a:r>
              <a:rPr lang="en-US" dirty="0" smtClean="0"/>
              <a:t>{\partial U(</a:t>
            </a:r>
            <a:r>
              <a:rPr lang="en-US" dirty="0" err="1" smtClean="0"/>
              <a:t>x,t</a:t>
            </a:r>
            <a:r>
              <a:rPr lang="en-US" dirty="0" smtClean="0"/>
              <a:t>)}{\partial t} + a\</a:t>
            </a:r>
            <a:r>
              <a:rPr lang="en-US" dirty="0" err="1" smtClean="0"/>
              <a:t>frac</a:t>
            </a:r>
            <a:r>
              <a:rPr lang="en-US" dirty="0" smtClean="0"/>
              <a:t>{\partial U(</a:t>
            </a:r>
            <a:r>
              <a:rPr lang="en-US" dirty="0" err="1" smtClean="0"/>
              <a:t>x,t</a:t>
            </a:r>
            <a:r>
              <a:rPr lang="en-US" dirty="0" smtClean="0"/>
              <a:t>)}{\partial x} = 0 </a:t>
            </a:r>
          </a:p>
          <a:p>
            <a:endParaRPr lang="en-US" dirty="0" smtClean="0"/>
          </a:p>
          <a:p>
            <a:r>
              <a:rPr lang="en-US" dirty="0" smtClean="0"/>
              <a:t>\</a:t>
            </a:r>
            <a:r>
              <a:rPr lang="en-US" dirty="0" err="1" smtClean="0"/>
              <a:t>frac</a:t>
            </a:r>
            <a:r>
              <a:rPr lang="en-US" dirty="0" smtClean="0"/>
              <a:t>{dx}{</a:t>
            </a:r>
            <a:r>
              <a:rPr lang="en-US" dirty="0" err="1" smtClean="0"/>
              <a:t>dt</a:t>
            </a:r>
            <a:r>
              <a:rPr lang="en-US" dirty="0" smtClean="0"/>
              <a:t>} = a</a:t>
            </a:r>
          </a:p>
          <a:p>
            <a:endParaRPr lang="en-US" dirty="0" smtClean="0"/>
          </a:p>
          <a:p>
            <a:r>
              <a:rPr lang="en-US" dirty="0" smtClean="0"/>
              <a:t>\</a:t>
            </a:r>
            <a:r>
              <a:rPr lang="en-US" dirty="0" err="1" smtClean="0"/>
              <a:t>frac</a:t>
            </a:r>
            <a:r>
              <a:rPr lang="en-US" dirty="0" smtClean="0"/>
              <a:t>{</a:t>
            </a:r>
            <a:r>
              <a:rPr lang="en-US" dirty="0" err="1" smtClean="0"/>
              <a:t>dU</a:t>
            </a:r>
            <a:r>
              <a:rPr lang="en-US" dirty="0" smtClean="0"/>
              <a:t>}{</a:t>
            </a:r>
            <a:r>
              <a:rPr lang="en-US" dirty="0" err="1" smtClean="0"/>
              <a:t>dt</a:t>
            </a:r>
            <a:r>
              <a:rPr lang="en-US" dirty="0" smtClean="0"/>
              <a:t>} = \</a:t>
            </a:r>
            <a:r>
              <a:rPr lang="en-US" dirty="0" err="1" smtClean="0"/>
              <a:t>frac</a:t>
            </a:r>
            <a:r>
              <a:rPr lang="en-US" dirty="0" smtClean="0"/>
              <a:t>{\partial U}{\partial t} + \</a:t>
            </a:r>
            <a:r>
              <a:rPr lang="en-US" dirty="0" err="1" smtClean="0"/>
              <a:t>frac</a:t>
            </a:r>
            <a:r>
              <a:rPr lang="en-US" dirty="0" smtClean="0"/>
              <a:t>{dx}{</a:t>
            </a:r>
            <a:r>
              <a:rPr lang="en-US" dirty="0" err="1" smtClean="0"/>
              <a:t>dt</a:t>
            </a:r>
            <a:r>
              <a:rPr lang="en-US" dirty="0" smtClean="0"/>
              <a:t>}\</a:t>
            </a:r>
            <a:r>
              <a:rPr lang="en-US" dirty="0" err="1" smtClean="0"/>
              <a:t>frac</a:t>
            </a:r>
            <a:r>
              <a:rPr lang="en-US" dirty="0" smtClean="0"/>
              <a:t>{\partial U}{\partial x} = 0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27479-BCD0-8649-9513-CB41B035C62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78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\color{blue}</a:t>
            </a:r>
          </a:p>
          <a:p>
            <a:r>
              <a:rPr lang="en-US" dirty="0" smtClean="0"/>
              <a:t>  U(</a:t>
            </a:r>
            <a:r>
              <a:rPr lang="en-US" dirty="0" err="1" smtClean="0"/>
              <a:t>x,t</a:t>
            </a:r>
            <a:r>
              <a:rPr lang="en-US" dirty="0" smtClean="0"/>
              <a:t>) = U(x-at,0)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27479-BCD0-8649-9513-CB41B035C6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91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27479-BCD0-8649-9513-CB41B035C62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55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r-IN" dirty="0" smtClean="0"/>
              <a:t>\color{DarkRed} </a:t>
            </a:r>
          </a:p>
          <a:p>
            <a:r>
              <a:rPr lang="mr-IN" dirty="0" smtClean="0"/>
              <a:t>R = (r^1 | r^2 | ... | r^m)  \,,\qquad</a:t>
            </a:r>
          </a:p>
          <a:p>
            <a:r>
              <a:rPr lang="mr-IN" dirty="0" smtClean="0"/>
              <a:t>L = R^{-1} = \left(\begin{array}{c} </a:t>
            </a:r>
          </a:p>
          <a:p>
            <a:r>
              <a:rPr lang="mr-IN" dirty="0" smtClean="0"/>
              <a:t>  (l^1)^{\intercal} \\</a:t>
            </a:r>
          </a:p>
          <a:p>
            <a:r>
              <a:rPr lang="mr-IN" dirty="0" smtClean="0"/>
              <a:t>      \\</a:t>
            </a:r>
          </a:p>
          <a:p>
            <a:r>
              <a:rPr lang="mr-IN" dirty="0" smtClean="0"/>
              <a:t>  (l^2)^{\intercal} \\</a:t>
            </a:r>
          </a:p>
          <a:p>
            <a:r>
              <a:rPr lang="mr-IN" dirty="0" smtClean="0"/>
              <a:t>   ...  \\</a:t>
            </a:r>
          </a:p>
          <a:p>
            <a:r>
              <a:rPr lang="mr-IN" dirty="0" smtClean="0"/>
              <a:t>  (l^m)^{\intercal} \\</a:t>
            </a:r>
          </a:p>
          <a:p>
            <a:r>
              <a:rPr lang="mr-IN" dirty="0" smtClean="0"/>
              <a:t> \end{array}\right)</a:t>
            </a:r>
            <a:endParaRPr lang="it-IT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27479-BCD0-8649-9513-CB41B035C62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2467" y="1518024"/>
            <a:ext cx="8446898" cy="1738679"/>
          </a:xfrm>
        </p:spPr>
        <p:txBody>
          <a:bodyPr/>
          <a:lstStyle>
            <a:lvl1pPr>
              <a:defRPr i="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39922"/>
            <a:ext cx="6400800" cy="1144598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subtitle</a:t>
            </a:r>
            <a:r>
              <a:rPr lang="it-IT" dirty="0" smtClean="0"/>
              <a:t>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06C6-F73E-334F-B6B1-C9F7AEDFC808}" type="datetimeFigureOut">
              <a:rPr lang="en-US" smtClean="0"/>
              <a:t>03/12/19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Connettore 1 7"/>
          <p:cNvCxnSpPr/>
          <p:nvPr userDrawn="1"/>
        </p:nvCxnSpPr>
        <p:spPr>
          <a:xfrm>
            <a:off x="272467" y="1353834"/>
            <a:ext cx="7566997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000082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0" scaled="0"/>
              <a:tileRect/>
            </a:gra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Connettore 1 7"/>
          <p:cNvCxnSpPr/>
          <p:nvPr userDrawn="1"/>
        </p:nvCxnSpPr>
        <p:spPr>
          <a:xfrm>
            <a:off x="1152368" y="3384248"/>
            <a:ext cx="7566997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000082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0800000" scaled="0"/>
              <a:tileRect/>
            </a:gra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7470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06C6-F73E-334F-B6B1-C9F7AEDFC808}" type="datetimeFigureOut">
              <a:rPr lang="en-US" smtClean="0"/>
              <a:t>03/12/19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3F53-5F58-9B47-B7FB-6A6B1311B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58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06C6-F73E-334F-B6B1-C9F7AEDFC808}" type="datetimeFigureOut">
              <a:rPr lang="en-US" smtClean="0"/>
              <a:t>03/12/19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3F53-5F58-9B47-B7FB-6A6B1311B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64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179512" y="1340768"/>
            <a:ext cx="8784976" cy="4968552"/>
          </a:xfrm>
        </p:spPr>
        <p:txBody>
          <a:bodyPr/>
          <a:lstStyle>
            <a:lvl1pPr>
              <a:buClr>
                <a:srgbClr val="C00000"/>
              </a:buClr>
              <a:buFont typeface="Wingdings" pitchFamily="2" charset="2"/>
              <a:buChar char="Ø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>
              <a:buClr>
                <a:srgbClr val="C00000"/>
              </a:buClr>
              <a:buFont typeface="Wingdings" pitchFamily="2" charset="2"/>
              <a:buChar char="Ø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defRPr>
            </a:lvl2pPr>
            <a:lvl3pPr>
              <a:buClr>
                <a:srgbClr val="C00000"/>
              </a:buClr>
              <a:buFont typeface="Wingdings" pitchFamily="2" charset="2"/>
              <a:buChar char="Ø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defRPr>
            </a:lvl3pPr>
            <a:lvl4pPr>
              <a:buClr>
                <a:srgbClr val="C00000"/>
              </a:buClr>
              <a:buFont typeface="Wingdings" pitchFamily="2" charset="2"/>
              <a:buChar char="Ø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defRPr>
            </a:lvl4pPr>
            <a:lvl5pPr>
              <a:buClr>
                <a:srgbClr val="C00000"/>
              </a:buClr>
              <a:buFont typeface="Wingdings" pitchFamily="2" charset="2"/>
              <a:buChar char="Ø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defRPr>
            </a:lvl5pPr>
          </a:lstStyle>
          <a:p>
            <a:pPr lvl="0" eaLnBrk="1" latinLnBrk="0" hangingPunct="1"/>
            <a:r>
              <a:rPr lang="it-IT" dirty="0" smtClean="0"/>
              <a:t>Fare clic per modificare stili del testo dello schema</a:t>
            </a:r>
          </a:p>
          <a:p>
            <a:pPr lvl="1" eaLnBrk="1" latinLnBrk="0" hangingPunct="1"/>
            <a:r>
              <a:rPr lang="it-IT" dirty="0" smtClean="0"/>
              <a:t>Secondo livello</a:t>
            </a:r>
          </a:p>
          <a:p>
            <a:pPr lvl="2" eaLnBrk="1" latinLnBrk="0" hangingPunct="1"/>
            <a:r>
              <a:rPr lang="it-IT" dirty="0" smtClean="0"/>
              <a:t>Terzo livello</a:t>
            </a:r>
          </a:p>
          <a:p>
            <a:pPr lvl="3" eaLnBrk="1" latinLnBrk="0" hangingPunct="1"/>
            <a:r>
              <a:rPr lang="it-IT" dirty="0" smtClean="0"/>
              <a:t>Quarto livello</a:t>
            </a:r>
          </a:p>
          <a:p>
            <a:pPr lvl="4" eaLnBrk="1" latinLnBrk="0" hangingPunct="1"/>
            <a:r>
              <a:rPr lang="it-IT" dirty="0" smtClean="0"/>
              <a:t>Quinto livello</a:t>
            </a:r>
            <a:endParaRPr kumimoji="0" lang="en-US" dirty="0"/>
          </a:p>
        </p:txBody>
      </p:sp>
      <p:sp>
        <p:nvSpPr>
          <p:cNvPr id="9" name="Titolo 8"/>
          <p:cNvSpPr>
            <a:spLocks noGrp="1"/>
          </p:cNvSpPr>
          <p:nvPr>
            <p:ph type="title"/>
          </p:nvPr>
        </p:nvSpPr>
        <p:spPr>
          <a:xfrm>
            <a:off x="301752" y="221776"/>
            <a:ext cx="8534400" cy="758952"/>
          </a:xfrm>
        </p:spPr>
        <p:txBody>
          <a:bodyPr>
            <a:normAutofit/>
          </a:bodyPr>
          <a:lstStyle>
            <a:lvl1pPr>
              <a:defRPr sz="3600" i="1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058184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 flip="none" rotWithShape="1">
          <a:gsLst>
            <a:gs pos="0">
              <a:schemeClr val="bg1"/>
            </a:gs>
            <a:gs pos="100000">
              <a:srgbClr val="E9EEFB"/>
            </a:gs>
            <a:gs pos="58000">
              <a:schemeClr val="bg1"/>
            </a:gs>
          </a:gsLst>
          <a:lin ang="178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438" y="166078"/>
            <a:ext cx="8843086" cy="634082"/>
          </a:xfrm>
        </p:spPr>
        <p:txBody>
          <a:bodyPr/>
          <a:lstStyle>
            <a:lvl1pPr algn="r">
              <a:defRPr i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438" y="1128978"/>
            <a:ext cx="8843085" cy="554038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  <a:p>
            <a:pPr lvl="1"/>
            <a:r>
              <a:rPr lang="it-IT" dirty="0" smtClean="0"/>
              <a:t>Second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/>
            <a:r>
              <a:rPr lang="it-IT" dirty="0" smtClean="0"/>
              <a:t>Third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en-US" dirty="0"/>
          </a:p>
        </p:txBody>
      </p:sp>
      <p:cxnSp>
        <p:nvCxnSpPr>
          <p:cNvPr id="7" name="Connettore 1 7"/>
          <p:cNvCxnSpPr/>
          <p:nvPr userDrawn="1"/>
        </p:nvCxnSpPr>
        <p:spPr>
          <a:xfrm>
            <a:off x="173438" y="908720"/>
            <a:ext cx="8843086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tx2">
                    <a:lumMod val="50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383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06C6-F73E-334F-B6B1-C9F7AEDFC808}" type="datetimeFigureOut">
              <a:rPr lang="en-US" smtClean="0"/>
              <a:t>03/12/19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3F53-5F58-9B47-B7FB-6A6B1311B7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4406900"/>
            <a:ext cx="82296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cxnSp>
        <p:nvCxnSpPr>
          <p:cNvPr id="12" name="Connettore 1 7"/>
          <p:cNvCxnSpPr/>
          <p:nvPr userDrawn="1"/>
        </p:nvCxnSpPr>
        <p:spPr>
          <a:xfrm>
            <a:off x="454317" y="4397992"/>
            <a:ext cx="5046109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tx2">
                    <a:lumMod val="50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Connettore 1 7"/>
          <p:cNvCxnSpPr/>
          <p:nvPr userDrawn="1"/>
        </p:nvCxnSpPr>
        <p:spPr>
          <a:xfrm>
            <a:off x="457200" y="5768975"/>
            <a:ext cx="8235597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tx2">
                    <a:lumMod val="50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4813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2070"/>
            <a:ext cx="8229600" cy="539529"/>
          </a:xfrm>
        </p:spPr>
        <p:txBody>
          <a:bodyPr/>
          <a:lstStyle>
            <a:lvl1pPr>
              <a:defRPr i="1">
                <a:solidFill>
                  <a:srgbClr val="800000"/>
                </a:solidFill>
              </a:defRPr>
            </a:lvl1pPr>
          </a:lstStyle>
          <a:p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1074700"/>
            <a:ext cx="4268891" cy="5051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3124" y="1074700"/>
            <a:ext cx="4203676" cy="5051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  <a:p>
            <a:pPr lvl="1"/>
            <a:r>
              <a:rPr lang="it-IT" dirty="0" smtClean="0"/>
              <a:t>Second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/>
            <a:r>
              <a:rPr lang="it-IT" dirty="0" smtClean="0"/>
              <a:t>Third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06C6-F73E-334F-B6B1-C9F7AEDFC808}" type="datetimeFigureOut">
              <a:rPr lang="en-US" smtClean="0"/>
              <a:t>03/12/19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3F53-5F58-9B47-B7FB-6A6B1311B7B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Connettore 1 7"/>
          <p:cNvCxnSpPr/>
          <p:nvPr userDrawn="1"/>
        </p:nvCxnSpPr>
        <p:spPr>
          <a:xfrm>
            <a:off x="107504" y="908720"/>
            <a:ext cx="8964488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ttore 1 10"/>
          <p:cNvCxnSpPr/>
          <p:nvPr userDrawn="1"/>
        </p:nvCxnSpPr>
        <p:spPr>
          <a:xfrm flipV="1">
            <a:off x="8892480" y="332656"/>
            <a:ext cx="0" cy="6336704"/>
          </a:xfrm>
          <a:prstGeom prst="line">
            <a:avLst/>
          </a:prstGeom>
          <a:ln w="25400"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6200000" scaled="1"/>
              <a:tileRect/>
            </a:gra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857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06C6-F73E-334F-B6B1-C9F7AEDFC808}" type="datetimeFigureOut">
              <a:rPr lang="en-US" smtClean="0"/>
              <a:t>03/12/19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3F53-5F58-9B47-B7FB-6A6B1311B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25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438" y="100854"/>
            <a:ext cx="8898554" cy="690315"/>
          </a:xfrm>
        </p:spPr>
        <p:txBody>
          <a:bodyPr/>
          <a:lstStyle>
            <a:lvl1pPr algn="r">
              <a:defRPr>
                <a:solidFill>
                  <a:srgbClr val="376092"/>
                </a:solidFill>
              </a:defRPr>
            </a:lvl1pPr>
          </a:lstStyle>
          <a:p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06C6-F73E-334F-B6B1-C9F7AEDFC808}" type="datetimeFigureOut">
              <a:rPr lang="en-US" smtClean="0"/>
              <a:t>03/12/19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3F53-5F58-9B47-B7FB-6A6B1311B7B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Connettore 1 7"/>
          <p:cNvCxnSpPr/>
          <p:nvPr userDrawn="1"/>
        </p:nvCxnSpPr>
        <p:spPr>
          <a:xfrm>
            <a:off x="173438" y="908720"/>
            <a:ext cx="8843086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tx2">
                    <a:lumMod val="50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464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06C6-F73E-334F-B6B1-C9F7AEDFC808}" type="datetimeFigureOut">
              <a:rPr lang="en-US" smtClean="0"/>
              <a:t>03/12/19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3F53-5F58-9B47-B7FB-6A6B1311B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058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06C6-F73E-334F-B6B1-C9F7AEDFC808}" type="datetimeFigureOut">
              <a:rPr lang="en-US" smtClean="0"/>
              <a:t>03/12/19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494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06C6-F73E-334F-B6B1-C9F7AEDFC808}" type="datetimeFigureOut">
              <a:rPr lang="en-US" smtClean="0"/>
              <a:t>03/12/19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3F53-5F58-9B47-B7FB-6A6B1311B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856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306C6-F73E-334F-B6B1-C9F7AEDFC808}" type="datetimeFigureOut">
              <a:rPr lang="en-US" smtClean="0"/>
              <a:t>03/12/19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C3F53-5F58-9B47-B7FB-6A6B1311B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65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tags" Target="../tags/tag4.xml"/><Relationship Id="rId2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30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1" Type="http://schemas.microsoft.com/office/2007/relationships/media" Target="../media/media3.mpg"/><Relationship Id="rId2" Type="http://schemas.openxmlformats.org/officeDocument/2006/relationships/video" Target="../media/media3.m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tags" Target="../tags/tag7.xml"/><Relationship Id="rId2" Type="http://schemas.openxmlformats.org/officeDocument/2006/relationships/tags" Target="../tags/tag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5.png"/><Relationship Id="rId1" Type="http://schemas.microsoft.com/office/2007/relationships/media" Target="../media/media4.mpg"/><Relationship Id="rId2" Type="http://schemas.openxmlformats.org/officeDocument/2006/relationships/video" Target="../media/media4.m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tags" Target="../tags/tag9.xml"/><Relationship Id="rId2" Type="http://schemas.openxmlformats.org/officeDocument/2006/relationships/tags" Target="../tags/tag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tags" Target="../tags/tag11.xml"/><Relationship Id="rId2" Type="http://schemas.openxmlformats.org/officeDocument/2006/relationships/tags" Target="../tags/tag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tags" Target="../tags/tag14.xml"/><Relationship Id="rId2" Type="http://schemas.openxmlformats.org/officeDocument/2006/relationships/tags" Target="../tags/tag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tags" Target="../tags/tag16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png"/><Relationship Id="rId12" Type="http://schemas.openxmlformats.org/officeDocument/2006/relationships/image" Target="../media/image48.png"/><Relationship Id="rId13" Type="http://schemas.openxmlformats.org/officeDocument/2006/relationships/image" Target="../media/image49.png"/><Relationship Id="rId14" Type="http://schemas.openxmlformats.org/officeDocument/2006/relationships/image" Target="../media/image50.png"/><Relationship Id="rId15" Type="http://schemas.openxmlformats.org/officeDocument/2006/relationships/image" Target="../media/image51.png"/><Relationship Id="rId16" Type="http://schemas.openxmlformats.org/officeDocument/2006/relationships/image" Target="../media/image52.png"/><Relationship Id="rId17" Type="http://schemas.openxmlformats.org/officeDocument/2006/relationships/image" Target="../media/image53.png"/><Relationship Id="rId1" Type="http://schemas.openxmlformats.org/officeDocument/2006/relationships/tags" Target="../tags/tag17.xml"/><Relationship Id="rId2" Type="http://schemas.openxmlformats.org/officeDocument/2006/relationships/tags" Target="../tags/tag18.xml"/><Relationship Id="rId3" Type="http://schemas.openxmlformats.org/officeDocument/2006/relationships/tags" Target="../tags/tag19.xml"/><Relationship Id="rId4" Type="http://schemas.openxmlformats.org/officeDocument/2006/relationships/tags" Target="../tags/tag20.xml"/><Relationship Id="rId5" Type="http://schemas.openxmlformats.org/officeDocument/2006/relationships/tags" Target="../tags/tag21.xml"/><Relationship Id="rId6" Type="http://schemas.openxmlformats.org/officeDocument/2006/relationships/tags" Target="../tags/tag22.xml"/><Relationship Id="rId7" Type="http://schemas.openxmlformats.org/officeDocument/2006/relationships/tags" Target="../tags/tag23.xml"/><Relationship Id="rId8" Type="http://schemas.openxmlformats.org/officeDocument/2006/relationships/tags" Target="../tags/tag24.xml"/><Relationship Id="rId9" Type="http://schemas.openxmlformats.org/officeDocument/2006/relationships/slideLayout" Target="../slideLayouts/slideLayout2.xml"/><Relationship Id="rId10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g"/><Relationship Id="rId4" Type="http://schemas.openxmlformats.org/officeDocument/2006/relationships/video" Target="../media/media2.mpg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3498" y="1154252"/>
            <a:ext cx="7772400" cy="23344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Linear and Nonlinear Waves</a:t>
            </a:r>
            <a:endParaRPr lang="en-US" sz="27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2535" y="3812166"/>
            <a:ext cx="6400800" cy="113182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A. Mignone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Physics Department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Turin University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12" descr="logouni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877272"/>
            <a:ext cx="1874837" cy="858838"/>
          </a:xfrm>
          <a:prstGeom prst="rect">
            <a:avLst/>
          </a:prstGeom>
          <a:noFill/>
        </p:spPr>
      </p:pic>
      <p:pic>
        <p:nvPicPr>
          <p:cNvPr id="6" name="Picture 13" descr="inaf150x1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35937" y="5661248"/>
            <a:ext cx="1008063" cy="989012"/>
          </a:xfrm>
          <a:prstGeom prst="rect">
            <a:avLst/>
          </a:prstGeom>
          <a:noFill/>
        </p:spPr>
      </p:pic>
      <p:pic>
        <p:nvPicPr>
          <p:cNvPr id="7" name="Picture 14" descr="oatologo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72337" y="6164485"/>
            <a:ext cx="952500" cy="514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7046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System of Equations: Theory</a:t>
            </a:r>
            <a:endParaRPr lang="it-IT" dirty="0"/>
          </a:p>
        </p:txBody>
      </p:sp>
      <p:sp>
        <p:nvSpPr>
          <p:cNvPr id="173060" name="Rectangle 4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200" dirty="0" smtClean="0"/>
              <a:t>The </a:t>
            </a:r>
            <a:r>
              <a:rPr lang="en-GB" sz="2200" i="1" dirty="0" smtClean="0">
                <a:solidFill>
                  <a:schemeClr val="accent1">
                    <a:lumMod val="50000"/>
                  </a:schemeClr>
                </a:solidFill>
              </a:rPr>
              <a:t>m</a:t>
            </a:r>
            <a:r>
              <a:rPr lang="en-GB" sz="2200" dirty="0" smtClean="0"/>
              <a:t> advection equations can be solved independently by applying the standard solution techniques developed for the scalar equation.</a:t>
            </a:r>
          </a:p>
          <a:p>
            <a:endParaRPr lang="en-GB" sz="2200" dirty="0" smtClean="0"/>
          </a:p>
          <a:p>
            <a:r>
              <a:rPr lang="en-GB" sz="2200" dirty="0" smtClean="0"/>
              <a:t>In particular, one can write the </a:t>
            </a:r>
            <a:r>
              <a:rPr lang="en-GB" sz="2200" i="1" u="sng" dirty="0" smtClean="0">
                <a:solidFill>
                  <a:srgbClr val="7030A0"/>
                </a:solidFill>
              </a:rPr>
              <a:t>exact analytical solution</a:t>
            </a:r>
            <a:r>
              <a:rPr lang="en-GB" sz="2200" dirty="0" smtClean="0"/>
              <a:t> for the </a:t>
            </a:r>
            <a:r>
              <a:rPr lang="en-GB" sz="2200" i="1" dirty="0" smtClean="0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en-GB" sz="2200" dirty="0" smtClean="0"/>
              <a:t>-</a:t>
            </a:r>
            <a:r>
              <a:rPr lang="en-GB" sz="2200" dirty="0" err="1" smtClean="0"/>
              <a:t>th</a:t>
            </a:r>
            <a:r>
              <a:rPr lang="en-GB" sz="2200" dirty="0" smtClean="0"/>
              <a:t> characteristic field as</a:t>
            </a:r>
          </a:p>
          <a:p>
            <a:endParaRPr lang="en-GB" sz="2200" dirty="0" smtClean="0"/>
          </a:p>
          <a:p>
            <a:pPr>
              <a:buNone/>
            </a:pPr>
            <a:r>
              <a:rPr lang="en-GB" sz="2200" dirty="0" smtClean="0"/>
              <a:t>  </a:t>
            </a:r>
          </a:p>
          <a:p>
            <a:pPr>
              <a:buNone/>
            </a:pPr>
            <a:r>
              <a:rPr lang="en-GB" sz="2200" dirty="0" smtClean="0"/>
              <a:t>     i.e., the initial profile of </a:t>
            </a:r>
            <a:r>
              <a:rPr lang="en-GB" sz="2200" i="1" dirty="0" err="1" smtClean="0">
                <a:solidFill>
                  <a:schemeClr val="accent1">
                    <a:lumMod val="50000"/>
                  </a:schemeClr>
                </a:solidFill>
              </a:rPr>
              <a:t>w</a:t>
            </a:r>
            <a:r>
              <a:rPr lang="en-GB" sz="2200" i="1" baseline="30000" dirty="0" err="1" smtClean="0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en-GB" sz="2200" dirty="0" smtClean="0"/>
              <a:t> shifts with uniform velocity </a:t>
            </a:r>
            <a:r>
              <a:rPr lang="en-GB" sz="2200" b="1" i="1" dirty="0" smtClean="0">
                <a:solidFill>
                  <a:schemeClr val="accent6">
                    <a:lumMod val="50000"/>
                  </a:schemeClr>
                </a:solidFill>
                <a:sym typeface="Symbol"/>
              </a:rPr>
              <a:t></a:t>
            </a:r>
            <a:r>
              <a:rPr lang="en-GB" sz="2200" b="1" i="1" baseline="30000" dirty="0" smtClean="0">
                <a:solidFill>
                  <a:schemeClr val="accent6">
                    <a:lumMod val="50000"/>
                  </a:schemeClr>
                </a:solidFill>
                <a:sym typeface="Symbol"/>
              </a:rPr>
              <a:t>k </a:t>
            </a:r>
            <a:r>
              <a:rPr lang="en-GB" sz="2200" dirty="0" smtClean="0"/>
              <a:t>, and</a:t>
            </a:r>
          </a:p>
          <a:p>
            <a:pPr>
              <a:buNone/>
            </a:pPr>
            <a:endParaRPr lang="en-GB" sz="2200" dirty="0" smtClean="0"/>
          </a:p>
          <a:p>
            <a:pPr>
              <a:buNone/>
            </a:pPr>
            <a:r>
              <a:rPr lang="en-GB" sz="2200" dirty="0" smtClean="0"/>
              <a:t>    </a:t>
            </a:r>
          </a:p>
          <a:p>
            <a:pPr>
              <a:buNone/>
            </a:pPr>
            <a:r>
              <a:rPr lang="en-GB" sz="2200" dirty="0" smtClean="0"/>
              <a:t>     is the initial profile.</a:t>
            </a:r>
          </a:p>
          <a:p>
            <a:r>
              <a:rPr lang="en-GB" sz="2200" dirty="0" smtClean="0"/>
              <a:t>The characteristics are thus constant along the curves </a:t>
            </a:r>
            <a:r>
              <a:rPr lang="en-GB" sz="2200" i="1" dirty="0" smtClean="0">
                <a:solidFill>
                  <a:schemeClr val="accent1">
                    <a:lumMod val="50000"/>
                  </a:schemeClr>
                </a:solidFill>
              </a:rPr>
              <a:t>dx/</a:t>
            </a:r>
            <a:r>
              <a:rPr lang="en-GB" sz="2200" i="1" dirty="0" err="1" smtClean="0">
                <a:solidFill>
                  <a:schemeClr val="accent1">
                    <a:lumMod val="50000"/>
                  </a:schemeClr>
                </a:solidFill>
              </a:rPr>
              <a:t>dt</a:t>
            </a:r>
            <a:r>
              <a:rPr lang="en-GB" sz="2200" i="1" dirty="0" smtClean="0">
                <a:solidFill>
                  <a:schemeClr val="accent1">
                    <a:lumMod val="50000"/>
                  </a:schemeClr>
                </a:solidFill>
              </a:rPr>
              <a:t> = </a:t>
            </a:r>
            <a:r>
              <a:rPr lang="en-GB" sz="2200" b="1" i="1" dirty="0" smtClean="0">
                <a:solidFill>
                  <a:schemeClr val="accent1">
                    <a:lumMod val="50000"/>
                  </a:schemeClr>
                </a:solidFill>
                <a:sym typeface="Symbol"/>
              </a:rPr>
              <a:t></a:t>
            </a:r>
            <a:r>
              <a:rPr lang="en-GB" sz="2200" b="1" i="1" baseline="30000" dirty="0" smtClean="0">
                <a:solidFill>
                  <a:schemeClr val="accent1">
                    <a:lumMod val="50000"/>
                  </a:schemeClr>
                </a:solidFill>
                <a:sym typeface="Symbol"/>
              </a:rPr>
              <a:t>k</a:t>
            </a:r>
            <a:r>
              <a:rPr lang="en-GB" sz="2200" dirty="0" smtClean="0"/>
              <a:t> </a:t>
            </a:r>
          </a:p>
          <a:p>
            <a:endParaRPr lang="en-GB" dirty="0" smtClean="0"/>
          </a:p>
          <a:p>
            <a:endParaRPr lang="en-GB" dirty="0" smtClean="0"/>
          </a:p>
        </p:txBody>
      </p:sp>
      <p:pic>
        <p:nvPicPr>
          <p:cNvPr id="7" name="Picture 10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3279830"/>
            <a:ext cx="4181475" cy="50323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44204" y="4403328"/>
            <a:ext cx="5112568" cy="469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23528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System of Equations: </a:t>
            </a:r>
            <a:r>
              <a:rPr lang="en-GB" dirty="0" smtClean="0"/>
              <a:t>Exact Solution</a:t>
            </a:r>
            <a:endParaRPr lang="it-IT" dirty="0"/>
          </a:p>
        </p:txBody>
      </p:sp>
      <p:sp>
        <p:nvSpPr>
          <p:cNvPr id="1740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200" dirty="0" smtClean="0"/>
              <a:t>Once the solution in characteristic space is known, we can solve the original system via the inverse transformation</a:t>
            </a:r>
          </a:p>
          <a:p>
            <a:endParaRPr lang="en-GB" sz="2200" dirty="0" smtClean="0"/>
          </a:p>
          <a:p>
            <a:endParaRPr lang="en-GB" sz="2200" dirty="0" smtClean="0"/>
          </a:p>
          <a:p>
            <a:endParaRPr lang="en-GB" sz="2200" dirty="0" smtClean="0"/>
          </a:p>
          <a:p>
            <a:r>
              <a:rPr lang="en-GB" sz="2200" dirty="0" smtClean="0"/>
              <a:t>The characteristic variables are thus the coefficients of the right eigenvector expansion of </a:t>
            </a:r>
            <a:r>
              <a:rPr lang="en-GB" sz="2200" i="1" dirty="0" smtClean="0">
                <a:solidFill>
                  <a:srgbClr val="8E4700"/>
                </a:solidFill>
              </a:rPr>
              <a:t>q</a:t>
            </a:r>
            <a:r>
              <a:rPr lang="en-GB" sz="2200" dirty="0" smtClean="0"/>
              <a:t>.</a:t>
            </a:r>
          </a:p>
          <a:p>
            <a:r>
              <a:rPr lang="en-GB" sz="2200" dirty="0" smtClean="0"/>
              <a:t>The solution to the linear system reduces to a linear combination of </a:t>
            </a:r>
            <a:r>
              <a:rPr lang="en-GB" sz="2200" i="1" dirty="0" smtClean="0">
                <a:solidFill>
                  <a:srgbClr val="8E4700"/>
                </a:solidFill>
              </a:rPr>
              <a:t>m</a:t>
            </a:r>
            <a:r>
              <a:rPr lang="en-GB" sz="2200" dirty="0" smtClean="0"/>
              <a:t> linear waves traveling with velocities </a:t>
            </a:r>
            <a:r>
              <a:rPr lang="en-GB" sz="2200" b="1" i="1" dirty="0" smtClean="0">
                <a:solidFill>
                  <a:schemeClr val="accent6">
                    <a:lumMod val="50000"/>
                  </a:schemeClr>
                </a:solidFill>
                <a:sym typeface="Symbol"/>
              </a:rPr>
              <a:t> </a:t>
            </a:r>
            <a:r>
              <a:rPr lang="en-GB" sz="2200" b="1" i="1" baseline="30000" dirty="0" smtClean="0">
                <a:solidFill>
                  <a:schemeClr val="accent6">
                    <a:lumMod val="50000"/>
                  </a:schemeClr>
                </a:solidFill>
                <a:sym typeface="Symbol"/>
              </a:rPr>
              <a:t>k</a:t>
            </a:r>
            <a:r>
              <a:rPr lang="en-GB" sz="2200" dirty="0" smtClean="0"/>
              <a:t> .</a:t>
            </a:r>
          </a:p>
          <a:p>
            <a:r>
              <a:rPr lang="en-GB" sz="2200" dirty="0" smtClean="0"/>
              <a:t>Expressing everything in terms of the original variables </a:t>
            </a:r>
            <a:r>
              <a:rPr lang="en-GB" sz="2200" i="1" dirty="0" smtClean="0">
                <a:solidFill>
                  <a:schemeClr val="accent1">
                    <a:lumMod val="50000"/>
                  </a:schemeClr>
                </a:solidFill>
              </a:rPr>
              <a:t>q</a:t>
            </a:r>
            <a:r>
              <a:rPr lang="en-GB" sz="2200" dirty="0" smtClean="0"/>
              <a:t>, </a:t>
            </a:r>
          </a:p>
          <a:p>
            <a:endParaRPr lang="en-GB" sz="2200" dirty="0" smtClean="0"/>
          </a:p>
          <a:p>
            <a:endParaRPr lang="en-GB" sz="2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204864"/>
            <a:ext cx="8379714" cy="864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5263720"/>
            <a:ext cx="4392488" cy="97359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3569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III. Nonlinear Scalar hyperbolic PDE: Burger’s equation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458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mtClean="0"/>
              <a:t>Nonlinear Advection Equation</a:t>
            </a:r>
            <a:endParaRPr lang="it-IT"/>
          </a:p>
        </p:txBody>
      </p:sp>
      <p:sp>
        <p:nvSpPr>
          <p:cNvPr id="153605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ym typeface="Wingdings" pitchFamily="2" charset="2"/>
              </a:rPr>
              <a:t>We turn our attention to the scalar conservation law</a:t>
            </a: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r>
              <a:rPr lang="en-GB" dirty="0" smtClean="0">
                <a:sym typeface="Wingdings" pitchFamily="2" charset="2"/>
              </a:rPr>
              <a:t>Where </a:t>
            </a:r>
            <a:r>
              <a:rPr lang="en-GB" i="1" dirty="0" smtClean="0">
                <a:solidFill>
                  <a:srgbClr val="1A9626"/>
                </a:solidFill>
                <a:sym typeface="Wingdings" pitchFamily="2" charset="2"/>
              </a:rPr>
              <a:t>f(u)</a:t>
            </a:r>
            <a:r>
              <a:rPr lang="en-GB" dirty="0" smtClean="0">
                <a:sym typeface="Wingdings" pitchFamily="2" charset="2"/>
              </a:rPr>
              <a:t> is, in general, a nonlinear function of </a:t>
            </a:r>
            <a:r>
              <a:rPr lang="en-GB" i="1" dirty="0" smtClean="0">
                <a:solidFill>
                  <a:srgbClr val="1A9626"/>
                </a:solidFill>
                <a:sym typeface="Wingdings" pitchFamily="2" charset="2"/>
              </a:rPr>
              <a:t>u</a:t>
            </a:r>
            <a:r>
              <a:rPr lang="en-GB" dirty="0" smtClean="0">
                <a:sym typeface="Wingdings" pitchFamily="2" charset="2"/>
              </a:rPr>
              <a:t>. </a:t>
            </a:r>
          </a:p>
          <a:p>
            <a:endParaRPr lang="en-GB" dirty="0" smtClean="0">
              <a:sym typeface="Wingdings" pitchFamily="2" charset="2"/>
            </a:endParaRPr>
          </a:p>
          <a:p>
            <a:r>
              <a:rPr lang="en-GB" dirty="0" smtClean="0">
                <a:sym typeface="Wingdings" pitchFamily="2" charset="2"/>
              </a:rPr>
              <a:t>To gain some insights on the role played by nonlinear effects, we start by considering the </a:t>
            </a:r>
            <a:r>
              <a:rPr lang="en-GB" dirty="0" err="1" smtClean="0">
                <a:sym typeface="Wingdings" pitchFamily="2" charset="2"/>
              </a:rPr>
              <a:t>inviscid</a:t>
            </a:r>
            <a:r>
              <a:rPr lang="en-GB" dirty="0" smtClean="0">
                <a:sym typeface="Wingdings" pitchFamily="2" charset="2"/>
              </a:rPr>
              <a:t> Burger’s equation:</a:t>
            </a:r>
            <a:endParaRPr lang="en-GB" dirty="0">
              <a:sym typeface="Wingdings" pitchFamily="2" charset="2"/>
            </a:endParaRPr>
          </a:p>
        </p:txBody>
      </p:sp>
      <p:pic>
        <p:nvPicPr>
          <p:cNvPr id="153625" name="Picture 25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7845" y="1785640"/>
            <a:ext cx="2454275" cy="7493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53626" name="Picture 26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5157192"/>
            <a:ext cx="2932112" cy="8858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32420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mtClean="0"/>
              <a:t>Nonlinear Advection Equation</a:t>
            </a:r>
            <a:endParaRPr lang="it-IT"/>
          </a:p>
        </p:txBody>
      </p:sp>
      <p:sp>
        <p:nvSpPr>
          <p:cNvPr id="2007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ym typeface="Wingdings" pitchFamily="2" charset="2"/>
              </a:rPr>
              <a:t>We can write Burger’s equation also as</a:t>
            </a:r>
          </a:p>
          <a:p>
            <a:endParaRPr lang="en-GB" dirty="0" smtClean="0">
              <a:sym typeface="Wingdings" pitchFamily="2" charset="2"/>
            </a:endParaRPr>
          </a:p>
          <a:p>
            <a:r>
              <a:rPr lang="en-GB" dirty="0" smtClean="0">
                <a:sym typeface="Wingdings" pitchFamily="2" charset="2"/>
              </a:rPr>
              <a:t>In this form, Burger’s equation resembles the linear advection equation, except that the velocity is no longer constant but it is equal to the solution itself.</a:t>
            </a:r>
          </a:p>
          <a:p>
            <a:r>
              <a:rPr lang="en-GB" dirty="0" smtClean="0">
                <a:sym typeface="Wingdings" pitchFamily="2" charset="2"/>
              </a:rPr>
              <a:t>The characteristic curve for this equation is</a:t>
            </a: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r>
              <a:rPr lang="en-GB" dirty="0" smtClean="0">
                <a:sym typeface="Wingdings" pitchFamily="2" charset="2"/>
              </a:rPr>
              <a:t> </a:t>
            </a:r>
            <a:r>
              <a:rPr lang="en-GB" i="1" dirty="0" smtClean="0">
                <a:solidFill>
                  <a:srgbClr val="1A9626"/>
                </a:solidFill>
                <a:sym typeface="Wingdings" pitchFamily="2" charset="2"/>
              </a:rPr>
              <a:t>u</a:t>
            </a:r>
            <a:r>
              <a:rPr lang="en-GB" dirty="0" smtClean="0">
                <a:sym typeface="Wingdings" pitchFamily="2" charset="2"/>
              </a:rPr>
              <a:t> is constant along the curve </a:t>
            </a:r>
            <a:r>
              <a:rPr lang="en-GB" i="1" dirty="0" smtClean="0">
                <a:solidFill>
                  <a:srgbClr val="1A9626"/>
                </a:solidFill>
                <a:sym typeface="Wingdings" pitchFamily="2" charset="2"/>
              </a:rPr>
              <a:t>dx/</a:t>
            </a:r>
            <a:r>
              <a:rPr lang="en-GB" i="1" dirty="0" err="1" smtClean="0">
                <a:solidFill>
                  <a:srgbClr val="1A9626"/>
                </a:solidFill>
                <a:sym typeface="Wingdings" pitchFamily="2" charset="2"/>
              </a:rPr>
              <a:t>dt</a:t>
            </a:r>
            <a:r>
              <a:rPr lang="en-GB" i="1" dirty="0" smtClean="0">
                <a:solidFill>
                  <a:srgbClr val="1A9626"/>
                </a:solidFill>
                <a:sym typeface="Wingdings" pitchFamily="2" charset="2"/>
              </a:rPr>
              <a:t>=u(</a:t>
            </a:r>
            <a:r>
              <a:rPr lang="en-GB" i="1" dirty="0" err="1" smtClean="0">
                <a:solidFill>
                  <a:srgbClr val="1A9626"/>
                </a:solidFill>
                <a:sym typeface="Wingdings" pitchFamily="2" charset="2"/>
              </a:rPr>
              <a:t>x,t</a:t>
            </a:r>
            <a:r>
              <a:rPr lang="en-GB" i="1" dirty="0" smtClean="0">
                <a:solidFill>
                  <a:srgbClr val="1A9626"/>
                </a:solidFill>
                <a:sym typeface="Wingdings" pitchFamily="2" charset="2"/>
              </a:rPr>
              <a:t>)</a:t>
            </a:r>
            <a:r>
              <a:rPr lang="en-GB" dirty="0" smtClean="0">
                <a:sym typeface="Wingdings" pitchFamily="2" charset="2"/>
              </a:rPr>
              <a:t>  characteristics  are again straight lines: values of </a:t>
            </a:r>
            <a:r>
              <a:rPr lang="en-GB" i="1" dirty="0" smtClean="0">
                <a:solidFill>
                  <a:srgbClr val="1A9626"/>
                </a:solidFill>
                <a:sym typeface="Wingdings" pitchFamily="2" charset="2"/>
              </a:rPr>
              <a:t>u</a:t>
            </a:r>
            <a:r>
              <a:rPr lang="en-GB" dirty="0" smtClean="0">
                <a:sym typeface="Wingdings" pitchFamily="2" charset="2"/>
              </a:rPr>
              <a:t> associated with some fluid element do not change as that element moves.</a:t>
            </a:r>
          </a:p>
        </p:txBody>
      </p:sp>
      <p:pic>
        <p:nvPicPr>
          <p:cNvPr id="200715" name="Picture 11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30" y="1056513"/>
            <a:ext cx="1883719" cy="64799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00717" name="Picture 13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5" y="3861048"/>
            <a:ext cx="6286676" cy="71999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17642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mtClean="0"/>
              <a:t>Nonlinear Advection Equation</a:t>
            </a:r>
            <a:endParaRPr lang="it-IT"/>
          </a:p>
        </p:txBody>
      </p:sp>
      <p:sp>
        <p:nvSpPr>
          <p:cNvPr id="2037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ym typeface="Wingdings" pitchFamily="2" charset="2"/>
              </a:rPr>
              <a:t>From</a:t>
            </a:r>
          </a:p>
          <a:p>
            <a:endParaRPr lang="en-GB" dirty="0" smtClean="0">
              <a:sym typeface="Wingdings" pitchFamily="2" charset="2"/>
            </a:endParaRPr>
          </a:p>
          <a:p>
            <a:pPr>
              <a:buNone/>
            </a:pPr>
            <a:r>
              <a:rPr lang="en-GB" dirty="0" smtClean="0">
                <a:sym typeface="Wingdings" pitchFamily="2" charset="2"/>
              </a:rPr>
              <a:t>    one can predict that, higher values of </a:t>
            </a:r>
            <a:r>
              <a:rPr lang="en-GB" i="1" dirty="0" smtClean="0">
                <a:solidFill>
                  <a:srgbClr val="1A9626"/>
                </a:solidFill>
                <a:sym typeface="Wingdings" pitchFamily="2" charset="2"/>
              </a:rPr>
              <a:t>u</a:t>
            </a:r>
            <a:r>
              <a:rPr lang="en-GB" dirty="0" smtClean="0">
                <a:sym typeface="Wingdings" pitchFamily="2" charset="2"/>
              </a:rPr>
              <a:t> will propagate faster than lower values: this leads to a </a:t>
            </a:r>
            <a:r>
              <a:rPr lang="en-GB" i="1" dirty="0" smtClean="0">
                <a:solidFill>
                  <a:srgbClr val="FF0000"/>
                </a:solidFill>
                <a:sym typeface="Wingdings" pitchFamily="2" charset="2"/>
              </a:rPr>
              <a:t>wave steepening</a:t>
            </a:r>
            <a:r>
              <a:rPr lang="en-GB" dirty="0" smtClean="0">
                <a:sym typeface="Wingdings" pitchFamily="2" charset="2"/>
              </a:rPr>
              <a:t>, since upstream values will  advances faster than downstream values.</a:t>
            </a:r>
            <a:endParaRPr lang="en-GB" dirty="0">
              <a:sym typeface="Wingdings" pitchFamily="2" charset="2"/>
            </a:endParaRPr>
          </a:p>
        </p:txBody>
      </p:sp>
      <p:pic>
        <p:nvPicPr>
          <p:cNvPr id="203781" name="Picture 5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3" y="1068994"/>
            <a:ext cx="2197669" cy="75599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grpSp>
        <p:nvGrpSpPr>
          <p:cNvPr id="2" name="Group 1"/>
          <p:cNvGrpSpPr/>
          <p:nvPr/>
        </p:nvGrpSpPr>
        <p:grpSpPr>
          <a:xfrm>
            <a:off x="2298197" y="3496659"/>
            <a:ext cx="4578059" cy="3072259"/>
            <a:chOff x="2298197" y="3309069"/>
            <a:chExt cx="4578059" cy="3072259"/>
          </a:xfrm>
        </p:grpSpPr>
        <p:pic>
          <p:nvPicPr>
            <p:cNvPr id="203782" name="Picture 6" descr="burg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98197" y="3309069"/>
              <a:ext cx="4578059" cy="3072259"/>
            </a:xfrm>
            <a:prstGeom prst="rect">
              <a:avLst/>
            </a:prstGeom>
            <a:noFill/>
          </p:spPr>
        </p:pic>
        <p:sp>
          <p:nvSpPr>
            <p:cNvPr id="203783" name="Line 7"/>
            <p:cNvSpPr>
              <a:spLocks noChangeShapeType="1"/>
            </p:cNvSpPr>
            <p:nvPr/>
          </p:nvSpPr>
          <p:spPr bwMode="auto">
            <a:xfrm flipV="1">
              <a:off x="4813597" y="3645024"/>
              <a:ext cx="11985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03784" name="Line 8"/>
            <p:cNvSpPr>
              <a:spLocks noChangeShapeType="1"/>
            </p:cNvSpPr>
            <p:nvPr/>
          </p:nvSpPr>
          <p:spPr bwMode="auto">
            <a:xfrm flipV="1">
              <a:off x="5206157" y="5221164"/>
              <a:ext cx="6619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796153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mtClean="0"/>
              <a:t>Nonlinear Advection Equation</a:t>
            </a:r>
            <a:endParaRPr lang="it-IT"/>
          </a:p>
        </p:txBody>
      </p:sp>
      <p:sp>
        <p:nvSpPr>
          <p:cNvPr id="2048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ym typeface="Wingdings" pitchFamily="2" charset="2"/>
              </a:rPr>
              <a:t>Indeed, at t=1 the wave profile will look like:</a:t>
            </a: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r>
              <a:rPr lang="en-GB" dirty="0" smtClean="0">
                <a:sym typeface="Wingdings" pitchFamily="2" charset="2"/>
              </a:rPr>
              <a:t>the wave steepens…</a:t>
            </a:r>
            <a:endParaRPr lang="en-GB" dirty="0">
              <a:sym typeface="Wingdings" pitchFamily="2" charset="2"/>
            </a:endParaRPr>
          </a:p>
        </p:txBody>
      </p:sp>
      <p:pic>
        <p:nvPicPr>
          <p:cNvPr id="204805" name="Picture 5" descr="bur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3704" y="2132856"/>
            <a:ext cx="4608512" cy="3456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3537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mtClean="0"/>
              <a:t>Nonlinear Advection Equation</a:t>
            </a:r>
            <a:endParaRPr lang="it-IT"/>
          </a:p>
        </p:txBody>
      </p:sp>
      <p:sp>
        <p:nvSpPr>
          <p:cNvPr id="20582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ym typeface="Wingdings" pitchFamily="2" charset="2"/>
              </a:rPr>
              <a:t>If we wait more, we should get something like this:</a:t>
            </a: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r>
              <a:rPr lang="en-GB" dirty="0" smtClean="0">
                <a:sym typeface="Wingdings" pitchFamily="2" charset="2"/>
              </a:rPr>
              <a:t>A multi-value functions ?!  Clearly </a:t>
            </a:r>
            <a:r>
              <a:rPr lang="en-GB" i="1" u="sng" dirty="0" smtClean="0">
                <a:sym typeface="Wingdings" pitchFamily="2" charset="2"/>
              </a:rPr>
              <a:t>NOT</a:t>
            </a:r>
            <a:r>
              <a:rPr lang="en-GB" dirty="0" smtClean="0">
                <a:sym typeface="Wingdings" pitchFamily="2" charset="2"/>
              </a:rPr>
              <a:t> physical !</a:t>
            </a:r>
            <a:endParaRPr lang="en-GB" dirty="0">
              <a:sym typeface="Wingdings" pitchFamily="2" charset="2"/>
            </a:endParaRPr>
          </a:p>
        </p:txBody>
      </p:sp>
      <p:sp>
        <p:nvSpPr>
          <p:cNvPr id="205829" name="Line 5"/>
          <p:cNvSpPr>
            <a:spLocks noChangeShapeType="1"/>
          </p:cNvSpPr>
          <p:nvPr/>
        </p:nvSpPr>
        <p:spPr bwMode="auto">
          <a:xfrm>
            <a:off x="1527175" y="4889500"/>
            <a:ext cx="6118225" cy="31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5830" name="Line 6"/>
          <p:cNvSpPr>
            <a:spLocks noChangeShapeType="1"/>
          </p:cNvSpPr>
          <p:nvPr/>
        </p:nvSpPr>
        <p:spPr bwMode="auto">
          <a:xfrm flipH="1" flipV="1">
            <a:off x="1512888" y="2351088"/>
            <a:ext cx="14287" cy="2538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5833" name="Freeform 9"/>
          <p:cNvSpPr>
            <a:spLocks/>
          </p:cNvSpPr>
          <p:nvPr/>
        </p:nvSpPr>
        <p:spPr bwMode="auto">
          <a:xfrm>
            <a:off x="2136775" y="2330450"/>
            <a:ext cx="4729163" cy="2871788"/>
          </a:xfrm>
          <a:custGeom>
            <a:avLst/>
            <a:gdLst/>
            <a:ahLst/>
            <a:cxnLst>
              <a:cxn ang="0">
                <a:pos x="0" y="1592"/>
              </a:cxn>
              <a:cxn ang="0">
                <a:pos x="1738" y="3"/>
              </a:cxn>
              <a:cxn ang="0">
                <a:pos x="1231" y="1572"/>
              </a:cxn>
              <a:cxn ang="0">
                <a:pos x="2979" y="1423"/>
              </a:cxn>
            </a:cxnLst>
            <a:rect l="0" t="0" r="r" b="b"/>
            <a:pathLst>
              <a:path w="2979" h="1809">
                <a:moveTo>
                  <a:pt x="0" y="1592"/>
                </a:moveTo>
                <a:cubicBezTo>
                  <a:pt x="766" y="799"/>
                  <a:pt x="1533" y="6"/>
                  <a:pt x="1738" y="3"/>
                </a:cubicBezTo>
                <a:cubicBezTo>
                  <a:pt x="1943" y="0"/>
                  <a:pt x="1024" y="1335"/>
                  <a:pt x="1231" y="1572"/>
                </a:cubicBezTo>
                <a:cubicBezTo>
                  <a:pt x="1438" y="1809"/>
                  <a:pt x="2208" y="1616"/>
                  <a:pt x="2979" y="1423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5461678" y="2635395"/>
            <a:ext cx="1613495" cy="769441"/>
          </a:xfrm>
          <a:prstGeom prst="rect">
            <a:avLst/>
          </a:prstGeom>
          <a:solidFill>
            <a:schemeClr val="bg1">
              <a:lumMod val="65000"/>
              <a:alpha val="55000"/>
            </a:schemeClr>
          </a:solidFill>
        </p:spPr>
        <p:txBody>
          <a:bodyPr wrap="square">
            <a:spAutoFit/>
          </a:bodyPr>
          <a:lstStyle/>
          <a:p>
            <a:r>
              <a:rPr lang="it-IT" sz="4400" i="1" dirty="0" smtClean="0">
                <a:sym typeface="Wingdings" pitchFamily="2" charset="2"/>
              </a:rPr>
              <a:t>? ? ?</a:t>
            </a:r>
            <a:endParaRPr lang="it-IT" sz="4400" i="1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77879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Burger Equation: Shock Waves</a:t>
            </a:r>
            <a:endParaRPr lang="en-GB" dirty="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ym typeface="Wingdings" pitchFamily="2" charset="2"/>
              </a:rPr>
              <a:t>The correct physical solution is to place a discontinuity there: </a:t>
            </a:r>
          </a:p>
          <a:p>
            <a:pPr>
              <a:buNone/>
            </a:pPr>
            <a:r>
              <a:rPr lang="en-GB" dirty="0" smtClean="0">
                <a:sym typeface="Wingdings" pitchFamily="2" charset="2"/>
              </a:rPr>
              <a:t>     a </a:t>
            </a:r>
            <a:r>
              <a:rPr lang="en-GB" i="1" u="sng" dirty="0" smtClean="0">
                <a:solidFill>
                  <a:srgbClr val="1A9626"/>
                </a:solidFill>
                <a:sym typeface="Wingdings" pitchFamily="2" charset="2"/>
              </a:rPr>
              <a:t>shock wave</a:t>
            </a:r>
            <a:r>
              <a:rPr lang="en-GB" dirty="0" smtClean="0">
                <a:sym typeface="Wingdings" pitchFamily="2" charset="2"/>
              </a:rPr>
              <a:t>. </a:t>
            </a: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r>
              <a:rPr lang="en-GB" dirty="0" smtClean="0">
                <a:sym typeface="Wingdings" pitchFamily="2" charset="2"/>
              </a:rPr>
              <a:t>Since the solution is no longer smooth, the differential form is not valid anymore and we need to consider the </a:t>
            </a:r>
            <a:r>
              <a:rPr lang="en-GB" i="1" dirty="0" smtClean="0">
                <a:solidFill>
                  <a:srgbClr val="FF0000"/>
                </a:solidFill>
                <a:sym typeface="Wingdings" pitchFamily="2" charset="2"/>
              </a:rPr>
              <a:t>integral form</a:t>
            </a:r>
            <a:r>
              <a:rPr lang="en-GB" dirty="0" smtClean="0">
                <a:sym typeface="Wingdings" pitchFamily="2" charset="2"/>
              </a:rPr>
              <a:t>.</a:t>
            </a:r>
            <a:endParaRPr lang="en-GB" dirty="0">
              <a:sym typeface="Wingdings" pitchFamily="2" charset="2"/>
            </a:endParaRPr>
          </a:p>
        </p:txBody>
      </p:sp>
      <p:grpSp>
        <p:nvGrpSpPr>
          <p:cNvPr id="2" name="Gruppo 11"/>
          <p:cNvGrpSpPr/>
          <p:nvPr/>
        </p:nvGrpSpPr>
        <p:grpSpPr>
          <a:xfrm>
            <a:off x="1704529" y="2353741"/>
            <a:ext cx="6251847" cy="2947467"/>
            <a:chOff x="1560513" y="2327275"/>
            <a:chExt cx="6554787" cy="3113088"/>
          </a:xfrm>
        </p:grpSpPr>
        <p:sp>
          <p:nvSpPr>
            <p:cNvPr id="206855" name="Line 7"/>
            <p:cNvSpPr>
              <a:spLocks noChangeShapeType="1"/>
            </p:cNvSpPr>
            <p:nvPr/>
          </p:nvSpPr>
          <p:spPr bwMode="auto">
            <a:xfrm>
              <a:off x="1574800" y="5127625"/>
              <a:ext cx="6118225" cy="317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06856" name="Line 8"/>
            <p:cNvSpPr>
              <a:spLocks noChangeShapeType="1"/>
            </p:cNvSpPr>
            <p:nvPr/>
          </p:nvSpPr>
          <p:spPr bwMode="auto">
            <a:xfrm flipH="1" flipV="1">
              <a:off x="1560513" y="2589213"/>
              <a:ext cx="14287" cy="25384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06857" name="Freeform 9"/>
            <p:cNvSpPr>
              <a:spLocks/>
            </p:cNvSpPr>
            <p:nvPr/>
          </p:nvSpPr>
          <p:spPr bwMode="auto">
            <a:xfrm>
              <a:off x="2184400" y="2568575"/>
              <a:ext cx="4729163" cy="2871788"/>
            </a:xfrm>
            <a:custGeom>
              <a:avLst/>
              <a:gdLst/>
              <a:ahLst/>
              <a:cxnLst>
                <a:cxn ang="0">
                  <a:pos x="0" y="1592"/>
                </a:cxn>
                <a:cxn ang="0">
                  <a:pos x="1738" y="3"/>
                </a:cxn>
                <a:cxn ang="0">
                  <a:pos x="1231" y="1572"/>
                </a:cxn>
                <a:cxn ang="0">
                  <a:pos x="2979" y="1423"/>
                </a:cxn>
              </a:cxnLst>
              <a:rect l="0" t="0" r="r" b="b"/>
              <a:pathLst>
                <a:path w="2979" h="1809">
                  <a:moveTo>
                    <a:pt x="0" y="1592"/>
                  </a:moveTo>
                  <a:cubicBezTo>
                    <a:pt x="766" y="799"/>
                    <a:pt x="1533" y="6"/>
                    <a:pt x="1738" y="3"/>
                  </a:cubicBezTo>
                  <a:cubicBezTo>
                    <a:pt x="1943" y="0"/>
                    <a:pt x="1024" y="1335"/>
                    <a:pt x="1231" y="1572"/>
                  </a:cubicBezTo>
                  <a:cubicBezTo>
                    <a:pt x="1438" y="1809"/>
                    <a:pt x="2208" y="1616"/>
                    <a:pt x="2979" y="1423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06858" name="Line 10"/>
            <p:cNvSpPr>
              <a:spLocks noChangeShapeType="1"/>
            </p:cNvSpPr>
            <p:nvPr/>
          </p:nvSpPr>
          <p:spPr bwMode="auto">
            <a:xfrm>
              <a:off x="4556125" y="2327275"/>
              <a:ext cx="0" cy="290195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06859" name="Line 11"/>
            <p:cNvSpPr>
              <a:spLocks noChangeShapeType="1"/>
            </p:cNvSpPr>
            <p:nvPr/>
          </p:nvSpPr>
          <p:spPr bwMode="auto">
            <a:xfrm flipH="1">
              <a:off x="4667250" y="3594100"/>
              <a:ext cx="1276350" cy="757238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06860" name="Text Box 12"/>
            <p:cNvSpPr txBox="1">
              <a:spLocks noChangeArrowheads="1"/>
            </p:cNvSpPr>
            <p:nvPr/>
          </p:nvSpPr>
          <p:spPr bwMode="auto">
            <a:xfrm>
              <a:off x="5946775" y="3190875"/>
              <a:ext cx="21685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i="1">
                  <a:latin typeface="Arial" charset="0"/>
                </a:rPr>
                <a:t>Shock position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6973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Burger Equation: Shock Waves</a:t>
            </a:r>
            <a:endParaRPr lang="it-IT" dirty="0"/>
          </a:p>
        </p:txBody>
      </p:sp>
      <p:sp>
        <p:nvSpPr>
          <p:cNvPr id="2150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ym typeface="Wingdings" pitchFamily="2" charset="2"/>
              </a:rPr>
              <a:t>This is how the solution should look like:</a:t>
            </a: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r>
              <a:rPr lang="en-GB" dirty="0" smtClean="0">
                <a:sym typeface="Wingdings" pitchFamily="2" charset="2"/>
              </a:rPr>
              <a:t>Such solutions to the PDE are called </a:t>
            </a:r>
            <a:r>
              <a:rPr lang="en-GB" i="1" dirty="0" smtClean="0">
                <a:solidFill>
                  <a:srgbClr val="FF0000"/>
                </a:solidFill>
                <a:sym typeface="Wingdings" pitchFamily="2" charset="2"/>
              </a:rPr>
              <a:t>weak solutions</a:t>
            </a:r>
            <a:r>
              <a:rPr lang="en-GB" dirty="0" smtClean="0">
                <a:sym typeface="Wingdings" pitchFamily="2" charset="2"/>
              </a:rPr>
              <a:t>.</a:t>
            </a:r>
            <a:endParaRPr lang="en-GB" dirty="0">
              <a:sym typeface="Wingdings" pitchFamily="2" charset="2"/>
            </a:endParaRPr>
          </a:p>
        </p:txBody>
      </p:sp>
      <p:pic>
        <p:nvPicPr>
          <p:cNvPr id="7" name="burger_shock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295" y="1893240"/>
            <a:ext cx="7491574" cy="3745787"/>
          </a:xfrm>
          <a:prstGeom prst="rect">
            <a:avLst/>
          </a:prstGeom>
          <a:ln>
            <a:solidFill>
              <a:srgbClr val="C0504D"/>
            </a:solidFill>
          </a:ln>
        </p:spPr>
      </p:pic>
    </p:spTree>
    <p:extLst>
      <p:ext uri="{BB962C8B-B14F-4D97-AF65-F5344CB8AC3E}">
        <p14:creationId xmlns:p14="http://schemas.microsoft.com/office/powerpoint/2010/main" val="750744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I. The scalar advection equation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9049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Burger Equation: Shock Waves</a:t>
            </a:r>
            <a:endParaRPr lang="it-IT" dirty="0"/>
          </a:p>
        </p:txBody>
      </p:sp>
      <p:sp>
        <p:nvSpPr>
          <p:cNvPr id="2078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ym typeface="Wingdings" pitchFamily="2" charset="2"/>
              </a:rPr>
              <a:t>Let’s try to understand what happens by looking at the characteristics.</a:t>
            </a:r>
          </a:p>
          <a:p>
            <a:r>
              <a:rPr lang="en-GB" dirty="0" smtClean="0">
                <a:sym typeface="Wingdings" pitchFamily="2" charset="2"/>
              </a:rPr>
              <a:t>Consider two states initially separated by a jump at an interface:</a:t>
            </a: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r>
              <a:rPr lang="en-GB" dirty="0" smtClean="0">
                <a:sym typeface="Wingdings" pitchFamily="2" charset="2"/>
              </a:rPr>
              <a:t>Here, the characteristic velocities on the left are greater than those on the right.</a:t>
            </a:r>
            <a:endParaRPr lang="en-GB" dirty="0">
              <a:sym typeface="Wingdings" pitchFamily="2" charset="2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1304055" y="2762595"/>
            <a:ext cx="5376863" cy="2157555"/>
            <a:chOff x="1231900" y="3195495"/>
            <a:chExt cx="5376863" cy="2157555"/>
          </a:xfrm>
        </p:grpSpPr>
        <p:sp>
          <p:nvSpPr>
            <p:cNvPr id="207882" name="Line 10"/>
            <p:cNvSpPr>
              <a:spLocks noChangeShapeType="1"/>
            </p:cNvSpPr>
            <p:nvPr/>
          </p:nvSpPr>
          <p:spPr bwMode="auto">
            <a:xfrm>
              <a:off x="1993900" y="4902200"/>
              <a:ext cx="4529138" cy="31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07883" name="Line 11"/>
            <p:cNvSpPr>
              <a:spLocks noChangeShapeType="1"/>
            </p:cNvSpPr>
            <p:nvPr/>
          </p:nvSpPr>
          <p:spPr bwMode="auto">
            <a:xfrm flipV="1">
              <a:off x="1998663" y="3201988"/>
              <a:ext cx="0" cy="17192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07884" name="Line 12"/>
            <p:cNvSpPr>
              <a:spLocks noChangeShapeType="1"/>
            </p:cNvSpPr>
            <p:nvPr/>
          </p:nvSpPr>
          <p:spPr bwMode="auto">
            <a:xfrm>
              <a:off x="2141538" y="3754438"/>
              <a:ext cx="1970087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07886" name="Line 14"/>
            <p:cNvSpPr>
              <a:spLocks noChangeShapeType="1"/>
            </p:cNvSpPr>
            <p:nvPr/>
          </p:nvSpPr>
          <p:spPr bwMode="auto">
            <a:xfrm>
              <a:off x="4111625" y="3438525"/>
              <a:ext cx="0" cy="15763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07887" name="Line 15"/>
            <p:cNvSpPr>
              <a:spLocks noChangeShapeType="1"/>
            </p:cNvSpPr>
            <p:nvPr/>
          </p:nvSpPr>
          <p:spPr bwMode="auto">
            <a:xfrm>
              <a:off x="4095750" y="4533900"/>
              <a:ext cx="1970088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07888" name="Text Box 16"/>
            <p:cNvSpPr txBox="1">
              <a:spLocks noChangeArrowheads="1"/>
            </p:cNvSpPr>
            <p:nvPr/>
          </p:nvSpPr>
          <p:spPr bwMode="auto">
            <a:xfrm>
              <a:off x="2695575" y="3195495"/>
              <a:ext cx="517525" cy="519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sz="2800" i="1" dirty="0" err="1">
                  <a:solidFill>
                    <a:srgbClr val="FF3300"/>
                  </a:solidFill>
                  <a:latin typeface="Arial" charset="0"/>
                </a:rPr>
                <a:t>u</a:t>
              </a:r>
              <a:r>
                <a:rPr lang="it-IT" sz="2800" i="1" baseline="-25000" dirty="0" err="1">
                  <a:solidFill>
                    <a:srgbClr val="FF3300"/>
                  </a:solidFill>
                  <a:latin typeface="Arial" charset="0"/>
                </a:rPr>
                <a:t>L</a:t>
              </a:r>
              <a:endParaRPr lang="it-IT" sz="2800" i="1" baseline="-25000" dirty="0">
                <a:solidFill>
                  <a:srgbClr val="FF3300"/>
                </a:solidFill>
                <a:latin typeface="Arial" charset="0"/>
              </a:endParaRPr>
            </a:p>
          </p:txBody>
        </p:sp>
        <p:sp>
          <p:nvSpPr>
            <p:cNvPr id="207889" name="Text Box 17"/>
            <p:cNvSpPr txBox="1">
              <a:spLocks noChangeArrowheads="1"/>
            </p:cNvSpPr>
            <p:nvPr/>
          </p:nvSpPr>
          <p:spPr bwMode="auto">
            <a:xfrm>
              <a:off x="4872458" y="3956389"/>
              <a:ext cx="557212" cy="519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sz="2800" i="1" dirty="0" err="1">
                  <a:solidFill>
                    <a:srgbClr val="FF3300"/>
                  </a:solidFill>
                  <a:latin typeface="Arial" charset="0"/>
                </a:rPr>
                <a:t>u</a:t>
              </a:r>
              <a:r>
                <a:rPr lang="it-IT" sz="2800" i="1" baseline="-25000" dirty="0" err="1">
                  <a:solidFill>
                    <a:srgbClr val="FF3300"/>
                  </a:solidFill>
                  <a:latin typeface="Arial" charset="0"/>
                </a:rPr>
                <a:t>R</a:t>
              </a:r>
              <a:endParaRPr lang="it-IT" sz="2800" i="1" baseline="-25000" dirty="0">
                <a:solidFill>
                  <a:srgbClr val="FF3300"/>
                </a:solidFill>
                <a:latin typeface="Arial" charset="0"/>
              </a:endParaRPr>
            </a:p>
          </p:txBody>
        </p:sp>
        <p:sp>
          <p:nvSpPr>
            <p:cNvPr id="207890" name="Text Box 18"/>
            <p:cNvSpPr txBox="1">
              <a:spLocks noChangeArrowheads="1"/>
            </p:cNvSpPr>
            <p:nvPr/>
          </p:nvSpPr>
          <p:spPr bwMode="auto">
            <a:xfrm>
              <a:off x="1231900" y="3365500"/>
              <a:ext cx="798513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sz="2800" i="1" dirty="0">
                  <a:latin typeface="Arial" charset="0"/>
                </a:rPr>
                <a:t>u(x)</a:t>
              </a:r>
              <a:endParaRPr lang="it-IT" sz="2800" i="1" baseline="-25000" dirty="0">
                <a:latin typeface="Arial" charset="0"/>
              </a:endParaRPr>
            </a:p>
          </p:txBody>
        </p:sp>
        <p:sp>
          <p:nvSpPr>
            <p:cNvPr id="207891" name="Text Box 19"/>
            <p:cNvSpPr txBox="1">
              <a:spLocks noChangeArrowheads="1"/>
            </p:cNvSpPr>
            <p:nvPr/>
          </p:nvSpPr>
          <p:spPr bwMode="auto">
            <a:xfrm>
              <a:off x="6246813" y="4833938"/>
              <a:ext cx="361950" cy="519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sz="2800" i="1">
                  <a:latin typeface="Arial" charset="0"/>
                </a:rPr>
                <a:t>x</a:t>
              </a:r>
              <a:endParaRPr lang="it-IT" sz="2800" i="1" baseline="-2500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8870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Burger Equation: Shock Waves</a:t>
            </a:r>
            <a:endParaRPr lang="it-IT" dirty="0"/>
          </a:p>
        </p:txBody>
      </p:sp>
      <p:sp>
        <p:nvSpPr>
          <p:cNvPr id="2088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ym typeface="Wingdings" pitchFamily="2" charset="2"/>
              </a:rPr>
              <a:t>The characteristic will intersect, creating a </a:t>
            </a:r>
            <a:r>
              <a:rPr lang="en-GB" i="1" dirty="0" smtClean="0">
                <a:solidFill>
                  <a:srgbClr val="1A9626"/>
                </a:solidFill>
                <a:sym typeface="Wingdings" pitchFamily="2" charset="2"/>
              </a:rPr>
              <a:t>shock wave</a:t>
            </a:r>
            <a:r>
              <a:rPr lang="en-GB" dirty="0" smtClean="0">
                <a:sym typeface="Wingdings" pitchFamily="2" charset="2"/>
              </a:rPr>
              <a:t>:</a:t>
            </a: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r>
              <a:rPr lang="en-GB" dirty="0" smtClean="0">
                <a:sym typeface="Wingdings" pitchFamily="2" charset="2"/>
              </a:rPr>
              <a:t>The shock speed is such that </a:t>
            </a:r>
            <a:r>
              <a:rPr lang="en-GB" i="1" dirty="0" smtClean="0">
                <a:solidFill>
                  <a:srgbClr val="1A9626"/>
                </a:solidFill>
                <a:sym typeface="Symbol" pitchFamily="18" charset="2"/>
              </a:rPr>
              <a:t>(</a:t>
            </a:r>
            <a:r>
              <a:rPr lang="en-GB" i="1" dirty="0" err="1" smtClean="0">
                <a:solidFill>
                  <a:srgbClr val="1A9626"/>
                </a:solidFill>
                <a:sym typeface="Symbol" pitchFamily="18" charset="2"/>
              </a:rPr>
              <a:t>u</a:t>
            </a:r>
            <a:r>
              <a:rPr lang="en-GB" i="1" baseline="-25000" dirty="0" err="1" smtClean="0">
                <a:solidFill>
                  <a:srgbClr val="1A9626"/>
                </a:solidFill>
                <a:sym typeface="Symbol" pitchFamily="18" charset="2"/>
              </a:rPr>
              <a:t>L</a:t>
            </a:r>
            <a:r>
              <a:rPr lang="en-GB" i="1" dirty="0" smtClean="0">
                <a:solidFill>
                  <a:srgbClr val="1A9626"/>
                </a:solidFill>
                <a:sym typeface="Symbol" pitchFamily="18" charset="2"/>
              </a:rPr>
              <a:t>) &gt; S &gt; (</a:t>
            </a:r>
            <a:r>
              <a:rPr lang="en-GB" i="1" dirty="0" err="1" smtClean="0">
                <a:solidFill>
                  <a:srgbClr val="1A9626"/>
                </a:solidFill>
                <a:sym typeface="Symbol" pitchFamily="18" charset="2"/>
              </a:rPr>
              <a:t>u</a:t>
            </a:r>
            <a:r>
              <a:rPr lang="en-GB" i="1" baseline="-25000" dirty="0" err="1" smtClean="0">
                <a:solidFill>
                  <a:srgbClr val="1A9626"/>
                </a:solidFill>
                <a:sym typeface="Symbol" pitchFamily="18" charset="2"/>
              </a:rPr>
              <a:t>R</a:t>
            </a:r>
            <a:r>
              <a:rPr lang="en-GB" i="1" dirty="0" smtClean="0">
                <a:solidFill>
                  <a:srgbClr val="1A9626"/>
                </a:solidFill>
                <a:sym typeface="Symbol" pitchFamily="18" charset="2"/>
              </a:rPr>
              <a:t>)</a:t>
            </a:r>
            <a:r>
              <a:rPr lang="en-GB" dirty="0" smtClean="0">
                <a:sym typeface="Symbol" pitchFamily="18" charset="2"/>
              </a:rPr>
              <a:t>. This is called the </a:t>
            </a:r>
            <a:r>
              <a:rPr lang="en-GB" i="1" u="sng" dirty="0" smtClean="0">
                <a:solidFill>
                  <a:srgbClr val="CC6600"/>
                </a:solidFill>
                <a:sym typeface="Symbol" pitchFamily="18" charset="2"/>
              </a:rPr>
              <a:t>entropy condition</a:t>
            </a:r>
            <a:r>
              <a:rPr lang="en-GB" dirty="0" smtClean="0">
                <a:sym typeface="Symbol" pitchFamily="18" charset="2"/>
              </a:rPr>
              <a:t>. </a:t>
            </a:r>
            <a:endParaRPr lang="en-GB" dirty="0">
              <a:sym typeface="Symbol" pitchFamily="18" charset="2"/>
            </a:endParaRPr>
          </a:p>
        </p:txBody>
      </p:sp>
      <p:sp>
        <p:nvSpPr>
          <p:cNvPr id="208900" name="Line 4"/>
          <p:cNvSpPr>
            <a:spLocks noChangeShapeType="1"/>
          </p:cNvSpPr>
          <p:nvPr/>
        </p:nvSpPr>
        <p:spPr bwMode="auto">
          <a:xfrm flipV="1">
            <a:off x="503238" y="4616450"/>
            <a:ext cx="3414712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8901" name="Line 5"/>
          <p:cNvSpPr>
            <a:spLocks noChangeShapeType="1"/>
          </p:cNvSpPr>
          <p:nvPr/>
        </p:nvSpPr>
        <p:spPr bwMode="auto">
          <a:xfrm flipV="1">
            <a:off x="506413" y="2347913"/>
            <a:ext cx="1587" cy="2287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8903" name="Line 7"/>
          <p:cNvSpPr>
            <a:spLocks noChangeShapeType="1"/>
          </p:cNvSpPr>
          <p:nvPr/>
        </p:nvSpPr>
        <p:spPr bwMode="auto">
          <a:xfrm>
            <a:off x="2100263" y="2314575"/>
            <a:ext cx="0" cy="23002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8907" name="Text Box 11"/>
          <p:cNvSpPr txBox="1">
            <a:spLocks noChangeArrowheads="1"/>
          </p:cNvSpPr>
          <p:nvPr/>
        </p:nvSpPr>
        <p:spPr bwMode="auto">
          <a:xfrm>
            <a:off x="257175" y="2287588"/>
            <a:ext cx="2825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800" i="1">
                <a:latin typeface="Arial" charset="0"/>
              </a:rPr>
              <a:t>t</a:t>
            </a:r>
            <a:endParaRPr lang="it-IT" sz="2800" i="1" baseline="-25000">
              <a:latin typeface="Arial" charset="0"/>
            </a:endParaRPr>
          </a:p>
        </p:txBody>
      </p:sp>
      <p:sp>
        <p:nvSpPr>
          <p:cNvPr id="208908" name="Text Box 12"/>
          <p:cNvSpPr txBox="1">
            <a:spLocks noChangeArrowheads="1"/>
          </p:cNvSpPr>
          <p:nvPr/>
        </p:nvSpPr>
        <p:spPr bwMode="auto">
          <a:xfrm>
            <a:off x="3616325" y="4229100"/>
            <a:ext cx="3619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800" i="1">
                <a:latin typeface="Arial" charset="0"/>
              </a:rPr>
              <a:t>x</a:t>
            </a:r>
            <a:endParaRPr lang="it-IT" sz="2800" i="1" baseline="-25000">
              <a:latin typeface="Arial" charset="0"/>
            </a:endParaRPr>
          </a:p>
        </p:txBody>
      </p:sp>
      <p:sp>
        <p:nvSpPr>
          <p:cNvPr id="208909" name="Line 13"/>
          <p:cNvSpPr>
            <a:spLocks noChangeShapeType="1"/>
          </p:cNvSpPr>
          <p:nvPr/>
        </p:nvSpPr>
        <p:spPr bwMode="auto">
          <a:xfrm flipV="1">
            <a:off x="795338" y="2932113"/>
            <a:ext cx="1522412" cy="1668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8910" name="Line 14"/>
          <p:cNvSpPr>
            <a:spLocks noChangeShapeType="1"/>
          </p:cNvSpPr>
          <p:nvPr/>
        </p:nvSpPr>
        <p:spPr bwMode="auto">
          <a:xfrm flipV="1">
            <a:off x="1155700" y="2946400"/>
            <a:ext cx="1520825" cy="1668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8911" name="Line 15"/>
          <p:cNvSpPr>
            <a:spLocks noChangeShapeType="1"/>
          </p:cNvSpPr>
          <p:nvPr/>
        </p:nvSpPr>
        <p:spPr bwMode="auto">
          <a:xfrm flipV="1">
            <a:off x="1466850" y="2949575"/>
            <a:ext cx="1520825" cy="1668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8912" name="Line 16"/>
          <p:cNvSpPr>
            <a:spLocks noChangeShapeType="1"/>
          </p:cNvSpPr>
          <p:nvPr/>
        </p:nvSpPr>
        <p:spPr bwMode="auto">
          <a:xfrm flipV="1">
            <a:off x="1771650" y="2943225"/>
            <a:ext cx="1522413" cy="1668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8913" name="Line 17"/>
          <p:cNvSpPr>
            <a:spLocks noChangeShapeType="1"/>
          </p:cNvSpPr>
          <p:nvPr/>
        </p:nvSpPr>
        <p:spPr bwMode="auto">
          <a:xfrm flipV="1">
            <a:off x="2093913" y="2943225"/>
            <a:ext cx="1522412" cy="167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8914" name="Line 18"/>
          <p:cNvSpPr>
            <a:spLocks noChangeShapeType="1"/>
          </p:cNvSpPr>
          <p:nvPr/>
        </p:nvSpPr>
        <p:spPr bwMode="auto">
          <a:xfrm flipV="1">
            <a:off x="2108200" y="2582863"/>
            <a:ext cx="771525" cy="203200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8915" name="Line 19"/>
          <p:cNvSpPr>
            <a:spLocks noChangeShapeType="1"/>
          </p:cNvSpPr>
          <p:nvPr/>
        </p:nvSpPr>
        <p:spPr bwMode="auto">
          <a:xfrm flipV="1">
            <a:off x="2300288" y="2582863"/>
            <a:ext cx="771525" cy="203200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8916" name="Line 20"/>
          <p:cNvSpPr>
            <a:spLocks noChangeShapeType="1"/>
          </p:cNvSpPr>
          <p:nvPr/>
        </p:nvSpPr>
        <p:spPr bwMode="auto">
          <a:xfrm flipV="1">
            <a:off x="2501900" y="2582863"/>
            <a:ext cx="771525" cy="203200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8917" name="Line 21"/>
          <p:cNvSpPr>
            <a:spLocks noChangeShapeType="1"/>
          </p:cNvSpPr>
          <p:nvPr/>
        </p:nvSpPr>
        <p:spPr bwMode="auto">
          <a:xfrm flipV="1">
            <a:off x="2727325" y="2582863"/>
            <a:ext cx="771525" cy="203200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8919" name="Line 23"/>
          <p:cNvSpPr>
            <a:spLocks noChangeShapeType="1"/>
          </p:cNvSpPr>
          <p:nvPr/>
        </p:nvSpPr>
        <p:spPr bwMode="auto">
          <a:xfrm flipV="1">
            <a:off x="5251450" y="4633913"/>
            <a:ext cx="3414713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8920" name="Line 24"/>
          <p:cNvSpPr>
            <a:spLocks noChangeShapeType="1"/>
          </p:cNvSpPr>
          <p:nvPr/>
        </p:nvSpPr>
        <p:spPr bwMode="auto">
          <a:xfrm flipV="1">
            <a:off x="5254625" y="2365375"/>
            <a:ext cx="1588" cy="2287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8921" name="Line 25"/>
          <p:cNvSpPr>
            <a:spLocks noChangeShapeType="1"/>
          </p:cNvSpPr>
          <p:nvPr/>
        </p:nvSpPr>
        <p:spPr bwMode="auto">
          <a:xfrm>
            <a:off x="6848475" y="2332038"/>
            <a:ext cx="0" cy="23002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8922" name="Text Box 26"/>
          <p:cNvSpPr txBox="1">
            <a:spLocks noChangeArrowheads="1"/>
          </p:cNvSpPr>
          <p:nvPr/>
        </p:nvSpPr>
        <p:spPr bwMode="auto">
          <a:xfrm>
            <a:off x="5005388" y="2305050"/>
            <a:ext cx="2825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800" i="1">
                <a:latin typeface="Arial" charset="0"/>
              </a:rPr>
              <a:t>t</a:t>
            </a:r>
            <a:endParaRPr lang="it-IT" sz="2800" i="1" baseline="-25000">
              <a:latin typeface="Arial" charset="0"/>
            </a:endParaRPr>
          </a:p>
        </p:txBody>
      </p:sp>
      <p:sp>
        <p:nvSpPr>
          <p:cNvPr id="208923" name="Text Box 27"/>
          <p:cNvSpPr txBox="1">
            <a:spLocks noChangeArrowheads="1"/>
          </p:cNvSpPr>
          <p:nvPr/>
        </p:nvSpPr>
        <p:spPr bwMode="auto">
          <a:xfrm>
            <a:off x="8364538" y="4246563"/>
            <a:ext cx="361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800" i="1">
                <a:latin typeface="Arial" charset="0"/>
              </a:rPr>
              <a:t>x</a:t>
            </a:r>
            <a:endParaRPr lang="it-IT" sz="2800" i="1" baseline="-25000">
              <a:latin typeface="Arial" charset="0"/>
            </a:endParaRPr>
          </a:p>
        </p:txBody>
      </p:sp>
      <p:sp>
        <p:nvSpPr>
          <p:cNvPr id="208924" name="Line 28"/>
          <p:cNvSpPr>
            <a:spLocks noChangeShapeType="1"/>
          </p:cNvSpPr>
          <p:nvPr/>
        </p:nvSpPr>
        <p:spPr bwMode="auto">
          <a:xfrm flipV="1">
            <a:off x="5543550" y="2949575"/>
            <a:ext cx="1522413" cy="1668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8925" name="Line 29"/>
          <p:cNvSpPr>
            <a:spLocks noChangeShapeType="1"/>
          </p:cNvSpPr>
          <p:nvPr/>
        </p:nvSpPr>
        <p:spPr bwMode="auto">
          <a:xfrm flipV="1">
            <a:off x="5903913" y="2062163"/>
            <a:ext cx="2346325" cy="2570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8926" name="Line 30"/>
          <p:cNvSpPr>
            <a:spLocks noChangeShapeType="1"/>
          </p:cNvSpPr>
          <p:nvPr/>
        </p:nvSpPr>
        <p:spPr bwMode="auto">
          <a:xfrm flipV="1">
            <a:off x="6215063" y="2439988"/>
            <a:ext cx="1990725" cy="2195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8927" name="Line 31"/>
          <p:cNvSpPr>
            <a:spLocks noChangeShapeType="1"/>
          </p:cNvSpPr>
          <p:nvPr/>
        </p:nvSpPr>
        <p:spPr bwMode="auto">
          <a:xfrm flipV="1">
            <a:off x="6519863" y="3494088"/>
            <a:ext cx="1033462" cy="1135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8930" name="Line 34"/>
          <p:cNvSpPr>
            <a:spLocks noChangeShapeType="1"/>
          </p:cNvSpPr>
          <p:nvPr/>
        </p:nvSpPr>
        <p:spPr bwMode="auto">
          <a:xfrm flipV="1">
            <a:off x="7048500" y="3927475"/>
            <a:ext cx="263525" cy="70485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8931" name="Line 35"/>
          <p:cNvSpPr>
            <a:spLocks noChangeShapeType="1"/>
          </p:cNvSpPr>
          <p:nvPr/>
        </p:nvSpPr>
        <p:spPr bwMode="auto">
          <a:xfrm flipV="1">
            <a:off x="7250113" y="3076575"/>
            <a:ext cx="593725" cy="155575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8932" name="Line 36"/>
          <p:cNvSpPr>
            <a:spLocks noChangeShapeType="1"/>
          </p:cNvSpPr>
          <p:nvPr/>
        </p:nvSpPr>
        <p:spPr bwMode="auto">
          <a:xfrm flipV="1">
            <a:off x="7475538" y="2130425"/>
            <a:ext cx="949325" cy="250190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8933" name="Line 37"/>
          <p:cNvSpPr>
            <a:spLocks noChangeShapeType="1"/>
          </p:cNvSpPr>
          <p:nvPr/>
        </p:nvSpPr>
        <p:spPr bwMode="auto">
          <a:xfrm flipV="1">
            <a:off x="6858000" y="2112963"/>
            <a:ext cx="1560513" cy="2522537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8934" name="Line 38"/>
          <p:cNvSpPr>
            <a:spLocks noChangeShapeType="1"/>
          </p:cNvSpPr>
          <p:nvPr/>
        </p:nvSpPr>
        <p:spPr bwMode="auto">
          <a:xfrm>
            <a:off x="4383088" y="3500438"/>
            <a:ext cx="52070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8444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mtClean="0"/>
              <a:t>Nonlinear Advection Equation</a:t>
            </a:r>
            <a:endParaRPr lang="it-IT"/>
          </a:p>
        </p:txBody>
      </p:sp>
      <p:sp>
        <p:nvSpPr>
          <p:cNvPr id="2160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ym typeface="Wingdings" pitchFamily="2" charset="2"/>
              </a:rPr>
              <a:t>The shock speed </a:t>
            </a:r>
            <a:r>
              <a:rPr lang="en-GB" i="1" dirty="0" smtClean="0">
                <a:solidFill>
                  <a:srgbClr val="1A9626"/>
                </a:solidFill>
                <a:sym typeface="Wingdings" pitchFamily="2" charset="2"/>
              </a:rPr>
              <a:t>S</a:t>
            </a:r>
            <a:r>
              <a:rPr lang="en-GB" dirty="0" smtClean="0">
                <a:sym typeface="Wingdings" pitchFamily="2" charset="2"/>
              </a:rPr>
              <a:t> can be found using the </a:t>
            </a:r>
            <a:r>
              <a:rPr lang="en-GB" dirty="0" err="1" smtClean="0">
                <a:sym typeface="Wingdings" pitchFamily="2" charset="2"/>
              </a:rPr>
              <a:t>Rankine-Hugoniot</a:t>
            </a:r>
            <a:r>
              <a:rPr lang="en-GB" dirty="0" smtClean="0">
                <a:sym typeface="Wingdings" pitchFamily="2" charset="2"/>
              </a:rPr>
              <a:t> jump conditions, obtained from the integral form of the equation:</a:t>
            </a: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r>
              <a:rPr lang="en-GB" dirty="0" smtClean="0">
                <a:sym typeface="Wingdings" pitchFamily="2" charset="2"/>
              </a:rPr>
              <a:t>For Burger’s equation </a:t>
            </a:r>
            <a:r>
              <a:rPr lang="en-GB" i="1" dirty="0" smtClean="0">
                <a:solidFill>
                  <a:srgbClr val="1A9626"/>
                </a:solidFill>
                <a:sym typeface="Wingdings" pitchFamily="2" charset="2"/>
              </a:rPr>
              <a:t>f(u) = u</a:t>
            </a:r>
            <a:r>
              <a:rPr lang="en-GB" i="1" baseline="30000" dirty="0" smtClean="0">
                <a:solidFill>
                  <a:srgbClr val="1A9626"/>
                </a:solidFill>
                <a:sym typeface="Wingdings" pitchFamily="2" charset="2"/>
              </a:rPr>
              <a:t>2</a:t>
            </a:r>
            <a:r>
              <a:rPr lang="en-GB" i="1" dirty="0" smtClean="0">
                <a:solidFill>
                  <a:srgbClr val="1A9626"/>
                </a:solidFill>
                <a:sym typeface="Wingdings" pitchFamily="2" charset="2"/>
              </a:rPr>
              <a:t>/2</a:t>
            </a:r>
            <a:r>
              <a:rPr lang="en-GB" dirty="0" smtClean="0">
                <a:sym typeface="Wingdings" pitchFamily="2" charset="2"/>
              </a:rPr>
              <a:t>, one finds the shock speed as</a:t>
            </a:r>
            <a:endParaRPr lang="en-GB" dirty="0">
              <a:sym typeface="Wingdings" pitchFamily="2" charset="2"/>
            </a:endParaRPr>
          </a:p>
        </p:txBody>
      </p:sp>
      <p:pic>
        <p:nvPicPr>
          <p:cNvPr id="216079" name="Picture 15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2564904"/>
            <a:ext cx="4673600" cy="4048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16081" name="Picture 17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4653136"/>
            <a:ext cx="2135187" cy="7731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21694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Burger Equation: </a:t>
            </a:r>
            <a:r>
              <a:rPr lang="en-GB" dirty="0" smtClean="0"/>
              <a:t>Rarefaction Waves</a:t>
            </a:r>
            <a:endParaRPr lang="it-IT" dirty="0"/>
          </a:p>
        </p:txBody>
      </p:sp>
      <p:sp>
        <p:nvSpPr>
          <p:cNvPr id="2109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it-IT" smtClean="0">
                <a:sym typeface="Wingdings" pitchFamily="2" charset="2"/>
              </a:rPr>
              <a:t>Let’s consider the opposite situation:</a:t>
            </a:r>
          </a:p>
          <a:p>
            <a:endParaRPr lang="it-IT" smtClean="0">
              <a:sym typeface="Wingdings" pitchFamily="2" charset="2"/>
            </a:endParaRPr>
          </a:p>
          <a:p>
            <a:endParaRPr lang="it-IT" smtClean="0">
              <a:sym typeface="Wingdings" pitchFamily="2" charset="2"/>
            </a:endParaRPr>
          </a:p>
          <a:p>
            <a:endParaRPr lang="it-IT" smtClean="0">
              <a:sym typeface="Wingdings" pitchFamily="2" charset="2"/>
            </a:endParaRPr>
          </a:p>
          <a:p>
            <a:endParaRPr lang="it-IT" smtClean="0">
              <a:sym typeface="Wingdings" pitchFamily="2" charset="2"/>
            </a:endParaRPr>
          </a:p>
          <a:p>
            <a:endParaRPr lang="it-IT" smtClean="0">
              <a:sym typeface="Wingdings" pitchFamily="2" charset="2"/>
            </a:endParaRPr>
          </a:p>
          <a:p>
            <a:endParaRPr lang="it-IT" smtClean="0">
              <a:sym typeface="Wingdings" pitchFamily="2" charset="2"/>
            </a:endParaRPr>
          </a:p>
          <a:p>
            <a:endParaRPr lang="it-IT" smtClean="0">
              <a:sym typeface="Wingdings" pitchFamily="2" charset="2"/>
            </a:endParaRPr>
          </a:p>
          <a:p>
            <a:r>
              <a:rPr lang="it-IT" smtClean="0">
                <a:sym typeface="Wingdings" pitchFamily="2" charset="2"/>
              </a:rPr>
              <a:t>Here, the characteristic velocities on the left are smaller than those on the right.</a:t>
            </a:r>
            <a:endParaRPr lang="it-IT">
              <a:sym typeface="Wingdings" pitchFamily="2" charset="2"/>
            </a:endParaRPr>
          </a:p>
        </p:txBody>
      </p:sp>
      <p:sp>
        <p:nvSpPr>
          <p:cNvPr id="210948" name="Line 4"/>
          <p:cNvSpPr>
            <a:spLocks noChangeShapeType="1"/>
          </p:cNvSpPr>
          <p:nvPr/>
        </p:nvSpPr>
        <p:spPr bwMode="auto">
          <a:xfrm>
            <a:off x="2295525" y="4076700"/>
            <a:ext cx="4529138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10949" name="Line 5"/>
          <p:cNvSpPr>
            <a:spLocks noChangeShapeType="1"/>
          </p:cNvSpPr>
          <p:nvPr/>
        </p:nvSpPr>
        <p:spPr bwMode="auto">
          <a:xfrm flipV="1">
            <a:off x="2300288" y="2376488"/>
            <a:ext cx="0" cy="1719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10950" name="Line 6"/>
          <p:cNvSpPr>
            <a:spLocks noChangeShapeType="1"/>
          </p:cNvSpPr>
          <p:nvPr/>
        </p:nvSpPr>
        <p:spPr bwMode="auto">
          <a:xfrm>
            <a:off x="2443163" y="3833813"/>
            <a:ext cx="197008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10951" name="Line 7"/>
          <p:cNvSpPr>
            <a:spLocks noChangeShapeType="1"/>
          </p:cNvSpPr>
          <p:nvPr/>
        </p:nvSpPr>
        <p:spPr bwMode="auto">
          <a:xfrm>
            <a:off x="4413250" y="2613025"/>
            <a:ext cx="0" cy="15763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10952" name="Line 8"/>
          <p:cNvSpPr>
            <a:spLocks noChangeShapeType="1"/>
          </p:cNvSpPr>
          <p:nvPr/>
        </p:nvSpPr>
        <p:spPr bwMode="auto">
          <a:xfrm>
            <a:off x="4397375" y="3009900"/>
            <a:ext cx="197008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10953" name="Text Box 9"/>
          <p:cNvSpPr txBox="1">
            <a:spLocks noChangeArrowheads="1"/>
          </p:cNvSpPr>
          <p:nvPr/>
        </p:nvSpPr>
        <p:spPr bwMode="auto">
          <a:xfrm>
            <a:off x="3140075" y="3300413"/>
            <a:ext cx="5175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800" i="1">
                <a:solidFill>
                  <a:srgbClr val="FF3300"/>
                </a:solidFill>
                <a:latin typeface="Arial" charset="0"/>
              </a:rPr>
              <a:t>u</a:t>
            </a:r>
            <a:r>
              <a:rPr lang="it-IT" sz="2800" i="1" baseline="-25000">
                <a:solidFill>
                  <a:srgbClr val="FF3300"/>
                </a:solidFill>
                <a:latin typeface="Arial" charset="0"/>
              </a:rPr>
              <a:t>L</a:t>
            </a:r>
          </a:p>
        </p:txBody>
      </p:sp>
      <p:sp>
        <p:nvSpPr>
          <p:cNvPr id="210954" name="Text Box 10"/>
          <p:cNvSpPr txBox="1">
            <a:spLocks noChangeArrowheads="1"/>
          </p:cNvSpPr>
          <p:nvPr/>
        </p:nvSpPr>
        <p:spPr bwMode="auto">
          <a:xfrm>
            <a:off x="5049838" y="2471738"/>
            <a:ext cx="5572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800" i="1">
                <a:solidFill>
                  <a:srgbClr val="FF3300"/>
                </a:solidFill>
                <a:latin typeface="Arial" charset="0"/>
              </a:rPr>
              <a:t>u</a:t>
            </a:r>
            <a:r>
              <a:rPr lang="it-IT" sz="2800" i="1" baseline="-25000">
                <a:solidFill>
                  <a:srgbClr val="FF3300"/>
                </a:solidFill>
                <a:latin typeface="Arial" charset="0"/>
              </a:rPr>
              <a:t>R</a:t>
            </a:r>
          </a:p>
        </p:txBody>
      </p:sp>
      <p:sp>
        <p:nvSpPr>
          <p:cNvPr id="210955" name="Text Box 11"/>
          <p:cNvSpPr txBox="1">
            <a:spLocks noChangeArrowheads="1"/>
          </p:cNvSpPr>
          <p:nvPr/>
        </p:nvSpPr>
        <p:spPr bwMode="auto">
          <a:xfrm>
            <a:off x="1533525" y="2540000"/>
            <a:ext cx="7985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800" i="1">
                <a:latin typeface="Arial" charset="0"/>
              </a:rPr>
              <a:t>u(x)</a:t>
            </a:r>
            <a:endParaRPr lang="it-IT" sz="2800" i="1" baseline="-25000">
              <a:latin typeface="Arial" charset="0"/>
            </a:endParaRPr>
          </a:p>
        </p:txBody>
      </p:sp>
      <p:sp>
        <p:nvSpPr>
          <p:cNvPr id="210956" name="Text Box 12"/>
          <p:cNvSpPr txBox="1">
            <a:spLocks noChangeArrowheads="1"/>
          </p:cNvSpPr>
          <p:nvPr/>
        </p:nvSpPr>
        <p:spPr bwMode="auto">
          <a:xfrm>
            <a:off x="6548438" y="4008438"/>
            <a:ext cx="361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800" i="1">
                <a:latin typeface="Arial" charset="0"/>
              </a:rPr>
              <a:t>x</a:t>
            </a:r>
            <a:endParaRPr lang="it-IT" sz="2800" i="1" baseline="-25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300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Burger Equation: Rarefaction Waves</a:t>
            </a:r>
            <a:endParaRPr lang="it-IT" dirty="0"/>
          </a:p>
        </p:txBody>
      </p:sp>
      <p:sp>
        <p:nvSpPr>
          <p:cNvPr id="2119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ym typeface="Wingdings" pitchFamily="2" charset="2"/>
              </a:rPr>
              <a:t>Now the characteristics will diverge:</a:t>
            </a: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r>
              <a:rPr lang="en-GB" dirty="0" smtClean="0">
                <a:sym typeface="Wingdings" pitchFamily="2" charset="2"/>
              </a:rPr>
              <a:t>Putting a shock wave between the two states would be incorrect, since it would violate the entropy condition. Instead, the proper solution is a </a:t>
            </a:r>
            <a:r>
              <a:rPr lang="en-GB" i="1" u="sng" dirty="0" smtClean="0">
                <a:solidFill>
                  <a:srgbClr val="CC6600"/>
                </a:solidFill>
                <a:sym typeface="Symbol" pitchFamily="18" charset="2"/>
              </a:rPr>
              <a:t>rarefaction wave</a:t>
            </a:r>
            <a:r>
              <a:rPr lang="en-GB" dirty="0" smtClean="0">
                <a:sym typeface="Symbol" pitchFamily="18" charset="2"/>
              </a:rPr>
              <a:t>. </a:t>
            </a:r>
            <a:endParaRPr lang="en-GB" dirty="0">
              <a:sym typeface="Symbol" pitchFamily="18" charset="2"/>
            </a:endParaRPr>
          </a:p>
        </p:txBody>
      </p:sp>
      <p:sp>
        <p:nvSpPr>
          <p:cNvPr id="211972" name="Line 4"/>
          <p:cNvSpPr>
            <a:spLocks noChangeShapeType="1"/>
          </p:cNvSpPr>
          <p:nvPr/>
        </p:nvSpPr>
        <p:spPr bwMode="auto">
          <a:xfrm>
            <a:off x="503238" y="4537770"/>
            <a:ext cx="3414712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11973" name="Line 5"/>
          <p:cNvSpPr>
            <a:spLocks noChangeShapeType="1"/>
          </p:cNvSpPr>
          <p:nvPr/>
        </p:nvSpPr>
        <p:spPr bwMode="auto">
          <a:xfrm flipV="1">
            <a:off x="506413" y="2245420"/>
            <a:ext cx="1587" cy="2287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11974" name="Line 6"/>
          <p:cNvSpPr>
            <a:spLocks noChangeShapeType="1"/>
          </p:cNvSpPr>
          <p:nvPr/>
        </p:nvSpPr>
        <p:spPr bwMode="auto">
          <a:xfrm>
            <a:off x="2100263" y="2237482"/>
            <a:ext cx="0" cy="23002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11975" name="Text Box 7"/>
          <p:cNvSpPr txBox="1">
            <a:spLocks noChangeArrowheads="1"/>
          </p:cNvSpPr>
          <p:nvPr/>
        </p:nvSpPr>
        <p:spPr bwMode="auto">
          <a:xfrm>
            <a:off x="257175" y="2210495"/>
            <a:ext cx="2825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800" i="1">
                <a:latin typeface="Arial" charset="0"/>
              </a:rPr>
              <a:t>t</a:t>
            </a:r>
            <a:endParaRPr lang="it-IT" sz="2800" i="1" baseline="-25000">
              <a:latin typeface="Arial" charset="0"/>
            </a:endParaRPr>
          </a:p>
        </p:txBody>
      </p:sp>
      <p:sp>
        <p:nvSpPr>
          <p:cNvPr id="211976" name="Text Box 8"/>
          <p:cNvSpPr txBox="1">
            <a:spLocks noChangeArrowheads="1"/>
          </p:cNvSpPr>
          <p:nvPr/>
        </p:nvSpPr>
        <p:spPr bwMode="auto">
          <a:xfrm>
            <a:off x="3616325" y="4152007"/>
            <a:ext cx="3619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800" i="1">
                <a:latin typeface="Arial" charset="0"/>
              </a:rPr>
              <a:t>x</a:t>
            </a:r>
            <a:endParaRPr lang="it-IT" sz="2800" i="1" baseline="-25000">
              <a:latin typeface="Arial" charset="0"/>
            </a:endParaRPr>
          </a:p>
        </p:txBody>
      </p:sp>
      <p:sp>
        <p:nvSpPr>
          <p:cNvPr id="211980" name="Line 12"/>
          <p:cNvSpPr>
            <a:spLocks noChangeShapeType="1"/>
          </p:cNvSpPr>
          <p:nvPr/>
        </p:nvSpPr>
        <p:spPr bwMode="auto">
          <a:xfrm flipV="1">
            <a:off x="2089150" y="2872482"/>
            <a:ext cx="1522413" cy="1668463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11982" name="Line 14"/>
          <p:cNvSpPr>
            <a:spLocks noChangeShapeType="1"/>
          </p:cNvSpPr>
          <p:nvPr/>
        </p:nvSpPr>
        <p:spPr bwMode="auto">
          <a:xfrm flipV="1">
            <a:off x="2095500" y="2499420"/>
            <a:ext cx="771525" cy="203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11983" name="Line 15"/>
          <p:cNvSpPr>
            <a:spLocks noChangeShapeType="1"/>
          </p:cNvSpPr>
          <p:nvPr/>
        </p:nvSpPr>
        <p:spPr bwMode="auto">
          <a:xfrm flipV="1">
            <a:off x="1792288" y="2505770"/>
            <a:ext cx="771525" cy="203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11984" name="Line 16"/>
          <p:cNvSpPr>
            <a:spLocks noChangeShapeType="1"/>
          </p:cNvSpPr>
          <p:nvPr/>
        </p:nvSpPr>
        <p:spPr bwMode="auto">
          <a:xfrm flipV="1">
            <a:off x="1470025" y="2505770"/>
            <a:ext cx="771525" cy="203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11985" name="Line 17"/>
          <p:cNvSpPr>
            <a:spLocks noChangeShapeType="1"/>
          </p:cNvSpPr>
          <p:nvPr/>
        </p:nvSpPr>
        <p:spPr bwMode="auto">
          <a:xfrm flipV="1">
            <a:off x="1155700" y="2505770"/>
            <a:ext cx="771525" cy="203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11999" name="Line 31"/>
          <p:cNvSpPr>
            <a:spLocks noChangeShapeType="1"/>
          </p:cNvSpPr>
          <p:nvPr/>
        </p:nvSpPr>
        <p:spPr bwMode="auto">
          <a:xfrm>
            <a:off x="4383088" y="3423345"/>
            <a:ext cx="52070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12000" name="Line 32"/>
          <p:cNvSpPr>
            <a:spLocks noChangeShapeType="1"/>
          </p:cNvSpPr>
          <p:nvPr/>
        </p:nvSpPr>
        <p:spPr bwMode="auto">
          <a:xfrm flipV="1">
            <a:off x="2424113" y="2870895"/>
            <a:ext cx="1522412" cy="1668462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12001" name="Line 33"/>
          <p:cNvSpPr>
            <a:spLocks noChangeShapeType="1"/>
          </p:cNvSpPr>
          <p:nvPr/>
        </p:nvSpPr>
        <p:spPr bwMode="auto">
          <a:xfrm flipV="1">
            <a:off x="2689225" y="2869307"/>
            <a:ext cx="1522413" cy="1668463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12002" name="Line 34"/>
          <p:cNvSpPr>
            <a:spLocks noChangeShapeType="1"/>
          </p:cNvSpPr>
          <p:nvPr/>
        </p:nvSpPr>
        <p:spPr bwMode="auto">
          <a:xfrm>
            <a:off x="5178102" y="4591794"/>
            <a:ext cx="3414713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12003" name="Line 35"/>
          <p:cNvSpPr>
            <a:spLocks noChangeShapeType="1"/>
          </p:cNvSpPr>
          <p:nvPr/>
        </p:nvSpPr>
        <p:spPr bwMode="auto">
          <a:xfrm flipV="1">
            <a:off x="5181277" y="2299444"/>
            <a:ext cx="1588" cy="2287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12004" name="Line 36"/>
          <p:cNvSpPr>
            <a:spLocks noChangeShapeType="1"/>
          </p:cNvSpPr>
          <p:nvPr/>
        </p:nvSpPr>
        <p:spPr bwMode="auto">
          <a:xfrm>
            <a:off x="6775127" y="2291507"/>
            <a:ext cx="0" cy="23002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12005" name="Text Box 37"/>
          <p:cNvSpPr txBox="1">
            <a:spLocks noChangeArrowheads="1"/>
          </p:cNvSpPr>
          <p:nvPr/>
        </p:nvSpPr>
        <p:spPr bwMode="auto">
          <a:xfrm>
            <a:off x="4932040" y="2264519"/>
            <a:ext cx="2825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800" i="1">
                <a:latin typeface="Arial" charset="0"/>
              </a:rPr>
              <a:t>t</a:t>
            </a:r>
            <a:endParaRPr lang="it-IT" sz="2800" i="1" baseline="-25000">
              <a:latin typeface="Arial" charset="0"/>
            </a:endParaRPr>
          </a:p>
        </p:txBody>
      </p:sp>
      <p:sp>
        <p:nvSpPr>
          <p:cNvPr id="212006" name="Text Box 38"/>
          <p:cNvSpPr txBox="1">
            <a:spLocks noChangeArrowheads="1"/>
          </p:cNvSpPr>
          <p:nvPr/>
        </p:nvSpPr>
        <p:spPr bwMode="auto">
          <a:xfrm>
            <a:off x="8291190" y="4206032"/>
            <a:ext cx="361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800" i="1">
                <a:latin typeface="Arial" charset="0"/>
              </a:rPr>
              <a:t>x</a:t>
            </a:r>
            <a:endParaRPr lang="it-IT" sz="2800" i="1" baseline="-25000">
              <a:latin typeface="Arial" charset="0"/>
            </a:endParaRPr>
          </a:p>
        </p:txBody>
      </p:sp>
      <p:sp>
        <p:nvSpPr>
          <p:cNvPr id="212007" name="Line 39"/>
          <p:cNvSpPr>
            <a:spLocks noChangeShapeType="1"/>
          </p:cNvSpPr>
          <p:nvPr/>
        </p:nvSpPr>
        <p:spPr bwMode="auto">
          <a:xfrm flipV="1">
            <a:off x="6764015" y="2926507"/>
            <a:ext cx="1522412" cy="1668462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12008" name="Line 40"/>
          <p:cNvSpPr>
            <a:spLocks noChangeShapeType="1"/>
          </p:cNvSpPr>
          <p:nvPr/>
        </p:nvSpPr>
        <p:spPr bwMode="auto">
          <a:xfrm flipV="1">
            <a:off x="6770365" y="2553444"/>
            <a:ext cx="771525" cy="203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12009" name="Line 41"/>
          <p:cNvSpPr>
            <a:spLocks noChangeShapeType="1"/>
          </p:cNvSpPr>
          <p:nvPr/>
        </p:nvSpPr>
        <p:spPr bwMode="auto">
          <a:xfrm flipV="1">
            <a:off x="6467152" y="2559794"/>
            <a:ext cx="771525" cy="203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12010" name="Line 42"/>
          <p:cNvSpPr>
            <a:spLocks noChangeShapeType="1"/>
          </p:cNvSpPr>
          <p:nvPr/>
        </p:nvSpPr>
        <p:spPr bwMode="auto">
          <a:xfrm flipV="1">
            <a:off x="6144890" y="2559794"/>
            <a:ext cx="771525" cy="203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12011" name="Line 43"/>
          <p:cNvSpPr>
            <a:spLocks noChangeShapeType="1"/>
          </p:cNvSpPr>
          <p:nvPr/>
        </p:nvSpPr>
        <p:spPr bwMode="auto">
          <a:xfrm flipV="1">
            <a:off x="5830565" y="2559794"/>
            <a:ext cx="771525" cy="203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12012" name="Line 44"/>
          <p:cNvSpPr>
            <a:spLocks noChangeShapeType="1"/>
          </p:cNvSpPr>
          <p:nvPr/>
        </p:nvSpPr>
        <p:spPr bwMode="auto">
          <a:xfrm flipV="1">
            <a:off x="7098977" y="2924919"/>
            <a:ext cx="1522413" cy="1668463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12013" name="Line 45"/>
          <p:cNvSpPr>
            <a:spLocks noChangeShapeType="1"/>
          </p:cNvSpPr>
          <p:nvPr/>
        </p:nvSpPr>
        <p:spPr bwMode="auto">
          <a:xfrm flipV="1">
            <a:off x="7570465" y="3442444"/>
            <a:ext cx="1065212" cy="114935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12014" name="Line 46"/>
          <p:cNvSpPr>
            <a:spLocks noChangeShapeType="1"/>
          </p:cNvSpPr>
          <p:nvPr/>
        </p:nvSpPr>
        <p:spPr bwMode="auto">
          <a:xfrm flipV="1">
            <a:off x="6771952" y="2566144"/>
            <a:ext cx="933450" cy="2025650"/>
          </a:xfrm>
          <a:prstGeom prst="line">
            <a:avLst/>
          </a:prstGeom>
          <a:noFill/>
          <a:ln w="19050">
            <a:solidFill>
              <a:srgbClr val="CC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12015" name="Line 47"/>
          <p:cNvSpPr>
            <a:spLocks noChangeShapeType="1"/>
          </p:cNvSpPr>
          <p:nvPr/>
        </p:nvSpPr>
        <p:spPr bwMode="auto">
          <a:xfrm flipV="1">
            <a:off x="6771952" y="2667744"/>
            <a:ext cx="1181100" cy="1924050"/>
          </a:xfrm>
          <a:prstGeom prst="line">
            <a:avLst/>
          </a:prstGeom>
          <a:noFill/>
          <a:ln w="19050">
            <a:solidFill>
              <a:srgbClr val="CC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12016" name="Line 48"/>
          <p:cNvSpPr>
            <a:spLocks noChangeShapeType="1"/>
          </p:cNvSpPr>
          <p:nvPr/>
        </p:nvSpPr>
        <p:spPr bwMode="auto">
          <a:xfrm flipV="1">
            <a:off x="6771952" y="2750294"/>
            <a:ext cx="1397000" cy="1847850"/>
          </a:xfrm>
          <a:prstGeom prst="line">
            <a:avLst/>
          </a:prstGeom>
          <a:noFill/>
          <a:ln w="19050">
            <a:solidFill>
              <a:srgbClr val="CC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12017" name="Text Box 49"/>
          <p:cNvSpPr txBox="1">
            <a:spLocks noChangeArrowheads="1"/>
          </p:cNvSpPr>
          <p:nvPr/>
        </p:nvSpPr>
        <p:spPr bwMode="auto">
          <a:xfrm>
            <a:off x="7292652" y="2143869"/>
            <a:ext cx="509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000" i="1">
                <a:solidFill>
                  <a:srgbClr val="CC9900"/>
                </a:solidFill>
                <a:latin typeface="Arial" charset="0"/>
              </a:rPr>
              <a:t>tail</a:t>
            </a:r>
          </a:p>
        </p:txBody>
      </p:sp>
      <p:sp>
        <p:nvSpPr>
          <p:cNvPr id="212018" name="Text Box 50"/>
          <p:cNvSpPr txBox="1">
            <a:spLocks noChangeArrowheads="1"/>
          </p:cNvSpPr>
          <p:nvPr/>
        </p:nvSpPr>
        <p:spPr bwMode="auto">
          <a:xfrm>
            <a:off x="8053065" y="2445494"/>
            <a:ext cx="749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000" i="1">
                <a:solidFill>
                  <a:srgbClr val="CC9900"/>
                </a:solidFill>
                <a:latin typeface="Arial" charset="0"/>
              </a:rPr>
              <a:t>head</a:t>
            </a:r>
          </a:p>
        </p:txBody>
      </p:sp>
    </p:spTree>
    <p:extLst>
      <p:ext uri="{BB962C8B-B14F-4D97-AF65-F5344CB8AC3E}">
        <p14:creationId xmlns:p14="http://schemas.microsoft.com/office/powerpoint/2010/main" val="3242529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Burger Equation: Rarefaction Waves</a:t>
            </a:r>
            <a:endParaRPr lang="it-IT" dirty="0"/>
          </a:p>
        </p:txBody>
      </p:sp>
      <p:sp>
        <p:nvSpPr>
          <p:cNvPr id="212995" name="Rectangle 3"/>
          <p:cNvSpPr>
            <a:spLocks noGrp="1" noChangeArrowheads="1"/>
          </p:cNvSpPr>
          <p:nvPr>
            <p:ph idx="1"/>
          </p:nvPr>
        </p:nvSpPr>
        <p:spPr>
          <a:xfrm>
            <a:off x="173438" y="4011612"/>
            <a:ext cx="8843085" cy="2900497"/>
          </a:xfrm>
        </p:spPr>
        <p:txBody>
          <a:bodyPr>
            <a:normAutofit/>
          </a:bodyPr>
          <a:lstStyle/>
          <a:p>
            <a:r>
              <a:rPr lang="en-GB" sz="2200" dirty="0" smtClean="0">
                <a:sym typeface="Wingdings" pitchFamily="2" charset="2"/>
              </a:rPr>
              <a:t>The head of the rarefaction moves at the speed </a:t>
            </a:r>
            <a:r>
              <a:rPr lang="en-GB" sz="2200" i="1" dirty="0" smtClean="0">
                <a:solidFill>
                  <a:srgbClr val="1A9626"/>
                </a:solidFill>
                <a:sym typeface="Symbol" pitchFamily="18" charset="2"/>
              </a:rPr>
              <a:t>(</a:t>
            </a:r>
            <a:r>
              <a:rPr lang="en-GB" sz="2200" i="1" dirty="0" err="1" smtClean="0">
                <a:solidFill>
                  <a:srgbClr val="1A9626"/>
                </a:solidFill>
                <a:sym typeface="Wingdings" pitchFamily="2" charset="2"/>
              </a:rPr>
              <a:t>u</a:t>
            </a:r>
            <a:r>
              <a:rPr lang="en-GB" sz="2200" i="1" baseline="-25000" dirty="0" err="1" smtClean="0">
                <a:solidFill>
                  <a:srgbClr val="1A9626"/>
                </a:solidFill>
                <a:sym typeface="Wingdings" pitchFamily="2" charset="2"/>
              </a:rPr>
              <a:t>R</a:t>
            </a:r>
            <a:r>
              <a:rPr lang="en-GB" sz="2200" i="1" dirty="0" smtClean="0">
                <a:solidFill>
                  <a:srgbClr val="1A9626"/>
                </a:solidFill>
                <a:sym typeface="Symbol" pitchFamily="18" charset="2"/>
              </a:rPr>
              <a:t>)</a:t>
            </a:r>
            <a:r>
              <a:rPr lang="en-GB" sz="2200" dirty="0" smtClean="0">
                <a:sym typeface="Symbol" pitchFamily="18" charset="2"/>
              </a:rPr>
              <a:t>, whereas the tail moves at the speed </a:t>
            </a:r>
            <a:r>
              <a:rPr lang="en-GB" sz="2200" i="1" dirty="0" smtClean="0">
                <a:solidFill>
                  <a:srgbClr val="1A9626"/>
                </a:solidFill>
                <a:sym typeface="Symbol" pitchFamily="18" charset="2"/>
              </a:rPr>
              <a:t>(</a:t>
            </a:r>
            <a:r>
              <a:rPr lang="en-GB" sz="2200" i="1" dirty="0" err="1" smtClean="0">
                <a:solidFill>
                  <a:srgbClr val="1A9626"/>
                </a:solidFill>
                <a:sym typeface="Wingdings" pitchFamily="2" charset="2"/>
              </a:rPr>
              <a:t>u</a:t>
            </a:r>
            <a:r>
              <a:rPr lang="en-GB" sz="2200" i="1" baseline="-25000" dirty="0" err="1" smtClean="0">
                <a:solidFill>
                  <a:srgbClr val="1A9626"/>
                </a:solidFill>
                <a:sym typeface="Wingdings" pitchFamily="2" charset="2"/>
              </a:rPr>
              <a:t>L</a:t>
            </a:r>
            <a:r>
              <a:rPr lang="en-GB" sz="2200" i="1" dirty="0" smtClean="0">
                <a:solidFill>
                  <a:srgbClr val="1A9626"/>
                </a:solidFill>
                <a:sym typeface="Symbol" pitchFamily="18" charset="2"/>
              </a:rPr>
              <a:t>)</a:t>
            </a:r>
            <a:r>
              <a:rPr lang="en-GB" sz="2200" dirty="0" smtClean="0">
                <a:sym typeface="Symbol" pitchFamily="18" charset="2"/>
              </a:rPr>
              <a:t>.</a:t>
            </a:r>
          </a:p>
          <a:p>
            <a:endParaRPr lang="en-GB" sz="2200" dirty="0" smtClean="0">
              <a:sym typeface="Wingdings" pitchFamily="2" charset="2"/>
            </a:endParaRPr>
          </a:p>
          <a:p>
            <a:r>
              <a:rPr lang="en-GB" sz="2200" dirty="0" smtClean="0">
                <a:sym typeface="Wingdings" pitchFamily="2" charset="2"/>
              </a:rPr>
              <a:t>The general condition for a rarefaction wave is </a:t>
            </a:r>
            <a:r>
              <a:rPr lang="en-GB" sz="2200" i="1" dirty="0" smtClean="0">
                <a:solidFill>
                  <a:srgbClr val="1A9626"/>
                </a:solidFill>
                <a:sym typeface="Symbol" pitchFamily="18" charset="2"/>
              </a:rPr>
              <a:t>(</a:t>
            </a:r>
            <a:r>
              <a:rPr lang="en-GB" sz="2200" i="1" dirty="0" err="1" smtClean="0">
                <a:solidFill>
                  <a:srgbClr val="1A9626"/>
                </a:solidFill>
                <a:sym typeface="Wingdings" pitchFamily="2" charset="2"/>
              </a:rPr>
              <a:t>u</a:t>
            </a:r>
            <a:r>
              <a:rPr lang="en-GB" sz="2200" i="1" baseline="-25000" dirty="0" err="1" smtClean="0">
                <a:solidFill>
                  <a:srgbClr val="1A9626"/>
                </a:solidFill>
                <a:sym typeface="Wingdings" pitchFamily="2" charset="2"/>
              </a:rPr>
              <a:t>L</a:t>
            </a:r>
            <a:r>
              <a:rPr lang="en-GB" sz="2200" i="1" dirty="0" smtClean="0">
                <a:solidFill>
                  <a:srgbClr val="1A9626"/>
                </a:solidFill>
                <a:sym typeface="Symbol" pitchFamily="18" charset="2"/>
              </a:rPr>
              <a:t>)&lt;(</a:t>
            </a:r>
            <a:r>
              <a:rPr lang="en-GB" sz="2200" i="1" dirty="0" err="1" smtClean="0">
                <a:solidFill>
                  <a:srgbClr val="1A9626"/>
                </a:solidFill>
                <a:sym typeface="Wingdings" pitchFamily="2" charset="2"/>
              </a:rPr>
              <a:t>u</a:t>
            </a:r>
            <a:r>
              <a:rPr lang="en-GB" sz="2200" i="1" baseline="-25000" dirty="0" err="1" smtClean="0">
                <a:solidFill>
                  <a:srgbClr val="1A9626"/>
                </a:solidFill>
                <a:sym typeface="Wingdings" pitchFamily="2" charset="2"/>
              </a:rPr>
              <a:t>R</a:t>
            </a:r>
            <a:r>
              <a:rPr lang="en-GB" sz="2200" i="1" dirty="0" smtClean="0">
                <a:solidFill>
                  <a:srgbClr val="1A9626"/>
                </a:solidFill>
                <a:sym typeface="Symbol" pitchFamily="18" charset="2"/>
              </a:rPr>
              <a:t>)</a:t>
            </a:r>
            <a:endParaRPr lang="en-GB" sz="2200" i="1" dirty="0" smtClean="0">
              <a:solidFill>
                <a:srgbClr val="1A9626"/>
              </a:solidFill>
              <a:sym typeface="Wingdings" pitchFamily="2" charset="2"/>
            </a:endParaRPr>
          </a:p>
          <a:p>
            <a:endParaRPr lang="en-GB" sz="2200" dirty="0" smtClean="0">
              <a:sym typeface="Wingdings" pitchFamily="2" charset="2"/>
            </a:endParaRPr>
          </a:p>
          <a:p>
            <a:r>
              <a:rPr lang="en-GB" sz="2200" dirty="0" smtClean="0">
                <a:sym typeface="Wingdings" pitchFamily="2" charset="2"/>
              </a:rPr>
              <a:t>Both rarefactions and shocks are present in the solutions to the Euler equation. Both waves are nonlinear.</a:t>
            </a:r>
            <a:endParaRPr lang="en-GB" sz="2200" dirty="0">
              <a:sym typeface="Symbol" pitchFamily="18" charset="2"/>
            </a:endParaRPr>
          </a:p>
        </p:txBody>
      </p:sp>
      <p:pic>
        <p:nvPicPr>
          <p:cNvPr id="4" name="burger_expansion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9694" y="1333440"/>
            <a:ext cx="4396830" cy="2198415"/>
          </a:xfrm>
          <a:prstGeom prst="rect">
            <a:avLst/>
          </a:prstGeom>
          <a:ln>
            <a:solidFill>
              <a:srgbClr val="C0504D"/>
            </a:solidFill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18430" y="1003787"/>
            <a:ext cx="4401264" cy="320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dirty="0" smtClean="0">
                <a:sym typeface="Wingdings" pitchFamily="2" charset="2"/>
              </a:rPr>
              <a:t>A rarefaction wave is a nonlinear wave that smoothly connects the left and the right state. It is an expansion wave.</a:t>
            </a:r>
          </a:p>
          <a:p>
            <a:endParaRPr lang="en-GB" sz="2200" dirty="0" smtClean="0">
              <a:sym typeface="Wingdings" pitchFamily="2" charset="2"/>
            </a:endParaRPr>
          </a:p>
          <a:p>
            <a:r>
              <a:rPr lang="en-GB" sz="2200" dirty="0" smtClean="0">
                <a:sym typeface="Wingdings" pitchFamily="2" charset="2"/>
              </a:rPr>
              <a:t>The solution can only be self-similar and takes on the range of values between </a:t>
            </a:r>
            <a:r>
              <a:rPr lang="en-GB" sz="2200" i="1" dirty="0" err="1" smtClean="0">
                <a:solidFill>
                  <a:srgbClr val="1A9626"/>
                </a:solidFill>
                <a:sym typeface="Wingdings" pitchFamily="2" charset="2"/>
              </a:rPr>
              <a:t>u</a:t>
            </a:r>
            <a:r>
              <a:rPr lang="en-GB" sz="2200" i="1" baseline="-25000" dirty="0" err="1" smtClean="0">
                <a:solidFill>
                  <a:srgbClr val="1A9626"/>
                </a:solidFill>
                <a:sym typeface="Wingdings" pitchFamily="2" charset="2"/>
              </a:rPr>
              <a:t>L</a:t>
            </a:r>
            <a:r>
              <a:rPr lang="en-GB" sz="2200" dirty="0" smtClean="0">
                <a:sym typeface="Wingdings" pitchFamily="2" charset="2"/>
              </a:rPr>
              <a:t> and </a:t>
            </a:r>
            <a:r>
              <a:rPr lang="en-GB" sz="2200" i="1" dirty="0" err="1" smtClean="0">
                <a:solidFill>
                  <a:srgbClr val="1A9626"/>
                </a:solidFill>
                <a:sym typeface="Wingdings" pitchFamily="2" charset="2"/>
              </a:rPr>
              <a:t>u</a:t>
            </a:r>
            <a:r>
              <a:rPr lang="en-GB" sz="2200" i="1" baseline="-25000" dirty="0" err="1" smtClean="0">
                <a:solidFill>
                  <a:srgbClr val="1A9626"/>
                </a:solidFill>
                <a:sym typeface="Wingdings" pitchFamily="2" charset="2"/>
              </a:rPr>
              <a:t>R</a:t>
            </a:r>
            <a:r>
              <a:rPr lang="en-GB" sz="2200" dirty="0" smtClean="0">
                <a:sym typeface="Wingdings" pitchFamily="2" charset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6646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Burger Equation: Riemann Solver</a:t>
            </a:r>
            <a:endParaRPr lang="en-GB" dirty="0"/>
          </a:p>
        </p:txBody>
      </p:sp>
      <p:sp>
        <p:nvSpPr>
          <p:cNvPr id="2140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ym typeface="Symbol" pitchFamily="18" charset="2"/>
              </a:rPr>
              <a:t>These results can be used to write the general solution to the Riemann problem for  Burger’s equation:</a:t>
            </a:r>
          </a:p>
          <a:p>
            <a:endParaRPr lang="en-GB" dirty="0" smtClean="0">
              <a:sym typeface="Symbol" pitchFamily="18" charset="2"/>
            </a:endParaRPr>
          </a:p>
          <a:p>
            <a:pPr lvl="1"/>
            <a:r>
              <a:rPr lang="en-GB" sz="2000" dirty="0" smtClean="0">
                <a:sym typeface="Symbol" pitchFamily="18" charset="2"/>
              </a:rPr>
              <a:t>If </a:t>
            </a:r>
            <a:r>
              <a:rPr lang="en-GB" sz="2000" i="1" dirty="0" err="1" smtClean="0">
                <a:solidFill>
                  <a:srgbClr val="1A9626"/>
                </a:solidFill>
                <a:sym typeface="Wingdings" pitchFamily="2" charset="2"/>
              </a:rPr>
              <a:t>u</a:t>
            </a:r>
            <a:r>
              <a:rPr lang="en-GB" sz="2000" i="1" baseline="-25000" dirty="0" err="1" smtClean="0">
                <a:solidFill>
                  <a:srgbClr val="1A9626"/>
                </a:solidFill>
                <a:sym typeface="Wingdings" pitchFamily="2" charset="2"/>
              </a:rPr>
              <a:t>L</a:t>
            </a:r>
            <a:r>
              <a:rPr lang="en-GB" sz="2000" i="1" baseline="-25000" dirty="0" smtClean="0">
                <a:solidFill>
                  <a:srgbClr val="1A9626"/>
                </a:solidFill>
                <a:sym typeface="Wingdings" pitchFamily="2" charset="2"/>
              </a:rPr>
              <a:t> </a:t>
            </a:r>
            <a:r>
              <a:rPr lang="en-GB" sz="2000" i="1" dirty="0" smtClean="0">
                <a:solidFill>
                  <a:srgbClr val="1A9626"/>
                </a:solidFill>
                <a:sym typeface="Wingdings" pitchFamily="2" charset="2"/>
              </a:rPr>
              <a:t>&gt; </a:t>
            </a:r>
            <a:r>
              <a:rPr lang="en-GB" sz="2000" i="1" dirty="0" err="1" smtClean="0">
                <a:solidFill>
                  <a:srgbClr val="1A9626"/>
                </a:solidFill>
                <a:sym typeface="Wingdings" pitchFamily="2" charset="2"/>
              </a:rPr>
              <a:t>u</a:t>
            </a:r>
            <a:r>
              <a:rPr lang="en-GB" sz="2000" i="1" baseline="-25000" dirty="0" err="1" smtClean="0">
                <a:solidFill>
                  <a:srgbClr val="1A9626"/>
                </a:solidFill>
                <a:sym typeface="Wingdings" pitchFamily="2" charset="2"/>
              </a:rPr>
              <a:t>R</a:t>
            </a:r>
            <a:r>
              <a:rPr lang="en-GB" sz="2000" dirty="0" smtClean="0">
                <a:sym typeface="Symbol" pitchFamily="18" charset="2"/>
              </a:rPr>
              <a:t>  the solution is a discontinuity (</a:t>
            </a:r>
            <a:r>
              <a:rPr lang="en-GB" sz="2000" i="1" u="sng" dirty="0" smtClean="0">
                <a:solidFill>
                  <a:srgbClr val="1A9626"/>
                </a:solidFill>
                <a:sym typeface="Symbol" pitchFamily="18" charset="2"/>
              </a:rPr>
              <a:t>shock wave)</a:t>
            </a:r>
            <a:r>
              <a:rPr lang="en-GB" sz="2000" dirty="0" smtClean="0">
                <a:sym typeface="Symbol" pitchFamily="18" charset="2"/>
              </a:rPr>
              <a:t>. In this case</a:t>
            </a:r>
          </a:p>
          <a:p>
            <a:endParaRPr lang="en-GB" dirty="0" smtClean="0">
              <a:sym typeface="Symbol" pitchFamily="18" charset="2"/>
            </a:endParaRPr>
          </a:p>
          <a:p>
            <a:endParaRPr lang="en-GB" dirty="0" smtClean="0">
              <a:sym typeface="Symbol" pitchFamily="18" charset="2"/>
            </a:endParaRPr>
          </a:p>
          <a:p>
            <a:endParaRPr lang="en-GB" dirty="0" smtClean="0">
              <a:sym typeface="Symbol" pitchFamily="18" charset="2"/>
            </a:endParaRPr>
          </a:p>
          <a:p>
            <a:pPr lvl="1"/>
            <a:r>
              <a:rPr lang="en-GB" sz="2000" dirty="0" smtClean="0">
                <a:sym typeface="Symbol" pitchFamily="18" charset="2"/>
              </a:rPr>
              <a:t>If </a:t>
            </a:r>
            <a:r>
              <a:rPr lang="en-GB" sz="2000" i="1" dirty="0" err="1" smtClean="0">
                <a:solidFill>
                  <a:srgbClr val="1A9626"/>
                </a:solidFill>
                <a:sym typeface="Wingdings" pitchFamily="2" charset="2"/>
              </a:rPr>
              <a:t>u</a:t>
            </a:r>
            <a:r>
              <a:rPr lang="en-GB" sz="2000" i="1" baseline="-25000" dirty="0" err="1" smtClean="0">
                <a:solidFill>
                  <a:srgbClr val="1A9626"/>
                </a:solidFill>
                <a:sym typeface="Wingdings" pitchFamily="2" charset="2"/>
              </a:rPr>
              <a:t>L</a:t>
            </a:r>
            <a:r>
              <a:rPr lang="en-GB" sz="2000" i="1" baseline="-25000" dirty="0" smtClean="0">
                <a:solidFill>
                  <a:srgbClr val="1A9626"/>
                </a:solidFill>
                <a:sym typeface="Wingdings" pitchFamily="2" charset="2"/>
              </a:rPr>
              <a:t> </a:t>
            </a:r>
            <a:r>
              <a:rPr lang="en-GB" sz="2000" i="1" dirty="0" smtClean="0">
                <a:solidFill>
                  <a:srgbClr val="1A9626"/>
                </a:solidFill>
                <a:sym typeface="Wingdings" pitchFamily="2" charset="2"/>
              </a:rPr>
              <a:t>&lt; </a:t>
            </a:r>
            <a:r>
              <a:rPr lang="en-GB" sz="2000" i="1" dirty="0" err="1" smtClean="0">
                <a:solidFill>
                  <a:srgbClr val="1A9626"/>
                </a:solidFill>
                <a:sym typeface="Wingdings" pitchFamily="2" charset="2"/>
              </a:rPr>
              <a:t>u</a:t>
            </a:r>
            <a:r>
              <a:rPr lang="en-GB" sz="2000" i="1" baseline="-25000" dirty="0" err="1" smtClean="0">
                <a:solidFill>
                  <a:srgbClr val="1A9626"/>
                </a:solidFill>
                <a:sym typeface="Wingdings" pitchFamily="2" charset="2"/>
              </a:rPr>
              <a:t>R</a:t>
            </a:r>
            <a:r>
              <a:rPr lang="en-GB" sz="2000" i="1" baseline="-25000" dirty="0" smtClean="0">
                <a:solidFill>
                  <a:srgbClr val="1A9626"/>
                </a:solidFill>
                <a:sym typeface="Wingdings" pitchFamily="2" charset="2"/>
              </a:rPr>
              <a:t> </a:t>
            </a:r>
            <a:r>
              <a:rPr lang="en-GB" sz="2000" dirty="0" smtClean="0">
                <a:sym typeface="Symbol" pitchFamily="18" charset="2"/>
              </a:rPr>
              <a:t>  the solution is a </a:t>
            </a:r>
            <a:r>
              <a:rPr lang="en-GB" sz="2000" i="1" u="sng" dirty="0" smtClean="0">
                <a:solidFill>
                  <a:srgbClr val="8E4700"/>
                </a:solidFill>
                <a:sym typeface="Symbol" pitchFamily="18" charset="2"/>
              </a:rPr>
              <a:t>rarefaction wave</a:t>
            </a:r>
            <a:r>
              <a:rPr lang="en-GB" sz="2000" dirty="0" smtClean="0">
                <a:sym typeface="Symbol" pitchFamily="18" charset="2"/>
              </a:rPr>
              <a:t>. In this case</a:t>
            </a:r>
          </a:p>
          <a:p>
            <a:endParaRPr lang="en-GB" dirty="0">
              <a:sym typeface="Symbol" pitchFamily="18" charset="2"/>
            </a:endParaRPr>
          </a:p>
        </p:txBody>
      </p:sp>
      <p:pic>
        <p:nvPicPr>
          <p:cNvPr id="214023" name="Picture 7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2997520"/>
            <a:ext cx="6489328" cy="102622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14025" name="Picture 9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4826580"/>
            <a:ext cx="4392488" cy="149145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913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mtClean="0"/>
              <a:t>Nonlinear Advection Equation</a:t>
            </a:r>
            <a:endParaRPr lang="it-IT"/>
          </a:p>
        </p:txBody>
      </p:sp>
      <p:sp>
        <p:nvSpPr>
          <p:cNvPr id="2170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it-IT" smtClean="0">
                <a:sym typeface="Symbol" pitchFamily="18" charset="2"/>
              </a:rPr>
              <a:t>Solutions look like</a:t>
            </a:r>
          </a:p>
          <a:p>
            <a:endParaRPr lang="it-IT" smtClean="0">
              <a:sym typeface="Symbol" pitchFamily="18" charset="2"/>
            </a:endParaRPr>
          </a:p>
          <a:p>
            <a:endParaRPr lang="it-IT" smtClean="0">
              <a:sym typeface="Symbol" pitchFamily="18" charset="2"/>
            </a:endParaRPr>
          </a:p>
          <a:p>
            <a:endParaRPr lang="it-IT" smtClean="0">
              <a:sym typeface="Symbol" pitchFamily="18" charset="2"/>
            </a:endParaRPr>
          </a:p>
          <a:p>
            <a:endParaRPr lang="it-IT" smtClean="0">
              <a:sym typeface="Symbol" pitchFamily="18" charset="2"/>
            </a:endParaRPr>
          </a:p>
          <a:p>
            <a:endParaRPr lang="it-IT" smtClean="0">
              <a:sym typeface="Symbol" pitchFamily="18" charset="2"/>
            </a:endParaRPr>
          </a:p>
          <a:p>
            <a:endParaRPr lang="it-IT" smtClean="0">
              <a:sym typeface="Symbol" pitchFamily="18" charset="2"/>
            </a:endParaRPr>
          </a:p>
          <a:p>
            <a:endParaRPr lang="it-IT" smtClean="0">
              <a:sym typeface="Symbol" pitchFamily="18" charset="2"/>
            </a:endParaRPr>
          </a:p>
          <a:p>
            <a:endParaRPr lang="it-IT" smtClean="0">
              <a:sym typeface="Symbol" pitchFamily="18" charset="2"/>
            </a:endParaRPr>
          </a:p>
          <a:p>
            <a:r>
              <a:rPr lang="it-IT" smtClean="0">
                <a:sym typeface="Symbol" pitchFamily="18" charset="2"/>
              </a:rPr>
              <a:t>  for a rarefaction and a shock, respectively.</a:t>
            </a:r>
            <a:endParaRPr lang="it-IT">
              <a:sym typeface="Symbol" pitchFamily="18" charset="2"/>
            </a:endParaRPr>
          </a:p>
        </p:txBody>
      </p:sp>
      <p:pic>
        <p:nvPicPr>
          <p:cNvPr id="217094" name="Picture 6" descr="burg_rarefac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2057400"/>
            <a:ext cx="4016375" cy="3011488"/>
          </a:xfrm>
          <a:prstGeom prst="rect">
            <a:avLst/>
          </a:prstGeom>
          <a:noFill/>
        </p:spPr>
      </p:pic>
      <p:pic>
        <p:nvPicPr>
          <p:cNvPr id="217095" name="Picture 7" descr="burg_sho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9963" y="2119313"/>
            <a:ext cx="3986212" cy="2990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2098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IV. Nonlinear systems of Conservation law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241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mtClean="0"/>
              <a:t>Nonlinear Systems</a:t>
            </a:r>
            <a:endParaRPr lang="it-IT"/>
          </a:p>
        </p:txBody>
      </p:sp>
      <p:sp>
        <p:nvSpPr>
          <p:cNvPr id="2191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ym typeface="Wingdings" pitchFamily="2" charset="2"/>
              </a:rPr>
              <a:t>Much of what is known about the numerical solution of hyperbolic systems of nonlinear equations comes from the results obtained in the linear case or simple nonlinear scalar equations.</a:t>
            </a:r>
          </a:p>
          <a:p>
            <a:endParaRPr lang="en-GB" dirty="0" smtClean="0">
              <a:sym typeface="Wingdings" pitchFamily="2" charset="2"/>
            </a:endParaRPr>
          </a:p>
          <a:p>
            <a:r>
              <a:rPr lang="en-GB" dirty="0" smtClean="0">
                <a:sym typeface="Wingdings" pitchFamily="2" charset="2"/>
              </a:rPr>
              <a:t>The key idea is to exploit the conservative form and assume the system can be locally “frozen” at each grid interface.</a:t>
            </a:r>
          </a:p>
          <a:p>
            <a:endParaRPr lang="en-GB" dirty="0" smtClean="0">
              <a:sym typeface="Wingdings" pitchFamily="2" charset="2"/>
            </a:endParaRPr>
          </a:p>
          <a:p>
            <a:r>
              <a:rPr lang="en-GB" dirty="0" smtClean="0">
                <a:sym typeface="Wingdings" pitchFamily="2" charset="2"/>
              </a:rPr>
              <a:t>However, this still requires the solution of the Riemann problem, which becomes increasingly difficult for complicated set of hyperbolic P.D.E.  </a:t>
            </a:r>
            <a:endParaRPr lang="en-GB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92624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Advection Equation: Theory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1128978"/>
            <a:ext cx="8579296" cy="5729022"/>
          </a:xfrm>
        </p:spPr>
        <p:txBody>
          <a:bodyPr>
            <a:normAutofit/>
          </a:bodyPr>
          <a:lstStyle/>
          <a:p>
            <a:r>
              <a:rPr lang="en-GB" sz="2200" dirty="0" smtClean="0"/>
              <a:t>First order partial differential equation (PDE) in (</a:t>
            </a:r>
            <a:r>
              <a:rPr lang="en-GB" sz="2200" dirty="0" err="1" smtClean="0"/>
              <a:t>x,t</a:t>
            </a:r>
            <a:r>
              <a:rPr lang="en-GB" sz="2200" dirty="0" smtClean="0"/>
              <a:t>):</a:t>
            </a:r>
          </a:p>
          <a:p>
            <a:endParaRPr lang="en-GB" sz="2200" dirty="0" smtClean="0"/>
          </a:p>
          <a:p>
            <a:pPr marL="0" indent="0">
              <a:buNone/>
            </a:pPr>
            <a:endParaRPr lang="en-GB" sz="2200" dirty="0" smtClean="0"/>
          </a:p>
          <a:p>
            <a:endParaRPr lang="en-GB" sz="2200" dirty="0" smtClean="0"/>
          </a:p>
          <a:p>
            <a:r>
              <a:rPr lang="en-GB" sz="2200" dirty="0" smtClean="0"/>
              <a:t>Hyperbolic PDE: information propagates across domain at </a:t>
            </a:r>
            <a:r>
              <a:rPr lang="en-GB" sz="2200" i="1" u="sng" dirty="0" smtClean="0">
                <a:solidFill>
                  <a:srgbClr val="3366FF"/>
                </a:solidFill>
              </a:rPr>
              <a:t>finite speed</a:t>
            </a:r>
            <a:r>
              <a:rPr lang="en-GB" sz="2200" dirty="0" smtClean="0"/>
              <a:t> </a:t>
            </a:r>
            <a:r>
              <a:rPr lang="en-GB" sz="2200" dirty="0" smtClean="0">
                <a:sym typeface="Wingdings" pitchFamily="2" charset="2"/>
              </a:rPr>
              <a:t> method of characteristics</a:t>
            </a:r>
          </a:p>
          <a:p>
            <a:endParaRPr lang="en-GB" sz="2200" dirty="0" smtClean="0">
              <a:sym typeface="Wingdings" pitchFamily="2" charset="2"/>
            </a:endParaRPr>
          </a:p>
          <a:p>
            <a:r>
              <a:rPr lang="en-GB" sz="2200" dirty="0" smtClean="0">
                <a:sym typeface="Wingdings" pitchFamily="2" charset="2"/>
              </a:rPr>
              <a:t>Characteristic curves satisfy:</a:t>
            </a:r>
          </a:p>
          <a:p>
            <a:endParaRPr lang="en-GB" sz="2200" dirty="0" smtClean="0">
              <a:sym typeface="Wingdings" pitchFamily="2" charset="2"/>
            </a:endParaRPr>
          </a:p>
          <a:p>
            <a:r>
              <a:rPr lang="en-GB" sz="2200" dirty="0" smtClean="0">
                <a:sym typeface="Wingdings" pitchFamily="2" charset="2"/>
              </a:rPr>
              <a:t>Along each characteristics:</a:t>
            </a:r>
          </a:p>
          <a:p>
            <a:pPr marL="0" indent="0">
              <a:buNone/>
            </a:pPr>
            <a:endParaRPr lang="en-GB" sz="2200" dirty="0" smtClean="0">
              <a:sym typeface="Wingdings" pitchFamily="2" charset="2"/>
            </a:endParaRPr>
          </a:p>
          <a:p>
            <a:pPr marL="0" indent="0">
              <a:buNone/>
            </a:pPr>
            <a:r>
              <a:rPr lang="en-GB" sz="2200" dirty="0" smtClean="0"/>
              <a:t> </a:t>
            </a:r>
          </a:p>
          <a:p>
            <a:pPr marL="0" indent="0">
              <a:buNone/>
            </a:pPr>
            <a:endParaRPr lang="en-GB" sz="2200" dirty="0" smtClean="0"/>
          </a:p>
          <a:p>
            <a:pPr marL="0" indent="0">
              <a:buNone/>
            </a:pPr>
            <a:r>
              <a:rPr lang="en-GB" sz="2200" dirty="0" smtClean="0"/>
              <a:t> </a:t>
            </a:r>
            <a:r>
              <a:rPr lang="en-GB" sz="2200" dirty="0" smtClean="0">
                <a:sym typeface="Wingdings"/>
              </a:rPr>
              <a:t> </a:t>
            </a:r>
            <a:r>
              <a:rPr lang="en-GB" sz="2200" dirty="0" smtClean="0"/>
              <a:t>The solution is constant along characteristic curves.</a:t>
            </a:r>
            <a:endParaRPr lang="en-GB" sz="22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374" y="1826292"/>
            <a:ext cx="3586537" cy="719999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7021" y="3768205"/>
            <a:ext cx="937396" cy="6479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571" y="5433243"/>
            <a:ext cx="2711539" cy="575999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35530" y="3360182"/>
            <a:ext cx="3595723" cy="27268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428152" y="5341414"/>
            <a:ext cx="10961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3366FF"/>
                </a:solidFill>
              </a:rPr>
              <a:t>U</a:t>
            </a:r>
            <a:r>
              <a:rPr lang="en-US" sz="1600" i="1" dirty="0" smtClean="0">
                <a:solidFill>
                  <a:srgbClr val="3366FF"/>
                </a:solidFill>
              </a:rPr>
              <a:t>(x-at,0)</a:t>
            </a:r>
            <a:endParaRPr lang="en-US" sz="1600" i="1" dirty="0">
              <a:solidFill>
                <a:srgbClr val="3366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17341" y="3842814"/>
            <a:ext cx="100426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3366FF"/>
                </a:solidFill>
              </a:rPr>
              <a:t>U</a:t>
            </a:r>
            <a:r>
              <a:rPr lang="en-US" sz="1600" i="1" dirty="0" smtClean="0">
                <a:solidFill>
                  <a:srgbClr val="3366FF"/>
                </a:solidFill>
              </a:rPr>
              <a:t>(</a:t>
            </a:r>
            <a:r>
              <a:rPr lang="en-US" sz="1600" i="1" dirty="0" err="1" smtClean="0">
                <a:solidFill>
                  <a:srgbClr val="3366FF"/>
                </a:solidFill>
              </a:rPr>
              <a:t>x,</a:t>
            </a:r>
            <a:r>
              <a:rPr lang="en-US" sz="1600" i="1" dirty="0" err="1">
                <a:solidFill>
                  <a:srgbClr val="3366FF"/>
                </a:solidFill>
              </a:rPr>
              <a:t>t</a:t>
            </a:r>
            <a:r>
              <a:rPr lang="en-US" sz="1600" i="1" dirty="0" smtClean="0">
                <a:solidFill>
                  <a:srgbClr val="3366FF"/>
                </a:solidFill>
              </a:rPr>
              <a:t>)</a:t>
            </a:r>
            <a:endParaRPr lang="en-US" sz="1600" i="1" dirty="0">
              <a:solidFill>
                <a:srgbClr val="3366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6249392" y="4045143"/>
            <a:ext cx="1454647" cy="166280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964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mtClean="0"/>
              <a:t>Euler Equations</a:t>
            </a:r>
            <a:endParaRPr lang="it-IT"/>
          </a:p>
        </p:txBody>
      </p:sp>
      <p:sp>
        <p:nvSpPr>
          <p:cNvPr id="2263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ym typeface="Wingdings" pitchFamily="2" charset="2"/>
              </a:rPr>
              <a:t>System of conservation laws describing conservation of mass, momentum and energy:</a:t>
            </a: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r>
              <a:rPr lang="en-GB" dirty="0" smtClean="0">
                <a:sym typeface="Wingdings" pitchFamily="2" charset="2"/>
              </a:rPr>
              <a:t>Total energy density E is the sum of </a:t>
            </a:r>
          </a:p>
          <a:p>
            <a:pPr>
              <a:buNone/>
            </a:pPr>
            <a:r>
              <a:rPr lang="en-GB" dirty="0" smtClean="0">
                <a:sym typeface="Wingdings" pitchFamily="2" charset="2"/>
              </a:rPr>
              <a:t>     thermal + Kinetic terms:</a:t>
            </a:r>
          </a:p>
          <a:p>
            <a:pPr>
              <a:buNone/>
            </a:pPr>
            <a:endParaRPr lang="en-GB" dirty="0" smtClean="0">
              <a:sym typeface="Wingdings" pitchFamily="2" charset="2"/>
            </a:endParaRPr>
          </a:p>
          <a:p>
            <a:r>
              <a:rPr lang="en-GB" dirty="0" smtClean="0">
                <a:sym typeface="Wingdings" pitchFamily="2" charset="2"/>
              </a:rPr>
              <a:t>Closure requires an Equation of State (</a:t>
            </a:r>
            <a:r>
              <a:rPr lang="en-GB" dirty="0" err="1" smtClean="0">
                <a:sym typeface="Wingdings" pitchFamily="2" charset="2"/>
              </a:rPr>
              <a:t>EoS</a:t>
            </a:r>
            <a:r>
              <a:rPr lang="en-GB" dirty="0" smtClean="0">
                <a:sym typeface="Wingdings" pitchFamily="2" charset="2"/>
              </a:rPr>
              <a:t>). </a:t>
            </a:r>
          </a:p>
          <a:p>
            <a:pPr>
              <a:buNone/>
            </a:pPr>
            <a:r>
              <a:rPr lang="en-GB" dirty="0" smtClean="0">
                <a:sym typeface="Wingdings" pitchFamily="2" charset="2"/>
              </a:rPr>
              <a:t>    For an ideal gas one has</a:t>
            </a:r>
            <a:endParaRPr lang="en-GB" dirty="0">
              <a:sym typeface="Wingdings" pitchFamily="2" charset="2"/>
            </a:endParaRPr>
          </a:p>
        </p:txBody>
      </p:sp>
      <p:pic>
        <p:nvPicPr>
          <p:cNvPr id="226314" name="Picture 10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8166" y="2131999"/>
            <a:ext cx="4516082" cy="1801057"/>
          </a:xfrm>
          <a:prstGeom prst="rect">
            <a:avLst/>
          </a:prstGeom>
          <a:noFill/>
          <a:ln w="9525" algn="in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5" name="Picture 8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4149080"/>
            <a:ext cx="1761926" cy="67480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6" name="Picture 6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45464" y="5877982"/>
            <a:ext cx="15033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44861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Euler Equations: Characteristic Structure</a:t>
            </a:r>
            <a:endParaRPr lang="en-GB" dirty="0"/>
          </a:p>
        </p:txBody>
      </p:sp>
      <p:sp>
        <p:nvSpPr>
          <p:cNvPr id="2273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ym typeface="Wingdings" pitchFamily="2" charset="2"/>
              </a:rPr>
              <a:t>The equations of </a:t>
            </a:r>
            <a:r>
              <a:rPr lang="en-GB" dirty="0" err="1" smtClean="0">
                <a:sym typeface="Wingdings" pitchFamily="2" charset="2"/>
              </a:rPr>
              <a:t>gasdynamics</a:t>
            </a:r>
            <a:r>
              <a:rPr lang="en-GB" dirty="0" smtClean="0">
                <a:sym typeface="Wingdings" pitchFamily="2" charset="2"/>
              </a:rPr>
              <a:t> can also be written in “quasi-linear” or primitive form. In 1D:</a:t>
            </a: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pPr>
              <a:buNone/>
            </a:pPr>
            <a:r>
              <a:rPr lang="en-GB" dirty="0" smtClean="0">
                <a:sym typeface="Wingdings" pitchFamily="2" charset="2"/>
              </a:rPr>
              <a:t>    where </a:t>
            </a:r>
            <a:r>
              <a:rPr lang="en-GB" i="1" dirty="0" smtClean="0">
                <a:solidFill>
                  <a:srgbClr val="1A9626"/>
                </a:solidFill>
                <a:sym typeface="Wingdings" pitchFamily="2" charset="2"/>
              </a:rPr>
              <a:t>V = [</a:t>
            </a:r>
            <a:r>
              <a:rPr lang="en-GB" i="1" dirty="0" smtClean="0">
                <a:solidFill>
                  <a:srgbClr val="1A9626"/>
                </a:solidFill>
                <a:sym typeface="Symbol" pitchFamily="18" charset="2"/>
              </a:rPr>
              <a:t>,</a:t>
            </a:r>
            <a:r>
              <a:rPr lang="en-GB" i="1" dirty="0" err="1" smtClean="0">
                <a:solidFill>
                  <a:srgbClr val="1A9626"/>
                </a:solidFill>
                <a:sym typeface="Symbol" pitchFamily="18" charset="2"/>
              </a:rPr>
              <a:t>v</a:t>
            </a:r>
            <a:r>
              <a:rPr lang="en-GB" i="1" baseline="-25000" dirty="0" err="1" smtClean="0">
                <a:solidFill>
                  <a:srgbClr val="1A9626"/>
                </a:solidFill>
                <a:sym typeface="Symbol" pitchFamily="18" charset="2"/>
              </a:rPr>
              <a:t>x</a:t>
            </a:r>
            <a:r>
              <a:rPr lang="en-GB" i="1" dirty="0" err="1" smtClean="0">
                <a:solidFill>
                  <a:srgbClr val="1A9626"/>
                </a:solidFill>
                <a:sym typeface="Symbol" pitchFamily="18" charset="2"/>
              </a:rPr>
              <a:t>,p</a:t>
            </a:r>
            <a:r>
              <a:rPr lang="en-GB" i="1" dirty="0" smtClean="0">
                <a:solidFill>
                  <a:srgbClr val="1A9626"/>
                </a:solidFill>
                <a:sym typeface="Symbol" pitchFamily="18" charset="2"/>
              </a:rPr>
              <a:t>]</a:t>
            </a:r>
            <a:r>
              <a:rPr lang="en-GB" dirty="0" smtClean="0">
                <a:sym typeface="Symbol" pitchFamily="18" charset="2"/>
              </a:rPr>
              <a:t> is a vector of primitive variable, </a:t>
            </a:r>
            <a:r>
              <a:rPr lang="en-GB" i="1" dirty="0" err="1" smtClean="0">
                <a:solidFill>
                  <a:srgbClr val="1A9626"/>
                </a:solidFill>
                <a:sym typeface="Symbol" pitchFamily="18" charset="2"/>
              </a:rPr>
              <a:t>c</a:t>
            </a:r>
            <a:r>
              <a:rPr lang="en-GB" i="1" baseline="-25000" dirty="0" err="1" smtClean="0">
                <a:solidFill>
                  <a:srgbClr val="1A9626"/>
                </a:solidFill>
                <a:sym typeface="Symbol" pitchFamily="18" charset="2"/>
              </a:rPr>
              <a:t>s</a:t>
            </a:r>
            <a:r>
              <a:rPr lang="en-GB" i="1" dirty="0" smtClean="0">
                <a:solidFill>
                  <a:srgbClr val="1A9626"/>
                </a:solidFill>
                <a:sym typeface="Symbol" pitchFamily="18" charset="2"/>
              </a:rPr>
              <a:t> = (p/)</a:t>
            </a:r>
            <a:r>
              <a:rPr lang="en-GB" i="1" baseline="30000" dirty="0" smtClean="0">
                <a:solidFill>
                  <a:srgbClr val="1A9626"/>
                </a:solidFill>
                <a:sym typeface="Symbol" pitchFamily="18" charset="2"/>
              </a:rPr>
              <a:t>1/2</a:t>
            </a:r>
            <a:r>
              <a:rPr lang="en-GB" dirty="0" smtClean="0">
                <a:sym typeface="Symbol" pitchFamily="18" charset="2"/>
              </a:rPr>
              <a:t>  is the adiabatic speed of sound.</a:t>
            </a:r>
          </a:p>
          <a:p>
            <a:endParaRPr lang="en-GB" dirty="0" smtClean="0">
              <a:sym typeface="Symbol" pitchFamily="18" charset="2"/>
            </a:endParaRPr>
          </a:p>
          <a:p>
            <a:r>
              <a:rPr lang="en-GB" dirty="0" smtClean="0">
                <a:sym typeface="Symbol" pitchFamily="18" charset="2"/>
              </a:rPr>
              <a:t>It is called “quasi-linear” since, differently from the linear case where we had </a:t>
            </a:r>
            <a:r>
              <a:rPr lang="en-GB" i="1" dirty="0" smtClean="0">
                <a:solidFill>
                  <a:srgbClr val="1A9626"/>
                </a:solidFill>
                <a:sym typeface="Symbol" pitchFamily="18" charset="2"/>
              </a:rPr>
              <a:t>A=</a:t>
            </a:r>
            <a:r>
              <a:rPr lang="en-GB" i="1" dirty="0" err="1" smtClean="0">
                <a:solidFill>
                  <a:srgbClr val="1A9626"/>
                </a:solidFill>
                <a:sym typeface="Symbol" pitchFamily="18" charset="2"/>
              </a:rPr>
              <a:t>const</a:t>
            </a:r>
            <a:r>
              <a:rPr lang="en-GB" dirty="0" smtClean="0">
                <a:sym typeface="Symbol" pitchFamily="18" charset="2"/>
              </a:rPr>
              <a:t> , here </a:t>
            </a:r>
            <a:r>
              <a:rPr lang="en-GB" i="1" dirty="0" smtClean="0">
                <a:solidFill>
                  <a:srgbClr val="1A9626"/>
                </a:solidFill>
                <a:sym typeface="Symbol" pitchFamily="18" charset="2"/>
              </a:rPr>
              <a:t>A = A(V)</a:t>
            </a:r>
            <a:r>
              <a:rPr lang="en-GB" dirty="0" smtClean="0">
                <a:sym typeface="Symbol" pitchFamily="18" charset="2"/>
              </a:rPr>
              <a:t>.</a:t>
            </a:r>
            <a:endParaRPr lang="en-GB" dirty="0">
              <a:sym typeface="Symbol" pitchFamily="18" charset="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988840"/>
            <a:ext cx="6542881" cy="1727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9635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Euler Equations: Characteristic Structure</a:t>
            </a:r>
            <a:endParaRPr lang="en-GB" dirty="0"/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>
                <a:sym typeface="Wingdings" pitchFamily="2" charset="2"/>
              </a:rPr>
              <a:t>The quasi-linear form can be used to find the eigenvector decomposition of the matrix </a:t>
            </a:r>
            <a:r>
              <a:rPr lang="en-GB" i="1" dirty="0" smtClean="0">
                <a:solidFill>
                  <a:srgbClr val="1A9626"/>
                </a:solidFill>
                <a:sym typeface="Wingdings" pitchFamily="2" charset="2"/>
              </a:rPr>
              <a:t>A</a:t>
            </a:r>
            <a:r>
              <a:rPr lang="en-GB" dirty="0" smtClean="0">
                <a:sym typeface="Wingdings" pitchFamily="2" charset="2"/>
              </a:rPr>
              <a:t>:</a:t>
            </a: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r>
              <a:rPr lang="en-GB" dirty="0" smtClean="0">
                <a:sym typeface="Wingdings" pitchFamily="2" charset="2"/>
              </a:rPr>
              <a:t>Associated to the eigenvalues:</a:t>
            </a: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endParaRPr lang="en-GB" dirty="0" smtClean="0">
              <a:sym typeface="Wingdings" pitchFamily="2" charset="2"/>
            </a:endParaRPr>
          </a:p>
          <a:p>
            <a:r>
              <a:rPr lang="en-GB" dirty="0" smtClean="0">
                <a:sym typeface="Wingdings" pitchFamily="2" charset="2"/>
              </a:rPr>
              <a:t>These are the characteristic speeds of the system, i.e., the speeds at which information propagates. They tell us a lot about the structure of the solution.</a:t>
            </a:r>
            <a:endParaRPr lang="en-GB" dirty="0">
              <a:sym typeface="Wingdings" pitchFamily="2" charset="2"/>
            </a:endParaRPr>
          </a:p>
        </p:txBody>
      </p:sp>
      <p:pic>
        <p:nvPicPr>
          <p:cNvPr id="233479" name="Picture 7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2060848"/>
            <a:ext cx="6614690" cy="139130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33482" name="Picture 10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8990" y="4702746"/>
            <a:ext cx="5492750" cy="381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93745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mtClean="0"/>
              <a:t>Euler Equations: Riemann Problem</a:t>
            </a:r>
            <a:endParaRPr lang="it-IT"/>
          </a:p>
        </p:txBody>
      </p:sp>
      <p:sp>
        <p:nvSpPr>
          <p:cNvPr id="2344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ym typeface="Symbol" pitchFamily="18" charset="2"/>
              </a:rPr>
              <a:t>By looking at the expressions for the right eigenvectors,</a:t>
            </a:r>
          </a:p>
          <a:p>
            <a:endParaRPr lang="en-US" dirty="0" smtClean="0">
              <a:sym typeface="Symbol" pitchFamily="18" charset="2"/>
            </a:endParaRPr>
          </a:p>
          <a:p>
            <a:endParaRPr lang="en-US" dirty="0" smtClean="0">
              <a:sym typeface="Symbol" pitchFamily="18" charset="2"/>
            </a:endParaRPr>
          </a:p>
          <a:p>
            <a:pPr>
              <a:buNone/>
            </a:pPr>
            <a:r>
              <a:rPr lang="en-US" dirty="0" smtClean="0">
                <a:sym typeface="Symbol" pitchFamily="18" charset="2"/>
              </a:rPr>
              <a:t>     </a:t>
            </a:r>
          </a:p>
          <a:p>
            <a:endParaRPr lang="en-US" dirty="0" smtClean="0">
              <a:sym typeface="Symbol" pitchFamily="18" charset="2"/>
            </a:endParaRPr>
          </a:p>
          <a:p>
            <a:r>
              <a:rPr lang="en-US" dirty="0" smtClean="0">
                <a:sym typeface="Symbol" pitchFamily="18" charset="2"/>
              </a:rPr>
              <a:t> we see that across waves 1 and 3, all variables jump. These are nonlinear  waves, either shocks or rarefactions  waves.</a:t>
            </a:r>
          </a:p>
          <a:p>
            <a:endParaRPr lang="en-US" dirty="0" smtClean="0">
              <a:sym typeface="Symbol" pitchFamily="18" charset="2"/>
            </a:endParaRPr>
          </a:p>
          <a:p>
            <a:r>
              <a:rPr lang="en-US" dirty="0" smtClean="0">
                <a:sym typeface="Symbol" pitchFamily="18" charset="2"/>
              </a:rPr>
              <a:t>Across wave 2, only density jumps. Velocity and pressure are constant. This defines the </a:t>
            </a:r>
            <a:r>
              <a:rPr lang="en-US" i="1" u="sng" dirty="0" smtClean="0">
                <a:solidFill>
                  <a:srgbClr val="0070C0"/>
                </a:solidFill>
                <a:sym typeface="Symbol" pitchFamily="18" charset="2"/>
              </a:rPr>
              <a:t>contact discontinuity</a:t>
            </a:r>
            <a:r>
              <a:rPr lang="en-US" dirty="0" smtClean="0">
                <a:sym typeface="Symbol" pitchFamily="18" charset="2"/>
              </a:rPr>
              <a:t>.</a:t>
            </a:r>
          </a:p>
          <a:p>
            <a:endParaRPr lang="en-US" dirty="0" smtClean="0">
              <a:sym typeface="Symbol" pitchFamily="18" charset="2"/>
            </a:endParaRPr>
          </a:p>
          <a:p>
            <a:r>
              <a:rPr lang="en-US" dirty="0" smtClean="0">
                <a:sym typeface="Symbol" pitchFamily="18" charset="2"/>
              </a:rPr>
              <a:t>The characteristic curve associated with this linear wave is </a:t>
            </a:r>
            <a:r>
              <a:rPr lang="en-US" i="1" dirty="0" err="1" smtClean="0">
                <a:solidFill>
                  <a:srgbClr val="1A9626"/>
                </a:solidFill>
                <a:sym typeface="Symbol" pitchFamily="18" charset="2"/>
              </a:rPr>
              <a:t>dx</a:t>
            </a:r>
            <a:r>
              <a:rPr lang="en-US" i="1" dirty="0" smtClean="0">
                <a:solidFill>
                  <a:srgbClr val="1A9626"/>
                </a:solidFill>
                <a:sym typeface="Symbol" pitchFamily="18" charset="2"/>
              </a:rPr>
              <a:t>/</a:t>
            </a:r>
            <a:r>
              <a:rPr lang="en-US" i="1" dirty="0" err="1" smtClean="0">
                <a:solidFill>
                  <a:srgbClr val="1A9626"/>
                </a:solidFill>
                <a:sym typeface="Symbol" pitchFamily="18" charset="2"/>
              </a:rPr>
              <a:t>dt</a:t>
            </a:r>
            <a:r>
              <a:rPr lang="en-US" i="1" dirty="0" smtClean="0">
                <a:solidFill>
                  <a:srgbClr val="1A9626"/>
                </a:solidFill>
                <a:sym typeface="Symbol" pitchFamily="18" charset="2"/>
              </a:rPr>
              <a:t> = u</a:t>
            </a:r>
            <a:r>
              <a:rPr lang="en-US" dirty="0" smtClean="0">
                <a:sym typeface="Symbol" pitchFamily="18" charset="2"/>
              </a:rPr>
              <a:t>, and it is a straight line. Since </a:t>
            </a:r>
            <a:r>
              <a:rPr lang="en-US" i="1" dirty="0" smtClean="0">
                <a:solidFill>
                  <a:srgbClr val="1A9626"/>
                </a:solidFill>
                <a:sym typeface="Symbol" pitchFamily="18" charset="2"/>
              </a:rPr>
              <a:t>v</a:t>
            </a:r>
            <a:r>
              <a:rPr lang="en-US" i="1" baseline="-25000" dirty="0" smtClean="0">
                <a:solidFill>
                  <a:srgbClr val="1A9626"/>
                </a:solidFill>
                <a:sym typeface="Symbol" pitchFamily="18" charset="2"/>
              </a:rPr>
              <a:t>x</a:t>
            </a:r>
            <a:r>
              <a:rPr lang="en-US" dirty="0" smtClean="0">
                <a:sym typeface="Symbol" pitchFamily="18" charset="2"/>
              </a:rPr>
              <a:t> is constant across this wave, the flow is neither converging or diverging.</a:t>
            </a:r>
            <a:endParaRPr lang="it-IT" dirty="0">
              <a:sym typeface="Symbol" pitchFamily="18" charset="2"/>
            </a:endParaRPr>
          </a:p>
        </p:txBody>
      </p:sp>
      <p:pic>
        <p:nvPicPr>
          <p:cNvPr id="234502" name="Picture 6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772816"/>
            <a:ext cx="6242050" cy="13128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60563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mtClean="0"/>
              <a:t>Euler Equations: Riemann Problem</a:t>
            </a:r>
            <a:endParaRPr lang="it-IT"/>
          </a:p>
        </p:txBody>
      </p:sp>
      <p:sp>
        <p:nvSpPr>
          <p:cNvPr id="2355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ym typeface="Symbol" pitchFamily="18" charset="2"/>
              </a:rPr>
              <a:t>The solution to the Riemann problem  looks like</a:t>
            </a:r>
          </a:p>
          <a:p>
            <a:endParaRPr lang="en-US" dirty="0" smtClean="0">
              <a:sym typeface="Symbol" pitchFamily="18" charset="2"/>
            </a:endParaRPr>
          </a:p>
          <a:p>
            <a:endParaRPr lang="en-US" dirty="0" smtClean="0">
              <a:sym typeface="Symbol" pitchFamily="18" charset="2"/>
            </a:endParaRPr>
          </a:p>
          <a:p>
            <a:endParaRPr lang="en-US" dirty="0" smtClean="0">
              <a:sym typeface="Symbol" pitchFamily="18" charset="2"/>
            </a:endParaRPr>
          </a:p>
          <a:p>
            <a:endParaRPr lang="en-US" dirty="0" smtClean="0">
              <a:sym typeface="Symbol" pitchFamily="18" charset="2"/>
            </a:endParaRPr>
          </a:p>
          <a:p>
            <a:endParaRPr lang="en-US" dirty="0" smtClean="0">
              <a:sym typeface="Symbol" pitchFamily="18" charset="2"/>
            </a:endParaRPr>
          </a:p>
          <a:p>
            <a:endParaRPr lang="en-US" dirty="0" smtClean="0">
              <a:sym typeface="Symbol" pitchFamily="18" charset="2"/>
            </a:endParaRPr>
          </a:p>
          <a:p>
            <a:endParaRPr lang="en-US" dirty="0" smtClean="0">
              <a:sym typeface="Symbol" pitchFamily="18" charset="2"/>
            </a:endParaRPr>
          </a:p>
          <a:p>
            <a:endParaRPr lang="en-US" dirty="0" smtClean="0">
              <a:sym typeface="Symbol" pitchFamily="18" charset="2"/>
            </a:endParaRPr>
          </a:p>
          <a:p>
            <a:endParaRPr lang="en-US" dirty="0" smtClean="0">
              <a:sym typeface="Symbol" pitchFamily="18" charset="2"/>
            </a:endParaRPr>
          </a:p>
          <a:p>
            <a:endParaRPr lang="en-US" dirty="0" smtClean="0">
              <a:sym typeface="Symbol" pitchFamily="18" charset="2"/>
            </a:endParaRPr>
          </a:p>
          <a:p>
            <a:endParaRPr lang="en-US" dirty="0" smtClean="0">
              <a:sym typeface="Symbol" pitchFamily="18" charset="2"/>
            </a:endParaRPr>
          </a:p>
          <a:p>
            <a:r>
              <a:rPr lang="en-US" dirty="0" smtClean="0">
                <a:sym typeface="Symbol" pitchFamily="18" charset="2"/>
              </a:rPr>
              <a:t>The outer waves can be either shocks or rarefactions.</a:t>
            </a:r>
          </a:p>
          <a:p>
            <a:r>
              <a:rPr lang="en-US" dirty="0" smtClean="0">
                <a:sym typeface="Symbol" pitchFamily="18" charset="2"/>
              </a:rPr>
              <a:t>The middle wave is always a contact discontinuity.</a:t>
            </a:r>
          </a:p>
          <a:p>
            <a:r>
              <a:rPr lang="en-US" dirty="0" smtClean="0">
                <a:sym typeface="Symbol" pitchFamily="18" charset="2"/>
              </a:rPr>
              <a:t>In total one has 4 unknowns:                         , since only density jumps across the contact discontinuity.</a:t>
            </a:r>
            <a:endParaRPr lang="it-IT" dirty="0">
              <a:sym typeface="Symbol" pitchFamily="18" charset="2"/>
            </a:endParaRPr>
          </a:p>
        </p:txBody>
      </p:sp>
      <p:sp>
        <p:nvSpPr>
          <p:cNvPr id="235525" name="Line 5"/>
          <p:cNvSpPr>
            <a:spLocks noChangeShapeType="1"/>
          </p:cNvSpPr>
          <p:nvPr/>
        </p:nvSpPr>
        <p:spPr bwMode="auto">
          <a:xfrm>
            <a:off x="1202804" y="4765253"/>
            <a:ext cx="6197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35526" name="Line 6"/>
          <p:cNvSpPr>
            <a:spLocks noChangeShapeType="1"/>
          </p:cNvSpPr>
          <p:nvPr/>
        </p:nvSpPr>
        <p:spPr bwMode="auto">
          <a:xfrm flipV="1">
            <a:off x="1205979" y="1964903"/>
            <a:ext cx="0" cy="2800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35528" name="Line 8"/>
          <p:cNvSpPr>
            <a:spLocks noChangeShapeType="1"/>
          </p:cNvSpPr>
          <p:nvPr/>
        </p:nvSpPr>
        <p:spPr bwMode="auto">
          <a:xfrm flipV="1">
            <a:off x="4034904" y="2355428"/>
            <a:ext cx="2714625" cy="241935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35529" name="Line 9"/>
          <p:cNvSpPr>
            <a:spLocks noChangeShapeType="1"/>
          </p:cNvSpPr>
          <p:nvPr/>
        </p:nvSpPr>
        <p:spPr bwMode="auto">
          <a:xfrm flipV="1">
            <a:off x="4034904" y="2155403"/>
            <a:ext cx="723900" cy="261937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35530" name="Line 10"/>
          <p:cNvSpPr>
            <a:spLocks noChangeShapeType="1"/>
          </p:cNvSpPr>
          <p:nvPr/>
        </p:nvSpPr>
        <p:spPr bwMode="auto">
          <a:xfrm flipH="1" flipV="1">
            <a:off x="2129904" y="2479253"/>
            <a:ext cx="1905000" cy="228600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235531" name="Picture 11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88579" y="3819103"/>
            <a:ext cx="1384300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34" name="Picture 14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01442" y="2591966"/>
            <a:ext cx="1201737" cy="28733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35537" name="Picture 17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19129" y="2564978"/>
            <a:ext cx="1227138" cy="28733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35539" name="Picture 19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84292" y="3954041"/>
            <a:ext cx="1436687" cy="28733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35541" name="Picture 21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347267" y="2041103"/>
            <a:ext cx="1558925" cy="2413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35545" name="Picture 25" descr="TP_tmp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247879" y="1874416"/>
            <a:ext cx="1558925" cy="2413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35548" name="Picture 28" descr="TP_tmp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500042" y="1772816"/>
            <a:ext cx="636587" cy="1539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35546" name="Text Box 26"/>
          <p:cNvSpPr txBox="1">
            <a:spLocks noChangeArrowheads="1"/>
          </p:cNvSpPr>
          <p:nvPr/>
        </p:nvSpPr>
        <p:spPr bwMode="auto">
          <a:xfrm>
            <a:off x="7089775" y="443001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>
                <a:latin typeface="Arial" charset="0"/>
              </a:rPr>
              <a:t>x</a:t>
            </a:r>
          </a:p>
        </p:txBody>
      </p:sp>
      <p:sp>
        <p:nvSpPr>
          <p:cNvPr id="235547" name="Text Box 27"/>
          <p:cNvSpPr txBox="1">
            <a:spLocks noChangeArrowheads="1"/>
          </p:cNvSpPr>
          <p:nvPr/>
        </p:nvSpPr>
        <p:spPr bwMode="auto">
          <a:xfrm>
            <a:off x="899592" y="1953791"/>
            <a:ext cx="268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>
                <a:latin typeface="Arial" charset="0"/>
              </a:rPr>
              <a:t>t</a:t>
            </a:r>
          </a:p>
        </p:txBody>
      </p:sp>
      <p:pic>
        <p:nvPicPr>
          <p:cNvPr id="235552" name="Picture 32" descr="TP_tmp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956208" y="5820128"/>
            <a:ext cx="1524000" cy="3048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35560" name="Text Box 40"/>
          <p:cNvSpPr txBox="1">
            <a:spLocks noChangeArrowheads="1"/>
          </p:cNvSpPr>
          <p:nvPr/>
        </p:nvSpPr>
        <p:spPr bwMode="auto">
          <a:xfrm>
            <a:off x="4346054" y="1891878"/>
            <a:ext cx="9763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600">
                <a:solidFill>
                  <a:srgbClr val="000099"/>
                </a:solidFill>
                <a:latin typeface="Arial" charset="0"/>
              </a:rPr>
              <a:t>(contact)</a:t>
            </a:r>
          </a:p>
        </p:txBody>
      </p:sp>
      <p:sp>
        <p:nvSpPr>
          <p:cNvPr id="235561" name="Text Box 41"/>
          <p:cNvSpPr txBox="1">
            <a:spLocks noChangeArrowheads="1"/>
          </p:cNvSpPr>
          <p:nvPr/>
        </p:nvSpPr>
        <p:spPr bwMode="auto">
          <a:xfrm>
            <a:off x="1177404" y="2177628"/>
            <a:ext cx="2106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600">
                <a:solidFill>
                  <a:srgbClr val="CC0000"/>
                </a:solidFill>
                <a:latin typeface="Arial" charset="0"/>
              </a:rPr>
              <a:t>(shock or rarefaction)</a:t>
            </a:r>
          </a:p>
        </p:txBody>
      </p:sp>
      <p:sp>
        <p:nvSpPr>
          <p:cNvPr id="235562" name="Text Box 42"/>
          <p:cNvSpPr txBox="1">
            <a:spLocks noChangeArrowheads="1"/>
          </p:cNvSpPr>
          <p:nvPr/>
        </p:nvSpPr>
        <p:spPr bwMode="auto">
          <a:xfrm>
            <a:off x="6001817" y="2020466"/>
            <a:ext cx="21066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600">
                <a:solidFill>
                  <a:srgbClr val="CC0000"/>
                </a:solidFill>
                <a:latin typeface="Arial" charset="0"/>
              </a:rPr>
              <a:t>(shock or rarefaction)</a:t>
            </a:r>
          </a:p>
        </p:txBody>
      </p:sp>
    </p:spTree>
    <p:extLst>
      <p:ext uri="{BB962C8B-B14F-4D97-AF65-F5344CB8AC3E}">
        <p14:creationId xmlns:p14="http://schemas.microsoft.com/office/powerpoint/2010/main" val="3183261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mtClean="0"/>
              <a:t>Euler Equations: Riemann Problem</a:t>
            </a:r>
            <a:endParaRPr lang="it-IT"/>
          </a:p>
        </p:txBody>
      </p:sp>
      <p:sp>
        <p:nvSpPr>
          <p:cNvPr id="2406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ym typeface="Symbol" pitchFamily="18" charset="2"/>
              </a:rPr>
              <a:t>Depending on the initial discontinuity, a total of 4 patterns can emerge from the solution:</a:t>
            </a:r>
          </a:p>
          <a:p>
            <a:endParaRPr lang="en-US" dirty="0" smtClean="0">
              <a:sym typeface="Symbol" pitchFamily="18" charset="2"/>
            </a:endParaRPr>
          </a:p>
          <a:p>
            <a:endParaRPr lang="en-US" dirty="0" smtClean="0">
              <a:sym typeface="Symbol" pitchFamily="18" charset="2"/>
            </a:endParaRPr>
          </a:p>
          <a:p>
            <a:endParaRPr lang="en-US" dirty="0" smtClean="0">
              <a:sym typeface="Symbol" pitchFamily="18" charset="2"/>
            </a:endParaRPr>
          </a:p>
          <a:p>
            <a:endParaRPr lang="en-US" dirty="0" smtClean="0">
              <a:sym typeface="Symbol" pitchFamily="18" charset="2"/>
            </a:endParaRPr>
          </a:p>
          <a:p>
            <a:endParaRPr lang="en-US" dirty="0" smtClean="0">
              <a:sym typeface="Symbol" pitchFamily="18" charset="2"/>
            </a:endParaRPr>
          </a:p>
          <a:p>
            <a:endParaRPr lang="en-US" dirty="0" smtClean="0">
              <a:sym typeface="Symbol" pitchFamily="18" charset="2"/>
            </a:endParaRPr>
          </a:p>
          <a:p>
            <a:endParaRPr lang="en-US" dirty="0" smtClean="0">
              <a:sym typeface="Symbol" pitchFamily="18" charset="2"/>
            </a:endParaRPr>
          </a:p>
          <a:p>
            <a:endParaRPr lang="en-US" dirty="0" smtClean="0">
              <a:sym typeface="Symbol" pitchFamily="18" charset="2"/>
            </a:endParaRPr>
          </a:p>
          <a:p>
            <a:endParaRPr lang="en-US" dirty="0">
              <a:sym typeface="Symbol" pitchFamily="18" charset="2"/>
            </a:endParaRPr>
          </a:p>
        </p:txBody>
      </p:sp>
      <p:grpSp>
        <p:nvGrpSpPr>
          <p:cNvPr id="2" name="Gruppo 51"/>
          <p:cNvGrpSpPr/>
          <p:nvPr/>
        </p:nvGrpSpPr>
        <p:grpSpPr>
          <a:xfrm>
            <a:off x="760661" y="2348880"/>
            <a:ext cx="7627763" cy="4045893"/>
            <a:chOff x="328613" y="2216150"/>
            <a:chExt cx="8331200" cy="4538663"/>
          </a:xfrm>
        </p:grpSpPr>
        <p:sp>
          <p:nvSpPr>
            <p:cNvPr id="240656" name="Text Box 16"/>
            <p:cNvSpPr txBox="1">
              <a:spLocks noChangeArrowheads="1"/>
            </p:cNvSpPr>
            <p:nvPr/>
          </p:nvSpPr>
          <p:spPr bwMode="auto">
            <a:xfrm>
              <a:off x="3594100" y="3994150"/>
              <a:ext cx="3365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>
                  <a:latin typeface="Arial" charset="0"/>
                </a:rPr>
                <a:t>x</a:t>
              </a:r>
            </a:p>
          </p:txBody>
        </p:sp>
        <p:sp>
          <p:nvSpPr>
            <p:cNvPr id="240644" name="Line 4"/>
            <p:cNvSpPr>
              <a:spLocks noChangeShapeType="1"/>
            </p:cNvSpPr>
            <p:nvPr/>
          </p:nvSpPr>
          <p:spPr bwMode="auto">
            <a:xfrm>
              <a:off x="568325" y="4271963"/>
              <a:ext cx="31416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40645" name="Line 5"/>
            <p:cNvSpPr>
              <a:spLocks noChangeShapeType="1"/>
            </p:cNvSpPr>
            <p:nvPr/>
          </p:nvSpPr>
          <p:spPr bwMode="auto">
            <a:xfrm flipV="1">
              <a:off x="569913" y="2327275"/>
              <a:ext cx="0" cy="19446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40646" name="Line 6"/>
            <p:cNvSpPr>
              <a:spLocks noChangeShapeType="1"/>
            </p:cNvSpPr>
            <p:nvPr/>
          </p:nvSpPr>
          <p:spPr bwMode="auto">
            <a:xfrm flipV="1">
              <a:off x="2003425" y="2597150"/>
              <a:ext cx="1376363" cy="168275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40647" name="Line 7"/>
            <p:cNvSpPr>
              <a:spLocks noChangeShapeType="1"/>
            </p:cNvSpPr>
            <p:nvPr/>
          </p:nvSpPr>
          <p:spPr bwMode="auto">
            <a:xfrm flipV="1">
              <a:off x="2003425" y="2687638"/>
              <a:ext cx="330200" cy="1592262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40648" name="Line 8"/>
            <p:cNvSpPr>
              <a:spLocks noChangeShapeType="1"/>
            </p:cNvSpPr>
            <p:nvPr/>
          </p:nvSpPr>
          <p:spPr bwMode="auto">
            <a:xfrm flipH="1" flipV="1">
              <a:off x="1038225" y="2684463"/>
              <a:ext cx="965200" cy="1587500"/>
            </a:xfrm>
            <a:prstGeom prst="line">
              <a:avLst/>
            </a:prstGeom>
            <a:noFill/>
            <a:ln w="28575">
              <a:solidFill>
                <a:srgbClr val="CC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40657" name="Text Box 17"/>
            <p:cNvSpPr txBox="1">
              <a:spLocks noChangeArrowheads="1"/>
            </p:cNvSpPr>
            <p:nvPr/>
          </p:nvSpPr>
          <p:spPr bwMode="auto">
            <a:xfrm>
              <a:off x="336550" y="2306638"/>
              <a:ext cx="26828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>
                  <a:latin typeface="Arial" charset="0"/>
                </a:rPr>
                <a:t>t</a:t>
              </a:r>
            </a:p>
          </p:txBody>
        </p:sp>
        <p:sp>
          <p:nvSpPr>
            <p:cNvPr id="240658" name="Text Box 18"/>
            <p:cNvSpPr txBox="1">
              <a:spLocks noChangeArrowheads="1"/>
            </p:cNvSpPr>
            <p:nvPr/>
          </p:nvSpPr>
          <p:spPr bwMode="auto">
            <a:xfrm>
              <a:off x="2157413" y="2268538"/>
              <a:ext cx="404812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>
                  <a:solidFill>
                    <a:srgbClr val="000099"/>
                  </a:solidFill>
                  <a:latin typeface="Arial" charset="0"/>
                </a:rPr>
                <a:t>C</a:t>
              </a:r>
            </a:p>
          </p:txBody>
        </p:sp>
        <p:sp>
          <p:nvSpPr>
            <p:cNvPr id="240660" name="Text Box 20"/>
            <p:cNvSpPr txBox="1">
              <a:spLocks noChangeArrowheads="1"/>
            </p:cNvSpPr>
            <p:nvPr/>
          </p:nvSpPr>
          <p:spPr bwMode="auto">
            <a:xfrm>
              <a:off x="3001963" y="2246313"/>
              <a:ext cx="3873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>
                  <a:solidFill>
                    <a:srgbClr val="CC0000"/>
                  </a:solidFill>
                  <a:latin typeface="Arial" charset="0"/>
                </a:rPr>
                <a:t>S</a:t>
              </a:r>
            </a:p>
          </p:txBody>
        </p:sp>
        <p:sp>
          <p:nvSpPr>
            <p:cNvPr id="240662" name="Text Box 22"/>
            <p:cNvSpPr txBox="1">
              <a:spLocks noChangeArrowheads="1"/>
            </p:cNvSpPr>
            <p:nvPr/>
          </p:nvSpPr>
          <p:spPr bwMode="auto">
            <a:xfrm>
              <a:off x="796925" y="2286000"/>
              <a:ext cx="4048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>
                  <a:solidFill>
                    <a:srgbClr val="CC9900"/>
                  </a:solidFill>
                  <a:latin typeface="Arial" charset="0"/>
                </a:rPr>
                <a:t>R</a:t>
              </a:r>
            </a:p>
          </p:txBody>
        </p:sp>
        <p:sp>
          <p:nvSpPr>
            <p:cNvPr id="240664" name="Line 24"/>
            <p:cNvSpPr>
              <a:spLocks noChangeShapeType="1"/>
            </p:cNvSpPr>
            <p:nvPr/>
          </p:nvSpPr>
          <p:spPr bwMode="auto">
            <a:xfrm flipH="1" flipV="1">
              <a:off x="1154113" y="2628900"/>
              <a:ext cx="858837" cy="1646238"/>
            </a:xfrm>
            <a:prstGeom prst="line">
              <a:avLst/>
            </a:prstGeom>
            <a:noFill/>
            <a:ln w="28575">
              <a:solidFill>
                <a:srgbClr val="CC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40665" name="Line 25"/>
            <p:cNvSpPr>
              <a:spLocks noChangeShapeType="1"/>
            </p:cNvSpPr>
            <p:nvPr/>
          </p:nvSpPr>
          <p:spPr bwMode="auto">
            <a:xfrm flipH="1" flipV="1">
              <a:off x="911225" y="2695575"/>
              <a:ext cx="1098550" cy="1579563"/>
            </a:xfrm>
            <a:prstGeom prst="line">
              <a:avLst/>
            </a:prstGeom>
            <a:noFill/>
            <a:ln w="28575">
              <a:solidFill>
                <a:srgbClr val="CC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40667" name="Text Box 27"/>
            <p:cNvSpPr txBox="1">
              <a:spLocks noChangeArrowheads="1"/>
            </p:cNvSpPr>
            <p:nvPr/>
          </p:nvSpPr>
          <p:spPr bwMode="auto">
            <a:xfrm>
              <a:off x="8310563" y="4011613"/>
              <a:ext cx="3365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>
                  <a:latin typeface="Arial" charset="0"/>
                </a:rPr>
                <a:t>x</a:t>
              </a:r>
            </a:p>
          </p:txBody>
        </p:sp>
        <p:sp>
          <p:nvSpPr>
            <p:cNvPr id="240668" name="Line 28"/>
            <p:cNvSpPr>
              <a:spLocks noChangeShapeType="1"/>
            </p:cNvSpPr>
            <p:nvPr/>
          </p:nvSpPr>
          <p:spPr bwMode="auto">
            <a:xfrm>
              <a:off x="5284788" y="4289425"/>
              <a:ext cx="314166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40669" name="Line 29"/>
            <p:cNvSpPr>
              <a:spLocks noChangeShapeType="1"/>
            </p:cNvSpPr>
            <p:nvPr/>
          </p:nvSpPr>
          <p:spPr bwMode="auto">
            <a:xfrm flipV="1">
              <a:off x="5286375" y="2344738"/>
              <a:ext cx="0" cy="19446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40670" name="Line 30"/>
            <p:cNvSpPr>
              <a:spLocks noChangeShapeType="1"/>
            </p:cNvSpPr>
            <p:nvPr/>
          </p:nvSpPr>
          <p:spPr bwMode="auto">
            <a:xfrm flipH="1" flipV="1">
              <a:off x="5719763" y="2695575"/>
              <a:ext cx="1000125" cy="1601788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40671" name="Line 31"/>
            <p:cNvSpPr>
              <a:spLocks noChangeShapeType="1"/>
            </p:cNvSpPr>
            <p:nvPr/>
          </p:nvSpPr>
          <p:spPr bwMode="auto">
            <a:xfrm flipV="1">
              <a:off x="6719888" y="2605088"/>
              <a:ext cx="339725" cy="1692275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40672" name="Line 32"/>
            <p:cNvSpPr>
              <a:spLocks noChangeShapeType="1"/>
            </p:cNvSpPr>
            <p:nvPr/>
          </p:nvSpPr>
          <p:spPr bwMode="auto">
            <a:xfrm flipV="1">
              <a:off x="6719888" y="2682875"/>
              <a:ext cx="1239837" cy="1606550"/>
            </a:xfrm>
            <a:prstGeom prst="line">
              <a:avLst/>
            </a:prstGeom>
            <a:noFill/>
            <a:ln w="28575">
              <a:solidFill>
                <a:srgbClr val="CC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40673" name="Text Box 33"/>
            <p:cNvSpPr txBox="1">
              <a:spLocks noChangeArrowheads="1"/>
            </p:cNvSpPr>
            <p:nvPr/>
          </p:nvSpPr>
          <p:spPr bwMode="auto">
            <a:xfrm>
              <a:off x="5053013" y="2324100"/>
              <a:ext cx="268287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>
                  <a:latin typeface="Arial" charset="0"/>
                </a:rPr>
                <a:t>t</a:t>
              </a:r>
            </a:p>
          </p:txBody>
        </p:sp>
        <p:sp>
          <p:nvSpPr>
            <p:cNvPr id="240674" name="Text Box 34"/>
            <p:cNvSpPr txBox="1">
              <a:spLocks noChangeArrowheads="1"/>
            </p:cNvSpPr>
            <p:nvPr/>
          </p:nvSpPr>
          <p:spPr bwMode="auto">
            <a:xfrm>
              <a:off x="6915150" y="2216150"/>
              <a:ext cx="4048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>
                  <a:solidFill>
                    <a:srgbClr val="000099"/>
                  </a:solidFill>
                  <a:latin typeface="Arial" charset="0"/>
                </a:rPr>
                <a:t>C</a:t>
              </a:r>
            </a:p>
          </p:txBody>
        </p:sp>
        <p:sp>
          <p:nvSpPr>
            <p:cNvPr id="240675" name="Text Box 35"/>
            <p:cNvSpPr txBox="1">
              <a:spLocks noChangeArrowheads="1"/>
            </p:cNvSpPr>
            <p:nvPr/>
          </p:nvSpPr>
          <p:spPr bwMode="auto">
            <a:xfrm>
              <a:off x="5480050" y="2301875"/>
              <a:ext cx="3873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>
                  <a:solidFill>
                    <a:srgbClr val="CC0000"/>
                  </a:solidFill>
                  <a:latin typeface="Arial" charset="0"/>
                </a:rPr>
                <a:t>S</a:t>
              </a:r>
            </a:p>
          </p:txBody>
        </p:sp>
        <p:sp>
          <p:nvSpPr>
            <p:cNvPr id="240676" name="Text Box 36"/>
            <p:cNvSpPr txBox="1">
              <a:spLocks noChangeArrowheads="1"/>
            </p:cNvSpPr>
            <p:nvPr/>
          </p:nvSpPr>
          <p:spPr bwMode="auto">
            <a:xfrm>
              <a:off x="7777163" y="2271713"/>
              <a:ext cx="404812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>
                  <a:solidFill>
                    <a:srgbClr val="CC9900"/>
                  </a:solidFill>
                  <a:latin typeface="Arial" charset="0"/>
                </a:rPr>
                <a:t>R</a:t>
              </a:r>
            </a:p>
          </p:txBody>
        </p:sp>
        <p:sp>
          <p:nvSpPr>
            <p:cNvPr id="240677" name="Line 37"/>
            <p:cNvSpPr>
              <a:spLocks noChangeShapeType="1"/>
            </p:cNvSpPr>
            <p:nvPr/>
          </p:nvSpPr>
          <p:spPr bwMode="auto">
            <a:xfrm flipV="1">
              <a:off x="6729413" y="2751138"/>
              <a:ext cx="1398587" cy="1541462"/>
            </a:xfrm>
            <a:prstGeom prst="line">
              <a:avLst/>
            </a:prstGeom>
            <a:noFill/>
            <a:ln w="28575">
              <a:solidFill>
                <a:srgbClr val="CC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40678" name="Line 38"/>
            <p:cNvSpPr>
              <a:spLocks noChangeShapeType="1"/>
            </p:cNvSpPr>
            <p:nvPr/>
          </p:nvSpPr>
          <p:spPr bwMode="auto">
            <a:xfrm flipV="1">
              <a:off x="6726238" y="2651125"/>
              <a:ext cx="1058862" cy="1641475"/>
            </a:xfrm>
            <a:prstGeom prst="line">
              <a:avLst/>
            </a:prstGeom>
            <a:noFill/>
            <a:ln w="28575">
              <a:solidFill>
                <a:srgbClr val="CC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40679" name="Text Box 39"/>
            <p:cNvSpPr txBox="1">
              <a:spLocks noChangeArrowheads="1"/>
            </p:cNvSpPr>
            <p:nvPr/>
          </p:nvSpPr>
          <p:spPr bwMode="auto">
            <a:xfrm>
              <a:off x="3586163" y="6297613"/>
              <a:ext cx="3365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>
                  <a:latin typeface="Arial" charset="0"/>
                </a:rPr>
                <a:t>x</a:t>
              </a:r>
            </a:p>
          </p:txBody>
        </p:sp>
        <p:sp>
          <p:nvSpPr>
            <p:cNvPr id="240680" name="Line 40"/>
            <p:cNvSpPr>
              <a:spLocks noChangeShapeType="1"/>
            </p:cNvSpPr>
            <p:nvPr/>
          </p:nvSpPr>
          <p:spPr bwMode="auto">
            <a:xfrm>
              <a:off x="560388" y="6575425"/>
              <a:ext cx="314166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40681" name="Line 41"/>
            <p:cNvSpPr>
              <a:spLocks noChangeShapeType="1"/>
            </p:cNvSpPr>
            <p:nvPr/>
          </p:nvSpPr>
          <p:spPr bwMode="auto">
            <a:xfrm flipV="1">
              <a:off x="561975" y="4630738"/>
              <a:ext cx="0" cy="19446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40683" name="Line 43"/>
            <p:cNvSpPr>
              <a:spLocks noChangeShapeType="1"/>
            </p:cNvSpPr>
            <p:nvPr/>
          </p:nvSpPr>
          <p:spPr bwMode="auto">
            <a:xfrm flipV="1">
              <a:off x="1995488" y="4762500"/>
              <a:ext cx="368300" cy="1820863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40684" name="Line 44"/>
            <p:cNvSpPr>
              <a:spLocks noChangeShapeType="1"/>
            </p:cNvSpPr>
            <p:nvPr/>
          </p:nvSpPr>
          <p:spPr bwMode="auto">
            <a:xfrm flipH="1" flipV="1">
              <a:off x="1030288" y="4987925"/>
              <a:ext cx="965200" cy="1587500"/>
            </a:xfrm>
            <a:prstGeom prst="line">
              <a:avLst/>
            </a:prstGeom>
            <a:noFill/>
            <a:ln w="28575">
              <a:solidFill>
                <a:srgbClr val="CC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40685" name="Text Box 45"/>
            <p:cNvSpPr txBox="1">
              <a:spLocks noChangeArrowheads="1"/>
            </p:cNvSpPr>
            <p:nvPr/>
          </p:nvSpPr>
          <p:spPr bwMode="auto">
            <a:xfrm>
              <a:off x="328613" y="4610100"/>
              <a:ext cx="268287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>
                  <a:latin typeface="Arial" charset="0"/>
                </a:rPr>
                <a:t>t</a:t>
              </a:r>
            </a:p>
          </p:txBody>
        </p:sp>
        <p:sp>
          <p:nvSpPr>
            <p:cNvPr id="240686" name="Text Box 46"/>
            <p:cNvSpPr txBox="1">
              <a:spLocks noChangeArrowheads="1"/>
            </p:cNvSpPr>
            <p:nvPr/>
          </p:nvSpPr>
          <p:spPr bwMode="auto">
            <a:xfrm>
              <a:off x="2200275" y="4406900"/>
              <a:ext cx="4048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>
                  <a:solidFill>
                    <a:srgbClr val="000099"/>
                  </a:solidFill>
                  <a:latin typeface="Arial" charset="0"/>
                </a:rPr>
                <a:t>C</a:t>
              </a:r>
            </a:p>
          </p:txBody>
        </p:sp>
        <p:sp>
          <p:nvSpPr>
            <p:cNvPr id="240688" name="Text Box 48"/>
            <p:cNvSpPr txBox="1">
              <a:spLocks noChangeArrowheads="1"/>
            </p:cNvSpPr>
            <p:nvPr/>
          </p:nvSpPr>
          <p:spPr bwMode="auto">
            <a:xfrm>
              <a:off x="781050" y="4572000"/>
              <a:ext cx="4048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>
                  <a:solidFill>
                    <a:srgbClr val="CC9900"/>
                  </a:solidFill>
                  <a:latin typeface="Arial" charset="0"/>
                </a:rPr>
                <a:t>R</a:t>
              </a:r>
            </a:p>
          </p:txBody>
        </p:sp>
        <p:sp>
          <p:nvSpPr>
            <p:cNvPr id="240689" name="Line 49"/>
            <p:cNvSpPr>
              <a:spLocks noChangeShapeType="1"/>
            </p:cNvSpPr>
            <p:nvPr/>
          </p:nvSpPr>
          <p:spPr bwMode="auto">
            <a:xfrm flipH="1" flipV="1">
              <a:off x="1146175" y="4932363"/>
              <a:ext cx="858838" cy="1646237"/>
            </a:xfrm>
            <a:prstGeom prst="line">
              <a:avLst/>
            </a:prstGeom>
            <a:noFill/>
            <a:ln w="28575">
              <a:solidFill>
                <a:srgbClr val="CC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40690" name="Line 50"/>
            <p:cNvSpPr>
              <a:spLocks noChangeShapeType="1"/>
            </p:cNvSpPr>
            <p:nvPr/>
          </p:nvSpPr>
          <p:spPr bwMode="auto">
            <a:xfrm flipH="1" flipV="1">
              <a:off x="903288" y="4999038"/>
              <a:ext cx="1098550" cy="1579562"/>
            </a:xfrm>
            <a:prstGeom prst="line">
              <a:avLst/>
            </a:prstGeom>
            <a:noFill/>
            <a:ln w="28575">
              <a:solidFill>
                <a:srgbClr val="CC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40691" name="Text Box 51"/>
            <p:cNvSpPr txBox="1">
              <a:spLocks noChangeArrowheads="1"/>
            </p:cNvSpPr>
            <p:nvPr/>
          </p:nvSpPr>
          <p:spPr bwMode="auto">
            <a:xfrm>
              <a:off x="8323263" y="6297613"/>
              <a:ext cx="3365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>
                  <a:latin typeface="Arial" charset="0"/>
                </a:rPr>
                <a:t>x</a:t>
              </a:r>
            </a:p>
          </p:txBody>
        </p:sp>
        <p:sp>
          <p:nvSpPr>
            <p:cNvPr id="240692" name="Line 52"/>
            <p:cNvSpPr>
              <a:spLocks noChangeShapeType="1"/>
            </p:cNvSpPr>
            <p:nvPr/>
          </p:nvSpPr>
          <p:spPr bwMode="auto">
            <a:xfrm>
              <a:off x="5297488" y="6575425"/>
              <a:ext cx="314166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40693" name="Line 53"/>
            <p:cNvSpPr>
              <a:spLocks noChangeShapeType="1"/>
            </p:cNvSpPr>
            <p:nvPr/>
          </p:nvSpPr>
          <p:spPr bwMode="auto">
            <a:xfrm flipV="1">
              <a:off x="5299075" y="4630738"/>
              <a:ext cx="0" cy="19446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40694" name="Line 54"/>
            <p:cNvSpPr>
              <a:spLocks noChangeShapeType="1"/>
            </p:cNvSpPr>
            <p:nvPr/>
          </p:nvSpPr>
          <p:spPr bwMode="auto">
            <a:xfrm flipV="1">
              <a:off x="6732588" y="4900613"/>
              <a:ext cx="1376362" cy="168275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40695" name="Line 55"/>
            <p:cNvSpPr>
              <a:spLocks noChangeShapeType="1"/>
            </p:cNvSpPr>
            <p:nvPr/>
          </p:nvSpPr>
          <p:spPr bwMode="auto">
            <a:xfrm flipV="1">
              <a:off x="6732588" y="4762500"/>
              <a:ext cx="368300" cy="1820863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40697" name="Text Box 57"/>
            <p:cNvSpPr txBox="1">
              <a:spLocks noChangeArrowheads="1"/>
            </p:cNvSpPr>
            <p:nvPr/>
          </p:nvSpPr>
          <p:spPr bwMode="auto">
            <a:xfrm>
              <a:off x="5065713" y="4610100"/>
              <a:ext cx="268287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>
                  <a:latin typeface="Arial" charset="0"/>
                </a:rPr>
                <a:t>t</a:t>
              </a:r>
            </a:p>
          </p:txBody>
        </p:sp>
        <p:sp>
          <p:nvSpPr>
            <p:cNvPr id="240698" name="Text Box 58"/>
            <p:cNvSpPr txBox="1">
              <a:spLocks noChangeArrowheads="1"/>
            </p:cNvSpPr>
            <p:nvPr/>
          </p:nvSpPr>
          <p:spPr bwMode="auto">
            <a:xfrm>
              <a:off x="6937375" y="4406900"/>
              <a:ext cx="4048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>
                  <a:solidFill>
                    <a:srgbClr val="000099"/>
                  </a:solidFill>
                  <a:latin typeface="Arial" charset="0"/>
                </a:rPr>
                <a:t>C</a:t>
              </a:r>
            </a:p>
          </p:txBody>
        </p:sp>
        <p:sp>
          <p:nvSpPr>
            <p:cNvPr id="240699" name="Text Box 59"/>
            <p:cNvSpPr txBox="1">
              <a:spLocks noChangeArrowheads="1"/>
            </p:cNvSpPr>
            <p:nvPr/>
          </p:nvSpPr>
          <p:spPr bwMode="auto">
            <a:xfrm>
              <a:off x="7731125" y="4549775"/>
              <a:ext cx="3873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>
                  <a:solidFill>
                    <a:srgbClr val="CC0000"/>
                  </a:solidFill>
                  <a:latin typeface="Arial" charset="0"/>
                </a:rPr>
                <a:t>S</a:t>
              </a:r>
            </a:p>
          </p:txBody>
        </p:sp>
        <p:sp>
          <p:nvSpPr>
            <p:cNvPr id="240700" name="Text Box 60"/>
            <p:cNvSpPr txBox="1">
              <a:spLocks noChangeArrowheads="1"/>
            </p:cNvSpPr>
            <p:nvPr/>
          </p:nvSpPr>
          <p:spPr bwMode="auto">
            <a:xfrm>
              <a:off x="5603875" y="4614863"/>
              <a:ext cx="3873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>
                  <a:solidFill>
                    <a:srgbClr val="CC0000"/>
                  </a:solidFill>
                  <a:latin typeface="Arial" charset="0"/>
                </a:rPr>
                <a:t>S</a:t>
              </a:r>
            </a:p>
          </p:txBody>
        </p:sp>
        <p:sp>
          <p:nvSpPr>
            <p:cNvPr id="240703" name="Line 63"/>
            <p:cNvSpPr>
              <a:spLocks noChangeShapeType="1"/>
            </p:cNvSpPr>
            <p:nvPr/>
          </p:nvSpPr>
          <p:spPr bwMode="auto">
            <a:xfrm flipH="1" flipV="1">
              <a:off x="5857875" y="4997450"/>
              <a:ext cx="876300" cy="1582738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40704" name="Line 64"/>
            <p:cNvSpPr>
              <a:spLocks noChangeShapeType="1"/>
            </p:cNvSpPr>
            <p:nvPr/>
          </p:nvSpPr>
          <p:spPr bwMode="auto">
            <a:xfrm flipV="1">
              <a:off x="2001838" y="4791075"/>
              <a:ext cx="1474787" cy="1784350"/>
            </a:xfrm>
            <a:prstGeom prst="line">
              <a:avLst/>
            </a:prstGeom>
            <a:noFill/>
            <a:ln w="28575">
              <a:solidFill>
                <a:srgbClr val="CC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40705" name="Line 65"/>
            <p:cNvSpPr>
              <a:spLocks noChangeShapeType="1"/>
            </p:cNvSpPr>
            <p:nvPr/>
          </p:nvSpPr>
          <p:spPr bwMode="auto">
            <a:xfrm flipV="1">
              <a:off x="1997075" y="4700588"/>
              <a:ext cx="1293813" cy="1855787"/>
            </a:xfrm>
            <a:prstGeom prst="line">
              <a:avLst/>
            </a:prstGeom>
            <a:noFill/>
            <a:ln w="28575">
              <a:solidFill>
                <a:srgbClr val="CC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40706" name="Line 66"/>
            <p:cNvSpPr>
              <a:spLocks noChangeShapeType="1"/>
            </p:cNvSpPr>
            <p:nvPr/>
          </p:nvSpPr>
          <p:spPr bwMode="auto">
            <a:xfrm flipV="1">
              <a:off x="2003425" y="4902200"/>
              <a:ext cx="1636713" cy="1674813"/>
            </a:xfrm>
            <a:prstGeom prst="line">
              <a:avLst/>
            </a:prstGeom>
            <a:noFill/>
            <a:ln w="28575">
              <a:solidFill>
                <a:srgbClr val="CC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40707" name="Text Box 67"/>
            <p:cNvSpPr txBox="1">
              <a:spLocks noChangeArrowheads="1"/>
            </p:cNvSpPr>
            <p:nvPr/>
          </p:nvSpPr>
          <p:spPr bwMode="auto">
            <a:xfrm>
              <a:off x="3392488" y="4449763"/>
              <a:ext cx="404812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>
                  <a:solidFill>
                    <a:srgbClr val="CC9900"/>
                  </a:solidFill>
                  <a:latin typeface="Arial" charset="0"/>
                </a:rPr>
                <a:t>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3841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Advection Equation: Theory 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for constant </a:t>
            </a:r>
            <a:r>
              <a:rPr lang="en-GB" i="1" dirty="0" smtClean="0">
                <a:solidFill>
                  <a:srgbClr val="3366FF"/>
                </a:solidFill>
              </a:rPr>
              <a:t>a</a:t>
            </a:r>
            <a:r>
              <a:rPr lang="en-GB" dirty="0" smtClean="0"/>
              <a:t>: the characteristics are straight parallel lines and the solution to the PDE is a uniform shift of the initial profile: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The solution shifts to the right (for </a:t>
            </a:r>
            <a:r>
              <a:rPr lang="en-GB" i="1" dirty="0" smtClean="0">
                <a:solidFill>
                  <a:srgbClr val="3366FF"/>
                </a:solidFill>
              </a:rPr>
              <a:t>a &gt; 0</a:t>
            </a:r>
            <a:r>
              <a:rPr lang="en-GB" dirty="0" smtClean="0"/>
              <a:t>) or to the left (</a:t>
            </a:r>
            <a:r>
              <a:rPr lang="en-GB" i="1" dirty="0" smtClean="0">
                <a:solidFill>
                  <a:srgbClr val="3366FF"/>
                </a:solidFill>
              </a:rPr>
              <a:t>a &lt; 0</a:t>
            </a:r>
            <a:r>
              <a:rPr lang="en-GB" dirty="0" smtClean="0"/>
              <a:t>):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7311" y="2217403"/>
            <a:ext cx="3939813" cy="431997"/>
          </a:xfrm>
          <a:prstGeom prst="rect">
            <a:avLst/>
          </a:prstGeom>
        </p:spPr>
      </p:pic>
      <p:pic>
        <p:nvPicPr>
          <p:cNvPr id="6" name="advection_fwd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908" y="3394663"/>
            <a:ext cx="4319981" cy="2879987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" name="advection_bck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06357" y="3394661"/>
            <a:ext cx="4319984" cy="287998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59813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II. </a:t>
            </a:r>
            <a:r>
              <a:rPr lang="en-GB" dirty="0" smtClean="0"/>
              <a:t>Linear </a:t>
            </a:r>
            <a:r>
              <a:rPr lang="en-GB" dirty="0" err="1" smtClean="0"/>
              <a:t>systemS</a:t>
            </a:r>
            <a:r>
              <a:rPr lang="en-GB" dirty="0" smtClean="0"/>
              <a:t> of Hyperbolic conservation laws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6669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System of Equations: Theory</a:t>
            </a:r>
            <a:endParaRPr lang="en-GB" dirty="0"/>
          </a:p>
        </p:txBody>
      </p:sp>
      <p:sp>
        <p:nvSpPr>
          <p:cNvPr id="171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We turn our attention to the system of equations (PDE)</a:t>
            </a:r>
          </a:p>
          <a:p>
            <a:endParaRPr lang="en-GB" dirty="0" smtClean="0"/>
          </a:p>
          <a:p>
            <a:endParaRPr lang="en-GB" dirty="0" smtClean="0"/>
          </a:p>
          <a:p>
            <a:pPr>
              <a:buNone/>
            </a:pPr>
            <a:r>
              <a:rPr lang="en-GB" dirty="0" smtClean="0"/>
              <a:t>     where                                           is the vector of unknowns. </a:t>
            </a:r>
            <a:r>
              <a:rPr lang="en-GB" i="1" dirty="0" smtClean="0">
                <a:solidFill>
                  <a:schemeClr val="accent6">
                    <a:lumMod val="50000"/>
                  </a:schemeClr>
                </a:solidFill>
              </a:rPr>
              <a:t>A</a:t>
            </a:r>
            <a:r>
              <a:rPr lang="en-GB" dirty="0" smtClean="0"/>
              <a:t> is a </a:t>
            </a:r>
            <a:r>
              <a:rPr lang="en-GB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 </a:t>
            </a:r>
            <a:r>
              <a:rPr lang="en-GB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</a:t>
            </a:r>
            <a:r>
              <a:rPr lang="en-GB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m</a:t>
            </a:r>
            <a:r>
              <a:rPr lang="en-GB" dirty="0" smtClean="0"/>
              <a:t> constant matrix.</a:t>
            </a:r>
          </a:p>
          <a:p>
            <a:r>
              <a:rPr lang="en-GB" dirty="0" smtClean="0"/>
              <a:t>For example, for m=3, one has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8322" y="1588603"/>
            <a:ext cx="3096344" cy="97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8839" y="2541820"/>
            <a:ext cx="2775129" cy="35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3933056"/>
            <a:ext cx="5112568" cy="2328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33960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System of Equations: Theory</a:t>
            </a:r>
            <a:endParaRPr lang="it-IT" dirty="0"/>
          </a:p>
        </p:txBody>
      </p:sp>
      <p:sp>
        <p:nvSpPr>
          <p:cNvPr id="1710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 system is hyperbolic if </a:t>
            </a:r>
            <a:r>
              <a:rPr lang="en-GB" i="1" dirty="0" smtClean="0">
                <a:solidFill>
                  <a:schemeClr val="accent6">
                    <a:lumMod val="50000"/>
                  </a:schemeClr>
                </a:solidFill>
              </a:rPr>
              <a:t>A</a:t>
            </a:r>
            <a:r>
              <a:rPr lang="en-GB" dirty="0" smtClean="0"/>
              <a:t> has real eigenvalues, </a:t>
            </a:r>
            <a:r>
              <a:rPr lang="en-GB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b="1" i="1" dirty="0" smtClean="0">
                <a:solidFill>
                  <a:schemeClr val="accent6">
                    <a:lumMod val="50000"/>
                  </a:schemeClr>
                </a:solidFill>
                <a:sym typeface="Symbol"/>
              </a:rPr>
              <a:t></a:t>
            </a:r>
            <a:r>
              <a:rPr lang="en-GB" b="1" i="1" baseline="30000" dirty="0" smtClean="0">
                <a:solidFill>
                  <a:schemeClr val="accent6">
                    <a:lumMod val="50000"/>
                  </a:schemeClr>
                </a:solidFill>
                <a:sym typeface="Symbol"/>
              </a:rPr>
              <a:t>1</a:t>
            </a:r>
            <a:r>
              <a:rPr lang="en-GB" b="1" i="1" dirty="0" smtClean="0">
                <a:solidFill>
                  <a:schemeClr val="accent6">
                    <a:lumMod val="50000"/>
                  </a:schemeClr>
                </a:solidFill>
                <a:sym typeface="Symbol"/>
              </a:rPr>
              <a:t>  …  </a:t>
            </a:r>
            <a:r>
              <a:rPr lang="en-GB" b="1" i="1" baseline="30000" dirty="0" smtClean="0">
                <a:solidFill>
                  <a:schemeClr val="accent6">
                    <a:lumMod val="50000"/>
                  </a:schemeClr>
                </a:solidFill>
                <a:sym typeface="Symbol"/>
              </a:rPr>
              <a:t>m</a:t>
            </a:r>
            <a:r>
              <a:rPr lang="en-GB" dirty="0" smtClean="0"/>
              <a:t> and a complete set of linearly independent right and left eigenvectors   </a:t>
            </a:r>
            <a:r>
              <a:rPr lang="en-GB" i="1" dirty="0" err="1" smtClean="0">
                <a:solidFill>
                  <a:schemeClr val="accent6">
                    <a:lumMod val="50000"/>
                  </a:schemeClr>
                </a:solidFill>
                <a:latin typeface="cmbxti10" pitchFamily="34" charset="0"/>
                <a:cs typeface="Arial" pitchFamily="34" charset="0"/>
              </a:rPr>
              <a:t>r</a:t>
            </a:r>
            <a:r>
              <a:rPr lang="en-GB" i="1" baseline="30000" dirty="0" err="1" smtClean="0">
                <a:solidFill>
                  <a:schemeClr val="accent6">
                    <a:lumMod val="50000"/>
                  </a:schemeClr>
                </a:solidFill>
                <a:latin typeface="cmbxti10" pitchFamily="34" charset="0"/>
              </a:rPr>
              <a:t>k</a:t>
            </a:r>
            <a:r>
              <a:rPr lang="en-GB" dirty="0" smtClean="0"/>
              <a:t>  and </a:t>
            </a:r>
            <a:r>
              <a:rPr lang="en-GB" i="1" dirty="0" err="1" smtClean="0">
                <a:solidFill>
                  <a:schemeClr val="accent6">
                    <a:lumMod val="50000"/>
                  </a:schemeClr>
                </a:solidFill>
                <a:latin typeface="cmbxti10" pitchFamily="34" charset="0"/>
                <a:cs typeface="Arial" pitchFamily="34" charset="0"/>
              </a:rPr>
              <a:t>l</a:t>
            </a:r>
            <a:r>
              <a:rPr lang="en-GB" i="1" baseline="30000" dirty="0" err="1" smtClean="0">
                <a:solidFill>
                  <a:schemeClr val="accent6">
                    <a:lumMod val="50000"/>
                  </a:schemeClr>
                </a:solidFill>
                <a:latin typeface="cmbxti10" pitchFamily="34" charset="0"/>
              </a:rPr>
              <a:t>k</a:t>
            </a:r>
            <a:r>
              <a:rPr lang="en-GB" dirty="0" smtClean="0"/>
              <a:t>  (</a:t>
            </a:r>
            <a:r>
              <a:rPr lang="en-GB" i="1" dirty="0" err="1" smtClean="0">
                <a:solidFill>
                  <a:schemeClr val="accent6">
                    <a:lumMod val="50000"/>
                  </a:schemeClr>
                </a:solidFill>
                <a:latin typeface="cmbxti10" pitchFamily="34" charset="0"/>
                <a:cs typeface="Arial" pitchFamily="34" charset="0"/>
              </a:rPr>
              <a:t>r</a:t>
            </a:r>
            <a:r>
              <a:rPr lang="en-GB" i="1" baseline="30000" dirty="0" err="1" smtClean="0">
                <a:solidFill>
                  <a:schemeClr val="accent6">
                    <a:lumMod val="50000"/>
                  </a:schemeClr>
                </a:solidFill>
                <a:latin typeface="cmbxti10" pitchFamily="34" charset="0"/>
              </a:rPr>
              <a:t>j</a:t>
            </a:r>
            <a:r>
              <a:rPr lang="en-GB" i="1" baseline="30000" dirty="0" smtClean="0">
                <a:solidFill>
                  <a:schemeClr val="accent6">
                    <a:lumMod val="50000"/>
                  </a:schemeClr>
                </a:solidFill>
                <a:latin typeface="cmbxti10" pitchFamily="34" charset="0"/>
              </a:rPr>
              <a:t> </a:t>
            </a:r>
            <a:r>
              <a:rPr lang="en-GB" i="1" dirty="0" smtClean="0">
                <a:solidFill>
                  <a:schemeClr val="accent6">
                    <a:lumMod val="50000"/>
                  </a:schemeClr>
                </a:solidFill>
                <a:latin typeface="cmbxti10" pitchFamily="34" charset="0"/>
                <a:cs typeface="Arial" pitchFamily="34" charset="0"/>
                <a:sym typeface="Symbol"/>
              </a:rPr>
              <a:t></a:t>
            </a:r>
            <a:r>
              <a:rPr lang="en-GB" i="1" dirty="0" err="1" smtClean="0">
                <a:solidFill>
                  <a:schemeClr val="accent6">
                    <a:lumMod val="50000"/>
                  </a:schemeClr>
                </a:solidFill>
                <a:latin typeface="cmbxti10" pitchFamily="34" charset="0"/>
                <a:cs typeface="Arial" pitchFamily="34" charset="0"/>
              </a:rPr>
              <a:t>l</a:t>
            </a:r>
            <a:r>
              <a:rPr lang="en-GB" i="1" baseline="30000" dirty="0" err="1" smtClean="0">
                <a:solidFill>
                  <a:schemeClr val="accent6">
                    <a:lumMod val="50000"/>
                  </a:schemeClr>
                </a:solidFill>
                <a:latin typeface="cmbxti10" pitchFamily="34" charset="0"/>
              </a:rPr>
              <a:t>k</a:t>
            </a:r>
            <a:r>
              <a:rPr lang="en-GB" i="1" baseline="30000" dirty="0" smtClean="0">
                <a:solidFill>
                  <a:schemeClr val="accent6">
                    <a:lumMod val="50000"/>
                  </a:schemeClr>
                </a:solidFill>
                <a:latin typeface="cmbxti10" pitchFamily="34" charset="0"/>
              </a:rPr>
              <a:t> </a:t>
            </a:r>
            <a:r>
              <a:rPr lang="en-GB" i="1" dirty="0" smtClean="0">
                <a:solidFill>
                  <a:schemeClr val="accent6">
                    <a:lumMod val="50000"/>
                  </a:schemeClr>
                </a:solidFill>
                <a:latin typeface="cmbxti10" pitchFamily="34" charset="0"/>
                <a:cs typeface="Arial" pitchFamily="34" charset="0"/>
              </a:rPr>
              <a:t>=</a:t>
            </a:r>
            <a:r>
              <a:rPr lang="en-GB" i="1" dirty="0" smtClean="0">
                <a:solidFill>
                  <a:schemeClr val="accent6">
                    <a:lumMod val="50000"/>
                  </a:schemeClr>
                </a:solidFill>
                <a:latin typeface="cmbxti10" pitchFamily="34" charset="0"/>
                <a:cs typeface="Arial" pitchFamily="34" charset="0"/>
                <a:sym typeface="Symbol"/>
              </a:rPr>
              <a:t></a:t>
            </a:r>
            <a:r>
              <a:rPr lang="en-GB" i="1" baseline="-25000" dirty="0" err="1" smtClean="0">
                <a:solidFill>
                  <a:schemeClr val="accent6">
                    <a:lumMod val="50000"/>
                  </a:schemeClr>
                </a:solidFill>
                <a:latin typeface="cmbxti10" pitchFamily="34" charset="0"/>
                <a:cs typeface="Arial" pitchFamily="34" charset="0"/>
                <a:sym typeface="Symbol"/>
              </a:rPr>
              <a:t>jk</a:t>
            </a:r>
            <a:r>
              <a:rPr lang="en-GB" dirty="0" smtClean="0"/>
              <a:t>) such that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For convenience we define the matrices </a:t>
            </a:r>
            <a:r>
              <a:rPr lang="en-GB" i="1" dirty="0" smtClean="0">
                <a:solidFill>
                  <a:srgbClr val="984807"/>
                </a:solidFill>
                <a:sym typeface="Symbol"/>
              </a:rPr>
              <a:t>  = </a:t>
            </a:r>
            <a:r>
              <a:rPr lang="en-GB" i="1" dirty="0" err="1" smtClean="0">
                <a:solidFill>
                  <a:srgbClr val="984807"/>
                </a:solidFill>
                <a:sym typeface="Symbol"/>
              </a:rPr>
              <a:t>diag</a:t>
            </a:r>
            <a:r>
              <a:rPr lang="en-GB" i="1" dirty="0" smtClean="0">
                <a:solidFill>
                  <a:srgbClr val="984807"/>
                </a:solidFill>
                <a:sym typeface="Symbol"/>
              </a:rPr>
              <a:t>(</a:t>
            </a:r>
            <a:r>
              <a:rPr lang="en-GB" b="1" i="1" dirty="0" smtClean="0">
                <a:solidFill>
                  <a:srgbClr val="984807"/>
                </a:solidFill>
                <a:sym typeface="Symbol"/>
              </a:rPr>
              <a:t></a:t>
            </a:r>
            <a:r>
              <a:rPr lang="en-GB" b="1" i="1" baseline="30000" dirty="0" smtClean="0">
                <a:solidFill>
                  <a:srgbClr val="984807"/>
                </a:solidFill>
                <a:sym typeface="Symbol"/>
              </a:rPr>
              <a:t>k</a:t>
            </a:r>
            <a:r>
              <a:rPr lang="en-GB" i="1" dirty="0" smtClean="0">
                <a:solidFill>
                  <a:srgbClr val="984807"/>
                </a:solidFill>
                <a:sym typeface="Symbol"/>
              </a:rPr>
              <a:t>)</a:t>
            </a:r>
            <a:r>
              <a:rPr lang="en-GB" dirty="0" smtClean="0">
                <a:solidFill>
                  <a:schemeClr val="tx1"/>
                </a:solidFill>
                <a:sym typeface="Symbol"/>
              </a:rPr>
              <a:t>, and</a:t>
            </a:r>
            <a:endParaRPr lang="en-GB" dirty="0" smtClean="0">
              <a:solidFill>
                <a:schemeClr val="tx1"/>
              </a:solidFill>
            </a:endParaRPr>
          </a:p>
          <a:p>
            <a:endParaRPr lang="en-GB" dirty="0" smtClean="0"/>
          </a:p>
          <a:p>
            <a:endParaRPr lang="en-GB" dirty="0" smtClean="0"/>
          </a:p>
          <a:p>
            <a:pPr>
              <a:buNone/>
            </a:pPr>
            <a:endParaRPr lang="en-GB" dirty="0" smtClean="0"/>
          </a:p>
          <a:p>
            <a:endParaRPr lang="en-GB" dirty="0" smtClean="0"/>
          </a:p>
          <a:p>
            <a:r>
              <a:rPr lang="en-GB" dirty="0" smtClean="0">
                <a:latin typeface="+mj-lt"/>
              </a:rPr>
              <a:t>So that  </a:t>
            </a:r>
            <a:r>
              <a:rPr lang="en-GB" i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A</a:t>
            </a:r>
            <a:r>
              <a:rPr lang="en-GB" i="1" dirty="0" smtClean="0">
                <a:solidFill>
                  <a:schemeClr val="accent6">
                    <a:lumMod val="50000"/>
                  </a:schemeClr>
                </a:solidFill>
                <a:sym typeface="Symbol"/>
              </a:rPr>
              <a:t></a:t>
            </a:r>
            <a:r>
              <a:rPr lang="en-GB" i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R = R</a:t>
            </a:r>
            <a:r>
              <a:rPr lang="en-GB" i="1" dirty="0" smtClean="0">
                <a:solidFill>
                  <a:schemeClr val="accent6">
                    <a:lumMod val="50000"/>
                  </a:schemeClr>
                </a:solidFill>
                <a:sym typeface="Symbol"/>
              </a:rPr>
              <a:t></a:t>
            </a:r>
            <a:r>
              <a:rPr lang="en-GB" i="1" dirty="0" smtClean="0">
                <a:solidFill>
                  <a:schemeClr val="accent6">
                    <a:lumMod val="50000"/>
                  </a:schemeClr>
                </a:solidFill>
                <a:latin typeface="+mj-lt"/>
                <a:sym typeface="Symbol"/>
              </a:rPr>
              <a:t>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  <a:latin typeface="+mj-lt"/>
                <a:sym typeface="Symbol"/>
              </a:rPr>
              <a:t>, </a:t>
            </a:r>
            <a:r>
              <a:rPr lang="en-GB" i="1" dirty="0" smtClean="0">
                <a:solidFill>
                  <a:schemeClr val="accent6">
                    <a:lumMod val="50000"/>
                  </a:schemeClr>
                </a:solidFill>
              </a:rPr>
              <a:t>L</a:t>
            </a:r>
            <a:r>
              <a:rPr lang="en-GB" i="1" dirty="0" smtClean="0">
                <a:solidFill>
                  <a:schemeClr val="accent6">
                    <a:lumMod val="50000"/>
                  </a:schemeClr>
                </a:solidFill>
                <a:sym typeface="Symbol"/>
              </a:rPr>
              <a:t></a:t>
            </a:r>
            <a:r>
              <a:rPr lang="en-GB" i="1" dirty="0" smtClean="0">
                <a:solidFill>
                  <a:schemeClr val="accent6">
                    <a:lumMod val="50000"/>
                  </a:schemeClr>
                </a:solidFill>
              </a:rPr>
              <a:t>A = </a:t>
            </a:r>
            <a:r>
              <a:rPr lang="en-GB" i="1" dirty="0" smtClean="0">
                <a:solidFill>
                  <a:schemeClr val="accent6">
                    <a:lumMod val="50000"/>
                  </a:schemeClr>
                </a:solidFill>
                <a:sym typeface="Symbol"/>
              </a:rPr>
              <a:t>L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 , </a:t>
            </a:r>
            <a:r>
              <a:rPr lang="en-GB" i="1" dirty="0" smtClean="0">
                <a:solidFill>
                  <a:schemeClr val="accent6">
                    <a:lumMod val="50000"/>
                  </a:schemeClr>
                </a:solidFill>
              </a:rPr>
              <a:t>L</a:t>
            </a:r>
            <a:r>
              <a:rPr lang="en-GB" i="1" dirty="0" smtClean="0">
                <a:solidFill>
                  <a:schemeClr val="accent6">
                    <a:lumMod val="50000"/>
                  </a:schemeClr>
                </a:solidFill>
                <a:sym typeface="Symbol"/>
              </a:rPr>
              <a:t></a:t>
            </a:r>
            <a:r>
              <a:rPr lang="en-GB" i="1" dirty="0" smtClean="0">
                <a:solidFill>
                  <a:schemeClr val="accent6">
                    <a:lumMod val="50000"/>
                  </a:schemeClr>
                </a:solidFill>
              </a:rPr>
              <a:t>R = R</a:t>
            </a:r>
            <a:r>
              <a:rPr lang="en-GB" i="1" dirty="0" smtClean="0">
                <a:solidFill>
                  <a:schemeClr val="accent6">
                    <a:lumMod val="50000"/>
                  </a:schemeClr>
                </a:solidFill>
                <a:sym typeface="Symbol"/>
              </a:rPr>
              <a:t></a:t>
            </a:r>
            <a:r>
              <a:rPr lang="en-GB" i="1" dirty="0" smtClean="0">
                <a:solidFill>
                  <a:schemeClr val="accent6">
                    <a:lumMod val="50000"/>
                  </a:schemeClr>
                </a:solidFill>
              </a:rPr>
              <a:t>L = I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, </a:t>
            </a:r>
            <a:r>
              <a:rPr lang="en-GB" i="1" dirty="0" smtClean="0">
                <a:solidFill>
                  <a:schemeClr val="accent6">
                    <a:lumMod val="50000"/>
                  </a:schemeClr>
                </a:solidFill>
              </a:rPr>
              <a:t>L</a:t>
            </a:r>
            <a:r>
              <a:rPr lang="en-GB" i="1" dirty="0" smtClean="0">
                <a:solidFill>
                  <a:schemeClr val="accent6">
                    <a:lumMod val="50000"/>
                  </a:schemeClr>
                </a:solidFill>
                <a:sym typeface="Symbol"/>
              </a:rPr>
              <a:t></a:t>
            </a:r>
            <a:r>
              <a:rPr lang="en-GB" i="1" dirty="0" smtClean="0">
                <a:solidFill>
                  <a:schemeClr val="accent6">
                    <a:lumMod val="50000"/>
                  </a:schemeClr>
                </a:solidFill>
              </a:rPr>
              <a:t>A</a:t>
            </a:r>
            <a:r>
              <a:rPr lang="en-GB" i="1" dirty="0" smtClean="0">
                <a:solidFill>
                  <a:schemeClr val="accent6">
                    <a:lumMod val="50000"/>
                  </a:schemeClr>
                </a:solidFill>
                <a:sym typeface="Symbol"/>
              </a:rPr>
              <a:t></a:t>
            </a:r>
            <a:r>
              <a:rPr lang="en-GB" i="1" dirty="0" smtClean="0">
                <a:solidFill>
                  <a:schemeClr val="accent6">
                    <a:lumMod val="50000"/>
                  </a:schemeClr>
                </a:solidFill>
              </a:rPr>
              <a:t>R = </a:t>
            </a:r>
            <a:r>
              <a:rPr lang="en-GB" i="1" dirty="0" smtClean="0">
                <a:solidFill>
                  <a:schemeClr val="accent6">
                    <a:lumMod val="50000"/>
                  </a:schemeClr>
                </a:solidFill>
                <a:sym typeface="Symbol"/>
              </a:rPr>
              <a:t></a:t>
            </a:r>
            <a:r>
              <a:rPr lang="en-GB" dirty="0" smtClean="0">
                <a:latin typeface="+mj-lt"/>
                <a:sym typeface="Symbol"/>
              </a:rPr>
              <a:t>.</a:t>
            </a:r>
            <a:r>
              <a:rPr lang="en-GB" dirty="0" smtClean="0">
                <a:latin typeface="+mj-lt"/>
              </a:rPr>
              <a:t> </a:t>
            </a:r>
            <a:endParaRPr lang="en-GB" dirty="0" smtClean="0"/>
          </a:p>
        </p:txBody>
      </p:sp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7516" y="2492896"/>
            <a:ext cx="5642796" cy="1102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516" y="4141094"/>
            <a:ext cx="5054745" cy="161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87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System of Equations: Theory</a:t>
            </a:r>
            <a:endParaRPr lang="it-IT" dirty="0"/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linear system can be reduced to a set of decoupled linear advection equations.</a:t>
            </a:r>
          </a:p>
          <a:p>
            <a:r>
              <a:rPr lang="en-GB" dirty="0" smtClean="0"/>
              <a:t>Multiply the original system of PDE’s by </a:t>
            </a:r>
            <a:r>
              <a:rPr lang="en-GB" i="1" dirty="0" smtClean="0">
                <a:solidFill>
                  <a:srgbClr val="984807"/>
                </a:solidFill>
              </a:rPr>
              <a:t>L</a:t>
            </a:r>
            <a:r>
              <a:rPr lang="en-GB" dirty="0" smtClean="0"/>
              <a:t> on the left: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Define the </a:t>
            </a:r>
            <a:r>
              <a:rPr lang="en-GB" i="1" u="sng" dirty="0" smtClean="0">
                <a:solidFill>
                  <a:srgbClr val="1A9626"/>
                </a:solidFill>
              </a:rPr>
              <a:t>characteristic variables</a:t>
            </a:r>
            <a:r>
              <a:rPr lang="en-GB" dirty="0" smtClean="0"/>
              <a:t>   </a:t>
            </a:r>
            <a:r>
              <a:rPr lang="en-GB" i="1" dirty="0" smtClean="0">
                <a:solidFill>
                  <a:srgbClr val="984807"/>
                </a:solidFill>
              </a:rPr>
              <a:t>w=L</a:t>
            </a:r>
            <a:r>
              <a:rPr lang="en-GB" i="1" dirty="0" smtClean="0">
                <a:solidFill>
                  <a:srgbClr val="984807"/>
                </a:solidFill>
                <a:sym typeface="Symbol"/>
              </a:rPr>
              <a:t> </a:t>
            </a:r>
            <a:r>
              <a:rPr lang="en-GB" i="1" dirty="0" smtClean="0">
                <a:solidFill>
                  <a:srgbClr val="984807"/>
                </a:solidFill>
              </a:rPr>
              <a:t>q</a:t>
            </a:r>
            <a:r>
              <a:rPr lang="en-GB" dirty="0" smtClean="0"/>
              <a:t>  so that 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Since  </a:t>
            </a:r>
            <a:r>
              <a:rPr lang="en-GB" i="1" dirty="0" smtClean="0">
                <a:solidFill>
                  <a:srgbClr val="984807"/>
                </a:solidFill>
                <a:sym typeface="Symbol"/>
              </a:rPr>
              <a:t></a:t>
            </a:r>
            <a:r>
              <a:rPr lang="en-GB" dirty="0" smtClean="0"/>
              <a:t>  is diagonal, these equations are not coupled anymore.</a:t>
            </a:r>
            <a:endParaRPr lang="en-GB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1246" y="2778534"/>
            <a:ext cx="7251154" cy="866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0367" y="4415030"/>
            <a:ext cx="2880320" cy="83393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7247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System of Equations: Theory</a:t>
            </a:r>
            <a:endParaRPr lang="it-IT" dirty="0"/>
          </a:p>
        </p:txBody>
      </p:sp>
      <p:sp>
        <p:nvSpPr>
          <p:cNvPr id="173060" name="Rectangle 4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In this form, the system decouples into </a:t>
            </a:r>
            <a:r>
              <a:rPr lang="en-GB" i="1" dirty="0" smtClean="0">
                <a:solidFill>
                  <a:srgbClr val="8E4700"/>
                </a:solidFill>
              </a:rPr>
              <a:t>m</a:t>
            </a:r>
            <a:r>
              <a:rPr lang="en-GB" dirty="0" smtClean="0"/>
              <a:t> independent advection equations for the characteristic variables:</a:t>
            </a:r>
          </a:p>
          <a:p>
            <a:endParaRPr lang="en-GB" dirty="0" smtClean="0"/>
          </a:p>
          <a:p>
            <a:endParaRPr lang="en-GB" dirty="0" smtClean="0"/>
          </a:p>
          <a:p>
            <a:pPr>
              <a:buNone/>
            </a:pPr>
            <a:r>
              <a:rPr lang="en-GB" dirty="0" smtClean="0"/>
              <a:t>  </a:t>
            </a:r>
          </a:p>
          <a:p>
            <a:pPr>
              <a:buNone/>
            </a:pPr>
            <a:r>
              <a:rPr lang="en-GB" dirty="0" smtClean="0"/>
              <a:t>     where                             (k=1,2,…,m)  is a characteristic variable.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When m=3 one has, for instance: </a:t>
            </a:r>
          </a:p>
          <a:p>
            <a:endParaRPr lang="en-GB" dirty="0" smtClean="0"/>
          </a:p>
          <a:p>
            <a:pPr>
              <a:buNone/>
            </a:pPr>
            <a:endParaRPr lang="en-GB" dirty="0" smtClean="0"/>
          </a:p>
          <a:p>
            <a:endParaRPr lang="en-GB" dirty="0" smtClean="0"/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3449" y="2306593"/>
            <a:ext cx="6680919" cy="83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3853" y="3289300"/>
            <a:ext cx="1743903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4221088"/>
            <a:ext cx="2826373" cy="2056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4712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w^k(x,t) = w^k(x-\lambda^kt, 0)  template TPT1  env TPENV2  fore 16512  back 16777215  eqnno 1"/>
  <p:tag name="FILENAME" val="TP_tmp"/>
  <p:tag name="ORIGWIDTH" val="108"/>
  <p:tag name="PICTUREFILESIZE" val="961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u(x,t) = \left\{\begin{array}{ll}&#10; u_L &amp; \;\textrm{if}\quad x/t \le u_L \\ \noalign{\medskip}&#10; x/t &amp; \;\textrm{if}\quad u_L &lt; x/t &lt; u_R \\ \noalign{\medskip}&#10; u_R &amp; \;\textrm{if}\quad   x/t &gt; u_R \\ \noalign{\medskip}&#10;\end{array}\right.  template TPT1  env TPENV2  fore 32768  back 16777215  eqnno 2"/>
  <p:tag name="FILENAME" val="TP_tmp"/>
  <p:tag name="ORIGWIDTH" val="162"/>
  <p:tag name="PICTUREFILESIZE" val="2111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begin{array}{ll}&#10;\displaystyle  \frac{\partial \rho}{\partial t} +  \nabla \cdot (\rho{\bf v}) = 0  &amp; \; \textrm{(mass)} \\ \noalign{\medskip}&#10;\displaystyle   \frac{\partial\left(\rho{\bf v}\right)}{\partial t} + &#10; \nabla\cdot\left[\rho {\bf v}{\bf v}  + {\bf I} p\right]  = 0 &amp; \; \textrm{(momentum)}    \\ \noalign{\medskip}&#10;\displaystyle   \frac{\partial E}{\partial t} + \nabla\cdot\left[ \left(E + p\right){\bf v}\right] = 0 &amp; \; \textrm{(energy)} &#10; \end{array}  template TPT1  env TPENV2  fore 32768  back 16777215  eqnno 1"/>
  <p:tag name="FILENAME" val="TP_tmp"/>
  <p:tag name="ORIGWIDTH" val="188"/>
  <p:tag name="PICTUREFILESIZE" val="3750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E = \rho\epsilon + \rho\frac{{\bf v}^2}{2}  template TPT1  env TPENV2  fore 32768  back 16777215  eqnno 2"/>
  <p:tag name="FILENAME" val="TP_tmp"/>
  <p:tag name="ORIGWIDTH" val="60"/>
  <p:tag name="PICTUREFILESIZE" val="478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rho\epsilon = \frac{p}{\Gamma - 1}  template TPT1  env TPENV2  fore 32768  back 16777215  eqnno 3"/>
  <p:tag name="FILENAME" val="TP_tmp"/>
  <p:tag name="ORIGWIDTH" val="48"/>
  <p:tag name="PICTUREFILESIZE" val="333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bf r}^1 = \left(\begin{array}{c}&#10;1 \\ \noalign{\medskip}&#10;-c_s/\rho \\ \noalign{\medskip}&#10; c_s^2  &#10;\end{array}\right)\,,\quad&#10;%&#10;{\bf r}^2 = \left(\begin{array}{c}&#10;1 \\ \noalign{\medskip}&#10;0 \\ \noalign{\medskip}&#10;0  &#10;\end{array}\right)\,,\quad&#10;%&#10;{\bf r}^3 = \left(\begin{array}{c}&#10;1 \\ \noalign{\medskip}&#10; c_s/\rho \\ \noalign{\medskip}&#10; c_s^2  &#10;\end{array}\right)  template TPT1  env TPENV2  fore 32768  back 16777215  eqnno 1"/>
  <p:tag name="FILENAME" val="TP_tmp"/>
  <p:tag name="ORIGWIDTH" val="233"/>
  <p:tag name="PICTUREFILESIZE" val="2546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lambda^1 = v_x - c_s \,,\quad \lambda^2 = v_x\,,\quad \lambda^3 = v_x + c_s  template TPT1  env TPENV2  fore 32768  back 16777215  eqnno 5"/>
  <p:tag name="FILENAME" val="TP_tmp"/>
  <p:tag name="ORIGWIDTH" val="173"/>
  <p:tag name="PICTUREFILESIZE" val="715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bf r}^1 = \left(\begin{array}{c}&#10;1 \\ \noalign{\medskip}&#10;-c_s/\rho \\ \noalign{\medskip}&#10; c_s^2  &#10;\end{array}\right)\,,\quad&#10;%&#10;{\bf r}^2 = \left(\begin{array}{c}&#10;1 \\ \noalign{\medskip}&#10;0 \\ \noalign{\medskip}&#10;0  &#10;\end{array}\right)\,,\quad&#10;%&#10;{\bf r}^3 = \left(\begin{array}{c}&#10;1 \\ \noalign{\medskip}&#10; c_s/\rho \\ \noalign{\medskip}&#10; c_s^2  &#10;\end{array}\right)  template TPT1  env TPENV2  fore 32768  back 16777215  eqnno 1"/>
  <p:tag name="FILENAME" val="TP_tmp"/>
  <p:tag name="ORIGWIDTH" val="233"/>
  <p:tag name="PICTUREFILESIZE" val="2546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left(\rho_L, v_{xL}, p_L\right)  template TPT1  env TPENV2  fore 255  back 16777215  eqnno 4"/>
  <p:tag name="FILENAME" val="TP_tmp"/>
  <p:tag name="ORIGWIDTH" val="53"/>
  <p:tag name="PICTUREFILESIZE" val="407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left(\rho^*_L, v^*_{x}, p^*\right)  template TPT1  env TPENV2  fore 255  back 16777215  eqnno 4"/>
  <p:tag name="FILENAME" val="TP_tmp"/>
  <p:tag name="ORIGWIDTH" val="46"/>
  <p:tag name="PICTUREFILESIZE" val="411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left(\rho^*_R, v^*_{x}, p^*\right)  template TPT1  env TPENV2  fore 255  back 16777215  eqnno 4"/>
  <p:tag name="FILENAME" val="TP_tmp"/>
  <p:tag name="ORIGWIDTH" val="47"/>
  <p:tag name="PICTUREFILESIZE" val="43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  \frac{\partial u}{\partial t} + \frac{\partial f(u)}{\partial x} = 0  template TPT1  env TPENV2  fore 32768  back 16777215  eqnno 1"/>
  <p:tag name="FILENAME" val="TP_tmp"/>
  <p:tag name="ORIGWIDTH" val="72"/>
  <p:tag name="PICTUREFILESIZE" val="749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left(\rho_R, v_{xR}, p_R\right)  template TPT1  env TPENV2  fore 255  back 16777215  eqnno 4"/>
  <p:tag name="FILENAME" val="TP_tmp"/>
  <p:tag name="ORIGWIDTH" val="55"/>
  <p:tag name="PICTUREFILESIZE" val="423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dx = (v_x - c_s)dt  template TPT1  env TPENV2  fore 128  back 16777215  eqnno 4"/>
  <p:tag name="FILENAME" val="TP_tmp"/>
  <p:tag name="ORIGWIDTH" val="71"/>
  <p:tag name="PICTUREFILESIZE" val="494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dx = (v_x + c_s)dt  template TPT1  env TPENV2  fore 128  back 16777215  eqnno 4"/>
  <p:tag name="FILENAME" val="TP_tmp"/>
  <p:tag name="ORIGWIDTH" val="71"/>
  <p:tag name="PICTUREFILESIZE" val="519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x = ut  template TPT1  env TPENV2  fore 8388608  back 16777215  eqnno 4"/>
  <p:tag name="FILENAME" val="TP_tmp"/>
  <p:tag name="ORIGWIDTH" val="29"/>
  <p:tag name="PICTUREFILESIZE" val="215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rho^*_L, \rho^*_R, v^*_x, p^*  template TPT1  env TPENV2  fore 255  back 16777215  eqnno 7"/>
  <p:tag name="FILENAME" val="TP_tmp"/>
  <p:tag name="ORIGWIDTH" val="55"/>
  <p:tag name="PICTUREFILESIZE" val="431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  \frac{\partial u}{\partial t} + \frac{\partial }{\partial x}\left(\frac{u^2}{2}\right) = 0  template TPT1  env TPENV2  fore 32768  back 16777215  eqnno 1"/>
  <p:tag name="FILENAME" val="TP_tmp"/>
  <p:tag name="ORIGWIDTH" val="86"/>
  <p:tag name="PICTUREFILESIZE" val="940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  \frac{\partial u}{\partial t} + u\frac{\partial u}{\partial x} = 0  template TPT1  env TPENV2  fore 32768  back 16777215  eqnno 1"/>
  <p:tag name="FILENAME" val="TP_tmp"/>
  <p:tag name="ORIGWIDTH" val="64"/>
  <p:tag name="PICTUREFILESIZE" val="62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frac{dx}{dt}= u(x,t)\quad\Longrightarrow\quad &#10;\frac{du}{dt} = \frac{\partial u}{\partial t} + \frac{\partial u}{\partial x}\frac{dx}{dt} = 0  template TPT1  env TPENV2  fore 32768  back 16777215  eqnno 1"/>
  <p:tag name="FILENAME" val="TP_tmp"/>
  <p:tag name="ORIGWIDTH" val="192"/>
  <p:tag name="PICTUREFILESIZE" val="1337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  \frac{\partial u}{\partial t} + u\frac{\partial u}{\partial x} = 0  template TPT1  env TPENV2  fore 32768  back 16777215  eqnno 1"/>
  <p:tag name="FILENAME" val="TP_tmp"/>
  <p:tag name="ORIGWIDTH" val="64"/>
  <p:tag name="PICTUREFILESIZE" val="62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f(u_R) - f(u_L) = S(u_R - u_L)  template TPT1  env TPENV2  fore 32768  back 16777215  eqnno 1"/>
  <p:tag name="FILENAME" val="TP_tmp"/>
  <p:tag name="ORIGWIDTH" val="127"/>
  <p:tag name="PICTUREFILESIZE" val="704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 = \frac{u_L + u_R}{2}  template TPT1  env TPENV2  fore 32768  back 16777215  eqnno 1"/>
  <p:tag name="FILENAME" val="TP_tmp"/>
  <p:tag name="ORIGWIDTH" val="58"/>
  <p:tag name="PICTUREFILESIZE" val="446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u(x,t) = \left\{\begin{array}{ll}&#10; u_L &amp; \;\textrm{if}\quad x-St &lt; 0 \\ \noalign{\medskip}&#10; u_R &amp; \;\textrm{if}\quad x-St &gt; 0 \\ \noalign{\medskip}&#10;\end{array}\right.&#10;\;,\qquad&#10;S = \frac{u_L + u_R}{2}  template TPT1  env TPENV2  fore 32768  back 16777215  eqnno 2"/>
  <p:tag name="FILENAME" val="TP_tmp"/>
  <p:tag name="ORIGWIDTH" val="234"/>
  <p:tag name="PICTUREFILESIZE" val="1963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4467</TotalTime>
  <Words>1974</Words>
  <Application>Microsoft Macintosh PowerPoint</Application>
  <PresentationFormat>On-screen Show (4:3)</PresentationFormat>
  <Paragraphs>376</Paragraphs>
  <Slides>35</Slides>
  <Notes>4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Linear and Nonlinear Waves</vt:lpstr>
      <vt:lpstr>I. The scalar advection equation</vt:lpstr>
      <vt:lpstr>The Advection Equation: Theory</vt:lpstr>
      <vt:lpstr>The Advection Equation: Theory </vt:lpstr>
      <vt:lpstr>II. Linear systemS of Hyperbolic conservation laws</vt:lpstr>
      <vt:lpstr>System of Equations: Theory</vt:lpstr>
      <vt:lpstr>System of Equations: Theory</vt:lpstr>
      <vt:lpstr>System of Equations: Theory</vt:lpstr>
      <vt:lpstr>System of Equations: Theory</vt:lpstr>
      <vt:lpstr>System of Equations: Theory</vt:lpstr>
      <vt:lpstr>System of Equations: Exact Solution</vt:lpstr>
      <vt:lpstr>III. Nonlinear Scalar hyperbolic PDE: Burger’s equation</vt:lpstr>
      <vt:lpstr>Nonlinear Advection Equation</vt:lpstr>
      <vt:lpstr>Nonlinear Advection Equation</vt:lpstr>
      <vt:lpstr>Nonlinear Advection Equation</vt:lpstr>
      <vt:lpstr>Nonlinear Advection Equation</vt:lpstr>
      <vt:lpstr>Nonlinear Advection Equation</vt:lpstr>
      <vt:lpstr>Burger Equation: Shock Waves</vt:lpstr>
      <vt:lpstr>Burger Equation: Shock Waves</vt:lpstr>
      <vt:lpstr>Burger Equation: Shock Waves</vt:lpstr>
      <vt:lpstr>Burger Equation: Shock Waves</vt:lpstr>
      <vt:lpstr>Nonlinear Advection Equation</vt:lpstr>
      <vt:lpstr>Burger Equation: Rarefaction Waves</vt:lpstr>
      <vt:lpstr>Burger Equation: Rarefaction Waves</vt:lpstr>
      <vt:lpstr>Burger Equation: Rarefaction Waves</vt:lpstr>
      <vt:lpstr>Burger Equation: Riemann Solver</vt:lpstr>
      <vt:lpstr>Nonlinear Advection Equation</vt:lpstr>
      <vt:lpstr>IV. Nonlinear systems of Conservation law</vt:lpstr>
      <vt:lpstr>Nonlinear Systems</vt:lpstr>
      <vt:lpstr>Euler Equations</vt:lpstr>
      <vt:lpstr>Euler Equations: Characteristic Structure</vt:lpstr>
      <vt:lpstr>Euler Equations: Characteristic Structure</vt:lpstr>
      <vt:lpstr>Euler Equations: Riemann Problem</vt:lpstr>
      <vt:lpstr>Euler Equations: Riemann Problem</vt:lpstr>
      <vt:lpstr>Euler Equations: Riemann Problem</vt:lpstr>
    </vt:vector>
  </TitlesOfParts>
  <Company>Dipartimento di Fisica, UniTo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Mignone</dc:creator>
  <cp:lastModifiedBy>Andrea Mignone</cp:lastModifiedBy>
  <cp:revision>331</cp:revision>
  <cp:lastPrinted>2016-11-01T10:46:41Z</cp:lastPrinted>
  <dcterms:created xsi:type="dcterms:W3CDTF">2016-06-12T08:22:19Z</dcterms:created>
  <dcterms:modified xsi:type="dcterms:W3CDTF">2019-12-03T20:50:45Z</dcterms:modified>
</cp:coreProperties>
</file>