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handoutMasterIdLst>
    <p:handoutMasterId r:id="rId91"/>
  </p:handoutMasterIdLst>
  <p:sldIdLst>
    <p:sldId id="285" r:id="rId2"/>
    <p:sldId id="656" r:id="rId3"/>
    <p:sldId id="657" r:id="rId4"/>
    <p:sldId id="658" r:id="rId5"/>
    <p:sldId id="659" r:id="rId6"/>
    <p:sldId id="661" r:id="rId7"/>
    <p:sldId id="662" r:id="rId8"/>
    <p:sldId id="660" r:id="rId9"/>
    <p:sldId id="690" r:id="rId10"/>
    <p:sldId id="663" r:id="rId11"/>
    <p:sldId id="450" r:id="rId12"/>
    <p:sldId id="639" r:id="rId13"/>
    <p:sldId id="640" r:id="rId14"/>
    <p:sldId id="641" r:id="rId15"/>
    <p:sldId id="634" r:id="rId16"/>
    <p:sldId id="635" r:id="rId17"/>
    <p:sldId id="689" r:id="rId18"/>
    <p:sldId id="651" r:id="rId19"/>
    <p:sldId id="691" r:id="rId20"/>
    <p:sldId id="637" r:id="rId21"/>
    <p:sldId id="652" r:id="rId22"/>
    <p:sldId id="653" r:id="rId23"/>
    <p:sldId id="636" r:id="rId24"/>
    <p:sldId id="655" r:id="rId25"/>
    <p:sldId id="688" r:id="rId26"/>
    <p:sldId id="644" r:id="rId27"/>
    <p:sldId id="645" r:id="rId28"/>
    <p:sldId id="646" r:id="rId29"/>
    <p:sldId id="649" r:id="rId30"/>
    <p:sldId id="648" r:id="rId31"/>
    <p:sldId id="453" r:id="rId32"/>
    <p:sldId id="454" r:id="rId33"/>
    <p:sldId id="581" r:id="rId34"/>
    <p:sldId id="667" r:id="rId35"/>
    <p:sldId id="692" r:id="rId36"/>
    <p:sldId id="666" r:id="rId37"/>
    <p:sldId id="668" r:id="rId38"/>
    <p:sldId id="669" r:id="rId39"/>
    <p:sldId id="695" r:id="rId40"/>
    <p:sldId id="670" r:id="rId41"/>
    <p:sldId id="671" r:id="rId42"/>
    <p:sldId id="672" r:id="rId43"/>
    <p:sldId id="673" r:id="rId44"/>
    <p:sldId id="696" r:id="rId45"/>
    <p:sldId id="686" r:id="rId46"/>
    <p:sldId id="687" r:id="rId47"/>
    <p:sldId id="684" r:id="rId48"/>
    <p:sldId id="568" r:id="rId49"/>
    <p:sldId id="569" r:id="rId50"/>
    <p:sldId id="588" r:id="rId51"/>
    <p:sldId id="583" r:id="rId52"/>
    <p:sldId id="584" r:id="rId53"/>
    <p:sldId id="585" r:id="rId54"/>
    <p:sldId id="586" r:id="rId55"/>
    <p:sldId id="674" r:id="rId56"/>
    <p:sldId id="675" r:id="rId57"/>
    <p:sldId id="676" r:id="rId58"/>
    <p:sldId id="677" r:id="rId59"/>
    <p:sldId id="678" r:id="rId60"/>
    <p:sldId id="609" r:id="rId61"/>
    <p:sldId id="610" r:id="rId62"/>
    <p:sldId id="619" r:id="rId63"/>
    <p:sldId id="620" r:id="rId64"/>
    <p:sldId id="622" r:id="rId65"/>
    <p:sldId id="625" r:id="rId66"/>
    <p:sldId id="626" r:id="rId67"/>
    <p:sldId id="627" r:id="rId68"/>
    <p:sldId id="628" r:id="rId69"/>
    <p:sldId id="629" r:id="rId70"/>
    <p:sldId id="630" r:id="rId71"/>
    <p:sldId id="631" r:id="rId72"/>
    <p:sldId id="633" r:id="rId73"/>
    <p:sldId id="595" r:id="rId74"/>
    <p:sldId id="596" r:id="rId75"/>
    <p:sldId id="597" r:id="rId76"/>
    <p:sldId id="598" r:id="rId77"/>
    <p:sldId id="600" r:id="rId78"/>
    <p:sldId id="601" r:id="rId79"/>
    <p:sldId id="602" r:id="rId80"/>
    <p:sldId id="697" r:id="rId81"/>
    <p:sldId id="698" r:id="rId82"/>
    <p:sldId id="679" r:id="rId83"/>
    <p:sldId id="680" r:id="rId84"/>
    <p:sldId id="681" r:id="rId85"/>
    <p:sldId id="682" r:id="rId86"/>
    <p:sldId id="683" r:id="rId87"/>
    <p:sldId id="699" r:id="rId88"/>
    <p:sldId id="700" r:id="rId89"/>
  </p:sldIdLst>
  <p:sldSz cx="9144000" cy="6858000" type="screen4x3"/>
  <p:notesSz cx="9874250" cy="6858000"/>
  <p:defaultTextStyle>
    <a:defPPr>
      <a:defRPr lang="it-IT"/>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5613" indent="1588"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2813" indent="1588"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0013" indent="1588"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7213" indent="1588"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3168">
          <p15:clr>
            <a:srgbClr val="A4A3A4"/>
          </p15:clr>
        </p15:guide>
        <p15:guide id="2" pos="5184">
          <p15:clr>
            <a:srgbClr val="A4A3A4"/>
          </p15:clr>
        </p15:guide>
      </p15:sldGuideLst>
    </p:ext>
    <p:ext uri="{2D200454-40CA-4A62-9FC3-DE9A4176ACB9}">
      <p15:notesGuideLst xmlns:p15="http://schemas.microsoft.com/office/powerpoint/2012/main" xmlns="">
        <p15:guide id="1" orient="horz" pos="2160">
          <p15:clr>
            <a:srgbClr val="A4A3A4"/>
          </p15:clr>
        </p15:guide>
        <p15:guide id="2" pos="311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E6E1E"/>
    <a:srgbClr val="FFCC00"/>
    <a:srgbClr val="FF0000"/>
    <a:srgbClr val="33CC33"/>
    <a:srgbClr val="99FF66"/>
    <a:srgbClr val="F55801"/>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7" autoAdjust="0"/>
    <p:restoredTop sz="95501" autoAdjust="0"/>
  </p:normalViewPr>
  <p:slideViewPr>
    <p:cSldViewPr snapToGrid="0" snapToObjects="1">
      <p:cViewPr varScale="1">
        <p:scale>
          <a:sx n="82" d="100"/>
          <a:sy n="82" d="100"/>
        </p:scale>
        <p:origin x="-978" y="-84"/>
      </p:cViewPr>
      <p:guideLst>
        <p:guide orient="horz" pos="3168"/>
        <p:guide pos="51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3" d="100"/>
          <a:sy n="93" d="100"/>
        </p:scale>
        <p:origin x="1386" y="84"/>
      </p:cViewPr>
      <p:guideLst>
        <p:guide orient="horz" pos="2160"/>
        <p:guide pos="311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image" Target="../media/image9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4"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 Id="rId6" Type="http://schemas.openxmlformats.org/officeDocument/2006/relationships/image" Target="../media/image86.wmf"/><Relationship Id="rId5" Type="http://schemas.openxmlformats.org/officeDocument/2006/relationships/image" Target="../media/image85.wmf"/><Relationship Id="rId4" Type="http://schemas.openxmlformats.org/officeDocument/2006/relationships/image" Target="../media/image8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9.wmf"/><Relationship Id="rId7" Type="http://schemas.openxmlformats.org/officeDocument/2006/relationships/image" Target="../media/image93.wmf"/><Relationship Id="rId2" Type="http://schemas.openxmlformats.org/officeDocument/2006/relationships/image" Target="../media/image88.wmf"/><Relationship Id="rId1" Type="http://schemas.openxmlformats.org/officeDocument/2006/relationships/image" Target="../media/image87.wmf"/><Relationship Id="rId6" Type="http://schemas.openxmlformats.org/officeDocument/2006/relationships/image" Target="../media/image92.wmf"/><Relationship Id="rId5" Type="http://schemas.openxmlformats.org/officeDocument/2006/relationships/image" Target="../media/image91.wmf"/><Relationship Id="rId4" Type="http://schemas.openxmlformats.org/officeDocument/2006/relationships/image" Target="../media/image9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94.wmf"/><Relationship Id="rId5" Type="http://schemas.openxmlformats.org/officeDocument/2006/relationships/image" Target="../media/image98.wmf"/><Relationship Id="rId4" Type="http://schemas.openxmlformats.org/officeDocument/2006/relationships/image" Target="../media/image9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4278313"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200">
                <a:latin typeface="Symbol" pitchFamily="18" charset="2"/>
                <a:cs typeface="Arial" pitchFamily="34" charset="0"/>
              </a:defRPr>
            </a:lvl1pPr>
          </a:lstStyle>
          <a:p>
            <a:pPr>
              <a:defRPr/>
            </a:pPr>
            <a:endParaRPr lang="it-IT"/>
          </a:p>
        </p:txBody>
      </p:sp>
      <p:sp>
        <p:nvSpPr>
          <p:cNvPr id="104451" name="Rectangle 3"/>
          <p:cNvSpPr>
            <a:spLocks noGrp="1" noChangeArrowheads="1"/>
          </p:cNvSpPr>
          <p:nvPr>
            <p:ph type="dt" sz="quarter" idx="1"/>
          </p:nvPr>
        </p:nvSpPr>
        <p:spPr bwMode="auto">
          <a:xfrm>
            <a:off x="5595938" y="0"/>
            <a:ext cx="4278312"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200">
                <a:latin typeface="Symbol" pitchFamily="18" charset="2"/>
                <a:cs typeface="Arial" pitchFamily="34" charset="0"/>
              </a:defRPr>
            </a:lvl1pPr>
          </a:lstStyle>
          <a:p>
            <a:pPr>
              <a:defRPr/>
            </a:pPr>
            <a:endParaRPr lang="it-IT"/>
          </a:p>
        </p:txBody>
      </p:sp>
      <p:sp>
        <p:nvSpPr>
          <p:cNvPr id="104452" name="Rectangle 4"/>
          <p:cNvSpPr>
            <a:spLocks noGrp="1" noChangeArrowheads="1"/>
          </p:cNvSpPr>
          <p:nvPr>
            <p:ph type="ftr" sz="quarter" idx="2"/>
          </p:nvPr>
        </p:nvSpPr>
        <p:spPr bwMode="auto">
          <a:xfrm>
            <a:off x="0" y="6515100"/>
            <a:ext cx="4278313"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defRPr sz="1200">
                <a:latin typeface="Symbol" pitchFamily="18" charset="2"/>
                <a:cs typeface="Arial" pitchFamily="34" charset="0"/>
              </a:defRPr>
            </a:lvl1pPr>
          </a:lstStyle>
          <a:p>
            <a:pPr>
              <a:defRPr/>
            </a:pPr>
            <a:endParaRPr lang="it-IT"/>
          </a:p>
        </p:txBody>
      </p:sp>
      <p:sp>
        <p:nvSpPr>
          <p:cNvPr id="104453" name="Rectangle 5"/>
          <p:cNvSpPr>
            <a:spLocks noGrp="1" noChangeArrowheads="1"/>
          </p:cNvSpPr>
          <p:nvPr>
            <p:ph type="sldNum" sz="quarter" idx="3"/>
          </p:nvPr>
        </p:nvSpPr>
        <p:spPr bwMode="auto">
          <a:xfrm>
            <a:off x="5595938" y="6515100"/>
            <a:ext cx="4278312"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Symbol" panose="05050102010706020507" pitchFamily="18" charset="2"/>
              </a:defRPr>
            </a:lvl1pPr>
          </a:lstStyle>
          <a:p>
            <a:fld id="{902CDFD6-7F8C-4905-A879-424B342B707D}" type="slidenum">
              <a:rPr lang="it-IT" altLang="it-IT"/>
              <a:pPr/>
              <a:t>‹N›</a:t>
            </a:fld>
            <a:endParaRPr lang="it-IT" altLang="it-IT"/>
          </a:p>
        </p:txBody>
      </p:sp>
    </p:spTree>
    <p:extLst>
      <p:ext uri="{BB962C8B-B14F-4D97-AF65-F5344CB8AC3E}">
        <p14:creationId xmlns:p14="http://schemas.microsoft.com/office/powerpoint/2010/main" val="262404504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4278313"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200">
                <a:latin typeface="Symbol" pitchFamily="18" charset="2"/>
                <a:cs typeface="Arial" pitchFamily="34" charset="0"/>
              </a:defRPr>
            </a:lvl1pPr>
          </a:lstStyle>
          <a:p>
            <a:pPr>
              <a:defRPr/>
            </a:pPr>
            <a:endParaRPr lang="it-IT"/>
          </a:p>
        </p:txBody>
      </p:sp>
      <p:sp>
        <p:nvSpPr>
          <p:cNvPr id="106499" name="Rectangle 3"/>
          <p:cNvSpPr>
            <a:spLocks noGrp="1" noChangeArrowheads="1"/>
          </p:cNvSpPr>
          <p:nvPr>
            <p:ph type="dt" idx="1"/>
          </p:nvPr>
        </p:nvSpPr>
        <p:spPr bwMode="auto">
          <a:xfrm>
            <a:off x="5595938" y="0"/>
            <a:ext cx="4278312"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200">
                <a:latin typeface="Symbol" pitchFamily="18" charset="2"/>
                <a:cs typeface="Arial" pitchFamily="34" charset="0"/>
              </a:defRPr>
            </a:lvl1pPr>
          </a:lstStyle>
          <a:p>
            <a:pPr>
              <a:defRPr/>
            </a:pPr>
            <a:endParaRPr lang="it-IT"/>
          </a:p>
        </p:txBody>
      </p:sp>
      <p:sp>
        <p:nvSpPr>
          <p:cNvPr id="183300" name="Rectangle 4"/>
          <p:cNvSpPr>
            <a:spLocks noGrp="1" noRot="1" noChangeAspect="1" noChangeArrowheads="1" noTextEdit="1"/>
          </p:cNvSpPr>
          <p:nvPr>
            <p:ph type="sldImg" idx="2"/>
          </p:nvPr>
        </p:nvSpPr>
        <p:spPr bwMode="auto">
          <a:xfrm>
            <a:off x="3224213"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1316038" y="3257550"/>
            <a:ext cx="7242175"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06502" name="Rectangle 6"/>
          <p:cNvSpPr>
            <a:spLocks noGrp="1" noChangeArrowheads="1"/>
          </p:cNvSpPr>
          <p:nvPr>
            <p:ph type="ftr" sz="quarter" idx="4"/>
          </p:nvPr>
        </p:nvSpPr>
        <p:spPr bwMode="auto">
          <a:xfrm>
            <a:off x="0" y="6515100"/>
            <a:ext cx="4278313"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defRPr sz="1200">
                <a:latin typeface="Symbol" pitchFamily="18" charset="2"/>
                <a:cs typeface="Arial" pitchFamily="34" charset="0"/>
              </a:defRPr>
            </a:lvl1pPr>
          </a:lstStyle>
          <a:p>
            <a:pPr>
              <a:defRPr/>
            </a:pPr>
            <a:endParaRPr lang="it-IT"/>
          </a:p>
        </p:txBody>
      </p:sp>
      <p:sp>
        <p:nvSpPr>
          <p:cNvPr id="106503" name="Rectangle 7"/>
          <p:cNvSpPr>
            <a:spLocks noGrp="1" noChangeArrowheads="1"/>
          </p:cNvSpPr>
          <p:nvPr>
            <p:ph type="sldNum" sz="quarter" idx="5"/>
          </p:nvPr>
        </p:nvSpPr>
        <p:spPr bwMode="auto">
          <a:xfrm>
            <a:off x="5595938" y="6515100"/>
            <a:ext cx="4278312"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Symbol" panose="05050102010706020507" pitchFamily="18" charset="2"/>
              </a:defRPr>
            </a:lvl1pPr>
          </a:lstStyle>
          <a:p>
            <a:fld id="{496DF7F6-12C9-4E75-9A8A-EF98392896D8}" type="slidenum">
              <a:rPr lang="it-IT" altLang="it-IT"/>
              <a:pPr/>
              <a:t>‹N›</a:t>
            </a:fld>
            <a:endParaRPr lang="it-IT" altLang="it-IT"/>
          </a:p>
        </p:txBody>
      </p:sp>
    </p:spTree>
    <p:extLst>
      <p:ext uri="{BB962C8B-B14F-4D97-AF65-F5344CB8AC3E}">
        <p14:creationId xmlns:p14="http://schemas.microsoft.com/office/powerpoint/2010/main" val="3322640909"/>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526" algn="l" defTabSz="914210" rtl="0" eaLnBrk="1" latinLnBrk="0" hangingPunct="1">
      <a:defRPr sz="1200" kern="1200">
        <a:solidFill>
          <a:schemeClr val="tx1"/>
        </a:solidFill>
        <a:latin typeface="+mn-lt"/>
        <a:ea typeface="+mn-ea"/>
        <a:cs typeface="+mn-cs"/>
      </a:defRPr>
    </a:lvl6pPr>
    <a:lvl7pPr marL="2742630" algn="l" defTabSz="914210" rtl="0" eaLnBrk="1" latinLnBrk="0" hangingPunct="1">
      <a:defRPr sz="1200" kern="1200">
        <a:solidFill>
          <a:schemeClr val="tx1"/>
        </a:solidFill>
        <a:latin typeface="+mn-lt"/>
        <a:ea typeface="+mn-ea"/>
        <a:cs typeface="+mn-cs"/>
      </a:defRPr>
    </a:lvl7pPr>
    <a:lvl8pPr marL="3199736" algn="l" defTabSz="914210" rtl="0" eaLnBrk="1" latinLnBrk="0" hangingPunct="1">
      <a:defRPr sz="1200" kern="1200">
        <a:solidFill>
          <a:schemeClr val="tx1"/>
        </a:solidFill>
        <a:latin typeface="+mn-lt"/>
        <a:ea typeface="+mn-ea"/>
        <a:cs typeface="+mn-cs"/>
      </a:defRPr>
    </a:lvl8pPr>
    <a:lvl9pPr marL="3656841" algn="l" defTabSz="9142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it-IT" smtClean="0"/>
          </a:p>
        </p:txBody>
      </p:sp>
    </p:spTree>
    <p:extLst>
      <p:ext uri="{BB962C8B-B14F-4D97-AF65-F5344CB8AC3E}">
        <p14:creationId xmlns:p14="http://schemas.microsoft.com/office/powerpoint/2010/main" val="3328150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917378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653263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062541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638726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it-IT" smtClean="0"/>
          </a:p>
        </p:txBody>
      </p:sp>
    </p:spTree>
    <p:extLst>
      <p:ext uri="{BB962C8B-B14F-4D97-AF65-F5344CB8AC3E}">
        <p14:creationId xmlns:p14="http://schemas.microsoft.com/office/powerpoint/2010/main" val="1284479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it-IT" smtClean="0"/>
          </a:p>
        </p:txBody>
      </p:sp>
    </p:spTree>
    <p:extLst>
      <p:ext uri="{BB962C8B-B14F-4D97-AF65-F5344CB8AC3E}">
        <p14:creationId xmlns:p14="http://schemas.microsoft.com/office/powerpoint/2010/main" val="793107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it-IT" smtClean="0"/>
          </a:p>
        </p:txBody>
      </p:sp>
    </p:spTree>
    <p:extLst>
      <p:ext uri="{BB962C8B-B14F-4D97-AF65-F5344CB8AC3E}">
        <p14:creationId xmlns:p14="http://schemas.microsoft.com/office/powerpoint/2010/main" val="3595689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it-IT" smtClean="0"/>
          </a:p>
        </p:txBody>
      </p:sp>
    </p:spTree>
    <p:extLst>
      <p:ext uri="{BB962C8B-B14F-4D97-AF65-F5344CB8AC3E}">
        <p14:creationId xmlns:p14="http://schemas.microsoft.com/office/powerpoint/2010/main" val="666062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egnaposto immagine diapositiva 1"/>
          <p:cNvSpPr>
            <a:spLocks noGrp="1" noRot="1" noChangeAspect="1" noTextEdit="1"/>
          </p:cNvSpPr>
          <p:nvPr>
            <p:ph type="sldImg"/>
          </p:nvPr>
        </p:nvSpPr>
        <p:spPr>
          <a:ln/>
        </p:spPr>
      </p:sp>
      <p:sp>
        <p:nvSpPr>
          <p:cNvPr id="20173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it-IT" smtClean="0"/>
          </a:p>
        </p:txBody>
      </p:sp>
      <p:sp>
        <p:nvSpPr>
          <p:cNvPr id="201732" name="Segnaposto numero diapositiva 3"/>
          <p:cNvSpPr txBox="1">
            <a:spLocks noGrp="1"/>
          </p:cNvSpPr>
          <p:nvPr/>
        </p:nvSpPr>
        <p:spPr bwMode="auto">
          <a:xfrm>
            <a:off x="5592763" y="6513513"/>
            <a:ext cx="4279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ct val="30000"/>
              </a:spcBef>
              <a:defRPr sz="1200">
                <a:solidFill>
                  <a:schemeClr val="tx1"/>
                </a:solidFill>
                <a:latin typeface="Times New Roman" panose="02020603050405020304" pitchFamily="18" charset="0"/>
              </a:defRPr>
            </a:lvl1pPr>
            <a:lvl2pPr marL="742950" indent="-285750" defTabSz="457200">
              <a:spcBef>
                <a:spcPct val="30000"/>
              </a:spcBef>
              <a:defRPr sz="1200">
                <a:solidFill>
                  <a:schemeClr val="tx1"/>
                </a:solidFill>
                <a:latin typeface="Times New Roman" panose="02020603050405020304" pitchFamily="18" charset="0"/>
              </a:defRPr>
            </a:lvl2pPr>
            <a:lvl3pPr marL="1143000" indent="-228600" defTabSz="457200">
              <a:spcBef>
                <a:spcPct val="30000"/>
              </a:spcBef>
              <a:defRPr sz="1200">
                <a:solidFill>
                  <a:schemeClr val="tx1"/>
                </a:solidFill>
                <a:latin typeface="Times New Roman" panose="02020603050405020304" pitchFamily="18" charset="0"/>
              </a:defRPr>
            </a:lvl3pPr>
            <a:lvl4pPr marL="1600200" indent="-228600" defTabSz="457200">
              <a:spcBef>
                <a:spcPct val="30000"/>
              </a:spcBef>
              <a:defRPr sz="1200">
                <a:solidFill>
                  <a:schemeClr val="tx1"/>
                </a:solidFill>
                <a:latin typeface="Times New Roman" panose="02020603050405020304" pitchFamily="18" charset="0"/>
              </a:defRPr>
            </a:lvl4pPr>
            <a:lvl5pPr marL="2057400" indent="-228600" defTabSz="457200">
              <a:spcBef>
                <a:spcPct val="30000"/>
              </a:spcBef>
              <a:defRPr sz="1200">
                <a:solidFill>
                  <a:schemeClr val="tx1"/>
                </a:solidFill>
                <a:latin typeface="Times New Roman" panose="02020603050405020304" pitchFamily="18" charset="0"/>
              </a:defRPr>
            </a:lvl5pPr>
            <a:lvl6pPr marL="2514600" indent="-228600" defTabSz="457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457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457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457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8E9AF714-2960-4BD0-A8BC-9EAD14C9E410}" type="slidenum">
              <a:rPr lang="it-IT" altLang="it-IT">
                <a:solidFill>
                  <a:srgbClr val="000000"/>
                </a:solidFill>
                <a:latin typeface="Calibri" panose="020F0502020204030204" pitchFamily="34" charset="0"/>
                <a:ea typeface="MS PGothic" panose="020B0600070205080204" pitchFamily="34" charset="-128"/>
              </a:rPr>
              <a:pPr algn="r" eaLnBrk="1" hangingPunct="1">
                <a:spcBef>
                  <a:spcPct val="0"/>
                </a:spcBef>
              </a:pPr>
              <a:t>20</a:t>
            </a:fld>
            <a:endParaRPr lang="it-IT" altLang="it-IT">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706205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it-IT" smtClean="0"/>
          </a:p>
        </p:txBody>
      </p:sp>
    </p:spTree>
    <p:extLst>
      <p:ext uri="{BB962C8B-B14F-4D97-AF65-F5344CB8AC3E}">
        <p14:creationId xmlns:p14="http://schemas.microsoft.com/office/powerpoint/2010/main" val="1948762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txBox="1">
            <a:spLocks noGrp="1" noChangeArrowheads="1"/>
          </p:cNvSpPr>
          <p:nvPr/>
        </p:nvSpPr>
        <p:spPr bwMode="auto">
          <a:xfrm>
            <a:off x="5595938" y="6515100"/>
            <a:ext cx="42783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AF4166F-BC34-4F33-8232-37B43E199626}" type="slidenum">
              <a:rPr lang="it-IT" altLang="it-IT">
                <a:solidFill>
                  <a:srgbClr val="000000"/>
                </a:solidFill>
                <a:ea typeface="MS PGothic" panose="020B0600070205080204" pitchFamily="34" charset="-128"/>
              </a:rPr>
              <a:pPr algn="r" eaLnBrk="1" hangingPunct="1">
                <a:spcBef>
                  <a:spcPct val="0"/>
                </a:spcBef>
              </a:pPr>
              <a:t>3</a:t>
            </a:fld>
            <a:endParaRPr lang="it-IT" altLang="it-IT">
              <a:solidFill>
                <a:srgbClr val="000000"/>
              </a:solidFill>
              <a:ea typeface="MS PGothic" panose="020B0600070205080204" pitchFamily="34" charset="-128"/>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4099122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it-IT" smtClean="0"/>
          </a:p>
        </p:txBody>
      </p:sp>
    </p:spTree>
    <p:extLst>
      <p:ext uri="{BB962C8B-B14F-4D97-AF65-F5344CB8AC3E}">
        <p14:creationId xmlns:p14="http://schemas.microsoft.com/office/powerpoint/2010/main" val="387756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it-IT" smtClean="0"/>
          </a:p>
        </p:txBody>
      </p:sp>
    </p:spTree>
    <p:extLst>
      <p:ext uri="{BB962C8B-B14F-4D97-AF65-F5344CB8AC3E}">
        <p14:creationId xmlns:p14="http://schemas.microsoft.com/office/powerpoint/2010/main" val="1408285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A34F43E-05A8-46AE-8F08-EFDF6F4AF130}" type="slidenum">
              <a:rPr lang="it-IT" altLang="it-IT">
                <a:solidFill>
                  <a:srgbClr val="000000"/>
                </a:solidFill>
                <a:latin typeface="Symbol" panose="05050102010706020507" pitchFamily="18" charset="2"/>
              </a:rPr>
              <a:pPr>
                <a:spcBef>
                  <a:spcPct val="0"/>
                </a:spcBef>
              </a:pPr>
              <a:t>26</a:t>
            </a:fld>
            <a:endParaRPr lang="it-IT" altLang="it-IT">
              <a:solidFill>
                <a:srgbClr val="000000"/>
              </a:solidFill>
              <a:latin typeface="Symbol" panose="05050102010706020507" pitchFamily="18" charset="2"/>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502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F44322D-FEB3-478D-A808-56F79C1D0145}" type="slidenum">
              <a:rPr lang="it-IT" altLang="it-IT">
                <a:solidFill>
                  <a:srgbClr val="000000"/>
                </a:solidFill>
                <a:latin typeface="Symbol" panose="05050102010706020507" pitchFamily="18" charset="2"/>
              </a:rPr>
              <a:pPr>
                <a:spcBef>
                  <a:spcPct val="0"/>
                </a:spcBef>
              </a:pPr>
              <a:t>27</a:t>
            </a:fld>
            <a:endParaRPr lang="it-IT" altLang="it-IT">
              <a:solidFill>
                <a:srgbClr val="000000"/>
              </a:solidFill>
              <a:latin typeface="Symbol" panose="05050102010706020507" pitchFamily="18" charset="2"/>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1651833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D213907-676D-4F6A-8638-AD2FFB80C324}" type="slidenum">
              <a:rPr lang="it-IT" altLang="it-IT">
                <a:solidFill>
                  <a:srgbClr val="000000"/>
                </a:solidFill>
                <a:latin typeface="Symbol" panose="05050102010706020507" pitchFamily="18" charset="2"/>
              </a:rPr>
              <a:pPr>
                <a:spcBef>
                  <a:spcPct val="0"/>
                </a:spcBef>
              </a:pPr>
              <a:t>28</a:t>
            </a:fld>
            <a:endParaRPr lang="it-IT" altLang="it-IT">
              <a:solidFill>
                <a:srgbClr val="000000"/>
              </a:solidFill>
              <a:latin typeface="Symbol" panose="05050102010706020507" pitchFamily="18" charset="2"/>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2501639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AFDA6A-8BA9-4733-9DAF-91B28F931C7C}" type="slidenum">
              <a:rPr lang="it-IT" altLang="it-IT">
                <a:solidFill>
                  <a:srgbClr val="000000"/>
                </a:solidFill>
                <a:latin typeface="Symbol" panose="05050102010706020507" pitchFamily="18" charset="2"/>
              </a:rPr>
              <a:pPr>
                <a:spcBef>
                  <a:spcPct val="0"/>
                </a:spcBef>
              </a:pPr>
              <a:t>29</a:t>
            </a:fld>
            <a:endParaRPr lang="it-IT" altLang="it-IT">
              <a:solidFill>
                <a:srgbClr val="000000"/>
              </a:solidFill>
              <a:latin typeface="Symbol" panose="05050102010706020507" pitchFamily="18" charset="2"/>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59300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EEDD3C0-1EF0-4330-A112-A38AF2BE0034}" type="slidenum">
              <a:rPr lang="it-IT" altLang="it-IT">
                <a:solidFill>
                  <a:srgbClr val="000000"/>
                </a:solidFill>
                <a:latin typeface="Symbol" panose="05050102010706020507" pitchFamily="18" charset="2"/>
              </a:rPr>
              <a:pPr>
                <a:spcBef>
                  <a:spcPct val="0"/>
                </a:spcBef>
              </a:pPr>
              <a:t>30</a:t>
            </a:fld>
            <a:endParaRPr lang="it-IT" altLang="it-IT">
              <a:solidFill>
                <a:srgbClr val="000000"/>
              </a:solidFill>
              <a:latin typeface="Symbol" panose="05050102010706020507" pitchFamily="18" charset="2"/>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3217159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409843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419884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793949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txBox="1">
            <a:spLocks noGrp="1" noChangeArrowheads="1"/>
          </p:cNvSpPr>
          <p:nvPr/>
        </p:nvSpPr>
        <p:spPr bwMode="auto">
          <a:xfrm>
            <a:off x="5595938" y="6515100"/>
            <a:ext cx="42783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CDF5FEC0-C717-48B7-9DC4-61E4530A26E1}" type="slidenum">
              <a:rPr lang="it-IT" altLang="it-IT">
                <a:solidFill>
                  <a:srgbClr val="000000"/>
                </a:solidFill>
                <a:ea typeface="MS PGothic" panose="020B0600070205080204" pitchFamily="34" charset="-128"/>
              </a:rPr>
              <a:pPr algn="r" eaLnBrk="1" hangingPunct="1">
                <a:spcBef>
                  <a:spcPct val="0"/>
                </a:spcBef>
              </a:pPr>
              <a:t>4</a:t>
            </a:fld>
            <a:endParaRPr lang="it-IT" altLang="it-IT">
              <a:solidFill>
                <a:srgbClr val="000000"/>
              </a:solidFill>
              <a:ea typeface="MS PGothic" panose="020B0600070205080204" pitchFamily="34" charset="-128"/>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8204782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it-IT" smtClean="0"/>
          </a:p>
        </p:txBody>
      </p:sp>
    </p:spTree>
    <p:extLst>
      <p:ext uri="{BB962C8B-B14F-4D97-AF65-F5344CB8AC3E}">
        <p14:creationId xmlns:p14="http://schemas.microsoft.com/office/powerpoint/2010/main" val="224456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egnaposto immagine diapositiva 1"/>
          <p:cNvSpPr>
            <a:spLocks noGrp="1" noRot="1" noChangeAspect="1" noTextEdit="1"/>
          </p:cNvSpPr>
          <p:nvPr>
            <p:ph type="sldImg"/>
          </p:nvPr>
        </p:nvSpPr>
        <p:spPr>
          <a:ln/>
        </p:spPr>
      </p:sp>
      <p:sp>
        <p:nvSpPr>
          <p:cNvPr id="2150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p>
        </p:txBody>
      </p:sp>
      <p:sp>
        <p:nvSpPr>
          <p:cNvPr id="21504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0F6229-AD3C-4D91-BDBD-046B260A8C7D}" type="slidenum">
              <a:rPr lang="en-US" altLang="it-IT">
                <a:solidFill>
                  <a:srgbClr val="000000"/>
                </a:solidFill>
                <a:latin typeface="Symbol" panose="05050102010706020507" pitchFamily="18" charset="2"/>
                <a:ea typeface="MS PGothic" panose="020B0600070205080204" pitchFamily="34" charset="-128"/>
              </a:rPr>
              <a:pPr>
                <a:spcBef>
                  <a:spcPct val="0"/>
                </a:spcBef>
              </a:pPr>
              <a:t>35</a:t>
            </a:fld>
            <a:endParaRPr lang="en-US" altLang="it-IT">
              <a:solidFill>
                <a:srgbClr val="000000"/>
              </a:solidFill>
              <a:latin typeface="Symbol" panose="05050102010706020507" pitchFamily="18" charset="2"/>
              <a:ea typeface="MS PGothic" panose="020B0600070205080204" pitchFamily="34" charset="-128"/>
            </a:endParaRPr>
          </a:p>
        </p:txBody>
      </p:sp>
    </p:spTree>
    <p:extLst>
      <p:ext uri="{BB962C8B-B14F-4D97-AF65-F5344CB8AC3E}">
        <p14:creationId xmlns:p14="http://schemas.microsoft.com/office/powerpoint/2010/main" val="3429080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7090" name="Rectangle 27"/>
          <p:cNvSpPr txBox="1">
            <a:spLocks noGrp="1" noChangeArrowheads="1"/>
          </p:cNvSpPr>
          <p:nvPr/>
        </p:nvSpPr>
        <p:spPr bwMode="auto">
          <a:xfrm>
            <a:off x="5588000" y="6513513"/>
            <a:ext cx="4240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1pPr>
            <a:lvl2pPr marL="742950" indent="-28575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2pPr>
            <a:lvl3pPr marL="11430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3pPr>
            <a:lvl4pPr marL="16002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4pPr>
            <a:lvl5pPr marL="20574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5pPr>
            <a:lvl6pPr marL="25146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6pPr>
            <a:lvl7pPr marL="29718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7pPr>
            <a:lvl8pPr marL="34290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8pPr>
            <a:lvl9pPr marL="38862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9pPr>
          </a:lstStyle>
          <a:p>
            <a:pPr algn="r" eaLnBrk="1">
              <a:lnSpc>
                <a:spcPct val="93000"/>
              </a:lnSpc>
              <a:spcBef>
                <a:spcPct val="0"/>
              </a:spcBef>
            </a:pPr>
            <a:fld id="{242E5FBC-49E3-4D7B-A3E9-40D6E477441E}" type="slidenum">
              <a:rPr lang="en-US" altLang="it-IT" sz="1400">
                <a:solidFill>
                  <a:srgbClr val="000000"/>
                </a:solidFill>
                <a:ea typeface="MS PGothic" panose="020B0600070205080204" pitchFamily="34" charset="-128"/>
              </a:rPr>
              <a:pPr algn="r" eaLnBrk="1">
                <a:lnSpc>
                  <a:spcPct val="93000"/>
                </a:lnSpc>
                <a:spcBef>
                  <a:spcPct val="0"/>
                </a:spcBef>
              </a:pPr>
              <a:t>36</a:t>
            </a:fld>
            <a:endParaRPr lang="en-US" altLang="it-IT" sz="1400">
              <a:solidFill>
                <a:srgbClr val="000000"/>
              </a:solidFill>
              <a:ea typeface="MS PGothic" panose="020B0600070205080204" pitchFamily="34" charset="-128"/>
            </a:endParaRPr>
          </a:p>
        </p:txBody>
      </p:sp>
      <p:sp>
        <p:nvSpPr>
          <p:cNvPr id="217091" name="Rectangle 1"/>
          <p:cNvSpPr>
            <a:spLocks noGrp="1" noRot="1" noChangeAspect="1" noChangeArrowheads="1" noTextEdit="1"/>
          </p:cNvSpPr>
          <p:nvPr>
            <p:ph type="sldImg"/>
          </p:nvPr>
        </p:nvSpPr>
        <p:spPr>
          <a:xfrm>
            <a:off x="3221038" y="520700"/>
            <a:ext cx="3427412" cy="2570163"/>
          </a:xfrm>
          <a:solidFill>
            <a:srgbClr val="FFFFFF"/>
          </a:solidFill>
          <a:ln/>
        </p:spPr>
      </p:sp>
      <p:sp>
        <p:nvSpPr>
          <p:cNvPr id="217092" name="Rectangle 2"/>
          <p:cNvSpPr>
            <a:spLocks noGrp="1" noChangeArrowheads="1"/>
          </p:cNvSpPr>
          <p:nvPr>
            <p:ph type="body" idx="1"/>
          </p:nvPr>
        </p:nvSpPr>
        <p:spPr>
          <a:xfrm>
            <a:off x="987425" y="3257550"/>
            <a:ext cx="7896225" cy="3084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endParaRPr lang="it-IT" altLang="it-IT" smtClean="0"/>
          </a:p>
        </p:txBody>
      </p:sp>
    </p:spTree>
    <p:extLst>
      <p:ext uri="{BB962C8B-B14F-4D97-AF65-F5344CB8AC3E}">
        <p14:creationId xmlns:p14="http://schemas.microsoft.com/office/powerpoint/2010/main" val="915471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Rectangle 27"/>
          <p:cNvSpPr txBox="1">
            <a:spLocks noGrp="1" noChangeArrowheads="1"/>
          </p:cNvSpPr>
          <p:nvPr/>
        </p:nvSpPr>
        <p:spPr bwMode="auto">
          <a:xfrm>
            <a:off x="5588000" y="6513513"/>
            <a:ext cx="4240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1pPr>
            <a:lvl2pPr marL="742950" indent="-28575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2pPr>
            <a:lvl3pPr marL="11430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3pPr>
            <a:lvl4pPr marL="16002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4pPr>
            <a:lvl5pPr marL="20574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5pPr>
            <a:lvl6pPr marL="25146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6pPr>
            <a:lvl7pPr marL="29718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7pPr>
            <a:lvl8pPr marL="34290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8pPr>
            <a:lvl9pPr marL="38862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9pPr>
          </a:lstStyle>
          <a:p>
            <a:pPr algn="r" eaLnBrk="1">
              <a:lnSpc>
                <a:spcPct val="93000"/>
              </a:lnSpc>
              <a:spcBef>
                <a:spcPct val="0"/>
              </a:spcBef>
            </a:pPr>
            <a:fld id="{853D8752-59A2-4C17-8968-06BD2BCAD881}" type="slidenum">
              <a:rPr lang="en-US" altLang="it-IT" sz="1400">
                <a:solidFill>
                  <a:srgbClr val="000000"/>
                </a:solidFill>
                <a:ea typeface="MS PGothic" panose="020B0600070205080204" pitchFamily="34" charset="-128"/>
              </a:rPr>
              <a:pPr algn="r" eaLnBrk="1">
                <a:lnSpc>
                  <a:spcPct val="93000"/>
                </a:lnSpc>
                <a:spcBef>
                  <a:spcPct val="0"/>
                </a:spcBef>
              </a:pPr>
              <a:t>37</a:t>
            </a:fld>
            <a:endParaRPr lang="en-US" altLang="it-IT" sz="1400">
              <a:solidFill>
                <a:srgbClr val="000000"/>
              </a:solidFill>
              <a:ea typeface="MS PGothic" panose="020B0600070205080204" pitchFamily="34" charset="-128"/>
            </a:endParaRPr>
          </a:p>
        </p:txBody>
      </p:sp>
      <p:sp>
        <p:nvSpPr>
          <p:cNvPr id="218115" name="Rectangle 1"/>
          <p:cNvSpPr>
            <a:spLocks noGrp="1" noRot="1" noChangeAspect="1" noChangeArrowheads="1" noTextEdit="1"/>
          </p:cNvSpPr>
          <p:nvPr>
            <p:ph type="sldImg"/>
          </p:nvPr>
        </p:nvSpPr>
        <p:spPr>
          <a:xfrm>
            <a:off x="3221038" y="520700"/>
            <a:ext cx="3427412" cy="2570163"/>
          </a:xfrm>
          <a:solidFill>
            <a:srgbClr val="FFFFFF"/>
          </a:solidFill>
          <a:ln/>
        </p:spPr>
      </p:sp>
      <p:sp>
        <p:nvSpPr>
          <p:cNvPr id="218116" name="Rectangle 2"/>
          <p:cNvSpPr>
            <a:spLocks noGrp="1" noChangeArrowheads="1"/>
          </p:cNvSpPr>
          <p:nvPr>
            <p:ph type="body" idx="1"/>
          </p:nvPr>
        </p:nvSpPr>
        <p:spPr>
          <a:xfrm>
            <a:off x="987425" y="3257550"/>
            <a:ext cx="7896225" cy="3084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endParaRPr lang="it-IT" altLang="it-IT" smtClean="0"/>
          </a:p>
        </p:txBody>
      </p:sp>
    </p:spTree>
    <p:extLst>
      <p:ext uri="{BB962C8B-B14F-4D97-AF65-F5344CB8AC3E}">
        <p14:creationId xmlns:p14="http://schemas.microsoft.com/office/powerpoint/2010/main" val="3811082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138" name="Rectangle 27"/>
          <p:cNvSpPr txBox="1">
            <a:spLocks noGrp="1" noChangeArrowheads="1"/>
          </p:cNvSpPr>
          <p:nvPr/>
        </p:nvSpPr>
        <p:spPr bwMode="auto">
          <a:xfrm>
            <a:off x="5588000" y="6513513"/>
            <a:ext cx="4240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1pPr>
            <a:lvl2pPr marL="742950" indent="-28575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2pPr>
            <a:lvl3pPr marL="11430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3pPr>
            <a:lvl4pPr marL="16002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4pPr>
            <a:lvl5pPr marL="20574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5pPr>
            <a:lvl6pPr marL="25146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6pPr>
            <a:lvl7pPr marL="29718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7pPr>
            <a:lvl8pPr marL="34290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8pPr>
            <a:lvl9pPr marL="38862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9pPr>
          </a:lstStyle>
          <a:p>
            <a:pPr algn="r" eaLnBrk="1">
              <a:lnSpc>
                <a:spcPct val="93000"/>
              </a:lnSpc>
              <a:spcBef>
                <a:spcPct val="0"/>
              </a:spcBef>
            </a:pPr>
            <a:fld id="{45F4FAB4-E936-44D0-A24D-9935CA696525}" type="slidenum">
              <a:rPr lang="en-US" altLang="it-IT" sz="1400">
                <a:solidFill>
                  <a:srgbClr val="000000"/>
                </a:solidFill>
                <a:ea typeface="MS PGothic" panose="020B0600070205080204" pitchFamily="34" charset="-128"/>
              </a:rPr>
              <a:pPr algn="r" eaLnBrk="1">
                <a:lnSpc>
                  <a:spcPct val="93000"/>
                </a:lnSpc>
                <a:spcBef>
                  <a:spcPct val="0"/>
                </a:spcBef>
              </a:pPr>
              <a:t>38</a:t>
            </a:fld>
            <a:endParaRPr lang="en-US" altLang="it-IT" sz="1400">
              <a:solidFill>
                <a:srgbClr val="000000"/>
              </a:solidFill>
              <a:ea typeface="MS PGothic" panose="020B0600070205080204" pitchFamily="34" charset="-128"/>
            </a:endParaRPr>
          </a:p>
        </p:txBody>
      </p:sp>
      <p:sp>
        <p:nvSpPr>
          <p:cNvPr id="219139" name="Rectangle 1"/>
          <p:cNvSpPr>
            <a:spLocks noGrp="1" noRot="1" noChangeAspect="1" noChangeArrowheads="1" noTextEdit="1"/>
          </p:cNvSpPr>
          <p:nvPr>
            <p:ph type="sldImg"/>
          </p:nvPr>
        </p:nvSpPr>
        <p:spPr>
          <a:xfrm>
            <a:off x="3221038" y="520700"/>
            <a:ext cx="3427412" cy="2570163"/>
          </a:xfrm>
          <a:solidFill>
            <a:srgbClr val="FFFFFF"/>
          </a:solidFill>
          <a:ln/>
        </p:spPr>
      </p:sp>
      <p:sp>
        <p:nvSpPr>
          <p:cNvPr id="219140" name="Rectangle 2"/>
          <p:cNvSpPr>
            <a:spLocks noGrp="1" noChangeArrowheads="1"/>
          </p:cNvSpPr>
          <p:nvPr>
            <p:ph type="body" idx="1"/>
          </p:nvPr>
        </p:nvSpPr>
        <p:spPr>
          <a:xfrm>
            <a:off x="987425" y="3257550"/>
            <a:ext cx="7896225" cy="3084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endParaRPr lang="it-IT" altLang="it-IT" smtClean="0"/>
          </a:p>
        </p:txBody>
      </p:sp>
    </p:spTree>
    <p:extLst>
      <p:ext uri="{BB962C8B-B14F-4D97-AF65-F5344CB8AC3E}">
        <p14:creationId xmlns:p14="http://schemas.microsoft.com/office/powerpoint/2010/main" val="40805240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2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9pPr>
          </a:lstStyle>
          <a:p>
            <a:fld id="{60CE15DD-23CA-43AD-BF45-05A25D76E35D}" type="slidenum">
              <a:rPr lang="en-US" altLang="it-IT" sz="1200">
                <a:solidFill>
                  <a:srgbClr val="000000"/>
                </a:solidFill>
                <a:latin typeface="Times New Roman" panose="02020603050405020304" pitchFamily="18" charset="0"/>
              </a:rPr>
              <a:pPr/>
              <a:t>39</a:t>
            </a:fld>
            <a:endParaRPr lang="en-US" altLang="it-IT" sz="1200">
              <a:solidFill>
                <a:srgbClr val="000000"/>
              </a:solidFill>
              <a:latin typeface="Times New Roman" panose="02020603050405020304" pitchFamily="18" charset="0"/>
            </a:endParaRPr>
          </a:p>
        </p:txBody>
      </p:sp>
      <p:sp>
        <p:nvSpPr>
          <p:cNvPr id="220163" name="Rectangle 1"/>
          <p:cNvSpPr>
            <a:spLocks noGrp="1" noRot="1" noChangeAspect="1" noChangeArrowheads="1" noTextEdit="1"/>
          </p:cNvSpPr>
          <p:nvPr>
            <p:ph type="sldImg"/>
          </p:nvPr>
        </p:nvSpPr>
        <p:spPr>
          <a:xfrm>
            <a:off x="3221038" y="520700"/>
            <a:ext cx="3425825" cy="25701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4" name="Rectangle 2"/>
          <p:cNvSpPr>
            <a:spLocks noGrp="1" noChangeArrowheads="1"/>
          </p:cNvSpPr>
          <p:nvPr>
            <p:ph type="body" idx="1"/>
          </p:nvPr>
        </p:nvSpPr>
        <p:spPr>
          <a:xfrm>
            <a:off x="987425" y="3257550"/>
            <a:ext cx="7896225" cy="3084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36416535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1186" name="Rectangle 27"/>
          <p:cNvSpPr txBox="1">
            <a:spLocks noGrp="1" noChangeArrowheads="1"/>
          </p:cNvSpPr>
          <p:nvPr/>
        </p:nvSpPr>
        <p:spPr bwMode="auto">
          <a:xfrm>
            <a:off x="5588000" y="6513513"/>
            <a:ext cx="4240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1pPr>
            <a:lvl2pPr marL="742950" indent="-28575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2pPr>
            <a:lvl3pPr marL="11430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3pPr>
            <a:lvl4pPr marL="16002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4pPr>
            <a:lvl5pPr marL="20574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5pPr>
            <a:lvl6pPr marL="25146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6pPr>
            <a:lvl7pPr marL="29718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7pPr>
            <a:lvl8pPr marL="34290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8pPr>
            <a:lvl9pPr marL="38862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9pPr>
          </a:lstStyle>
          <a:p>
            <a:pPr algn="r" eaLnBrk="1">
              <a:lnSpc>
                <a:spcPct val="93000"/>
              </a:lnSpc>
              <a:spcBef>
                <a:spcPct val="0"/>
              </a:spcBef>
            </a:pPr>
            <a:fld id="{8E9DBD8A-3104-48EB-8D67-3BD8C0F8908E}" type="slidenum">
              <a:rPr lang="en-US" altLang="it-IT" sz="1400">
                <a:solidFill>
                  <a:srgbClr val="000000"/>
                </a:solidFill>
                <a:ea typeface="MS PGothic" panose="020B0600070205080204" pitchFamily="34" charset="-128"/>
              </a:rPr>
              <a:pPr algn="r" eaLnBrk="1">
                <a:lnSpc>
                  <a:spcPct val="93000"/>
                </a:lnSpc>
                <a:spcBef>
                  <a:spcPct val="0"/>
                </a:spcBef>
              </a:pPr>
              <a:t>40</a:t>
            </a:fld>
            <a:endParaRPr lang="en-US" altLang="it-IT" sz="1400">
              <a:solidFill>
                <a:srgbClr val="000000"/>
              </a:solidFill>
              <a:ea typeface="MS PGothic" panose="020B0600070205080204" pitchFamily="34" charset="-128"/>
            </a:endParaRPr>
          </a:p>
        </p:txBody>
      </p:sp>
      <p:sp>
        <p:nvSpPr>
          <p:cNvPr id="221187" name="Rectangle 1"/>
          <p:cNvSpPr>
            <a:spLocks noGrp="1" noRot="1" noChangeAspect="1" noChangeArrowheads="1" noTextEdit="1"/>
          </p:cNvSpPr>
          <p:nvPr>
            <p:ph type="sldImg"/>
          </p:nvPr>
        </p:nvSpPr>
        <p:spPr>
          <a:xfrm>
            <a:off x="3221038" y="520700"/>
            <a:ext cx="3429000" cy="2571750"/>
          </a:xfrm>
          <a:solidFill>
            <a:srgbClr val="FFFFFF"/>
          </a:solidFill>
          <a:ln/>
        </p:spPr>
      </p:sp>
      <p:sp>
        <p:nvSpPr>
          <p:cNvPr id="221188" name="Rectangle 2"/>
          <p:cNvSpPr>
            <a:spLocks noGrp="1" noChangeArrowheads="1"/>
          </p:cNvSpPr>
          <p:nvPr>
            <p:ph type="body" idx="1"/>
          </p:nvPr>
        </p:nvSpPr>
        <p:spPr>
          <a:xfrm>
            <a:off x="987425" y="3257550"/>
            <a:ext cx="7899400" cy="3028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endParaRPr lang="it-IT" altLang="it-IT" smtClean="0"/>
          </a:p>
        </p:txBody>
      </p:sp>
    </p:spTree>
    <p:extLst>
      <p:ext uri="{BB962C8B-B14F-4D97-AF65-F5344CB8AC3E}">
        <p14:creationId xmlns:p14="http://schemas.microsoft.com/office/powerpoint/2010/main" val="4456158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27"/>
          <p:cNvSpPr txBox="1">
            <a:spLocks noGrp="1" noChangeArrowheads="1"/>
          </p:cNvSpPr>
          <p:nvPr/>
        </p:nvSpPr>
        <p:spPr bwMode="auto">
          <a:xfrm>
            <a:off x="5588000" y="6513513"/>
            <a:ext cx="4240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1pPr>
            <a:lvl2pPr marL="742950" indent="-28575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2pPr>
            <a:lvl3pPr marL="11430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3pPr>
            <a:lvl4pPr marL="16002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4pPr>
            <a:lvl5pPr marL="20574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5pPr>
            <a:lvl6pPr marL="25146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6pPr>
            <a:lvl7pPr marL="29718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7pPr>
            <a:lvl8pPr marL="34290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8pPr>
            <a:lvl9pPr marL="38862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9pPr>
          </a:lstStyle>
          <a:p>
            <a:pPr algn="r" eaLnBrk="1">
              <a:lnSpc>
                <a:spcPct val="93000"/>
              </a:lnSpc>
              <a:spcBef>
                <a:spcPct val="0"/>
              </a:spcBef>
            </a:pPr>
            <a:fld id="{A79A4D09-F933-47A6-AAAA-64454B4A39F5}" type="slidenum">
              <a:rPr lang="en-US" altLang="it-IT" sz="1400">
                <a:solidFill>
                  <a:srgbClr val="000000"/>
                </a:solidFill>
                <a:ea typeface="MS PGothic" panose="020B0600070205080204" pitchFamily="34" charset="-128"/>
              </a:rPr>
              <a:pPr algn="r" eaLnBrk="1">
                <a:lnSpc>
                  <a:spcPct val="93000"/>
                </a:lnSpc>
                <a:spcBef>
                  <a:spcPct val="0"/>
                </a:spcBef>
              </a:pPr>
              <a:t>41</a:t>
            </a:fld>
            <a:endParaRPr lang="en-US" altLang="it-IT" sz="1400">
              <a:solidFill>
                <a:srgbClr val="000000"/>
              </a:solidFill>
              <a:ea typeface="MS PGothic" panose="020B0600070205080204" pitchFamily="34" charset="-128"/>
            </a:endParaRPr>
          </a:p>
        </p:txBody>
      </p:sp>
      <p:sp>
        <p:nvSpPr>
          <p:cNvPr id="222211" name="Rectangle 1"/>
          <p:cNvSpPr>
            <a:spLocks noGrp="1" noRot="1" noChangeAspect="1" noChangeArrowheads="1" noTextEdit="1"/>
          </p:cNvSpPr>
          <p:nvPr>
            <p:ph type="sldImg"/>
          </p:nvPr>
        </p:nvSpPr>
        <p:spPr>
          <a:xfrm>
            <a:off x="3221038" y="520700"/>
            <a:ext cx="3429000" cy="2571750"/>
          </a:xfrm>
          <a:solidFill>
            <a:srgbClr val="FFFFFF"/>
          </a:solidFill>
          <a:ln/>
        </p:spPr>
      </p:sp>
      <p:sp>
        <p:nvSpPr>
          <p:cNvPr id="222212" name="Rectangle 2"/>
          <p:cNvSpPr>
            <a:spLocks noGrp="1" noChangeArrowheads="1"/>
          </p:cNvSpPr>
          <p:nvPr>
            <p:ph type="body" idx="1"/>
          </p:nvPr>
        </p:nvSpPr>
        <p:spPr>
          <a:xfrm>
            <a:off x="987425" y="3257550"/>
            <a:ext cx="7899400" cy="3028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endParaRPr lang="it-IT" altLang="it-IT" smtClean="0"/>
          </a:p>
        </p:txBody>
      </p:sp>
    </p:spTree>
    <p:extLst>
      <p:ext uri="{BB962C8B-B14F-4D97-AF65-F5344CB8AC3E}">
        <p14:creationId xmlns:p14="http://schemas.microsoft.com/office/powerpoint/2010/main" val="131854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3234" name="Rectangle 27"/>
          <p:cNvSpPr txBox="1">
            <a:spLocks noGrp="1" noChangeArrowheads="1"/>
          </p:cNvSpPr>
          <p:nvPr/>
        </p:nvSpPr>
        <p:spPr bwMode="auto">
          <a:xfrm>
            <a:off x="5588000" y="6513513"/>
            <a:ext cx="4240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1pPr>
            <a:lvl2pPr marL="742950" indent="-28575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2pPr>
            <a:lvl3pPr marL="11430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3pPr>
            <a:lvl4pPr marL="16002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4pPr>
            <a:lvl5pPr marL="20574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5pPr>
            <a:lvl6pPr marL="25146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6pPr>
            <a:lvl7pPr marL="29718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7pPr>
            <a:lvl8pPr marL="34290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8pPr>
            <a:lvl9pPr marL="38862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9pPr>
          </a:lstStyle>
          <a:p>
            <a:pPr algn="r" eaLnBrk="1">
              <a:lnSpc>
                <a:spcPct val="93000"/>
              </a:lnSpc>
              <a:spcBef>
                <a:spcPct val="0"/>
              </a:spcBef>
            </a:pPr>
            <a:fld id="{34B91FE3-1973-4495-9E35-3517E2BA0692}" type="slidenum">
              <a:rPr lang="en-US" altLang="it-IT" sz="1400">
                <a:solidFill>
                  <a:srgbClr val="000000"/>
                </a:solidFill>
                <a:ea typeface="MS PGothic" panose="020B0600070205080204" pitchFamily="34" charset="-128"/>
              </a:rPr>
              <a:pPr algn="r" eaLnBrk="1">
                <a:lnSpc>
                  <a:spcPct val="93000"/>
                </a:lnSpc>
                <a:spcBef>
                  <a:spcPct val="0"/>
                </a:spcBef>
              </a:pPr>
              <a:t>42</a:t>
            </a:fld>
            <a:endParaRPr lang="en-US" altLang="it-IT" sz="1400">
              <a:solidFill>
                <a:srgbClr val="000000"/>
              </a:solidFill>
              <a:ea typeface="MS PGothic" panose="020B0600070205080204" pitchFamily="34" charset="-128"/>
            </a:endParaRPr>
          </a:p>
        </p:txBody>
      </p:sp>
      <p:sp>
        <p:nvSpPr>
          <p:cNvPr id="223235" name="Rectangle 1"/>
          <p:cNvSpPr>
            <a:spLocks noGrp="1" noRot="1" noChangeAspect="1" noChangeArrowheads="1" noTextEdit="1"/>
          </p:cNvSpPr>
          <p:nvPr>
            <p:ph type="sldImg"/>
          </p:nvPr>
        </p:nvSpPr>
        <p:spPr>
          <a:xfrm>
            <a:off x="3214688" y="520700"/>
            <a:ext cx="3408362" cy="2555875"/>
          </a:xfrm>
          <a:solidFill>
            <a:srgbClr val="FFFFFF"/>
          </a:solidFill>
          <a:ln/>
        </p:spPr>
      </p:sp>
      <p:sp>
        <p:nvSpPr>
          <p:cNvPr id="223236" name="Rectangle 2"/>
          <p:cNvSpPr>
            <a:spLocks noGrp="1" noChangeArrowheads="1"/>
          </p:cNvSpPr>
          <p:nvPr>
            <p:ph type="body" idx="1"/>
          </p:nvPr>
        </p:nvSpPr>
        <p:spPr>
          <a:xfrm>
            <a:off x="987425" y="3257550"/>
            <a:ext cx="7866063" cy="3070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endParaRPr lang="it-IT" altLang="it-IT" smtClean="0"/>
          </a:p>
        </p:txBody>
      </p:sp>
    </p:spTree>
    <p:extLst>
      <p:ext uri="{BB962C8B-B14F-4D97-AF65-F5344CB8AC3E}">
        <p14:creationId xmlns:p14="http://schemas.microsoft.com/office/powerpoint/2010/main" val="12771103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258" name="Rectangle 27"/>
          <p:cNvSpPr txBox="1">
            <a:spLocks noGrp="1" noChangeArrowheads="1"/>
          </p:cNvSpPr>
          <p:nvPr/>
        </p:nvSpPr>
        <p:spPr bwMode="auto">
          <a:xfrm>
            <a:off x="5588000" y="6513513"/>
            <a:ext cx="4240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1pPr>
            <a:lvl2pPr marL="742950" indent="-28575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2pPr>
            <a:lvl3pPr marL="11430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3pPr>
            <a:lvl4pPr marL="16002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4pPr>
            <a:lvl5pPr marL="20574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5pPr>
            <a:lvl6pPr marL="25146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6pPr>
            <a:lvl7pPr marL="29718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7pPr>
            <a:lvl8pPr marL="34290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8pPr>
            <a:lvl9pPr marL="38862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Times New Roman" panose="02020603050405020304" pitchFamily="18" charset="0"/>
              </a:defRPr>
            </a:lvl9pPr>
          </a:lstStyle>
          <a:p>
            <a:pPr algn="r" eaLnBrk="1">
              <a:lnSpc>
                <a:spcPct val="93000"/>
              </a:lnSpc>
              <a:spcBef>
                <a:spcPct val="0"/>
              </a:spcBef>
            </a:pPr>
            <a:fld id="{55D2F383-0533-48E3-B53A-7BAD13E2A7DC}" type="slidenum">
              <a:rPr lang="en-US" altLang="it-IT" sz="1400">
                <a:solidFill>
                  <a:srgbClr val="000000"/>
                </a:solidFill>
                <a:ea typeface="MS PGothic" panose="020B0600070205080204" pitchFamily="34" charset="-128"/>
              </a:rPr>
              <a:pPr algn="r" eaLnBrk="1">
                <a:lnSpc>
                  <a:spcPct val="93000"/>
                </a:lnSpc>
                <a:spcBef>
                  <a:spcPct val="0"/>
                </a:spcBef>
              </a:pPr>
              <a:t>43</a:t>
            </a:fld>
            <a:endParaRPr lang="en-US" altLang="it-IT" sz="1400">
              <a:solidFill>
                <a:srgbClr val="000000"/>
              </a:solidFill>
              <a:ea typeface="MS PGothic" panose="020B0600070205080204" pitchFamily="34" charset="-128"/>
            </a:endParaRPr>
          </a:p>
        </p:txBody>
      </p:sp>
      <p:sp>
        <p:nvSpPr>
          <p:cNvPr id="224259" name="Rectangle 1"/>
          <p:cNvSpPr>
            <a:spLocks noGrp="1" noRot="1" noChangeAspect="1" noChangeArrowheads="1" noTextEdit="1"/>
          </p:cNvSpPr>
          <p:nvPr>
            <p:ph type="sldImg"/>
          </p:nvPr>
        </p:nvSpPr>
        <p:spPr>
          <a:xfrm>
            <a:off x="3214688" y="520700"/>
            <a:ext cx="3408362" cy="2555875"/>
          </a:xfrm>
          <a:solidFill>
            <a:srgbClr val="FFFFFF"/>
          </a:solidFill>
          <a:ln/>
        </p:spPr>
      </p:sp>
      <p:sp>
        <p:nvSpPr>
          <p:cNvPr id="224260" name="Rectangle 2"/>
          <p:cNvSpPr>
            <a:spLocks noGrp="1" noChangeArrowheads="1"/>
          </p:cNvSpPr>
          <p:nvPr>
            <p:ph type="body" idx="1"/>
          </p:nvPr>
        </p:nvSpPr>
        <p:spPr>
          <a:xfrm>
            <a:off x="987425" y="3257550"/>
            <a:ext cx="7866063" cy="3070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endParaRPr lang="it-IT" altLang="it-IT" smtClean="0"/>
          </a:p>
        </p:txBody>
      </p:sp>
    </p:spTree>
    <p:extLst>
      <p:ext uri="{BB962C8B-B14F-4D97-AF65-F5344CB8AC3E}">
        <p14:creationId xmlns:p14="http://schemas.microsoft.com/office/powerpoint/2010/main" val="9110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9612940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egnaposto immagine diapositiva 1"/>
          <p:cNvSpPr>
            <a:spLocks noGrp="1" noRot="1" noChangeAspect="1" noTextEdit="1"/>
          </p:cNvSpPr>
          <p:nvPr>
            <p:ph type="sldImg"/>
          </p:nvPr>
        </p:nvSpPr>
        <p:spPr>
          <a:ln/>
        </p:spPr>
      </p:sp>
      <p:sp>
        <p:nvSpPr>
          <p:cNvPr id="22528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it-IT" sz="2400" smtClean="0">
              <a:latin typeface="Calibri" panose="020F0502020204030204" pitchFamily="34" charset="0"/>
            </a:endParaRPr>
          </a:p>
        </p:txBody>
      </p:sp>
      <p:sp>
        <p:nvSpPr>
          <p:cNvPr id="225284" name="Segnaposto numero diapositiva 3"/>
          <p:cNvSpPr txBox="1">
            <a:spLocks noGrp="1"/>
          </p:cNvSpPr>
          <p:nvPr/>
        </p:nvSpPr>
        <p:spPr bwMode="auto">
          <a:xfrm>
            <a:off x="5592763" y="6513513"/>
            <a:ext cx="4279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50000"/>
              </a:spcBef>
            </a:pPr>
            <a:fld id="{2A09AEA0-D0BA-4E93-B3E0-F195EA5F8D83}" type="slidenum">
              <a:rPr lang="it-IT" altLang="it-IT">
                <a:solidFill>
                  <a:srgbClr val="000000"/>
                </a:solidFill>
                <a:latin typeface="Arial" panose="020B0604020202020204" pitchFamily="34" charset="0"/>
                <a:ea typeface="MS PGothic" panose="020B0600070205080204" pitchFamily="34" charset="-128"/>
              </a:rPr>
              <a:pPr algn="r">
                <a:spcBef>
                  <a:spcPct val="50000"/>
                </a:spcBef>
              </a:pPr>
              <a:t>44</a:t>
            </a:fld>
            <a:endParaRPr lang="it-IT" altLang="it-IT">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465776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it-IT" smtClean="0"/>
              <a:t>To illustrate vib freq calc we will use examples from garnet familly.</a:t>
            </a:r>
          </a:p>
          <a:p>
            <a:pPr eaLnBrk="1" hangingPunct="1"/>
            <a:r>
              <a:rPr lang="fr-FR" altLang="it-IT" smtClean="0"/>
              <a:t>The generic chemical formula is X</a:t>
            </a:r>
            <a:r>
              <a:rPr lang="fr-FR" altLang="it-IT" baseline="-25000" smtClean="0"/>
              <a:t>3</a:t>
            </a:r>
            <a:r>
              <a:rPr lang="fr-FR" altLang="it-IT" smtClean="0"/>
              <a:t>Y</a:t>
            </a:r>
            <a:r>
              <a:rPr lang="fr-FR" altLang="it-IT" baseline="-25000" smtClean="0"/>
              <a:t>2</a:t>
            </a:r>
            <a:r>
              <a:rPr lang="fr-FR" altLang="it-IT" smtClean="0"/>
              <a:t>(SiO</a:t>
            </a:r>
            <a:r>
              <a:rPr lang="fr-FR" altLang="it-IT" baseline="-25000" smtClean="0"/>
              <a:t>4</a:t>
            </a:r>
            <a:r>
              <a:rPr lang="fr-FR" altLang="it-IT" smtClean="0"/>
              <a:t>)</a:t>
            </a:r>
            <a:r>
              <a:rPr lang="fr-FR" altLang="it-IT" baseline="-25000" smtClean="0"/>
              <a:t>3.</a:t>
            </a:r>
          </a:p>
          <a:p>
            <a:pPr eaLnBrk="1" hangingPunct="1"/>
            <a:r>
              <a:rPr lang="fr-FR" altLang="it-IT" smtClean="0"/>
              <a:t>X is a 2+ cations and Y is a 3+cation. Most of our examples are pyrope and grossluar</a:t>
            </a:r>
          </a:p>
          <a:p>
            <a:pPr eaLnBrk="1" hangingPunct="1"/>
            <a:r>
              <a:rPr lang="fr-FR" altLang="it-IT" smtClean="0"/>
              <a:t>The eighty atoms in the primitive cell lead to 240 modes but only 17 modes are infrared active (F1u modes)</a:t>
            </a:r>
          </a:p>
          <a:p>
            <a:pPr eaLnBrk="1" hangingPunct="1"/>
            <a:r>
              <a:rPr lang="fr-FR" altLang="it-IT" smtClean="0"/>
              <a:t>And 25 Raman modes; 3 modes are translation modes </a:t>
            </a:r>
          </a:p>
        </p:txBody>
      </p:sp>
    </p:spTree>
    <p:extLst>
      <p:ext uri="{BB962C8B-B14F-4D97-AF65-F5344CB8AC3E}">
        <p14:creationId xmlns:p14="http://schemas.microsoft.com/office/powerpoint/2010/main" val="5555667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1026"/>
          <p:cNvSpPr>
            <a:spLocks noGrp="1" noRot="1" noChangeAspect="1" noChangeArrowheads="1" noTextEdit="1"/>
          </p:cNvSpPr>
          <p:nvPr>
            <p:ph type="sldImg"/>
          </p:nvPr>
        </p:nvSpPr>
        <p:spPr>
          <a:ln/>
        </p:spPr>
      </p:sp>
      <p:sp>
        <p:nvSpPr>
          <p:cNvPr id="22733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it-IT" smtClean="0"/>
              <a:t>The Garnets structure is cubic.3 types of cations sites are present</a:t>
            </a:r>
          </a:p>
          <a:p>
            <a:pPr eaLnBrk="1" hangingPunct="1">
              <a:buFontTx/>
              <a:buChar char="-"/>
            </a:pPr>
            <a:r>
              <a:rPr lang="fr-FR" altLang="it-IT" smtClean="0"/>
              <a:t>As in all silicate, silicon atoms are tetrahedraly bonded to oxygen. Tetrahedra are isolated.</a:t>
            </a:r>
          </a:p>
          <a:p>
            <a:pPr eaLnBrk="1" hangingPunct="1">
              <a:buFontTx/>
              <a:buChar char="-"/>
            </a:pPr>
            <a:r>
              <a:rPr lang="fr-FR" altLang="it-IT" smtClean="0"/>
              <a:t>Y</a:t>
            </a:r>
            <a:r>
              <a:rPr lang="fr-FR" altLang="it-IT" baseline="30000" smtClean="0"/>
              <a:t>3+</a:t>
            </a:r>
            <a:r>
              <a:rPr lang="fr-FR" altLang="it-IT" smtClean="0"/>
              <a:t> cations (as Aluminium in the grossular example) are in a octahedral environement.</a:t>
            </a:r>
          </a:p>
          <a:p>
            <a:pPr eaLnBrk="1" hangingPunct="1">
              <a:buFontTx/>
              <a:buChar char="-"/>
            </a:pPr>
            <a:r>
              <a:rPr lang="fr-FR" altLang="it-IT" smtClean="0"/>
              <a:t>X</a:t>
            </a:r>
            <a:r>
              <a:rPr lang="fr-FR" altLang="it-IT" baseline="30000" smtClean="0"/>
              <a:t>2+</a:t>
            </a:r>
            <a:r>
              <a:rPr lang="fr-FR" altLang="it-IT" smtClean="0"/>
              <a:t> cations (as Calcium in this example) is located in a distorded dodecahedra</a:t>
            </a:r>
          </a:p>
          <a:p>
            <a:pPr eaLnBrk="1" hangingPunct="1"/>
            <a:endParaRPr lang="fr-FR" altLang="it-IT" smtClean="0"/>
          </a:p>
        </p:txBody>
      </p:sp>
    </p:spTree>
    <p:extLst>
      <p:ext uri="{BB962C8B-B14F-4D97-AF65-F5344CB8AC3E}">
        <p14:creationId xmlns:p14="http://schemas.microsoft.com/office/powerpoint/2010/main" val="11197895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pPr eaLnBrk="1" hangingPunct="1">
              <a:defRPr/>
            </a:pPr>
            <a:r>
              <a:rPr lang="fr-FR" smtClean="0"/>
              <a:t>In order to calculate the hamonic frequency we need to build the Hessian matrix. </a:t>
            </a:r>
          </a:p>
          <a:p>
            <a:pPr eaLnBrk="1" hangingPunct="1">
              <a:defRPr/>
            </a:pPr>
            <a:r>
              <a:rPr lang="fr-FR" smtClean="0"/>
              <a:t>In a first step, the first derivative is calculated analyticaly and then derivided a second time numerical to obtain the hessian matrix</a:t>
            </a:r>
          </a:p>
          <a:p>
            <a:pPr eaLnBrk="1" hangingPunct="1">
              <a:defRPr/>
            </a:pPr>
            <a:r>
              <a:rPr lang="it-IT" smtClean="0">
                <a:effectLst>
                  <a:outerShdw blurRad="38100" dist="38100" dir="2700000" algn="tl">
                    <a:srgbClr val="C0C0C0"/>
                  </a:outerShdw>
                </a:effectLst>
              </a:rPr>
              <a:t>Harmonic frequencies at the central zone are obtained by diagonalising the mass weighted Hessian matrix, W.</a:t>
            </a:r>
          </a:p>
          <a:p>
            <a:pPr eaLnBrk="1" hangingPunct="1">
              <a:defRPr/>
            </a:pPr>
            <a:r>
              <a:rPr lang="it-IT" smtClean="0">
                <a:effectLst>
                  <a:outerShdw blurRad="38100" dist="38100" dir="2700000" algn="tl">
                    <a:srgbClr val="C0C0C0"/>
                  </a:outerShdw>
                </a:effectLst>
              </a:rPr>
              <a:t>The heavy step of these calculations is the building of the Hessian mat.</a:t>
            </a:r>
          </a:p>
          <a:p>
            <a:pPr eaLnBrk="1" hangingPunct="1">
              <a:defRPr/>
            </a:pPr>
            <a:r>
              <a:rPr lang="it-IT" smtClean="0">
                <a:effectLst>
                  <a:outerShdw blurRad="38100" dist="38100" dir="2700000" algn="tl">
                    <a:srgbClr val="C0C0C0"/>
                  </a:outerShdw>
                </a:effectLst>
              </a:rPr>
              <a:t>You can notice that isotopic substitution can simalated by changing the mass of atoms and rediagonalising W. This is very fast.</a:t>
            </a:r>
          </a:p>
        </p:txBody>
      </p:sp>
    </p:spTree>
    <p:extLst>
      <p:ext uri="{BB962C8B-B14F-4D97-AF65-F5344CB8AC3E}">
        <p14:creationId xmlns:p14="http://schemas.microsoft.com/office/powerpoint/2010/main" val="42660795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t>C</a:t>
            </a:r>
          </a:p>
        </p:txBody>
      </p:sp>
    </p:spTree>
    <p:extLst>
      <p:ext uri="{BB962C8B-B14F-4D97-AF65-F5344CB8AC3E}">
        <p14:creationId xmlns:p14="http://schemas.microsoft.com/office/powerpoint/2010/main" val="16299191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2267195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4222146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it-IT" smtClean="0"/>
              <a:t>To illustrate vib freq calc we will use examples from garnet familly.</a:t>
            </a:r>
          </a:p>
          <a:p>
            <a:pPr eaLnBrk="1" hangingPunct="1"/>
            <a:r>
              <a:rPr lang="fr-FR" altLang="it-IT" smtClean="0"/>
              <a:t>The generic chemical formula is X</a:t>
            </a:r>
            <a:r>
              <a:rPr lang="fr-FR" altLang="it-IT" baseline="-25000" smtClean="0"/>
              <a:t>3</a:t>
            </a:r>
            <a:r>
              <a:rPr lang="fr-FR" altLang="it-IT" smtClean="0"/>
              <a:t>Y</a:t>
            </a:r>
            <a:r>
              <a:rPr lang="fr-FR" altLang="it-IT" baseline="-25000" smtClean="0"/>
              <a:t>2</a:t>
            </a:r>
            <a:r>
              <a:rPr lang="fr-FR" altLang="it-IT" smtClean="0"/>
              <a:t>(SiO</a:t>
            </a:r>
            <a:r>
              <a:rPr lang="fr-FR" altLang="it-IT" baseline="-25000" smtClean="0"/>
              <a:t>4</a:t>
            </a:r>
            <a:r>
              <a:rPr lang="fr-FR" altLang="it-IT" smtClean="0"/>
              <a:t>)</a:t>
            </a:r>
            <a:r>
              <a:rPr lang="fr-FR" altLang="it-IT" baseline="-25000" smtClean="0"/>
              <a:t>3.</a:t>
            </a:r>
          </a:p>
          <a:p>
            <a:pPr eaLnBrk="1" hangingPunct="1"/>
            <a:r>
              <a:rPr lang="fr-FR" altLang="it-IT" smtClean="0"/>
              <a:t>X is a 2+ cations and Y is a 3+cation. Most of our examples are pyrope and grossluar</a:t>
            </a:r>
          </a:p>
          <a:p>
            <a:pPr eaLnBrk="1" hangingPunct="1"/>
            <a:r>
              <a:rPr lang="fr-FR" altLang="it-IT" smtClean="0"/>
              <a:t>The eighty atoms in the primitive cell lead to 240 modes but only 17 modes are infrared active (F1u modes)</a:t>
            </a:r>
          </a:p>
          <a:p>
            <a:pPr eaLnBrk="1" hangingPunct="1"/>
            <a:r>
              <a:rPr lang="fr-FR" altLang="it-IT" smtClean="0"/>
              <a:t>And 25 Raman modes; 3 modes are translation modes </a:t>
            </a:r>
          </a:p>
        </p:txBody>
      </p:sp>
    </p:spTree>
    <p:extLst>
      <p:ext uri="{BB962C8B-B14F-4D97-AF65-F5344CB8AC3E}">
        <p14:creationId xmlns:p14="http://schemas.microsoft.com/office/powerpoint/2010/main" val="26373751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it-IT" smtClean="0"/>
              <a:t>To illustrate vib freq calc we will use examples from garnet familly.</a:t>
            </a:r>
          </a:p>
          <a:p>
            <a:pPr eaLnBrk="1" hangingPunct="1"/>
            <a:r>
              <a:rPr lang="fr-FR" altLang="it-IT" smtClean="0"/>
              <a:t>The generic chemical formula is X</a:t>
            </a:r>
            <a:r>
              <a:rPr lang="fr-FR" altLang="it-IT" baseline="-25000" smtClean="0"/>
              <a:t>3</a:t>
            </a:r>
            <a:r>
              <a:rPr lang="fr-FR" altLang="it-IT" smtClean="0"/>
              <a:t>Y</a:t>
            </a:r>
            <a:r>
              <a:rPr lang="fr-FR" altLang="it-IT" baseline="-25000" smtClean="0"/>
              <a:t>2</a:t>
            </a:r>
            <a:r>
              <a:rPr lang="fr-FR" altLang="it-IT" smtClean="0"/>
              <a:t>(SiO</a:t>
            </a:r>
            <a:r>
              <a:rPr lang="fr-FR" altLang="it-IT" baseline="-25000" smtClean="0"/>
              <a:t>4</a:t>
            </a:r>
            <a:r>
              <a:rPr lang="fr-FR" altLang="it-IT" smtClean="0"/>
              <a:t>)</a:t>
            </a:r>
            <a:r>
              <a:rPr lang="fr-FR" altLang="it-IT" baseline="-25000" smtClean="0"/>
              <a:t>3.</a:t>
            </a:r>
          </a:p>
          <a:p>
            <a:pPr eaLnBrk="1" hangingPunct="1"/>
            <a:r>
              <a:rPr lang="fr-FR" altLang="it-IT" smtClean="0"/>
              <a:t>X is a 2+ cations and Y is a 3+cation. Most of our examples are pyrope and grossluar</a:t>
            </a:r>
          </a:p>
          <a:p>
            <a:pPr eaLnBrk="1" hangingPunct="1"/>
            <a:r>
              <a:rPr lang="fr-FR" altLang="it-IT" smtClean="0"/>
              <a:t>The eighty atoms in the primitive cell lead to 240 modes but only 17 modes are infrared active (F1u modes)</a:t>
            </a:r>
          </a:p>
          <a:p>
            <a:pPr eaLnBrk="1" hangingPunct="1"/>
            <a:r>
              <a:rPr lang="fr-FR" altLang="it-IT" smtClean="0"/>
              <a:t>And 25 Raman modes; 3 modes are translation modes </a:t>
            </a:r>
          </a:p>
        </p:txBody>
      </p:sp>
    </p:spTree>
    <p:extLst>
      <p:ext uri="{BB962C8B-B14F-4D97-AF65-F5344CB8AC3E}">
        <p14:creationId xmlns:p14="http://schemas.microsoft.com/office/powerpoint/2010/main" val="9935376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it-IT" smtClean="0"/>
              <a:t>To illustrate vib freq calc we will use examples from garnet familly.</a:t>
            </a:r>
          </a:p>
          <a:p>
            <a:pPr eaLnBrk="1" hangingPunct="1"/>
            <a:r>
              <a:rPr lang="fr-FR" altLang="it-IT" smtClean="0"/>
              <a:t>The generic chemical formula is X</a:t>
            </a:r>
            <a:r>
              <a:rPr lang="fr-FR" altLang="it-IT" baseline="-25000" smtClean="0"/>
              <a:t>3</a:t>
            </a:r>
            <a:r>
              <a:rPr lang="fr-FR" altLang="it-IT" smtClean="0"/>
              <a:t>Y</a:t>
            </a:r>
            <a:r>
              <a:rPr lang="fr-FR" altLang="it-IT" baseline="-25000" smtClean="0"/>
              <a:t>2</a:t>
            </a:r>
            <a:r>
              <a:rPr lang="fr-FR" altLang="it-IT" smtClean="0"/>
              <a:t>(SiO</a:t>
            </a:r>
            <a:r>
              <a:rPr lang="fr-FR" altLang="it-IT" baseline="-25000" smtClean="0"/>
              <a:t>4</a:t>
            </a:r>
            <a:r>
              <a:rPr lang="fr-FR" altLang="it-IT" smtClean="0"/>
              <a:t>)</a:t>
            </a:r>
            <a:r>
              <a:rPr lang="fr-FR" altLang="it-IT" baseline="-25000" smtClean="0"/>
              <a:t>3.</a:t>
            </a:r>
          </a:p>
          <a:p>
            <a:pPr eaLnBrk="1" hangingPunct="1"/>
            <a:r>
              <a:rPr lang="fr-FR" altLang="it-IT" smtClean="0"/>
              <a:t>X is a 2+ cations and Y is a 3+cation. Most of our examples are pyrope and grossluar</a:t>
            </a:r>
          </a:p>
          <a:p>
            <a:pPr eaLnBrk="1" hangingPunct="1"/>
            <a:r>
              <a:rPr lang="fr-FR" altLang="it-IT" smtClean="0"/>
              <a:t>The eighty atoms in the primitive cell lead to 240 modes but only 17 modes are infrared active (F1u modes)</a:t>
            </a:r>
          </a:p>
          <a:p>
            <a:pPr eaLnBrk="1" hangingPunct="1"/>
            <a:r>
              <a:rPr lang="fr-FR" altLang="it-IT" smtClean="0"/>
              <a:t>And 25 Raman modes; 3 modes are translation modes </a:t>
            </a:r>
          </a:p>
        </p:txBody>
      </p:sp>
    </p:spTree>
    <p:extLst>
      <p:ext uri="{BB962C8B-B14F-4D97-AF65-F5344CB8AC3E}">
        <p14:creationId xmlns:p14="http://schemas.microsoft.com/office/powerpoint/2010/main" val="2555699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egnaposto immagine diapositiva 1"/>
          <p:cNvSpPr>
            <a:spLocks noGrp="1" noRot="1" noChangeAspect="1" noTextEdit="1"/>
          </p:cNvSpPr>
          <p:nvPr>
            <p:ph type="sldImg"/>
          </p:nvPr>
        </p:nvSpPr>
        <p:spPr>
          <a:ln/>
        </p:spPr>
      </p:sp>
      <p:sp>
        <p:nvSpPr>
          <p:cNvPr id="18841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it-IT" sz="2400" smtClean="0">
              <a:latin typeface="Calibri" panose="020F0502020204030204" pitchFamily="34" charset="0"/>
            </a:endParaRPr>
          </a:p>
        </p:txBody>
      </p:sp>
      <p:sp>
        <p:nvSpPr>
          <p:cNvPr id="188420" name="Segnaposto numero diapositiva 3"/>
          <p:cNvSpPr txBox="1">
            <a:spLocks noGrp="1"/>
          </p:cNvSpPr>
          <p:nvPr/>
        </p:nvSpPr>
        <p:spPr bwMode="auto">
          <a:xfrm>
            <a:off x="5592763" y="6513513"/>
            <a:ext cx="4279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50000"/>
              </a:spcBef>
            </a:pPr>
            <a:fld id="{6769BA02-1D92-4ABE-A3BD-E69314855074}" type="slidenum">
              <a:rPr lang="it-IT" altLang="it-IT">
                <a:solidFill>
                  <a:srgbClr val="000000"/>
                </a:solidFill>
                <a:latin typeface="Arial" panose="020B0604020202020204" pitchFamily="34" charset="0"/>
                <a:ea typeface="MS PGothic" panose="020B0600070205080204" pitchFamily="34" charset="-128"/>
              </a:rPr>
              <a:pPr algn="r">
                <a:spcBef>
                  <a:spcPct val="50000"/>
                </a:spcBef>
              </a:pPr>
              <a:t>6</a:t>
            </a:fld>
            <a:endParaRPr lang="it-IT" altLang="it-IT">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2409108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it-IT" smtClean="0"/>
              <a:t>To illustrate vib freq calc we will use examples from garnet familly.</a:t>
            </a:r>
          </a:p>
          <a:p>
            <a:pPr eaLnBrk="1" hangingPunct="1"/>
            <a:r>
              <a:rPr lang="fr-FR" altLang="it-IT" smtClean="0"/>
              <a:t>The generic chemical formula is X</a:t>
            </a:r>
            <a:r>
              <a:rPr lang="fr-FR" altLang="it-IT" baseline="-25000" smtClean="0"/>
              <a:t>3</a:t>
            </a:r>
            <a:r>
              <a:rPr lang="fr-FR" altLang="it-IT" smtClean="0"/>
              <a:t>Y</a:t>
            </a:r>
            <a:r>
              <a:rPr lang="fr-FR" altLang="it-IT" baseline="-25000" smtClean="0"/>
              <a:t>2</a:t>
            </a:r>
            <a:r>
              <a:rPr lang="fr-FR" altLang="it-IT" smtClean="0"/>
              <a:t>(SiO</a:t>
            </a:r>
            <a:r>
              <a:rPr lang="fr-FR" altLang="it-IT" baseline="-25000" smtClean="0"/>
              <a:t>4</a:t>
            </a:r>
            <a:r>
              <a:rPr lang="fr-FR" altLang="it-IT" smtClean="0"/>
              <a:t>)</a:t>
            </a:r>
            <a:r>
              <a:rPr lang="fr-FR" altLang="it-IT" baseline="-25000" smtClean="0"/>
              <a:t>3.</a:t>
            </a:r>
          </a:p>
          <a:p>
            <a:pPr eaLnBrk="1" hangingPunct="1"/>
            <a:r>
              <a:rPr lang="fr-FR" altLang="it-IT" smtClean="0"/>
              <a:t>X is a 2+ cations and Y is a 3+cation. Most of our examples are pyrope and grossluar</a:t>
            </a:r>
          </a:p>
          <a:p>
            <a:pPr eaLnBrk="1" hangingPunct="1"/>
            <a:r>
              <a:rPr lang="fr-FR" altLang="it-IT" smtClean="0"/>
              <a:t>The eighty atoms in the primitive cell lead to 240 modes but only 17 modes are infrared active (F1u modes)</a:t>
            </a:r>
          </a:p>
          <a:p>
            <a:pPr eaLnBrk="1" hangingPunct="1"/>
            <a:r>
              <a:rPr lang="fr-FR" altLang="it-IT" smtClean="0"/>
              <a:t>And 25 Raman modes; 3 modes are translation modes </a:t>
            </a:r>
          </a:p>
        </p:txBody>
      </p:sp>
    </p:spTree>
    <p:extLst>
      <p:ext uri="{BB962C8B-B14F-4D97-AF65-F5344CB8AC3E}">
        <p14:creationId xmlns:p14="http://schemas.microsoft.com/office/powerpoint/2010/main" val="8630610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smtClean="0"/>
          </a:p>
        </p:txBody>
      </p:sp>
    </p:spTree>
    <p:extLst>
      <p:ext uri="{BB962C8B-B14F-4D97-AF65-F5344CB8AC3E}">
        <p14:creationId xmlns:p14="http://schemas.microsoft.com/office/powerpoint/2010/main" val="37174621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egnaposto immagine diapositiva 1"/>
          <p:cNvSpPr>
            <a:spLocks noGrp="1" noRot="1" noChangeAspect="1" noTextEdit="1"/>
          </p:cNvSpPr>
          <p:nvPr>
            <p:ph type="sldImg"/>
          </p:nvPr>
        </p:nvSpPr>
        <p:spPr>
          <a:ln/>
        </p:spPr>
      </p:sp>
      <p:sp>
        <p:nvSpPr>
          <p:cNvPr id="23757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4442394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egnaposto immagine diapositiva 1"/>
          <p:cNvSpPr>
            <a:spLocks noGrp="1" noRot="1" noChangeAspect="1" noTextEdit="1"/>
          </p:cNvSpPr>
          <p:nvPr>
            <p:ph type="sldImg"/>
          </p:nvPr>
        </p:nvSpPr>
        <p:spPr>
          <a:ln/>
        </p:spPr>
      </p:sp>
      <p:sp>
        <p:nvSpPr>
          <p:cNvPr id="23859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5109716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egnaposto immagine diapositiva 1"/>
          <p:cNvSpPr>
            <a:spLocks noGrp="1" noRot="1" noChangeAspect="1" noTextEdit="1"/>
          </p:cNvSpPr>
          <p:nvPr>
            <p:ph type="sldImg"/>
          </p:nvPr>
        </p:nvSpPr>
        <p:spPr>
          <a:ln/>
        </p:spPr>
      </p:sp>
      <p:sp>
        <p:nvSpPr>
          <p:cNvPr id="23961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071612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egnaposto immagine diapositiva 1"/>
          <p:cNvSpPr>
            <a:spLocks noGrp="1" noRot="1" noChangeAspect="1" noTextEdit="1"/>
          </p:cNvSpPr>
          <p:nvPr>
            <p:ph type="sldImg"/>
          </p:nvPr>
        </p:nvSpPr>
        <p:spPr>
          <a:ln/>
        </p:spPr>
      </p:sp>
      <p:sp>
        <p:nvSpPr>
          <p:cNvPr id="2406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0119815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02B4B6F-475E-4AA3-9819-3B4BE603750F}" type="slidenum">
              <a:rPr lang="it-IT" altLang="it-IT">
                <a:solidFill>
                  <a:srgbClr val="000000"/>
                </a:solidFill>
                <a:latin typeface="Symbol" panose="05050102010706020507" pitchFamily="18" charset="2"/>
              </a:rPr>
              <a:pPr>
                <a:spcBef>
                  <a:spcPct val="0"/>
                </a:spcBef>
              </a:pPr>
              <a:t>70</a:t>
            </a:fld>
            <a:endParaRPr lang="it-IT" altLang="it-IT">
              <a:solidFill>
                <a:srgbClr val="000000"/>
              </a:solidFill>
              <a:latin typeface="Symbol" panose="05050102010706020507" pitchFamily="18" charset="2"/>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36070752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C7B9F6-FAD9-4BF7-82F9-6FCCBA1FCE25}" type="slidenum">
              <a:rPr lang="en-GB" altLang="it-IT">
                <a:solidFill>
                  <a:srgbClr val="000000"/>
                </a:solidFill>
                <a:latin typeface="Symbol" panose="05050102010706020507" pitchFamily="18" charset="2"/>
              </a:rPr>
              <a:pPr>
                <a:spcBef>
                  <a:spcPct val="0"/>
                </a:spcBef>
              </a:pPr>
              <a:t>73</a:t>
            </a:fld>
            <a:endParaRPr lang="en-GB" altLang="it-IT">
              <a:solidFill>
                <a:srgbClr val="000000"/>
              </a:solidFill>
              <a:latin typeface="Symbol" panose="05050102010706020507" pitchFamily="18" charset="2"/>
            </a:endParaRPr>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16798625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448AA0-79ED-49C5-9BF8-05E1578ECFC0}" type="slidenum">
              <a:rPr lang="en-GB" altLang="it-IT">
                <a:solidFill>
                  <a:srgbClr val="000000"/>
                </a:solidFill>
                <a:latin typeface="Symbol" panose="05050102010706020507" pitchFamily="18" charset="2"/>
              </a:rPr>
              <a:pPr>
                <a:spcBef>
                  <a:spcPct val="0"/>
                </a:spcBef>
              </a:pPr>
              <a:t>74</a:t>
            </a:fld>
            <a:endParaRPr lang="en-GB" altLang="it-IT">
              <a:solidFill>
                <a:srgbClr val="000000"/>
              </a:solidFill>
              <a:latin typeface="Symbol" panose="05050102010706020507" pitchFamily="18" charset="2"/>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39357864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B382DFF-C37A-40C9-BAD2-FBD3553AB10A}" type="slidenum">
              <a:rPr lang="en-GB" altLang="it-IT">
                <a:solidFill>
                  <a:srgbClr val="000000"/>
                </a:solidFill>
                <a:latin typeface="Symbol" panose="05050102010706020507" pitchFamily="18" charset="2"/>
              </a:rPr>
              <a:pPr>
                <a:spcBef>
                  <a:spcPct val="0"/>
                </a:spcBef>
              </a:pPr>
              <a:t>75</a:t>
            </a:fld>
            <a:endParaRPr lang="en-GB" altLang="it-IT">
              <a:solidFill>
                <a:srgbClr val="000000"/>
              </a:solidFill>
              <a:latin typeface="Symbol" panose="05050102010706020507" pitchFamily="18" charset="2"/>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365423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egnaposto immagine diapositiva 1"/>
          <p:cNvSpPr>
            <a:spLocks noGrp="1" noRot="1" noChangeAspect="1" noTextEdit="1"/>
          </p:cNvSpPr>
          <p:nvPr>
            <p:ph type="sldImg"/>
          </p:nvPr>
        </p:nvSpPr>
        <p:spPr>
          <a:ln/>
        </p:spPr>
      </p:sp>
      <p:sp>
        <p:nvSpPr>
          <p:cNvPr id="1894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it-IT" sz="2400" smtClean="0">
              <a:latin typeface="Calibri" panose="020F0502020204030204" pitchFamily="34" charset="0"/>
            </a:endParaRPr>
          </a:p>
        </p:txBody>
      </p:sp>
      <p:sp>
        <p:nvSpPr>
          <p:cNvPr id="189444" name="Segnaposto numero diapositiva 3"/>
          <p:cNvSpPr txBox="1">
            <a:spLocks noGrp="1"/>
          </p:cNvSpPr>
          <p:nvPr/>
        </p:nvSpPr>
        <p:spPr bwMode="auto">
          <a:xfrm>
            <a:off x="5592763" y="6513513"/>
            <a:ext cx="4279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50000"/>
              </a:spcBef>
            </a:pPr>
            <a:fld id="{D5A28C3C-568F-4C2A-9B14-E176FB97887B}" type="slidenum">
              <a:rPr lang="it-IT" altLang="it-IT">
                <a:solidFill>
                  <a:srgbClr val="000000"/>
                </a:solidFill>
                <a:latin typeface="Arial" panose="020B0604020202020204" pitchFamily="34" charset="0"/>
                <a:ea typeface="MS PGothic" panose="020B0600070205080204" pitchFamily="34" charset="-128"/>
              </a:rPr>
              <a:pPr algn="r">
                <a:spcBef>
                  <a:spcPct val="50000"/>
                </a:spcBef>
              </a:pPr>
              <a:t>7</a:t>
            </a:fld>
            <a:endParaRPr lang="it-IT" altLang="it-IT">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229651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4291E8F-89DB-4A9E-A7E8-B7B6794719F8}" type="slidenum">
              <a:rPr lang="en-GB" altLang="it-IT">
                <a:solidFill>
                  <a:srgbClr val="000000"/>
                </a:solidFill>
                <a:latin typeface="Symbol" panose="05050102010706020507" pitchFamily="18" charset="2"/>
              </a:rPr>
              <a:pPr>
                <a:spcBef>
                  <a:spcPct val="0"/>
                </a:spcBef>
              </a:pPr>
              <a:t>76</a:t>
            </a:fld>
            <a:endParaRPr lang="en-GB" altLang="it-IT">
              <a:solidFill>
                <a:srgbClr val="000000"/>
              </a:solidFill>
              <a:latin typeface="Symbol" panose="05050102010706020507" pitchFamily="18" charset="2"/>
            </a:endParaRPr>
          </a:p>
        </p:txBody>
      </p:sp>
      <p:sp>
        <p:nvSpPr>
          <p:cNvPr id="245763" name="Rectangle 2"/>
          <p:cNvSpPr>
            <a:spLocks noGrp="1" noRot="1" noChangeAspect="1" noChangeArrowheads="1" noTextEdit="1"/>
          </p:cNvSpPr>
          <p:nvPr>
            <p:ph type="sldImg"/>
          </p:nvPr>
        </p:nvSpPr>
        <p:spPr>
          <a:xfrm>
            <a:off x="3222625" y="514350"/>
            <a:ext cx="3429000" cy="2571750"/>
          </a:xfrm>
          <a:solidFill>
            <a:srgbClr val="FFFFFF"/>
          </a:solidFill>
          <a:ln/>
        </p:spPr>
      </p:sp>
      <p:sp>
        <p:nvSpPr>
          <p:cNvPr id="245764" name="Rectangle 3"/>
          <p:cNvSpPr>
            <a:spLocks noGrp="1" noChangeArrowheads="1"/>
          </p:cNvSpPr>
          <p:nvPr>
            <p:ph type="body" idx="1"/>
          </p:nvPr>
        </p:nvSpPr>
        <p:spPr>
          <a:solidFill>
            <a:srgbClr val="FFFFFF"/>
          </a:solidFill>
          <a:ln>
            <a:solidFill>
              <a:srgbClr val="000000"/>
            </a:solidFill>
          </a:ln>
        </p:spPr>
        <p:txBody>
          <a:bodyPr/>
          <a:lstStyle/>
          <a:p>
            <a:endParaRPr lang="it-IT" altLang="it-IT" smtClean="0"/>
          </a:p>
        </p:txBody>
      </p:sp>
    </p:spTree>
    <p:extLst>
      <p:ext uri="{BB962C8B-B14F-4D97-AF65-F5344CB8AC3E}">
        <p14:creationId xmlns:p14="http://schemas.microsoft.com/office/powerpoint/2010/main" val="13407150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A86A50F-4DF6-4AD6-853D-F3F26D928C01}" type="slidenum">
              <a:rPr lang="en-GB" altLang="it-IT">
                <a:solidFill>
                  <a:srgbClr val="000000"/>
                </a:solidFill>
                <a:latin typeface="Symbol" panose="05050102010706020507" pitchFamily="18" charset="2"/>
              </a:rPr>
              <a:pPr>
                <a:spcBef>
                  <a:spcPct val="0"/>
                </a:spcBef>
              </a:pPr>
              <a:t>77</a:t>
            </a:fld>
            <a:endParaRPr lang="en-GB" altLang="it-IT">
              <a:solidFill>
                <a:srgbClr val="000000"/>
              </a:solidFill>
              <a:latin typeface="Symbol" panose="05050102010706020507" pitchFamily="18" charset="2"/>
            </a:endParaRPr>
          </a:p>
        </p:txBody>
      </p:sp>
      <p:sp>
        <p:nvSpPr>
          <p:cNvPr id="246787" name="Rectangle 2"/>
          <p:cNvSpPr>
            <a:spLocks noGrp="1" noRot="1" noChangeAspect="1" noChangeArrowheads="1" noTextEdit="1"/>
          </p:cNvSpPr>
          <p:nvPr>
            <p:ph type="sldImg"/>
          </p:nvPr>
        </p:nvSpPr>
        <p:spPr>
          <a:xfrm>
            <a:off x="3222625" y="514350"/>
            <a:ext cx="3429000" cy="2571750"/>
          </a:xfrm>
          <a:solidFill>
            <a:srgbClr val="FFFFFF"/>
          </a:solidFill>
          <a:ln/>
        </p:spPr>
      </p:sp>
      <p:sp>
        <p:nvSpPr>
          <p:cNvPr id="246788" name="Rectangle 3"/>
          <p:cNvSpPr>
            <a:spLocks noGrp="1" noChangeArrowheads="1"/>
          </p:cNvSpPr>
          <p:nvPr>
            <p:ph type="body" idx="1"/>
          </p:nvPr>
        </p:nvSpPr>
        <p:spPr>
          <a:solidFill>
            <a:srgbClr val="FFFFFF"/>
          </a:solidFill>
          <a:ln>
            <a:solidFill>
              <a:srgbClr val="000000"/>
            </a:solidFill>
          </a:ln>
        </p:spPr>
        <p:txBody>
          <a:bodyPr/>
          <a:lstStyle/>
          <a:p>
            <a:endParaRPr lang="it-IT" altLang="it-IT" smtClean="0"/>
          </a:p>
        </p:txBody>
      </p:sp>
    </p:spTree>
    <p:extLst>
      <p:ext uri="{BB962C8B-B14F-4D97-AF65-F5344CB8AC3E}">
        <p14:creationId xmlns:p14="http://schemas.microsoft.com/office/powerpoint/2010/main" val="32955561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27B330-B63F-45B4-A554-CE68201BB93D}" type="slidenum">
              <a:rPr lang="en-GB" altLang="it-IT">
                <a:solidFill>
                  <a:srgbClr val="000000"/>
                </a:solidFill>
                <a:latin typeface="Symbol" panose="05050102010706020507" pitchFamily="18" charset="2"/>
              </a:rPr>
              <a:pPr>
                <a:spcBef>
                  <a:spcPct val="0"/>
                </a:spcBef>
              </a:pPr>
              <a:t>78</a:t>
            </a:fld>
            <a:endParaRPr lang="en-GB" altLang="it-IT">
              <a:solidFill>
                <a:srgbClr val="000000"/>
              </a:solidFill>
              <a:latin typeface="Symbol" panose="05050102010706020507" pitchFamily="18" charset="2"/>
            </a:endParaRPr>
          </a:p>
        </p:txBody>
      </p:sp>
      <p:sp>
        <p:nvSpPr>
          <p:cNvPr id="247811" name="Rectangle 2"/>
          <p:cNvSpPr>
            <a:spLocks noGrp="1" noRot="1" noChangeAspect="1" noChangeArrowheads="1" noTextEdit="1"/>
          </p:cNvSpPr>
          <p:nvPr>
            <p:ph type="sldImg"/>
          </p:nvPr>
        </p:nvSpPr>
        <p:spPr>
          <a:xfrm>
            <a:off x="3222625" y="514350"/>
            <a:ext cx="3429000" cy="2571750"/>
          </a:xfrm>
          <a:solidFill>
            <a:srgbClr val="FFFFFF"/>
          </a:solidFill>
          <a:ln/>
        </p:spPr>
      </p:sp>
      <p:sp>
        <p:nvSpPr>
          <p:cNvPr id="247812" name="Rectangle 3"/>
          <p:cNvSpPr>
            <a:spLocks noGrp="1" noChangeArrowheads="1"/>
          </p:cNvSpPr>
          <p:nvPr>
            <p:ph type="body" idx="1"/>
          </p:nvPr>
        </p:nvSpPr>
        <p:spPr>
          <a:solidFill>
            <a:srgbClr val="FFFFFF"/>
          </a:solidFill>
          <a:ln>
            <a:solidFill>
              <a:srgbClr val="000000"/>
            </a:solidFill>
          </a:ln>
        </p:spPr>
        <p:txBody>
          <a:bodyPr/>
          <a:lstStyle/>
          <a:p>
            <a:endParaRPr lang="it-IT" altLang="it-IT" smtClean="0"/>
          </a:p>
        </p:txBody>
      </p:sp>
    </p:spTree>
    <p:extLst>
      <p:ext uri="{BB962C8B-B14F-4D97-AF65-F5344CB8AC3E}">
        <p14:creationId xmlns:p14="http://schemas.microsoft.com/office/powerpoint/2010/main" val="59918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1B5BACF-0E5D-4844-903F-AD434369C5B6}" type="slidenum">
              <a:rPr lang="en-GB" altLang="it-IT">
                <a:solidFill>
                  <a:srgbClr val="000000"/>
                </a:solidFill>
                <a:latin typeface="Symbol" panose="05050102010706020507" pitchFamily="18" charset="2"/>
              </a:rPr>
              <a:pPr>
                <a:spcBef>
                  <a:spcPct val="0"/>
                </a:spcBef>
              </a:pPr>
              <a:t>79</a:t>
            </a:fld>
            <a:endParaRPr lang="en-GB" altLang="it-IT">
              <a:solidFill>
                <a:srgbClr val="000000"/>
              </a:solidFill>
              <a:latin typeface="Symbol" panose="05050102010706020507" pitchFamily="18" charset="2"/>
            </a:endParaRPr>
          </a:p>
        </p:txBody>
      </p:sp>
      <p:sp>
        <p:nvSpPr>
          <p:cNvPr id="248835" name="Rectangle 2"/>
          <p:cNvSpPr>
            <a:spLocks noGrp="1" noRot="1" noChangeAspect="1" noChangeArrowheads="1" noTextEdit="1"/>
          </p:cNvSpPr>
          <p:nvPr>
            <p:ph type="sldImg"/>
          </p:nvPr>
        </p:nvSpPr>
        <p:spPr>
          <a:xfrm>
            <a:off x="3222625" y="514350"/>
            <a:ext cx="3429000" cy="2571750"/>
          </a:xfrm>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ln>
        </p:spPr>
        <p:txBody>
          <a:bodyPr/>
          <a:lstStyle/>
          <a:p>
            <a:endParaRPr lang="it-IT" altLang="it-IT" smtClean="0"/>
          </a:p>
        </p:txBody>
      </p:sp>
    </p:spTree>
    <p:extLst>
      <p:ext uri="{BB962C8B-B14F-4D97-AF65-F5344CB8AC3E}">
        <p14:creationId xmlns:p14="http://schemas.microsoft.com/office/powerpoint/2010/main" val="22034814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egnaposto immagine diapositiva 1"/>
          <p:cNvSpPr>
            <a:spLocks noGrp="1" noRot="1" noChangeAspect="1" noTextEdit="1"/>
          </p:cNvSpPr>
          <p:nvPr>
            <p:ph type="sldImg"/>
          </p:nvPr>
        </p:nvSpPr>
        <p:spPr>
          <a:ln/>
        </p:spPr>
      </p:sp>
      <p:sp>
        <p:nvSpPr>
          <p:cNvPr id="24985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it-IT" sz="2400" smtClean="0">
              <a:latin typeface="Calibri" panose="020F0502020204030204" pitchFamily="34" charset="0"/>
            </a:endParaRPr>
          </a:p>
        </p:txBody>
      </p:sp>
      <p:sp>
        <p:nvSpPr>
          <p:cNvPr id="249860" name="Segnaposto numero diapositiva 3"/>
          <p:cNvSpPr txBox="1">
            <a:spLocks noGrp="1"/>
          </p:cNvSpPr>
          <p:nvPr/>
        </p:nvSpPr>
        <p:spPr bwMode="auto">
          <a:xfrm>
            <a:off x="5592763" y="6513513"/>
            <a:ext cx="4279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50000"/>
              </a:spcBef>
            </a:pPr>
            <a:fld id="{E9E6A5D4-7BD6-4DB6-BE2D-89231FFBEBA3}" type="slidenum">
              <a:rPr lang="it-IT" altLang="it-IT">
                <a:solidFill>
                  <a:srgbClr val="000000"/>
                </a:solidFill>
                <a:latin typeface="Arial" panose="020B0604020202020204" pitchFamily="34" charset="0"/>
                <a:ea typeface="MS PGothic" panose="020B0600070205080204" pitchFamily="34" charset="-128"/>
              </a:rPr>
              <a:pPr algn="r">
                <a:spcBef>
                  <a:spcPct val="50000"/>
                </a:spcBef>
              </a:pPr>
              <a:t>80</a:t>
            </a:fld>
            <a:endParaRPr lang="it-IT" altLang="it-IT">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9993754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egnaposto immagine diapositiva 1"/>
          <p:cNvSpPr>
            <a:spLocks noGrp="1" noRot="1" noChangeAspect="1" noTextEdit="1"/>
          </p:cNvSpPr>
          <p:nvPr>
            <p:ph type="sldImg"/>
          </p:nvPr>
        </p:nvSpPr>
        <p:spPr>
          <a:ln/>
        </p:spPr>
      </p:sp>
      <p:sp>
        <p:nvSpPr>
          <p:cNvPr id="25088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it-IT" smtClean="0"/>
          </a:p>
        </p:txBody>
      </p:sp>
      <p:sp>
        <p:nvSpPr>
          <p:cNvPr id="25088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8FED7D-33E6-458D-B4E2-2DA030F83F40}" type="slidenum">
              <a:rPr lang="it-IT" altLang="it-IT">
                <a:latin typeface="Calibri" panose="020F0502020204030204" pitchFamily="34" charset="0"/>
                <a:ea typeface="MS PGothic" panose="020B0600070205080204" pitchFamily="34" charset="-128"/>
              </a:rPr>
              <a:pPr>
                <a:spcBef>
                  <a:spcPct val="0"/>
                </a:spcBef>
              </a:pPr>
              <a:t>82</a:t>
            </a:fld>
            <a:endParaRPr lang="it-IT" altLang="it-IT">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2331547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egnaposto immagine diapositiva 1"/>
          <p:cNvSpPr>
            <a:spLocks noGrp="1" noRot="1" noChangeAspect="1" noTextEdit="1"/>
          </p:cNvSpPr>
          <p:nvPr>
            <p:ph type="sldImg"/>
          </p:nvPr>
        </p:nvSpPr>
        <p:spPr>
          <a:ln/>
        </p:spPr>
      </p:sp>
      <p:sp>
        <p:nvSpPr>
          <p:cNvPr id="25190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it-IT" smtClean="0"/>
          </a:p>
        </p:txBody>
      </p:sp>
      <p:sp>
        <p:nvSpPr>
          <p:cNvPr id="251908"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DC3919-B720-437F-8DFD-F791CECA0603}" type="slidenum">
              <a:rPr lang="it-IT" altLang="it-IT">
                <a:latin typeface="Calibri" panose="020F0502020204030204" pitchFamily="34" charset="0"/>
                <a:ea typeface="MS PGothic" panose="020B0600070205080204" pitchFamily="34" charset="-128"/>
              </a:rPr>
              <a:pPr>
                <a:spcBef>
                  <a:spcPct val="0"/>
                </a:spcBef>
              </a:pPr>
              <a:t>83</a:t>
            </a:fld>
            <a:endParaRPr lang="it-IT" altLang="it-IT">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1325309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930" name="Rectangle 1"/>
          <p:cNvSpPr>
            <a:spLocks noGrp="1" noRot="1" noChangeAspect="1" noChangeArrowheads="1" noTextEdit="1"/>
          </p:cNvSpPr>
          <p:nvPr>
            <p:ph type="sldImg"/>
          </p:nvPr>
        </p:nvSpPr>
        <p:spPr>
          <a:xfrm>
            <a:off x="3222625" y="522288"/>
            <a:ext cx="3429000" cy="2571750"/>
          </a:xfrm>
          <a:solidFill>
            <a:srgbClr val="FFFFFF"/>
          </a:solidFill>
          <a:ln/>
        </p:spPr>
      </p:sp>
      <p:sp>
        <p:nvSpPr>
          <p:cNvPr id="25293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smtClean="0"/>
          </a:p>
        </p:txBody>
      </p:sp>
    </p:spTree>
    <p:extLst>
      <p:ext uri="{BB962C8B-B14F-4D97-AF65-F5344CB8AC3E}">
        <p14:creationId xmlns:p14="http://schemas.microsoft.com/office/powerpoint/2010/main" val="41290609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egnaposto immagine diapositiva 1"/>
          <p:cNvSpPr>
            <a:spLocks noGrp="1" noRot="1" noChangeAspect="1" noTextEdit="1"/>
          </p:cNvSpPr>
          <p:nvPr>
            <p:ph type="sldImg"/>
          </p:nvPr>
        </p:nvSpPr>
        <p:spPr>
          <a:ln/>
        </p:spPr>
      </p:sp>
      <p:sp>
        <p:nvSpPr>
          <p:cNvPr id="25395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it-IT" smtClean="0"/>
          </a:p>
        </p:txBody>
      </p:sp>
      <p:sp>
        <p:nvSpPr>
          <p:cNvPr id="25395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CDD92C-0484-434B-BD11-C5B08B8F4A9F}" type="slidenum">
              <a:rPr lang="it-IT" altLang="it-IT">
                <a:latin typeface="Calibri" panose="020F0502020204030204" pitchFamily="34" charset="0"/>
                <a:ea typeface="MS PGothic" panose="020B0600070205080204" pitchFamily="34" charset="-128"/>
              </a:rPr>
              <a:pPr>
                <a:spcBef>
                  <a:spcPct val="0"/>
                </a:spcBef>
              </a:pPr>
              <a:t>85</a:t>
            </a:fld>
            <a:endParaRPr lang="it-IT" altLang="it-IT">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41494393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4978" name="Rectangle 1"/>
          <p:cNvSpPr>
            <a:spLocks noGrp="1" noRot="1" noChangeAspect="1" noChangeArrowheads="1" noTextEdit="1"/>
          </p:cNvSpPr>
          <p:nvPr>
            <p:ph type="sldImg"/>
          </p:nvPr>
        </p:nvSpPr>
        <p:spPr>
          <a:xfrm>
            <a:off x="3222625" y="522288"/>
            <a:ext cx="3429000" cy="2571750"/>
          </a:xfrm>
          <a:solidFill>
            <a:srgbClr val="FFFFFF"/>
          </a:solidFill>
          <a:ln/>
        </p:spPr>
      </p:sp>
      <p:sp>
        <p:nvSpPr>
          <p:cNvPr id="25497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smtClean="0"/>
          </a:p>
        </p:txBody>
      </p:sp>
    </p:spTree>
    <p:extLst>
      <p:ext uri="{BB962C8B-B14F-4D97-AF65-F5344CB8AC3E}">
        <p14:creationId xmlns:p14="http://schemas.microsoft.com/office/powerpoint/2010/main" val="3295840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466" name="Rectangle 40"/>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9F3C46D-0CC0-4352-ADB6-1D891C0270BB}" type="slidenum">
              <a:rPr lang="en-US" altLang="it-IT">
                <a:solidFill>
                  <a:srgbClr val="FFFFFF"/>
                </a:solidFill>
                <a:latin typeface="Symbol" panose="05050102010706020507" pitchFamily="18" charset="2"/>
                <a:ea typeface="MS PGothic" panose="020B0600070205080204" pitchFamily="34" charset="-128"/>
              </a:rPr>
              <a:pPr>
                <a:spcBef>
                  <a:spcPct val="0"/>
                </a:spcBef>
              </a:pPr>
              <a:t>9</a:t>
            </a:fld>
            <a:endParaRPr lang="en-US" altLang="it-IT">
              <a:solidFill>
                <a:srgbClr val="FFFFFF"/>
              </a:solidFill>
              <a:latin typeface="Symbol" panose="05050102010706020507" pitchFamily="18" charset="2"/>
              <a:ea typeface="MS PGothic" panose="020B0600070205080204" pitchFamily="34" charset="-128"/>
            </a:endParaRPr>
          </a:p>
        </p:txBody>
      </p:sp>
      <p:sp>
        <p:nvSpPr>
          <p:cNvPr id="190467" name="Rectangle 1"/>
          <p:cNvSpPr>
            <a:spLocks noGrp="1" noRot="1" noChangeAspect="1" noChangeArrowheads="1" noTextEdit="1"/>
          </p:cNvSpPr>
          <p:nvPr>
            <p:ph type="sldImg"/>
          </p:nvPr>
        </p:nvSpPr>
        <p:spPr>
          <a:xfrm>
            <a:off x="3221038" y="520700"/>
            <a:ext cx="3425825" cy="2570163"/>
          </a:xfrm>
          <a:solidFill>
            <a:srgbClr val="FFFFFF"/>
          </a:solidFill>
          <a:ln/>
        </p:spPr>
      </p:sp>
      <p:sp>
        <p:nvSpPr>
          <p:cNvPr id="190468" name="Rectangle 2"/>
          <p:cNvSpPr>
            <a:spLocks noGrp="1" noChangeArrowheads="1"/>
          </p:cNvSpPr>
          <p:nvPr>
            <p:ph type="body" idx="1"/>
          </p:nvPr>
        </p:nvSpPr>
        <p:spPr>
          <a:xfrm>
            <a:off x="987425" y="3257550"/>
            <a:ext cx="7896225" cy="3084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smtClean="0"/>
          </a:p>
        </p:txBody>
      </p:sp>
    </p:spTree>
    <p:extLst>
      <p:ext uri="{BB962C8B-B14F-4D97-AF65-F5344CB8AC3E}">
        <p14:creationId xmlns:p14="http://schemas.microsoft.com/office/powerpoint/2010/main" val="16781679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egnaposto immagine diapositiva 1"/>
          <p:cNvSpPr>
            <a:spLocks noGrp="1" noRot="1" noChangeAspect="1" noTextEdit="1"/>
          </p:cNvSpPr>
          <p:nvPr>
            <p:ph type="sldImg"/>
          </p:nvPr>
        </p:nvSpPr>
        <p:spPr>
          <a:ln/>
        </p:spPr>
      </p:sp>
      <p:sp>
        <p:nvSpPr>
          <p:cNvPr id="25600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it-IT" smtClean="0"/>
          </a:p>
        </p:txBody>
      </p:sp>
      <p:sp>
        <p:nvSpPr>
          <p:cNvPr id="25600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9B7D1B2-1578-4325-ACFC-67318DB14969}" type="slidenum">
              <a:rPr lang="it-IT" altLang="it-IT">
                <a:solidFill>
                  <a:srgbClr val="000000"/>
                </a:solidFill>
                <a:latin typeface="Calibri" panose="020F0502020204030204" pitchFamily="34" charset="0"/>
                <a:ea typeface="MS PGothic" panose="020B0600070205080204" pitchFamily="34" charset="-128"/>
              </a:rPr>
              <a:pPr>
                <a:spcBef>
                  <a:spcPct val="0"/>
                </a:spcBef>
              </a:pPr>
              <a:t>87</a:t>
            </a:fld>
            <a:endParaRPr lang="it-IT" altLang="it-IT">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0261563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egnaposto immagine diapositiva 1"/>
          <p:cNvSpPr>
            <a:spLocks noGrp="1" noRot="1" noChangeAspect="1" noTextEdit="1"/>
          </p:cNvSpPr>
          <p:nvPr>
            <p:ph type="sldImg"/>
          </p:nvPr>
        </p:nvSpPr>
        <p:spPr>
          <a:ln/>
        </p:spPr>
      </p:sp>
      <p:sp>
        <p:nvSpPr>
          <p:cNvPr id="25702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it-IT" smtClean="0"/>
          </a:p>
        </p:txBody>
      </p:sp>
      <p:sp>
        <p:nvSpPr>
          <p:cNvPr id="257028"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0E33316-17E1-4723-ACEA-576A48174698}" type="slidenum">
              <a:rPr lang="it-IT" altLang="it-IT">
                <a:solidFill>
                  <a:srgbClr val="000000"/>
                </a:solidFill>
                <a:latin typeface="Calibri" panose="020F0502020204030204" pitchFamily="34" charset="0"/>
                <a:ea typeface="MS PGothic" panose="020B0600070205080204" pitchFamily="34" charset="-128"/>
              </a:rPr>
              <a:pPr>
                <a:spcBef>
                  <a:spcPct val="0"/>
                </a:spcBef>
              </a:pPr>
              <a:t>88</a:t>
            </a:fld>
            <a:endParaRPr lang="it-IT" altLang="it-IT">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977496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egnaposto immagine diapositiva 1"/>
          <p:cNvSpPr>
            <a:spLocks noGrp="1" noRot="1" noChangeAspect="1" noTextEdit="1"/>
          </p:cNvSpPr>
          <p:nvPr>
            <p:ph type="sldImg"/>
          </p:nvPr>
        </p:nvSpPr>
        <p:spPr>
          <a:ln/>
        </p:spPr>
      </p:sp>
      <p:sp>
        <p:nvSpPr>
          <p:cNvPr id="19149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it-IT" sz="2400" smtClean="0">
              <a:latin typeface="Calibri" panose="020F0502020204030204" pitchFamily="34" charset="0"/>
            </a:endParaRPr>
          </a:p>
        </p:txBody>
      </p:sp>
      <p:sp>
        <p:nvSpPr>
          <p:cNvPr id="191492" name="Segnaposto numero diapositiva 3"/>
          <p:cNvSpPr txBox="1">
            <a:spLocks noGrp="1"/>
          </p:cNvSpPr>
          <p:nvPr/>
        </p:nvSpPr>
        <p:spPr bwMode="auto">
          <a:xfrm>
            <a:off x="5592763" y="6513513"/>
            <a:ext cx="4279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50000"/>
              </a:spcBef>
            </a:pPr>
            <a:fld id="{25558E56-1DDF-445E-9831-8EAFD28B397C}" type="slidenum">
              <a:rPr lang="it-IT" altLang="it-IT">
                <a:solidFill>
                  <a:srgbClr val="000000"/>
                </a:solidFill>
                <a:latin typeface="Arial" panose="020B0604020202020204" pitchFamily="34" charset="0"/>
                <a:ea typeface="MS PGothic" panose="020B0600070205080204" pitchFamily="34" charset="-128"/>
              </a:rPr>
              <a:pPr algn="r">
                <a:spcBef>
                  <a:spcPct val="50000"/>
                </a:spcBef>
              </a:pPr>
              <a:t>10</a:t>
            </a:fld>
            <a:endParaRPr lang="it-IT" altLang="it-IT">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433433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99506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7"/>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292750684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19566039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74548121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48399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732085"/>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Text Box 7"/>
          <p:cNvSpPr txBox="1">
            <a:spLocks noChangeArrowheads="1"/>
          </p:cNvSpPr>
          <p:nvPr/>
        </p:nvSpPr>
        <p:spPr bwMode="auto">
          <a:xfrm>
            <a:off x="2514600" y="6542088"/>
            <a:ext cx="3886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algn="ctr" eaLnBrk="0" fontAlgn="base" hangingPunct="0">
              <a:spcBef>
                <a:spcPct val="50000"/>
              </a:spcBef>
              <a:spcAft>
                <a:spcPct val="0"/>
              </a:spcAft>
              <a:defRPr sz="2400">
                <a:solidFill>
                  <a:schemeClr val="tx1"/>
                </a:solidFill>
                <a:latin typeface="Arial" charset="0"/>
                <a:cs typeface="Arial" charset="0"/>
              </a:defRPr>
            </a:lvl6pPr>
            <a:lvl7pPr marL="2971800" indent="-228600" algn="ctr" eaLnBrk="0" fontAlgn="base" hangingPunct="0">
              <a:spcBef>
                <a:spcPct val="50000"/>
              </a:spcBef>
              <a:spcAft>
                <a:spcPct val="0"/>
              </a:spcAft>
              <a:defRPr sz="2400">
                <a:solidFill>
                  <a:schemeClr val="tx1"/>
                </a:solidFill>
                <a:latin typeface="Arial" charset="0"/>
                <a:cs typeface="Arial" charset="0"/>
              </a:defRPr>
            </a:lvl7pPr>
            <a:lvl8pPr marL="3429000" indent="-228600" algn="ctr" eaLnBrk="0" fontAlgn="base" hangingPunct="0">
              <a:spcBef>
                <a:spcPct val="50000"/>
              </a:spcBef>
              <a:spcAft>
                <a:spcPct val="0"/>
              </a:spcAft>
              <a:defRPr sz="2400">
                <a:solidFill>
                  <a:schemeClr val="tx1"/>
                </a:solidFill>
                <a:latin typeface="Arial" charset="0"/>
                <a:cs typeface="Arial" charset="0"/>
              </a:defRPr>
            </a:lvl8pPr>
            <a:lvl9pPr marL="3886200" indent="-228600" algn="ctr" eaLnBrk="0" fontAlgn="base" hangingPunct="0">
              <a:spcBef>
                <a:spcPct val="50000"/>
              </a:spcBef>
              <a:spcAft>
                <a:spcPct val="0"/>
              </a:spcAft>
              <a:defRPr sz="2400">
                <a:solidFill>
                  <a:schemeClr val="tx1"/>
                </a:solidFill>
                <a:latin typeface="Arial" charset="0"/>
                <a:cs typeface="Arial" charset="0"/>
              </a:defRPr>
            </a:lvl9pPr>
          </a:lstStyle>
          <a:p>
            <a:pPr algn="ctr" eaLnBrk="1" hangingPunct="1">
              <a:spcBef>
                <a:spcPct val="50000"/>
              </a:spcBef>
              <a:defRPr/>
            </a:pPr>
            <a:r>
              <a:rPr lang="it-IT" altLang="it-IT" sz="1200" dirty="0" smtClean="0">
                <a:latin typeface="Times New Roman" pitchFamily="18" charset="0"/>
                <a:cs typeface="Times New Roman" pitchFamily="18" charset="0"/>
              </a:rPr>
              <a:t>Fisica Torino 2014</a:t>
            </a:r>
          </a:p>
        </p:txBody>
      </p:sp>
      <p:sp>
        <p:nvSpPr>
          <p:cNvPr id="1029" name="Text Box 9"/>
          <p:cNvSpPr txBox="1">
            <a:spLocks noChangeArrowheads="1"/>
          </p:cNvSpPr>
          <p:nvPr/>
        </p:nvSpPr>
        <p:spPr bwMode="auto">
          <a:xfrm>
            <a:off x="8356600" y="76200"/>
            <a:ext cx="762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it-IT" altLang="it-IT" sz="1000"/>
              <a:t>Page </a:t>
            </a:r>
            <a:fld id="{50F09929-62F6-4BA0-837D-DE1363B4CFFB}" type="slidenum">
              <a:rPr lang="it-IT" altLang="it-IT" sz="1000"/>
              <a:pPr eaLnBrk="1" hangingPunct="1">
                <a:spcBef>
                  <a:spcPct val="50000"/>
                </a:spcBef>
              </a:pPr>
              <a:t>‹N›</a:t>
            </a:fld>
            <a:endParaRPr lang="it-IT" altLang="it-IT" sz="1000"/>
          </a:p>
        </p:txBody>
      </p:sp>
      <p:sp>
        <p:nvSpPr>
          <p:cNvPr id="1030" name="Line 11"/>
          <p:cNvSpPr>
            <a:spLocks noChangeShapeType="1"/>
          </p:cNvSpPr>
          <p:nvPr/>
        </p:nvSpPr>
        <p:spPr bwMode="auto">
          <a:xfrm>
            <a:off x="152400" y="6477000"/>
            <a:ext cx="8839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20" tIns="45711" rIns="91420" bIns="45711">
            <a:spAutoFit/>
          </a:bodyPr>
          <a:lstStyle/>
          <a:p>
            <a:endParaRPr lang="it-IT"/>
          </a:p>
        </p:txBody>
      </p:sp>
    </p:spTree>
  </p:cSld>
  <p:clrMap bg1="lt1" tx1="dk1" bg2="lt2" tx2="dk2" accent1="accent1" accent2="accent2" accent3="accent3" accent4="accent4" accent5="accent5" accent6="accent6" hlink="hlink" folHlink="folHlink"/>
  <p:sldLayoutIdLst>
    <p:sldLayoutId id="2147485593" r:id="rId1"/>
    <p:sldLayoutId id="2147485594" r:id="rId2"/>
    <p:sldLayoutId id="2147485595" r:id="rId3"/>
    <p:sldLayoutId id="2147485596" r:id="rId4"/>
    <p:sldLayoutId id="2147485597" r:id="rId5"/>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06" algn="ctr" rtl="0" fontAlgn="base">
        <a:spcBef>
          <a:spcPct val="0"/>
        </a:spcBef>
        <a:spcAft>
          <a:spcPct val="0"/>
        </a:spcAft>
        <a:defRPr sz="4400">
          <a:solidFill>
            <a:schemeClr val="tx2"/>
          </a:solidFill>
          <a:latin typeface="Times New Roman" pitchFamily="18" charset="0"/>
        </a:defRPr>
      </a:lvl6pPr>
      <a:lvl7pPr marL="914210" algn="ctr" rtl="0" fontAlgn="base">
        <a:spcBef>
          <a:spcPct val="0"/>
        </a:spcBef>
        <a:spcAft>
          <a:spcPct val="0"/>
        </a:spcAft>
        <a:defRPr sz="4400">
          <a:solidFill>
            <a:schemeClr val="tx2"/>
          </a:solidFill>
          <a:latin typeface="Times New Roman" pitchFamily="18" charset="0"/>
        </a:defRPr>
      </a:lvl7pPr>
      <a:lvl8pPr marL="1371316" algn="ctr" rtl="0" fontAlgn="base">
        <a:spcBef>
          <a:spcPct val="0"/>
        </a:spcBef>
        <a:spcAft>
          <a:spcPct val="0"/>
        </a:spcAft>
        <a:defRPr sz="4400">
          <a:solidFill>
            <a:schemeClr val="tx2"/>
          </a:solidFill>
          <a:latin typeface="Times New Roman" pitchFamily="18" charset="0"/>
        </a:defRPr>
      </a:lvl8pPr>
      <a:lvl9pPr marL="1828421" algn="ctr" rtl="0" fontAlgn="base">
        <a:spcBef>
          <a:spcPct val="0"/>
        </a:spcBef>
        <a:spcAft>
          <a:spcPct val="0"/>
        </a:spcAft>
        <a:defRPr sz="4400">
          <a:solidFill>
            <a:schemeClr val="tx2"/>
          </a:solidFill>
          <a:latin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079" indent="-228553" algn="l" rtl="0" fontAlgn="base">
        <a:spcBef>
          <a:spcPct val="20000"/>
        </a:spcBef>
        <a:spcAft>
          <a:spcPct val="0"/>
        </a:spcAft>
        <a:buChar char="»"/>
        <a:defRPr sz="2000">
          <a:solidFill>
            <a:schemeClr val="tx1"/>
          </a:solidFill>
          <a:latin typeface="+mn-lt"/>
        </a:defRPr>
      </a:lvl6pPr>
      <a:lvl7pPr marL="2971184" indent="-228553" algn="l" rtl="0" fontAlgn="base">
        <a:spcBef>
          <a:spcPct val="20000"/>
        </a:spcBef>
        <a:spcAft>
          <a:spcPct val="0"/>
        </a:spcAft>
        <a:buChar char="»"/>
        <a:defRPr sz="2000">
          <a:solidFill>
            <a:schemeClr val="tx1"/>
          </a:solidFill>
          <a:latin typeface="+mn-lt"/>
        </a:defRPr>
      </a:lvl7pPr>
      <a:lvl8pPr marL="3428289" indent="-228553" algn="l" rtl="0" fontAlgn="base">
        <a:spcBef>
          <a:spcPct val="20000"/>
        </a:spcBef>
        <a:spcAft>
          <a:spcPct val="0"/>
        </a:spcAft>
        <a:buChar char="»"/>
        <a:defRPr sz="2000">
          <a:solidFill>
            <a:schemeClr val="tx1"/>
          </a:solidFill>
          <a:latin typeface="+mn-lt"/>
        </a:defRPr>
      </a:lvl8pPr>
      <a:lvl9pPr marL="3885394" indent="-228553"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1.w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0.w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26.wmf"/><Relationship Id="rId3" Type="http://schemas.openxmlformats.org/officeDocument/2006/relationships/notesSlide" Target="../notesSlides/notesSlide22.xml"/><Relationship Id="rId7" Type="http://schemas.openxmlformats.org/officeDocument/2006/relationships/image" Target="../media/image23.wmf"/><Relationship Id="rId12"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25.wmf"/><Relationship Id="rId5" Type="http://schemas.openxmlformats.org/officeDocument/2006/relationships/image" Target="../media/image22.wmf"/><Relationship Id="rId15" Type="http://schemas.openxmlformats.org/officeDocument/2006/relationships/image" Target="../media/image27.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24.wmf"/><Relationship Id="rId14" Type="http://schemas.openxmlformats.org/officeDocument/2006/relationships/oleObject" Target="../embeddings/oleObject9.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23.xml"/><Relationship Id="rId7" Type="http://schemas.openxmlformats.org/officeDocument/2006/relationships/image" Target="../media/image29.wmf"/><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oleObject" Target="../embeddings/oleObject11.bin"/><Relationship Id="rId11" Type="http://schemas.openxmlformats.org/officeDocument/2006/relationships/image" Target="../media/image31.wmf"/><Relationship Id="rId5" Type="http://schemas.openxmlformats.org/officeDocument/2006/relationships/image" Target="../media/image28.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30.w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33.wmf"/><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oleObject" Target="../embeddings/oleObject15.bin"/><Relationship Id="rId5" Type="http://schemas.openxmlformats.org/officeDocument/2006/relationships/image" Target="../media/image32.wmf"/><Relationship Id="rId4" Type="http://schemas.openxmlformats.org/officeDocument/2006/relationships/oleObject" Target="../embeddings/oleObject14.bin"/></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43.xml"/><Relationship Id="rId7" Type="http://schemas.openxmlformats.org/officeDocument/2006/relationships/image" Target="../media/image70.wmf"/><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17.bin"/><Relationship Id="rId5" Type="http://schemas.openxmlformats.org/officeDocument/2006/relationships/image" Target="../media/image69.wmf"/><Relationship Id="rId4" Type="http://schemas.openxmlformats.org/officeDocument/2006/relationships/oleObject" Target="../embeddings/oleObject16.bin"/><Relationship Id="rId9" Type="http://schemas.openxmlformats.org/officeDocument/2006/relationships/image" Target="../media/image71.w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image" Target="../media/image83.wmf"/><Relationship Id="rId13" Type="http://schemas.openxmlformats.org/officeDocument/2006/relationships/oleObject" Target="../embeddings/oleObject24.bin"/><Relationship Id="rId3" Type="http://schemas.openxmlformats.org/officeDocument/2006/relationships/oleObject" Target="../embeddings/oleObject19.bin"/><Relationship Id="rId7" Type="http://schemas.openxmlformats.org/officeDocument/2006/relationships/oleObject" Target="../embeddings/oleObject21.bin"/><Relationship Id="rId12" Type="http://schemas.openxmlformats.org/officeDocument/2006/relationships/image" Target="../media/image85.wmf"/><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image" Target="../media/image82.wmf"/><Relationship Id="rId11" Type="http://schemas.openxmlformats.org/officeDocument/2006/relationships/oleObject" Target="../embeddings/oleObject23.bin"/><Relationship Id="rId5" Type="http://schemas.openxmlformats.org/officeDocument/2006/relationships/oleObject" Target="../embeddings/oleObject20.bin"/><Relationship Id="rId10" Type="http://schemas.openxmlformats.org/officeDocument/2006/relationships/image" Target="../media/image84.wmf"/><Relationship Id="rId4" Type="http://schemas.openxmlformats.org/officeDocument/2006/relationships/image" Target="../media/image81.wmf"/><Relationship Id="rId9" Type="http://schemas.openxmlformats.org/officeDocument/2006/relationships/oleObject" Target="../embeddings/oleObject22.bin"/><Relationship Id="rId14" Type="http://schemas.openxmlformats.org/officeDocument/2006/relationships/image" Target="../media/image86.wmf"/></Relationships>
</file>

<file path=ppt/slides/_rels/slide62.xml.rels><?xml version="1.0" encoding="UTF-8" standalone="yes"?>
<Relationships xmlns="http://schemas.openxmlformats.org/package/2006/relationships"><Relationship Id="rId8" Type="http://schemas.openxmlformats.org/officeDocument/2006/relationships/image" Target="../media/image89.wmf"/><Relationship Id="rId13" Type="http://schemas.openxmlformats.org/officeDocument/2006/relationships/oleObject" Target="../embeddings/oleObject30.bin"/><Relationship Id="rId3" Type="http://schemas.openxmlformats.org/officeDocument/2006/relationships/oleObject" Target="../embeddings/oleObject25.bin"/><Relationship Id="rId7" Type="http://schemas.openxmlformats.org/officeDocument/2006/relationships/oleObject" Target="../embeddings/oleObject27.bin"/><Relationship Id="rId12" Type="http://schemas.openxmlformats.org/officeDocument/2006/relationships/image" Target="../media/image91.wmf"/><Relationship Id="rId2" Type="http://schemas.openxmlformats.org/officeDocument/2006/relationships/slideLayout" Target="../slideLayouts/slideLayout4.xml"/><Relationship Id="rId16" Type="http://schemas.openxmlformats.org/officeDocument/2006/relationships/image" Target="../media/image93.wmf"/><Relationship Id="rId1" Type="http://schemas.openxmlformats.org/officeDocument/2006/relationships/vmlDrawing" Target="../drawings/vmlDrawing8.vml"/><Relationship Id="rId6" Type="http://schemas.openxmlformats.org/officeDocument/2006/relationships/image" Target="../media/image88.wmf"/><Relationship Id="rId11" Type="http://schemas.openxmlformats.org/officeDocument/2006/relationships/oleObject" Target="../embeddings/oleObject29.bin"/><Relationship Id="rId5" Type="http://schemas.openxmlformats.org/officeDocument/2006/relationships/oleObject" Target="../embeddings/oleObject26.bin"/><Relationship Id="rId15" Type="http://schemas.openxmlformats.org/officeDocument/2006/relationships/oleObject" Target="../embeddings/oleObject31.bin"/><Relationship Id="rId10" Type="http://schemas.openxmlformats.org/officeDocument/2006/relationships/image" Target="../media/image90.wmf"/><Relationship Id="rId4" Type="http://schemas.openxmlformats.org/officeDocument/2006/relationships/image" Target="../media/image87.wmf"/><Relationship Id="rId9" Type="http://schemas.openxmlformats.org/officeDocument/2006/relationships/oleObject" Target="../embeddings/oleObject28.bin"/><Relationship Id="rId14" Type="http://schemas.openxmlformats.org/officeDocument/2006/relationships/image" Target="../media/image92.wmf"/></Relationships>
</file>

<file path=ppt/slides/_rels/slide63.x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oleObject" Target="../embeddings/oleObject32.bin"/><Relationship Id="rId7" Type="http://schemas.openxmlformats.org/officeDocument/2006/relationships/oleObject" Target="../embeddings/oleObject34.bin"/><Relationship Id="rId12" Type="http://schemas.openxmlformats.org/officeDocument/2006/relationships/image" Target="../media/image98.wmf"/><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image" Target="../media/image95.wmf"/><Relationship Id="rId11" Type="http://schemas.openxmlformats.org/officeDocument/2006/relationships/oleObject" Target="../embeddings/oleObject36.bin"/><Relationship Id="rId5" Type="http://schemas.openxmlformats.org/officeDocument/2006/relationships/oleObject" Target="../embeddings/oleObject33.bin"/><Relationship Id="rId10" Type="http://schemas.openxmlformats.org/officeDocument/2006/relationships/image" Target="../media/image97.wmf"/><Relationship Id="rId4" Type="http://schemas.openxmlformats.org/officeDocument/2006/relationships/image" Target="../media/image94.wmf"/><Relationship Id="rId9" Type="http://schemas.openxmlformats.org/officeDocument/2006/relationships/oleObject" Target="../embeddings/oleObject35.bin"/></Relationships>
</file>

<file path=ppt/slides/_rels/slide64.xml.rels><?xml version="1.0" encoding="UTF-8" standalone="yes"?>
<Relationships xmlns="http://schemas.openxmlformats.org/package/2006/relationships"><Relationship Id="rId8" Type="http://schemas.openxmlformats.org/officeDocument/2006/relationships/image" Target="../media/image101.wmf"/><Relationship Id="rId3" Type="http://schemas.openxmlformats.org/officeDocument/2006/relationships/oleObject" Target="../embeddings/oleObject37.bin"/><Relationship Id="rId7" Type="http://schemas.openxmlformats.org/officeDocument/2006/relationships/oleObject" Target="../embeddings/oleObject39.bin"/><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image" Target="../media/image100.wmf"/><Relationship Id="rId5" Type="http://schemas.openxmlformats.org/officeDocument/2006/relationships/oleObject" Target="../embeddings/oleObject38.bin"/><Relationship Id="rId4" Type="http://schemas.openxmlformats.org/officeDocument/2006/relationships/image" Target="../media/image99.w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4.xml"/><Relationship Id="rId1" Type="http://schemas.openxmlformats.org/officeDocument/2006/relationships/vmlDrawing" Target="../drawings/vmlDrawing11.vml"/><Relationship Id="rId4" Type="http://schemas.openxmlformats.org/officeDocument/2006/relationships/image" Target="../media/image99.wmf"/></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emf"/><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110.emf"/><Relationship Id="rId4" Type="http://schemas.openxmlformats.org/officeDocument/2006/relationships/oleObject" Target="../embeddings/Microsoft_Excel_97-2003_Worksheet1.xls"/></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7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120.png"/><Relationship Id="rId4" Type="http://schemas.openxmlformats.org/officeDocument/2006/relationships/image" Target="../media/image119.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124.png"/></Relationships>
</file>

<file path=ppt/slides/_rels/slide84.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126.emf"/></Relationships>
</file>

<file path=ppt/slides/_rels/slide8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oleObject" Target="../embeddings/oleObject1.bin"/><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6"/>
          <p:cNvSpPr>
            <a:spLocks noGrp="1" noChangeArrowheads="1"/>
          </p:cNvSpPr>
          <p:nvPr>
            <p:ph type="ctrTitle"/>
          </p:nvPr>
        </p:nvSpPr>
        <p:spPr>
          <a:xfrm>
            <a:off x="684213" y="457200"/>
            <a:ext cx="7772400" cy="5778500"/>
          </a:xfrm>
          <a:ln>
            <a:solidFill>
              <a:srgbClr val="0000FF"/>
            </a:solidFill>
          </a:ln>
        </p:spPr>
        <p:txBody>
          <a:bodyPr/>
          <a:lstStyle/>
          <a:p>
            <a:pPr eaLnBrk="1" hangingPunct="1">
              <a:defRPr/>
            </a:pPr>
            <a:r>
              <a:rPr lang="it-IT" sz="3600" dirty="0"/>
              <a:t/>
            </a:r>
            <a:br>
              <a:rPr lang="it-IT" sz="3600" dirty="0"/>
            </a:br>
            <a:r>
              <a:rPr lang="it-IT" sz="3600" dirty="0"/>
              <a:t/>
            </a:r>
            <a:br>
              <a:rPr lang="it-IT" sz="3600" dirty="0"/>
            </a:br>
            <a:r>
              <a:rPr lang="fr-FR" sz="4000" b="1" dirty="0">
                <a:solidFill>
                  <a:schemeClr val="accent2"/>
                </a:solidFill>
                <a:effectLst>
                  <a:outerShdw blurRad="38100" dist="38100" dir="2700000" algn="tl">
                    <a:srgbClr val="000000">
                      <a:alpha val="43137"/>
                    </a:srgbClr>
                  </a:outerShdw>
                </a:effectLst>
              </a:rPr>
              <a:t>Quantum </a:t>
            </a:r>
            <a:r>
              <a:rPr lang="fr-FR" sz="4000" b="1" dirty="0" err="1">
                <a:solidFill>
                  <a:schemeClr val="accent2"/>
                </a:solidFill>
                <a:effectLst>
                  <a:outerShdw blurRad="38100" dist="38100" dir="2700000" algn="tl">
                    <a:srgbClr val="000000">
                      <a:alpha val="43137"/>
                    </a:srgbClr>
                  </a:outerShdw>
                </a:effectLst>
              </a:rPr>
              <a:t>mechanical</a:t>
            </a:r>
            <a:r>
              <a:rPr lang="fr-FR" sz="4000" b="1" dirty="0">
                <a:solidFill>
                  <a:schemeClr val="accent2"/>
                </a:solidFill>
                <a:effectLst>
                  <a:outerShdw blurRad="38100" dist="38100" dir="2700000" algn="tl">
                    <a:srgbClr val="000000">
                      <a:alpha val="43137"/>
                    </a:srgbClr>
                  </a:outerShdw>
                </a:effectLst>
              </a:rPr>
              <a:t> simulation of </a:t>
            </a:r>
            <a:r>
              <a:rPr lang="fr-FR" sz="4000" b="1" dirty="0" err="1">
                <a:solidFill>
                  <a:schemeClr val="accent2"/>
                </a:solidFill>
                <a:effectLst>
                  <a:outerShdw blurRad="38100" dist="38100" dir="2700000" algn="tl">
                    <a:srgbClr val="000000">
                      <a:alpha val="43137"/>
                    </a:srgbClr>
                  </a:outerShdw>
                </a:effectLst>
              </a:rPr>
              <a:t>crystaline</a:t>
            </a:r>
            <a:r>
              <a:rPr lang="fr-FR" sz="4000" b="1" dirty="0">
                <a:solidFill>
                  <a:schemeClr val="accent2"/>
                </a:solidFill>
                <a:effectLst>
                  <a:outerShdw blurRad="38100" dist="38100" dir="2700000" algn="tl">
                    <a:srgbClr val="000000">
                      <a:alpha val="43137"/>
                    </a:srgbClr>
                  </a:outerShdw>
                </a:effectLst>
              </a:rPr>
              <a:t> </a:t>
            </a:r>
            <a:r>
              <a:rPr lang="fr-FR" sz="4000" b="1" dirty="0" err="1">
                <a:solidFill>
                  <a:schemeClr val="accent2"/>
                </a:solidFill>
                <a:effectLst>
                  <a:outerShdw blurRad="38100" dist="38100" dir="2700000" algn="tl">
                    <a:srgbClr val="000000">
                      <a:alpha val="43137"/>
                    </a:srgbClr>
                  </a:outerShdw>
                </a:effectLst>
              </a:rPr>
              <a:t>systems</a:t>
            </a:r>
            <a:r>
              <a:rPr lang="fr-FR" sz="4000" b="1" dirty="0">
                <a:solidFill>
                  <a:schemeClr val="accent2"/>
                </a:solidFill>
              </a:rPr>
              <a:t/>
            </a:r>
            <a:br>
              <a:rPr lang="fr-FR" sz="4000" b="1" dirty="0">
                <a:solidFill>
                  <a:schemeClr val="accent2"/>
                </a:solidFill>
              </a:rPr>
            </a:br>
            <a:r>
              <a:rPr lang="fr-FR" sz="4000" b="1" dirty="0">
                <a:solidFill>
                  <a:schemeClr val="accent2"/>
                </a:solidFill>
              </a:rPr>
              <a:t/>
            </a:r>
            <a:br>
              <a:rPr lang="fr-FR" sz="4000" b="1" dirty="0">
                <a:solidFill>
                  <a:schemeClr val="accent2"/>
                </a:solidFill>
              </a:rPr>
            </a:br>
            <a:r>
              <a:rPr lang="it-IT" sz="2800" dirty="0">
                <a:solidFill>
                  <a:srgbClr val="0000FF"/>
                </a:solidFill>
              </a:rPr>
              <a:t>Roberto Dovesi</a:t>
            </a:r>
            <a:br>
              <a:rPr lang="it-IT" sz="2800" dirty="0">
                <a:solidFill>
                  <a:srgbClr val="0000FF"/>
                </a:solidFill>
              </a:rPr>
            </a:br>
            <a:r>
              <a:rPr lang="it-IT" sz="2800" dirty="0">
                <a:solidFill>
                  <a:srgbClr val="0000FF"/>
                </a:solidFill>
              </a:rPr>
              <a:t/>
            </a:r>
            <a:br>
              <a:rPr lang="it-IT" sz="2800" dirty="0">
                <a:solidFill>
                  <a:srgbClr val="0000FF"/>
                </a:solidFill>
              </a:rPr>
            </a:br>
            <a:r>
              <a:rPr lang="it-IT" sz="2800" dirty="0">
                <a:solidFill>
                  <a:srgbClr val="0000FF"/>
                </a:solidFill>
              </a:rPr>
              <a:t>Gruppo di Chimica Teorica</a:t>
            </a:r>
            <a:br>
              <a:rPr lang="it-IT" sz="2800" dirty="0">
                <a:solidFill>
                  <a:srgbClr val="0000FF"/>
                </a:solidFill>
              </a:rPr>
            </a:br>
            <a:r>
              <a:rPr lang="it-IT" sz="2800" dirty="0" err="1">
                <a:solidFill>
                  <a:srgbClr val="0000FF"/>
                </a:solidFill>
              </a:rPr>
              <a:t>Dip</a:t>
            </a:r>
            <a:r>
              <a:rPr lang="it-IT" sz="2800" dirty="0">
                <a:solidFill>
                  <a:srgbClr val="0000FF"/>
                </a:solidFill>
              </a:rPr>
              <a:t>. Di Chimica IFM</a:t>
            </a:r>
            <a:br>
              <a:rPr lang="it-IT" sz="2800" dirty="0">
                <a:solidFill>
                  <a:srgbClr val="0000FF"/>
                </a:solidFill>
              </a:rPr>
            </a:br>
            <a:r>
              <a:rPr lang="it-IT" sz="2800" dirty="0">
                <a:solidFill>
                  <a:srgbClr val="0000FF"/>
                </a:solidFill>
              </a:rPr>
              <a:t>Università degli Studi di Torino</a:t>
            </a:r>
            <a:r>
              <a:rPr lang="it-IT" sz="2800" u="sng" dirty="0">
                <a:solidFill>
                  <a:srgbClr val="0000FF"/>
                </a:solidFill>
              </a:rPr>
              <a:t/>
            </a:r>
            <a:br>
              <a:rPr lang="it-IT" sz="2800" u="sng" dirty="0">
                <a:solidFill>
                  <a:srgbClr val="0000FF"/>
                </a:solidFill>
              </a:rPr>
            </a:br>
            <a:r>
              <a:rPr lang="it-IT" sz="3600" dirty="0">
                <a:solidFill>
                  <a:srgbClr val="0000FF"/>
                </a:solidFill>
              </a:rPr>
              <a:t/>
            </a:r>
            <a:br>
              <a:rPr lang="it-IT" sz="3600" dirty="0">
                <a:solidFill>
                  <a:srgbClr val="0000FF"/>
                </a:solidFill>
              </a:rPr>
            </a:br>
            <a:r>
              <a:rPr lang="it-IT" sz="2400" dirty="0">
                <a:solidFill>
                  <a:srgbClr val="0000FF"/>
                </a:solidFill>
              </a:rPr>
              <a:t/>
            </a:r>
            <a:br>
              <a:rPr lang="it-IT" sz="2400" dirty="0">
                <a:solidFill>
                  <a:srgbClr val="0000FF"/>
                </a:solidFill>
              </a:rPr>
            </a:br>
            <a:r>
              <a:rPr lang="it-IT" sz="2400" dirty="0">
                <a:solidFill>
                  <a:srgbClr val="0000FF"/>
                </a:solidFill>
              </a:rPr>
              <a:t> </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olo 1"/>
          <p:cNvSpPr>
            <a:spLocks noGrp="1"/>
          </p:cNvSpPr>
          <p:nvPr>
            <p:ph type="title" idx="4294967295"/>
          </p:nvPr>
        </p:nvSpPr>
        <p:spPr>
          <a:xfrm>
            <a:off x="0" y="609600"/>
            <a:ext cx="7772400" cy="1143000"/>
          </a:xfrm>
        </p:spPr>
        <p:txBody>
          <a:bodyPr/>
          <a:lstStyle/>
          <a:p>
            <a:r>
              <a:rPr lang="fr-FR" altLang="it-IT" sz="2800" smtClean="0">
                <a:solidFill>
                  <a:srgbClr val="F73717"/>
                </a:solidFill>
              </a:rPr>
              <a:t/>
            </a:r>
            <a:br>
              <a:rPr lang="fr-FR" altLang="it-IT" sz="2800" smtClean="0">
                <a:solidFill>
                  <a:srgbClr val="F73717"/>
                </a:solidFill>
              </a:rPr>
            </a:br>
            <a:r>
              <a:rPr lang="fr-FR" altLang="it-IT" sz="2800" smtClean="0">
                <a:solidFill>
                  <a:srgbClr val="F73717"/>
                </a:solidFill>
              </a:rPr>
              <a:t/>
            </a:r>
            <a:br>
              <a:rPr lang="fr-FR" altLang="it-IT" sz="2800" smtClean="0">
                <a:solidFill>
                  <a:srgbClr val="F73717"/>
                </a:solidFill>
              </a:rPr>
            </a:br>
            <a:r>
              <a:rPr lang="fr-FR" altLang="it-IT" sz="2800" smtClean="0">
                <a:solidFill>
                  <a:srgbClr val="F73717"/>
                </a:solidFill>
              </a:rPr>
              <a:t/>
            </a:r>
            <a:br>
              <a:rPr lang="fr-FR" altLang="it-IT" sz="2800" smtClean="0">
                <a:solidFill>
                  <a:srgbClr val="F73717"/>
                </a:solidFill>
              </a:rPr>
            </a:br>
            <a:endParaRPr lang="fr-FR" altLang="it-IT" sz="2800" smtClean="0">
              <a:solidFill>
                <a:srgbClr val="F73717"/>
              </a:solidFill>
            </a:endParaRPr>
          </a:p>
        </p:txBody>
      </p:sp>
      <p:sp>
        <p:nvSpPr>
          <p:cNvPr id="99331" name="Rettangolo 3"/>
          <p:cNvSpPr>
            <a:spLocks noChangeArrowheads="1"/>
          </p:cNvSpPr>
          <p:nvPr/>
        </p:nvSpPr>
        <p:spPr bwMode="auto">
          <a:xfrm>
            <a:off x="1209675" y="2198688"/>
            <a:ext cx="7934325" cy="1600200"/>
          </a:xfrm>
          <a:prstGeom prst="rect">
            <a:avLst/>
          </a:prstGeom>
          <a:solidFill>
            <a:schemeClr val="bg1"/>
          </a:solidFill>
          <a:ln w="9525">
            <a:solidFill>
              <a:schemeClr val="bg1"/>
            </a:solidFill>
            <a:miter lim="800000"/>
            <a:headEnd/>
            <a:tailEnd/>
          </a:ln>
        </p:spPr>
        <p:txBody>
          <a:bodyPr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it-IT" altLang="it-IT" sz="2800">
                <a:latin typeface="Arial" panose="020B0604020202020204" pitchFamily="34" charset="0"/>
                <a:ea typeface="MS PGothic" panose="020B0600070205080204" pitchFamily="34" charset="-128"/>
              </a:rPr>
              <a:t>Various approaches can be </a:t>
            </a:r>
          </a:p>
          <a:p>
            <a:pPr algn="ctr" eaLnBrk="1" hangingPunct="1">
              <a:spcBef>
                <a:spcPct val="50000"/>
              </a:spcBef>
              <a:buFontTx/>
              <a:buNone/>
            </a:pPr>
            <a:r>
              <a:rPr lang="it-IT" altLang="it-IT" sz="2800">
                <a:latin typeface="Arial" panose="020B0604020202020204" pitchFamily="34" charset="0"/>
                <a:ea typeface="MS PGothic" panose="020B0600070205080204" pitchFamily="34" charset="-128"/>
              </a:rPr>
              <a:t>used for the simulation of </a:t>
            </a:r>
            <a:r>
              <a:rPr lang="it-IT" altLang="it-IT" sz="2800">
                <a:solidFill>
                  <a:srgbClr val="FF0000"/>
                </a:solidFill>
                <a:latin typeface="Arial" panose="020B0604020202020204" pitchFamily="34" charset="0"/>
                <a:ea typeface="MS PGothic" panose="020B0600070205080204" pitchFamily="34" charset="-128"/>
              </a:rPr>
              <a:t>solids</a:t>
            </a:r>
            <a:r>
              <a:rPr lang="it-IT" altLang="it-IT" sz="2800">
                <a:latin typeface="Arial" panose="020B0604020202020204" pitchFamily="34" charset="0"/>
                <a:ea typeface="MS PGothic" panose="020B0600070205080204" pitchFamily="34" charset="-128"/>
              </a:rPr>
              <a:t>:</a:t>
            </a:r>
            <a:br>
              <a:rPr lang="it-IT" altLang="it-IT" sz="2800">
                <a:latin typeface="Arial" panose="020B0604020202020204" pitchFamily="34" charset="0"/>
                <a:ea typeface="MS PGothic" panose="020B0600070205080204" pitchFamily="34" charset="-128"/>
              </a:rPr>
            </a:br>
            <a:endParaRPr lang="it-IT" altLang="it-IT" sz="2800">
              <a:solidFill>
                <a:srgbClr val="000000"/>
              </a:solidFill>
              <a:latin typeface="Arial" panose="020B0604020202020204" pitchFamily="34" charset="0"/>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26"/>
          <p:cNvSpPr>
            <a:spLocks noGrp="1" noChangeArrowheads="1"/>
          </p:cNvSpPr>
          <p:nvPr>
            <p:ph type="ctrTitle"/>
          </p:nvPr>
        </p:nvSpPr>
        <p:spPr>
          <a:xfrm>
            <a:off x="684213" y="334963"/>
            <a:ext cx="7775575" cy="6078537"/>
          </a:xfrm>
        </p:spPr>
        <p:txBody>
          <a:bodyPr/>
          <a:lstStyle/>
          <a:p>
            <a:pPr algn="l" eaLnBrk="1" hangingPunct="1">
              <a:defRPr/>
            </a:pPr>
            <a:r>
              <a:rPr lang="it-IT" altLang="it-IT" sz="2400" dirty="0"/>
              <a:t/>
            </a:r>
            <a:br>
              <a:rPr lang="it-IT" altLang="it-IT" sz="2400" dirty="0"/>
            </a:br>
            <a:r>
              <a:rPr lang="it-IT" altLang="it-IT" sz="2400" dirty="0"/>
              <a:t/>
            </a:r>
            <a:br>
              <a:rPr lang="it-IT" altLang="it-IT" sz="2400" dirty="0"/>
            </a:br>
            <a:r>
              <a:rPr lang="it-IT" altLang="it-IT" sz="2400" dirty="0"/>
              <a:t/>
            </a:r>
            <a:br>
              <a:rPr lang="it-IT" altLang="it-IT" sz="2400" dirty="0"/>
            </a:br>
            <a:r>
              <a:rPr lang="it-IT" altLang="it-IT" sz="3200" dirty="0"/>
              <a:t>-</a:t>
            </a:r>
            <a:r>
              <a:rPr lang="it-IT" altLang="it-IT" sz="3200" dirty="0" err="1">
                <a:solidFill>
                  <a:srgbClr val="FF0000"/>
                </a:solidFill>
              </a:rPr>
              <a:t>classical</a:t>
            </a:r>
            <a:r>
              <a:rPr lang="it-IT" altLang="it-IT" sz="3200" dirty="0">
                <a:solidFill>
                  <a:srgbClr val="FF0000"/>
                </a:solidFill>
              </a:rPr>
              <a:t> or semi-</a:t>
            </a:r>
            <a:r>
              <a:rPr lang="it-IT" altLang="it-IT" sz="3200" dirty="0" err="1">
                <a:solidFill>
                  <a:srgbClr val="FF0000"/>
                </a:solidFill>
              </a:rPr>
              <a:t>classical</a:t>
            </a:r>
            <a:r>
              <a:rPr lang="it-IT" altLang="it-IT" sz="3200" dirty="0">
                <a:solidFill>
                  <a:srgbClr val="FF0000"/>
                </a:solidFill>
              </a:rPr>
              <a:t> </a:t>
            </a:r>
            <a:r>
              <a:rPr lang="it-IT" altLang="it-IT" sz="3200" dirty="0" err="1">
                <a:solidFill>
                  <a:srgbClr val="FF0000"/>
                </a:solidFill>
              </a:rPr>
              <a:t>energy</a:t>
            </a:r>
            <a:r>
              <a:rPr lang="it-IT" altLang="it-IT" sz="3200" dirty="0">
                <a:solidFill>
                  <a:srgbClr val="FF0000"/>
                </a:solidFill>
              </a:rPr>
              <a:t> </a:t>
            </a:r>
            <a:r>
              <a:rPr lang="it-IT" altLang="it-IT" sz="3200" dirty="0" err="1">
                <a:solidFill>
                  <a:srgbClr val="FF0000"/>
                </a:solidFill>
              </a:rPr>
              <a:t>expressions</a:t>
            </a:r>
            <a:r>
              <a:rPr lang="it-IT" altLang="it-IT" sz="3200" dirty="0">
                <a:solidFill>
                  <a:srgbClr val="FF0000"/>
                </a:solidFill>
              </a:rPr>
              <a:t/>
            </a:r>
            <a:br>
              <a:rPr lang="it-IT" altLang="it-IT" sz="3200" dirty="0">
                <a:solidFill>
                  <a:srgbClr val="FF0000"/>
                </a:solidFill>
              </a:rPr>
            </a:br>
            <a:r>
              <a:rPr lang="it-IT" altLang="it-IT" sz="3200" dirty="0">
                <a:solidFill>
                  <a:schemeClr val="tx1"/>
                </a:solidFill>
              </a:rPr>
              <a:t>(</a:t>
            </a:r>
            <a:r>
              <a:rPr lang="it-IT" altLang="it-IT" sz="2400" dirty="0">
                <a:solidFill>
                  <a:schemeClr val="tx1"/>
                </a:solidFill>
              </a:rPr>
              <a:t>force-</a:t>
            </a:r>
            <a:r>
              <a:rPr lang="it-IT" altLang="it-IT" sz="2400" dirty="0" err="1">
                <a:solidFill>
                  <a:schemeClr val="tx1"/>
                </a:solidFill>
              </a:rPr>
              <a:t>field</a:t>
            </a:r>
            <a:r>
              <a:rPr lang="it-IT" altLang="it-IT" sz="2400" dirty="0">
                <a:solidFill>
                  <a:schemeClr val="tx1"/>
                </a:solidFill>
              </a:rPr>
              <a:t>, </a:t>
            </a:r>
            <a:r>
              <a:rPr lang="it-IT" altLang="it-IT" sz="2400" dirty="0" err="1">
                <a:solidFill>
                  <a:schemeClr val="tx1"/>
                </a:solidFill>
              </a:rPr>
              <a:t>electrostatic</a:t>
            </a:r>
            <a:r>
              <a:rPr lang="it-IT" altLang="it-IT" sz="2400" dirty="0">
                <a:solidFill>
                  <a:schemeClr val="tx1"/>
                </a:solidFill>
              </a:rPr>
              <a:t> + </a:t>
            </a:r>
            <a:r>
              <a:rPr lang="it-IT" altLang="it-IT" sz="2400" dirty="0" err="1">
                <a:solidFill>
                  <a:schemeClr val="tx1"/>
                </a:solidFill>
              </a:rPr>
              <a:t>repulsion</a:t>
            </a:r>
            <a:r>
              <a:rPr lang="it-IT" altLang="it-IT" sz="2400" dirty="0">
                <a:solidFill>
                  <a:schemeClr val="tx1"/>
                </a:solidFill>
              </a:rPr>
              <a:t> </a:t>
            </a:r>
            <a:r>
              <a:rPr lang="it-IT" altLang="it-IT" sz="2400" dirty="0" err="1">
                <a:solidFill>
                  <a:schemeClr val="tx1"/>
                </a:solidFill>
              </a:rPr>
              <a:t>terms</a:t>
            </a:r>
            <a:r>
              <a:rPr lang="it-IT" altLang="it-IT" sz="3200" dirty="0">
                <a:solidFill>
                  <a:schemeClr val="tx1"/>
                </a:solidFill>
              </a:rPr>
              <a:t>); </a:t>
            </a:r>
            <a:br>
              <a:rPr lang="it-IT" altLang="it-IT" sz="3200" dirty="0">
                <a:solidFill>
                  <a:schemeClr val="tx1"/>
                </a:solidFill>
              </a:rPr>
            </a:br>
            <a:r>
              <a:rPr lang="it-IT" altLang="it-IT" sz="2000" dirty="0" err="1">
                <a:solidFill>
                  <a:schemeClr val="tx1"/>
                </a:solidFill>
              </a:rPr>
              <a:t>structural</a:t>
            </a:r>
            <a:r>
              <a:rPr lang="it-IT" altLang="it-IT" sz="2000" dirty="0">
                <a:solidFill>
                  <a:schemeClr val="tx1"/>
                </a:solidFill>
              </a:rPr>
              <a:t>, </a:t>
            </a:r>
            <a:r>
              <a:rPr lang="it-IT" altLang="it-IT" sz="2000" dirty="0" err="1">
                <a:solidFill>
                  <a:schemeClr val="tx1"/>
                </a:solidFill>
              </a:rPr>
              <a:t>elastic</a:t>
            </a:r>
            <a:r>
              <a:rPr lang="it-IT" altLang="it-IT" sz="2000" dirty="0">
                <a:solidFill>
                  <a:schemeClr val="tx1"/>
                </a:solidFill>
              </a:rPr>
              <a:t>, </a:t>
            </a:r>
            <a:r>
              <a:rPr lang="it-IT" altLang="it-IT" sz="2000" dirty="0" err="1">
                <a:solidFill>
                  <a:schemeClr val="tx1"/>
                </a:solidFill>
              </a:rPr>
              <a:t>dielectric</a:t>
            </a:r>
            <a:r>
              <a:rPr lang="it-IT" altLang="it-IT" sz="2000" dirty="0">
                <a:solidFill>
                  <a:schemeClr val="tx1"/>
                </a:solidFill>
              </a:rPr>
              <a:t>  </a:t>
            </a:r>
            <a:r>
              <a:rPr lang="it-IT" altLang="it-IT" sz="2000" dirty="0" err="1">
                <a:solidFill>
                  <a:schemeClr val="tx1"/>
                </a:solidFill>
              </a:rPr>
              <a:t>properties</a:t>
            </a:r>
            <a:r>
              <a:rPr lang="it-IT" altLang="it-IT" sz="2000" dirty="0">
                <a:solidFill>
                  <a:schemeClr val="tx1"/>
                </a:solidFill>
              </a:rPr>
              <a:t> of </a:t>
            </a:r>
            <a:r>
              <a:rPr lang="it-IT" altLang="it-IT" sz="2000" dirty="0" err="1">
                <a:solidFill>
                  <a:schemeClr val="tx1"/>
                </a:solidFill>
              </a:rPr>
              <a:t>ionic</a:t>
            </a:r>
            <a:r>
              <a:rPr lang="it-IT" altLang="it-IT" sz="2000" dirty="0">
                <a:solidFill>
                  <a:schemeClr val="tx1"/>
                </a:solidFill>
              </a:rPr>
              <a:t> and semi-</a:t>
            </a:r>
            <a:r>
              <a:rPr lang="it-IT" altLang="it-IT" sz="2000" dirty="0" err="1">
                <a:solidFill>
                  <a:schemeClr val="tx1"/>
                </a:solidFill>
              </a:rPr>
              <a:t>ionic</a:t>
            </a:r>
            <a:r>
              <a:rPr lang="it-IT" altLang="it-IT" sz="2000" dirty="0">
                <a:solidFill>
                  <a:schemeClr val="tx1"/>
                </a:solidFill>
              </a:rPr>
              <a:t> </a:t>
            </a:r>
            <a:r>
              <a:rPr lang="it-IT" altLang="it-IT" sz="2000" dirty="0" err="1">
                <a:solidFill>
                  <a:schemeClr val="tx1"/>
                </a:solidFill>
              </a:rPr>
              <a:t>compounds</a:t>
            </a:r>
            <a:r>
              <a:rPr lang="it-IT" altLang="it-IT" sz="2000" dirty="0">
                <a:solidFill>
                  <a:schemeClr val="tx1"/>
                </a:solidFill>
              </a:rPr>
              <a:t>  </a:t>
            </a:r>
            <a:r>
              <a:rPr lang="it-IT" altLang="it-IT" sz="2000" dirty="0" err="1">
                <a:solidFill>
                  <a:schemeClr val="tx1"/>
                </a:solidFill>
              </a:rPr>
              <a:t>such</a:t>
            </a:r>
            <a:r>
              <a:rPr lang="it-IT" altLang="it-IT" sz="2000" dirty="0">
                <a:solidFill>
                  <a:schemeClr val="tx1"/>
                </a:solidFill>
              </a:rPr>
              <a:t> </a:t>
            </a:r>
            <a:r>
              <a:rPr lang="it-IT" altLang="it-IT" sz="2000" dirty="0" err="1">
                <a:solidFill>
                  <a:schemeClr val="tx1"/>
                </a:solidFill>
              </a:rPr>
              <a:t>as</a:t>
            </a:r>
            <a:r>
              <a:rPr lang="it-IT" altLang="it-IT" sz="2000" dirty="0">
                <a:solidFill>
                  <a:schemeClr val="tx1"/>
                </a:solidFill>
              </a:rPr>
              <a:t> Al</a:t>
            </a:r>
            <a:r>
              <a:rPr lang="it-IT" altLang="it-IT" sz="2000" baseline="-25000" dirty="0">
                <a:solidFill>
                  <a:schemeClr val="tx1"/>
                </a:solidFill>
              </a:rPr>
              <a:t>2</a:t>
            </a:r>
            <a:r>
              <a:rPr lang="it-IT" altLang="it-IT" sz="2000" dirty="0">
                <a:solidFill>
                  <a:schemeClr val="tx1"/>
                </a:solidFill>
              </a:rPr>
              <a:t>O</a:t>
            </a:r>
            <a:r>
              <a:rPr lang="it-IT" altLang="it-IT" sz="2000" baseline="-25000" dirty="0">
                <a:solidFill>
                  <a:schemeClr val="tx1"/>
                </a:solidFill>
              </a:rPr>
              <a:t>3</a:t>
            </a:r>
            <a:r>
              <a:rPr lang="it-IT" altLang="it-IT" sz="2000" dirty="0">
                <a:solidFill>
                  <a:schemeClr val="tx1"/>
                </a:solidFill>
              </a:rPr>
              <a:t> (</a:t>
            </a:r>
            <a:r>
              <a:rPr lang="it-IT" altLang="it-IT" sz="2000" dirty="0" err="1">
                <a:solidFill>
                  <a:schemeClr val="tx1"/>
                </a:solidFill>
              </a:rPr>
              <a:t>corundum</a:t>
            </a:r>
            <a:r>
              <a:rPr lang="it-IT" altLang="it-IT" sz="2000" dirty="0">
                <a:solidFill>
                  <a:schemeClr val="tx1"/>
                </a:solidFill>
              </a:rPr>
              <a:t>) or SiO</a:t>
            </a:r>
            <a:r>
              <a:rPr lang="it-IT" altLang="it-IT" sz="2000" baseline="-25000" dirty="0">
                <a:solidFill>
                  <a:schemeClr val="tx1"/>
                </a:solidFill>
              </a:rPr>
              <a:t>2</a:t>
            </a:r>
            <a:r>
              <a:rPr lang="it-IT" altLang="it-IT" sz="2000" dirty="0">
                <a:solidFill>
                  <a:schemeClr val="tx1"/>
                </a:solidFill>
              </a:rPr>
              <a:t> (</a:t>
            </a:r>
            <a:r>
              <a:rPr lang="it-IT" altLang="it-IT" sz="2000" dirty="0" err="1">
                <a:solidFill>
                  <a:schemeClr val="tx1"/>
                </a:solidFill>
              </a:rPr>
              <a:t>quartz</a:t>
            </a:r>
            <a:r>
              <a:rPr lang="it-IT" altLang="it-IT" sz="2000" dirty="0">
                <a:solidFill>
                  <a:schemeClr val="tx1"/>
                </a:solidFill>
              </a:rPr>
              <a:t>); the </a:t>
            </a:r>
            <a:r>
              <a:rPr lang="it-IT" altLang="it-IT" sz="2000" dirty="0" err="1">
                <a:solidFill>
                  <a:schemeClr val="tx1"/>
                </a:solidFill>
              </a:rPr>
              <a:t>only</a:t>
            </a:r>
            <a:r>
              <a:rPr lang="it-IT" altLang="it-IT" sz="2000" dirty="0">
                <a:solidFill>
                  <a:schemeClr val="tx1"/>
                </a:solidFill>
              </a:rPr>
              <a:t> </a:t>
            </a:r>
            <a:r>
              <a:rPr lang="it-IT" altLang="it-IT" sz="2000" dirty="0" err="1">
                <a:solidFill>
                  <a:schemeClr val="tx1"/>
                </a:solidFill>
              </a:rPr>
              <a:t>available</a:t>
            </a:r>
            <a:r>
              <a:rPr lang="it-IT" altLang="it-IT" sz="2000" dirty="0">
                <a:solidFill>
                  <a:schemeClr val="tx1"/>
                </a:solidFill>
              </a:rPr>
              <a:t>  in the 1960-1980 </a:t>
            </a:r>
            <a:r>
              <a:rPr lang="it-IT" altLang="it-IT" sz="2000" dirty="0" err="1">
                <a:solidFill>
                  <a:schemeClr val="tx1"/>
                </a:solidFill>
              </a:rPr>
              <a:t>period</a:t>
            </a:r>
            <a:r>
              <a:rPr lang="it-IT" altLang="it-IT" sz="2000" dirty="0">
                <a:solidFill>
                  <a:schemeClr val="tx1"/>
                </a:solidFill>
              </a:rPr>
              <a:t>; </a:t>
            </a:r>
            <a:r>
              <a:rPr lang="it-IT" altLang="it-IT" sz="2000" dirty="0" err="1">
                <a:solidFill>
                  <a:schemeClr val="tx1"/>
                </a:solidFill>
              </a:rPr>
              <a:t>still</a:t>
            </a:r>
            <a:r>
              <a:rPr lang="it-IT" altLang="it-IT" sz="2000" dirty="0">
                <a:solidFill>
                  <a:schemeClr val="tx1"/>
                </a:solidFill>
              </a:rPr>
              <a:t> </a:t>
            </a:r>
            <a:r>
              <a:rPr lang="it-IT" altLang="it-IT" sz="2000" dirty="0" err="1">
                <a:solidFill>
                  <a:schemeClr val="tx1"/>
                </a:solidFill>
              </a:rPr>
              <a:t>used</a:t>
            </a:r>
            <a:r>
              <a:rPr lang="it-IT" altLang="it-IT" sz="2000" dirty="0">
                <a:solidFill>
                  <a:schemeClr val="tx1"/>
                </a:solidFill>
              </a:rPr>
              <a:t> for large </a:t>
            </a:r>
            <a:r>
              <a:rPr lang="it-IT" altLang="it-IT" sz="2000" dirty="0" err="1">
                <a:solidFill>
                  <a:schemeClr val="tx1"/>
                </a:solidFill>
              </a:rPr>
              <a:t>systems</a:t>
            </a:r>
            <a:r>
              <a:rPr lang="it-IT" altLang="it-IT" sz="2000" dirty="0">
                <a:solidFill>
                  <a:schemeClr val="tx1"/>
                </a:solidFill>
              </a:rPr>
              <a:t> or for a first </a:t>
            </a:r>
            <a:r>
              <a:rPr lang="it-IT" altLang="it-IT" sz="2000" dirty="0" err="1">
                <a:solidFill>
                  <a:schemeClr val="tx1"/>
                </a:solidFill>
              </a:rPr>
              <a:t>quick</a:t>
            </a:r>
            <a:r>
              <a:rPr lang="it-IT" altLang="it-IT" sz="2000" dirty="0">
                <a:solidFill>
                  <a:schemeClr val="tx1"/>
                </a:solidFill>
              </a:rPr>
              <a:t> </a:t>
            </a:r>
            <a:r>
              <a:rPr lang="it-IT" altLang="it-IT" sz="2000" dirty="0" err="1">
                <a:solidFill>
                  <a:schemeClr val="tx1"/>
                </a:solidFill>
              </a:rPr>
              <a:t>determination</a:t>
            </a:r>
            <a:r>
              <a:rPr lang="it-IT" altLang="it-IT" sz="2000" dirty="0">
                <a:solidFill>
                  <a:schemeClr val="tx1"/>
                </a:solidFill>
              </a:rPr>
              <a:t>.  </a:t>
            </a:r>
            <a:r>
              <a:rPr lang="it-IT" altLang="it-IT" sz="2000" dirty="0" err="1">
                <a:solidFill>
                  <a:schemeClr val="accent1">
                    <a:lumMod val="50000"/>
                  </a:schemeClr>
                </a:solidFill>
              </a:rPr>
              <a:t>Parametric</a:t>
            </a:r>
            <a:r>
              <a:rPr lang="it-IT" altLang="it-IT" sz="2000" dirty="0">
                <a:solidFill>
                  <a:schemeClr val="accent1">
                    <a:lumMod val="50000"/>
                  </a:schemeClr>
                </a:solidFill>
              </a:rPr>
              <a:t> (</a:t>
            </a:r>
            <a:r>
              <a:rPr lang="it-IT" altLang="it-IT" sz="2000" dirty="0" err="1">
                <a:solidFill>
                  <a:schemeClr val="accent1">
                    <a:lumMod val="50000"/>
                  </a:schemeClr>
                </a:solidFill>
              </a:rPr>
              <a:t>then</a:t>
            </a:r>
            <a:r>
              <a:rPr lang="it-IT" altLang="it-IT" sz="2000" dirty="0">
                <a:solidFill>
                  <a:schemeClr val="accent1">
                    <a:lumMod val="50000"/>
                  </a:schemeClr>
                </a:solidFill>
              </a:rPr>
              <a:t> </a:t>
            </a:r>
            <a:r>
              <a:rPr lang="it-IT" altLang="it-IT" sz="2000" dirty="0" err="1">
                <a:solidFill>
                  <a:schemeClr val="accent1">
                    <a:lumMod val="50000"/>
                  </a:schemeClr>
                </a:solidFill>
              </a:rPr>
              <a:t>boring</a:t>
            </a:r>
            <a:r>
              <a:rPr lang="it-IT" altLang="it-IT" sz="2000" dirty="0">
                <a:solidFill>
                  <a:schemeClr val="accent1">
                    <a:lumMod val="50000"/>
                  </a:schemeClr>
                </a:solidFill>
              </a:rPr>
              <a:t> </a:t>
            </a:r>
            <a:r>
              <a:rPr lang="it-IT" altLang="it-IT" sz="2000" dirty="0" err="1">
                <a:solidFill>
                  <a:schemeClr val="accent1">
                    <a:lumMod val="50000"/>
                  </a:schemeClr>
                </a:solidFill>
              </a:rPr>
              <a:t>parametrization</a:t>
            </a:r>
            <a:r>
              <a:rPr lang="it-IT" altLang="it-IT" sz="2000" dirty="0">
                <a:solidFill>
                  <a:schemeClr val="accent1">
                    <a:lumMod val="50000"/>
                  </a:schemeClr>
                </a:solidFill>
              </a:rPr>
              <a:t>, </a:t>
            </a:r>
            <a:r>
              <a:rPr lang="it-IT" altLang="it-IT" sz="2000" dirty="0" err="1">
                <a:solidFill>
                  <a:schemeClr val="accent1">
                    <a:lumMod val="50000"/>
                  </a:schemeClr>
                </a:solidFill>
              </a:rPr>
              <a:t>usually</a:t>
            </a:r>
            <a:r>
              <a:rPr lang="it-IT" altLang="it-IT" sz="2000" dirty="0">
                <a:solidFill>
                  <a:schemeClr val="accent1">
                    <a:lumMod val="50000"/>
                  </a:schemeClr>
                </a:solidFill>
              </a:rPr>
              <a:t> </a:t>
            </a:r>
            <a:r>
              <a:rPr lang="it-IT" altLang="it-IT" sz="2000" dirty="0" err="1">
                <a:solidFill>
                  <a:schemeClr val="accent1">
                    <a:lumMod val="50000"/>
                  </a:schemeClr>
                </a:solidFill>
              </a:rPr>
              <a:t>valid</a:t>
            </a:r>
            <a:r>
              <a:rPr lang="it-IT" altLang="it-IT" sz="2000" dirty="0">
                <a:solidFill>
                  <a:schemeClr val="accent1">
                    <a:lumMod val="50000"/>
                  </a:schemeClr>
                </a:solidFill>
              </a:rPr>
              <a:t> for </a:t>
            </a:r>
            <a:r>
              <a:rPr lang="it-IT" altLang="it-IT" sz="2000" dirty="0" err="1">
                <a:solidFill>
                  <a:schemeClr val="accent1">
                    <a:lumMod val="50000"/>
                  </a:schemeClr>
                </a:solidFill>
              </a:rPr>
              <a:t>interpolation</a:t>
            </a:r>
            <a:r>
              <a:rPr lang="it-IT" altLang="it-IT" sz="2000" dirty="0">
                <a:solidFill>
                  <a:schemeClr val="accent1">
                    <a:lumMod val="50000"/>
                  </a:schemeClr>
                </a:solidFill>
              </a:rPr>
              <a:t>, </a:t>
            </a:r>
            <a:r>
              <a:rPr lang="it-IT" altLang="it-IT" sz="2000" dirty="0" err="1">
                <a:solidFill>
                  <a:schemeClr val="accent1">
                    <a:lumMod val="50000"/>
                  </a:schemeClr>
                </a:solidFill>
              </a:rPr>
              <a:t>much</a:t>
            </a:r>
            <a:r>
              <a:rPr lang="it-IT" altLang="it-IT" sz="2000" dirty="0">
                <a:solidFill>
                  <a:schemeClr val="accent1">
                    <a:lumMod val="50000"/>
                  </a:schemeClr>
                </a:solidFill>
              </a:rPr>
              <a:t> </a:t>
            </a:r>
            <a:r>
              <a:rPr lang="it-IT" altLang="it-IT" sz="2000" dirty="0" err="1">
                <a:solidFill>
                  <a:schemeClr val="accent1">
                    <a:lumMod val="50000"/>
                  </a:schemeClr>
                </a:solidFill>
              </a:rPr>
              <a:t>less</a:t>
            </a:r>
            <a:r>
              <a:rPr lang="it-IT" altLang="it-IT" sz="2000" dirty="0">
                <a:solidFill>
                  <a:schemeClr val="accent1">
                    <a:lumMod val="50000"/>
                  </a:schemeClr>
                </a:solidFill>
              </a:rPr>
              <a:t> for </a:t>
            </a:r>
            <a:r>
              <a:rPr lang="it-IT" altLang="it-IT" sz="2000" dirty="0" err="1">
                <a:solidFill>
                  <a:schemeClr val="accent1">
                    <a:lumMod val="50000"/>
                  </a:schemeClr>
                </a:solidFill>
              </a:rPr>
              <a:t>extrapolation</a:t>
            </a:r>
            <a:r>
              <a:rPr lang="it-IT" altLang="it-IT" sz="2000" dirty="0">
                <a:solidFill>
                  <a:schemeClr val="accent1">
                    <a:lumMod val="50000"/>
                  </a:schemeClr>
                </a:solidFill>
              </a:rPr>
              <a:t>……).</a:t>
            </a:r>
            <a:br>
              <a:rPr lang="it-IT" altLang="it-IT" sz="2000" dirty="0">
                <a:solidFill>
                  <a:schemeClr val="accent1">
                    <a:lumMod val="50000"/>
                  </a:schemeClr>
                </a:solidFill>
              </a:rPr>
            </a:br>
            <a:r>
              <a:rPr lang="it-IT" altLang="it-IT" sz="2000" dirty="0">
                <a:solidFill>
                  <a:schemeClr val="accent1">
                    <a:lumMod val="50000"/>
                  </a:schemeClr>
                </a:solidFill>
              </a:rPr>
              <a:t/>
            </a:r>
            <a:br>
              <a:rPr lang="it-IT" altLang="it-IT" sz="2000" dirty="0">
                <a:solidFill>
                  <a:schemeClr val="accent1">
                    <a:lumMod val="50000"/>
                  </a:schemeClr>
                </a:solidFill>
              </a:rPr>
            </a:br>
            <a:r>
              <a:rPr lang="it-IT" altLang="it-IT" sz="2000" dirty="0">
                <a:solidFill>
                  <a:schemeClr val="tx1"/>
                </a:solidFill>
              </a:rPr>
              <a:t>-</a:t>
            </a:r>
            <a:r>
              <a:rPr lang="it-IT" altLang="it-IT" sz="2400" dirty="0">
                <a:solidFill>
                  <a:srgbClr val="FF0000"/>
                </a:solidFill>
              </a:rPr>
              <a:t>MD (</a:t>
            </a:r>
            <a:r>
              <a:rPr lang="it-IT" altLang="it-IT" sz="2400" dirty="0" err="1">
                <a:solidFill>
                  <a:srgbClr val="FF0000"/>
                </a:solidFill>
              </a:rPr>
              <a:t>molecular</a:t>
            </a:r>
            <a:r>
              <a:rPr lang="it-IT" altLang="it-IT" sz="2400" dirty="0">
                <a:solidFill>
                  <a:srgbClr val="FF0000"/>
                </a:solidFill>
              </a:rPr>
              <a:t> </a:t>
            </a:r>
            <a:r>
              <a:rPr lang="it-IT" altLang="it-IT" sz="2400" dirty="0" err="1">
                <a:solidFill>
                  <a:srgbClr val="FF0000"/>
                </a:solidFill>
              </a:rPr>
              <a:t>dynamics</a:t>
            </a:r>
            <a:r>
              <a:rPr lang="it-IT" altLang="it-IT" sz="2400" dirty="0">
                <a:solidFill>
                  <a:srgbClr val="FF0000"/>
                </a:solidFill>
              </a:rPr>
              <a:t>) </a:t>
            </a:r>
            <a:r>
              <a:rPr lang="it-IT" altLang="it-IT" sz="2400" dirty="0" err="1">
                <a:solidFill>
                  <a:srgbClr val="FF0000"/>
                </a:solidFill>
              </a:rPr>
              <a:t>based</a:t>
            </a:r>
            <a:r>
              <a:rPr lang="it-IT" altLang="it-IT" sz="2400" dirty="0">
                <a:solidFill>
                  <a:srgbClr val="FF0000"/>
                </a:solidFill>
              </a:rPr>
              <a:t> on </a:t>
            </a:r>
            <a:r>
              <a:rPr lang="it-IT" altLang="it-IT" sz="2400" dirty="0" err="1">
                <a:solidFill>
                  <a:srgbClr val="FF0000"/>
                </a:solidFill>
              </a:rPr>
              <a:t>classical</a:t>
            </a:r>
            <a:r>
              <a:rPr lang="it-IT" altLang="it-IT" sz="2400" dirty="0">
                <a:solidFill>
                  <a:srgbClr val="FF0000"/>
                </a:solidFill>
              </a:rPr>
              <a:t> </a:t>
            </a:r>
            <a:r>
              <a:rPr lang="it-IT" altLang="it-IT" sz="2400" dirty="0" err="1">
                <a:solidFill>
                  <a:srgbClr val="FF0000"/>
                </a:solidFill>
              </a:rPr>
              <a:t>mechanics</a:t>
            </a:r>
            <a:r>
              <a:rPr lang="it-IT" altLang="it-IT" sz="2400" dirty="0">
                <a:solidFill>
                  <a:srgbClr val="FF0000"/>
                </a:solidFill>
              </a:rPr>
              <a:t>  </a:t>
            </a:r>
            <a:r>
              <a:rPr lang="it-IT" altLang="it-IT" sz="2000" dirty="0">
                <a:solidFill>
                  <a:schemeClr val="tx1"/>
                </a:solidFill>
              </a:rPr>
              <a:t>(</a:t>
            </a:r>
            <a:r>
              <a:rPr lang="it-IT" altLang="it-IT" sz="2000" dirty="0" err="1">
                <a:solidFill>
                  <a:schemeClr val="tx1"/>
                </a:solidFill>
              </a:rPr>
              <a:t>then</a:t>
            </a:r>
            <a:r>
              <a:rPr lang="it-IT" altLang="it-IT" sz="2000" dirty="0">
                <a:solidFill>
                  <a:schemeClr val="tx1"/>
                </a:solidFill>
              </a:rPr>
              <a:t> on force </a:t>
            </a:r>
            <a:r>
              <a:rPr lang="it-IT" altLang="it-IT" sz="2000" dirty="0" err="1">
                <a:solidFill>
                  <a:schemeClr val="tx1"/>
                </a:solidFill>
              </a:rPr>
              <a:t>fields</a:t>
            </a:r>
            <a:r>
              <a:rPr lang="it-IT" altLang="it-IT" sz="2000" dirty="0">
                <a:solidFill>
                  <a:schemeClr val="tx1"/>
                </a:solidFill>
              </a:rPr>
              <a:t>). The </a:t>
            </a:r>
            <a:r>
              <a:rPr lang="it-IT" altLang="it-IT" sz="2000" dirty="0" err="1">
                <a:solidFill>
                  <a:schemeClr val="tx1"/>
                </a:solidFill>
              </a:rPr>
              <a:t>only</a:t>
            </a:r>
            <a:r>
              <a:rPr lang="it-IT" altLang="it-IT" sz="2000" dirty="0">
                <a:solidFill>
                  <a:schemeClr val="tx1"/>
                </a:solidFill>
              </a:rPr>
              <a:t>  </a:t>
            </a:r>
            <a:r>
              <a:rPr lang="it-IT" altLang="it-IT" sz="2000" dirty="0" err="1">
                <a:solidFill>
                  <a:schemeClr val="tx1"/>
                </a:solidFill>
              </a:rPr>
              <a:t>available</a:t>
            </a:r>
            <a:r>
              <a:rPr lang="it-IT" altLang="it-IT" sz="2000" dirty="0">
                <a:solidFill>
                  <a:schemeClr val="tx1"/>
                </a:solidFill>
              </a:rPr>
              <a:t> for, </a:t>
            </a:r>
            <a:r>
              <a:rPr lang="it-IT" altLang="it-IT" sz="2000" dirty="0" err="1">
                <a:solidFill>
                  <a:schemeClr val="tx1"/>
                </a:solidFill>
              </a:rPr>
              <a:t>say</a:t>
            </a:r>
            <a:r>
              <a:rPr lang="it-IT" altLang="it-IT" sz="2000" dirty="0">
                <a:solidFill>
                  <a:schemeClr val="tx1"/>
                </a:solidFill>
              </a:rPr>
              <a:t>,  more </a:t>
            </a:r>
            <a:r>
              <a:rPr lang="it-IT" altLang="it-IT" sz="2000" dirty="0" err="1">
                <a:solidFill>
                  <a:schemeClr val="tx1"/>
                </a:solidFill>
              </a:rPr>
              <a:t>than</a:t>
            </a:r>
            <a:r>
              <a:rPr lang="it-IT" altLang="it-IT" sz="2000" dirty="0">
                <a:solidFill>
                  <a:schemeClr val="tx1"/>
                </a:solidFill>
              </a:rPr>
              <a:t>  30.000 </a:t>
            </a:r>
            <a:r>
              <a:rPr lang="it-IT" altLang="it-IT" sz="2000" dirty="0" err="1">
                <a:solidFill>
                  <a:schemeClr val="tx1"/>
                </a:solidFill>
              </a:rPr>
              <a:t>atoms</a:t>
            </a:r>
            <a:r>
              <a:rPr lang="it-IT" altLang="it-IT" sz="2000" dirty="0">
                <a:solidFill>
                  <a:schemeClr val="tx1"/>
                </a:solidFill>
              </a:rPr>
              <a:t>  (for </a:t>
            </a:r>
            <a:r>
              <a:rPr lang="it-IT" altLang="it-IT" sz="2000" dirty="0" err="1">
                <a:solidFill>
                  <a:schemeClr val="tx1"/>
                </a:solidFill>
              </a:rPr>
              <a:t>example</a:t>
            </a:r>
            <a:r>
              <a:rPr lang="it-IT" altLang="it-IT" sz="2000" dirty="0">
                <a:solidFill>
                  <a:schemeClr val="tx1"/>
                </a:solidFill>
              </a:rPr>
              <a:t> </a:t>
            </a:r>
            <a:r>
              <a:rPr lang="it-IT" altLang="it-IT" sz="2000" dirty="0" err="1">
                <a:solidFill>
                  <a:schemeClr val="tx1"/>
                </a:solidFill>
              </a:rPr>
              <a:t>proteins</a:t>
            </a:r>
            <a:r>
              <a:rPr lang="it-IT" altLang="it-IT" sz="2000" dirty="0">
                <a:solidFill>
                  <a:schemeClr val="tx1"/>
                </a:solidFill>
              </a:rPr>
              <a:t>).     </a:t>
            </a:r>
            <a:r>
              <a:rPr lang="it-IT" altLang="it-IT" sz="2000" dirty="0">
                <a:solidFill>
                  <a:schemeClr val="accent1"/>
                </a:solidFill>
              </a:rPr>
              <a:t>Temperature  </a:t>
            </a:r>
            <a:r>
              <a:rPr lang="it-IT" altLang="it-IT" sz="2000" dirty="0" err="1">
                <a:solidFill>
                  <a:schemeClr val="accent1"/>
                </a:solidFill>
              </a:rPr>
              <a:t>effect</a:t>
            </a:r>
            <a:r>
              <a:rPr lang="it-IT" altLang="it-IT" sz="2000" dirty="0">
                <a:solidFill>
                  <a:schemeClr val="tx1"/>
                </a:solidFill>
              </a:rPr>
              <a:t> </a:t>
            </a:r>
            <a:br>
              <a:rPr lang="it-IT" altLang="it-IT" sz="2000" dirty="0">
                <a:solidFill>
                  <a:schemeClr val="tx1"/>
                </a:solidFill>
              </a:rPr>
            </a:br>
            <a:r>
              <a:rPr lang="it-IT" altLang="it-IT" sz="2000" dirty="0">
                <a:solidFill>
                  <a:schemeClr val="tx1"/>
                </a:solidFill>
              </a:rPr>
              <a:t/>
            </a:r>
            <a:br>
              <a:rPr lang="it-IT" altLang="it-IT" sz="2000" dirty="0">
                <a:solidFill>
                  <a:schemeClr val="tx1"/>
                </a:solidFill>
              </a:rPr>
            </a:br>
            <a:r>
              <a:rPr lang="it-IT" altLang="it-IT" sz="2000" dirty="0" err="1">
                <a:solidFill>
                  <a:schemeClr val="tx1"/>
                </a:solidFill>
              </a:rPr>
              <a:t>Obviously</a:t>
            </a:r>
            <a:r>
              <a:rPr lang="it-IT" altLang="it-IT" sz="2000" dirty="0">
                <a:solidFill>
                  <a:schemeClr val="tx1"/>
                </a:solidFill>
              </a:rPr>
              <a:t>  no </a:t>
            </a:r>
            <a:r>
              <a:rPr lang="it-IT" altLang="it-IT" sz="2000" dirty="0" err="1">
                <a:solidFill>
                  <a:schemeClr val="tx1"/>
                </a:solidFill>
              </a:rPr>
              <a:t>electronic</a:t>
            </a:r>
            <a:r>
              <a:rPr lang="it-IT" altLang="it-IT" sz="2000" dirty="0">
                <a:solidFill>
                  <a:schemeClr val="tx1"/>
                </a:solidFill>
              </a:rPr>
              <a:t> </a:t>
            </a:r>
            <a:r>
              <a:rPr lang="it-IT" altLang="it-IT" sz="2000" dirty="0" err="1">
                <a:solidFill>
                  <a:schemeClr val="tx1"/>
                </a:solidFill>
              </a:rPr>
              <a:t>wavefunction</a:t>
            </a:r>
            <a:r>
              <a:rPr lang="it-IT" altLang="it-IT" sz="2000" dirty="0">
                <a:solidFill>
                  <a:schemeClr val="tx1"/>
                </a:solidFill>
              </a:rPr>
              <a:t>   </a:t>
            </a:r>
            <a:r>
              <a:rPr lang="it-IT" altLang="it-IT" sz="2000" dirty="0">
                <a:solidFill>
                  <a:schemeClr val="tx1"/>
                </a:solidFill>
                <a:sym typeface="Wingdings" panose="05000000000000000000" pitchFamily="2" charset="2"/>
              </a:rPr>
              <a:t></a:t>
            </a:r>
            <a:r>
              <a:rPr lang="it-IT" altLang="it-IT" sz="2000" dirty="0">
                <a:solidFill>
                  <a:schemeClr val="tx1"/>
                </a:solidFill>
              </a:rPr>
              <a:t> </a:t>
            </a:r>
            <a:br>
              <a:rPr lang="it-IT" altLang="it-IT" sz="2000" dirty="0">
                <a:solidFill>
                  <a:schemeClr val="tx1"/>
                </a:solidFill>
              </a:rPr>
            </a:br>
            <a:r>
              <a:rPr lang="it-IT" altLang="it-IT" sz="2000" dirty="0">
                <a:solidFill>
                  <a:schemeClr val="tx1"/>
                </a:solidFill>
              </a:rPr>
              <a:t> </a:t>
            </a:r>
            <a:r>
              <a:rPr lang="it-IT" altLang="it-IT" sz="2000" dirty="0" err="1">
                <a:solidFill>
                  <a:schemeClr val="tx1"/>
                </a:solidFill>
              </a:rPr>
              <a:t>nothing</a:t>
            </a:r>
            <a:r>
              <a:rPr lang="it-IT" altLang="it-IT" sz="2000" dirty="0">
                <a:solidFill>
                  <a:schemeClr val="tx1"/>
                </a:solidFill>
              </a:rPr>
              <a:t> </a:t>
            </a:r>
            <a:r>
              <a:rPr lang="it-IT" altLang="it-IT" sz="2000" dirty="0" err="1">
                <a:solidFill>
                  <a:schemeClr val="tx1"/>
                </a:solidFill>
              </a:rPr>
              <a:t>about</a:t>
            </a:r>
            <a:r>
              <a:rPr lang="it-IT" altLang="it-IT" sz="2000" dirty="0">
                <a:solidFill>
                  <a:schemeClr val="tx1"/>
                </a:solidFill>
              </a:rPr>
              <a:t> the </a:t>
            </a:r>
            <a:r>
              <a:rPr lang="it-IT" altLang="it-IT" sz="2000" dirty="0" err="1">
                <a:solidFill>
                  <a:schemeClr val="tx1"/>
                </a:solidFill>
              </a:rPr>
              <a:t>related</a:t>
            </a:r>
            <a:r>
              <a:rPr lang="it-IT" altLang="it-IT" sz="2000" dirty="0">
                <a:solidFill>
                  <a:schemeClr val="tx1"/>
                </a:solidFill>
              </a:rPr>
              <a:t> </a:t>
            </a:r>
            <a:r>
              <a:rPr lang="it-IT" altLang="it-IT" sz="2000" dirty="0" err="1">
                <a:solidFill>
                  <a:schemeClr val="tx1"/>
                </a:solidFill>
              </a:rPr>
              <a:t>properties</a:t>
            </a:r>
            <a:r>
              <a:rPr lang="it-IT" altLang="it-IT" sz="2000" dirty="0">
                <a:solidFill>
                  <a:schemeClr val="tx1"/>
                </a:solidFill>
              </a:rPr>
              <a:t/>
            </a:r>
            <a:br>
              <a:rPr lang="it-IT" altLang="it-IT" sz="2000" dirty="0">
                <a:solidFill>
                  <a:schemeClr val="tx1"/>
                </a:solidFill>
              </a:rPr>
            </a:br>
            <a:r>
              <a:rPr lang="it-IT" altLang="it-IT" sz="2000" dirty="0">
                <a:solidFill>
                  <a:schemeClr val="tx1"/>
                </a:solidFill>
              </a:rPr>
              <a:t/>
            </a:r>
            <a:br>
              <a:rPr lang="it-IT" altLang="it-IT" sz="2000" dirty="0">
                <a:solidFill>
                  <a:schemeClr val="tx1"/>
                </a:solidFill>
              </a:rPr>
            </a:br>
            <a:r>
              <a:rPr lang="it-IT" altLang="it-IT" sz="2000" dirty="0">
                <a:solidFill>
                  <a:schemeClr val="tx1"/>
                </a:solidFill>
              </a:rPr>
              <a:t/>
            </a:r>
            <a:br>
              <a:rPr lang="it-IT" altLang="it-IT" sz="2000" dirty="0">
                <a:solidFill>
                  <a:schemeClr val="tx1"/>
                </a:solidFill>
              </a:rPr>
            </a:br>
            <a:r>
              <a:rPr lang="it-IT" altLang="it-IT" sz="2400" dirty="0">
                <a:solidFill>
                  <a:schemeClr val="tx1"/>
                </a:solidFill>
              </a:rPr>
              <a:t/>
            </a:r>
            <a:br>
              <a:rPr lang="it-IT" altLang="it-IT" sz="2400" dirty="0">
                <a:solidFill>
                  <a:schemeClr val="tx1"/>
                </a:solidFill>
              </a:rPr>
            </a:br>
            <a:endParaRPr lang="it-IT" altLang="it-IT" sz="2400" dirty="0">
              <a:solidFill>
                <a:srgbClr val="0000FF"/>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26"/>
          <p:cNvSpPr>
            <a:spLocks noGrp="1" noChangeArrowheads="1"/>
          </p:cNvSpPr>
          <p:nvPr>
            <p:ph type="ctrTitle"/>
          </p:nvPr>
        </p:nvSpPr>
        <p:spPr>
          <a:xfrm>
            <a:off x="684213" y="334963"/>
            <a:ext cx="7775575" cy="6078537"/>
          </a:xfrm>
        </p:spPr>
        <p:txBody>
          <a:bodyPr/>
          <a:lstStyle/>
          <a:p>
            <a:pPr algn="l" eaLnBrk="1" hangingPunct="1"/>
            <a:r>
              <a:rPr lang="it-IT" altLang="it-IT" sz="3200" smtClean="0">
                <a:solidFill>
                  <a:srgbClr val="FF0000"/>
                </a:solidFill>
              </a:rPr>
              <a:t/>
            </a:r>
            <a:br>
              <a:rPr lang="it-IT" altLang="it-IT" sz="3200" smtClean="0">
                <a:solidFill>
                  <a:srgbClr val="FF0000"/>
                </a:solidFill>
              </a:rPr>
            </a:br>
            <a:r>
              <a:rPr lang="it-IT" altLang="it-IT" sz="3200" smtClean="0">
                <a:solidFill>
                  <a:srgbClr val="FF0000"/>
                </a:solidFill>
              </a:rPr>
              <a:t>Quantum mechanical </a:t>
            </a:r>
            <a:br>
              <a:rPr lang="it-IT" altLang="it-IT" sz="3200" smtClean="0">
                <a:solidFill>
                  <a:srgbClr val="FF0000"/>
                </a:solidFill>
              </a:rPr>
            </a:br>
            <a:r>
              <a:rPr lang="it-IT" altLang="it-IT" sz="2800" smtClean="0">
                <a:solidFill>
                  <a:schemeClr val="tx1"/>
                </a:solidFill>
              </a:rPr>
              <a:t>(based then on the solution of the Schroedinger equation at some level of approximation)</a:t>
            </a:r>
            <a:br>
              <a:rPr lang="it-IT" altLang="it-IT" sz="2800" smtClean="0">
                <a:solidFill>
                  <a:schemeClr val="tx1"/>
                </a:solidFill>
              </a:rPr>
            </a:br>
            <a:r>
              <a:rPr lang="it-IT" altLang="it-IT" sz="2800" smtClean="0">
                <a:solidFill>
                  <a:schemeClr val="tx1"/>
                </a:solidFill>
              </a:rPr>
              <a:t/>
            </a:r>
            <a:br>
              <a:rPr lang="it-IT" altLang="it-IT" sz="2800" smtClean="0">
                <a:solidFill>
                  <a:schemeClr val="tx1"/>
                </a:solidFill>
              </a:rPr>
            </a:br>
            <a:r>
              <a:rPr lang="it-IT" altLang="it-IT" sz="2800" smtClean="0">
                <a:solidFill>
                  <a:schemeClr val="tx1"/>
                </a:solidFill>
              </a:rPr>
              <a:t>a)  </a:t>
            </a:r>
            <a:r>
              <a:rPr lang="it-IT" altLang="it-IT" sz="2800" smtClean="0">
                <a:solidFill>
                  <a:srgbClr val="FF0000"/>
                </a:solidFill>
              </a:rPr>
              <a:t>ab initio  </a:t>
            </a:r>
            <a:br>
              <a:rPr lang="it-IT" altLang="it-IT" sz="2800" smtClean="0">
                <a:solidFill>
                  <a:srgbClr val="FF0000"/>
                </a:solidFill>
              </a:rPr>
            </a:br>
            <a:r>
              <a:rPr lang="it-IT" altLang="it-IT" sz="2400" smtClean="0">
                <a:solidFill>
                  <a:schemeClr val="tx1"/>
                </a:solidFill>
              </a:rPr>
              <a:t>(no parameters, also indicated as </a:t>
            </a:r>
            <a:r>
              <a:rPr lang="it-IT" altLang="it-IT" sz="2400" smtClean="0">
                <a:solidFill>
                  <a:srgbClr val="FF0000"/>
                </a:solidFill>
              </a:rPr>
              <a:t>first-principle)</a:t>
            </a:r>
            <a:br>
              <a:rPr lang="it-IT" altLang="it-IT" sz="2400" smtClean="0">
                <a:solidFill>
                  <a:srgbClr val="FF0000"/>
                </a:solidFill>
              </a:rPr>
            </a:br>
            <a:r>
              <a:rPr lang="it-IT" altLang="it-IT" sz="2400" smtClean="0">
                <a:solidFill>
                  <a:srgbClr val="FF0000"/>
                </a:solidFill>
              </a:rPr>
              <a:t/>
            </a:r>
            <a:br>
              <a:rPr lang="it-IT" altLang="it-IT" sz="2400" smtClean="0">
                <a:solidFill>
                  <a:srgbClr val="FF0000"/>
                </a:solidFill>
              </a:rPr>
            </a:br>
            <a:r>
              <a:rPr lang="it-IT" altLang="it-IT" sz="2800" smtClean="0">
                <a:solidFill>
                  <a:schemeClr val="tx1"/>
                </a:solidFill>
              </a:rPr>
              <a:t>b) </a:t>
            </a:r>
            <a:r>
              <a:rPr lang="it-IT" altLang="it-IT" sz="2800" smtClean="0">
                <a:solidFill>
                  <a:srgbClr val="FF0000"/>
                </a:solidFill>
              </a:rPr>
              <a:t>semi-empirical</a:t>
            </a:r>
            <a:br>
              <a:rPr lang="it-IT" altLang="it-IT" sz="2800" smtClean="0">
                <a:solidFill>
                  <a:srgbClr val="FF0000"/>
                </a:solidFill>
              </a:rPr>
            </a:br>
            <a:r>
              <a:rPr lang="it-IT" altLang="it-IT" sz="2000" smtClean="0">
                <a:solidFill>
                  <a:schemeClr val="tx1"/>
                </a:solidFill>
              </a:rPr>
              <a:t>in the quantum-mechanical frame many of the interactions (then of expensive integrals) are approximated with reference to some physical or chemical property. Cheaper than a)</a:t>
            </a:r>
            <a:r>
              <a:rPr lang="it-IT" altLang="it-IT" sz="2000" smtClean="0">
                <a:solidFill>
                  <a:srgbClr val="FF0000"/>
                </a:solidFill>
              </a:rPr>
              <a:t/>
            </a:r>
            <a:br>
              <a:rPr lang="it-IT" altLang="it-IT" sz="2000" smtClean="0">
                <a:solidFill>
                  <a:srgbClr val="FF0000"/>
                </a:solidFill>
              </a:rPr>
            </a:br>
            <a:r>
              <a:rPr lang="it-IT" altLang="it-IT" sz="2000" smtClean="0">
                <a:solidFill>
                  <a:schemeClr val="tx1"/>
                </a:solidFill>
              </a:rPr>
              <a:t/>
            </a:r>
            <a:br>
              <a:rPr lang="it-IT" altLang="it-IT" sz="2000" smtClean="0">
                <a:solidFill>
                  <a:schemeClr val="tx1"/>
                </a:solidFill>
              </a:rPr>
            </a:br>
            <a:r>
              <a:rPr lang="it-IT" altLang="it-IT" sz="2000" smtClean="0">
                <a:solidFill>
                  <a:schemeClr val="tx1"/>
                </a:solidFill>
              </a:rPr>
              <a:t/>
            </a:r>
            <a:br>
              <a:rPr lang="it-IT" altLang="it-IT" sz="2000" smtClean="0">
                <a:solidFill>
                  <a:schemeClr val="tx1"/>
                </a:solidFill>
              </a:rPr>
            </a:br>
            <a:r>
              <a:rPr lang="it-IT" altLang="it-IT" sz="2400" smtClean="0">
                <a:solidFill>
                  <a:schemeClr val="tx1"/>
                </a:solidFill>
              </a:rPr>
              <a:t/>
            </a:r>
            <a:br>
              <a:rPr lang="it-IT" altLang="it-IT" sz="2400" smtClean="0">
                <a:solidFill>
                  <a:schemeClr val="tx1"/>
                </a:solidFill>
              </a:rPr>
            </a:br>
            <a:endParaRPr lang="it-IT" altLang="it-IT" sz="2400" smtClean="0">
              <a:solidFill>
                <a:srgbClr val="0000FF"/>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ChangeArrowheads="1"/>
          </p:cNvSpPr>
          <p:nvPr>
            <p:ph type="ctrTitle"/>
          </p:nvPr>
        </p:nvSpPr>
        <p:spPr>
          <a:xfrm>
            <a:off x="684213" y="334963"/>
            <a:ext cx="7775575" cy="6078537"/>
          </a:xfrm>
        </p:spPr>
        <p:txBody>
          <a:bodyPr/>
          <a:lstStyle/>
          <a:p>
            <a:pPr algn="l" eaLnBrk="1" hangingPunct="1"/>
            <a:r>
              <a:rPr lang="it-IT" altLang="it-IT" sz="3200" smtClean="0">
                <a:solidFill>
                  <a:srgbClr val="FF0000"/>
                </a:solidFill>
              </a:rPr>
              <a:t/>
            </a:r>
            <a:br>
              <a:rPr lang="it-IT" altLang="it-IT" sz="3200" smtClean="0">
                <a:solidFill>
                  <a:srgbClr val="FF0000"/>
                </a:solidFill>
              </a:rPr>
            </a:br>
            <a:r>
              <a:rPr lang="it-IT" altLang="it-IT" sz="3200" smtClean="0">
                <a:solidFill>
                  <a:srgbClr val="FF0000"/>
                </a:solidFill>
              </a:rPr>
              <a:t/>
            </a:r>
            <a:br>
              <a:rPr lang="it-IT" altLang="it-IT" sz="3200" smtClean="0">
                <a:solidFill>
                  <a:srgbClr val="FF0000"/>
                </a:solidFill>
              </a:rPr>
            </a:br>
            <a:r>
              <a:rPr lang="it-IT" altLang="it-IT" sz="3200" smtClean="0">
                <a:solidFill>
                  <a:srgbClr val="FF0000"/>
                </a:solidFill>
              </a:rPr>
              <a:t>Quantum mechanical, ab initio</a:t>
            </a:r>
            <a:br>
              <a:rPr lang="it-IT" altLang="it-IT" sz="3200" smtClean="0">
                <a:solidFill>
                  <a:srgbClr val="FF0000"/>
                </a:solidFill>
              </a:rPr>
            </a:br>
            <a:r>
              <a:rPr lang="it-IT" altLang="it-IT" sz="3200" smtClean="0">
                <a:solidFill>
                  <a:srgbClr val="FF0000"/>
                </a:solidFill>
              </a:rPr>
              <a:t/>
            </a:r>
            <a:br>
              <a:rPr lang="it-IT" altLang="it-IT" sz="3200" smtClean="0">
                <a:solidFill>
                  <a:srgbClr val="FF0000"/>
                </a:solidFill>
              </a:rPr>
            </a:br>
            <a:r>
              <a:rPr lang="it-IT" altLang="it-IT" sz="2800" smtClean="0">
                <a:solidFill>
                  <a:srgbClr val="FF0000"/>
                </a:solidFill>
              </a:rPr>
              <a:t>I)  wavefunction based </a:t>
            </a:r>
            <a:r>
              <a:rPr lang="it-IT" altLang="it-IT" sz="2800" smtClean="0">
                <a:solidFill>
                  <a:schemeClr val="tx1"/>
                </a:solidFill>
              </a:rPr>
              <a:t>(Hartree-Fock, Configuration interaction, Coupled Cluster, Moeller Plesset…..).</a:t>
            </a:r>
            <a:br>
              <a:rPr lang="it-IT" altLang="it-IT" sz="2800" smtClean="0">
                <a:solidFill>
                  <a:schemeClr val="tx1"/>
                </a:solidFill>
              </a:rPr>
            </a:br>
            <a:r>
              <a:rPr lang="it-IT" altLang="it-IT" sz="2800" smtClean="0">
                <a:solidFill>
                  <a:srgbClr val="00B0F0"/>
                </a:solidFill>
              </a:rPr>
              <a:t>In short: </a:t>
            </a:r>
            <a:r>
              <a:rPr lang="it-IT" altLang="it-IT" sz="2800" smtClean="0">
                <a:solidFill>
                  <a:srgbClr val="FF0000"/>
                </a:solidFill>
              </a:rPr>
              <a:t/>
            </a:r>
            <a:br>
              <a:rPr lang="it-IT" altLang="it-IT" sz="2800" smtClean="0">
                <a:solidFill>
                  <a:srgbClr val="FF0000"/>
                </a:solidFill>
              </a:rPr>
            </a:br>
            <a:r>
              <a:rPr lang="it-IT" altLang="it-IT" sz="2400" smtClean="0">
                <a:solidFill>
                  <a:schemeClr val="tx1"/>
                </a:solidFill>
              </a:rPr>
              <a:t>The multielectronic problem MUST be tackled through ONE electron wavefunctions: Hartree-Product &gt;Slater Determinant &gt;variational principle &gt; double infinite expansion (basis set and determinants). </a:t>
            </a:r>
            <a:br>
              <a:rPr lang="it-IT" altLang="it-IT" sz="2400" smtClean="0">
                <a:solidFill>
                  <a:schemeClr val="tx1"/>
                </a:solidFill>
              </a:rPr>
            </a:br>
            <a:r>
              <a:rPr lang="it-IT" altLang="it-IT" sz="2400" smtClean="0">
                <a:solidFill>
                  <a:schemeClr val="tx1"/>
                </a:solidFill>
              </a:rPr>
              <a:t> Historically, </a:t>
            </a:r>
            <a:r>
              <a:rPr lang="it-IT" altLang="it-IT" sz="2400" smtClean="0">
                <a:solidFill>
                  <a:srgbClr val="FF0000"/>
                </a:solidFill>
              </a:rPr>
              <a:t>the Molecular or Chemistry approach.</a:t>
            </a:r>
            <a:br>
              <a:rPr lang="it-IT" altLang="it-IT" sz="2400" smtClean="0">
                <a:solidFill>
                  <a:srgbClr val="FF0000"/>
                </a:solidFill>
              </a:rPr>
            </a:br>
            <a:r>
              <a:rPr lang="it-IT" altLang="it-IT" sz="2400" smtClean="0">
                <a:solidFill>
                  <a:srgbClr val="FF0000"/>
                </a:solidFill>
              </a:rPr>
              <a:t/>
            </a:r>
            <a:br>
              <a:rPr lang="it-IT" altLang="it-IT" sz="2400" smtClean="0">
                <a:solidFill>
                  <a:srgbClr val="FF0000"/>
                </a:solidFill>
              </a:rPr>
            </a:br>
            <a:r>
              <a:rPr lang="it-IT" altLang="it-IT" sz="2400" smtClean="0">
                <a:solidFill>
                  <a:schemeClr val="tx1"/>
                </a:solidFill>
              </a:rPr>
              <a:t>Standard codes since 1960-70 (</a:t>
            </a:r>
            <a:r>
              <a:rPr lang="it-IT" altLang="it-IT" sz="2400" smtClean="0">
                <a:solidFill>
                  <a:srgbClr val="FF0000"/>
                </a:solidFill>
              </a:rPr>
              <a:t>IBMOL</a:t>
            </a:r>
            <a:r>
              <a:rPr lang="it-IT" altLang="it-IT" sz="2400" smtClean="0">
                <a:solidFill>
                  <a:schemeClr val="tx1"/>
                </a:solidFill>
              </a:rPr>
              <a:t>-  means </a:t>
            </a:r>
            <a:r>
              <a:rPr lang="it-IT" altLang="it-IT" sz="2400" smtClean="0">
                <a:solidFill>
                  <a:srgbClr val="00B0F0"/>
                </a:solidFill>
              </a:rPr>
              <a:t>IBM</a:t>
            </a:r>
            <a:r>
              <a:rPr lang="it-IT" altLang="it-IT" sz="2400" smtClean="0">
                <a:solidFill>
                  <a:schemeClr val="tx1"/>
                </a:solidFill>
              </a:rPr>
              <a:t/>
            </a:r>
            <a:br>
              <a:rPr lang="it-IT" altLang="it-IT" sz="2400" smtClean="0">
                <a:solidFill>
                  <a:schemeClr val="tx1"/>
                </a:solidFill>
              </a:rPr>
            </a:br>
            <a:r>
              <a:rPr lang="it-IT" altLang="it-IT" sz="2400" smtClean="0">
                <a:solidFill>
                  <a:schemeClr val="tx1"/>
                </a:solidFill>
              </a:rPr>
              <a:t> first explicit set of atomic wave-functions, </a:t>
            </a:r>
            <a:br>
              <a:rPr lang="it-IT" altLang="it-IT" sz="2400" smtClean="0">
                <a:solidFill>
                  <a:schemeClr val="tx1"/>
                </a:solidFill>
              </a:rPr>
            </a:br>
            <a:r>
              <a:rPr lang="it-IT" altLang="it-IT" sz="2400" smtClean="0">
                <a:solidFill>
                  <a:schemeClr val="tx1"/>
                </a:solidFill>
              </a:rPr>
              <a:t>1974, Clementi and Roetti. </a:t>
            </a:r>
            <a:br>
              <a:rPr lang="it-IT" altLang="it-IT" sz="2400" smtClean="0">
                <a:solidFill>
                  <a:schemeClr val="tx1"/>
                </a:solidFill>
              </a:rPr>
            </a:br>
            <a:r>
              <a:rPr lang="it-IT" altLang="it-IT" sz="2400" smtClean="0">
                <a:solidFill>
                  <a:schemeClr val="tx1"/>
                </a:solidFill>
              </a:rPr>
              <a:t>Gaussian (Pople) code (1975), and others in the following years.</a:t>
            </a:r>
            <a:r>
              <a:rPr lang="it-IT" altLang="it-IT" sz="2400" smtClean="0">
                <a:solidFill>
                  <a:srgbClr val="FF0000"/>
                </a:solidFill>
              </a:rPr>
              <a:t/>
            </a:r>
            <a:br>
              <a:rPr lang="it-IT" altLang="it-IT" sz="2400" smtClean="0">
                <a:solidFill>
                  <a:srgbClr val="FF0000"/>
                </a:solidFill>
              </a:rPr>
            </a:br>
            <a:r>
              <a:rPr lang="it-IT" altLang="it-IT" sz="2400" smtClean="0">
                <a:solidFill>
                  <a:srgbClr val="FF0000"/>
                </a:solidFill>
              </a:rPr>
              <a:t/>
            </a:r>
            <a:br>
              <a:rPr lang="it-IT" altLang="it-IT" sz="2400" smtClean="0">
                <a:solidFill>
                  <a:srgbClr val="FF0000"/>
                </a:solidFill>
              </a:rPr>
            </a:br>
            <a:r>
              <a:rPr lang="it-IT" altLang="it-IT" sz="2000" smtClean="0">
                <a:solidFill>
                  <a:schemeClr val="tx1"/>
                </a:solidFill>
              </a:rPr>
              <a:t/>
            </a:r>
            <a:br>
              <a:rPr lang="it-IT" altLang="it-IT" sz="2000" smtClean="0">
                <a:solidFill>
                  <a:schemeClr val="tx1"/>
                </a:solidFill>
              </a:rPr>
            </a:br>
            <a:r>
              <a:rPr lang="it-IT" altLang="it-IT" sz="2400" smtClean="0">
                <a:solidFill>
                  <a:schemeClr val="tx1"/>
                </a:solidFill>
              </a:rPr>
              <a:t/>
            </a:r>
            <a:br>
              <a:rPr lang="it-IT" altLang="it-IT" sz="2400" smtClean="0">
                <a:solidFill>
                  <a:schemeClr val="tx1"/>
                </a:solidFill>
              </a:rPr>
            </a:br>
            <a:endParaRPr lang="it-IT" altLang="it-IT" sz="2400" smtClean="0">
              <a:solidFill>
                <a:srgbClr val="0000FF"/>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026"/>
          <p:cNvSpPr>
            <a:spLocks noGrp="1" noChangeArrowheads="1"/>
          </p:cNvSpPr>
          <p:nvPr>
            <p:ph type="ctrTitle"/>
          </p:nvPr>
        </p:nvSpPr>
        <p:spPr>
          <a:xfrm>
            <a:off x="684213" y="334963"/>
            <a:ext cx="7775575" cy="6078537"/>
          </a:xfrm>
        </p:spPr>
        <p:txBody>
          <a:bodyPr/>
          <a:lstStyle/>
          <a:p>
            <a:pPr algn="l"/>
            <a:r>
              <a:rPr lang="it-IT" altLang="it-IT" sz="3200" smtClean="0">
                <a:solidFill>
                  <a:srgbClr val="FF0000"/>
                </a:solidFill>
              </a:rPr>
              <a:t/>
            </a:r>
            <a:br>
              <a:rPr lang="it-IT" altLang="it-IT" sz="3200" smtClean="0">
                <a:solidFill>
                  <a:srgbClr val="FF0000"/>
                </a:solidFill>
              </a:rPr>
            </a:br>
            <a:r>
              <a:rPr lang="it-IT" altLang="it-IT" sz="3200" smtClean="0">
                <a:solidFill>
                  <a:srgbClr val="FF0000"/>
                </a:solidFill>
              </a:rPr>
              <a:t/>
            </a:r>
            <a:br>
              <a:rPr lang="it-IT" altLang="it-IT" sz="3200" smtClean="0">
                <a:solidFill>
                  <a:srgbClr val="FF0000"/>
                </a:solidFill>
              </a:rPr>
            </a:br>
            <a:r>
              <a:rPr lang="it-IT" altLang="it-IT" sz="3200" smtClean="0">
                <a:solidFill>
                  <a:srgbClr val="FF0000"/>
                </a:solidFill>
              </a:rPr>
              <a:t/>
            </a:r>
            <a:br>
              <a:rPr lang="it-IT" altLang="it-IT" sz="3200" smtClean="0">
                <a:solidFill>
                  <a:srgbClr val="FF0000"/>
                </a:solidFill>
              </a:rPr>
            </a:br>
            <a:r>
              <a:rPr lang="it-IT" altLang="it-IT" sz="3200" smtClean="0">
                <a:solidFill>
                  <a:srgbClr val="FF0000"/>
                </a:solidFill>
              </a:rPr>
              <a:t/>
            </a:r>
            <a:br>
              <a:rPr lang="it-IT" altLang="it-IT" sz="3200" smtClean="0">
                <a:solidFill>
                  <a:srgbClr val="FF0000"/>
                </a:solidFill>
              </a:rPr>
            </a:br>
            <a:r>
              <a:rPr lang="it-IT" altLang="it-IT" sz="3200" smtClean="0">
                <a:solidFill>
                  <a:srgbClr val="FF0000"/>
                </a:solidFill>
              </a:rPr>
              <a:t/>
            </a:r>
            <a:br>
              <a:rPr lang="it-IT" altLang="it-IT" sz="3200" smtClean="0">
                <a:solidFill>
                  <a:srgbClr val="FF0000"/>
                </a:solidFill>
              </a:rPr>
            </a:br>
            <a:r>
              <a:rPr lang="it-IT" altLang="it-IT" sz="3200" smtClean="0">
                <a:solidFill>
                  <a:srgbClr val="FF0000"/>
                </a:solidFill>
              </a:rPr>
              <a:t/>
            </a:r>
            <a:br>
              <a:rPr lang="it-IT" altLang="it-IT" sz="3200" smtClean="0">
                <a:solidFill>
                  <a:srgbClr val="FF0000"/>
                </a:solidFill>
              </a:rPr>
            </a:br>
            <a:r>
              <a:rPr lang="it-IT" altLang="it-IT" sz="3200" smtClean="0">
                <a:solidFill>
                  <a:srgbClr val="FF0000"/>
                </a:solidFill>
              </a:rPr>
              <a:t>Quantum mechanical, ab initio</a:t>
            </a:r>
            <a:br>
              <a:rPr lang="it-IT" altLang="it-IT" sz="3200" smtClean="0">
                <a:solidFill>
                  <a:srgbClr val="FF0000"/>
                </a:solidFill>
              </a:rPr>
            </a:br>
            <a:r>
              <a:rPr lang="it-IT" altLang="it-IT" sz="2800" smtClean="0">
                <a:solidFill>
                  <a:srgbClr val="FF0000"/>
                </a:solidFill>
              </a:rPr>
              <a:t>II)  Electronic Density based </a:t>
            </a:r>
            <a:r>
              <a:rPr lang="it-IT" altLang="it-IT" sz="2800" smtClean="0">
                <a:solidFill>
                  <a:schemeClr val="tx1"/>
                </a:solidFill>
              </a:rPr>
              <a:t/>
            </a:r>
            <a:br>
              <a:rPr lang="it-IT" altLang="it-IT" sz="2800" smtClean="0">
                <a:solidFill>
                  <a:schemeClr val="tx1"/>
                </a:solidFill>
              </a:rPr>
            </a:br>
            <a:r>
              <a:rPr lang="it-IT" altLang="it-IT" sz="2800" smtClean="0">
                <a:solidFill>
                  <a:schemeClr val="tx1"/>
                </a:solidFill>
              </a:rPr>
              <a:t>(a 3 variables problem instead of 3N variables) </a:t>
            </a:r>
            <a:br>
              <a:rPr lang="it-IT" altLang="it-IT" sz="2800" smtClean="0">
                <a:solidFill>
                  <a:schemeClr val="tx1"/>
                </a:solidFill>
              </a:rPr>
            </a:br>
            <a:r>
              <a:rPr lang="it-IT" altLang="it-IT" sz="2400" smtClean="0"/>
              <a:t>The Hohenberg-Kohn Theorems  (</a:t>
            </a:r>
            <a:r>
              <a:rPr lang="it-IT" altLang="it-IT" sz="2400" smtClean="0">
                <a:solidFill>
                  <a:srgbClr val="00B0F0"/>
                </a:solidFill>
              </a:rPr>
              <a:t>1964)</a:t>
            </a:r>
            <a:r>
              <a:rPr lang="it-IT" altLang="it-IT" sz="2400" smtClean="0"/>
              <a:t> originates </a:t>
            </a:r>
            <a:br>
              <a:rPr lang="it-IT" altLang="it-IT" sz="2400" smtClean="0"/>
            </a:br>
            <a:r>
              <a:rPr lang="it-IT" altLang="it-IT" sz="2400" smtClean="0"/>
              <a:t>the DFT (</a:t>
            </a:r>
            <a:r>
              <a:rPr lang="it-IT" altLang="it-IT" sz="2400" smtClean="0">
                <a:solidFill>
                  <a:srgbClr val="FF0000"/>
                </a:solidFill>
              </a:rPr>
              <a:t>Density Functional Theory</a:t>
            </a:r>
            <a:r>
              <a:rPr lang="it-IT" altLang="it-IT" sz="2400" smtClean="0"/>
              <a:t>):</a:t>
            </a:r>
            <a:br>
              <a:rPr lang="it-IT" altLang="it-IT" sz="2400" smtClean="0"/>
            </a:br>
            <a:r>
              <a:rPr lang="it-IT" altLang="it-IT" sz="2400" smtClean="0">
                <a:solidFill>
                  <a:srgbClr val="00B0F0"/>
                </a:solidFill>
              </a:rPr>
              <a:t>LDA, GGA, meta-GGA, «hybrids», range separated……</a:t>
            </a:r>
            <a:br>
              <a:rPr lang="it-IT" altLang="it-IT" sz="2400" smtClean="0">
                <a:solidFill>
                  <a:srgbClr val="00B0F0"/>
                </a:solidFill>
              </a:rPr>
            </a:br>
            <a:r>
              <a:rPr lang="it-IT" altLang="it-IT" sz="2000" smtClean="0">
                <a:solidFill>
                  <a:schemeClr val="tx1"/>
                </a:solidFill>
              </a:rPr>
              <a:t>a sort of medioeval «bestiarium»</a:t>
            </a:r>
            <a:br>
              <a:rPr lang="it-IT" altLang="it-IT" sz="2000" smtClean="0">
                <a:solidFill>
                  <a:schemeClr val="tx1"/>
                </a:solidFill>
              </a:rPr>
            </a:br>
            <a:r>
              <a:rPr lang="it-IT" altLang="it-IT" sz="2000" smtClean="0">
                <a:solidFill>
                  <a:schemeClr val="tx1"/>
                </a:solidFill>
              </a:rPr>
              <a:t/>
            </a:r>
            <a:br>
              <a:rPr lang="it-IT" altLang="it-IT" sz="2000" smtClean="0">
                <a:solidFill>
                  <a:schemeClr val="tx1"/>
                </a:solidFill>
              </a:rPr>
            </a:br>
            <a:r>
              <a:rPr lang="it-IT" altLang="it-IT" sz="2400" smtClean="0">
                <a:solidFill>
                  <a:schemeClr val="tx1"/>
                </a:solidFill>
              </a:rPr>
              <a:t>because:</a:t>
            </a:r>
            <a:br>
              <a:rPr lang="it-IT" altLang="it-IT" sz="2400" smtClean="0">
                <a:solidFill>
                  <a:schemeClr val="tx1"/>
                </a:solidFill>
              </a:rPr>
            </a:br>
            <a:r>
              <a:rPr lang="it-IT" altLang="it-IT" sz="2400" smtClean="0">
                <a:solidFill>
                  <a:schemeClr val="tx1"/>
                </a:solidFill>
              </a:rPr>
              <a:t>the theorems say that the TOTAL ENERGY (a number) </a:t>
            </a:r>
            <a:br>
              <a:rPr lang="it-IT" altLang="it-IT" sz="2400" smtClean="0">
                <a:solidFill>
                  <a:schemeClr val="tx1"/>
                </a:solidFill>
              </a:rPr>
            </a:br>
            <a:r>
              <a:rPr lang="it-IT" altLang="it-IT" sz="2400" smtClean="0">
                <a:solidFill>
                  <a:schemeClr val="tx1"/>
                </a:solidFill>
              </a:rPr>
              <a:t>only depends on the density (a function);</a:t>
            </a:r>
            <a:br>
              <a:rPr lang="it-IT" altLang="it-IT" sz="2400" smtClean="0">
                <a:solidFill>
                  <a:schemeClr val="tx1"/>
                </a:solidFill>
              </a:rPr>
            </a:br>
            <a:r>
              <a:rPr lang="it-IT" altLang="it-IT" sz="2400" smtClean="0">
                <a:solidFill>
                  <a:schemeClr val="tx1"/>
                </a:solidFill>
              </a:rPr>
              <a:t>however the link between the two is unknown (or known only in limiting cases as for the electron gas). In practice solves an equation very close to the one for the wavefunction.</a:t>
            </a:r>
            <a:br>
              <a:rPr lang="it-IT" altLang="it-IT" sz="2400" smtClean="0">
                <a:solidFill>
                  <a:schemeClr val="tx1"/>
                </a:solidFill>
              </a:rPr>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solidFill>
                  <a:schemeClr val="tx1"/>
                </a:solidFill>
              </a:rPr>
              <a:t/>
            </a:r>
            <a:br>
              <a:rPr lang="it-IT" altLang="it-IT" sz="2400" smtClean="0">
                <a:solidFill>
                  <a:schemeClr val="tx1"/>
                </a:solidFill>
              </a:rPr>
            </a:br>
            <a:r>
              <a:rPr lang="it-IT" altLang="it-IT" sz="2000" smtClean="0">
                <a:solidFill>
                  <a:schemeClr val="tx1"/>
                </a:solidFill>
              </a:rPr>
              <a:t/>
            </a:r>
            <a:br>
              <a:rPr lang="it-IT" altLang="it-IT" sz="2000" smtClean="0">
                <a:solidFill>
                  <a:schemeClr val="tx1"/>
                </a:solidFill>
              </a:rPr>
            </a:br>
            <a:r>
              <a:rPr lang="it-IT" altLang="it-IT" sz="2400" smtClean="0">
                <a:solidFill>
                  <a:schemeClr val="tx1"/>
                </a:solidFill>
              </a:rPr>
              <a:t/>
            </a:r>
            <a:br>
              <a:rPr lang="it-IT" altLang="it-IT" sz="2400" smtClean="0">
                <a:solidFill>
                  <a:schemeClr val="tx1"/>
                </a:solidFill>
              </a:rPr>
            </a:br>
            <a:endParaRPr lang="it-IT" altLang="it-IT" sz="2400" smtClean="0">
              <a:solidFill>
                <a:srgbClr val="0000FF"/>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26"/>
          <p:cNvSpPr>
            <a:spLocks noGrp="1" noChangeArrowheads="1"/>
          </p:cNvSpPr>
          <p:nvPr>
            <p:ph type="ctrTitle"/>
          </p:nvPr>
        </p:nvSpPr>
        <p:spPr>
          <a:xfrm>
            <a:off x="684213" y="823913"/>
            <a:ext cx="7775575" cy="5126037"/>
          </a:xfrm>
        </p:spPr>
        <p:txBody>
          <a:bodyPr/>
          <a:lstStyle/>
          <a:p>
            <a:pPr eaLnBrk="1" hangingPunct="1">
              <a:defRPr/>
            </a:pPr>
            <a:r>
              <a:rPr lang="it-IT" altLang="it-IT" sz="2000" dirty="0">
                <a:solidFill>
                  <a:srgbClr val="0000FF"/>
                </a:solidFill>
              </a:rPr>
              <a:t>Here </a:t>
            </a:r>
            <a:r>
              <a:rPr lang="it-IT" altLang="it-IT" sz="2000" dirty="0" err="1">
                <a:solidFill>
                  <a:srgbClr val="0000FF"/>
                </a:solidFill>
              </a:rPr>
              <a:t>we</a:t>
            </a:r>
            <a:r>
              <a:rPr lang="it-IT" altLang="it-IT" sz="2000" dirty="0">
                <a:solidFill>
                  <a:srgbClr val="0000FF"/>
                </a:solidFill>
              </a:rPr>
              <a:t> </a:t>
            </a:r>
            <a:r>
              <a:rPr lang="it-IT" altLang="it-IT" sz="2000" dirty="0" err="1">
                <a:solidFill>
                  <a:srgbClr val="0000FF"/>
                </a:solidFill>
              </a:rPr>
              <a:t>consider</a:t>
            </a:r>
            <a:r>
              <a:rPr lang="it-IT" altLang="it-IT" sz="2000" dirty="0">
                <a:solidFill>
                  <a:srgbClr val="0000FF"/>
                </a:solidFill>
              </a:rPr>
              <a:t>  the </a:t>
            </a:r>
            <a:br>
              <a:rPr lang="it-IT" altLang="it-IT" sz="2000" dirty="0">
                <a:solidFill>
                  <a:srgbClr val="0000FF"/>
                </a:solidFill>
              </a:rPr>
            </a:br>
            <a:r>
              <a:rPr lang="it-IT" altLang="it-IT" sz="2000" dirty="0">
                <a:solidFill>
                  <a:srgbClr val="0000FF"/>
                </a:solidFill>
              </a:rPr>
              <a:t/>
            </a:r>
            <a:br>
              <a:rPr lang="it-IT" altLang="it-IT" sz="2000" dirty="0">
                <a:solidFill>
                  <a:srgbClr val="0000FF"/>
                </a:solidFill>
              </a:rPr>
            </a:br>
            <a:r>
              <a:rPr lang="it-IT" altLang="it-IT" sz="2000" dirty="0">
                <a:solidFill>
                  <a:srgbClr val="0000FF"/>
                </a:solidFill>
              </a:rPr>
              <a:t> </a:t>
            </a:r>
            <a:r>
              <a:rPr lang="it-IT" altLang="it-IT" sz="2000" dirty="0">
                <a:solidFill>
                  <a:srgbClr val="FF0000"/>
                </a:solidFill>
              </a:rPr>
              <a:t>QUANTUM MECHANICAL ab </a:t>
            </a:r>
            <a:r>
              <a:rPr lang="it-IT" altLang="it-IT" sz="2000" dirty="0" err="1">
                <a:solidFill>
                  <a:srgbClr val="FF0000"/>
                </a:solidFill>
              </a:rPr>
              <a:t>initio</a:t>
            </a:r>
            <a:r>
              <a:rPr lang="it-IT" altLang="it-IT" sz="2000" dirty="0">
                <a:solidFill>
                  <a:srgbClr val="FF0000"/>
                </a:solidFill>
              </a:rPr>
              <a:t>  </a:t>
            </a:r>
            <a:br>
              <a:rPr lang="it-IT" altLang="it-IT" sz="2000" dirty="0">
                <a:solidFill>
                  <a:srgbClr val="FF0000"/>
                </a:solidFill>
              </a:rPr>
            </a:br>
            <a:r>
              <a:rPr lang="it-IT" altLang="it-IT" sz="2000" dirty="0">
                <a:solidFill>
                  <a:srgbClr val="FF0000"/>
                </a:solidFill>
              </a:rPr>
              <a:t/>
            </a:r>
            <a:br>
              <a:rPr lang="it-IT" altLang="it-IT" sz="2000" dirty="0">
                <a:solidFill>
                  <a:srgbClr val="FF0000"/>
                </a:solidFill>
              </a:rPr>
            </a:br>
            <a:r>
              <a:rPr lang="it-IT" altLang="it-IT" sz="2000" dirty="0" err="1">
                <a:solidFill>
                  <a:schemeClr val="tx1"/>
                </a:solidFill>
              </a:rPr>
              <a:t>approach</a:t>
            </a:r>
            <a:r>
              <a:rPr lang="it-IT" altLang="it-IT" sz="2000" dirty="0">
                <a:solidFill>
                  <a:schemeClr val="tx1"/>
                </a:solidFill>
              </a:rPr>
              <a:t> to the </a:t>
            </a:r>
            <a:r>
              <a:rPr lang="it-IT" altLang="it-IT" sz="2000" dirty="0" err="1">
                <a:solidFill>
                  <a:schemeClr val="tx1"/>
                </a:solidFill>
              </a:rPr>
              <a:t>properties</a:t>
            </a:r>
            <a:r>
              <a:rPr lang="it-IT" altLang="it-IT" sz="2000" dirty="0">
                <a:solidFill>
                  <a:schemeClr val="tx1"/>
                </a:solidFill>
              </a:rPr>
              <a:t>   of </a:t>
            </a:r>
            <a:r>
              <a:rPr lang="it-IT" altLang="it-IT" sz="2000" dirty="0" err="1">
                <a:solidFill>
                  <a:schemeClr val="tx1"/>
                </a:solidFill>
              </a:rPr>
              <a:t>crystalline</a:t>
            </a:r>
            <a:r>
              <a:rPr lang="it-IT" altLang="it-IT" sz="2000" dirty="0">
                <a:solidFill>
                  <a:schemeClr val="tx1"/>
                </a:solidFill>
              </a:rPr>
              <a:t> </a:t>
            </a:r>
            <a:r>
              <a:rPr lang="it-IT" altLang="it-IT" sz="2000" dirty="0" err="1">
                <a:solidFill>
                  <a:schemeClr val="tx1"/>
                </a:solidFill>
              </a:rPr>
              <a:t>compounds</a:t>
            </a:r>
            <a:r>
              <a:rPr lang="it-IT" altLang="it-IT" sz="2000" dirty="0">
                <a:solidFill>
                  <a:schemeClr val="tx1"/>
                </a:solidFill>
              </a:rPr>
              <a:t> </a:t>
            </a:r>
            <a:br>
              <a:rPr lang="it-IT" altLang="it-IT" sz="2000" dirty="0">
                <a:solidFill>
                  <a:schemeClr val="tx1"/>
                </a:solidFill>
              </a:rPr>
            </a:br>
            <a:r>
              <a:rPr lang="it-IT" altLang="it-IT" sz="2000" dirty="0">
                <a:solidFill>
                  <a:schemeClr val="tx1"/>
                </a:solidFill>
              </a:rPr>
              <a:t/>
            </a:r>
            <a:br>
              <a:rPr lang="it-IT" altLang="it-IT" sz="2000" dirty="0">
                <a:solidFill>
                  <a:schemeClr val="tx1"/>
                </a:solidFill>
              </a:rPr>
            </a:br>
            <a:r>
              <a:rPr lang="it-IT" altLang="it-IT" sz="2000" dirty="0" err="1">
                <a:solidFill>
                  <a:schemeClr val="accent1">
                    <a:lumMod val="75000"/>
                  </a:schemeClr>
                </a:solidFill>
              </a:rPr>
              <a:t>only</a:t>
            </a:r>
            <a:r>
              <a:rPr lang="it-IT" altLang="it-IT" sz="2000" dirty="0">
                <a:solidFill>
                  <a:schemeClr val="accent1">
                    <a:lumMod val="75000"/>
                  </a:schemeClr>
                </a:solidFill>
              </a:rPr>
              <a:t> </a:t>
            </a:r>
            <a:r>
              <a:rPr lang="it-IT" altLang="it-IT" sz="2000" dirty="0" err="1">
                <a:solidFill>
                  <a:schemeClr val="accent1">
                    <a:lumMod val="75000"/>
                  </a:schemeClr>
                </a:solidFill>
              </a:rPr>
              <a:t>crystalline</a:t>
            </a:r>
            <a:r>
              <a:rPr lang="it-IT" altLang="it-IT" sz="2000" dirty="0">
                <a:solidFill>
                  <a:schemeClr val="tx1"/>
                </a:solidFill>
              </a:rPr>
              <a:t> (</a:t>
            </a:r>
            <a:r>
              <a:rPr lang="it-IT" altLang="it-IT" sz="2000" dirty="0" err="1">
                <a:solidFill>
                  <a:schemeClr val="tx1"/>
                </a:solidFill>
              </a:rPr>
              <a:t>means</a:t>
            </a:r>
            <a:r>
              <a:rPr lang="it-IT" altLang="it-IT" sz="2000" dirty="0">
                <a:solidFill>
                  <a:schemeClr val="tx1"/>
                </a:solidFill>
              </a:rPr>
              <a:t>: </a:t>
            </a:r>
            <a:r>
              <a:rPr lang="it-IT" altLang="it-IT" sz="2000" dirty="0" err="1">
                <a:solidFill>
                  <a:schemeClr val="tx1"/>
                </a:solidFill>
              </a:rPr>
              <a:t>periodic</a:t>
            </a:r>
            <a:r>
              <a:rPr lang="it-IT" altLang="it-IT" sz="2000" dirty="0">
                <a:solidFill>
                  <a:schemeClr val="tx1"/>
                </a:solidFill>
              </a:rPr>
              <a:t> in 1, 2 3 </a:t>
            </a:r>
            <a:r>
              <a:rPr lang="it-IT" altLang="it-IT" sz="2000" dirty="0" err="1">
                <a:solidFill>
                  <a:schemeClr val="tx1"/>
                </a:solidFill>
              </a:rPr>
              <a:t>directions</a:t>
            </a:r>
            <a:r>
              <a:rPr lang="it-IT" altLang="it-IT" sz="2000" dirty="0">
                <a:solidFill>
                  <a:schemeClr val="tx1"/>
                </a:solidFill>
              </a:rPr>
              <a:t>)?</a:t>
            </a:r>
            <a:br>
              <a:rPr lang="it-IT" altLang="it-IT" sz="2000" dirty="0">
                <a:solidFill>
                  <a:schemeClr val="tx1"/>
                </a:solidFill>
              </a:rPr>
            </a:br>
            <a:r>
              <a:rPr lang="it-IT" altLang="it-IT" sz="2000" dirty="0">
                <a:solidFill>
                  <a:schemeClr val="tx1"/>
                </a:solidFill>
              </a:rPr>
              <a:t/>
            </a:r>
            <a:br>
              <a:rPr lang="it-IT" altLang="it-IT" sz="2000" dirty="0">
                <a:solidFill>
                  <a:schemeClr val="tx1"/>
                </a:solidFill>
              </a:rPr>
            </a:br>
            <a:r>
              <a:rPr lang="it-IT" altLang="it-IT" sz="2000" dirty="0">
                <a:solidFill>
                  <a:schemeClr val="tx1"/>
                </a:solidFill>
              </a:rPr>
              <a:t/>
            </a:r>
            <a:br>
              <a:rPr lang="it-IT" altLang="it-IT" sz="2000" dirty="0">
                <a:solidFill>
                  <a:schemeClr val="tx1"/>
                </a:solidFill>
              </a:rPr>
            </a:br>
            <a:r>
              <a:rPr lang="it-IT" altLang="it-IT" sz="2000" dirty="0">
                <a:solidFill>
                  <a:srgbClr val="FF0000"/>
                </a:solidFill>
              </a:rPr>
              <a:t>NO!</a:t>
            </a:r>
            <a:br>
              <a:rPr lang="it-IT" altLang="it-IT" sz="2000" dirty="0">
                <a:solidFill>
                  <a:srgbClr val="FF0000"/>
                </a:solidFill>
              </a:rPr>
            </a:br>
            <a:r>
              <a:rPr lang="it-IT" altLang="it-IT" sz="2000" dirty="0">
                <a:solidFill>
                  <a:srgbClr val="FF0000"/>
                </a:solidFill>
              </a:rPr>
              <a:t/>
            </a:r>
            <a:br>
              <a:rPr lang="it-IT" altLang="it-IT" sz="2000" dirty="0">
                <a:solidFill>
                  <a:srgbClr val="FF0000"/>
                </a:solidFill>
              </a:rPr>
            </a:br>
            <a:r>
              <a:rPr lang="it-IT" altLang="it-IT" sz="2000" dirty="0">
                <a:solidFill>
                  <a:srgbClr val="FF0000"/>
                </a:solidFill>
              </a:rPr>
              <a:t>The </a:t>
            </a:r>
            <a:r>
              <a:rPr lang="it-IT" altLang="it-IT" sz="2000" dirty="0" err="1">
                <a:solidFill>
                  <a:srgbClr val="FF0000"/>
                </a:solidFill>
              </a:rPr>
              <a:t>same</a:t>
            </a:r>
            <a:r>
              <a:rPr lang="it-IT" altLang="it-IT" sz="2000" dirty="0">
                <a:solidFill>
                  <a:srgbClr val="FF0000"/>
                </a:solidFill>
              </a:rPr>
              <a:t> </a:t>
            </a:r>
            <a:r>
              <a:rPr lang="it-IT" altLang="it-IT" sz="2000" dirty="0" err="1">
                <a:solidFill>
                  <a:srgbClr val="FF0000"/>
                </a:solidFill>
              </a:rPr>
              <a:t>scheme</a:t>
            </a:r>
            <a:r>
              <a:rPr lang="it-IT" altLang="it-IT" sz="2000" dirty="0">
                <a:solidFill>
                  <a:srgbClr val="FF0000"/>
                </a:solidFill>
              </a:rPr>
              <a:t> </a:t>
            </a:r>
            <a:r>
              <a:rPr lang="it-IT" altLang="it-IT" sz="2000" dirty="0" err="1">
                <a:solidFill>
                  <a:srgbClr val="FF0000"/>
                </a:solidFill>
              </a:rPr>
              <a:t>applies</a:t>
            </a:r>
            <a:r>
              <a:rPr lang="it-IT" altLang="it-IT" sz="2000" dirty="0">
                <a:solidFill>
                  <a:srgbClr val="FF0000"/>
                </a:solidFill>
              </a:rPr>
              <a:t> to:</a:t>
            </a:r>
            <a:br>
              <a:rPr lang="it-IT" altLang="it-IT" sz="2000" dirty="0">
                <a:solidFill>
                  <a:srgbClr val="FF0000"/>
                </a:solidFill>
              </a:rPr>
            </a:br>
            <a:r>
              <a:rPr lang="it-IT" altLang="it-IT" sz="2000" dirty="0">
                <a:solidFill>
                  <a:srgbClr val="FF0000"/>
                </a:solidFill>
              </a:rPr>
              <a:t>a) </a:t>
            </a:r>
            <a:r>
              <a:rPr lang="it-IT" altLang="it-IT" sz="2000" dirty="0" err="1">
                <a:solidFill>
                  <a:srgbClr val="FF0000"/>
                </a:solidFill>
              </a:rPr>
              <a:t>local</a:t>
            </a:r>
            <a:r>
              <a:rPr lang="it-IT" altLang="it-IT" sz="2000" dirty="0">
                <a:solidFill>
                  <a:srgbClr val="FF0000"/>
                </a:solidFill>
              </a:rPr>
              <a:t> </a:t>
            </a:r>
            <a:r>
              <a:rPr lang="it-IT" altLang="it-IT" sz="2000" dirty="0" err="1">
                <a:solidFill>
                  <a:srgbClr val="FF0000"/>
                </a:solidFill>
              </a:rPr>
              <a:t>defects</a:t>
            </a:r>
            <a:r>
              <a:rPr lang="it-IT" altLang="it-IT" sz="2000" dirty="0">
                <a:solidFill>
                  <a:srgbClr val="FF0000"/>
                </a:solidFill>
              </a:rPr>
              <a:t> </a:t>
            </a:r>
            <a:r>
              <a:rPr lang="it-IT" altLang="it-IT" sz="1800" dirty="0">
                <a:solidFill>
                  <a:schemeClr val="accent1"/>
                </a:solidFill>
              </a:rPr>
              <a:t>(</a:t>
            </a:r>
            <a:r>
              <a:rPr lang="it-IT" altLang="it-IT" sz="1800" dirty="0" err="1">
                <a:solidFill>
                  <a:schemeClr val="accent1"/>
                </a:solidFill>
              </a:rPr>
              <a:t>say</a:t>
            </a:r>
            <a:r>
              <a:rPr lang="it-IT" altLang="it-IT" sz="1800" dirty="0">
                <a:solidFill>
                  <a:schemeClr val="accent1"/>
                </a:solidFill>
              </a:rPr>
              <a:t> </a:t>
            </a:r>
            <a:r>
              <a:rPr lang="it-IT" altLang="it-IT" sz="1800" dirty="0" err="1">
                <a:solidFill>
                  <a:schemeClr val="accent1"/>
                </a:solidFill>
              </a:rPr>
              <a:t>vacancies</a:t>
            </a:r>
            <a:r>
              <a:rPr lang="it-IT" altLang="it-IT" sz="1800" dirty="0">
                <a:solidFill>
                  <a:schemeClr val="accent1"/>
                </a:solidFill>
              </a:rPr>
              <a:t> in </a:t>
            </a:r>
            <a:r>
              <a:rPr lang="it-IT" altLang="it-IT" sz="1800" dirty="0" err="1">
                <a:solidFill>
                  <a:schemeClr val="accent1"/>
                </a:solidFill>
              </a:rPr>
              <a:t>silicon</a:t>
            </a:r>
            <a:r>
              <a:rPr lang="it-IT" altLang="it-IT" sz="1800" dirty="0">
                <a:solidFill>
                  <a:schemeClr val="accent1"/>
                </a:solidFill>
              </a:rPr>
              <a:t>)</a:t>
            </a:r>
            <a:br>
              <a:rPr lang="it-IT" altLang="it-IT" sz="1800" dirty="0">
                <a:solidFill>
                  <a:schemeClr val="accent1"/>
                </a:solidFill>
              </a:rPr>
            </a:br>
            <a:r>
              <a:rPr lang="it-IT" altLang="it-IT" sz="1800" dirty="0">
                <a:solidFill>
                  <a:srgbClr val="FF0000"/>
                </a:solidFill>
              </a:rPr>
              <a:t>b) </a:t>
            </a:r>
            <a:r>
              <a:rPr lang="it-IT" altLang="it-IT" sz="1800" dirty="0" err="1">
                <a:solidFill>
                  <a:srgbClr val="FF0000"/>
                </a:solidFill>
              </a:rPr>
              <a:t>desordered</a:t>
            </a:r>
            <a:r>
              <a:rPr lang="it-IT" altLang="it-IT" sz="1800" dirty="0">
                <a:solidFill>
                  <a:srgbClr val="FF0000"/>
                </a:solidFill>
              </a:rPr>
              <a:t> </a:t>
            </a:r>
            <a:r>
              <a:rPr lang="it-IT" altLang="it-IT" sz="1800" dirty="0" err="1">
                <a:solidFill>
                  <a:srgbClr val="FF0000"/>
                </a:solidFill>
              </a:rPr>
              <a:t>systems</a:t>
            </a:r>
            <a:r>
              <a:rPr lang="it-IT" altLang="it-IT" sz="1800" dirty="0">
                <a:solidFill>
                  <a:srgbClr val="FF0000"/>
                </a:solidFill>
              </a:rPr>
              <a:t> </a:t>
            </a:r>
            <a:r>
              <a:rPr lang="it-IT" altLang="it-IT" sz="1800" dirty="0">
                <a:solidFill>
                  <a:schemeClr val="accent1">
                    <a:lumMod val="75000"/>
                  </a:schemeClr>
                </a:solidFill>
              </a:rPr>
              <a:t>(</a:t>
            </a:r>
            <a:r>
              <a:rPr lang="it-IT" altLang="it-IT" sz="1800" dirty="0" err="1">
                <a:solidFill>
                  <a:schemeClr val="accent1">
                    <a:lumMod val="75000"/>
                  </a:schemeClr>
                </a:solidFill>
              </a:rPr>
              <a:t>say</a:t>
            </a:r>
            <a:r>
              <a:rPr lang="it-IT" altLang="it-IT" sz="1800" dirty="0">
                <a:solidFill>
                  <a:schemeClr val="accent1">
                    <a:lumMod val="75000"/>
                  </a:schemeClr>
                </a:solidFill>
              </a:rPr>
              <a:t> </a:t>
            </a:r>
            <a:r>
              <a:rPr lang="it-IT" altLang="it-IT" sz="1800" dirty="0" err="1">
                <a:solidFill>
                  <a:schemeClr val="accent1">
                    <a:lumMod val="75000"/>
                  </a:schemeClr>
                </a:solidFill>
              </a:rPr>
              <a:t>solid</a:t>
            </a:r>
            <a:r>
              <a:rPr lang="it-IT" altLang="it-IT" sz="1800" dirty="0">
                <a:solidFill>
                  <a:schemeClr val="accent1">
                    <a:lumMod val="75000"/>
                  </a:schemeClr>
                </a:solidFill>
              </a:rPr>
              <a:t> </a:t>
            </a:r>
            <a:r>
              <a:rPr lang="it-IT" altLang="it-IT" sz="1800" dirty="0" err="1">
                <a:solidFill>
                  <a:schemeClr val="accent1">
                    <a:lumMod val="75000"/>
                  </a:schemeClr>
                </a:solidFill>
              </a:rPr>
              <a:t>solutions</a:t>
            </a:r>
            <a:r>
              <a:rPr lang="it-IT" altLang="it-IT" sz="1800" dirty="0">
                <a:solidFill>
                  <a:schemeClr val="accent1">
                    <a:lumMod val="75000"/>
                  </a:schemeClr>
                </a:solidFill>
              </a:rPr>
              <a:t>)</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26"/>
          <p:cNvSpPr>
            <a:spLocks noGrp="1" noChangeArrowheads="1"/>
          </p:cNvSpPr>
          <p:nvPr>
            <p:ph type="ctrTitle"/>
          </p:nvPr>
        </p:nvSpPr>
        <p:spPr>
          <a:xfrm>
            <a:off x="684213" y="488950"/>
            <a:ext cx="7772400" cy="5778500"/>
          </a:xfrm>
          <a:ln>
            <a:solidFill>
              <a:srgbClr val="0000FF"/>
            </a:solidFill>
            <a:miter lim="800000"/>
            <a:headEnd/>
            <a:tailEnd/>
          </a:ln>
        </p:spPr>
        <p:txBody>
          <a:bodyPr/>
          <a:lstStyle/>
          <a:p>
            <a:pPr eaLnBrk="1" hangingPunct="1"/>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The level of the theory:</a:t>
            </a:r>
            <a:br>
              <a:rPr lang="it-IT" altLang="it-IT" sz="2400" smtClean="0"/>
            </a:br>
            <a:r>
              <a:rPr lang="it-IT" altLang="it-IT" sz="2400" smtClean="0"/>
              <a:t/>
            </a:r>
            <a:br>
              <a:rPr lang="it-IT" altLang="it-IT" sz="2400" smtClean="0"/>
            </a:br>
            <a:r>
              <a:rPr lang="it-IT" altLang="it-IT" sz="2400" smtClean="0"/>
              <a:t>non relativistic</a:t>
            </a:r>
            <a:br>
              <a:rPr lang="it-IT" altLang="it-IT" sz="2400" smtClean="0"/>
            </a:br>
            <a:r>
              <a:rPr lang="it-IT" altLang="it-IT" sz="2400" smtClean="0"/>
              <a:t>Schroedinger equation</a:t>
            </a:r>
            <a:br>
              <a:rPr lang="it-IT" altLang="it-IT" sz="2400" smtClean="0"/>
            </a:br>
            <a:r>
              <a:rPr lang="it-IT" altLang="it-IT" sz="2400" smtClean="0"/>
              <a:t>Born-Hoppeneimer approximation</a:t>
            </a:r>
            <a:br>
              <a:rPr lang="it-IT" altLang="it-IT" sz="2400" smtClean="0"/>
            </a:br>
            <a:r>
              <a:rPr lang="it-IT" altLang="it-IT" sz="2400" smtClean="0"/>
              <a:t>single particle approximation</a:t>
            </a:r>
            <a:br>
              <a:rPr lang="it-IT" altLang="it-IT" sz="2400" smtClean="0"/>
            </a:br>
            <a:r>
              <a:rPr lang="it-IT" altLang="it-IT" sz="2400" smtClean="0"/>
              <a:t>single determinant (Hartree-Fock or ….DFT)</a:t>
            </a:r>
            <a:br>
              <a:rPr lang="it-IT" altLang="it-IT" sz="2400" smtClean="0"/>
            </a:br>
            <a:r>
              <a:rPr lang="it-IT" altLang="it-IT" sz="2400" smtClean="0"/>
              <a:t>variational principle</a:t>
            </a:r>
            <a:br>
              <a:rPr lang="it-IT" altLang="it-IT" sz="2400" smtClean="0"/>
            </a:br>
            <a:r>
              <a:rPr lang="it-IT" altLang="it-IT" sz="2400" smtClean="0"/>
              <a:t>local basis set (LCAO)</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3600" smtClean="0"/>
              <a:t/>
            </a:r>
            <a:br>
              <a:rPr lang="it-IT" altLang="it-IT" sz="3600" smtClean="0"/>
            </a:br>
            <a:r>
              <a:rPr lang="it-IT" altLang="it-IT" sz="3600" smtClean="0"/>
              <a:t/>
            </a:r>
            <a:br>
              <a:rPr lang="it-IT" altLang="it-IT" sz="3600" smtClean="0"/>
            </a:br>
            <a:r>
              <a:rPr lang="fr-FR" altLang="it-IT" sz="4000" b="1" smtClean="0">
                <a:solidFill>
                  <a:schemeClr val="accent2"/>
                </a:solidFill>
              </a:rPr>
              <a:t/>
            </a:r>
            <a:br>
              <a:rPr lang="fr-FR" altLang="it-IT" sz="4000" b="1" smtClean="0">
                <a:solidFill>
                  <a:schemeClr val="accent2"/>
                </a:solidFill>
              </a:rPr>
            </a:br>
            <a:r>
              <a:rPr lang="fr-FR" altLang="it-IT" sz="4000" b="1" smtClean="0">
                <a:solidFill>
                  <a:schemeClr val="accent2"/>
                </a:solidFill>
              </a:rPr>
              <a:t/>
            </a:r>
            <a:br>
              <a:rPr lang="fr-FR" altLang="it-IT" sz="4000" b="1" smtClean="0">
                <a:solidFill>
                  <a:schemeClr val="accent2"/>
                </a:solidFill>
              </a:rPr>
            </a:br>
            <a:r>
              <a:rPr lang="it-IT" altLang="it-IT" sz="3600" smtClean="0"/>
              <a:t/>
            </a:r>
            <a:br>
              <a:rPr lang="it-IT" altLang="it-IT" sz="3600" smtClean="0"/>
            </a:br>
            <a:r>
              <a:rPr lang="it-IT" altLang="it-IT" sz="2800" u="sng" smtClean="0">
                <a:solidFill>
                  <a:srgbClr val="0000FF"/>
                </a:solidFill>
              </a:rPr>
              <a:t/>
            </a:r>
            <a:br>
              <a:rPr lang="it-IT" altLang="it-IT" sz="2800" u="sng" smtClean="0">
                <a:solidFill>
                  <a:srgbClr val="0000FF"/>
                </a:solidFill>
              </a:rPr>
            </a:br>
            <a:r>
              <a:rPr lang="it-IT" altLang="it-IT" sz="3600" smtClean="0">
                <a:solidFill>
                  <a:srgbClr val="0000FF"/>
                </a:solidFill>
              </a:rPr>
              <a:t/>
            </a:r>
            <a:br>
              <a:rPr lang="it-IT" altLang="it-IT" sz="3600" smtClean="0">
                <a:solidFill>
                  <a:srgbClr val="0000FF"/>
                </a:solidFill>
              </a:rPr>
            </a:br>
            <a:r>
              <a:rPr lang="it-IT" altLang="it-IT" sz="2400" smtClean="0">
                <a:solidFill>
                  <a:srgbClr val="0000FF"/>
                </a:solidFill>
              </a:rPr>
              <a:t/>
            </a:r>
            <a:br>
              <a:rPr lang="it-IT" altLang="it-IT" sz="2400" smtClean="0">
                <a:solidFill>
                  <a:srgbClr val="0000FF"/>
                </a:solidFill>
              </a:rPr>
            </a:br>
            <a:r>
              <a:rPr lang="it-IT" altLang="it-IT" sz="2400" smtClean="0">
                <a:solidFill>
                  <a:srgbClr val="0000FF"/>
                </a:solidFill>
              </a:rPr>
              <a:t> </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026"/>
          <p:cNvSpPr>
            <a:spLocks noGrp="1" noChangeArrowheads="1"/>
          </p:cNvSpPr>
          <p:nvPr>
            <p:ph type="ctrTitle"/>
          </p:nvPr>
        </p:nvSpPr>
        <p:spPr>
          <a:xfrm>
            <a:off x="684213" y="488950"/>
            <a:ext cx="7772400" cy="5778500"/>
          </a:xfrm>
          <a:ln>
            <a:solidFill>
              <a:srgbClr val="0000FF"/>
            </a:solidFill>
            <a:miter lim="800000"/>
            <a:headEnd/>
            <a:tailEnd/>
          </a:ln>
        </p:spPr>
        <p:txBody>
          <a:bodyPr/>
          <a:lstStyle/>
          <a:p>
            <a:pPr eaLnBrk="1" hangingPunct="1"/>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An obvious statement:</a:t>
            </a:r>
            <a:br>
              <a:rPr lang="it-IT" altLang="it-IT" sz="2400" smtClean="0"/>
            </a:br>
            <a:r>
              <a:rPr lang="it-IT" altLang="it-IT" sz="2400" smtClean="0"/>
              <a:t>also the simplest crystalline system is much more</a:t>
            </a:r>
            <a:br>
              <a:rPr lang="it-IT" altLang="it-IT" sz="2400" smtClean="0"/>
            </a:br>
            <a:r>
              <a:rPr lang="it-IT" altLang="it-IT" sz="2400" smtClean="0"/>
              <a:t>complicated than the simplest molecular system:</a:t>
            </a:r>
            <a:br>
              <a:rPr lang="it-IT" altLang="it-IT" sz="2400" smtClean="0"/>
            </a:br>
            <a:r>
              <a:rPr lang="it-IT" altLang="it-IT" sz="2400" smtClean="0"/>
              <a:t/>
            </a:r>
            <a:br>
              <a:rPr lang="it-IT" altLang="it-IT" sz="2400" smtClean="0"/>
            </a:br>
            <a:r>
              <a:rPr lang="it-IT" altLang="it-IT" sz="2400" smtClean="0"/>
              <a:t>Accurate studies for the latter in the ’60</a:t>
            </a:r>
            <a:br>
              <a:rPr lang="it-IT" altLang="it-IT" sz="2400" smtClean="0"/>
            </a:br>
            <a:r>
              <a:rPr lang="it-IT" altLang="it-IT" sz="2400" smtClean="0"/>
              <a:t>(H</a:t>
            </a:r>
            <a:r>
              <a:rPr lang="it-IT" altLang="it-IT" sz="2400" baseline="-25000" smtClean="0">
                <a:solidFill>
                  <a:schemeClr val="tx1"/>
                </a:solidFill>
              </a:rPr>
              <a:t>2</a:t>
            </a:r>
            <a:r>
              <a:rPr lang="it-IT" altLang="it-IT" sz="2400" smtClean="0"/>
              <a:t>, methane,benzene)</a:t>
            </a:r>
            <a:br>
              <a:rPr lang="it-IT" altLang="it-IT" sz="2400" smtClean="0"/>
            </a:br>
            <a:r>
              <a:rPr lang="it-IT" altLang="it-IT" sz="2400" smtClean="0"/>
              <a:t/>
            </a:r>
            <a:br>
              <a:rPr lang="it-IT" altLang="it-IT" sz="2400" smtClean="0"/>
            </a:br>
            <a:r>
              <a:rPr lang="it-IT" altLang="it-IT" sz="2400" smtClean="0"/>
              <a:t>The first ab initio calculations for solids appear in</a:t>
            </a:r>
            <a:br>
              <a:rPr lang="it-IT" altLang="it-IT" sz="2400" smtClean="0"/>
            </a:br>
            <a:r>
              <a:rPr lang="it-IT" altLang="it-IT" sz="2400" smtClean="0"/>
              <a:t>1979-1980 (diamond)</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3600" smtClean="0"/>
              <a:t/>
            </a:r>
            <a:br>
              <a:rPr lang="it-IT" altLang="it-IT" sz="3600" smtClean="0"/>
            </a:br>
            <a:r>
              <a:rPr lang="it-IT" altLang="it-IT" sz="3600" smtClean="0"/>
              <a:t/>
            </a:r>
            <a:br>
              <a:rPr lang="it-IT" altLang="it-IT" sz="3600" smtClean="0"/>
            </a:br>
            <a:r>
              <a:rPr lang="fr-FR" altLang="it-IT" sz="4000" b="1" smtClean="0">
                <a:solidFill>
                  <a:schemeClr val="accent2"/>
                </a:solidFill>
              </a:rPr>
              <a:t/>
            </a:r>
            <a:br>
              <a:rPr lang="fr-FR" altLang="it-IT" sz="4000" b="1" smtClean="0">
                <a:solidFill>
                  <a:schemeClr val="accent2"/>
                </a:solidFill>
              </a:rPr>
            </a:br>
            <a:r>
              <a:rPr lang="fr-FR" altLang="it-IT" sz="4000" b="1" smtClean="0">
                <a:solidFill>
                  <a:schemeClr val="accent2"/>
                </a:solidFill>
              </a:rPr>
              <a:t/>
            </a:r>
            <a:br>
              <a:rPr lang="fr-FR" altLang="it-IT" sz="4000" b="1" smtClean="0">
                <a:solidFill>
                  <a:schemeClr val="accent2"/>
                </a:solidFill>
              </a:rPr>
            </a:br>
            <a:r>
              <a:rPr lang="it-IT" altLang="it-IT" sz="3600" smtClean="0"/>
              <a:t/>
            </a:r>
            <a:br>
              <a:rPr lang="it-IT" altLang="it-IT" sz="3600" smtClean="0"/>
            </a:br>
            <a:r>
              <a:rPr lang="it-IT" altLang="it-IT" sz="2800" u="sng" smtClean="0">
                <a:solidFill>
                  <a:srgbClr val="0000FF"/>
                </a:solidFill>
              </a:rPr>
              <a:t/>
            </a:r>
            <a:br>
              <a:rPr lang="it-IT" altLang="it-IT" sz="2800" u="sng" smtClean="0">
                <a:solidFill>
                  <a:srgbClr val="0000FF"/>
                </a:solidFill>
              </a:rPr>
            </a:br>
            <a:r>
              <a:rPr lang="it-IT" altLang="it-IT" sz="3600" smtClean="0">
                <a:solidFill>
                  <a:srgbClr val="0000FF"/>
                </a:solidFill>
              </a:rPr>
              <a:t/>
            </a:r>
            <a:br>
              <a:rPr lang="it-IT" altLang="it-IT" sz="3600" smtClean="0">
                <a:solidFill>
                  <a:srgbClr val="0000FF"/>
                </a:solidFill>
              </a:rPr>
            </a:br>
            <a:r>
              <a:rPr lang="it-IT" altLang="it-IT" sz="2400" smtClean="0">
                <a:solidFill>
                  <a:srgbClr val="0000FF"/>
                </a:solidFill>
              </a:rPr>
              <a:t/>
            </a:r>
            <a:br>
              <a:rPr lang="it-IT" altLang="it-IT" sz="2400" smtClean="0">
                <a:solidFill>
                  <a:srgbClr val="0000FF"/>
                </a:solidFill>
              </a:rPr>
            </a:br>
            <a:r>
              <a:rPr lang="it-IT" altLang="it-IT" sz="2400" smtClean="0">
                <a:solidFill>
                  <a:srgbClr val="0000FF"/>
                </a:solidFill>
              </a:rPr>
              <a:t> </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Grp="1" noChangeArrowheads="1"/>
          </p:cNvSpPr>
          <p:nvPr>
            <p:ph type="ctrTitle"/>
          </p:nvPr>
        </p:nvSpPr>
        <p:spPr>
          <a:xfrm>
            <a:off x="684213" y="488950"/>
            <a:ext cx="7772400" cy="5778500"/>
          </a:xfrm>
          <a:ln>
            <a:solidFill>
              <a:srgbClr val="0000FF"/>
            </a:solidFill>
            <a:miter lim="800000"/>
            <a:headEnd/>
            <a:tailEnd/>
          </a:ln>
        </p:spPr>
        <p:txBody>
          <a:bodyPr/>
          <a:lstStyle/>
          <a:p>
            <a:pPr eaLnBrk="1" hangingPunct="1">
              <a:defRPr/>
            </a:pPr>
            <a:r>
              <a:rPr lang="it-IT" altLang="it-IT" sz="2400" dirty="0"/>
              <a:t/>
            </a:r>
            <a:br>
              <a:rPr lang="it-IT" altLang="it-IT" sz="2400" dirty="0"/>
            </a:br>
            <a:r>
              <a:rPr lang="it-IT" altLang="it-IT" sz="2400" dirty="0"/>
              <a:t/>
            </a:r>
            <a:br>
              <a:rPr lang="it-IT" altLang="it-IT" sz="2400" dirty="0"/>
            </a:br>
            <a:r>
              <a:rPr lang="it-IT" altLang="it-IT" sz="2400" dirty="0"/>
              <a:t/>
            </a:r>
            <a:br>
              <a:rPr lang="it-IT" altLang="it-IT" sz="2400" dirty="0"/>
            </a:br>
            <a:r>
              <a:rPr lang="it-IT" altLang="it-IT" sz="2400" dirty="0"/>
              <a:t/>
            </a:r>
            <a:br>
              <a:rPr lang="it-IT" altLang="it-IT" sz="2400" dirty="0"/>
            </a:br>
            <a:r>
              <a:rPr lang="it-IT" altLang="it-IT" sz="2400" dirty="0"/>
              <a:t/>
            </a:r>
            <a:br>
              <a:rPr lang="it-IT" altLang="it-IT" sz="2400" dirty="0"/>
            </a:br>
            <a:r>
              <a:rPr lang="it-IT" altLang="it-IT" sz="2400" dirty="0"/>
              <a:t/>
            </a:r>
            <a:br>
              <a:rPr lang="it-IT" altLang="it-IT" sz="2400" dirty="0"/>
            </a:br>
            <a:r>
              <a:rPr lang="it-IT" altLang="it-IT" sz="2400" dirty="0"/>
              <a:t/>
            </a:r>
            <a:br>
              <a:rPr lang="it-IT" altLang="it-IT" sz="2400" dirty="0"/>
            </a:br>
            <a:r>
              <a:rPr lang="it-IT" altLang="it-IT" sz="2400" dirty="0"/>
              <a:t/>
            </a:r>
            <a:br>
              <a:rPr lang="it-IT" altLang="it-IT" sz="2400" dirty="0"/>
            </a:br>
            <a:r>
              <a:rPr lang="it-IT" altLang="it-IT" sz="2400" dirty="0"/>
              <a:t/>
            </a:r>
            <a:br>
              <a:rPr lang="it-IT" altLang="it-IT" sz="2400" dirty="0"/>
            </a:br>
            <a:r>
              <a:rPr lang="it-IT" altLang="it-IT" sz="2400" dirty="0"/>
              <a:t/>
            </a:r>
            <a:br>
              <a:rPr lang="it-IT" altLang="it-IT" sz="2400" dirty="0"/>
            </a:br>
            <a:r>
              <a:rPr lang="it-IT" altLang="it-IT" sz="2400" dirty="0"/>
              <a:t/>
            </a:r>
            <a:br>
              <a:rPr lang="it-IT" altLang="it-IT" sz="2400" dirty="0"/>
            </a:br>
            <a:r>
              <a:rPr lang="it-IT" altLang="it-IT" sz="2400" dirty="0"/>
              <a:t/>
            </a:r>
            <a:br>
              <a:rPr lang="it-IT" altLang="it-IT" sz="2400" dirty="0"/>
            </a:br>
            <a:r>
              <a:rPr lang="it-IT" altLang="it-IT" sz="2400" dirty="0"/>
              <a:t/>
            </a:r>
            <a:br>
              <a:rPr lang="it-IT" altLang="it-IT" sz="2400" dirty="0"/>
            </a:br>
            <a:r>
              <a:rPr lang="it-IT" altLang="it-IT" sz="2400" dirty="0"/>
              <a:t/>
            </a:r>
            <a:br>
              <a:rPr lang="it-IT" altLang="it-IT" sz="2400" dirty="0"/>
            </a:br>
            <a:r>
              <a:rPr lang="it-IT" altLang="it-IT" sz="2400" dirty="0"/>
              <a:t/>
            </a:r>
            <a:br>
              <a:rPr lang="it-IT" altLang="it-IT" sz="2400" dirty="0"/>
            </a:br>
            <a:r>
              <a:rPr lang="it-IT" altLang="it-IT" sz="2400" dirty="0"/>
              <a:t/>
            </a:r>
            <a:br>
              <a:rPr lang="it-IT" altLang="it-IT" sz="2400" dirty="0"/>
            </a:br>
            <a:r>
              <a:rPr lang="it-IT" altLang="it-IT" sz="2400" dirty="0"/>
              <a:t/>
            </a:r>
            <a:br>
              <a:rPr lang="it-IT" altLang="it-IT" sz="2400" dirty="0"/>
            </a:br>
            <a:r>
              <a:rPr lang="it-IT" altLang="it-IT" sz="2400" dirty="0" err="1"/>
              <a:t>Hystorically</a:t>
            </a:r>
            <a:r>
              <a:rPr lang="it-IT" altLang="it-IT" sz="2400" dirty="0"/>
              <a:t>, </a:t>
            </a:r>
            <a:r>
              <a:rPr lang="it-IT" altLang="it-IT" sz="2400" dirty="0" err="1"/>
              <a:t>two</a:t>
            </a:r>
            <a:r>
              <a:rPr lang="it-IT" altLang="it-IT" sz="2400" dirty="0"/>
              <a:t> </a:t>
            </a:r>
            <a:r>
              <a:rPr lang="it-IT" altLang="it-IT" sz="2400" dirty="0" err="1"/>
              <a:t>separated</a:t>
            </a:r>
            <a:r>
              <a:rPr lang="it-IT" altLang="it-IT" sz="2400" dirty="0"/>
              <a:t> </a:t>
            </a:r>
            <a:r>
              <a:rPr lang="it-IT" altLang="it-IT" sz="2400" dirty="0" err="1"/>
              <a:t>development</a:t>
            </a:r>
            <a:r>
              <a:rPr lang="it-IT" altLang="it-IT" sz="2400" dirty="0"/>
              <a:t> </a:t>
            </a:r>
            <a:r>
              <a:rPr lang="it-IT" altLang="it-IT" sz="2400" dirty="0" err="1"/>
              <a:t>lines</a:t>
            </a:r>
            <a:r>
              <a:rPr lang="it-IT" altLang="it-IT" sz="2400" dirty="0"/>
              <a:t>:</a:t>
            </a:r>
            <a:br>
              <a:rPr lang="it-IT" altLang="it-IT" sz="2400" dirty="0"/>
            </a:br>
            <a:r>
              <a:rPr lang="it-IT" altLang="it-IT" sz="2400" dirty="0"/>
              <a:t/>
            </a:r>
            <a:br>
              <a:rPr lang="it-IT" altLang="it-IT" sz="2400" dirty="0"/>
            </a:br>
            <a:r>
              <a:rPr lang="it-IT" altLang="it-IT" sz="2400" dirty="0" err="1">
                <a:solidFill>
                  <a:srgbClr val="FF0000"/>
                </a:solidFill>
              </a:rPr>
              <a:t>Molecules</a:t>
            </a:r>
            <a:r>
              <a:rPr lang="it-IT" altLang="it-IT" sz="2400" dirty="0">
                <a:solidFill>
                  <a:srgbClr val="FF0000"/>
                </a:solidFill>
              </a:rPr>
              <a:t> (or finite </a:t>
            </a:r>
            <a:r>
              <a:rPr lang="it-IT" altLang="it-IT" sz="2400" dirty="0" err="1">
                <a:solidFill>
                  <a:srgbClr val="FF0000"/>
                </a:solidFill>
              </a:rPr>
              <a:t>systems</a:t>
            </a:r>
            <a:r>
              <a:rPr lang="it-IT" altLang="it-IT" sz="2400" dirty="0">
                <a:solidFill>
                  <a:srgbClr val="FF0000"/>
                </a:solidFill>
              </a:rPr>
              <a:t>):</a:t>
            </a:r>
            <a:br>
              <a:rPr lang="it-IT" altLang="it-IT" sz="2400" dirty="0">
                <a:solidFill>
                  <a:srgbClr val="FF0000"/>
                </a:solidFill>
              </a:rPr>
            </a:br>
            <a:r>
              <a:rPr lang="it-IT" altLang="it-IT" sz="2400" dirty="0">
                <a:solidFill>
                  <a:srgbClr val="FF0000"/>
                </a:solidFill>
              </a:rPr>
              <a:t>HF </a:t>
            </a:r>
            <a:r>
              <a:rPr lang="it-IT" altLang="it-IT" sz="2400" dirty="0" err="1">
                <a:solidFill>
                  <a:srgbClr val="FF0000"/>
                </a:solidFill>
              </a:rPr>
              <a:t>based</a:t>
            </a:r>
            <a:r>
              <a:rPr lang="it-IT" altLang="it-IT" sz="2400" dirty="0">
                <a:solidFill>
                  <a:srgbClr val="FF0000"/>
                </a:solidFill>
              </a:rPr>
              <a:t>, a </a:t>
            </a:r>
            <a:r>
              <a:rPr lang="it-IT" altLang="it-IT" sz="2400" dirty="0" err="1">
                <a:solidFill>
                  <a:srgbClr val="FF0000"/>
                </a:solidFill>
              </a:rPr>
              <a:t>local</a:t>
            </a:r>
            <a:r>
              <a:rPr lang="it-IT" altLang="it-IT" sz="2400" dirty="0">
                <a:solidFill>
                  <a:srgbClr val="FF0000"/>
                </a:solidFill>
              </a:rPr>
              <a:t> </a:t>
            </a:r>
            <a:r>
              <a:rPr lang="it-IT" altLang="it-IT" sz="2400" dirty="0" err="1">
                <a:solidFill>
                  <a:srgbClr val="FF0000"/>
                </a:solidFill>
              </a:rPr>
              <a:t>basis</a:t>
            </a:r>
            <a:r>
              <a:rPr lang="it-IT" altLang="it-IT" sz="2400" dirty="0">
                <a:solidFill>
                  <a:srgbClr val="FF0000"/>
                </a:solidFill>
              </a:rPr>
              <a:t> set, </a:t>
            </a:r>
            <a:r>
              <a:rPr lang="it-IT" altLang="it-IT" sz="2400" dirty="0" err="1">
                <a:solidFill>
                  <a:srgbClr val="FF0000"/>
                </a:solidFill>
              </a:rPr>
              <a:t>all</a:t>
            </a:r>
            <a:r>
              <a:rPr lang="it-IT" altLang="it-IT" sz="2400" dirty="0">
                <a:solidFill>
                  <a:srgbClr val="FF0000"/>
                </a:solidFill>
              </a:rPr>
              <a:t> electron</a:t>
            </a:r>
            <a:br>
              <a:rPr lang="it-IT" altLang="it-IT" sz="2400" dirty="0">
                <a:solidFill>
                  <a:srgbClr val="FF0000"/>
                </a:solidFill>
              </a:rPr>
            </a:br>
            <a:r>
              <a:rPr lang="it-IT" altLang="it-IT" sz="2400" dirty="0">
                <a:solidFill>
                  <a:srgbClr val="FF0000"/>
                </a:solidFill>
              </a:rPr>
              <a:t/>
            </a:r>
            <a:br>
              <a:rPr lang="it-IT" altLang="it-IT" sz="2400" dirty="0">
                <a:solidFill>
                  <a:srgbClr val="FF0000"/>
                </a:solidFill>
              </a:rPr>
            </a:br>
            <a:r>
              <a:rPr lang="it-IT" altLang="it-IT" sz="2400" dirty="0">
                <a:solidFill>
                  <a:srgbClr val="00B0F0"/>
                </a:solidFill>
              </a:rPr>
              <a:t/>
            </a:r>
            <a:br>
              <a:rPr lang="it-IT" altLang="it-IT" sz="2400" dirty="0">
                <a:solidFill>
                  <a:srgbClr val="00B0F0"/>
                </a:solidFill>
              </a:rPr>
            </a:br>
            <a:r>
              <a:rPr lang="it-IT" altLang="it-IT" sz="2400" dirty="0" err="1">
                <a:solidFill>
                  <a:srgbClr val="00B0F0"/>
                </a:solidFill>
              </a:rPr>
              <a:t>Solids</a:t>
            </a:r>
            <a:r>
              <a:rPr lang="it-IT" altLang="it-IT" sz="2400" dirty="0">
                <a:solidFill>
                  <a:srgbClr val="00B0F0"/>
                </a:solidFill>
              </a:rPr>
              <a:t> (infinite in </a:t>
            </a:r>
            <a:r>
              <a:rPr lang="it-IT" altLang="it-IT" sz="2400" dirty="0" err="1">
                <a:solidFill>
                  <a:srgbClr val="00B0F0"/>
                </a:solidFill>
              </a:rPr>
              <a:t>three</a:t>
            </a:r>
            <a:r>
              <a:rPr lang="it-IT" altLang="it-IT" sz="2400" dirty="0">
                <a:solidFill>
                  <a:srgbClr val="00B0F0"/>
                </a:solidFill>
              </a:rPr>
              <a:t> </a:t>
            </a:r>
            <a:r>
              <a:rPr lang="it-IT" altLang="it-IT" sz="2400" dirty="0" err="1">
                <a:solidFill>
                  <a:srgbClr val="00B0F0"/>
                </a:solidFill>
              </a:rPr>
              <a:t>directions</a:t>
            </a:r>
            <a:r>
              <a:rPr lang="it-IT" altLang="it-IT" sz="2400" dirty="0">
                <a:solidFill>
                  <a:srgbClr val="00B0F0"/>
                </a:solidFill>
              </a:rPr>
              <a:t>)</a:t>
            </a:r>
            <a:br>
              <a:rPr lang="it-IT" altLang="it-IT" sz="2400" dirty="0">
                <a:solidFill>
                  <a:srgbClr val="00B0F0"/>
                </a:solidFill>
              </a:rPr>
            </a:br>
            <a:r>
              <a:rPr lang="it-IT" altLang="it-IT" sz="2400" dirty="0">
                <a:solidFill>
                  <a:srgbClr val="00B0F0"/>
                </a:solidFill>
              </a:rPr>
              <a:t>DFT, </a:t>
            </a:r>
            <a:r>
              <a:rPr lang="it-IT" altLang="it-IT" sz="2400" dirty="0" err="1">
                <a:solidFill>
                  <a:srgbClr val="00B0F0"/>
                </a:solidFill>
              </a:rPr>
              <a:t>plane-waves</a:t>
            </a:r>
            <a:r>
              <a:rPr lang="it-IT" altLang="it-IT" sz="2400" dirty="0">
                <a:solidFill>
                  <a:srgbClr val="00B0F0"/>
                </a:solidFill>
              </a:rPr>
              <a:t>, </a:t>
            </a:r>
            <a:r>
              <a:rPr lang="it-IT" altLang="it-IT" sz="2400" dirty="0" err="1">
                <a:solidFill>
                  <a:srgbClr val="00B0F0"/>
                </a:solidFill>
              </a:rPr>
              <a:t>pseudopotential</a:t>
            </a:r>
            <a:r>
              <a:rPr lang="it-IT" altLang="it-IT" sz="2400" dirty="0">
                <a:solidFill>
                  <a:srgbClr val="00B0F0"/>
                </a:solidFill>
              </a:rPr>
              <a:t>.</a:t>
            </a:r>
            <a:br>
              <a:rPr lang="it-IT" altLang="it-IT" sz="2400" dirty="0">
                <a:solidFill>
                  <a:srgbClr val="00B0F0"/>
                </a:solidFill>
              </a:rPr>
            </a:br>
            <a:r>
              <a:rPr lang="it-IT" altLang="it-IT" sz="2400" dirty="0">
                <a:solidFill>
                  <a:srgbClr val="00B0F0"/>
                </a:solidFill>
              </a:rPr>
              <a:t/>
            </a:r>
            <a:br>
              <a:rPr lang="it-IT" altLang="it-IT" sz="2400" dirty="0">
                <a:solidFill>
                  <a:srgbClr val="00B0F0"/>
                </a:solidFill>
              </a:rPr>
            </a:br>
            <a:r>
              <a:rPr lang="it-IT" altLang="it-IT" sz="2400" dirty="0">
                <a:solidFill>
                  <a:schemeClr val="accent1">
                    <a:lumMod val="50000"/>
                  </a:schemeClr>
                </a:solidFill>
              </a:rPr>
              <a:t>In the last </a:t>
            </a:r>
            <a:r>
              <a:rPr lang="it-IT" altLang="it-IT" sz="2400" dirty="0" err="1">
                <a:solidFill>
                  <a:schemeClr val="accent1">
                    <a:lumMod val="50000"/>
                  </a:schemeClr>
                </a:solidFill>
              </a:rPr>
              <a:t>say</a:t>
            </a:r>
            <a:r>
              <a:rPr lang="it-IT" altLang="it-IT" sz="2400" dirty="0">
                <a:solidFill>
                  <a:schemeClr val="accent1">
                    <a:lumMod val="50000"/>
                  </a:schemeClr>
                </a:solidFill>
              </a:rPr>
              <a:t> 10 </a:t>
            </a:r>
            <a:r>
              <a:rPr lang="it-IT" altLang="it-IT" sz="2400" dirty="0" err="1">
                <a:solidFill>
                  <a:schemeClr val="accent1">
                    <a:lumMod val="50000"/>
                  </a:schemeClr>
                </a:solidFill>
              </a:rPr>
              <a:t>years</a:t>
            </a:r>
            <a:r>
              <a:rPr lang="it-IT" altLang="it-IT" sz="2400" dirty="0">
                <a:solidFill>
                  <a:schemeClr val="accent1">
                    <a:lumMod val="50000"/>
                  </a:schemeClr>
                </a:solidFill>
              </a:rPr>
              <a:t>…..</a:t>
            </a:r>
            <a:r>
              <a:rPr lang="it-IT" altLang="it-IT" sz="2400" dirty="0" err="1">
                <a:solidFill>
                  <a:schemeClr val="accent1">
                    <a:lumMod val="50000"/>
                  </a:schemeClr>
                </a:solidFill>
              </a:rPr>
              <a:t>intersections</a:t>
            </a:r>
            <a:r>
              <a:rPr lang="it-IT" altLang="it-IT" sz="2400" dirty="0">
                <a:solidFill>
                  <a:schemeClr val="accent1">
                    <a:lumMod val="50000"/>
                  </a:schemeClr>
                </a:solidFill>
              </a:rPr>
              <a:t>…</a:t>
            </a:r>
            <a:r>
              <a:rPr lang="it-IT" altLang="it-IT" sz="2400" dirty="0"/>
              <a:t/>
            </a:r>
            <a:br>
              <a:rPr lang="it-IT" altLang="it-IT" sz="2400" dirty="0"/>
            </a:br>
            <a:r>
              <a:rPr lang="it-IT" altLang="it-IT" sz="2400" dirty="0"/>
              <a:t/>
            </a:r>
            <a:br>
              <a:rPr lang="it-IT" altLang="it-IT" sz="2400" dirty="0"/>
            </a:br>
            <a:r>
              <a:rPr lang="it-IT" altLang="it-IT" sz="2400" dirty="0"/>
              <a:t/>
            </a:r>
            <a:br>
              <a:rPr lang="it-IT" altLang="it-IT" sz="2400" dirty="0"/>
            </a:br>
            <a:r>
              <a:rPr lang="it-IT" altLang="it-IT" sz="3600" dirty="0"/>
              <a:t/>
            </a:r>
            <a:br>
              <a:rPr lang="it-IT" altLang="it-IT" sz="3600" dirty="0"/>
            </a:br>
            <a:r>
              <a:rPr lang="it-IT" altLang="it-IT" sz="3600" dirty="0"/>
              <a:t/>
            </a:r>
            <a:br>
              <a:rPr lang="it-IT" altLang="it-IT" sz="3600" dirty="0"/>
            </a:br>
            <a:r>
              <a:rPr lang="fr-FR" altLang="it-IT" sz="4000" b="1" dirty="0">
                <a:solidFill>
                  <a:schemeClr val="accent2"/>
                </a:solidFill>
              </a:rPr>
              <a:t/>
            </a:r>
            <a:br>
              <a:rPr lang="fr-FR" altLang="it-IT" sz="4000" b="1" dirty="0">
                <a:solidFill>
                  <a:schemeClr val="accent2"/>
                </a:solidFill>
              </a:rPr>
            </a:br>
            <a:r>
              <a:rPr lang="fr-FR" altLang="it-IT" sz="4000" b="1" dirty="0">
                <a:solidFill>
                  <a:schemeClr val="accent2"/>
                </a:solidFill>
              </a:rPr>
              <a:t/>
            </a:r>
            <a:br>
              <a:rPr lang="fr-FR" altLang="it-IT" sz="4000" b="1" dirty="0">
                <a:solidFill>
                  <a:schemeClr val="accent2"/>
                </a:solidFill>
              </a:rPr>
            </a:br>
            <a:r>
              <a:rPr lang="it-IT" altLang="it-IT" sz="3600" dirty="0"/>
              <a:t/>
            </a:r>
            <a:br>
              <a:rPr lang="it-IT" altLang="it-IT" sz="3600" dirty="0"/>
            </a:br>
            <a:r>
              <a:rPr lang="it-IT" altLang="it-IT" sz="2800" u="sng" dirty="0">
                <a:solidFill>
                  <a:srgbClr val="0000FF"/>
                </a:solidFill>
              </a:rPr>
              <a:t/>
            </a:r>
            <a:br>
              <a:rPr lang="it-IT" altLang="it-IT" sz="2800" u="sng" dirty="0">
                <a:solidFill>
                  <a:srgbClr val="0000FF"/>
                </a:solidFill>
              </a:rPr>
            </a:br>
            <a:r>
              <a:rPr lang="it-IT" altLang="it-IT" sz="3600" dirty="0">
                <a:solidFill>
                  <a:srgbClr val="0000FF"/>
                </a:solidFill>
              </a:rPr>
              <a:t/>
            </a:r>
            <a:br>
              <a:rPr lang="it-IT" altLang="it-IT" sz="3600" dirty="0">
                <a:solidFill>
                  <a:srgbClr val="0000FF"/>
                </a:solidFill>
              </a:rPr>
            </a:br>
            <a:r>
              <a:rPr lang="it-IT" altLang="it-IT" sz="2400" dirty="0">
                <a:solidFill>
                  <a:srgbClr val="0000FF"/>
                </a:solidFill>
              </a:rPr>
              <a:t/>
            </a:r>
            <a:br>
              <a:rPr lang="it-IT" altLang="it-IT" sz="2400" dirty="0">
                <a:solidFill>
                  <a:srgbClr val="0000FF"/>
                </a:solidFill>
              </a:rPr>
            </a:br>
            <a:r>
              <a:rPr lang="it-IT" altLang="it-IT" sz="2400" dirty="0">
                <a:solidFill>
                  <a:srgbClr val="0000FF"/>
                </a:solidFill>
              </a:rPr>
              <a:t> </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026"/>
          <p:cNvSpPr>
            <a:spLocks noGrp="1" noChangeArrowheads="1"/>
          </p:cNvSpPr>
          <p:nvPr>
            <p:ph type="ctrTitle"/>
          </p:nvPr>
        </p:nvSpPr>
        <p:spPr>
          <a:xfrm>
            <a:off x="684213" y="488950"/>
            <a:ext cx="7772400" cy="5778500"/>
          </a:xfrm>
          <a:ln>
            <a:solidFill>
              <a:srgbClr val="0000FF"/>
            </a:solidFill>
            <a:miter lim="800000"/>
            <a:headEnd/>
            <a:tailEnd/>
          </a:ln>
        </p:spPr>
        <p:txBody>
          <a:bodyPr/>
          <a:lstStyle/>
          <a:p>
            <a:pPr eaLnBrk="1" hangingPunct="1"/>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The simulation at the </a:t>
            </a:r>
            <a:br>
              <a:rPr lang="it-IT" altLang="it-IT" sz="2400" smtClean="0"/>
            </a:br>
            <a:r>
              <a:rPr lang="it-IT" altLang="it-IT" sz="2400" smtClean="0"/>
              <a:t>theoretical chemistry group in Torino</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The CRYSTAL code</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3600" smtClean="0"/>
              <a:t/>
            </a:r>
            <a:br>
              <a:rPr lang="it-IT" altLang="it-IT" sz="3600" smtClean="0"/>
            </a:br>
            <a:r>
              <a:rPr lang="it-IT" altLang="it-IT" sz="3600" smtClean="0"/>
              <a:t/>
            </a:r>
            <a:br>
              <a:rPr lang="it-IT" altLang="it-IT" sz="3600" smtClean="0"/>
            </a:br>
            <a:r>
              <a:rPr lang="fr-FR" altLang="it-IT" sz="4000" b="1" smtClean="0">
                <a:solidFill>
                  <a:schemeClr val="accent2"/>
                </a:solidFill>
              </a:rPr>
              <a:t/>
            </a:r>
            <a:br>
              <a:rPr lang="fr-FR" altLang="it-IT" sz="4000" b="1" smtClean="0">
                <a:solidFill>
                  <a:schemeClr val="accent2"/>
                </a:solidFill>
              </a:rPr>
            </a:br>
            <a:r>
              <a:rPr lang="fr-FR" altLang="it-IT" sz="4000" b="1" smtClean="0">
                <a:solidFill>
                  <a:schemeClr val="accent2"/>
                </a:solidFill>
              </a:rPr>
              <a:t/>
            </a:r>
            <a:br>
              <a:rPr lang="fr-FR" altLang="it-IT" sz="4000" b="1" smtClean="0">
                <a:solidFill>
                  <a:schemeClr val="accent2"/>
                </a:solidFill>
              </a:rPr>
            </a:br>
            <a:r>
              <a:rPr lang="it-IT" altLang="it-IT" sz="3600" smtClean="0"/>
              <a:t/>
            </a:r>
            <a:br>
              <a:rPr lang="it-IT" altLang="it-IT" sz="3600" smtClean="0"/>
            </a:br>
            <a:r>
              <a:rPr lang="it-IT" altLang="it-IT" sz="2800" u="sng" smtClean="0">
                <a:solidFill>
                  <a:srgbClr val="0000FF"/>
                </a:solidFill>
              </a:rPr>
              <a:t/>
            </a:r>
            <a:br>
              <a:rPr lang="it-IT" altLang="it-IT" sz="2800" u="sng" smtClean="0">
                <a:solidFill>
                  <a:srgbClr val="0000FF"/>
                </a:solidFill>
              </a:rPr>
            </a:br>
            <a:r>
              <a:rPr lang="it-IT" altLang="it-IT" sz="3600" smtClean="0">
                <a:solidFill>
                  <a:srgbClr val="0000FF"/>
                </a:solidFill>
              </a:rPr>
              <a:t/>
            </a:r>
            <a:br>
              <a:rPr lang="it-IT" altLang="it-IT" sz="3600" smtClean="0">
                <a:solidFill>
                  <a:srgbClr val="0000FF"/>
                </a:solidFill>
              </a:rPr>
            </a:br>
            <a:r>
              <a:rPr lang="it-IT" altLang="it-IT" sz="2400" smtClean="0">
                <a:solidFill>
                  <a:srgbClr val="0000FF"/>
                </a:solidFill>
              </a:rPr>
              <a:t/>
            </a:r>
            <a:br>
              <a:rPr lang="it-IT" altLang="it-IT" sz="2400" smtClean="0">
                <a:solidFill>
                  <a:srgbClr val="0000FF"/>
                </a:solidFill>
              </a:rPr>
            </a:br>
            <a:r>
              <a:rPr lang="it-IT" altLang="it-IT" sz="2400" smtClean="0">
                <a:solidFill>
                  <a:srgbClr val="0000FF"/>
                </a:solidFill>
              </a:rPr>
              <a:t> </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p:cNvSpPr>
          <p:nvPr>
            <p:ph type="title"/>
          </p:nvPr>
        </p:nvSpPr>
        <p:spPr>
          <a:xfrm>
            <a:off x="685800" y="404813"/>
            <a:ext cx="7772400" cy="2603500"/>
          </a:xfrm>
        </p:spPr>
        <p:txBody>
          <a:bodyPr/>
          <a:lstStyle/>
          <a:p>
            <a:r>
              <a:rPr lang="fr-FR" altLang="it-IT" sz="4000" smtClean="0"/>
              <a:t/>
            </a:r>
            <a:br>
              <a:rPr lang="fr-FR" altLang="it-IT" sz="4000" smtClean="0"/>
            </a:br>
            <a:r>
              <a:rPr lang="fr-FR" altLang="it-IT" sz="4000" smtClean="0"/>
              <a:t> Why simulation?</a:t>
            </a:r>
            <a:br>
              <a:rPr lang="fr-FR" altLang="it-IT" sz="4000" smtClean="0"/>
            </a:br>
            <a:r>
              <a:rPr lang="fr-FR" altLang="it-IT" sz="4000" smtClean="0">
                <a:solidFill>
                  <a:srgbClr val="F54819"/>
                </a:solidFill>
              </a:rPr>
              <a:t>Is simulation useful?</a:t>
            </a:r>
            <a:r>
              <a:rPr lang="fr-FR" altLang="it-IT" sz="4000" smtClean="0"/>
              <a:t/>
            </a:r>
            <a:br>
              <a:rPr lang="fr-FR" altLang="it-IT" sz="4000" smtClean="0"/>
            </a:br>
            <a:r>
              <a:rPr lang="fr-FR" altLang="it-IT" sz="4000" smtClean="0"/>
              <a:t/>
            </a:r>
            <a:br>
              <a:rPr lang="fr-FR" altLang="it-IT" sz="4000" smtClean="0"/>
            </a:br>
            <a:r>
              <a:rPr lang="fr-FR" altLang="it-IT" sz="2400" smtClean="0"/>
              <a:t>Does it  produce reasonable  numbers?</a:t>
            </a:r>
            <a:br>
              <a:rPr lang="fr-FR" altLang="it-IT" sz="2400" smtClean="0"/>
            </a:br>
            <a:r>
              <a:rPr lang="fr-FR" altLang="it-IT" sz="2400" smtClean="0"/>
              <a:t/>
            </a:r>
            <a:br>
              <a:rPr lang="fr-FR" altLang="it-IT" sz="2400" smtClean="0"/>
            </a:br>
            <a:r>
              <a:rPr lang="fr-FR" altLang="it-IT" sz="2400" smtClean="0"/>
              <a:t>Or can only try to reproduce the   experiments?</a:t>
            </a:r>
          </a:p>
        </p:txBody>
      </p:sp>
      <p:sp>
        <p:nvSpPr>
          <p:cNvPr id="91139" name="Rectangle 3"/>
          <p:cNvSpPr>
            <a:spLocks noGrp="1"/>
          </p:cNvSpPr>
          <p:nvPr>
            <p:ph idx="1"/>
          </p:nvPr>
        </p:nvSpPr>
        <p:spPr>
          <a:xfrm>
            <a:off x="685800" y="3211513"/>
            <a:ext cx="7772400" cy="2884487"/>
          </a:xfrm>
        </p:spPr>
        <p:txBody>
          <a:bodyPr/>
          <a:lstStyle/>
          <a:p>
            <a:pPr>
              <a:buFontTx/>
              <a:buNone/>
            </a:pPr>
            <a:endParaRPr lang="fr-FR" altLang="it-IT" sz="2400" smtClean="0"/>
          </a:p>
          <a:p>
            <a:pPr>
              <a:buFontTx/>
              <a:buNone/>
            </a:pPr>
            <a:endParaRPr lang="fr-FR" altLang="it-IT" smtClean="0"/>
          </a:p>
          <a:p>
            <a:pPr algn="ctr">
              <a:buFontTx/>
              <a:buNone/>
            </a:pPr>
            <a:r>
              <a:rPr lang="fr-FR" altLang="it-IT" smtClean="0">
                <a:solidFill>
                  <a:srgbClr val="F54819"/>
                </a:solidFill>
              </a:rPr>
              <a:t>      </a:t>
            </a:r>
            <a:r>
              <a:rPr lang="fr-FR" altLang="it-IT" sz="2800" smtClean="0"/>
              <a:t>Connected question:</a:t>
            </a:r>
          </a:p>
          <a:p>
            <a:pPr algn="ctr">
              <a:buFontTx/>
              <a:buNone/>
            </a:pPr>
            <a:r>
              <a:rPr lang="fr-FR" altLang="it-IT" sz="4000" smtClean="0">
                <a:solidFill>
                  <a:srgbClr val="F54819"/>
                </a:solidFill>
              </a:rPr>
              <a:t>Is simulation expensive?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egnaposto contenuto 4"/>
          <p:cNvSpPr>
            <a:spLocks noGrp="1"/>
          </p:cNvSpPr>
          <p:nvPr>
            <p:ph idx="4294967295"/>
          </p:nvPr>
        </p:nvSpPr>
        <p:spPr>
          <a:xfrm>
            <a:off x="890588" y="1192213"/>
            <a:ext cx="7443787" cy="4572000"/>
          </a:xfrm>
          <a:ln w="25400" cap="rnd">
            <a:solidFill>
              <a:schemeClr val="accent1"/>
            </a:solidFill>
            <a:miter lim="800000"/>
            <a:headEnd/>
            <a:tailEnd/>
          </a:ln>
        </p:spPr>
        <p:txBody>
          <a:bodyPr/>
          <a:lstStyle/>
          <a:p>
            <a:pPr algn="ctr" eaLnBrk="1" hangingPunct="1">
              <a:buFontTx/>
              <a:buNone/>
            </a:pPr>
            <a:endParaRPr lang="en-US" altLang="it-IT" sz="1800" b="1" smtClean="0">
              <a:latin typeface="Verdana" panose="020B0604030504040204" pitchFamily="34" charset="0"/>
            </a:endParaRPr>
          </a:p>
          <a:p>
            <a:pPr algn="ctr" eaLnBrk="1" hangingPunct="1">
              <a:buFontTx/>
              <a:buNone/>
            </a:pPr>
            <a:r>
              <a:rPr lang="en-US" altLang="it-IT" sz="1800" b="1" smtClean="0">
                <a:latin typeface="Verdana" panose="020B0604030504040204" pitchFamily="34" charset="0"/>
              </a:rPr>
              <a:t>The CRYSTAL PROJECT</a:t>
            </a:r>
            <a:r>
              <a:rPr lang="en-US" altLang="it-IT" sz="1800" smtClean="0">
                <a:latin typeface="Verdana" panose="020B0604030504040204" pitchFamily="34" charset="0"/>
              </a:rPr>
              <a:t>:</a:t>
            </a:r>
          </a:p>
          <a:p>
            <a:pPr algn="just" eaLnBrk="1" hangingPunct="1">
              <a:buFontTx/>
              <a:buNone/>
            </a:pPr>
            <a:endParaRPr lang="en-US" altLang="it-IT" sz="1200" smtClean="0">
              <a:latin typeface="Verdana" panose="020B0604030504040204" pitchFamily="34" charset="0"/>
            </a:endParaRPr>
          </a:p>
          <a:p>
            <a:pPr algn="just" eaLnBrk="1" hangingPunct="1">
              <a:buFontTx/>
              <a:buNone/>
            </a:pPr>
            <a:endParaRPr lang="en-US" altLang="it-IT" sz="1200" smtClean="0">
              <a:latin typeface="Verdana" panose="020B0604030504040204" pitchFamily="34" charset="0"/>
            </a:endParaRPr>
          </a:p>
          <a:p>
            <a:pPr algn="just" eaLnBrk="1" hangingPunct="1">
              <a:buFontTx/>
              <a:buNone/>
            </a:pPr>
            <a:endParaRPr lang="en-US" altLang="it-IT" sz="1200" smtClean="0">
              <a:latin typeface="Verdana" panose="020B0604030504040204" pitchFamily="34" charset="0"/>
            </a:endParaRPr>
          </a:p>
          <a:p>
            <a:pPr algn="just" eaLnBrk="1" hangingPunct="1">
              <a:buFontTx/>
              <a:buNone/>
            </a:pPr>
            <a:r>
              <a:rPr lang="en-US" altLang="it-IT" sz="1600" smtClean="0">
                <a:latin typeface="Verdana" panose="020B0604030504040204" pitchFamily="34" charset="0"/>
              </a:rPr>
              <a:t>	was formulated  in the  1972-76  years by  </a:t>
            </a:r>
          </a:p>
          <a:p>
            <a:pPr algn="just" eaLnBrk="1" hangingPunct="1">
              <a:buFontTx/>
              <a:buNone/>
            </a:pPr>
            <a:r>
              <a:rPr lang="en-US" altLang="it-IT" sz="1600" b="1" smtClean="0">
                <a:solidFill>
                  <a:srgbClr val="FF0000"/>
                </a:solidFill>
                <a:latin typeface="Verdana" panose="020B0604030504040204" pitchFamily="34" charset="0"/>
              </a:rPr>
              <a:t>     Cesare Pisani</a:t>
            </a:r>
            <a:r>
              <a:rPr lang="en-US" altLang="it-IT" sz="1600" b="1" smtClean="0">
                <a:latin typeface="Verdana" panose="020B0604030504040204" pitchFamily="34" charset="0"/>
              </a:rPr>
              <a:t>,   </a:t>
            </a:r>
            <a:r>
              <a:rPr lang="en-US" altLang="it-IT" sz="1600" b="1" smtClean="0">
                <a:solidFill>
                  <a:schemeClr val="hlink"/>
                </a:solidFill>
                <a:latin typeface="Verdana" panose="020B0604030504040204" pitchFamily="34" charset="0"/>
              </a:rPr>
              <a:t>Carla Roetti</a:t>
            </a:r>
            <a:r>
              <a:rPr lang="en-US" altLang="it-IT" sz="1600" smtClean="0">
                <a:latin typeface="Verdana" panose="020B0604030504040204" pitchFamily="34" charset="0"/>
              </a:rPr>
              <a:t>  and </a:t>
            </a:r>
            <a:r>
              <a:rPr lang="en-US" altLang="it-IT" sz="1600" b="1" smtClean="0">
                <a:latin typeface="Verdana" panose="020B0604030504040204" pitchFamily="34" charset="0"/>
              </a:rPr>
              <a:t>Roberto Dovesi,  </a:t>
            </a:r>
          </a:p>
          <a:p>
            <a:pPr algn="just" eaLnBrk="1" hangingPunct="1">
              <a:buFontTx/>
              <a:buNone/>
            </a:pPr>
            <a:r>
              <a:rPr lang="en-US" altLang="it-IT" sz="1600" b="1" smtClean="0">
                <a:latin typeface="Verdana" panose="020B0604030504040204" pitchFamily="34" charset="0"/>
              </a:rPr>
              <a:t>     </a:t>
            </a:r>
            <a:r>
              <a:rPr lang="en-US" altLang="it-IT" sz="1600" smtClean="0">
                <a:latin typeface="Verdana" panose="020B0604030504040204" pitchFamily="34" charset="0"/>
              </a:rPr>
              <a:t>starting from the  periodic Hartree Fock schemes proposed</a:t>
            </a:r>
          </a:p>
          <a:p>
            <a:pPr algn="just" eaLnBrk="1" hangingPunct="1">
              <a:buFontTx/>
              <a:buNone/>
            </a:pPr>
            <a:r>
              <a:rPr lang="en-US" altLang="it-IT" sz="1600" smtClean="0">
                <a:latin typeface="Verdana" panose="020B0604030504040204" pitchFamily="34" charset="0"/>
              </a:rPr>
              <a:t>     in these years   by various authors </a:t>
            </a:r>
          </a:p>
          <a:p>
            <a:pPr algn="just" eaLnBrk="1" hangingPunct="1">
              <a:buFontTx/>
              <a:buNone/>
            </a:pPr>
            <a:r>
              <a:rPr lang="en-US" altLang="it-IT" sz="1600" smtClean="0">
                <a:latin typeface="Verdana" panose="020B0604030504040204" pitchFamily="34" charset="0"/>
              </a:rPr>
              <a:t>     (André, Del Re, Harris, Ladik,  Euwema); </a:t>
            </a:r>
          </a:p>
          <a:p>
            <a:pPr algn="just" eaLnBrk="1" hangingPunct="1">
              <a:buFontTx/>
              <a:buNone/>
            </a:pPr>
            <a:endParaRPr lang="en-US" altLang="it-IT" sz="1600" smtClean="0">
              <a:latin typeface="Verdana" panose="020B0604030504040204" pitchFamily="34" charset="0"/>
            </a:endParaRPr>
          </a:p>
          <a:p>
            <a:pPr algn="just" eaLnBrk="1" hangingPunct="1">
              <a:buFontTx/>
              <a:buNone/>
            </a:pPr>
            <a:r>
              <a:rPr lang="en-US" altLang="it-IT" sz="1600" smtClean="0">
                <a:latin typeface="Verdana" panose="020B0604030504040204" pitchFamily="34" charset="0"/>
              </a:rPr>
              <a:t>     first “exercices” with periodic EHT, CNDO, MNDO</a:t>
            </a:r>
          </a:p>
          <a:p>
            <a:pPr algn="just" eaLnBrk="1" hangingPunct="1">
              <a:buFontTx/>
              <a:buNone/>
            </a:pPr>
            <a:endParaRPr lang="en-US" altLang="it-IT" sz="1600" smtClean="0">
              <a:latin typeface="Verdana" panose="020B0604030504040204" pitchFamily="34" charset="0"/>
            </a:endParaRPr>
          </a:p>
          <a:p>
            <a:pPr algn="just" eaLnBrk="1" hangingPunct="1">
              <a:buFontTx/>
              <a:buNone/>
            </a:pPr>
            <a:r>
              <a:rPr lang="en-US" altLang="it-IT" sz="1600" smtClean="0">
                <a:latin typeface="Verdana" panose="020B0604030504040204" pitchFamily="34" charset="0"/>
              </a:rPr>
              <a:t>Then many other contributions (local and from abroad)</a:t>
            </a:r>
          </a:p>
          <a:p>
            <a:pPr algn="just" eaLnBrk="1" hangingPunct="1">
              <a:buFontTx/>
              <a:buNone/>
            </a:pPr>
            <a:r>
              <a:rPr lang="en-US" altLang="it-IT" sz="1600" smtClean="0">
                <a:latin typeface="Verdana" panose="020B0604030504040204" pitchFamily="34" charset="0"/>
              </a:rPr>
              <a:t>     </a:t>
            </a:r>
          </a:p>
          <a:p>
            <a:pPr algn="just" eaLnBrk="1" hangingPunct="1">
              <a:buFontTx/>
              <a:buNone/>
            </a:pPr>
            <a:r>
              <a:rPr lang="en-US" altLang="it-IT" sz="1600" smtClean="0">
                <a:latin typeface="Verdana" panose="020B0604030504040204" pitchFamily="34" charset="0"/>
              </a:rPr>
              <a:t>     </a:t>
            </a:r>
            <a:endParaRPr lang="it-IT" altLang="it-IT" sz="1200" smtClean="0">
              <a:latin typeface="Verdana" panose="020B0604030504040204" pitchFamily="34" charset="0"/>
            </a:endParaRPr>
          </a:p>
        </p:txBody>
      </p:sp>
      <p:pic>
        <p:nvPicPr>
          <p:cNvPr id="109571" name="Picture 2" descr="http://www.crystal.unito.it/crybanne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188" y="6284913"/>
            <a:ext cx="27828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p:cNvSpPr/>
          <p:nvPr/>
        </p:nvSpPr>
        <p:spPr>
          <a:xfrm>
            <a:off x="0" y="142875"/>
            <a:ext cx="8858250" cy="4603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anchor="ctr"/>
          <a:lstStyle/>
          <a:p>
            <a:pPr algn="ctr" defTabSz="457106" eaLnBrk="1" fontAlgn="auto" hangingPunct="1">
              <a:spcBef>
                <a:spcPts val="0"/>
              </a:spcBef>
              <a:spcAft>
                <a:spcPts val="0"/>
              </a:spcAft>
              <a:defRPr/>
            </a:pPr>
            <a:endParaRPr lang="it-IT" sz="1800">
              <a:solidFill>
                <a:prstClr val="white"/>
              </a:solidFill>
            </a:endParaRPr>
          </a:p>
        </p:txBody>
      </p:sp>
      <p:sp>
        <p:nvSpPr>
          <p:cNvPr id="9" name="Rettangolo 8"/>
          <p:cNvSpPr/>
          <p:nvPr/>
        </p:nvSpPr>
        <p:spPr>
          <a:xfrm>
            <a:off x="0" y="6169025"/>
            <a:ext cx="8858250" cy="4603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anchor="ctr"/>
          <a:lstStyle/>
          <a:p>
            <a:pPr algn="ctr" defTabSz="457106" eaLnBrk="1" fontAlgn="auto" hangingPunct="1">
              <a:spcBef>
                <a:spcPts val="0"/>
              </a:spcBef>
              <a:spcAft>
                <a:spcPts val="0"/>
              </a:spcAft>
              <a:defRPr/>
            </a:pPr>
            <a:endParaRPr lang="it-IT" sz="1800">
              <a:solidFill>
                <a:prstClr val="white"/>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a:xfrm>
            <a:off x="0" y="609600"/>
            <a:ext cx="7772400" cy="1143000"/>
          </a:xfrm>
        </p:spPr>
        <p:txBody>
          <a:bodyPr/>
          <a:lstStyle/>
          <a:p>
            <a:r>
              <a:rPr lang="en-US" altLang="it-IT" smtClean="0"/>
              <a:t>Cesare Pisani</a:t>
            </a:r>
            <a:endParaRPr lang="it-IT" altLang="it-IT" smtClean="0"/>
          </a:p>
        </p:txBody>
      </p:sp>
      <p:sp>
        <p:nvSpPr>
          <p:cNvPr id="110595" name="Rectangle 3"/>
          <p:cNvSpPr>
            <a:spLocks noGrp="1" noChangeArrowheads="1"/>
          </p:cNvSpPr>
          <p:nvPr>
            <p:ph type="body" idx="4294967295"/>
          </p:nvPr>
        </p:nvSpPr>
        <p:spPr>
          <a:xfrm>
            <a:off x="4067175" y="2406650"/>
            <a:ext cx="5076825" cy="2144713"/>
          </a:xfrm>
        </p:spPr>
        <p:txBody>
          <a:bodyPr/>
          <a:lstStyle/>
          <a:p>
            <a:pPr>
              <a:buFontTx/>
              <a:buNone/>
            </a:pPr>
            <a:r>
              <a:rPr lang="en-US" altLang="it-IT" smtClean="0">
                <a:solidFill>
                  <a:srgbClr val="000000"/>
                </a:solidFill>
                <a:sym typeface="Lucida Grande"/>
              </a:rPr>
              <a:t>1938-2011</a:t>
            </a:r>
          </a:p>
          <a:p>
            <a:pPr>
              <a:buFontTx/>
              <a:buNone/>
            </a:pPr>
            <a:endParaRPr lang="en-US" altLang="it-IT" smtClean="0">
              <a:solidFill>
                <a:srgbClr val="000000"/>
              </a:solidFill>
              <a:sym typeface="Lucida Grande"/>
            </a:endParaRPr>
          </a:p>
          <a:p>
            <a:pPr>
              <a:buFontTx/>
              <a:buNone/>
            </a:pPr>
            <a:r>
              <a:rPr lang="en-US" altLang="it-IT" sz="2400" b="1" smtClean="0">
                <a:solidFill>
                  <a:srgbClr val="000000"/>
                </a:solidFill>
              </a:rPr>
              <a:t>Cesare Pisani died on July 17, 2011</a:t>
            </a:r>
            <a:r>
              <a:rPr lang="en-US" altLang="it-IT" sz="2400" smtClean="0">
                <a:solidFill>
                  <a:srgbClr val="000000"/>
                </a:solidFill>
              </a:rPr>
              <a:t>, </a:t>
            </a:r>
          </a:p>
          <a:p>
            <a:pPr>
              <a:buFontTx/>
              <a:buNone/>
            </a:pPr>
            <a:r>
              <a:rPr lang="en-US" altLang="it-IT" sz="2400" smtClean="0">
                <a:solidFill>
                  <a:srgbClr val="000000"/>
                </a:solidFill>
              </a:rPr>
              <a:t>in a mountains accident</a:t>
            </a:r>
          </a:p>
          <a:p>
            <a:pPr>
              <a:buFontTx/>
              <a:buNone/>
            </a:pPr>
            <a:endParaRPr lang="it-IT" altLang="it-IT" sz="2400" smtClean="0"/>
          </a:p>
        </p:txBody>
      </p:sp>
      <p:pic>
        <p:nvPicPr>
          <p:cNvPr id="110596"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38" y="1571625"/>
            <a:ext cx="3389312"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idx="4294967295"/>
          </p:nvPr>
        </p:nvSpPr>
        <p:spPr>
          <a:xfrm>
            <a:off x="0" y="609600"/>
            <a:ext cx="7772400" cy="1143000"/>
          </a:xfrm>
        </p:spPr>
        <p:txBody>
          <a:bodyPr/>
          <a:lstStyle/>
          <a:p>
            <a:r>
              <a:rPr lang="en-US" altLang="it-IT" sz="4000" smtClean="0"/>
              <a:t> Carla Roetti</a:t>
            </a:r>
            <a:br>
              <a:rPr lang="en-US" altLang="it-IT" sz="4000" smtClean="0"/>
            </a:br>
            <a:endParaRPr lang="it-IT" altLang="it-IT" sz="4000" smtClean="0"/>
          </a:p>
        </p:txBody>
      </p:sp>
      <p:sp>
        <p:nvSpPr>
          <p:cNvPr id="111619" name="Rectangle 3"/>
          <p:cNvSpPr>
            <a:spLocks noGrp="1" noChangeArrowheads="1"/>
          </p:cNvSpPr>
          <p:nvPr>
            <p:ph type="body" idx="4294967295"/>
          </p:nvPr>
        </p:nvSpPr>
        <p:spPr>
          <a:xfrm>
            <a:off x="3732213" y="1333500"/>
            <a:ext cx="5411787" cy="4897438"/>
          </a:xfrm>
        </p:spPr>
        <p:txBody>
          <a:bodyPr/>
          <a:lstStyle/>
          <a:p>
            <a:pPr>
              <a:lnSpc>
                <a:spcPct val="80000"/>
              </a:lnSpc>
              <a:buFontTx/>
              <a:buNone/>
            </a:pPr>
            <a:r>
              <a:rPr lang="en-US" altLang="it-IT" sz="1600" smtClean="0">
                <a:solidFill>
                  <a:srgbClr val="000000"/>
                </a:solidFill>
                <a:sym typeface="Lucida Grande"/>
              </a:rPr>
              <a:t>Carla Roetti graduated in chemistry (1967) from the University of Torino, where she became Associate Professor in Physical Chemistry in 1980.</a:t>
            </a:r>
          </a:p>
          <a:p>
            <a:pPr>
              <a:lnSpc>
                <a:spcPct val="80000"/>
              </a:lnSpc>
              <a:buFontTx/>
              <a:buNone/>
            </a:pPr>
            <a:endParaRPr lang="en-US" altLang="it-IT" sz="1600" smtClean="0">
              <a:solidFill>
                <a:srgbClr val="000000"/>
              </a:solidFill>
              <a:sym typeface="Lucida Grande"/>
            </a:endParaRPr>
          </a:p>
          <a:p>
            <a:pPr>
              <a:lnSpc>
                <a:spcPct val="80000"/>
              </a:lnSpc>
              <a:buFontTx/>
              <a:buNone/>
            </a:pPr>
            <a:r>
              <a:rPr lang="en-US" altLang="it-IT" sz="1600" smtClean="0">
                <a:solidFill>
                  <a:srgbClr val="000000"/>
                </a:solidFill>
                <a:sym typeface="Lucida Grande"/>
              </a:rPr>
              <a:t>Throughout her scientific career, she has been one of the leaders of the Theoretical Chemistry Group of the Torino University. For almost forty years (1974-2010) she has been involved with her colleagues in the quantum mechanical ab-initio study of the electronic properties of solids and in the implementation of related algorithms and computer codes, in particular of CRYSTAL.</a:t>
            </a:r>
          </a:p>
          <a:p>
            <a:pPr>
              <a:lnSpc>
                <a:spcPct val="80000"/>
              </a:lnSpc>
              <a:buFontTx/>
              <a:buNone/>
            </a:pPr>
            <a:endParaRPr lang="en-US" altLang="it-IT" sz="1600" smtClean="0">
              <a:solidFill>
                <a:srgbClr val="000000"/>
              </a:solidFill>
              <a:sym typeface="Lucida Grande"/>
            </a:endParaRPr>
          </a:p>
          <a:p>
            <a:pPr>
              <a:lnSpc>
                <a:spcPct val="80000"/>
              </a:lnSpc>
              <a:buFontTx/>
              <a:buNone/>
            </a:pPr>
            <a:r>
              <a:rPr lang="en-US" altLang="it-IT" sz="1600" smtClean="0">
                <a:solidFill>
                  <a:srgbClr val="000000"/>
                </a:solidFill>
                <a:sym typeface="Lucida Grande"/>
              </a:rPr>
              <a:t>Her contribution in this respect has been invaluable. Since the release of the first public version of CRYSTAL (1988) and throughout all the subsequent ones, she has played a leading rôle in the maintenance, portability, documentation and testing of the new features of the code, and the support of the users.</a:t>
            </a:r>
          </a:p>
          <a:p>
            <a:pPr>
              <a:lnSpc>
                <a:spcPct val="80000"/>
              </a:lnSpc>
              <a:buFontTx/>
              <a:buNone/>
            </a:pPr>
            <a:endParaRPr lang="en-US" altLang="it-IT" sz="1600" smtClean="0">
              <a:solidFill>
                <a:srgbClr val="000000"/>
              </a:solidFill>
              <a:sym typeface="Lucida Grande"/>
            </a:endParaRPr>
          </a:p>
          <a:p>
            <a:pPr>
              <a:lnSpc>
                <a:spcPct val="80000"/>
              </a:lnSpc>
              <a:buFontTx/>
              <a:buNone/>
            </a:pPr>
            <a:r>
              <a:rPr lang="en-US" altLang="it-IT" sz="1600" b="1" smtClean="0">
                <a:solidFill>
                  <a:srgbClr val="000000"/>
                </a:solidFill>
                <a:sym typeface="Lucida Grande"/>
              </a:rPr>
              <a:t>Carla Roetti has died on September 7th  2010,</a:t>
            </a:r>
            <a:r>
              <a:rPr lang="en-US" altLang="it-IT" sz="1600" smtClean="0">
                <a:solidFill>
                  <a:srgbClr val="000000"/>
                </a:solidFill>
                <a:sym typeface="Lucida Grande"/>
              </a:rPr>
              <a:t> </a:t>
            </a:r>
          </a:p>
          <a:p>
            <a:pPr>
              <a:lnSpc>
                <a:spcPct val="80000"/>
              </a:lnSpc>
              <a:buFontTx/>
              <a:buNone/>
            </a:pPr>
            <a:r>
              <a:rPr lang="en-US" altLang="it-IT" sz="1600" smtClean="0">
                <a:solidFill>
                  <a:srgbClr val="000000"/>
                </a:solidFill>
                <a:sym typeface="Lucida Grande"/>
              </a:rPr>
              <a:t> all those who have worked and interacted with her deeply miss her.</a:t>
            </a:r>
          </a:p>
          <a:p>
            <a:pPr>
              <a:lnSpc>
                <a:spcPct val="80000"/>
              </a:lnSpc>
              <a:buFontTx/>
              <a:buNone/>
            </a:pPr>
            <a:endParaRPr lang="it-IT" altLang="it-IT" sz="1600" smtClean="0"/>
          </a:p>
        </p:txBody>
      </p:sp>
      <p:pic>
        <p:nvPicPr>
          <p:cNvPr id="11162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88" y="1138238"/>
            <a:ext cx="1974850"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8" y="3748088"/>
            <a:ext cx="1984375"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26"/>
          <p:cNvSpPr>
            <a:spLocks noGrp="1" noChangeArrowheads="1"/>
          </p:cNvSpPr>
          <p:nvPr>
            <p:ph type="ctrTitle"/>
          </p:nvPr>
        </p:nvSpPr>
        <p:spPr>
          <a:xfrm>
            <a:off x="684213" y="488950"/>
            <a:ext cx="7772400" cy="5778500"/>
          </a:xfrm>
          <a:ln>
            <a:solidFill>
              <a:srgbClr val="0000FF"/>
            </a:solidFill>
            <a:miter lim="800000"/>
            <a:headEnd/>
            <a:tailEnd/>
          </a:ln>
        </p:spPr>
        <p:txBody>
          <a:bodyPr/>
          <a:lstStyle/>
          <a:p>
            <a:pPr eaLnBrk="1" hangingPunct="1"/>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The CRYSTAL code</a:t>
            </a:r>
            <a:br>
              <a:rPr lang="it-IT" altLang="it-IT" sz="2400" smtClean="0"/>
            </a:br>
            <a:r>
              <a:rPr lang="it-IT" altLang="it-IT" sz="2400" smtClean="0"/>
              <a:t/>
            </a:r>
            <a:br>
              <a:rPr lang="it-IT" altLang="it-IT" sz="2400" smtClean="0"/>
            </a:br>
            <a:r>
              <a:rPr lang="it-IT" altLang="it-IT" sz="2400" smtClean="0"/>
              <a:t>for the investigation of systems periodic in 1D (polymers, nanotubes), 2D (monolayers, slabs), 3D (bulk)</a:t>
            </a:r>
            <a:br>
              <a:rPr lang="it-IT" altLang="it-IT" sz="2400" smtClean="0"/>
            </a:br>
            <a:r>
              <a:rPr lang="it-IT" altLang="it-IT" sz="2400" smtClean="0"/>
              <a:t/>
            </a:r>
            <a:br>
              <a:rPr lang="it-IT" altLang="it-IT" sz="2400" smtClean="0"/>
            </a:br>
            <a:r>
              <a:rPr lang="it-IT" altLang="it-IT" sz="2400" smtClean="0"/>
              <a:t>Born in Torino in 1976, public releases  in </a:t>
            </a:r>
            <a:br>
              <a:rPr lang="it-IT" altLang="it-IT" sz="2400" smtClean="0"/>
            </a:br>
            <a:r>
              <a:rPr lang="it-IT" altLang="it-IT" sz="2400" smtClean="0"/>
              <a:t>1988 (QCPE),</a:t>
            </a:r>
            <a:br>
              <a:rPr lang="it-IT" altLang="it-IT" sz="2400" smtClean="0"/>
            </a:br>
            <a:r>
              <a:rPr lang="it-IT" altLang="it-IT" sz="2400" smtClean="0"/>
              <a:t> 1992, 1995, 1998, 2002, 2006, 2009, </a:t>
            </a:r>
            <a:br>
              <a:rPr lang="it-IT" altLang="it-IT" sz="2400" smtClean="0"/>
            </a:br>
            <a:r>
              <a:rPr lang="it-IT" altLang="it-IT" sz="2400" smtClean="0"/>
              <a:t>2014</a:t>
            </a:r>
            <a:br>
              <a:rPr lang="it-IT" altLang="it-IT" sz="2400" smtClean="0"/>
            </a:br>
            <a:r>
              <a:rPr lang="it-IT" altLang="it-IT" sz="2400" smtClean="0"/>
              <a:t/>
            </a:r>
            <a:br>
              <a:rPr lang="it-IT" altLang="it-IT" sz="2400" smtClean="0"/>
            </a:br>
            <a:r>
              <a:rPr lang="it-IT" altLang="it-IT" sz="2400" smtClean="0"/>
              <a:t>Contributions from many researchers </a:t>
            </a:r>
            <a:br>
              <a:rPr lang="it-IT" altLang="it-IT" sz="2400" smtClean="0"/>
            </a:br>
            <a:r>
              <a:rPr lang="it-IT" altLang="it-IT" sz="2400" smtClean="0"/>
              <a:t>from many countries</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3600" smtClean="0"/>
              <a:t/>
            </a:r>
            <a:br>
              <a:rPr lang="it-IT" altLang="it-IT" sz="3600" smtClean="0"/>
            </a:br>
            <a:r>
              <a:rPr lang="it-IT" altLang="it-IT" sz="3600" smtClean="0"/>
              <a:t/>
            </a:r>
            <a:br>
              <a:rPr lang="it-IT" altLang="it-IT" sz="3600" smtClean="0"/>
            </a:br>
            <a:r>
              <a:rPr lang="fr-FR" altLang="it-IT" sz="4000" b="1" smtClean="0">
                <a:solidFill>
                  <a:schemeClr val="accent2"/>
                </a:solidFill>
              </a:rPr>
              <a:t/>
            </a:r>
            <a:br>
              <a:rPr lang="fr-FR" altLang="it-IT" sz="4000" b="1" smtClean="0">
                <a:solidFill>
                  <a:schemeClr val="accent2"/>
                </a:solidFill>
              </a:rPr>
            </a:br>
            <a:r>
              <a:rPr lang="fr-FR" altLang="it-IT" sz="4000" b="1" smtClean="0">
                <a:solidFill>
                  <a:schemeClr val="accent2"/>
                </a:solidFill>
              </a:rPr>
              <a:t/>
            </a:r>
            <a:br>
              <a:rPr lang="fr-FR" altLang="it-IT" sz="4000" b="1" smtClean="0">
                <a:solidFill>
                  <a:schemeClr val="accent2"/>
                </a:solidFill>
              </a:rPr>
            </a:br>
            <a:r>
              <a:rPr lang="it-IT" altLang="it-IT" sz="3600" smtClean="0"/>
              <a:t/>
            </a:r>
            <a:br>
              <a:rPr lang="it-IT" altLang="it-IT" sz="3600" smtClean="0"/>
            </a:br>
            <a:r>
              <a:rPr lang="it-IT" altLang="it-IT" sz="2800" u="sng" smtClean="0">
                <a:solidFill>
                  <a:srgbClr val="0000FF"/>
                </a:solidFill>
              </a:rPr>
              <a:t/>
            </a:r>
            <a:br>
              <a:rPr lang="it-IT" altLang="it-IT" sz="2800" u="sng" smtClean="0">
                <a:solidFill>
                  <a:srgbClr val="0000FF"/>
                </a:solidFill>
              </a:rPr>
            </a:br>
            <a:r>
              <a:rPr lang="it-IT" altLang="it-IT" sz="3600" smtClean="0">
                <a:solidFill>
                  <a:srgbClr val="0000FF"/>
                </a:solidFill>
              </a:rPr>
              <a:t/>
            </a:r>
            <a:br>
              <a:rPr lang="it-IT" altLang="it-IT" sz="3600" smtClean="0">
                <a:solidFill>
                  <a:srgbClr val="0000FF"/>
                </a:solidFill>
              </a:rPr>
            </a:br>
            <a:r>
              <a:rPr lang="it-IT" altLang="it-IT" sz="2400" smtClean="0">
                <a:solidFill>
                  <a:srgbClr val="0000FF"/>
                </a:solidFill>
              </a:rPr>
              <a:t/>
            </a:r>
            <a:br>
              <a:rPr lang="it-IT" altLang="it-IT" sz="2400" smtClean="0">
                <a:solidFill>
                  <a:srgbClr val="0000FF"/>
                </a:solidFill>
              </a:rPr>
            </a:br>
            <a:r>
              <a:rPr lang="it-IT" altLang="it-IT" sz="2400" smtClean="0">
                <a:solidFill>
                  <a:srgbClr val="0000FF"/>
                </a:solidFill>
              </a:rPr>
              <a:t> </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026"/>
          <p:cNvSpPr>
            <a:spLocks noGrp="1" noChangeArrowheads="1"/>
          </p:cNvSpPr>
          <p:nvPr>
            <p:ph type="ctrTitle"/>
          </p:nvPr>
        </p:nvSpPr>
        <p:spPr>
          <a:xfrm>
            <a:off x="684213" y="488950"/>
            <a:ext cx="7772400" cy="5778500"/>
          </a:xfrm>
          <a:ln>
            <a:solidFill>
              <a:srgbClr val="0000FF"/>
            </a:solidFill>
            <a:miter lim="800000"/>
            <a:headEnd/>
            <a:tailEnd/>
          </a:ln>
        </p:spPr>
        <p:txBody>
          <a:bodyPr/>
          <a:lstStyle/>
          <a:p>
            <a:pPr eaLnBrk="1" hangingPunct="1"/>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solidFill>
                  <a:srgbClr val="FF0000"/>
                </a:solidFill>
              </a:rPr>
              <a:t>CRYSTAL88</a:t>
            </a:r>
            <a:r>
              <a:rPr lang="it-IT" altLang="it-IT" sz="2400" smtClean="0"/>
              <a:t>,</a:t>
            </a:r>
            <a:br>
              <a:rPr lang="it-IT" altLang="it-IT" sz="2400" smtClean="0"/>
            </a:br>
            <a:r>
              <a:rPr lang="it-IT" altLang="it-IT" sz="2400" smtClean="0"/>
              <a:t>was the first ab initio code publicly </a:t>
            </a:r>
            <a:br>
              <a:rPr lang="it-IT" altLang="it-IT" sz="2400" smtClean="0"/>
            </a:br>
            <a:r>
              <a:rPr lang="it-IT" altLang="it-IT" sz="2400" smtClean="0"/>
              <a:t>available to the scientific community,</a:t>
            </a:r>
            <a:br>
              <a:rPr lang="it-IT" altLang="it-IT" sz="2400" smtClean="0"/>
            </a:br>
            <a:r>
              <a:rPr lang="it-IT" altLang="it-IT" sz="2400" smtClean="0"/>
              <a:t/>
            </a:r>
            <a:br>
              <a:rPr lang="it-IT" altLang="it-IT" sz="2400" smtClean="0"/>
            </a:br>
            <a:r>
              <a:rPr lang="it-IT" altLang="it-IT" sz="3600" smtClean="0">
                <a:solidFill>
                  <a:srgbClr val="FF0000"/>
                </a:solidFill>
              </a:rPr>
              <a:t>last  release: 2014.</a:t>
            </a: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3600" smtClean="0"/>
              <a:t/>
            </a:r>
            <a:br>
              <a:rPr lang="it-IT" altLang="it-IT" sz="3600" smtClean="0"/>
            </a:br>
            <a:r>
              <a:rPr lang="it-IT" altLang="it-IT" sz="3600" smtClean="0"/>
              <a:t/>
            </a:r>
            <a:br>
              <a:rPr lang="it-IT" altLang="it-IT" sz="3600" smtClean="0"/>
            </a:br>
            <a:r>
              <a:rPr lang="fr-FR" altLang="it-IT" sz="4000" b="1" smtClean="0">
                <a:solidFill>
                  <a:schemeClr val="accent2"/>
                </a:solidFill>
              </a:rPr>
              <a:t/>
            </a:r>
            <a:br>
              <a:rPr lang="fr-FR" altLang="it-IT" sz="4000" b="1" smtClean="0">
                <a:solidFill>
                  <a:schemeClr val="accent2"/>
                </a:solidFill>
              </a:rPr>
            </a:br>
            <a:r>
              <a:rPr lang="fr-FR" altLang="it-IT" sz="4000" b="1" smtClean="0">
                <a:solidFill>
                  <a:schemeClr val="accent2"/>
                </a:solidFill>
              </a:rPr>
              <a:t/>
            </a:r>
            <a:br>
              <a:rPr lang="fr-FR" altLang="it-IT" sz="4000" b="1" smtClean="0">
                <a:solidFill>
                  <a:schemeClr val="accent2"/>
                </a:solidFill>
              </a:rPr>
            </a:br>
            <a:r>
              <a:rPr lang="it-IT" altLang="it-IT" sz="3600" smtClean="0"/>
              <a:t/>
            </a:r>
            <a:br>
              <a:rPr lang="it-IT" altLang="it-IT" sz="3600" smtClean="0"/>
            </a:br>
            <a:r>
              <a:rPr lang="it-IT" altLang="it-IT" sz="2800" u="sng" smtClean="0">
                <a:solidFill>
                  <a:srgbClr val="0000FF"/>
                </a:solidFill>
              </a:rPr>
              <a:t/>
            </a:r>
            <a:br>
              <a:rPr lang="it-IT" altLang="it-IT" sz="2800" u="sng" smtClean="0">
                <a:solidFill>
                  <a:srgbClr val="0000FF"/>
                </a:solidFill>
              </a:rPr>
            </a:br>
            <a:r>
              <a:rPr lang="it-IT" altLang="it-IT" sz="3600" smtClean="0">
                <a:solidFill>
                  <a:srgbClr val="0000FF"/>
                </a:solidFill>
              </a:rPr>
              <a:t/>
            </a:r>
            <a:br>
              <a:rPr lang="it-IT" altLang="it-IT" sz="3600" smtClean="0">
                <a:solidFill>
                  <a:srgbClr val="0000FF"/>
                </a:solidFill>
              </a:rPr>
            </a:br>
            <a:r>
              <a:rPr lang="it-IT" altLang="it-IT" sz="2400" smtClean="0">
                <a:solidFill>
                  <a:srgbClr val="0000FF"/>
                </a:solidFill>
              </a:rPr>
              <a:t/>
            </a:r>
            <a:br>
              <a:rPr lang="it-IT" altLang="it-IT" sz="2400" smtClean="0">
                <a:solidFill>
                  <a:srgbClr val="0000FF"/>
                </a:solidFill>
              </a:rPr>
            </a:br>
            <a:r>
              <a:rPr lang="it-IT" altLang="it-IT" sz="2400" smtClean="0">
                <a:solidFill>
                  <a:srgbClr val="0000FF"/>
                </a:solidFill>
              </a:rPr>
              <a:t> </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468313" y="1341438"/>
            <a:ext cx="7991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2800" b="1">
                <a:solidFill>
                  <a:schemeClr val="tx1"/>
                </a:solidFill>
                <a:latin typeface="Arial" charset="0"/>
              </a:defRPr>
            </a:lvl1pPr>
            <a:lvl2pPr marL="742950" indent="-285750" eaLnBrk="0" hangingPunct="0">
              <a:defRPr sz="2800" b="1">
                <a:solidFill>
                  <a:schemeClr val="tx1"/>
                </a:solidFill>
                <a:latin typeface="Arial" charset="0"/>
              </a:defRPr>
            </a:lvl2pPr>
            <a:lvl3pPr marL="1143000" indent="-228600" eaLnBrk="0" hangingPunct="0">
              <a:defRPr sz="2800" b="1">
                <a:solidFill>
                  <a:schemeClr val="tx1"/>
                </a:solidFill>
                <a:latin typeface="Arial" charset="0"/>
              </a:defRPr>
            </a:lvl3pPr>
            <a:lvl4pPr marL="1600200" indent="-228600" eaLnBrk="0" hangingPunct="0">
              <a:defRPr sz="2800" b="1">
                <a:solidFill>
                  <a:schemeClr val="tx1"/>
                </a:solidFill>
                <a:latin typeface="Arial" charset="0"/>
              </a:defRPr>
            </a:lvl4pPr>
            <a:lvl5pPr marL="2057400" indent="-228600" eaLnBrk="0" hangingPunct="0">
              <a:defRPr sz="2800" b="1">
                <a:solidFill>
                  <a:schemeClr val="tx1"/>
                </a:solidFill>
                <a:latin typeface="Arial" charset="0"/>
              </a:defRPr>
            </a:lvl5pPr>
            <a:lvl6pPr marL="2514600" indent="-228600" eaLnBrk="0" fontAlgn="base" hangingPunct="0">
              <a:spcBef>
                <a:spcPct val="0"/>
              </a:spcBef>
              <a:spcAft>
                <a:spcPct val="0"/>
              </a:spcAft>
              <a:defRPr sz="2800" b="1">
                <a:solidFill>
                  <a:schemeClr val="tx1"/>
                </a:solidFill>
                <a:latin typeface="Arial" charset="0"/>
              </a:defRPr>
            </a:lvl6pPr>
            <a:lvl7pPr marL="2971800" indent="-228600" eaLnBrk="0" fontAlgn="base" hangingPunct="0">
              <a:spcBef>
                <a:spcPct val="0"/>
              </a:spcBef>
              <a:spcAft>
                <a:spcPct val="0"/>
              </a:spcAft>
              <a:defRPr sz="2800" b="1">
                <a:solidFill>
                  <a:schemeClr val="tx1"/>
                </a:solidFill>
                <a:latin typeface="Arial" charset="0"/>
              </a:defRPr>
            </a:lvl7pPr>
            <a:lvl8pPr marL="3429000" indent="-228600" eaLnBrk="0" fontAlgn="base" hangingPunct="0">
              <a:spcBef>
                <a:spcPct val="0"/>
              </a:spcBef>
              <a:spcAft>
                <a:spcPct val="0"/>
              </a:spcAft>
              <a:defRPr sz="2800" b="1">
                <a:solidFill>
                  <a:schemeClr val="tx1"/>
                </a:solidFill>
                <a:latin typeface="Arial" charset="0"/>
              </a:defRPr>
            </a:lvl8pPr>
            <a:lvl9pPr marL="3886200" indent="-228600" eaLnBrk="0" fontAlgn="base" hangingPunct="0">
              <a:spcBef>
                <a:spcPct val="0"/>
              </a:spcBef>
              <a:spcAft>
                <a:spcPct val="0"/>
              </a:spcAft>
              <a:defRPr sz="2800" b="1">
                <a:solidFill>
                  <a:schemeClr val="tx1"/>
                </a:solidFill>
                <a:latin typeface="Arial" charset="0"/>
              </a:defRPr>
            </a:lvl9pPr>
          </a:lstStyle>
          <a:p>
            <a:pPr eaLnBrk="1" hangingPunct="1">
              <a:defRPr/>
            </a:pPr>
            <a:r>
              <a:rPr lang="en-US" altLang="it-IT" sz="2400" b="0">
                <a:solidFill>
                  <a:srgbClr val="000000"/>
                </a:solidFill>
                <a:latin typeface="Helvetica" pitchFamily="34" charset="0"/>
                <a:cs typeface="+mn-cs"/>
              </a:rPr>
              <a:t>The basis set consists of Bloch Functions (BF) defined in terms of local functions, the atomic orbitals (AO),</a:t>
            </a:r>
            <a:r>
              <a:rPr lang="en-US" altLang="it-IT" sz="2400" b="0">
                <a:solidFill>
                  <a:srgbClr val="000000"/>
                </a:solidFill>
                <a:latin typeface="Times New Roman" pitchFamily="18" charset="0"/>
                <a:cs typeface="+mn-cs"/>
              </a:rPr>
              <a:t> </a:t>
            </a:r>
            <a:r>
              <a:rPr lang="it-IT" altLang="it-IT" sz="2400" b="0">
                <a:solidFill>
                  <a:srgbClr val="000000"/>
                </a:solidFill>
                <a:latin typeface="Times New Roman" pitchFamily="18" charset="0"/>
                <a:cs typeface="Times New Roman" pitchFamily="18" charset="0"/>
                <a:sym typeface="Symbol" pitchFamily="18" charset="2"/>
              </a:rPr>
              <a:t></a:t>
            </a:r>
            <a:r>
              <a:rPr lang="it-IT" altLang="it-IT" sz="2400" b="0" baseline="-30000">
                <a:solidFill>
                  <a:srgbClr val="000000"/>
                </a:solidFill>
                <a:latin typeface="Times New Roman" pitchFamily="18" charset="0"/>
                <a:cs typeface="Times New Roman" pitchFamily="18" charset="0"/>
                <a:sym typeface="Symbol" pitchFamily="18" charset="2"/>
              </a:rPr>
              <a:t></a:t>
            </a:r>
            <a:r>
              <a:rPr lang="it-IT" altLang="it-IT" sz="2400" b="0">
                <a:solidFill>
                  <a:srgbClr val="000000"/>
                </a:solidFill>
                <a:latin typeface="Times New Roman" pitchFamily="18" charset="0"/>
                <a:cs typeface="+mn-cs"/>
              </a:rPr>
              <a:t> </a:t>
            </a:r>
            <a:r>
              <a:rPr lang="en-US" altLang="it-IT" sz="2400" b="0">
                <a:solidFill>
                  <a:srgbClr val="000000"/>
                </a:solidFill>
                <a:latin typeface="Times New Roman" pitchFamily="18" charset="0"/>
                <a:cs typeface="+mn-cs"/>
              </a:rPr>
              <a:t>(</a:t>
            </a:r>
            <a:r>
              <a:rPr lang="en-US" altLang="it-IT" sz="2400">
                <a:solidFill>
                  <a:srgbClr val="000000"/>
                </a:solidFill>
                <a:latin typeface="Times New Roman" pitchFamily="18" charset="0"/>
                <a:cs typeface="+mn-cs"/>
              </a:rPr>
              <a:t>r</a:t>
            </a:r>
            <a:r>
              <a:rPr lang="en-US" altLang="it-IT" sz="2400" b="0">
                <a:solidFill>
                  <a:srgbClr val="000000"/>
                </a:solidFill>
                <a:latin typeface="Times New Roman" pitchFamily="18" charset="0"/>
                <a:cs typeface="+mn-cs"/>
              </a:rPr>
              <a:t>)</a:t>
            </a:r>
            <a:r>
              <a:rPr lang="en-US" altLang="it-IT" sz="2400" b="0">
                <a:solidFill>
                  <a:srgbClr val="000000"/>
                </a:solidFill>
                <a:latin typeface="Helvetica" pitchFamily="34" charset="0"/>
                <a:cs typeface="+mn-cs"/>
              </a:rPr>
              <a:t>, throughout the entire lattice (</a:t>
            </a:r>
            <a:r>
              <a:rPr lang="en-US" altLang="it-IT" sz="2400">
                <a:solidFill>
                  <a:srgbClr val="000000"/>
                </a:solidFill>
                <a:latin typeface="Helvetica" pitchFamily="34" charset="0"/>
                <a:cs typeface="+mn-cs"/>
              </a:rPr>
              <a:t>g</a:t>
            </a:r>
            <a:r>
              <a:rPr lang="en-US" altLang="it-IT" sz="2400" b="0">
                <a:solidFill>
                  <a:srgbClr val="000000"/>
                </a:solidFill>
                <a:latin typeface="Helvetica" pitchFamily="34" charset="0"/>
                <a:cs typeface="+mn-cs"/>
              </a:rPr>
              <a:t> = lattice vector):</a:t>
            </a:r>
            <a:endParaRPr lang="it-IT" altLang="it-IT" sz="2400" b="0">
              <a:solidFill>
                <a:srgbClr val="000000"/>
              </a:solidFill>
              <a:latin typeface="Helvetica" pitchFamily="34" charset="0"/>
              <a:cs typeface="+mn-cs"/>
            </a:endParaRPr>
          </a:p>
        </p:txBody>
      </p:sp>
      <p:sp>
        <p:nvSpPr>
          <p:cNvPr id="2053" name="Text Box 5"/>
          <p:cNvSpPr txBox="1">
            <a:spLocks noChangeArrowheads="1"/>
          </p:cNvSpPr>
          <p:nvPr/>
        </p:nvSpPr>
        <p:spPr bwMode="auto">
          <a:xfrm>
            <a:off x="468313" y="3716338"/>
            <a:ext cx="7407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2800" b="1">
                <a:solidFill>
                  <a:schemeClr val="tx1"/>
                </a:solidFill>
                <a:latin typeface="Arial" charset="0"/>
              </a:defRPr>
            </a:lvl1pPr>
            <a:lvl2pPr marL="742950" indent="-285750" eaLnBrk="0" hangingPunct="0">
              <a:defRPr sz="2800" b="1">
                <a:solidFill>
                  <a:schemeClr val="tx1"/>
                </a:solidFill>
                <a:latin typeface="Arial" charset="0"/>
              </a:defRPr>
            </a:lvl2pPr>
            <a:lvl3pPr marL="1143000" indent="-228600" eaLnBrk="0" hangingPunct="0">
              <a:defRPr sz="2800" b="1">
                <a:solidFill>
                  <a:schemeClr val="tx1"/>
                </a:solidFill>
                <a:latin typeface="Arial" charset="0"/>
              </a:defRPr>
            </a:lvl3pPr>
            <a:lvl4pPr marL="1600200" indent="-228600" eaLnBrk="0" hangingPunct="0">
              <a:defRPr sz="2800" b="1">
                <a:solidFill>
                  <a:schemeClr val="tx1"/>
                </a:solidFill>
                <a:latin typeface="Arial" charset="0"/>
              </a:defRPr>
            </a:lvl4pPr>
            <a:lvl5pPr marL="2057400" indent="-228600" eaLnBrk="0" hangingPunct="0">
              <a:defRPr sz="2800" b="1">
                <a:solidFill>
                  <a:schemeClr val="tx1"/>
                </a:solidFill>
                <a:latin typeface="Arial" charset="0"/>
              </a:defRPr>
            </a:lvl5pPr>
            <a:lvl6pPr marL="2514600" indent="-228600" eaLnBrk="0" fontAlgn="base" hangingPunct="0">
              <a:spcBef>
                <a:spcPct val="0"/>
              </a:spcBef>
              <a:spcAft>
                <a:spcPct val="0"/>
              </a:spcAft>
              <a:defRPr sz="2800" b="1">
                <a:solidFill>
                  <a:schemeClr val="tx1"/>
                </a:solidFill>
                <a:latin typeface="Arial" charset="0"/>
              </a:defRPr>
            </a:lvl6pPr>
            <a:lvl7pPr marL="2971800" indent="-228600" eaLnBrk="0" fontAlgn="base" hangingPunct="0">
              <a:spcBef>
                <a:spcPct val="0"/>
              </a:spcBef>
              <a:spcAft>
                <a:spcPct val="0"/>
              </a:spcAft>
              <a:defRPr sz="2800" b="1">
                <a:solidFill>
                  <a:schemeClr val="tx1"/>
                </a:solidFill>
                <a:latin typeface="Arial" charset="0"/>
              </a:defRPr>
            </a:lvl7pPr>
            <a:lvl8pPr marL="3429000" indent="-228600" eaLnBrk="0" fontAlgn="base" hangingPunct="0">
              <a:spcBef>
                <a:spcPct val="0"/>
              </a:spcBef>
              <a:spcAft>
                <a:spcPct val="0"/>
              </a:spcAft>
              <a:defRPr sz="2800" b="1">
                <a:solidFill>
                  <a:schemeClr val="tx1"/>
                </a:solidFill>
                <a:latin typeface="Arial" charset="0"/>
              </a:defRPr>
            </a:lvl8pPr>
            <a:lvl9pPr marL="3886200" indent="-228600" eaLnBrk="0" fontAlgn="base" hangingPunct="0">
              <a:spcBef>
                <a:spcPct val="0"/>
              </a:spcBef>
              <a:spcAft>
                <a:spcPct val="0"/>
              </a:spcAft>
              <a:defRPr sz="2800" b="1">
                <a:solidFill>
                  <a:schemeClr val="tx1"/>
                </a:solidFill>
                <a:latin typeface="Arial" charset="0"/>
              </a:defRPr>
            </a:lvl9pPr>
          </a:lstStyle>
          <a:p>
            <a:pPr eaLnBrk="1" hangingPunct="1">
              <a:defRPr/>
            </a:pPr>
            <a:r>
              <a:rPr lang="en-US" altLang="it-IT" sz="2400" b="0">
                <a:solidFill>
                  <a:srgbClr val="000000"/>
                </a:solidFill>
                <a:latin typeface="Helvetica" pitchFamily="34" charset="0"/>
                <a:cs typeface="+mn-cs"/>
              </a:rPr>
              <a:t>The local functions are, in turn, a linear combination of n</a:t>
            </a:r>
            <a:r>
              <a:rPr lang="en-US" altLang="it-IT" sz="2400" b="0" baseline="-25000">
                <a:solidFill>
                  <a:srgbClr val="000000"/>
                </a:solidFill>
                <a:latin typeface="Helvetica" pitchFamily="34" charset="0"/>
                <a:cs typeface="+mn-cs"/>
              </a:rPr>
              <a:t>G</a:t>
            </a:r>
            <a:r>
              <a:rPr lang="en-US" altLang="it-IT" sz="2400" b="0">
                <a:solidFill>
                  <a:srgbClr val="000000"/>
                </a:solidFill>
                <a:latin typeface="Helvetica" pitchFamily="34" charset="0"/>
                <a:cs typeface="+mn-cs"/>
              </a:rPr>
              <a:t> individually normalized Gaussian type functions (GTF) with constant coefficients d</a:t>
            </a:r>
            <a:r>
              <a:rPr lang="en-US" altLang="it-IT" sz="2400" b="0" baseline="-25000">
                <a:solidFill>
                  <a:srgbClr val="000000"/>
                </a:solidFill>
                <a:latin typeface="Helvetica" pitchFamily="34" charset="0"/>
                <a:cs typeface="+mn-cs"/>
              </a:rPr>
              <a:t>j </a:t>
            </a:r>
            <a:r>
              <a:rPr lang="en-US" altLang="it-IT" sz="2400" b="0">
                <a:solidFill>
                  <a:srgbClr val="000000"/>
                </a:solidFill>
                <a:latin typeface="Helvetica" pitchFamily="34" charset="0"/>
                <a:cs typeface="+mn-cs"/>
              </a:rPr>
              <a:t>and exponents </a:t>
            </a:r>
            <a:r>
              <a:rPr lang="en-US" altLang="it-IT" sz="2400" b="0">
                <a:solidFill>
                  <a:srgbClr val="000000"/>
                </a:solidFill>
                <a:latin typeface="Helvetica" pitchFamily="34" charset="0"/>
                <a:cs typeface="Times New Roman" pitchFamily="18" charset="0"/>
                <a:sym typeface="Symbol" pitchFamily="18" charset="2"/>
              </a:rPr>
              <a:t></a:t>
            </a:r>
            <a:r>
              <a:rPr lang="en-US" altLang="it-IT" sz="2400" b="0" baseline="-25000">
                <a:solidFill>
                  <a:srgbClr val="000000"/>
                </a:solidFill>
                <a:latin typeface="Helvetica" pitchFamily="34" charset="0"/>
                <a:cs typeface="+mn-cs"/>
              </a:rPr>
              <a:t>j</a:t>
            </a:r>
            <a:endParaRPr lang="it-IT" altLang="it-IT" sz="2400" b="0">
              <a:solidFill>
                <a:srgbClr val="000000"/>
              </a:solidFill>
              <a:latin typeface="Helvetica" pitchFamily="34" charset="0"/>
              <a:cs typeface="+mn-cs"/>
            </a:endParaRPr>
          </a:p>
        </p:txBody>
      </p:sp>
      <p:graphicFrame>
        <p:nvGraphicFramePr>
          <p:cNvPr id="115716" name="Object 6"/>
          <p:cNvGraphicFramePr>
            <a:graphicFrameLocks noChangeAspect="1"/>
          </p:cNvGraphicFramePr>
          <p:nvPr/>
        </p:nvGraphicFramePr>
        <p:xfrm>
          <a:off x="606425" y="2565400"/>
          <a:ext cx="7400925" cy="1123950"/>
        </p:xfrm>
        <a:graphic>
          <a:graphicData uri="http://schemas.openxmlformats.org/presentationml/2006/ole">
            <mc:AlternateContent xmlns:mc="http://schemas.openxmlformats.org/markup-compatibility/2006">
              <mc:Choice xmlns:v="urn:schemas-microsoft-com:vml" Requires="v">
                <p:oleObj spid="_x0000_s115753" name="Equation" r:id="rId4" imgW="3009900" imgH="457200" progId="Equation.DSMT4">
                  <p:embed/>
                </p:oleObj>
              </mc:Choice>
              <mc:Fallback>
                <p:oleObj name="Equation" r:id="rId4" imgW="3009900" imgH="457200"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425" y="2565400"/>
                        <a:ext cx="740092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5717" name="Object 7"/>
          <p:cNvGraphicFramePr>
            <a:graphicFrameLocks noChangeAspect="1"/>
          </p:cNvGraphicFramePr>
          <p:nvPr/>
        </p:nvGraphicFramePr>
        <p:xfrm>
          <a:off x="1173163" y="4941888"/>
          <a:ext cx="6024562" cy="1211262"/>
        </p:xfrm>
        <a:graphic>
          <a:graphicData uri="http://schemas.openxmlformats.org/presentationml/2006/ole">
            <mc:AlternateContent xmlns:mc="http://schemas.openxmlformats.org/markup-compatibility/2006">
              <mc:Choice xmlns:v="urn:schemas-microsoft-com:vml" Requires="v">
                <p:oleObj spid="_x0000_s115754" name="Equation" r:id="rId6" imgW="2400300" imgH="482600" progId="Equation.DSMT4">
                  <p:embed/>
                </p:oleObj>
              </mc:Choice>
              <mc:Fallback>
                <p:oleObj name="Equation" r:id="rId6" imgW="2400300" imgH="482600"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3163" y="4941888"/>
                        <a:ext cx="6024562" cy="121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256" name="Text Box 8"/>
          <p:cNvSpPr txBox="1">
            <a:spLocks noChangeArrowheads="1"/>
          </p:cNvSpPr>
          <p:nvPr/>
        </p:nvSpPr>
        <p:spPr bwMode="auto">
          <a:xfrm>
            <a:off x="685800" y="533400"/>
            <a:ext cx="7772400" cy="525463"/>
          </a:xfrm>
          <a:prstGeom prst="rect">
            <a:avLst/>
          </a:prstGeom>
          <a:solidFill>
            <a:srgbClr val="B4DE86"/>
          </a:solidFill>
          <a:ln w="9525">
            <a:noFill/>
            <a:miter lim="800000"/>
            <a:headEnd/>
            <a:tailEnd/>
          </a:ln>
          <a:effectLst/>
        </p:spPr>
        <p:txBody>
          <a:bodyPr lIns="91420" tIns="45711" rIns="91420" bIns="45711">
            <a:spAutoFit/>
          </a:bodyPr>
          <a:lstStyle/>
          <a:p>
            <a:pPr algn="ctr" eaLnBrk="1" hangingPunct="1">
              <a:spcBef>
                <a:spcPct val="50000"/>
              </a:spcBef>
              <a:defRPr/>
            </a:pPr>
            <a:r>
              <a:rPr lang="en-US" sz="2800" b="1" dirty="0">
                <a:solidFill>
                  <a:srgbClr val="00CC99">
                    <a:lumMod val="50000"/>
                  </a:srgbClr>
                </a:solidFill>
                <a:latin typeface="Helvetica" pitchFamily="34" charset="0"/>
                <a:cs typeface="+mn-cs"/>
              </a:rPr>
              <a:t>The basis set</a:t>
            </a:r>
            <a:endParaRPr lang="it-IT" sz="2800" b="1" dirty="0">
              <a:solidFill>
                <a:srgbClr val="00CC99">
                  <a:lumMod val="50000"/>
                </a:srgbClr>
              </a:solidFill>
              <a:latin typeface="Helvetica" pitchFamily="34" charset="0"/>
              <a:cs typeface="+mn-cs"/>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79388" y="228600"/>
            <a:ext cx="8713787" cy="525463"/>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p>
            <a:pPr algn="ctr" eaLnBrk="1" hangingPunct="1">
              <a:spcBef>
                <a:spcPct val="50000"/>
              </a:spcBef>
              <a:defRPr/>
            </a:pPr>
            <a:r>
              <a:rPr lang="en-US" altLang="it-IT" sz="2800" b="1">
                <a:solidFill>
                  <a:srgbClr val="000000"/>
                </a:solidFill>
                <a:latin typeface="Helvetica" pitchFamily="34" charset="0"/>
                <a:cs typeface="+mn-cs"/>
              </a:rPr>
              <a:t>Matrix elements of Fock matrix in direct space</a:t>
            </a:r>
            <a:endParaRPr lang="it-IT" altLang="it-IT" sz="2800" b="1">
              <a:solidFill>
                <a:srgbClr val="000000"/>
              </a:solidFill>
              <a:latin typeface="Helvetica" pitchFamily="34" charset="0"/>
              <a:cs typeface="+mn-cs"/>
            </a:endParaRPr>
          </a:p>
        </p:txBody>
      </p:sp>
      <p:graphicFrame>
        <p:nvGraphicFramePr>
          <p:cNvPr id="116739" name="Object 4"/>
          <p:cNvGraphicFramePr>
            <a:graphicFrameLocks noChangeAspect="1"/>
          </p:cNvGraphicFramePr>
          <p:nvPr/>
        </p:nvGraphicFramePr>
        <p:xfrm>
          <a:off x="307975" y="990600"/>
          <a:ext cx="4275138" cy="633413"/>
        </p:xfrm>
        <a:graphic>
          <a:graphicData uri="http://schemas.openxmlformats.org/presentationml/2006/ole">
            <mc:AlternateContent xmlns:mc="http://schemas.openxmlformats.org/markup-compatibility/2006">
              <mc:Choice xmlns:v="urn:schemas-microsoft-com:vml" Requires="v">
                <p:oleObj spid="_x0000_s116848" name="Equation" r:id="rId4" imgW="1714500" imgH="254000" progId="Equation.DSMT4">
                  <p:embed/>
                </p:oleObj>
              </mc:Choice>
              <mc:Fallback>
                <p:oleObj name="Equation" r:id="rId4" imgW="1714500" imgH="25400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990600"/>
                        <a:ext cx="4275138"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6740" name="Object 6"/>
          <p:cNvGraphicFramePr>
            <a:graphicFrameLocks noChangeAspect="1"/>
          </p:cNvGraphicFramePr>
          <p:nvPr/>
        </p:nvGraphicFramePr>
        <p:xfrm>
          <a:off x="304800" y="1600200"/>
          <a:ext cx="2519363" cy="701675"/>
        </p:xfrm>
        <a:graphic>
          <a:graphicData uri="http://schemas.openxmlformats.org/presentationml/2006/ole">
            <mc:AlternateContent xmlns:mc="http://schemas.openxmlformats.org/markup-compatibility/2006">
              <mc:Choice xmlns:v="urn:schemas-microsoft-com:vml" Requires="v">
                <p:oleObj spid="_x0000_s116849" name="Equation" r:id="rId6" imgW="1002865" imgH="279279" progId="Equation.DSMT4">
                  <p:embed/>
                </p:oleObj>
              </mc:Choice>
              <mc:Fallback>
                <p:oleObj name="Equation" r:id="rId6" imgW="1002865" imgH="279279" progId="Equation.DSMT4">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600200"/>
                        <a:ext cx="25193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6741" name="Object 7"/>
          <p:cNvGraphicFramePr>
            <a:graphicFrameLocks noChangeAspect="1"/>
          </p:cNvGraphicFramePr>
          <p:nvPr/>
        </p:nvGraphicFramePr>
        <p:xfrm>
          <a:off x="304800" y="2286000"/>
          <a:ext cx="2551113" cy="701675"/>
        </p:xfrm>
        <a:graphic>
          <a:graphicData uri="http://schemas.openxmlformats.org/presentationml/2006/ole">
            <mc:AlternateContent xmlns:mc="http://schemas.openxmlformats.org/markup-compatibility/2006">
              <mc:Choice xmlns:v="urn:schemas-microsoft-com:vml" Requires="v">
                <p:oleObj spid="_x0000_s116850" name="Equation" r:id="rId8" imgW="1016000" imgH="279400" progId="Equation.DSMT4">
                  <p:embed/>
                </p:oleObj>
              </mc:Choice>
              <mc:Fallback>
                <p:oleObj name="Equation" r:id="rId8" imgW="1016000" imgH="279400" progId="Equation.DSMT4">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2286000"/>
                        <a:ext cx="25511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6742" name="Object 10"/>
          <p:cNvGraphicFramePr>
            <a:graphicFrameLocks noChangeAspect="1"/>
          </p:cNvGraphicFramePr>
          <p:nvPr/>
        </p:nvGraphicFramePr>
        <p:xfrm>
          <a:off x="349250" y="2771775"/>
          <a:ext cx="5229225" cy="1116013"/>
        </p:xfrm>
        <a:graphic>
          <a:graphicData uri="http://schemas.openxmlformats.org/presentationml/2006/ole">
            <mc:AlternateContent xmlns:mc="http://schemas.openxmlformats.org/markup-compatibility/2006">
              <mc:Choice xmlns:v="urn:schemas-microsoft-com:vml" Requires="v">
                <p:oleObj spid="_x0000_s116851" name="Equation" r:id="rId10" imgW="2082800" imgH="444500" progId="Equation.DSMT4">
                  <p:embed/>
                </p:oleObj>
              </mc:Choice>
              <mc:Fallback>
                <p:oleObj name="Equation" r:id="rId10" imgW="2082800" imgH="444500" progId="Equation.DSMT4">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9250" y="2771775"/>
                        <a:ext cx="522922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6743" name="Object 11"/>
          <p:cNvGraphicFramePr>
            <a:graphicFrameLocks noChangeAspect="1"/>
          </p:cNvGraphicFramePr>
          <p:nvPr/>
        </p:nvGraphicFramePr>
        <p:xfrm>
          <a:off x="311150" y="3748088"/>
          <a:ext cx="5699125" cy="1114425"/>
        </p:xfrm>
        <a:graphic>
          <a:graphicData uri="http://schemas.openxmlformats.org/presentationml/2006/ole">
            <mc:AlternateContent xmlns:mc="http://schemas.openxmlformats.org/markup-compatibility/2006">
              <mc:Choice xmlns:v="urn:schemas-microsoft-com:vml" Requires="v">
                <p:oleObj spid="_x0000_s116852" name="Equation" r:id="rId12" imgW="2273300" imgH="444500" progId="Equation.DSMT4">
                  <p:embed/>
                </p:oleObj>
              </mc:Choice>
              <mc:Fallback>
                <p:oleObj name="Equation" r:id="rId12" imgW="2273300" imgH="444500" progId="Equation.DSMT4">
                  <p:embed/>
                  <p:pic>
                    <p:nvPicPr>
                      <p:cNvPr id="0" name="Object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1150" y="3748088"/>
                        <a:ext cx="5699125"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6744" name="Object 12"/>
          <p:cNvGraphicFramePr>
            <a:graphicFrameLocks noChangeAspect="1"/>
          </p:cNvGraphicFramePr>
          <p:nvPr/>
        </p:nvGraphicFramePr>
        <p:xfrm>
          <a:off x="355600" y="4941888"/>
          <a:ext cx="7148513" cy="914400"/>
        </p:xfrm>
        <a:graphic>
          <a:graphicData uri="http://schemas.openxmlformats.org/presentationml/2006/ole">
            <mc:AlternateContent xmlns:mc="http://schemas.openxmlformats.org/markup-compatibility/2006">
              <mc:Choice xmlns:v="urn:schemas-microsoft-com:vml" Requires="v">
                <p:oleObj spid="_x0000_s116853" name="Equation" r:id="rId14" imgW="2844800" imgH="444500" progId="Equation.DSMT4">
                  <p:embed/>
                </p:oleObj>
              </mc:Choice>
              <mc:Fallback>
                <p:oleObj name="Equation" r:id="rId14" imgW="2844800" imgH="444500" progId="Equation.DSMT4">
                  <p:embed/>
                  <p:pic>
                    <p:nvPicPr>
                      <p:cNvPr id="0"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5600" y="4941888"/>
                        <a:ext cx="714851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7" name="Text Box 13"/>
          <p:cNvSpPr txBox="1">
            <a:spLocks noChangeArrowheads="1"/>
          </p:cNvSpPr>
          <p:nvPr/>
        </p:nvSpPr>
        <p:spPr bwMode="auto">
          <a:xfrm>
            <a:off x="6372225" y="1125538"/>
            <a:ext cx="2063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p>
            <a:pPr eaLnBrk="1" hangingPunct="1">
              <a:spcBef>
                <a:spcPct val="50000"/>
              </a:spcBef>
              <a:defRPr/>
            </a:pPr>
            <a:r>
              <a:rPr lang="en-US" altLang="it-IT" sz="2000">
                <a:solidFill>
                  <a:srgbClr val="000000"/>
                </a:solidFill>
                <a:latin typeface="Helvetica" pitchFamily="34" charset="0"/>
                <a:cs typeface="+mn-cs"/>
              </a:rPr>
              <a:t>Fock matrix</a:t>
            </a:r>
            <a:endParaRPr lang="it-IT" altLang="it-IT" sz="2000">
              <a:solidFill>
                <a:srgbClr val="000000"/>
              </a:solidFill>
              <a:latin typeface="Helvetica" pitchFamily="34" charset="0"/>
              <a:cs typeface="+mn-cs"/>
            </a:endParaRPr>
          </a:p>
        </p:txBody>
      </p:sp>
      <p:sp>
        <p:nvSpPr>
          <p:cNvPr id="21518" name="Text Box 14"/>
          <p:cNvSpPr txBox="1">
            <a:spLocks noChangeArrowheads="1"/>
          </p:cNvSpPr>
          <p:nvPr/>
        </p:nvSpPr>
        <p:spPr bwMode="auto">
          <a:xfrm>
            <a:off x="6324600" y="1700213"/>
            <a:ext cx="2819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p>
            <a:pPr eaLnBrk="1" hangingPunct="1">
              <a:spcBef>
                <a:spcPct val="50000"/>
              </a:spcBef>
              <a:defRPr/>
            </a:pPr>
            <a:r>
              <a:rPr lang="en-US" altLang="it-IT" sz="2000">
                <a:solidFill>
                  <a:srgbClr val="000000"/>
                </a:solidFill>
                <a:latin typeface="Times New Roman" pitchFamily="18" charset="0"/>
                <a:cs typeface="+mn-cs"/>
              </a:rPr>
              <a:t> </a:t>
            </a:r>
            <a:r>
              <a:rPr lang="en-US" altLang="it-IT" sz="2000">
                <a:solidFill>
                  <a:srgbClr val="000000"/>
                </a:solidFill>
                <a:latin typeface="Helvetica" pitchFamily="34" charset="0"/>
                <a:cs typeface="+mn-cs"/>
              </a:rPr>
              <a:t>kinetic contribution</a:t>
            </a:r>
            <a:r>
              <a:rPr lang="en-US" altLang="it-IT">
                <a:solidFill>
                  <a:srgbClr val="000000"/>
                </a:solidFill>
                <a:latin typeface="Times New Roman" pitchFamily="18" charset="0"/>
                <a:cs typeface="+mn-cs"/>
              </a:rPr>
              <a:t> </a:t>
            </a:r>
            <a:endParaRPr lang="it-IT" altLang="it-IT">
              <a:solidFill>
                <a:srgbClr val="000000"/>
              </a:solidFill>
              <a:latin typeface="Times New Roman" pitchFamily="18" charset="0"/>
              <a:cs typeface="+mn-cs"/>
            </a:endParaRPr>
          </a:p>
        </p:txBody>
      </p:sp>
      <p:sp>
        <p:nvSpPr>
          <p:cNvPr id="21519" name="Text Box 15"/>
          <p:cNvSpPr txBox="1">
            <a:spLocks noChangeArrowheads="1"/>
          </p:cNvSpPr>
          <p:nvPr/>
        </p:nvSpPr>
        <p:spPr bwMode="auto">
          <a:xfrm>
            <a:off x="6300788" y="2338388"/>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p>
            <a:pPr eaLnBrk="1" hangingPunct="1">
              <a:spcBef>
                <a:spcPct val="50000"/>
              </a:spcBef>
              <a:defRPr/>
            </a:pPr>
            <a:r>
              <a:rPr lang="en-US" altLang="it-IT">
                <a:solidFill>
                  <a:srgbClr val="000000"/>
                </a:solidFill>
                <a:latin typeface="Times New Roman" pitchFamily="18" charset="0"/>
                <a:cs typeface="+mn-cs"/>
              </a:rPr>
              <a:t> </a:t>
            </a:r>
            <a:r>
              <a:rPr lang="en-US" altLang="it-IT" sz="2000">
                <a:solidFill>
                  <a:srgbClr val="000000"/>
                </a:solidFill>
                <a:latin typeface="Helvetica" pitchFamily="34" charset="0"/>
                <a:cs typeface="+mn-cs"/>
              </a:rPr>
              <a:t>electron-nuclei</a:t>
            </a:r>
            <a:r>
              <a:rPr lang="en-US" altLang="it-IT">
                <a:solidFill>
                  <a:srgbClr val="000000"/>
                </a:solidFill>
                <a:latin typeface="Times New Roman" pitchFamily="18" charset="0"/>
                <a:cs typeface="+mn-cs"/>
              </a:rPr>
              <a:t> </a:t>
            </a:r>
            <a:endParaRPr lang="it-IT" altLang="it-IT">
              <a:solidFill>
                <a:srgbClr val="000000"/>
              </a:solidFill>
              <a:latin typeface="Times New Roman" pitchFamily="18" charset="0"/>
              <a:cs typeface="+mn-cs"/>
            </a:endParaRPr>
          </a:p>
        </p:txBody>
      </p:sp>
      <p:sp>
        <p:nvSpPr>
          <p:cNvPr id="21520" name="Text Box 16"/>
          <p:cNvSpPr txBox="1">
            <a:spLocks noChangeArrowheads="1"/>
          </p:cNvSpPr>
          <p:nvPr/>
        </p:nvSpPr>
        <p:spPr bwMode="auto">
          <a:xfrm>
            <a:off x="6372225" y="3068638"/>
            <a:ext cx="2160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p>
            <a:pPr eaLnBrk="1" hangingPunct="1">
              <a:spcBef>
                <a:spcPct val="50000"/>
              </a:spcBef>
              <a:defRPr/>
            </a:pPr>
            <a:r>
              <a:rPr lang="en-US" altLang="it-IT" sz="2000">
                <a:solidFill>
                  <a:srgbClr val="000000"/>
                </a:solidFill>
                <a:latin typeface="Helvetica" pitchFamily="34" charset="0"/>
                <a:cs typeface="+mn-cs"/>
              </a:rPr>
              <a:t>Coulomb el-el </a:t>
            </a:r>
            <a:endParaRPr lang="it-IT" altLang="it-IT" sz="2000">
              <a:solidFill>
                <a:srgbClr val="000000"/>
              </a:solidFill>
              <a:latin typeface="Helvetica" pitchFamily="34" charset="0"/>
              <a:cs typeface="+mn-cs"/>
            </a:endParaRPr>
          </a:p>
        </p:txBody>
      </p:sp>
      <p:sp>
        <p:nvSpPr>
          <p:cNvPr id="21522" name="Text Box 18"/>
          <p:cNvSpPr txBox="1">
            <a:spLocks noChangeArrowheads="1"/>
          </p:cNvSpPr>
          <p:nvPr/>
        </p:nvSpPr>
        <p:spPr bwMode="auto">
          <a:xfrm>
            <a:off x="6372225" y="4076700"/>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p>
            <a:pPr eaLnBrk="1" hangingPunct="1">
              <a:spcBef>
                <a:spcPct val="50000"/>
              </a:spcBef>
              <a:defRPr/>
            </a:pPr>
            <a:r>
              <a:rPr lang="en-US" altLang="it-IT" sz="2000">
                <a:solidFill>
                  <a:srgbClr val="000000"/>
                </a:solidFill>
                <a:latin typeface="Helvetica" pitchFamily="34" charset="0"/>
                <a:cs typeface="+mn-cs"/>
              </a:rPr>
              <a:t>exchange el-el </a:t>
            </a:r>
            <a:endParaRPr lang="it-IT" altLang="it-IT" sz="2000">
              <a:solidFill>
                <a:srgbClr val="000000"/>
              </a:solidFill>
              <a:latin typeface="Helvetica" pitchFamily="34" charset="0"/>
              <a:cs typeface="+mn-cs"/>
            </a:endParaRPr>
          </a:p>
        </p:txBody>
      </p:sp>
      <p:sp>
        <p:nvSpPr>
          <p:cNvPr id="21524" name="Text Box 20"/>
          <p:cNvSpPr txBox="1">
            <a:spLocks noChangeArrowheads="1"/>
          </p:cNvSpPr>
          <p:nvPr/>
        </p:nvSpPr>
        <p:spPr bwMode="auto">
          <a:xfrm>
            <a:off x="533400" y="50292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p>
            <a:pPr eaLnBrk="1" hangingPunct="1">
              <a:spcBef>
                <a:spcPct val="50000"/>
              </a:spcBef>
              <a:defRPr/>
            </a:pPr>
            <a:endParaRPr lang="it-IT" altLang="it-IT">
              <a:solidFill>
                <a:srgbClr val="000000"/>
              </a:solidFill>
              <a:latin typeface="Times New Roman" pitchFamily="18" charset="0"/>
              <a:cs typeface="+mn-cs"/>
            </a:endParaRPr>
          </a:p>
        </p:txBody>
      </p:sp>
      <p:sp>
        <p:nvSpPr>
          <p:cNvPr id="21526" name="Text Box 22"/>
          <p:cNvSpPr txBox="1">
            <a:spLocks noChangeArrowheads="1"/>
          </p:cNvSpPr>
          <p:nvPr/>
        </p:nvSpPr>
        <p:spPr bwMode="auto">
          <a:xfrm>
            <a:off x="323850" y="5876925"/>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p>
            <a:pPr eaLnBrk="1" hangingPunct="1">
              <a:spcBef>
                <a:spcPct val="50000"/>
              </a:spcBef>
              <a:defRPr/>
            </a:pPr>
            <a:r>
              <a:rPr lang="en-US" altLang="it-IT" sz="2000">
                <a:solidFill>
                  <a:srgbClr val="000000"/>
                </a:solidFill>
                <a:latin typeface="Helvetica" pitchFamily="34" charset="0"/>
                <a:cs typeface="+mn-cs"/>
              </a:rPr>
              <a:t>Integration in</a:t>
            </a:r>
            <a:r>
              <a:rPr lang="en-US" altLang="it-IT" sz="2000">
                <a:solidFill>
                  <a:srgbClr val="000000"/>
                </a:solidFill>
                <a:latin typeface="Times New Roman" pitchFamily="18" charset="0"/>
                <a:cs typeface="+mn-cs"/>
              </a:rPr>
              <a:t> </a:t>
            </a:r>
            <a:r>
              <a:rPr lang="en-US" altLang="it-IT" sz="2000" b="1">
                <a:solidFill>
                  <a:srgbClr val="000000"/>
                </a:solidFill>
                <a:latin typeface="Times New Roman" pitchFamily="18" charset="0"/>
                <a:cs typeface="+mn-cs"/>
              </a:rPr>
              <a:t>k</a:t>
            </a:r>
            <a:r>
              <a:rPr lang="en-US" altLang="it-IT" sz="2000">
                <a:solidFill>
                  <a:srgbClr val="000000"/>
                </a:solidFill>
                <a:latin typeface="Times New Roman" pitchFamily="18" charset="0"/>
                <a:cs typeface="+mn-cs"/>
              </a:rPr>
              <a:t> </a:t>
            </a:r>
            <a:r>
              <a:rPr lang="en-US" altLang="it-IT" sz="2000">
                <a:solidFill>
                  <a:srgbClr val="000000"/>
                </a:solidFill>
                <a:latin typeface="Helvetica" pitchFamily="34" charset="0"/>
                <a:cs typeface="+mn-cs"/>
              </a:rPr>
              <a:t>space to compute the value of</a:t>
            </a:r>
            <a:r>
              <a:rPr lang="en-US" altLang="it-IT" sz="2000">
                <a:solidFill>
                  <a:srgbClr val="000000"/>
                </a:solidFill>
                <a:latin typeface="Times New Roman" pitchFamily="18" charset="0"/>
                <a:cs typeface="+mn-cs"/>
              </a:rPr>
              <a:t> </a:t>
            </a:r>
            <a:r>
              <a:rPr lang="en-US" altLang="it-IT">
                <a:solidFill>
                  <a:srgbClr val="000000"/>
                </a:solidFill>
                <a:latin typeface="Times New Roman" pitchFamily="18" charset="0"/>
                <a:cs typeface="+mn-cs"/>
                <a:sym typeface="Symbol" pitchFamily="18" charset="2"/>
              </a:rPr>
              <a:t></a:t>
            </a:r>
            <a:r>
              <a:rPr lang="en-US" altLang="it-IT" sz="2000" baseline="-25000">
                <a:solidFill>
                  <a:srgbClr val="000000"/>
                </a:solidFill>
                <a:latin typeface="Times New Roman" pitchFamily="18" charset="0"/>
                <a:cs typeface="+mn-cs"/>
                <a:sym typeface="Symbol" pitchFamily="18" charset="2"/>
              </a:rPr>
              <a:t>Fermi</a:t>
            </a:r>
            <a:endParaRPr lang="it-IT" altLang="it-IT" sz="2000" baseline="-25000">
              <a:solidFill>
                <a:srgbClr val="000000"/>
              </a:solidFill>
              <a:latin typeface="Times New Roman" pitchFamily="18" charset="0"/>
              <a:cs typeface="+mn-cs"/>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457200" y="685800"/>
            <a:ext cx="8153400" cy="528638"/>
          </a:xfrm>
          <a:prstGeom prst="rect">
            <a:avLst/>
          </a:prstGeom>
          <a:solidFill>
            <a:srgbClr val="66FFFF"/>
          </a:solidFill>
          <a:ln w="9525">
            <a:solidFill>
              <a:srgbClr val="66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p>
            <a:pPr algn="ctr" eaLnBrk="1" hangingPunct="1">
              <a:spcBef>
                <a:spcPct val="50000"/>
              </a:spcBef>
              <a:defRPr/>
            </a:pPr>
            <a:r>
              <a:rPr lang="en-US" altLang="it-IT" sz="2800" b="1">
                <a:solidFill>
                  <a:srgbClr val="000000"/>
                </a:solidFill>
                <a:latin typeface="Helvetica" pitchFamily="34" charset="0"/>
                <a:cs typeface="+mn-cs"/>
              </a:rPr>
              <a:t>Hartree-Fock total energy per unit cell</a:t>
            </a:r>
            <a:endParaRPr lang="it-IT" altLang="it-IT" sz="2800" b="1">
              <a:solidFill>
                <a:srgbClr val="000000"/>
              </a:solidFill>
              <a:latin typeface="Helvetica" pitchFamily="34" charset="0"/>
              <a:cs typeface="+mn-cs"/>
            </a:endParaRPr>
          </a:p>
        </p:txBody>
      </p:sp>
      <p:graphicFrame>
        <p:nvGraphicFramePr>
          <p:cNvPr id="117763" name="Object 3"/>
          <p:cNvGraphicFramePr>
            <a:graphicFrameLocks noChangeAspect="1"/>
          </p:cNvGraphicFramePr>
          <p:nvPr/>
        </p:nvGraphicFramePr>
        <p:xfrm>
          <a:off x="0" y="0"/>
          <a:ext cx="914400" cy="198438"/>
        </p:xfrm>
        <a:graphic>
          <a:graphicData uri="http://schemas.openxmlformats.org/presentationml/2006/ole">
            <mc:AlternateContent xmlns:mc="http://schemas.openxmlformats.org/markup-compatibility/2006">
              <mc:Choice xmlns:v="urn:schemas-microsoft-com:vml" Requires="v">
                <p:oleObj spid="_x0000_s117839" name="Equation" r:id="rId4" imgW="435285" imgH="677109" progId="Equation.DSMT4">
                  <p:embed/>
                </p:oleObj>
              </mc:Choice>
              <mc:Fallback>
                <p:oleObj name="Equation" r:id="rId4" imgW="435285" imgH="677109"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7764" name="Object 4"/>
          <p:cNvGraphicFramePr>
            <a:graphicFrameLocks noChangeAspect="1"/>
          </p:cNvGraphicFramePr>
          <p:nvPr/>
        </p:nvGraphicFramePr>
        <p:xfrm>
          <a:off x="1271588" y="1341438"/>
          <a:ext cx="6076950" cy="2227262"/>
        </p:xfrm>
        <a:graphic>
          <a:graphicData uri="http://schemas.openxmlformats.org/presentationml/2006/ole">
            <mc:AlternateContent xmlns:mc="http://schemas.openxmlformats.org/markup-compatibility/2006">
              <mc:Choice xmlns:v="urn:schemas-microsoft-com:vml" Requires="v">
                <p:oleObj spid="_x0000_s117840" name="Equation" r:id="rId6" imgW="2425700" imgH="889000" progId="Equation.DSMT4">
                  <p:embed/>
                </p:oleObj>
              </mc:Choice>
              <mc:Fallback>
                <p:oleObj name="Equation" r:id="rId6" imgW="2425700" imgH="889000" progId="Equation.DSMT4">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1588" y="1341438"/>
                        <a:ext cx="6076950" cy="222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7765" name="Object 5"/>
          <p:cNvGraphicFramePr>
            <a:graphicFrameLocks noChangeAspect="1"/>
          </p:cNvGraphicFramePr>
          <p:nvPr/>
        </p:nvGraphicFramePr>
        <p:xfrm>
          <a:off x="381000" y="3022600"/>
          <a:ext cx="7578725" cy="1117600"/>
        </p:xfrm>
        <a:graphic>
          <a:graphicData uri="http://schemas.openxmlformats.org/presentationml/2006/ole">
            <mc:AlternateContent xmlns:mc="http://schemas.openxmlformats.org/markup-compatibility/2006">
              <mc:Choice xmlns:v="urn:schemas-microsoft-com:vml" Requires="v">
                <p:oleObj spid="_x0000_s117841" name="Equation" r:id="rId8" imgW="3111500" imgH="444500" progId="Equation.DSMT4">
                  <p:embed/>
                </p:oleObj>
              </mc:Choice>
              <mc:Fallback>
                <p:oleObj name="Equation" r:id="rId8" imgW="3111500" imgH="444500" progId="Equation.DSMT4">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3022600"/>
                        <a:ext cx="7578725"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7766" name="Object 6"/>
          <p:cNvGraphicFramePr>
            <a:graphicFrameLocks noChangeAspect="1"/>
          </p:cNvGraphicFramePr>
          <p:nvPr/>
        </p:nvGraphicFramePr>
        <p:xfrm>
          <a:off x="379413" y="4114800"/>
          <a:ext cx="7854950" cy="1117600"/>
        </p:xfrm>
        <a:graphic>
          <a:graphicData uri="http://schemas.openxmlformats.org/presentationml/2006/ole">
            <mc:AlternateContent xmlns:mc="http://schemas.openxmlformats.org/markup-compatibility/2006">
              <mc:Choice xmlns:v="urn:schemas-microsoft-com:vml" Requires="v">
                <p:oleObj spid="_x0000_s117842" name="Equation" r:id="rId10" imgW="3124200" imgH="444500" progId="Equation.DSMT4">
                  <p:embed/>
                </p:oleObj>
              </mc:Choice>
              <mc:Fallback>
                <p:oleObj name="Equation" r:id="rId10" imgW="3124200" imgH="444500" progId="Equation.DSMT4">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9413" y="4114800"/>
                        <a:ext cx="785495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9" name="Text Box 7"/>
          <p:cNvSpPr txBox="1">
            <a:spLocks noChangeArrowheads="1"/>
          </p:cNvSpPr>
          <p:nvPr/>
        </p:nvSpPr>
        <p:spPr bwMode="auto">
          <a:xfrm>
            <a:off x="381000" y="5334000"/>
            <a:ext cx="807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p>
            <a:pPr eaLnBrk="1" hangingPunct="1">
              <a:spcBef>
                <a:spcPct val="50000"/>
              </a:spcBef>
              <a:defRPr/>
            </a:pPr>
            <a:r>
              <a:rPr lang="en-US" altLang="it-IT" sz="2000">
                <a:solidFill>
                  <a:srgbClr val="000000"/>
                </a:solidFill>
                <a:latin typeface="Helvetica" pitchFamily="34" charset="0"/>
                <a:cs typeface="+mn-cs"/>
              </a:rPr>
              <a:t>The evaluation of HF total energy of a periodic system requires</a:t>
            </a:r>
            <a:br>
              <a:rPr lang="en-US" altLang="it-IT" sz="2000">
                <a:solidFill>
                  <a:srgbClr val="000000"/>
                </a:solidFill>
                <a:latin typeface="Helvetica" pitchFamily="34" charset="0"/>
                <a:cs typeface="+mn-cs"/>
              </a:rPr>
            </a:br>
            <a:r>
              <a:rPr lang="en-US" altLang="it-IT" sz="2000">
                <a:solidFill>
                  <a:srgbClr val="000000"/>
                </a:solidFill>
                <a:latin typeface="Helvetica" pitchFamily="34" charset="0"/>
                <a:cs typeface="+mn-cs"/>
              </a:rPr>
              <a:t>the evaluation of 3 infinite summations</a:t>
            </a:r>
            <a:r>
              <a:rPr lang="en-US" altLang="it-IT">
                <a:solidFill>
                  <a:srgbClr val="000000"/>
                </a:solidFill>
                <a:latin typeface="Times New Roman" pitchFamily="18" charset="0"/>
                <a:cs typeface="+mn-cs"/>
              </a:rPr>
              <a:t> (</a:t>
            </a:r>
            <a:r>
              <a:rPr lang="en-US" altLang="it-IT" b="1">
                <a:solidFill>
                  <a:srgbClr val="000000"/>
                </a:solidFill>
                <a:latin typeface="Times New Roman" pitchFamily="18" charset="0"/>
                <a:cs typeface="+mn-cs"/>
              </a:rPr>
              <a:t>h</a:t>
            </a:r>
            <a:r>
              <a:rPr lang="en-US" altLang="it-IT">
                <a:solidFill>
                  <a:srgbClr val="000000"/>
                </a:solidFill>
                <a:latin typeface="Times New Roman" pitchFamily="18" charset="0"/>
                <a:cs typeface="+mn-cs"/>
              </a:rPr>
              <a:t>, </a:t>
            </a:r>
            <a:r>
              <a:rPr lang="en-US" altLang="it-IT" b="1">
                <a:solidFill>
                  <a:srgbClr val="000000"/>
                </a:solidFill>
                <a:latin typeface="Times New Roman" pitchFamily="18" charset="0"/>
                <a:cs typeface="+mn-cs"/>
              </a:rPr>
              <a:t>g</a:t>
            </a:r>
            <a:r>
              <a:rPr lang="en-US" altLang="it-IT">
                <a:solidFill>
                  <a:srgbClr val="000000"/>
                </a:solidFill>
                <a:latin typeface="Times New Roman" pitchFamily="18" charset="0"/>
                <a:cs typeface="+mn-cs"/>
              </a:rPr>
              <a:t>, </a:t>
            </a:r>
            <a:r>
              <a:rPr lang="en-US" altLang="it-IT" b="1">
                <a:solidFill>
                  <a:srgbClr val="000000"/>
                </a:solidFill>
                <a:latin typeface="Times New Roman" pitchFamily="18" charset="0"/>
                <a:cs typeface="+mn-cs"/>
              </a:rPr>
              <a:t>n</a:t>
            </a:r>
            <a:r>
              <a:rPr lang="en-US" altLang="it-IT">
                <a:solidFill>
                  <a:srgbClr val="000000"/>
                </a:solidFill>
                <a:latin typeface="Times New Roman" pitchFamily="18" charset="0"/>
                <a:cs typeface="+mn-cs"/>
              </a:rPr>
              <a:t>) </a:t>
            </a:r>
            <a:r>
              <a:rPr lang="en-US" altLang="it-IT" sz="2000">
                <a:solidFill>
                  <a:srgbClr val="000000"/>
                </a:solidFill>
                <a:latin typeface="Helvetica" pitchFamily="34" charset="0"/>
                <a:cs typeface="+mn-cs"/>
              </a:rPr>
              <a:t>that extend to all direct lattice vectors</a:t>
            </a:r>
            <a:endParaRPr lang="it-IT" altLang="it-IT" sz="2000">
              <a:solidFill>
                <a:srgbClr val="000000"/>
              </a:solidFill>
              <a:latin typeface="Helvetica" pitchFamily="34" charset="0"/>
              <a:cs typeface="+mn-cs"/>
            </a:endParaRPr>
          </a:p>
        </p:txBody>
      </p:sp>
      <p:sp>
        <p:nvSpPr>
          <p:cNvPr id="23561" name="Text Box 9"/>
          <p:cNvSpPr txBox="1">
            <a:spLocks noChangeArrowheads="1"/>
          </p:cNvSpPr>
          <p:nvPr/>
        </p:nvSpPr>
        <p:spPr bwMode="auto">
          <a:xfrm>
            <a:off x="6934200" y="1676400"/>
            <a:ext cx="381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p>
            <a:pPr eaLnBrk="1" hangingPunct="1">
              <a:defRPr/>
            </a:pPr>
            <a:endParaRPr lang="en-US" altLang="it-IT">
              <a:solidFill>
                <a:srgbClr val="000000"/>
              </a:solidFill>
              <a:latin typeface="Times New Roman" pitchFamily="18" charset="0"/>
              <a:cs typeface="+mn-cs"/>
            </a:endParaRPr>
          </a:p>
          <a:p>
            <a:pPr eaLnBrk="1" hangingPunct="1">
              <a:defRPr/>
            </a:pPr>
            <a:endParaRPr lang="it-IT" altLang="it-IT">
              <a:solidFill>
                <a:srgbClr val="000000"/>
              </a:solidFill>
              <a:latin typeface="Times New Roman" pitchFamily="18" charset="0"/>
              <a:cs typeface="+mn-cs"/>
            </a:endParaRPr>
          </a:p>
        </p:txBody>
      </p:sp>
      <p:sp>
        <p:nvSpPr>
          <p:cNvPr id="23564" name="Line 12"/>
          <p:cNvSpPr>
            <a:spLocks noChangeShapeType="1"/>
          </p:cNvSpPr>
          <p:nvPr/>
        </p:nvSpPr>
        <p:spPr bwMode="auto">
          <a:xfrm flipH="1">
            <a:off x="2971800" y="3962400"/>
            <a:ext cx="38100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lstStyle/>
          <a:p>
            <a:pPr eaLnBrk="1" hangingPunct="1">
              <a:defRPr/>
            </a:pPr>
            <a:endParaRPr lang="it-IT" sz="2800" b="1">
              <a:solidFill>
                <a:srgbClr val="000000"/>
              </a:solidFill>
              <a:cs typeface="+mn-cs"/>
            </a:endParaRPr>
          </a:p>
        </p:txBody>
      </p:sp>
      <p:sp>
        <p:nvSpPr>
          <p:cNvPr id="23565" name="Line 13"/>
          <p:cNvSpPr>
            <a:spLocks noChangeShapeType="1"/>
          </p:cNvSpPr>
          <p:nvPr/>
        </p:nvSpPr>
        <p:spPr bwMode="auto">
          <a:xfrm flipH="1">
            <a:off x="4284663" y="2852738"/>
            <a:ext cx="38100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lstStyle/>
          <a:p>
            <a:pPr eaLnBrk="1" hangingPunct="1">
              <a:defRPr/>
            </a:pPr>
            <a:endParaRPr lang="it-IT" sz="2800" b="1">
              <a:solidFill>
                <a:srgbClr val="000000"/>
              </a:solidFill>
              <a:cs typeface="+mn-cs"/>
            </a:endParaRPr>
          </a:p>
        </p:txBody>
      </p:sp>
      <p:sp>
        <p:nvSpPr>
          <p:cNvPr id="23566" name="Line 14"/>
          <p:cNvSpPr>
            <a:spLocks noChangeShapeType="1"/>
          </p:cNvSpPr>
          <p:nvPr/>
        </p:nvSpPr>
        <p:spPr bwMode="auto">
          <a:xfrm flipH="1">
            <a:off x="5219700" y="2852738"/>
            <a:ext cx="38100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lstStyle/>
          <a:p>
            <a:pPr eaLnBrk="1" hangingPunct="1">
              <a:defRPr/>
            </a:pPr>
            <a:endParaRPr lang="it-IT" sz="2800" b="1">
              <a:solidFill>
                <a:srgbClr val="000000"/>
              </a:solidFill>
              <a:cs typeface="+mn-cs"/>
            </a:endParaRPr>
          </a:p>
        </p:txBody>
      </p:sp>
      <p:sp>
        <p:nvSpPr>
          <p:cNvPr id="23568" name="Line 16"/>
          <p:cNvSpPr>
            <a:spLocks noChangeShapeType="1"/>
          </p:cNvSpPr>
          <p:nvPr/>
        </p:nvSpPr>
        <p:spPr bwMode="auto">
          <a:xfrm flipH="1">
            <a:off x="3068638" y="3005138"/>
            <a:ext cx="38100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lstStyle/>
          <a:p>
            <a:pPr eaLnBrk="1" hangingPunct="1">
              <a:defRPr/>
            </a:pPr>
            <a:endParaRPr lang="it-IT" sz="2800" b="1">
              <a:solidFill>
                <a:srgbClr val="000000"/>
              </a:solidFill>
              <a:cs typeface="+mn-cs"/>
            </a:endParaRPr>
          </a:p>
        </p:txBody>
      </p:sp>
      <p:sp>
        <p:nvSpPr>
          <p:cNvPr id="23569" name="Line 17"/>
          <p:cNvSpPr>
            <a:spLocks noChangeShapeType="1"/>
          </p:cNvSpPr>
          <p:nvPr/>
        </p:nvSpPr>
        <p:spPr bwMode="auto">
          <a:xfrm flipH="1">
            <a:off x="4419600" y="3962400"/>
            <a:ext cx="38100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lstStyle/>
          <a:p>
            <a:pPr eaLnBrk="1" hangingPunct="1">
              <a:defRPr/>
            </a:pPr>
            <a:endParaRPr lang="it-IT" sz="2800" b="1">
              <a:solidFill>
                <a:srgbClr val="000000"/>
              </a:solidFill>
              <a:cs typeface="+mn-cs"/>
            </a:endParaRPr>
          </a:p>
        </p:txBody>
      </p:sp>
      <p:sp>
        <p:nvSpPr>
          <p:cNvPr id="23570" name="Line 18"/>
          <p:cNvSpPr>
            <a:spLocks noChangeShapeType="1"/>
          </p:cNvSpPr>
          <p:nvPr/>
        </p:nvSpPr>
        <p:spPr bwMode="auto">
          <a:xfrm flipH="1">
            <a:off x="5410200" y="3962400"/>
            <a:ext cx="38100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lstStyle/>
          <a:p>
            <a:pPr eaLnBrk="1" hangingPunct="1">
              <a:defRPr/>
            </a:pPr>
            <a:endParaRPr lang="it-IT" sz="2800" b="1">
              <a:solidFill>
                <a:srgbClr val="000000"/>
              </a:solidFill>
              <a:cs typeface="+mn-cs"/>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8786" name="Group 2"/>
          <p:cNvGrpSpPr>
            <a:grpSpLocks/>
          </p:cNvGrpSpPr>
          <p:nvPr/>
        </p:nvGrpSpPr>
        <p:grpSpPr bwMode="auto">
          <a:xfrm>
            <a:off x="1409700" y="838200"/>
            <a:ext cx="6324600" cy="3657600"/>
            <a:chOff x="888" y="576"/>
            <a:chExt cx="3984" cy="2304"/>
          </a:xfrm>
        </p:grpSpPr>
        <p:sp>
          <p:nvSpPr>
            <p:cNvPr id="43011" name="Rectangle 3"/>
            <p:cNvSpPr>
              <a:spLocks noChangeArrowheads="1"/>
            </p:cNvSpPr>
            <p:nvPr/>
          </p:nvSpPr>
          <p:spPr bwMode="auto">
            <a:xfrm>
              <a:off x="888" y="576"/>
              <a:ext cx="624"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it-IT" altLang="it-IT">
                  <a:solidFill>
                    <a:srgbClr val="000000"/>
                  </a:solidFill>
                  <a:latin typeface="Times New Roman" pitchFamily="18" charset="0"/>
                  <a:cs typeface="+mn-cs"/>
                  <a:sym typeface="Symbol" pitchFamily="18" charset="2"/>
                </a:rPr>
                <a:t></a:t>
              </a:r>
              <a:r>
                <a:rPr lang="en-US" altLang="it-IT" b="1" baseline="30000">
                  <a:solidFill>
                    <a:srgbClr val="000000"/>
                  </a:solidFill>
                  <a:latin typeface="Times New Roman" pitchFamily="18" charset="0"/>
                  <a:cs typeface="+mn-cs"/>
                  <a:sym typeface="Symbol" pitchFamily="18" charset="2"/>
                </a:rPr>
                <a:t>g</a:t>
              </a:r>
              <a:r>
                <a:rPr lang="en-US" altLang="it-IT">
                  <a:solidFill>
                    <a:srgbClr val="000000"/>
                  </a:solidFill>
                  <a:latin typeface="Times New Roman" pitchFamily="18" charset="0"/>
                  <a:cs typeface="+mn-cs"/>
                  <a:sym typeface="Symbol" pitchFamily="18" charset="2"/>
                </a:rPr>
                <a:t>  </a:t>
              </a:r>
              <a:r>
                <a:rPr lang="it-IT" altLang="it-IT">
                  <a:solidFill>
                    <a:srgbClr val="000000"/>
                  </a:solidFill>
                  <a:latin typeface="Times New Roman" pitchFamily="18" charset="0"/>
                  <a:cs typeface="+mn-cs"/>
                  <a:sym typeface="Symbol" pitchFamily="18" charset="2"/>
                </a:rPr>
                <a:t></a:t>
              </a:r>
              <a:r>
                <a:rPr lang="en-US" altLang="it-IT" b="1" baseline="30000">
                  <a:solidFill>
                    <a:srgbClr val="000000"/>
                  </a:solidFill>
                  <a:latin typeface="Times New Roman" pitchFamily="18" charset="0"/>
                  <a:cs typeface="+mn-cs"/>
                  <a:sym typeface="Symbol" pitchFamily="18" charset="2"/>
                </a:rPr>
                <a:t>g</a:t>
              </a:r>
              <a:endParaRPr lang="it-IT" altLang="it-IT" b="1" baseline="30000">
                <a:solidFill>
                  <a:srgbClr val="000000"/>
                </a:solidFill>
                <a:latin typeface="Times New Roman" pitchFamily="18" charset="0"/>
                <a:cs typeface="+mn-cs"/>
                <a:sym typeface="Symbol" pitchFamily="18" charset="2"/>
              </a:endParaRPr>
            </a:p>
          </p:txBody>
        </p:sp>
        <p:sp>
          <p:nvSpPr>
            <p:cNvPr id="43012" name="Rectangle 4"/>
            <p:cNvSpPr>
              <a:spLocks noChangeArrowheads="1"/>
            </p:cNvSpPr>
            <p:nvPr/>
          </p:nvSpPr>
          <p:spPr bwMode="auto">
            <a:xfrm>
              <a:off x="1512" y="576"/>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13" name="Rectangle 5"/>
            <p:cNvSpPr>
              <a:spLocks noChangeArrowheads="1"/>
            </p:cNvSpPr>
            <p:nvPr/>
          </p:nvSpPr>
          <p:spPr bwMode="auto">
            <a:xfrm>
              <a:off x="2184" y="576"/>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14" name="Rectangle 6"/>
            <p:cNvSpPr>
              <a:spLocks noChangeArrowheads="1"/>
            </p:cNvSpPr>
            <p:nvPr/>
          </p:nvSpPr>
          <p:spPr bwMode="auto">
            <a:xfrm>
              <a:off x="2856" y="576"/>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15" name="Rectangle 7"/>
            <p:cNvSpPr>
              <a:spLocks noChangeArrowheads="1"/>
            </p:cNvSpPr>
            <p:nvPr/>
          </p:nvSpPr>
          <p:spPr bwMode="auto">
            <a:xfrm>
              <a:off x="3528" y="576"/>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16" name="Rectangle 8"/>
            <p:cNvSpPr>
              <a:spLocks noChangeArrowheads="1"/>
            </p:cNvSpPr>
            <p:nvPr/>
          </p:nvSpPr>
          <p:spPr bwMode="auto">
            <a:xfrm>
              <a:off x="4200" y="576"/>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17" name="Rectangle 9"/>
            <p:cNvSpPr>
              <a:spLocks noChangeArrowheads="1"/>
            </p:cNvSpPr>
            <p:nvPr/>
          </p:nvSpPr>
          <p:spPr bwMode="auto">
            <a:xfrm>
              <a:off x="888" y="960"/>
              <a:ext cx="624"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18" name="Rectangle 10"/>
            <p:cNvSpPr>
              <a:spLocks noChangeArrowheads="1"/>
            </p:cNvSpPr>
            <p:nvPr/>
          </p:nvSpPr>
          <p:spPr bwMode="auto">
            <a:xfrm>
              <a:off x="1512" y="960"/>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19" name="Rectangle 11"/>
            <p:cNvSpPr>
              <a:spLocks noChangeArrowheads="1"/>
            </p:cNvSpPr>
            <p:nvPr/>
          </p:nvSpPr>
          <p:spPr bwMode="auto">
            <a:xfrm>
              <a:off x="2184" y="960"/>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20" name="Rectangle 12"/>
            <p:cNvSpPr>
              <a:spLocks noChangeArrowheads="1"/>
            </p:cNvSpPr>
            <p:nvPr/>
          </p:nvSpPr>
          <p:spPr bwMode="auto">
            <a:xfrm>
              <a:off x="2856" y="960"/>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21" name="Rectangle 13"/>
            <p:cNvSpPr>
              <a:spLocks noChangeArrowheads="1"/>
            </p:cNvSpPr>
            <p:nvPr/>
          </p:nvSpPr>
          <p:spPr bwMode="auto">
            <a:xfrm>
              <a:off x="3528" y="960"/>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22" name="Rectangle 14"/>
            <p:cNvSpPr>
              <a:spLocks noChangeArrowheads="1"/>
            </p:cNvSpPr>
            <p:nvPr/>
          </p:nvSpPr>
          <p:spPr bwMode="auto">
            <a:xfrm>
              <a:off x="4200" y="960"/>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it-IT" altLang="it-IT">
                  <a:solidFill>
                    <a:srgbClr val="000000"/>
                  </a:solidFill>
                  <a:latin typeface="Times New Roman" pitchFamily="18" charset="0"/>
                  <a:cs typeface="+mn-cs"/>
                  <a:sym typeface="Symbol" pitchFamily="18" charset="2"/>
                </a:rPr>
                <a:t></a:t>
              </a:r>
              <a:r>
                <a:rPr lang="en-US" altLang="it-IT" b="1" baseline="30000">
                  <a:solidFill>
                    <a:srgbClr val="000000"/>
                  </a:solidFill>
                  <a:latin typeface="Times New Roman" pitchFamily="18" charset="0"/>
                  <a:cs typeface="+mn-cs"/>
                  <a:sym typeface="Symbol" pitchFamily="18" charset="2"/>
                </a:rPr>
                <a:t>h+n</a:t>
              </a:r>
              <a:r>
                <a:rPr lang="en-US" altLang="it-IT">
                  <a:solidFill>
                    <a:srgbClr val="000000"/>
                  </a:solidFill>
                  <a:latin typeface="Times New Roman" pitchFamily="18" charset="0"/>
                  <a:cs typeface="+mn-cs"/>
                  <a:sym typeface="Symbol" pitchFamily="18" charset="2"/>
                </a:rPr>
                <a:t> </a:t>
              </a:r>
              <a:r>
                <a:rPr lang="it-IT" altLang="it-IT">
                  <a:solidFill>
                    <a:srgbClr val="000000"/>
                  </a:solidFill>
                  <a:latin typeface="Times New Roman" pitchFamily="18" charset="0"/>
                  <a:cs typeface="+mn-cs"/>
                  <a:sym typeface="Symbol" pitchFamily="18" charset="2"/>
                </a:rPr>
                <a:t></a:t>
              </a:r>
              <a:r>
                <a:rPr lang="en-US" altLang="it-IT" b="1" baseline="30000">
                  <a:solidFill>
                    <a:srgbClr val="000000"/>
                  </a:solidFill>
                  <a:latin typeface="Times New Roman" pitchFamily="18" charset="0"/>
                  <a:cs typeface="+mn-cs"/>
                  <a:sym typeface="Symbol" pitchFamily="18" charset="2"/>
                </a:rPr>
                <a:t>h+n</a:t>
              </a:r>
              <a:endParaRPr lang="it-IT" altLang="it-IT" b="1" baseline="30000">
                <a:solidFill>
                  <a:srgbClr val="000000"/>
                </a:solidFill>
                <a:latin typeface="Times New Roman" pitchFamily="18" charset="0"/>
                <a:cs typeface="+mn-cs"/>
                <a:sym typeface="Symbol" pitchFamily="18" charset="2"/>
              </a:endParaRPr>
            </a:p>
          </p:txBody>
        </p:sp>
        <p:sp>
          <p:nvSpPr>
            <p:cNvPr id="43023" name="Rectangle 15"/>
            <p:cNvSpPr>
              <a:spLocks noChangeArrowheads="1"/>
            </p:cNvSpPr>
            <p:nvPr/>
          </p:nvSpPr>
          <p:spPr bwMode="auto">
            <a:xfrm>
              <a:off x="888" y="1344"/>
              <a:ext cx="624"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24" name="Rectangle 16"/>
            <p:cNvSpPr>
              <a:spLocks noChangeArrowheads="1"/>
            </p:cNvSpPr>
            <p:nvPr/>
          </p:nvSpPr>
          <p:spPr bwMode="auto">
            <a:xfrm>
              <a:off x="1512" y="1344"/>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25" name="Rectangle 17"/>
            <p:cNvSpPr>
              <a:spLocks noChangeArrowheads="1"/>
            </p:cNvSpPr>
            <p:nvPr/>
          </p:nvSpPr>
          <p:spPr bwMode="auto">
            <a:xfrm>
              <a:off x="2184" y="1344"/>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26" name="Rectangle 18"/>
            <p:cNvSpPr>
              <a:spLocks noChangeArrowheads="1"/>
            </p:cNvSpPr>
            <p:nvPr/>
          </p:nvSpPr>
          <p:spPr bwMode="auto">
            <a:xfrm>
              <a:off x="2856" y="1344"/>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27" name="Rectangle 19"/>
            <p:cNvSpPr>
              <a:spLocks noChangeArrowheads="1"/>
            </p:cNvSpPr>
            <p:nvPr/>
          </p:nvSpPr>
          <p:spPr bwMode="auto">
            <a:xfrm>
              <a:off x="3528" y="1344"/>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28" name="Rectangle 20"/>
            <p:cNvSpPr>
              <a:spLocks noChangeArrowheads="1"/>
            </p:cNvSpPr>
            <p:nvPr/>
          </p:nvSpPr>
          <p:spPr bwMode="auto">
            <a:xfrm>
              <a:off x="4200" y="1344"/>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29" name="Rectangle 21"/>
            <p:cNvSpPr>
              <a:spLocks noChangeArrowheads="1"/>
            </p:cNvSpPr>
            <p:nvPr/>
          </p:nvSpPr>
          <p:spPr bwMode="auto">
            <a:xfrm>
              <a:off x="888" y="1728"/>
              <a:ext cx="624"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30" name="Rectangle 22"/>
            <p:cNvSpPr>
              <a:spLocks noChangeArrowheads="1"/>
            </p:cNvSpPr>
            <p:nvPr/>
          </p:nvSpPr>
          <p:spPr bwMode="auto">
            <a:xfrm>
              <a:off x="1512" y="1728"/>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31" name="Rectangle 23"/>
            <p:cNvSpPr>
              <a:spLocks noChangeArrowheads="1"/>
            </p:cNvSpPr>
            <p:nvPr/>
          </p:nvSpPr>
          <p:spPr bwMode="auto">
            <a:xfrm>
              <a:off x="2184" y="1728"/>
              <a:ext cx="672" cy="384"/>
            </a:xfrm>
            <a:prstGeom prst="rect">
              <a:avLst/>
            </a:prstGeom>
            <a:solidFill>
              <a:schemeClr val="accent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it-IT" altLang="it-IT">
                  <a:solidFill>
                    <a:srgbClr val="000000"/>
                  </a:solidFill>
                  <a:latin typeface="Times New Roman" pitchFamily="18" charset="0"/>
                  <a:cs typeface="+mn-cs"/>
                  <a:sym typeface="Symbol" pitchFamily="18" charset="2"/>
                </a:rPr>
                <a:t></a:t>
              </a:r>
              <a:r>
                <a:rPr lang="en-US" altLang="it-IT" b="1" baseline="30000">
                  <a:solidFill>
                    <a:srgbClr val="000000"/>
                  </a:solidFill>
                  <a:latin typeface="Times New Roman" pitchFamily="18" charset="0"/>
                  <a:cs typeface="+mn-cs"/>
                  <a:sym typeface="Symbol" pitchFamily="18" charset="2"/>
                </a:rPr>
                <a:t>0</a:t>
              </a:r>
              <a:r>
                <a:rPr lang="en-US" altLang="it-IT">
                  <a:solidFill>
                    <a:srgbClr val="000000"/>
                  </a:solidFill>
                  <a:latin typeface="Times New Roman" pitchFamily="18" charset="0"/>
                  <a:cs typeface="+mn-cs"/>
                  <a:sym typeface="Symbol" pitchFamily="18" charset="2"/>
                </a:rPr>
                <a:t>  </a:t>
              </a:r>
              <a:r>
                <a:rPr lang="it-IT" altLang="it-IT">
                  <a:solidFill>
                    <a:srgbClr val="000000"/>
                  </a:solidFill>
                  <a:latin typeface="Times New Roman" pitchFamily="18" charset="0"/>
                  <a:cs typeface="+mn-cs"/>
                  <a:sym typeface="Symbol" pitchFamily="18" charset="2"/>
                </a:rPr>
                <a:t></a:t>
              </a:r>
              <a:r>
                <a:rPr lang="en-US" altLang="it-IT" b="1" baseline="30000">
                  <a:solidFill>
                    <a:srgbClr val="000000"/>
                  </a:solidFill>
                  <a:latin typeface="Times New Roman" pitchFamily="18" charset="0"/>
                  <a:cs typeface="+mn-cs"/>
                  <a:sym typeface="Symbol" pitchFamily="18" charset="2"/>
                </a:rPr>
                <a:t>0</a:t>
              </a:r>
              <a:endParaRPr lang="it-IT" altLang="it-IT" b="1" baseline="30000">
                <a:solidFill>
                  <a:srgbClr val="000000"/>
                </a:solidFill>
                <a:latin typeface="Times New Roman" pitchFamily="18" charset="0"/>
                <a:cs typeface="+mn-cs"/>
                <a:sym typeface="Symbol" pitchFamily="18" charset="2"/>
              </a:endParaRPr>
            </a:p>
          </p:txBody>
        </p:sp>
        <p:sp>
          <p:nvSpPr>
            <p:cNvPr id="43032" name="Rectangle 24"/>
            <p:cNvSpPr>
              <a:spLocks noChangeArrowheads="1"/>
            </p:cNvSpPr>
            <p:nvPr/>
          </p:nvSpPr>
          <p:spPr bwMode="auto">
            <a:xfrm>
              <a:off x="2856" y="1728"/>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33" name="Rectangle 25"/>
            <p:cNvSpPr>
              <a:spLocks noChangeArrowheads="1"/>
            </p:cNvSpPr>
            <p:nvPr/>
          </p:nvSpPr>
          <p:spPr bwMode="auto">
            <a:xfrm>
              <a:off x="3528" y="1728"/>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34" name="Rectangle 26"/>
            <p:cNvSpPr>
              <a:spLocks noChangeArrowheads="1"/>
            </p:cNvSpPr>
            <p:nvPr/>
          </p:nvSpPr>
          <p:spPr bwMode="auto">
            <a:xfrm>
              <a:off x="4200" y="1728"/>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35" name="Rectangle 27"/>
            <p:cNvSpPr>
              <a:spLocks noChangeArrowheads="1"/>
            </p:cNvSpPr>
            <p:nvPr/>
          </p:nvSpPr>
          <p:spPr bwMode="auto">
            <a:xfrm>
              <a:off x="888" y="2112"/>
              <a:ext cx="624"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36" name="Rectangle 28"/>
            <p:cNvSpPr>
              <a:spLocks noChangeArrowheads="1"/>
            </p:cNvSpPr>
            <p:nvPr/>
          </p:nvSpPr>
          <p:spPr bwMode="auto">
            <a:xfrm>
              <a:off x="1512" y="2112"/>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37" name="Rectangle 29"/>
            <p:cNvSpPr>
              <a:spLocks noChangeArrowheads="1"/>
            </p:cNvSpPr>
            <p:nvPr/>
          </p:nvSpPr>
          <p:spPr bwMode="auto">
            <a:xfrm>
              <a:off x="2184" y="2112"/>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38" name="Rectangle 30"/>
            <p:cNvSpPr>
              <a:spLocks noChangeArrowheads="1"/>
            </p:cNvSpPr>
            <p:nvPr/>
          </p:nvSpPr>
          <p:spPr bwMode="auto">
            <a:xfrm>
              <a:off x="2856" y="2112"/>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39" name="Rectangle 31"/>
            <p:cNvSpPr>
              <a:spLocks noChangeArrowheads="1"/>
            </p:cNvSpPr>
            <p:nvPr/>
          </p:nvSpPr>
          <p:spPr bwMode="auto">
            <a:xfrm>
              <a:off x="3528" y="2112"/>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it-IT" altLang="it-IT">
                  <a:solidFill>
                    <a:srgbClr val="000000"/>
                  </a:solidFill>
                  <a:latin typeface="Times New Roman" pitchFamily="18" charset="0"/>
                  <a:cs typeface="+mn-cs"/>
                  <a:sym typeface="Symbol" pitchFamily="18" charset="2"/>
                </a:rPr>
                <a:t></a:t>
              </a:r>
              <a:r>
                <a:rPr lang="en-US" altLang="it-IT" b="1" baseline="30000">
                  <a:solidFill>
                    <a:srgbClr val="000000"/>
                  </a:solidFill>
                  <a:latin typeface="Times New Roman" pitchFamily="18" charset="0"/>
                  <a:cs typeface="+mn-cs"/>
                  <a:sym typeface="Symbol" pitchFamily="18" charset="2"/>
                </a:rPr>
                <a:t>h</a:t>
              </a:r>
              <a:r>
                <a:rPr lang="en-US" altLang="it-IT">
                  <a:solidFill>
                    <a:srgbClr val="000000"/>
                  </a:solidFill>
                  <a:latin typeface="Times New Roman" pitchFamily="18" charset="0"/>
                  <a:cs typeface="+mn-cs"/>
                  <a:sym typeface="Symbol" pitchFamily="18" charset="2"/>
                </a:rPr>
                <a:t>  </a:t>
              </a:r>
              <a:r>
                <a:rPr lang="it-IT" altLang="it-IT">
                  <a:solidFill>
                    <a:srgbClr val="000000"/>
                  </a:solidFill>
                  <a:latin typeface="Times New Roman" pitchFamily="18" charset="0"/>
                  <a:cs typeface="+mn-cs"/>
                  <a:sym typeface="Symbol" pitchFamily="18" charset="2"/>
                </a:rPr>
                <a:t></a:t>
              </a:r>
              <a:r>
                <a:rPr lang="en-US" altLang="it-IT" b="1" baseline="30000">
                  <a:solidFill>
                    <a:srgbClr val="000000"/>
                  </a:solidFill>
                  <a:latin typeface="Times New Roman" pitchFamily="18" charset="0"/>
                  <a:cs typeface="+mn-cs"/>
                  <a:sym typeface="Symbol" pitchFamily="18" charset="2"/>
                </a:rPr>
                <a:t>h</a:t>
              </a:r>
              <a:endParaRPr lang="it-IT" altLang="it-IT" b="1" baseline="30000">
                <a:solidFill>
                  <a:srgbClr val="000000"/>
                </a:solidFill>
                <a:latin typeface="Times New Roman" pitchFamily="18" charset="0"/>
                <a:cs typeface="+mn-cs"/>
                <a:sym typeface="Symbol" pitchFamily="18" charset="2"/>
              </a:endParaRPr>
            </a:p>
          </p:txBody>
        </p:sp>
        <p:sp>
          <p:nvSpPr>
            <p:cNvPr id="43040" name="Rectangle 32"/>
            <p:cNvSpPr>
              <a:spLocks noChangeArrowheads="1"/>
            </p:cNvSpPr>
            <p:nvPr/>
          </p:nvSpPr>
          <p:spPr bwMode="auto">
            <a:xfrm>
              <a:off x="4200" y="2112"/>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41" name="Rectangle 33"/>
            <p:cNvSpPr>
              <a:spLocks noChangeArrowheads="1"/>
            </p:cNvSpPr>
            <p:nvPr/>
          </p:nvSpPr>
          <p:spPr bwMode="auto">
            <a:xfrm>
              <a:off x="888" y="2496"/>
              <a:ext cx="624"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42" name="Rectangle 34"/>
            <p:cNvSpPr>
              <a:spLocks noChangeArrowheads="1"/>
            </p:cNvSpPr>
            <p:nvPr/>
          </p:nvSpPr>
          <p:spPr bwMode="auto">
            <a:xfrm>
              <a:off x="1512" y="2496"/>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43" name="Rectangle 35"/>
            <p:cNvSpPr>
              <a:spLocks noChangeArrowheads="1"/>
            </p:cNvSpPr>
            <p:nvPr/>
          </p:nvSpPr>
          <p:spPr bwMode="auto">
            <a:xfrm>
              <a:off x="2184" y="2496"/>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44" name="Rectangle 36"/>
            <p:cNvSpPr>
              <a:spLocks noChangeArrowheads="1"/>
            </p:cNvSpPr>
            <p:nvPr/>
          </p:nvSpPr>
          <p:spPr bwMode="auto">
            <a:xfrm>
              <a:off x="2856" y="2496"/>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45" name="Rectangle 37"/>
            <p:cNvSpPr>
              <a:spLocks noChangeArrowheads="1"/>
            </p:cNvSpPr>
            <p:nvPr/>
          </p:nvSpPr>
          <p:spPr bwMode="auto">
            <a:xfrm>
              <a:off x="3528" y="2496"/>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46" name="Rectangle 38"/>
            <p:cNvSpPr>
              <a:spLocks noChangeArrowheads="1"/>
            </p:cNvSpPr>
            <p:nvPr/>
          </p:nvSpPr>
          <p:spPr bwMode="auto">
            <a:xfrm>
              <a:off x="4200" y="2496"/>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47" name="Line 39"/>
            <p:cNvSpPr>
              <a:spLocks noChangeShapeType="1"/>
            </p:cNvSpPr>
            <p:nvPr/>
          </p:nvSpPr>
          <p:spPr bwMode="auto">
            <a:xfrm flipH="1" flipV="1">
              <a:off x="1517" y="960"/>
              <a:ext cx="672" cy="1153"/>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it-IT" sz="2800" b="1">
                <a:solidFill>
                  <a:srgbClr val="000000"/>
                </a:solidFill>
                <a:cs typeface="+mn-cs"/>
              </a:endParaRPr>
            </a:p>
          </p:txBody>
        </p:sp>
        <p:sp>
          <p:nvSpPr>
            <p:cNvPr id="43048" name="Line 40"/>
            <p:cNvSpPr>
              <a:spLocks noChangeShapeType="1"/>
            </p:cNvSpPr>
            <p:nvPr/>
          </p:nvSpPr>
          <p:spPr bwMode="auto">
            <a:xfrm>
              <a:off x="2189" y="2113"/>
              <a:ext cx="1363" cy="38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it-IT" sz="2800" b="1">
                <a:solidFill>
                  <a:srgbClr val="000000"/>
                </a:solidFill>
                <a:cs typeface="+mn-cs"/>
              </a:endParaRPr>
            </a:p>
          </p:txBody>
        </p:sp>
        <p:sp>
          <p:nvSpPr>
            <p:cNvPr id="43049" name="Line 41"/>
            <p:cNvSpPr>
              <a:spLocks noChangeShapeType="1"/>
            </p:cNvSpPr>
            <p:nvPr/>
          </p:nvSpPr>
          <p:spPr bwMode="auto">
            <a:xfrm flipV="1">
              <a:off x="3552" y="1344"/>
              <a:ext cx="672" cy="115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it-IT" sz="2800" b="1">
                <a:solidFill>
                  <a:srgbClr val="000000"/>
                </a:solidFill>
                <a:cs typeface="+mn-cs"/>
              </a:endParaRPr>
            </a:p>
          </p:txBody>
        </p:sp>
        <p:sp>
          <p:nvSpPr>
            <p:cNvPr id="43050" name="Text Box 42"/>
            <p:cNvSpPr txBox="1">
              <a:spLocks noChangeArrowheads="1"/>
            </p:cNvSpPr>
            <p:nvPr/>
          </p:nvSpPr>
          <p:spPr bwMode="auto">
            <a:xfrm>
              <a:off x="1680" y="1440"/>
              <a:ext cx="1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it-IT" b="1">
                  <a:solidFill>
                    <a:srgbClr val="000000"/>
                  </a:solidFill>
                  <a:latin typeface="Times New Roman" pitchFamily="18" charset="0"/>
                  <a:cs typeface="+mn-cs"/>
                </a:rPr>
                <a:t>g</a:t>
              </a:r>
              <a:endParaRPr lang="it-IT" altLang="it-IT" b="1">
                <a:solidFill>
                  <a:srgbClr val="000000"/>
                </a:solidFill>
                <a:latin typeface="Times New Roman" pitchFamily="18" charset="0"/>
                <a:cs typeface="+mn-cs"/>
              </a:endParaRPr>
            </a:p>
          </p:txBody>
        </p:sp>
        <p:sp>
          <p:nvSpPr>
            <p:cNvPr id="43051" name="Text Box 43"/>
            <p:cNvSpPr txBox="1">
              <a:spLocks noChangeArrowheads="1"/>
            </p:cNvSpPr>
            <p:nvPr/>
          </p:nvSpPr>
          <p:spPr bwMode="auto">
            <a:xfrm>
              <a:off x="2688" y="2256"/>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it-IT" b="1">
                  <a:solidFill>
                    <a:srgbClr val="000000"/>
                  </a:solidFill>
                  <a:latin typeface="Times New Roman" pitchFamily="18" charset="0"/>
                  <a:cs typeface="+mn-cs"/>
                </a:rPr>
                <a:t>h</a:t>
              </a:r>
              <a:endParaRPr lang="it-IT" altLang="it-IT" b="1">
                <a:solidFill>
                  <a:srgbClr val="000000"/>
                </a:solidFill>
                <a:latin typeface="Times New Roman" pitchFamily="18" charset="0"/>
                <a:cs typeface="+mn-cs"/>
              </a:endParaRPr>
            </a:p>
          </p:txBody>
        </p:sp>
        <p:sp>
          <p:nvSpPr>
            <p:cNvPr id="43052" name="Text Box 44"/>
            <p:cNvSpPr txBox="1">
              <a:spLocks noChangeArrowheads="1"/>
            </p:cNvSpPr>
            <p:nvPr/>
          </p:nvSpPr>
          <p:spPr bwMode="auto">
            <a:xfrm>
              <a:off x="3936" y="1728"/>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it-IT" b="1">
                  <a:solidFill>
                    <a:srgbClr val="000000"/>
                  </a:solidFill>
                  <a:latin typeface="Times New Roman" pitchFamily="18" charset="0"/>
                  <a:cs typeface="+mn-cs"/>
                </a:rPr>
                <a:t>n</a:t>
              </a:r>
              <a:endParaRPr lang="it-IT" altLang="it-IT" b="1">
                <a:solidFill>
                  <a:srgbClr val="000000"/>
                </a:solidFill>
                <a:latin typeface="Times New Roman" pitchFamily="18" charset="0"/>
                <a:cs typeface="+mn-cs"/>
              </a:endParaRPr>
            </a:p>
          </p:txBody>
        </p:sp>
      </p:grpSp>
      <p:grpSp>
        <p:nvGrpSpPr>
          <p:cNvPr id="118787" name="Group 45"/>
          <p:cNvGrpSpPr>
            <a:grpSpLocks/>
          </p:cNvGrpSpPr>
          <p:nvPr/>
        </p:nvGrpSpPr>
        <p:grpSpPr bwMode="auto">
          <a:xfrm>
            <a:off x="1409700" y="838200"/>
            <a:ext cx="6324600" cy="3657600"/>
            <a:chOff x="888" y="576"/>
            <a:chExt cx="3984" cy="2304"/>
          </a:xfrm>
        </p:grpSpPr>
        <p:sp>
          <p:nvSpPr>
            <p:cNvPr id="43054" name="Rectangle 46"/>
            <p:cNvSpPr>
              <a:spLocks noChangeArrowheads="1"/>
            </p:cNvSpPr>
            <p:nvPr/>
          </p:nvSpPr>
          <p:spPr bwMode="auto">
            <a:xfrm>
              <a:off x="888" y="576"/>
              <a:ext cx="624"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it-IT" altLang="it-IT">
                  <a:solidFill>
                    <a:srgbClr val="000000"/>
                  </a:solidFill>
                  <a:latin typeface="Times New Roman" pitchFamily="18" charset="0"/>
                  <a:cs typeface="+mn-cs"/>
                  <a:sym typeface="Symbol" pitchFamily="18" charset="2"/>
                </a:rPr>
                <a:t></a:t>
              </a:r>
              <a:r>
                <a:rPr lang="en-US" altLang="it-IT" b="1" baseline="30000">
                  <a:solidFill>
                    <a:srgbClr val="000000"/>
                  </a:solidFill>
                  <a:latin typeface="Times New Roman" pitchFamily="18" charset="0"/>
                  <a:cs typeface="+mn-cs"/>
                  <a:sym typeface="Symbol" pitchFamily="18" charset="2"/>
                </a:rPr>
                <a:t>g</a:t>
              </a:r>
              <a:r>
                <a:rPr lang="en-US" altLang="it-IT">
                  <a:solidFill>
                    <a:srgbClr val="000000"/>
                  </a:solidFill>
                  <a:latin typeface="Times New Roman" pitchFamily="18" charset="0"/>
                  <a:cs typeface="+mn-cs"/>
                  <a:sym typeface="Symbol" pitchFamily="18" charset="2"/>
                </a:rPr>
                <a:t>  </a:t>
              </a:r>
              <a:r>
                <a:rPr lang="it-IT" altLang="it-IT">
                  <a:solidFill>
                    <a:srgbClr val="000000"/>
                  </a:solidFill>
                  <a:latin typeface="Times New Roman" pitchFamily="18" charset="0"/>
                  <a:cs typeface="+mn-cs"/>
                  <a:sym typeface="Symbol" pitchFamily="18" charset="2"/>
                </a:rPr>
                <a:t></a:t>
              </a:r>
              <a:r>
                <a:rPr lang="en-US" altLang="it-IT" b="1" baseline="30000">
                  <a:solidFill>
                    <a:srgbClr val="000000"/>
                  </a:solidFill>
                  <a:latin typeface="Times New Roman" pitchFamily="18" charset="0"/>
                  <a:cs typeface="+mn-cs"/>
                  <a:sym typeface="Symbol" pitchFamily="18" charset="2"/>
                </a:rPr>
                <a:t>g</a:t>
              </a:r>
              <a:endParaRPr lang="it-IT" altLang="it-IT" b="1" baseline="30000">
                <a:solidFill>
                  <a:srgbClr val="000000"/>
                </a:solidFill>
                <a:latin typeface="Times New Roman" pitchFamily="18" charset="0"/>
                <a:cs typeface="+mn-cs"/>
                <a:sym typeface="Symbol" pitchFamily="18" charset="2"/>
              </a:endParaRPr>
            </a:p>
          </p:txBody>
        </p:sp>
        <p:sp>
          <p:nvSpPr>
            <p:cNvPr id="43055" name="Rectangle 47"/>
            <p:cNvSpPr>
              <a:spLocks noChangeArrowheads="1"/>
            </p:cNvSpPr>
            <p:nvPr/>
          </p:nvSpPr>
          <p:spPr bwMode="auto">
            <a:xfrm>
              <a:off x="1512" y="576"/>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56" name="Rectangle 48"/>
            <p:cNvSpPr>
              <a:spLocks noChangeArrowheads="1"/>
            </p:cNvSpPr>
            <p:nvPr/>
          </p:nvSpPr>
          <p:spPr bwMode="auto">
            <a:xfrm>
              <a:off x="2184" y="576"/>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57" name="Rectangle 49"/>
            <p:cNvSpPr>
              <a:spLocks noChangeArrowheads="1"/>
            </p:cNvSpPr>
            <p:nvPr/>
          </p:nvSpPr>
          <p:spPr bwMode="auto">
            <a:xfrm>
              <a:off x="2856" y="576"/>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58" name="Rectangle 50"/>
            <p:cNvSpPr>
              <a:spLocks noChangeArrowheads="1"/>
            </p:cNvSpPr>
            <p:nvPr/>
          </p:nvSpPr>
          <p:spPr bwMode="auto">
            <a:xfrm>
              <a:off x="3528" y="576"/>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59" name="Rectangle 51"/>
            <p:cNvSpPr>
              <a:spLocks noChangeArrowheads="1"/>
            </p:cNvSpPr>
            <p:nvPr/>
          </p:nvSpPr>
          <p:spPr bwMode="auto">
            <a:xfrm>
              <a:off x="4200" y="576"/>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60" name="Rectangle 52"/>
            <p:cNvSpPr>
              <a:spLocks noChangeArrowheads="1"/>
            </p:cNvSpPr>
            <p:nvPr/>
          </p:nvSpPr>
          <p:spPr bwMode="auto">
            <a:xfrm>
              <a:off x="888" y="960"/>
              <a:ext cx="624"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61" name="Rectangle 53"/>
            <p:cNvSpPr>
              <a:spLocks noChangeArrowheads="1"/>
            </p:cNvSpPr>
            <p:nvPr/>
          </p:nvSpPr>
          <p:spPr bwMode="auto">
            <a:xfrm>
              <a:off x="1512" y="960"/>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62" name="Rectangle 54"/>
            <p:cNvSpPr>
              <a:spLocks noChangeArrowheads="1"/>
            </p:cNvSpPr>
            <p:nvPr/>
          </p:nvSpPr>
          <p:spPr bwMode="auto">
            <a:xfrm>
              <a:off x="2184" y="960"/>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63" name="Rectangle 55"/>
            <p:cNvSpPr>
              <a:spLocks noChangeArrowheads="1"/>
            </p:cNvSpPr>
            <p:nvPr/>
          </p:nvSpPr>
          <p:spPr bwMode="auto">
            <a:xfrm>
              <a:off x="2856" y="960"/>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64" name="Rectangle 56"/>
            <p:cNvSpPr>
              <a:spLocks noChangeArrowheads="1"/>
            </p:cNvSpPr>
            <p:nvPr/>
          </p:nvSpPr>
          <p:spPr bwMode="auto">
            <a:xfrm>
              <a:off x="3528" y="960"/>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65" name="Rectangle 57"/>
            <p:cNvSpPr>
              <a:spLocks noChangeArrowheads="1"/>
            </p:cNvSpPr>
            <p:nvPr/>
          </p:nvSpPr>
          <p:spPr bwMode="auto">
            <a:xfrm>
              <a:off x="4200" y="960"/>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it-IT" altLang="it-IT">
                  <a:solidFill>
                    <a:srgbClr val="000000"/>
                  </a:solidFill>
                  <a:latin typeface="Times New Roman" pitchFamily="18" charset="0"/>
                  <a:cs typeface="+mn-cs"/>
                  <a:sym typeface="Symbol" pitchFamily="18" charset="2"/>
                </a:rPr>
                <a:t></a:t>
              </a:r>
              <a:r>
                <a:rPr lang="en-US" altLang="it-IT" b="1" baseline="30000">
                  <a:solidFill>
                    <a:srgbClr val="000000"/>
                  </a:solidFill>
                  <a:latin typeface="Times New Roman" pitchFamily="18" charset="0"/>
                  <a:cs typeface="+mn-cs"/>
                  <a:sym typeface="Symbol" pitchFamily="18" charset="2"/>
                </a:rPr>
                <a:t>h+n</a:t>
              </a:r>
              <a:r>
                <a:rPr lang="en-US" altLang="it-IT">
                  <a:solidFill>
                    <a:srgbClr val="000000"/>
                  </a:solidFill>
                  <a:latin typeface="Times New Roman" pitchFamily="18" charset="0"/>
                  <a:cs typeface="+mn-cs"/>
                  <a:sym typeface="Symbol" pitchFamily="18" charset="2"/>
                </a:rPr>
                <a:t> </a:t>
              </a:r>
              <a:r>
                <a:rPr lang="it-IT" altLang="it-IT">
                  <a:solidFill>
                    <a:srgbClr val="000000"/>
                  </a:solidFill>
                  <a:latin typeface="Times New Roman" pitchFamily="18" charset="0"/>
                  <a:cs typeface="+mn-cs"/>
                  <a:sym typeface="Symbol" pitchFamily="18" charset="2"/>
                </a:rPr>
                <a:t></a:t>
              </a:r>
              <a:r>
                <a:rPr lang="en-US" altLang="it-IT" b="1" baseline="30000">
                  <a:solidFill>
                    <a:srgbClr val="000000"/>
                  </a:solidFill>
                  <a:latin typeface="Times New Roman" pitchFamily="18" charset="0"/>
                  <a:cs typeface="+mn-cs"/>
                  <a:sym typeface="Symbol" pitchFamily="18" charset="2"/>
                </a:rPr>
                <a:t>h+n</a:t>
              </a:r>
              <a:endParaRPr lang="it-IT" altLang="it-IT" b="1" baseline="30000">
                <a:solidFill>
                  <a:srgbClr val="000000"/>
                </a:solidFill>
                <a:latin typeface="Times New Roman" pitchFamily="18" charset="0"/>
                <a:cs typeface="+mn-cs"/>
                <a:sym typeface="Symbol" pitchFamily="18" charset="2"/>
              </a:endParaRPr>
            </a:p>
          </p:txBody>
        </p:sp>
        <p:sp>
          <p:nvSpPr>
            <p:cNvPr id="43066" name="Rectangle 58"/>
            <p:cNvSpPr>
              <a:spLocks noChangeArrowheads="1"/>
            </p:cNvSpPr>
            <p:nvPr/>
          </p:nvSpPr>
          <p:spPr bwMode="auto">
            <a:xfrm>
              <a:off x="888" y="1344"/>
              <a:ext cx="624"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67" name="Rectangle 59"/>
            <p:cNvSpPr>
              <a:spLocks noChangeArrowheads="1"/>
            </p:cNvSpPr>
            <p:nvPr/>
          </p:nvSpPr>
          <p:spPr bwMode="auto">
            <a:xfrm>
              <a:off x="1512" y="1344"/>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68" name="Rectangle 60"/>
            <p:cNvSpPr>
              <a:spLocks noChangeArrowheads="1"/>
            </p:cNvSpPr>
            <p:nvPr/>
          </p:nvSpPr>
          <p:spPr bwMode="auto">
            <a:xfrm>
              <a:off x="2184" y="1344"/>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69" name="Rectangle 61"/>
            <p:cNvSpPr>
              <a:spLocks noChangeArrowheads="1"/>
            </p:cNvSpPr>
            <p:nvPr/>
          </p:nvSpPr>
          <p:spPr bwMode="auto">
            <a:xfrm>
              <a:off x="2856" y="1344"/>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70" name="Rectangle 62"/>
            <p:cNvSpPr>
              <a:spLocks noChangeArrowheads="1"/>
            </p:cNvSpPr>
            <p:nvPr/>
          </p:nvSpPr>
          <p:spPr bwMode="auto">
            <a:xfrm>
              <a:off x="3528" y="1344"/>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71" name="Rectangle 63"/>
            <p:cNvSpPr>
              <a:spLocks noChangeArrowheads="1"/>
            </p:cNvSpPr>
            <p:nvPr/>
          </p:nvSpPr>
          <p:spPr bwMode="auto">
            <a:xfrm>
              <a:off x="4200" y="1344"/>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72" name="Rectangle 64"/>
            <p:cNvSpPr>
              <a:spLocks noChangeArrowheads="1"/>
            </p:cNvSpPr>
            <p:nvPr/>
          </p:nvSpPr>
          <p:spPr bwMode="auto">
            <a:xfrm>
              <a:off x="888" y="1728"/>
              <a:ext cx="624"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73" name="Rectangle 65"/>
            <p:cNvSpPr>
              <a:spLocks noChangeArrowheads="1"/>
            </p:cNvSpPr>
            <p:nvPr/>
          </p:nvSpPr>
          <p:spPr bwMode="auto">
            <a:xfrm>
              <a:off x="1512" y="1728"/>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74" name="Rectangle 66"/>
            <p:cNvSpPr>
              <a:spLocks noChangeArrowheads="1"/>
            </p:cNvSpPr>
            <p:nvPr/>
          </p:nvSpPr>
          <p:spPr bwMode="auto">
            <a:xfrm>
              <a:off x="2184" y="1728"/>
              <a:ext cx="672" cy="384"/>
            </a:xfrm>
            <a:prstGeom prst="rect">
              <a:avLst/>
            </a:prstGeom>
            <a:solidFill>
              <a:schemeClr val="accent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it-IT" altLang="it-IT">
                  <a:solidFill>
                    <a:srgbClr val="000000"/>
                  </a:solidFill>
                  <a:latin typeface="Times New Roman" pitchFamily="18" charset="0"/>
                  <a:cs typeface="+mn-cs"/>
                  <a:sym typeface="Symbol" pitchFamily="18" charset="2"/>
                </a:rPr>
                <a:t></a:t>
              </a:r>
              <a:r>
                <a:rPr lang="en-US" altLang="it-IT" b="1" baseline="30000">
                  <a:solidFill>
                    <a:srgbClr val="000000"/>
                  </a:solidFill>
                  <a:latin typeface="Times New Roman" pitchFamily="18" charset="0"/>
                  <a:cs typeface="+mn-cs"/>
                  <a:sym typeface="Symbol" pitchFamily="18" charset="2"/>
                </a:rPr>
                <a:t>0</a:t>
              </a:r>
              <a:r>
                <a:rPr lang="en-US" altLang="it-IT">
                  <a:solidFill>
                    <a:srgbClr val="000000"/>
                  </a:solidFill>
                  <a:latin typeface="Times New Roman" pitchFamily="18" charset="0"/>
                  <a:cs typeface="+mn-cs"/>
                  <a:sym typeface="Symbol" pitchFamily="18" charset="2"/>
                </a:rPr>
                <a:t>  </a:t>
              </a:r>
              <a:r>
                <a:rPr lang="it-IT" altLang="it-IT">
                  <a:solidFill>
                    <a:srgbClr val="000000"/>
                  </a:solidFill>
                  <a:latin typeface="Times New Roman" pitchFamily="18" charset="0"/>
                  <a:cs typeface="+mn-cs"/>
                  <a:sym typeface="Symbol" pitchFamily="18" charset="2"/>
                </a:rPr>
                <a:t></a:t>
              </a:r>
              <a:r>
                <a:rPr lang="en-US" altLang="it-IT" b="1" baseline="30000">
                  <a:solidFill>
                    <a:srgbClr val="000000"/>
                  </a:solidFill>
                  <a:latin typeface="Times New Roman" pitchFamily="18" charset="0"/>
                  <a:cs typeface="+mn-cs"/>
                  <a:sym typeface="Symbol" pitchFamily="18" charset="2"/>
                </a:rPr>
                <a:t>0</a:t>
              </a:r>
              <a:endParaRPr lang="it-IT" altLang="it-IT" b="1" baseline="30000">
                <a:solidFill>
                  <a:srgbClr val="000000"/>
                </a:solidFill>
                <a:latin typeface="Times New Roman" pitchFamily="18" charset="0"/>
                <a:cs typeface="+mn-cs"/>
                <a:sym typeface="Symbol" pitchFamily="18" charset="2"/>
              </a:endParaRPr>
            </a:p>
          </p:txBody>
        </p:sp>
        <p:sp>
          <p:nvSpPr>
            <p:cNvPr id="43075" name="Rectangle 67"/>
            <p:cNvSpPr>
              <a:spLocks noChangeArrowheads="1"/>
            </p:cNvSpPr>
            <p:nvPr/>
          </p:nvSpPr>
          <p:spPr bwMode="auto">
            <a:xfrm>
              <a:off x="2856" y="1728"/>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76" name="Rectangle 68"/>
            <p:cNvSpPr>
              <a:spLocks noChangeArrowheads="1"/>
            </p:cNvSpPr>
            <p:nvPr/>
          </p:nvSpPr>
          <p:spPr bwMode="auto">
            <a:xfrm>
              <a:off x="3528" y="1728"/>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77" name="Rectangle 69"/>
            <p:cNvSpPr>
              <a:spLocks noChangeArrowheads="1"/>
            </p:cNvSpPr>
            <p:nvPr/>
          </p:nvSpPr>
          <p:spPr bwMode="auto">
            <a:xfrm>
              <a:off x="4200" y="1728"/>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78" name="Rectangle 70"/>
            <p:cNvSpPr>
              <a:spLocks noChangeArrowheads="1"/>
            </p:cNvSpPr>
            <p:nvPr/>
          </p:nvSpPr>
          <p:spPr bwMode="auto">
            <a:xfrm>
              <a:off x="888" y="2112"/>
              <a:ext cx="624"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79" name="Rectangle 71"/>
            <p:cNvSpPr>
              <a:spLocks noChangeArrowheads="1"/>
            </p:cNvSpPr>
            <p:nvPr/>
          </p:nvSpPr>
          <p:spPr bwMode="auto">
            <a:xfrm>
              <a:off x="1512" y="2112"/>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80" name="Rectangle 72"/>
            <p:cNvSpPr>
              <a:spLocks noChangeArrowheads="1"/>
            </p:cNvSpPr>
            <p:nvPr/>
          </p:nvSpPr>
          <p:spPr bwMode="auto">
            <a:xfrm>
              <a:off x="2184" y="2112"/>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81" name="Rectangle 73"/>
            <p:cNvSpPr>
              <a:spLocks noChangeArrowheads="1"/>
            </p:cNvSpPr>
            <p:nvPr/>
          </p:nvSpPr>
          <p:spPr bwMode="auto">
            <a:xfrm>
              <a:off x="2856" y="2112"/>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82" name="Rectangle 74"/>
            <p:cNvSpPr>
              <a:spLocks noChangeArrowheads="1"/>
            </p:cNvSpPr>
            <p:nvPr/>
          </p:nvSpPr>
          <p:spPr bwMode="auto">
            <a:xfrm>
              <a:off x="3528" y="2112"/>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it-IT" altLang="it-IT">
                  <a:solidFill>
                    <a:srgbClr val="000000"/>
                  </a:solidFill>
                  <a:latin typeface="Times New Roman" pitchFamily="18" charset="0"/>
                  <a:cs typeface="+mn-cs"/>
                  <a:sym typeface="Symbol" pitchFamily="18" charset="2"/>
                </a:rPr>
                <a:t></a:t>
              </a:r>
              <a:r>
                <a:rPr lang="en-US" altLang="it-IT" b="1" baseline="30000">
                  <a:solidFill>
                    <a:srgbClr val="000000"/>
                  </a:solidFill>
                  <a:latin typeface="Times New Roman" pitchFamily="18" charset="0"/>
                  <a:cs typeface="+mn-cs"/>
                  <a:sym typeface="Symbol" pitchFamily="18" charset="2"/>
                </a:rPr>
                <a:t>h</a:t>
              </a:r>
              <a:r>
                <a:rPr lang="en-US" altLang="it-IT">
                  <a:solidFill>
                    <a:srgbClr val="000000"/>
                  </a:solidFill>
                  <a:latin typeface="Times New Roman" pitchFamily="18" charset="0"/>
                  <a:cs typeface="+mn-cs"/>
                  <a:sym typeface="Symbol" pitchFamily="18" charset="2"/>
                </a:rPr>
                <a:t>  </a:t>
              </a:r>
              <a:r>
                <a:rPr lang="it-IT" altLang="it-IT">
                  <a:solidFill>
                    <a:srgbClr val="000000"/>
                  </a:solidFill>
                  <a:latin typeface="Times New Roman" pitchFamily="18" charset="0"/>
                  <a:cs typeface="+mn-cs"/>
                  <a:sym typeface="Symbol" pitchFamily="18" charset="2"/>
                </a:rPr>
                <a:t></a:t>
              </a:r>
              <a:r>
                <a:rPr lang="en-US" altLang="it-IT" b="1" baseline="30000">
                  <a:solidFill>
                    <a:srgbClr val="000000"/>
                  </a:solidFill>
                  <a:latin typeface="Times New Roman" pitchFamily="18" charset="0"/>
                  <a:cs typeface="+mn-cs"/>
                  <a:sym typeface="Symbol" pitchFamily="18" charset="2"/>
                </a:rPr>
                <a:t>h</a:t>
              </a:r>
              <a:endParaRPr lang="it-IT" altLang="it-IT" b="1" baseline="30000">
                <a:solidFill>
                  <a:srgbClr val="000000"/>
                </a:solidFill>
                <a:latin typeface="Times New Roman" pitchFamily="18" charset="0"/>
                <a:cs typeface="+mn-cs"/>
                <a:sym typeface="Symbol" pitchFamily="18" charset="2"/>
              </a:endParaRPr>
            </a:p>
          </p:txBody>
        </p:sp>
        <p:sp>
          <p:nvSpPr>
            <p:cNvPr id="43083" name="Rectangle 75"/>
            <p:cNvSpPr>
              <a:spLocks noChangeArrowheads="1"/>
            </p:cNvSpPr>
            <p:nvPr/>
          </p:nvSpPr>
          <p:spPr bwMode="auto">
            <a:xfrm>
              <a:off x="4200" y="2112"/>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84" name="Rectangle 76"/>
            <p:cNvSpPr>
              <a:spLocks noChangeArrowheads="1"/>
            </p:cNvSpPr>
            <p:nvPr/>
          </p:nvSpPr>
          <p:spPr bwMode="auto">
            <a:xfrm>
              <a:off x="888" y="2496"/>
              <a:ext cx="624"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85" name="Rectangle 77"/>
            <p:cNvSpPr>
              <a:spLocks noChangeArrowheads="1"/>
            </p:cNvSpPr>
            <p:nvPr/>
          </p:nvSpPr>
          <p:spPr bwMode="auto">
            <a:xfrm>
              <a:off x="1512" y="2496"/>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86" name="Rectangle 78"/>
            <p:cNvSpPr>
              <a:spLocks noChangeArrowheads="1"/>
            </p:cNvSpPr>
            <p:nvPr/>
          </p:nvSpPr>
          <p:spPr bwMode="auto">
            <a:xfrm>
              <a:off x="2184" y="2496"/>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87" name="Rectangle 79"/>
            <p:cNvSpPr>
              <a:spLocks noChangeArrowheads="1"/>
            </p:cNvSpPr>
            <p:nvPr/>
          </p:nvSpPr>
          <p:spPr bwMode="auto">
            <a:xfrm>
              <a:off x="2856" y="2496"/>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88" name="Rectangle 80"/>
            <p:cNvSpPr>
              <a:spLocks noChangeArrowheads="1"/>
            </p:cNvSpPr>
            <p:nvPr/>
          </p:nvSpPr>
          <p:spPr bwMode="auto">
            <a:xfrm>
              <a:off x="3528" y="2496"/>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89" name="Rectangle 81"/>
            <p:cNvSpPr>
              <a:spLocks noChangeArrowheads="1"/>
            </p:cNvSpPr>
            <p:nvPr/>
          </p:nvSpPr>
          <p:spPr bwMode="auto">
            <a:xfrm>
              <a:off x="4200" y="2496"/>
              <a:ext cx="672" cy="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sp>
          <p:nvSpPr>
            <p:cNvPr id="43090" name="Line 82"/>
            <p:cNvSpPr>
              <a:spLocks noChangeShapeType="1"/>
            </p:cNvSpPr>
            <p:nvPr/>
          </p:nvSpPr>
          <p:spPr bwMode="auto">
            <a:xfrm flipH="1" flipV="1">
              <a:off x="1517" y="960"/>
              <a:ext cx="672" cy="1153"/>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it-IT" sz="2800" b="1">
                <a:solidFill>
                  <a:srgbClr val="000000"/>
                </a:solidFill>
                <a:cs typeface="+mn-cs"/>
              </a:endParaRPr>
            </a:p>
          </p:txBody>
        </p:sp>
        <p:sp>
          <p:nvSpPr>
            <p:cNvPr id="43091" name="Line 83"/>
            <p:cNvSpPr>
              <a:spLocks noChangeShapeType="1"/>
            </p:cNvSpPr>
            <p:nvPr/>
          </p:nvSpPr>
          <p:spPr bwMode="auto">
            <a:xfrm>
              <a:off x="2189" y="2113"/>
              <a:ext cx="1363" cy="38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it-IT" sz="2800" b="1">
                <a:solidFill>
                  <a:srgbClr val="000000"/>
                </a:solidFill>
                <a:cs typeface="+mn-cs"/>
              </a:endParaRPr>
            </a:p>
          </p:txBody>
        </p:sp>
        <p:sp>
          <p:nvSpPr>
            <p:cNvPr id="43092" name="Line 84"/>
            <p:cNvSpPr>
              <a:spLocks noChangeShapeType="1"/>
            </p:cNvSpPr>
            <p:nvPr/>
          </p:nvSpPr>
          <p:spPr bwMode="auto">
            <a:xfrm flipV="1">
              <a:off x="3552" y="1344"/>
              <a:ext cx="672" cy="115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it-IT" sz="2800" b="1">
                <a:solidFill>
                  <a:srgbClr val="000000"/>
                </a:solidFill>
                <a:cs typeface="+mn-cs"/>
              </a:endParaRPr>
            </a:p>
          </p:txBody>
        </p:sp>
        <p:sp>
          <p:nvSpPr>
            <p:cNvPr id="43093" name="Text Box 85"/>
            <p:cNvSpPr txBox="1">
              <a:spLocks noChangeArrowheads="1"/>
            </p:cNvSpPr>
            <p:nvPr/>
          </p:nvSpPr>
          <p:spPr bwMode="auto">
            <a:xfrm>
              <a:off x="1680" y="1440"/>
              <a:ext cx="1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it-IT" b="1">
                  <a:solidFill>
                    <a:srgbClr val="000000"/>
                  </a:solidFill>
                  <a:latin typeface="Times New Roman" pitchFamily="18" charset="0"/>
                  <a:cs typeface="+mn-cs"/>
                </a:rPr>
                <a:t>g</a:t>
              </a:r>
              <a:endParaRPr lang="it-IT" altLang="it-IT" b="1">
                <a:solidFill>
                  <a:srgbClr val="000000"/>
                </a:solidFill>
                <a:latin typeface="Times New Roman" pitchFamily="18" charset="0"/>
                <a:cs typeface="+mn-cs"/>
              </a:endParaRPr>
            </a:p>
          </p:txBody>
        </p:sp>
        <p:sp>
          <p:nvSpPr>
            <p:cNvPr id="43094" name="Text Box 86"/>
            <p:cNvSpPr txBox="1">
              <a:spLocks noChangeArrowheads="1"/>
            </p:cNvSpPr>
            <p:nvPr/>
          </p:nvSpPr>
          <p:spPr bwMode="auto">
            <a:xfrm>
              <a:off x="2688" y="2256"/>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it-IT" b="1">
                  <a:solidFill>
                    <a:srgbClr val="000000"/>
                  </a:solidFill>
                  <a:latin typeface="Times New Roman" pitchFamily="18" charset="0"/>
                  <a:cs typeface="+mn-cs"/>
                </a:rPr>
                <a:t>h</a:t>
              </a:r>
              <a:endParaRPr lang="it-IT" altLang="it-IT" b="1">
                <a:solidFill>
                  <a:srgbClr val="000000"/>
                </a:solidFill>
                <a:latin typeface="Times New Roman" pitchFamily="18" charset="0"/>
                <a:cs typeface="+mn-cs"/>
              </a:endParaRPr>
            </a:p>
          </p:txBody>
        </p:sp>
        <p:sp>
          <p:nvSpPr>
            <p:cNvPr id="43095" name="Text Box 87"/>
            <p:cNvSpPr txBox="1">
              <a:spLocks noChangeArrowheads="1"/>
            </p:cNvSpPr>
            <p:nvPr/>
          </p:nvSpPr>
          <p:spPr bwMode="auto">
            <a:xfrm>
              <a:off x="3936" y="1728"/>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it-IT" b="1">
                  <a:solidFill>
                    <a:srgbClr val="000000"/>
                  </a:solidFill>
                  <a:latin typeface="Times New Roman" pitchFamily="18" charset="0"/>
                  <a:cs typeface="+mn-cs"/>
                </a:rPr>
                <a:t>n</a:t>
              </a:r>
              <a:endParaRPr lang="it-IT" altLang="it-IT" b="1">
                <a:solidFill>
                  <a:srgbClr val="000000"/>
                </a:solidFill>
                <a:latin typeface="Times New Roman" pitchFamily="18" charset="0"/>
                <a:cs typeface="+mn-cs"/>
              </a:endParaRPr>
            </a:p>
          </p:txBody>
        </p:sp>
      </p:grpSp>
      <p:grpSp>
        <p:nvGrpSpPr>
          <p:cNvPr id="118788" name="Group 96"/>
          <p:cNvGrpSpPr>
            <a:grpSpLocks/>
          </p:cNvGrpSpPr>
          <p:nvPr/>
        </p:nvGrpSpPr>
        <p:grpSpPr bwMode="auto">
          <a:xfrm>
            <a:off x="1371600" y="5006975"/>
            <a:ext cx="5548313" cy="631825"/>
            <a:chOff x="864" y="3154"/>
            <a:chExt cx="3495" cy="398"/>
          </a:xfrm>
        </p:grpSpPr>
        <p:graphicFrame>
          <p:nvGraphicFramePr>
            <p:cNvPr id="118793" name="Object 88"/>
            <p:cNvGraphicFramePr>
              <a:graphicFrameLocks noChangeAspect="1"/>
            </p:cNvGraphicFramePr>
            <p:nvPr/>
          </p:nvGraphicFramePr>
          <p:xfrm>
            <a:off x="3024" y="3154"/>
            <a:ext cx="1335" cy="398"/>
          </p:xfrm>
          <a:graphic>
            <a:graphicData uri="http://schemas.openxmlformats.org/presentationml/2006/ole">
              <mc:AlternateContent xmlns:mc="http://schemas.openxmlformats.org/markup-compatibility/2006">
                <mc:Choice xmlns:v="urn:schemas-microsoft-com:vml" Requires="v">
                  <p:oleObj spid="_x0000_s118912" name="Equation" r:id="rId4" imgW="850531" imgH="253890" progId="Equation.DSMT4">
                    <p:embed/>
                  </p:oleObj>
                </mc:Choice>
                <mc:Fallback>
                  <p:oleObj name="Equation" r:id="rId4" imgW="850531" imgH="253890" progId="Equation.DSMT4">
                    <p:embed/>
                    <p:pic>
                      <p:nvPicPr>
                        <p:cNvPr id="0" name="Object 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 y="3154"/>
                          <a:ext cx="1335" cy="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98" name="Text Box 90"/>
            <p:cNvSpPr txBox="1">
              <a:spLocks noChangeArrowheads="1"/>
            </p:cNvSpPr>
            <p:nvPr/>
          </p:nvSpPr>
          <p:spPr bwMode="auto">
            <a:xfrm>
              <a:off x="864" y="3216"/>
              <a:ext cx="148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it-IT" sz="2000">
                  <a:solidFill>
                    <a:srgbClr val="000000"/>
                  </a:solidFill>
                  <a:cs typeface="+mn-cs"/>
                </a:rPr>
                <a:t>Coulomb integral</a:t>
              </a:r>
              <a:endParaRPr lang="it-IT" altLang="it-IT" sz="2000">
                <a:solidFill>
                  <a:srgbClr val="000000"/>
                </a:solidFill>
                <a:cs typeface="+mn-cs"/>
              </a:endParaRPr>
            </a:p>
          </p:txBody>
        </p:sp>
        <p:sp>
          <p:nvSpPr>
            <p:cNvPr id="43100" name="AutoShape 92"/>
            <p:cNvSpPr>
              <a:spLocks noChangeArrowheads="1"/>
            </p:cNvSpPr>
            <p:nvPr/>
          </p:nvSpPr>
          <p:spPr bwMode="auto">
            <a:xfrm>
              <a:off x="2304" y="3264"/>
              <a:ext cx="615" cy="192"/>
            </a:xfrm>
            <a:prstGeom prst="rightArrow">
              <a:avLst>
                <a:gd name="adj1" fmla="val 50000"/>
                <a:gd name="adj2" fmla="val 8007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grpSp>
      <p:grpSp>
        <p:nvGrpSpPr>
          <p:cNvPr id="118789" name="Group 95"/>
          <p:cNvGrpSpPr>
            <a:grpSpLocks/>
          </p:cNvGrpSpPr>
          <p:nvPr/>
        </p:nvGrpSpPr>
        <p:grpSpPr bwMode="auto">
          <a:xfrm>
            <a:off x="1371600" y="5638800"/>
            <a:ext cx="5559425" cy="636588"/>
            <a:chOff x="816" y="3360"/>
            <a:chExt cx="3502" cy="401"/>
          </a:xfrm>
        </p:grpSpPr>
        <p:graphicFrame>
          <p:nvGraphicFramePr>
            <p:cNvPr id="118790" name="Object 89"/>
            <p:cNvGraphicFramePr>
              <a:graphicFrameLocks noChangeAspect="1"/>
            </p:cNvGraphicFramePr>
            <p:nvPr/>
          </p:nvGraphicFramePr>
          <p:xfrm>
            <a:off x="2976" y="3360"/>
            <a:ext cx="1342" cy="401"/>
          </p:xfrm>
          <a:graphic>
            <a:graphicData uri="http://schemas.openxmlformats.org/presentationml/2006/ole">
              <mc:AlternateContent xmlns:mc="http://schemas.openxmlformats.org/markup-compatibility/2006">
                <mc:Choice xmlns:v="urn:schemas-microsoft-com:vml" Requires="v">
                  <p:oleObj spid="_x0000_s118913" name="Equation" r:id="rId6" imgW="850531" imgH="253890" progId="Equation.DSMT4">
                    <p:embed/>
                  </p:oleObj>
                </mc:Choice>
                <mc:Fallback>
                  <p:oleObj name="Equation" r:id="rId6" imgW="850531" imgH="253890" progId="Equation.DSMT4">
                    <p:embed/>
                    <p:pic>
                      <p:nvPicPr>
                        <p:cNvPr id="0" name="Object 8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6" y="3360"/>
                          <a:ext cx="1342" cy="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99" name="Text Box 91"/>
            <p:cNvSpPr txBox="1">
              <a:spLocks noChangeArrowheads="1"/>
            </p:cNvSpPr>
            <p:nvPr/>
          </p:nvSpPr>
          <p:spPr bwMode="auto">
            <a:xfrm>
              <a:off x="816" y="3456"/>
              <a:ext cx="148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it-IT" sz="2000">
                  <a:solidFill>
                    <a:srgbClr val="000000"/>
                  </a:solidFill>
                  <a:cs typeface="+mn-cs"/>
                </a:rPr>
                <a:t>Exchange integral</a:t>
              </a:r>
              <a:endParaRPr lang="it-IT" altLang="it-IT" sz="2000">
                <a:solidFill>
                  <a:srgbClr val="000000"/>
                </a:solidFill>
                <a:cs typeface="+mn-cs"/>
              </a:endParaRPr>
            </a:p>
          </p:txBody>
        </p:sp>
        <p:sp>
          <p:nvSpPr>
            <p:cNvPr id="43102" name="AutoShape 94"/>
            <p:cNvSpPr>
              <a:spLocks noChangeArrowheads="1"/>
            </p:cNvSpPr>
            <p:nvPr/>
          </p:nvSpPr>
          <p:spPr bwMode="auto">
            <a:xfrm>
              <a:off x="2256" y="3504"/>
              <a:ext cx="615" cy="192"/>
            </a:xfrm>
            <a:prstGeom prst="rightArrow">
              <a:avLst>
                <a:gd name="adj1" fmla="val 50000"/>
                <a:gd name="adj2" fmla="val 8007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it-IT" sz="2800" b="1">
                <a:solidFill>
                  <a:srgbClr val="000000"/>
                </a:solidFill>
                <a:cs typeface="+mn-cs"/>
              </a:endParaRPr>
            </a:p>
          </p:txBody>
        </p:sp>
      </p:gr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 Box 4"/>
          <p:cNvSpPr txBox="1">
            <a:spLocks noChangeArrowheads="1"/>
          </p:cNvSpPr>
          <p:nvPr/>
        </p:nvSpPr>
        <p:spPr bwMode="auto">
          <a:xfrm>
            <a:off x="179388" y="1341438"/>
            <a:ext cx="853440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p>
            <a:pPr eaLnBrk="1" hangingPunct="1">
              <a:defRPr/>
            </a:pPr>
            <a:r>
              <a:rPr lang="en-US" altLang="it-IT" sz="2200">
                <a:solidFill>
                  <a:srgbClr val="000000"/>
                </a:solidFill>
                <a:latin typeface="Helvetica" pitchFamily="34" charset="0"/>
                <a:cs typeface="+mn-cs"/>
              </a:rPr>
              <a:t>In the basis of Bloch functions</a:t>
            </a:r>
            <a:r>
              <a:rPr lang="en-US" altLang="it-IT" sz="2200" b="1">
                <a:solidFill>
                  <a:srgbClr val="000000"/>
                </a:solidFill>
                <a:latin typeface="Helvetica" pitchFamily="34" charset="0"/>
                <a:cs typeface="+mn-cs"/>
              </a:rPr>
              <a:t> </a:t>
            </a:r>
            <a:r>
              <a:rPr lang="en-US" altLang="it-IT" sz="2200">
                <a:solidFill>
                  <a:srgbClr val="000000"/>
                </a:solidFill>
                <a:latin typeface="Helvetica" pitchFamily="34" charset="0"/>
                <a:cs typeface="+mn-cs"/>
              </a:rPr>
              <a:t>the Hamiltonian matrix is factorized into diagonal blocks of finite size (the number of BFs in the unit cell), each corresponding to a point in reciprocal space.</a:t>
            </a:r>
          </a:p>
          <a:p>
            <a:pPr eaLnBrk="1" hangingPunct="1">
              <a:defRPr/>
            </a:pPr>
            <a:endParaRPr lang="en-US" altLang="it-IT" sz="800">
              <a:solidFill>
                <a:srgbClr val="000000"/>
              </a:solidFill>
              <a:latin typeface="Helvetica" pitchFamily="34" charset="0"/>
              <a:cs typeface="+mn-cs"/>
            </a:endParaRPr>
          </a:p>
          <a:p>
            <a:pPr eaLnBrk="1" hangingPunct="1">
              <a:defRPr/>
            </a:pPr>
            <a:r>
              <a:rPr lang="en-US" altLang="it-IT" sz="2200">
                <a:solidFill>
                  <a:srgbClr val="000000"/>
                </a:solidFill>
                <a:latin typeface="Helvetica" pitchFamily="34" charset="0"/>
                <a:cs typeface="+mn-cs"/>
              </a:rPr>
              <a:t>Schrödinger equation can be solved independently at each </a:t>
            </a:r>
            <a:r>
              <a:rPr lang="en-US" altLang="it-IT" sz="2200" b="1">
                <a:solidFill>
                  <a:srgbClr val="000000"/>
                </a:solidFill>
                <a:latin typeface="Times New Roman" pitchFamily="18" charset="0"/>
                <a:cs typeface="+mn-cs"/>
              </a:rPr>
              <a:t>k</a:t>
            </a:r>
            <a:r>
              <a:rPr lang="en-US" altLang="it-IT" sz="2200">
                <a:solidFill>
                  <a:srgbClr val="000000"/>
                </a:solidFill>
                <a:latin typeface="Helvetica" pitchFamily="34" charset="0"/>
                <a:cs typeface="+mn-cs"/>
              </a:rPr>
              <a:t> point.</a:t>
            </a:r>
            <a:endParaRPr lang="it-IT" altLang="it-IT" sz="2200">
              <a:solidFill>
                <a:srgbClr val="000000"/>
              </a:solidFill>
              <a:latin typeface="Helvetica" pitchFamily="34" charset="0"/>
              <a:cs typeface="+mn-cs"/>
            </a:endParaRPr>
          </a:p>
        </p:txBody>
      </p:sp>
      <p:sp>
        <p:nvSpPr>
          <p:cNvPr id="55301" name="Rectangle 5"/>
          <p:cNvSpPr>
            <a:spLocks noChangeArrowheads="1"/>
          </p:cNvSpPr>
          <p:nvPr/>
        </p:nvSpPr>
        <p:spPr bwMode="auto">
          <a:xfrm>
            <a:off x="1519238" y="1966913"/>
            <a:ext cx="9144000"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p>
            <a:pPr eaLnBrk="1" hangingPunct="1">
              <a:defRPr/>
            </a:pPr>
            <a:endParaRPr lang="it-IT" sz="2800" b="1">
              <a:solidFill>
                <a:srgbClr val="000000"/>
              </a:solidFill>
              <a:cs typeface="+mn-cs"/>
            </a:endParaRPr>
          </a:p>
        </p:txBody>
      </p:sp>
      <p:sp>
        <p:nvSpPr>
          <p:cNvPr id="55302" name="Text Box 6"/>
          <p:cNvSpPr txBox="1">
            <a:spLocks noChangeArrowheads="1"/>
          </p:cNvSpPr>
          <p:nvPr/>
        </p:nvSpPr>
        <p:spPr bwMode="auto">
          <a:xfrm>
            <a:off x="304800" y="381000"/>
            <a:ext cx="8382000" cy="525463"/>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p>
            <a:pPr algn="ctr" eaLnBrk="1" hangingPunct="1">
              <a:spcBef>
                <a:spcPct val="50000"/>
              </a:spcBef>
              <a:defRPr/>
            </a:pPr>
            <a:r>
              <a:rPr lang="en-US" altLang="it-IT" sz="2800" b="1">
                <a:solidFill>
                  <a:srgbClr val="000000"/>
                </a:solidFill>
                <a:latin typeface="Helvetica" pitchFamily="34" charset="0"/>
                <a:cs typeface="+mn-cs"/>
              </a:rPr>
              <a:t>Schrödinger equation in the</a:t>
            </a:r>
            <a:r>
              <a:rPr lang="en-US" altLang="it-IT" sz="2800" b="1">
                <a:solidFill>
                  <a:srgbClr val="000000"/>
                </a:solidFill>
                <a:cs typeface="+mn-cs"/>
              </a:rPr>
              <a:t> BF</a:t>
            </a:r>
            <a:r>
              <a:rPr lang="en-US" altLang="it-IT" sz="2800" b="1">
                <a:solidFill>
                  <a:srgbClr val="000000"/>
                </a:solidFill>
                <a:latin typeface="Helvetica" pitchFamily="34" charset="0"/>
                <a:cs typeface="+mn-cs"/>
              </a:rPr>
              <a:t> basis</a:t>
            </a:r>
            <a:endParaRPr lang="it-IT" altLang="it-IT" sz="2800" b="1">
              <a:solidFill>
                <a:srgbClr val="000000"/>
              </a:solidFill>
              <a:latin typeface="Helvetica" pitchFamily="34" charset="0"/>
              <a:cs typeface="+mn-cs"/>
            </a:endParaRPr>
          </a:p>
        </p:txBody>
      </p:sp>
      <p:sp>
        <p:nvSpPr>
          <p:cNvPr id="55303" name="Text Box 7"/>
          <p:cNvSpPr txBox="1">
            <a:spLocks noChangeArrowheads="1"/>
          </p:cNvSpPr>
          <p:nvPr/>
        </p:nvSpPr>
        <p:spPr bwMode="auto">
          <a:xfrm>
            <a:off x="1619250" y="2919413"/>
            <a:ext cx="5040313" cy="52546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p>
            <a:pPr algn="ctr" eaLnBrk="1" hangingPunct="1">
              <a:spcBef>
                <a:spcPct val="50000"/>
              </a:spcBef>
              <a:defRPr/>
            </a:pPr>
            <a:r>
              <a:rPr lang="en-US" altLang="it-IT" sz="2800" dirty="0">
                <a:solidFill>
                  <a:srgbClr val="000000"/>
                </a:solidFill>
                <a:latin typeface="Times New Roman" pitchFamily="18" charset="0"/>
                <a:cs typeface="+mn-cs"/>
              </a:rPr>
              <a:t>H(</a:t>
            </a:r>
            <a:r>
              <a:rPr lang="en-US" altLang="it-IT" sz="2800" b="1" dirty="0">
                <a:solidFill>
                  <a:srgbClr val="000000"/>
                </a:solidFill>
                <a:latin typeface="Times New Roman" pitchFamily="18" charset="0"/>
                <a:cs typeface="+mn-cs"/>
              </a:rPr>
              <a:t>k</a:t>
            </a:r>
            <a:r>
              <a:rPr lang="en-US" altLang="it-IT" sz="2800" dirty="0">
                <a:solidFill>
                  <a:srgbClr val="000000"/>
                </a:solidFill>
                <a:latin typeface="Times New Roman" pitchFamily="18" charset="0"/>
                <a:cs typeface="+mn-cs"/>
              </a:rPr>
              <a:t>) C(</a:t>
            </a:r>
            <a:r>
              <a:rPr lang="en-US" altLang="it-IT" sz="2800" b="1" dirty="0">
                <a:solidFill>
                  <a:srgbClr val="000000"/>
                </a:solidFill>
                <a:latin typeface="Times New Roman" pitchFamily="18" charset="0"/>
                <a:cs typeface="+mn-cs"/>
              </a:rPr>
              <a:t>k</a:t>
            </a:r>
            <a:r>
              <a:rPr lang="en-US" altLang="it-IT" sz="2800" dirty="0">
                <a:solidFill>
                  <a:srgbClr val="000000"/>
                </a:solidFill>
                <a:latin typeface="Times New Roman" pitchFamily="18" charset="0"/>
                <a:cs typeface="+mn-cs"/>
              </a:rPr>
              <a:t>) = S(</a:t>
            </a:r>
            <a:r>
              <a:rPr lang="en-US" altLang="it-IT" sz="2800" b="1" dirty="0">
                <a:solidFill>
                  <a:srgbClr val="000000"/>
                </a:solidFill>
                <a:latin typeface="Times New Roman" pitchFamily="18" charset="0"/>
                <a:cs typeface="+mn-cs"/>
              </a:rPr>
              <a:t>k</a:t>
            </a:r>
            <a:r>
              <a:rPr lang="en-US" altLang="it-IT" sz="2800" dirty="0">
                <a:solidFill>
                  <a:srgbClr val="000000"/>
                </a:solidFill>
                <a:latin typeface="Times New Roman" pitchFamily="18" charset="0"/>
                <a:cs typeface="+mn-cs"/>
              </a:rPr>
              <a:t>) C(</a:t>
            </a:r>
            <a:r>
              <a:rPr lang="en-US" altLang="it-IT" sz="2800" b="1" dirty="0">
                <a:solidFill>
                  <a:srgbClr val="000000"/>
                </a:solidFill>
                <a:latin typeface="Times New Roman" pitchFamily="18" charset="0"/>
                <a:cs typeface="+mn-cs"/>
              </a:rPr>
              <a:t>k</a:t>
            </a:r>
            <a:r>
              <a:rPr lang="en-US" altLang="it-IT" sz="2800" dirty="0">
                <a:solidFill>
                  <a:srgbClr val="000000"/>
                </a:solidFill>
                <a:latin typeface="Times New Roman" pitchFamily="18" charset="0"/>
                <a:cs typeface="+mn-cs"/>
              </a:rPr>
              <a:t>) E(</a:t>
            </a:r>
            <a:r>
              <a:rPr lang="en-US" altLang="it-IT" sz="2800" b="1" dirty="0">
                <a:solidFill>
                  <a:srgbClr val="000000"/>
                </a:solidFill>
                <a:latin typeface="Times New Roman" pitchFamily="18" charset="0"/>
                <a:cs typeface="+mn-cs"/>
              </a:rPr>
              <a:t>k</a:t>
            </a:r>
            <a:r>
              <a:rPr lang="en-US" altLang="it-IT" sz="2800" dirty="0">
                <a:solidFill>
                  <a:srgbClr val="000000"/>
                </a:solidFill>
                <a:latin typeface="Times New Roman" pitchFamily="18" charset="0"/>
                <a:cs typeface="+mn-cs"/>
              </a:rPr>
              <a:t>)</a:t>
            </a:r>
            <a:endParaRPr lang="it-IT" altLang="it-IT" sz="2800" dirty="0">
              <a:solidFill>
                <a:srgbClr val="000000"/>
              </a:solidFill>
              <a:latin typeface="Times New Roman" pitchFamily="18" charset="0"/>
              <a:cs typeface="+mn-cs"/>
            </a:endParaRPr>
          </a:p>
        </p:txBody>
      </p:sp>
      <p:pic>
        <p:nvPicPr>
          <p:cNvPr id="119814" name="Picture 9" descr="diab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3422650"/>
            <a:ext cx="610552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457200" y="381000"/>
            <a:ext cx="8382000" cy="584200"/>
          </a:xfrm>
          <a:prstGeom prst="rect">
            <a:avLst/>
          </a:prstGeom>
          <a:solidFill>
            <a:schemeClr val="fo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5000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5000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5000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50000"/>
              </a:spcBef>
              <a:spcAft>
                <a:spcPct val="0"/>
              </a:spcAft>
              <a:defRPr sz="2400">
                <a:solidFill>
                  <a:schemeClr val="tx1"/>
                </a:solidFill>
                <a:latin typeface="Arial" pitchFamily="34" charset="0"/>
                <a:ea typeface="MS PGothic" pitchFamily="34" charset="-128"/>
              </a:defRPr>
            </a:lvl9pPr>
          </a:lstStyle>
          <a:p>
            <a:pPr algn="ctr">
              <a:defRPr/>
            </a:pPr>
            <a:r>
              <a:rPr lang="it-IT" altLang="it-IT" sz="3600">
                <a:solidFill>
                  <a:srgbClr val="000000"/>
                </a:solidFill>
                <a:latin typeface="Times New Roman" pitchFamily="18" charset="0"/>
                <a:cs typeface="+mn-cs"/>
              </a:rPr>
              <a:t>How many transistors on a chip?</a:t>
            </a:r>
          </a:p>
        </p:txBody>
      </p:sp>
      <p:sp>
        <p:nvSpPr>
          <p:cNvPr id="19461" name="Oval 8"/>
          <p:cNvSpPr>
            <a:spLocks noChangeArrowheads="1"/>
          </p:cNvSpPr>
          <p:nvPr/>
        </p:nvSpPr>
        <p:spPr bwMode="auto">
          <a:xfrm>
            <a:off x="3810000" y="3124200"/>
            <a:ext cx="381000" cy="381000"/>
          </a:xfrm>
          <a:prstGeom prst="ellipse">
            <a:avLst/>
          </a:prstGeom>
          <a:noFill/>
          <a:ln>
            <a:noFill/>
          </a:ln>
          <a:effectLst>
            <a:outerShdw dist="35921" dir="2700000" algn="ctr" rotWithShape="0">
              <a:schemeClr val="bg2"/>
            </a:outerShdw>
          </a:effectLst>
          <a:extLst/>
        </p:spPr>
        <p:txBody>
          <a:bodyPr wrap="none" lIns="91420" tIns="45711" rIns="91420" bIns="45711" anchor="ctr"/>
          <a:lstStyle/>
          <a:p>
            <a:pPr algn="ctr">
              <a:spcBef>
                <a:spcPct val="20000"/>
              </a:spcBef>
              <a:defRPr/>
            </a:pPr>
            <a:endParaRPr lang="it-IT" altLang="it-IT" sz="1800">
              <a:solidFill>
                <a:srgbClr val="000000"/>
              </a:solidFill>
              <a:latin typeface="Times New Roman" pitchFamily="18" charset="0"/>
              <a:ea typeface="MS PGothic" pitchFamily="34" charset="-128"/>
              <a:cs typeface="+mn-cs"/>
            </a:endParaRPr>
          </a:p>
        </p:txBody>
      </p:sp>
      <p:sp>
        <p:nvSpPr>
          <p:cNvPr id="19462" name="Oval 9"/>
          <p:cNvSpPr>
            <a:spLocks noChangeArrowheads="1"/>
          </p:cNvSpPr>
          <p:nvPr/>
        </p:nvSpPr>
        <p:spPr bwMode="auto">
          <a:xfrm>
            <a:off x="3657600" y="3886200"/>
            <a:ext cx="457200" cy="381000"/>
          </a:xfrm>
          <a:prstGeom prst="ellipse">
            <a:avLst/>
          </a:prstGeom>
          <a:noFill/>
          <a:ln>
            <a:noFill/>
          </a:ln>
          <a:effectLst>
            <a:outerShdw dist="35921" dir="2700000" algn="ctr" rotWithShape="0">
              <a:schemeClr val="bg2"/>
            </a:outerShdw>
          </a:effectLst>
          <a:extLst/>
        </p:spPr>
        <p:txBody>
          <a:bodyPr wrap="none" lIns="91420" tIns="45711" rIns="91420" bIns="45711" anchor="ctr"/>
          <a:lstStyle/>
          <a:p>
            <a:pPr algn="ctr">
              <a:spcBef>
                <a:spcPct val="20000"/>
              </a:spcBef>
              <a:defRPr/>
            </a:pPr>
            <a:endParaRPr lang="it-IT" altLang="it-IT" sz="1800">
              <a:solidFill>
                <a:srgbClr val="000000"/>
              </a:solidFill>
              <a:latin typeface="Times New Roman" pitchFamily="18" charset="0"/>
              <a:ea typeface="MS PGothic" pitchFamily="34" charset="-128"/>
              <a:cs typeface="+mn-cs"/>
            </a:endParaRPr>
          </a:p>
        </p:txBody>
      </p:sp>
      <p:sp>
        <p:nvSpPr>
          <p:cNvPr id="19463" name="Oval 10"/>
          <p:cNvSpPr>
            <a:spLocks noChangeArrowheads="1"/>
          </p:cNvSpPr>
          <p:nvPr/>
        </p:nvSpPr>
        <p:spPr bwMode="auto">
          <a:xfrm>
            <a:off x="3657600" y="4419600"/>
            <a:ext cx="533400" cy="457200"/>
          </a:xfrm>
          <a:prstGeom prst="ellipse">
            <a:avLst/>
          </a:prstGeom>
          <a:noFill/>
          <a:ln>
            <a:noFill/>
          </a:ln>
          <a:effectLst>
            <a:outerShdw dist="35921" dir="2700000" algn="ctr" rotWithShape="0">
              <a:schemeClr val="bg2"/>
            </a:outerShdw>
          </a:effectLst>
          <a:extLst/>
        </p:spPr>
        <p:txBody>
          <a:bodyPr wrap="none" lIns="91420" tIns="45711" rIns="91420" bIns="45711" anchor="ctr"/>
          <a:lstStyle/>
          <a:p>
            <a:pPr algn="ctr">
              <a:spcBef>
                <a:spcPct val="20000"/>
              </a:spcBef>
              <a:defRPr/>
            </a:pPr>
            <a:endParaRPr lang="it-IT" altLang="it-IT" sz="1800">
              <a:solidFill>
                <a:srgbClr val="000000"/>
              </a:solidFill>
              <a:latin typeface="Times New Roman" pitchFamily="18" charset="0"/>
              <a:ea typeface="MS PGothic" pitchFamily="34" charset="-128"/>
              <a:cs typeface="+mn-cs"/>
            </a:endParaRPr>
          </a:p>
        </p:txBody>
      </p:sp>
      <p:sp>
        <p:nvSpPr>
          <p:cNvPr id="19464" name="Oval 11"/>
          <p:cNvSpPr>
            <a:spLocks noChangeArrowheads="1"/>
          </p:cNvSpPr>
          <p:nvPr/>
        </p:nvSpPr>
        <p:spPr bwMode="auto">
          <a:xfrm>
            <a:off x="6248400" y="5410200"/>
            <a:ext cx="457200" cy="457200"/>
          </a:xfrm>
          <a:prstGeom prst="ellipse">
            <a:avLst/>
          </a:prstGeom>
          <a:noFill/>
          <a:ln>
            <a:noFill/>
          </a:ln>
          <a:effectLst>
            <a:outerShdw dist="35921" dir="2700000" algn="ctr" rotWithShape="0">
              <a:schemeClr val="bg2"/>
            </a:outerShdw>
          </a:effectLst>
          <a:extLst/>
        </p:spPr>
        <p:txBody>
          <a:bodyPr wrap="none" lIns="91420" tIns="45711" rIns="91420" bIns="45711" anchor="ctr"/>
          <a:lstStyle/>
          <a:p>
            <a:pPr algn="ctr">
              <a:spcBef>
                <a:spcPct val="20000"/>
              </a:spcBef>
              <a:defRPr/>
            </a:pPr>
            <a:endParaRPr lang="it-IT" altLang="it-IT" sz="1800">
              <a:solidFill>
                <a:srgbClr val="000000"/>
              </a:solidFill>
              <a:latin typeface="Times New Roman" pitchFamily="18" charset="0"/>
              <a:ea typeface="MS PGothic" pitchFamily="34" charset="-128"/>
              <a:cs typeface="+mn-cs"/>
            </a:endParaRPr>
          </a:p>
        </p:txBody>
      </p:sp>
      <p:cxnSp>
        <p:nvCxnSpPr>
          <p:cNvPr id="92167" name="AutoShape 12"/>
          <p:cNvCxnSpPr>
            <a:cxnSpLocks noChangeShapeType="1"/>
          </p:cNvCxnSpPr>
          <p:nvPr/>
        </p:nvCxnSpPr>
        <p:spPr bwMode="auto">
          <a:xfrm>
            <a:off x="5334000" y="3665538"/>
            <a:ext cx="457200" cy="982662"/>
          </a:xfrm>
          <a:prstGeom prst="bentConnector2">
            <a:avLst/>
          </a:prstGeom>
          <a:noFill/>
          <a:ln>
            <a:noFill/>
          </a:ln>
          <a:effectLst>
            <a:outerShdw dist="35921"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type="triangle" w="med" len="med"/>
                <a:tailEnd type="triangle" w="med" len="med"/>
              </a14:hiddenLine>
            </a:ext>
          </a:extLst>
        </p:spPr>
      </p:cxnSp>
      <p:pic>
        <p:nvPicPr>
          <p:cNvPr id="92168" name="Picture 21" descr="mo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8038" y="1433513"/>
            <a:ext cx="2274887"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Immagine 1" descr="Ritaglio schermat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713" y="1042988"/>
            <a:ext cx="5240337" cy="436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CasellaDiTesto 2"/>
          <p:cNvSpPr txBox="1">
            <a:spLocks noChangeArrowheads="1"/>
          </p:cNvSpPr>
          <p:nvPr/>
        </p:nvSpPr>
        <p:spPr bwMode="auto">
          <a:xfrm>
            <a:off x="5916613" y="3351213"/>
            <a:ext cx="2176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5000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5000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5000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50000"/>
              </a:spcBef>
              <a:spcAft>
                <a:spcPct val="0"/>
              </a:spcAft>
              <a:defRPr sz="2400">
                <a:solidFill>
                  <a:schemeClr val="tx1"/>
                </a:solidFill>
                <a:latin typeface="Arial" pitchFamily="34" charset="0"/>
                <a:ea typeface="MS PGothic" pitchFamily="34" charset="-128"/>
              </a:defRPr>
            </a:lvl9pPr>
          </a:lstStyle>
          <a:p>
            <a:pPr algn="ctr">
              <a:spcBef>
                <a:spcPct val="20000"/>
              </a:spcBef>
              <a:defRPr/>
            </a:pPr>
            <a:r>
              <a:rPr lang="it-IT" altLang="it-IT" smtClean="0">
                <a:solidFill>
                  <a:srgbClr val="000000"/>
                </a:solidFill>
                <a:latin typeface="Times New Roman" pitchFamily="18" charset="0"/>
                <a:cs typeface="+mn-cs"/>
              </a:rPr>
              <a:t>Gordon   Moore</a:t>
            </a:r>
          </a:p>
        </p:txBody>
      </p:sp>
      <p:sp>
        <p:nvSpPr>
          <p:cNvPr id="13" name="Rettangolo 12"/>
          <p:cNvSpPr/>
          <p:nvPr/>
        </p:nvSpPr>
        <p:spPr bwMode="auto">
          <a:xfrm>
            <a:off x="457200" y="5410200"/>
            <a:ext cx="4103688" cy="595313"/>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91420" tIns="45711" rIns="91420" bIns="45711">
            <a:spAutoFit/>
          </a:bodyPr>
          <a:lstStyle/>
          <a:p>
            <a:pPr algn="ctr" eaLnBrk="1" hangingPunct="1">
              <a:spcBef>
                <a:spcPct val="50000"/>
              </a:spcBef>
              <a:defRPr/>
            </a:pPr>
            <a:r>
              <a:rPr lang="it-IT" sz="1600" dirty="0">
                <a:solidFill>
                  <a:srgbClr val="FF0000"/>
                </a:solidFill>
                <a:latin typeface="Arial" pitchFamily="34" charset="0"/>
                <a:cs typeface="Arial" pitchFamily="34" charset="0"/>
              </a:rPr>
              <a:t>The </a:t>
            </a:r>
            <a:r>
              <a:rPr lang="it-IT" sz="1600" dirty="0" err="1">
                <a:solidFill>
                  <a:srgbClr val="FF0000"/>
                </a:solidFill>
                <a:latin typeface="Arial" pitchFamily="34" charset="0"/>
                <a:cs typeface="Arial" pitchFamily="34" charset="0"/>
              </a:rPr>
              <a:t>number</a:t>
            </a:r>
            <a:r>
              <a:rPr lang="it-IT" sz="1600" dirty="0">
                <a:solidFill>
                  <a:srgbClr val="FF0000"/>
                </a:solidFill>
                <a:latin typeface="Arial" pitchFamily="34" charset="0"/>
                <a:cs typeface="Arial" pitchFamily="34" charset="0"/>
              </a:rPr>
              <a:t> </a:t>
            </a:r>
            <a:r>
              <a:rPr lang="it-IT" sz="1600" dirty="0" err="1">
                <a:solidFill>
                  <a:srgbClr val="FF0000"/>
                </a:solidFill>
                <a:latin typeface="Arial" pitchFamily="34" charset="0"/>
                <a:cs typeface="Arial" pitchFamily="34" charset="0"/>
              </a:rPr>
              <a:t>of</a:t>
            </a:r>
            <a:r>
              <a:rPr lang="it-IT" sz="1600" dirty="0">
                <a:solidFill>
                  <a:srgbClr val="FF0000"/>
                </a:solidFill>
                <a:latin typeface="Arial" pitchFamily="34" charset="0"/>
                <a:cs typeface="Arial" pitchFamily="34" charset="0"/>
              </a:rPr>
              <a:t> </a:t>
            </a:r>
            <a:r>
              <a:rPr lang="it-IT" sz="1600" dirty="0" err="1">
                <a:solidFill>
                  <a:srgbClr val="FF0000"/>
                </a:solidFill>
                <a:latin typeface="Arial" pitchFamily="34" charset="0"/>
                <a:cs typeface="Arial" pitchFamily="34" charset="0"/>
              </a:rPr>
              <a:t>transistors</a:t>
            </a:r>
            <a:r>
              <a:rPr lang="it-IT" sz="1600" dirty="0">
                <a:solidFill>
                  <a:srgbClr val="FF0000"/>
                </a:solidFill>
                <a:latin typeface="Arial" pitchFamily="34" charset="0"/>
                <a:cs typeface="Arial" pitchFamily="34" charset="0"/>
              </a:rPr>
              <a:t> per chip </a:t>
            </a:r>
            <a:r>
              <a:rPr lang="it-IT" sz="1600" dirty="0" err="1">
                <a:solidFill>
                  <a:srgbClr val="FF0000"/>
                </a:solidFill>
                <a:latin typeface="Arial" pitchFamily="34" charset="0"/>
                <a:cs typeface="Arial" pitchFamily="34" charset="0"/>
              </a:rPr>
              <a:t>doubles</a:t>
            </a:r>
            <a:r>
              <a:rPr lang="it-IT" sz="1600" dirty="0">
                <a:solidFill>
                  <a:srgbClr val="FF0000"/>
                </a:solidFill>
                <a:latin typeface="Arial" pitchFamily="34" charset="0"/>
                <a:cs typeface="Arial" pitchFamily="34" charset="0"/>
              </a:rPr>
              <a:t> </a:t>
            </a:r>
            <a:r>
              <a:rPr lang="it-IT" sz="1600" dirty="0" err="1">
                <a:solidFill>
                  <a:srgbClr val="FF0000"/>
                </a:solidFill>
                <a:latin typeface="Arial" pitchFamily="34" charset="0"/>
                <a:cs typeface="Arial" pitchFamily="34" charset="0"/>
              </a:rPr>
              <a:t>every</a:t>
            </a:r>
            <a:r>
              <a:rPr lang="it-IT" sz="1600" dirty="0">
                <a:solidFill>
                  <a:srgbClr val="FF0000"/>
                </a:solidFill>
                <a:latin typeface="Arial" pitchFamily="34" charset="0"/>
                <a:cs typeface="Arial" pitchFamily="34" charset="0"/>
              </a:rPr>
              <a:t> 18 </a:t>
            </a:r>
            <a:r>
              <a:rPr lang="it-IT" sz="1600" dirty="0" err="1">
                <a:solidFill>
                  <a:srgbClr val="FF0000"/>
                </a:solidFill>
                <a:latin typeface="Arial" pitchFamily="34" charset="0"/>
                <a:cs typeface="Arial" pitchFamily="34" charset="0"/>
              </a:rPr>
              <a:t>months</a:t>
            </a:r>
            <a:endParaRPr lang="it-IT" sz="1600" dirty="0">
              <a:solidFill>
                <a:srgbClr val="FF0000"/>
              </a:solidFill>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6"/>
          <p:cNvSpPr txBox="1">
            <a:spLocks noChangeArrowheads="1"/>
          </p:cNvSpPr>
          <p:nvPr/>
        </p:nvSpPr>
        <p:spPr bwMode="auto">
          <a:xfrm>
            <a:off x="900113" y="228600"/>
            <a:ext cx="7488237" cy="525463"/>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GB" altLang="it-IT" sz="2800" b="1">
                <a:solidFill>
                  <a:srgbClr val="000000"/>
                </a:solidFill>
                <a:latin typeface="Helvetica" panose="020B0604020202020204" pitchFamily="34" charset="0"/>
                <a:cs typeface="Times New Roman" panose="02020603050405020304" pitchFamily="18" charset="0"/>
              </a:rPr>
              <a:t>Symmetry Adapted Crystalline Orbitals</a:t>
            </a:r>
            <a:endParaRPr lang="it-IT" altLang="it-IT" sz="2800" b="1">
              <a:solidFill>
                <a:srgbClr val="000000"/>
              </a:solidFill>
              <a:latin typeface="Helvetica" panose="020B0604020202020204" pitchFamily="34" charset="0"/>
              <a:cs typeface="Times New Roman" panose="02020603050405020304" pitchFamily="18" charset="0"/>
            </a:endParaRPr>
          </a:p>
        </p:txBody>
      </p:sp>
      <p:sp>
        <p:nvSpPr>
          <p:cNvPr id="49159" name="Rectangle 7"/>
          <p:cNvSpPr>
            <a:spLocks noChangeArrowheads="1"/>
          </p:cNvSpPr>
          <p:nvPr/>
        </p:nvSpPr>
        <p:spPr bwMode="auto">
          <a:xfrm>
            <a:off x="539750" y="1196975"/>
            <a:ext cx="8208963"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p>
            <a:pPr eaLnBrk="1" hangingPunct="1">
              <a:defRPr/>
            </a:pPr>
            <a:r>
              <a:rPr lang="en-GB" altLang="it-IT" sz="2000">
                <a:solidFill>
                  <a:srgbClr val="000000"/>
                </a:solidFill>
                <a:latin typeface="Helvetica" pitchFamily="34" charset="0"/>
                <a:cs typeface="Times New Roman" pitchFamily="18" charset="0"/>
              </a:rPr>
              <a:t>Some</a:t>
            </a:r>
            <a:r>
              <a:rPr lang="en-GB" altLang="it-IT" sz="2000">
                <a:solidFill>
                  <a:srgbClr val="000000"/>
                </a:solidFill>
                <a:latin typeface="Times New Roman" pitchFamily="18" charset="0"/>
                <a:cs typeface="Times New Roman" pitchFamily="18" charset="0"/>
              </a:rPr>
              <a:t> </a:t>
            </a:r>
            <a:r>
              <a:rPr lang="en-GB" altLang="it-IT" sz="2000" b="1">
                <a:solidFill>
                  <a:srgbClr val="000000"/>
                </a:solidFill>
                <a:latin typeface="Times New Roman" pitchFamily="18" charset="0"/>
                <a:cs typeface="Times New Roman" pitchFamily="18" charset="0"/>
              </a:rPr>
              <a:t>k</a:t>
            </a:r>
            <a:r>
              <a:rPr lang="en-GB" altLang="it-IT" sz="2000">
                <a:solidFill>
                  <a:srgbClr val="000000"/>
                </a:solidFill>
                <a:latin typeface="Times New Roman" pitchFamily="18" charset="0"/>
                <a:cs typeface="Times New Roman" pitchFamily="18" charset="0"/>
              </a:rPr>
              <a:t> </a:t>
            </a:r>
            <a:r>
              <a:rPr lang="en-GB" altLang="it-IT" sz="2000">
                <a:solidFill>
                  <a:srgbClr val="000000"/>
                </a:solidFill>
                <a:latin typeface="Helvetica" pitchFamily="34" charset="0"/>
                <a:cs typeface="Times New Roman" pitchFamily="18" charset="0"/>
              </a:rPr>
              <a:t>points are invariant to some point symmetry operations: this property is used to generate Symmetry Adapted Bloch Functions from a set of local functions (AO).</a:t>
            </a:r>
          </a:p>
          <a:p>
            <a:pPr eaLnBrk="1" hangingPunct="1">
              <a:defRPr/>
            </a:pPr>
            <a:endParaRPr lang="it-IT" altLang="it-IT" sz="2000">
              <a:solidFill>
                <a:srgbClr val="000000"/>
              </a:solidFill>
              <a:latin typeface="Helvetica" pitchFamily="34" charset="0"/>
              <a:cs typeface="Times New Roman" pitchFamily="18" charset="0"/>
            </a:endParaRPr>
          </a:p>
          <a:p>
            <a:pPr>
              <a:defRPr/>
            </a:pPr>
            <a:r>
              <a:rPr lang="en-GB" altLang="it-IT" sz="2000">
                <a:solidFill>
                  <a:srgbClr val="000000"/>
                </a:solidFill>
                <a:latin typeface="Helvetica" pitchFamily="34" charset="0"/>
                <a:cs typeface="Times New Roman" pitchFamily="18" charset="0"/>
              </a:rPr>
              <a:t>The method, based on the diagonalization of Dirac characters, permits to factor out </a:t>
            </a:r>
            <a:r>
              <a:rPr lang="en-GB" altLang="it-IT" sz="2000">
                <a:solidFill>
                  <a:srgbClr val="000000"/>
                </a:solidFill>
                <a:latin typeface="Times New Roman" pitchFamily="18" charset="0"/>
                <a:cs typeface="Times New Roman" pitchFamily="18" charset="0"/>
              </a:rPr>
              <a:t>H(</a:t>
            </a:r>
            <a:r>
              <a:rPr lang="en-GB" altLang="it-IT" sz="2000" b="1">
                <a:solidFill>
                  <a:srgbClr val="000000"/>
                </a:solidFill>
                <a:latin typeface="Times New Roman" pitchFamily="18" charset="0"/>
                <a:cs typeface="Times New Roman" pitchFamily="18" charset="0"/>
              </a:rPr>
              <a:t>k</a:t>
            </a:r>
            <a:r>
              <a:rPr lang="en-GB" altLang="it-IT" sz="2000">
                <a:solidFill>
                  <a:srgbClr val="000000"/>
                </a:solidFill>
                <a:latin typeface="Times New Roman" pitchFamily="18" charset="0"/>
                <a:cs typeface="Times New Roman" pitchFamily="18" charset="0"/>
              </a:rPr>
              <a:t>)</a:t>
            </a:r>
            <a:r>
              <a:rPr lang="en-GB" altLang="it-IT" sz="2000">
                <a:solidFill>
                  <a:srgbClr val="000000"/>
                </a:solidFill>
                <a:latin typeface="Helvetica" pitchFamily="34" charset="0"/>
                <a:cs typeface="Times New Roman" pitchFamily="18" charset="0"/>
              </a:rPr>
              <a:t> into smaller diagonal blocks:</a:t>
            </a:r>
            <a:endParaRPr lang="it-IT" altLang="it-IT" sz="2200">
              <a:solidFill>
                <a:srgbClr val="000000"/>
              </a:solidFill>
              <a:latin typeface="Times New Roman" pitchFamily="18" charset="0"/>
              <a:cs typeface="+mn-cs"/>
            </a:endParaRPr>
          </a:p>
        </p:txBody>
      </p:sp>
      <p:pic>
        <p:nvPicPr>
          <p:cNvPr id="120836" name="Picture 8" descr="diair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3141663"/>
            <a:ext cx="610552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179388" y="260350"/>
            <a:ext cx="4679950" cy="1143000"/>
          </a:xfrm>
        </p:spPr>
        <p:txBody>
          <a:bodyPr/>
          <a:lstStyle/>
          <a:p>
            <a:pPr eaLnBrk="1" hangingPunct="1"/>
            <a:r>
              <a:rPr lang="it-IT" altLang="it-IT" sz="4000" b="1" smtClean="0">
                <a:solidFill>
                  <a:srgbClr val="0000FF"/>
                </a:solidFill>
              </a:rPr>
              <a:t>The periodic model</a:t>
            </a:r>
          </a:p>
        </p:txBody>
      </p:sp>
      <p:sp>
        <p:nvSpPr>
          <p:cNvPr id="121859" name="Rectangle 3"/>
          <p:cNvSpPr>
            <a:spLocks noGrp="1" noChangeArrowheads="1"/>
          </p:cNvSpPr>
          <p:nvPr>
            <p:ph type="body" sz="half" idx="1"/>
          </p:nvPr>
        </p:nvSpPr>
        <p:spPr>
          <a:xfrm>
            <a:off x="395288" y="1544638"/>
            <a:ext cx="4038600" cy="4856162"/>
          </a:xfrm>
        </p:spPr>
        <p:txBody>
          <a:bodyPr/>
          <a:lstStyle/>
          <a:p>
            <a:pPr eaLnBrk="1" hangingPunct="1"/>
            <a:r>
              <a:rPr lang="en-GB" altLang="it-IT" sz="2400" b="1" smtClean="0">
                <a:solidFill>
                  <a:srgbClr val="CC0000"/>
                </a:solidFill>
                <a:latin typeface="Arial" panose="020B0604020202020204" pitchFamily="34" charset="0"/>
                <a:cs typeface="Arial" panose="020B0604020202020204" pitchFamily="34" charset="0"/>
              </a:rPr>
              <a:t>Consistent treatment of Periodicity</a:t>
            </a:r>
            <a:endParaRPr lang="it-IT" altLang="it-IT" sz="2400" smtClean="0">
              <a:solidFill>
                <a:srgbClr val="CC0000"/>
              </a:solidFill>
              <a:latin typeface="Arial" panose="020B0604020202020204" pitchFamily="34" charset="0"/>
              <a:cs typeface="Arial" panose="020B0604020202020204" pitchFamily="34" charset="0"/>
            </a:endParaRPr>
          </a:p>
          <a:p>
            <a:pPr lvl="1" eaLnBrk="1" hangingPunct="1"/>
            <a:r>
              <a:rPr lang="it-IT" altLang="it-IT" sz="2200" smtClean="0">
                <a:solidFill>
                  <a:schemeClr val="accent2"/>
                </a:solidFill>
              </a:rPr>
              <a:t>3D - Crystalline solids </a:t>
            </a:r>
            <a:r>
              <a:rPr lang="it-IT" altLang="it-IT" sz="2200" smtClean="0"/>
              <a:t>(230 space groups) </a:t>
            </a:r>
          </a:p>
          <a:p>
            <a:pPr lvl="1" eaLnBrk="1" hangingPunct="1"/>
            <a:r>
              <a:rPr lang="en-GB" altLang="it-IT" sz="2200" smtClean="0">
                <a:solidFill>
                  <a:schemeClr val="accent2"/>
                </a:solidFill>
              </a:rPr>
              <a:t>2D - Films and surfaces </a:t>
            </a:r>
            <a:r>
              <a:rPr lang="en-GB" altLang="it-IT" sz="2200" smtClean="0"/>
              <a:t>(80 layer groups) </a:t>
            </a:r>
            <a:endParaRPr lang="it-IT" altLang="it-IT" sz="2200" smtClean="0"/>
          </a:p>
          <a:p>
            <a:pPr lvl="1" eaLnBrk="1" hangingPunct="1"/>
            <a:r>
              <a:rPr lang="it-IT" altLang="it-IT" sz="2200" smtClean="0">
                <a:solidFill>
                  <a:schemeClr val="accent2"/>
                </a:solidFill>
              </a:rPr>
              <a:t>1D – Polymers</a:t>
            </a:r>
            <a:br>
              <a:rPr lang="it-IT" altLang="it-IT" sz="2200" smtClean="0">
                <a:solidFill>
                  <a:schemeClr val="accent2"/>
                </a:solidFill>
              </a:rPr>
            </a:br>
            <a:r>
              <a:rPr lang="it-IT" altLang="it-IT" sz="2200" smtClean="0"/>
              <a:t>(75 rod groups) </a:t>
            </a:r>
          </a:p>
          <a:p>
            <a:pPr lvl="1" eaLnBrk="1" hangingPunct="1"/>
            <a:r>
              <a:rPr lang="it-IT" altLang="it-IT" sz="2200" b="1" smtClean="0">
                <a:solidFill>
                  <a:srgbClr val="00B050"/>
                </a:solidFill>
              </a:rPr>
              <a:t>1D – Helical symmetry</a:t>
            </a:r>
            <a:r>
              <a:rPr lang="it-IT" altLang="it-IT" sz="2200" smtClean="0">
                <a:solidFill>
                  <a:srgbClr val="00B050"/>
                </a:solidFill>
              </a:rPr>
              <a:t/>
            </a:r>
            <a:br>
              <a:rPr lang="it-IT" altLang="it-IT" sz="2200" smtClean="0">
                <a:solidFill>
                  <a:srgbClr val="00B050"/>
                </a:solidFill>
              </a:rPr>
            </a:br>
            <a:r>
              <a:rPr lang="it-IT" altLang="it-IT" sz="2200" smtClean="0">
                <a:solidFill>
                  <a:srgbClr val="00B050"/>
                </a:solidFill>
              </a:rPr>
              <a:t>(up to order 48)</a:t>
            </a:r>
            <a:r>
              <a:rPr lang="it-IT" altLang="it-IT" sz="2200" smtClean="0"/>
              <a:t> </a:t>
            </a:r>
          </a:p>
          <a:p>
            <a:pPr lvl="1" eaLnBrk="1" hangingPunct="1"/>
            <a:r>
              <a:rPr lang="it-IT" altLang="it-IT" sz="2200" smtClean="0">
                <a:solidFill>
                  <a:schemeClr val="accent2"/>
                </a:solidFill>
              </a:rPr>
              <a:t>0D – Molecules</a:t>
            </a:r>
            <a:br>
              <a:rPr lang="it-IT" altLang="it-IT" sz="2200" smtClean="0">
                <a:solidFill>
                  <a:schemeClr val="accent2"/>
                </a:solidFill>
              </a:rPr>
            </a:br>
            <a:r>
              <a:rPr lang="it-IT" altLang="it-IT" sz="2200" smtClean="0"/>
              <a:t>(32 point groups) </a:t>
            </a:r>
          </a:p>
          <a:p>
            <a:pPr eaLnBrk="1" hangingPunct="1"/>
            <a:endParaRPr lang="it-IT" altLang="it-IT" sz="2200" smtClean="0"/>
          </a:p>
        </p:txBody>
      </p:sp>
      <p:sp>
        <p:nvSpPr>
          <p:cNvPr id="121860" name="Rectangle 4"/>
          <p:cNvSpPr>
            <a:spLocks noGrp="1" noChangeArrowheads="1"/>
          </p:cNvSpPr>
          <p:nvPr>
            <p:ph type="body" sz="half" idx="2"/>
          </p:nvPr>
        </p:nvSpPr>
        <p:spPr>
          <a:xfrm>
            <a:off x="4640263" y="2335213"/>
            <a:ext cx="3813175" cy="3690937"/>
          </a:xfrm>
        </p:spPr>
        <p:txBody>
          <a:bodyPr/>
          <a:lstStyle/>
          <a:p>
            <a:pPr eaLnBrk="1" hangingPunct="1">
              <a:lnSpc>
                <a:spcPct val="90000"/>
              </a:lnSpc>
            </a:pPr>
            <a:r>
              <a:rPr lang="en-GB" altLang="it-IT" sz="2400" b="1" smtClean="0">
                <a:solidFill>
                  <a:srgbClr val="CC0000"/>
                </a:solidFill>
                <a:latin typeface="Arial" panose="020B0604020202020204" pitchFamily="34" charset="0"/>
                <a:cs typeface="Arial" panose="020B0604020202020204" pitchFamily="34" charset="0"/>
              </a:rPr>
              <a:t>Infinite sums of particle interactions</a:t>
            </a:r>
            <a:endParaRPr lang="it-IT" altLang="it-IT" sz="2400" smtClean="0">
              <a:solidFill>
                <a:srgbClr val="CC0000"/>
              </a:solidFill>
              <a:latin typeface="Arial" panose="020B0604020202020204" pitchFamily="34" charset="0"/>
              <a:cs typeface="Arial" panose="020B0604020202020204" pitchFamily="34" charset="0"/>
            </a:endParaRPr>
          </a:p>
          <a:p>
            <a:pPr lvl="1" eaLnBrk="1" hangingPunct="1">
              <a:lnSpc>
                <a:spcPct val="90000"/>
              </a:lnSpc>
            </a:pPr>
            <a:r>
              <a:rPr lang="en-GB" altLang="it-IT" sz="2200" smtClean="0"/>
              <a:t>Ewald's method</a:t>
            </a:r>
          </a:p>
          <a:p>
            <a:pPr lvl="1" eaLnBrk="1" hangingPunct="1">
              <a:lnSpc>
                <a:spcPct val="90000"/>
              </a:lnSpc>
            </a:pPr>
            <a:r>
              <a:rPr lang="en-GB" altLang="it-IT" sz="2200" smtClean="0"/>
              <a:t>Specific formulæ for 1D, 2D, 3D</a:t>
            </a:r>
            <a:r>
              <a:rPr lang="it-IT" altLang="it-IT" sz="2200" smtClean="0"/>
              <a:t> </a:t>
            </a:r>
          </a:p>
          <a:p>
            <a:pPr lvl="1" eaLnBrk="1" hangingPunct="1">
              <a:lnSpc>
                <a:spcPct val="90000"/>
              </a:lnSpc>
            </a:pPr>
            <a:endParaRPr lang="it-IT" altLang="it-IT" sz="2200" smtClean="0">
              <a:solidFill>
                <a:schemeClr val="accent2"/>
              </a:solidFill>
            </a:endParaRPr>
          </a:p>
          <a:p>
            <a:pPr eaLnBrk="1" hangingPunct="1">
              <a:lnSpc>
                <a:spcPct val="90000"/>
              </a:lnSpc>
            </a:pPr>
            <a:r>
              <a:rPr lang="en-GB" altLang="it-IT" sz="2400" b="1" smtClean="0">
                <a:solidFill>
                  <a:srgbClr val="CC0000"/>
                </a:solidFill>
                <a:latin typeface="Arial" panose="020B0604020202020204" pitchFamily="34" charset="0"/>
                <a:cs typeface="Arial" panose="020B0604020202020204" pitchFamily="34" charset="0"/>
              </a:rPr>
              <a:t>Full exploitation of symmetry</a:t>
            </a:r>
            <a:endParaRPr lang="it-IT" altLang="it-IT" sz="2400" smtClean="0">
              <a:solidFill>
                <a:srgbClr val="CC0000"/>
              </a:solidFill>
              <a:latin typeface="Arial" panose="020B0604020202020204" pitchFamily="34" charset="0"/>
              <a:cs typeface="Arial" panose="020B0604020202020204" pitchFamily="34" charset="0"/>
            </a:endParaRPr>
          </a:p>
          <a:p>
            <a:pPr lvl="1" eaLnBrk="1" hangingPunct="1">
              <a:lnSpc>
                <a:spcPct val="90000"/>
              </a:lnSpc>
            </a:pPr>
            <a:r>
              <a:rPr lang="it-IT" altLang="it-IT" sz="2200" smtClean="0"/>
              <a:t>in direct space</a:t>
            </a:r>
          </a:p>
          <a:p>
            <a:pPr lvl="1" eaLnBrk="1" hangingPunct="1">
              <a:lnSpc>
                <a:spcPct val="90000"/>
              </a:lnSpc>
            </a:pPr>
            <a:r>
              <a:rPr lang="en-GB" altLang="it-IT" sz="2200" smtClean="0"/>
              <a:t>in reciprocal space</a:t>
            </a:r>
            <a:endParaRPr lang="it-IT" altLang="it-IT" sz="2200" smtClean="0"/>
          </a:p>
          <a:p>
            <a:pPr eaLnBrk="1" hangingPunct="1">
              <a:lnSpc>
                <a:spcPct val="90000"/>
              </a:lnSpc>
            </a:pPr>
            <a:endParaRPr lang="it-IT" altLang="it-IT" sz="2200" smtClean="0">
              <a:solidFill>
                <a:schemeClr val="accent2"/>
              </a:solidFill>
            </a:endParaRPr>
          </a:p>
        </p:txBody>
      </p:sp>
      <p:pic>
        <p:nvPicPr>
          <p:cNvPr id="121861" name="Picture 5" descr="cry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213" y="476250"/>
            <a:ext cx="4038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85800" y="241300"/>
            <a:ext cx="3819525" cy="1143000"/>
          </a:xfrm>
        </p:spPr>
        <p:txBody>
          <a:bodyPr/>
          <a:lstStyle/>
          <a:p>
            <a:pPr eaLnBrk="1" hangingPunct="1"/>
            <a:r>
              <a:rPr lang="it-IT" altLang="it-IT" sz="4000" b="1" smtClean="0">
                <a:solidFill>
                  <a:srgbClr val="0000FF"/>
                </a:solidFill>
              </a:rPr>
              <a:t>Hamiltonians </a:t>
            </a:r>
          </a:p>
        </p:txBody>
      </p:sp>
      <p:sp>
        <p:nvSpPr>
          <p:cNvPr id="122883" name="Rectangle 3"/>
          <p:cNvSpPr>
            <a:spLocks noGrp="1" noChangeArrowheads="1"/>
          </p:cNvSpPr>
          <p:nvPr>
            <p:ph type="body" sz="half" idx="1"/>
          </p:nvPr>
        </p:nvSpPr>
        <p:spPr>
          <a:xfrm>
            <a:off x="255588" y="3656013"/>
            <a:ext cx="4049712" cy="2770187"/>
          </a:xfrm>
        </p:spPr>
        <p:txBody>
          <a:bodyPr/>
          <a:lstStyle/>
          <a:p>
            <a:pPr lvl="2" eaLnBrk="1" hangingPunct="1">
              <a:lnSpc>
                <a:spcPct val="90000"/>
              </a:lnSpc>
              <a:buFontTx/>
              <a:buNone/>
            </a:pPr>
            <a:r>
              <a:rPr lang="it-IT" altLang="it-IT" sz="1600" b="1" smtClean="0">
                <a:solidFill>
                  <a:schemeClr val="accent2"/>
                </a:solidFill>
              </a:rPr>
              <a:t>Exchange functionals </a:t>
            </a:r>
            <a:endParaRPr lang="it-IT" altLang="it-IT" sz="1600" smtClean="0">
              <a:solidFill>
                <a:schemeClr val="accent2"/>
              </a:solidFill>
            </a:endParaRPr>
          </a:p>
          <a:p>
            <a:pPr lvl="2" eaLnBrk="1" hangingPunct="1">
              <a:lnSpc>
                <a:spcPct val="90000"/>
              </a:lnSpc>
              <a:buFont typeface="Wingdings" panose="05000000000000000000" pitchFamily="2" charset="2"/>
              <a:buChar char="Ø"/>
            </a:pPr>
            <a:r>
              <a:rPr lang="it-IT" altLang="it-IT" sz="1600" smtClean="0"/>
              <a:t>Slater [L] </a:t>
            </a:r>
          </a:p>
          <a:p>
            <a:pPr lvl="2" eaLnBrk="1" hangingPunct="1">
              <a:lnSpc>
                <a:spcPct val="90000"/>
              </a:lnSpc>
              <a:buFont typeface="Wingdings" panose="05000000000000000000" pitchFamily="2" charset="2"/>
              <a:buChar char="Ø"/>
            </a:pPr>
            <a:r>
              <a:rPr lang="de-DE" altLang="it-IT" sz="1600" smtClean="0"/>
              <a:t>von Barth-Hedin [L] </a:t>
            </a:r>
            <a:endParaRPr lang="it-IT" altLang="it-IT" sz="1600" smtClean="0"/>
          </a:p>
          <a:p>
            <a:pPr lvl="2" eaLnBrk="1" hangingPunct="1">
              <a:lnSpc>
                <a:spcPct val="90000"/>
              </a:lnSpc>
              <a:buFont typeface="Wingdings" panose="05000000000000000000" pitchFamily="2" charset="2"/>
              <a:buChar char="Ø"/>
            </a:pPr>
            <a:r>
              <a:rPr lang="it-IT" altLang="it-IT" sz="1600" smtClean="0"/>
              <a:t>Becke '88 [G] </a:t>
            </a:r>
          </a:p>
          <a:p>
            <a:pPr lvl="2" eaLnBrk="1" hangingPunct="1">
              <a:lnSpc>
                <a:spcPct val="90000"/>
              </a:lnSpc>
              <a:buFont typeface="Wingdings" panose="05000000000000000000" pitchFamily="2" charset="2"/>
              <a:buChar char="Ø"/>
            </a:pPr>
            <a:r>
              <a:rPr lang="it-IT" altLang="it-IT" sz="1600" smtClean="0"/>
              <a:t>Perdew-Wang '91 [G] </a:t>
            </a:r>
          </a:p>
          <a:p>
            <a:pPr lvl="2" eaLnBrk="1" hangingPunct="1">
              <a:lnSpc>
                <a:spcPct val="90000"/>
              </a:lnSpc>
              <a:buFont typeface="Wingdings" panose="05000000000000000000" pitchFamily="2" charset="2"/>
              <a:buChar char="Ø"/>
            </a:pPr>
            <a:r>
              <a:rPr lang="it-IT" altLang="it-IT" sz="1600" smtClean="0"/>
              <a:t>Perdew-Burke-Ernzerhof [G] </a:t>
            </a:r>
          </a:p>
          <a:p>
            <a:pPr lvl="2" eaLnBrk="1" hangingPunct="1">
              <a:lnSpc>
                <a:spcPct val="90000"/>
              </a:lnSpc>
              <a:buFont typeface="Wingdings" panose="05000000000000000000" pitchFamily="2" charset="2"/>
              <a:buChar char="Ø"/>
            </a:pPr>
            <a:r>
              <a:rPr lang="it-IT" altLang="it-IT" sz="1600" b="1" smtClean="0">
                <a:solidFill>
                  <a:srgbClr val="00B050"/>
                </a:solidFill>
              </a:rPr>
              <a:t>Revised PBE for solids [G]</a:t>
            </a:r>
          </a:p>
          <a:p>
            <a:pPr lvl="2" eaLnBrk="1" hangingPunct="1">
              <a:lnSpc>
                <a:spcPct val="90000"/>
              </a:lnSpc>
              <a:buFont typeface="Wingdings" panose="05000000000000000000" pitchFamily="2" charset="2"/>
              <a:buChar char="Ø"/>
            </a:pPr>
            <a:r>
              <a:rPr lang="it-IT" altLang="it-IT" sz="1600" b="1" smtClean="0">
                <a:solidFill>
                  <a:srgbClr val="00B050"/>
                </a:solidFill>
              </a:rPr>
              <a:t>Second-order GGA expansion for solids [G]</a:t>
            </a:r>
          </a:p>
          <a:p>
            <a:pPr lvl="2" eaLnBrk="1" hangingPunct="1">
              <a:lnSpc>
                <a:spcPct val="90000"/>
              </a:lnSpc>
              <a:buFont typeface="Wingdings" panose="05000000000000000000" pitchFamily="2" charset="2"/>
              <a:buChar char="Ø"/>
            </a:pPr>
            <a:r>
              <a:rPr lang="it-IT" altLang="it-IT" sz="1600" b="1" smtClean="0">
                <a:solidFill>
                  <a:srgbClr val="00B050"/>
                </a:solidFill>
              </a:rPr>
              <a:t>Wu-Cohen '06 [G]</a:t>
            </a:r>
          </a:p>
          <a:p>
            <a:pPr lvl="2" eaLnBrk="1" hangingPunct="1">
              <a:lnSpc>
                <a:spcPct val="90000"/>
              </a:lnSpc>
              <a:buFont typeface="Wingdings" panose="05000000000000000000" pitchFamily="2" charset="2"/>
              <a:buChar char="Ø"/>
            </a:pPr>
            <a:endParaRPr lang="it-IT" altLang="it-IT" sz="1600" smtClean="0"/>
          </a:p>
          <a:p>
            <a:pPr eaLnBrk="1" hangingPunct="1">
              <a:lnSpc>
                <a:spcPct val="90000"/>
              </a:lnSpc>
              <a:buFontTx/>
              <a:buNone/>
            </a:pPr>
            <a:endParaRPr lang="it-IT" altLang="it-IT" sz="2000" smtClean="0"/>
          </a:p>
        </p:txBody>
      </p:sp>
      <p:sp>
        <p:nvSpPr>
          <p:cNvPr id="122884" name="Rectangle 4"/>
          <p:cNvSpPr>
            <a:spLocks noGrp="1" noChangeArrowheads="1"/>
          </p:cNvSpPr>
          <p:nvPr>
            <p:ph type="body" sz="half" idx="2"/>
          </p:nvPr>
        </p:nvSpPr>
        <p:spPr>
          <a:xfrm>
            <a:off x="4724400" y="3136900"/>
            <a:ext cx="4038600" cy="2984500"/>
          </a:xfrm>
        </p:spPr>
        <p:txBody>
          <a:bodyPr/>
          <a:lstStyle/>
          <a:p>
            <a:pPr lvl="2" eaLnBrk="1" hangingPunct="1">
              <a:lnSpc>
                <a:spcPct val="90000"/>
              </a:lnSpc>
              <a:buFontTx/>
              <a:buNone/>
            </a:pPr>
            <a:r>
              <a:rPr lang="it-IT" altLang="it-IT" sz="1600" b="1" smtClean="0">
                <a:solidFill>
                  <a:schemeClr val="accent2"/>
                </a:solidFill>
              </a:rPr>
              <a:t>Correlation functionals </a:t>
            </a:r>
            <a:endParaRPr lang="it-IT" altLang="it-IT" sz="1600" smtClean="0">
              <a:solidFill>
                <a:schemeClr val="accent2"/>
              </a:solidFill>
            </a:endParaRPr>
          </a:p>
          <a:p>
            <a:pPr lvl="2" eaLnBrk="1" hangingPunct="1">
              <a:lnSpc>
                <a:spcPct val="90000"/>
              </a:lnSpc>
              <a:buFont typeface="Wingdings" panose="05000000000000000000" pitchFamily="2" charset="2"/>
              <a:buChar char="Ø"/>
            </a:pPr>
            <a:r>
              <a:rPr lang="en-GB" altLang="it-IT" sz="1600" smtClean="0"/>
              <a:t>Vosko-Willk-Nusair (VWN5 parameterization) [L] </a:t>
            </a:r>
            <a:endParaRPr lang="it-IT" altLang="it-IT" sz="1600" smtClean="0"/>
          </a:p>
          <a:p>
            <a:pPr lvl="2" eaLnBrk="1" hangingPunct="1">
              <a:lnSpc>
                <a:spcPct val="90000"/>
              </a:lnSpc>
              <a:buFont typeface="Wingdings" panose="05000000000000000000" pitchFamily="2" charset="2"/>
              <a:buChar char="Ø"/>
            </a:pPr>
            <a:r>
              <a:rPr lang="it-IT" altLang="it-IT" sz="1600" smtClean="0"/>
              <a:t>Perdew-Wang [L] </a:t>
            </a:r>
          </a:p>
          <a:p>
            <a:pPr lvl="2" eaLnBrk="1" hangingPunct="1">
              <a:lnSpc>
                <a:spcPct val="90000"/>
              </a:lnSpc>
              <a:buFont typeface="Wingdings" panose="05000000000000000000" pitchFamily="2" charset="2"/>
              <a:buChar char="Ø"/>
            </a:pPr>
            <a:r>
              <a:rPr lang="de-DE" altLang="it-IT" sz="1600" smtClean="0"/>
              <a:t>Perdew-Zunger '81 [L] </a:t>
            </a:r>
            <a:endParaRPr lang="it-IT" altLang="it-IT" sz="1600" smtClean="0"/>
          </a:p>
          <a:p>
            <a:pPr lvl="2" eaLnBrk="1" hangingPunct="1">
              <a:lnSpc>
                <a:spcPct val="90000"/>
              </a:lnSpc>
              <a:buFont typeface="Wingdings" panose="05000000000000000000" pitchFamily="2" charset="2"/>
              <a:buChar char="Ø"/>
            </a:pPr>
            <a:r>
              <a:rPr lang="de-DE" altLang="it-IT" sz="1600" smtClean="0"/>
              <a:t>von Barth-Hedin [L] </a:t>
            </a:r>
            <a:endParaRPr lang="it-IT" altLang="it-IT" sz="1600" smtClean="0"/>
          </a:p>
          <a:p>
            <a:pPr lvl="2" eaLnBrk="1" hangingPunct="1">
              <a:lnSpc>
                <a:spcPct val="90000"/>
              </a:lnSpc>
              <a:buFont typeface="Wingdings" panose="05000000000000000000" pitchFamily="2" charset="2"/>
              <a:buChar char="Ø"/>
            </a:pPr>
            <a:r>
              <a:rPr lang="de-DE" altLang="it-IT" sz="1600" smtClean="0"/>
              <a:t>Lee-Yang-Parr [G] </a:t>
            </a:r>
            <a:endParaRPr lang="it-IT" altLang="it-IT" sz="1600" smtClean="0"/>
          </a:p>
          <a:p>
            <a:pPr lvl="2" eaLnBrk="1" hangingPunct="1">
              <a:lnSpc>
                <a:spcPct val="90000"/>
              </a:lnSpc>
              <a:buFont typeface="Wingdings" panose="05000000000000000000" pitchFamily="2" charset="2"/>
              <a:buChar char="Ø"/>
            </a:pPr>
            <a:r>
              <a:rPr lang="it-IT" altLang="it-IT" sz="1600" smtClean="0"/>
              <a:t>Perdew '86 [G] </a:t>
            </a:r>
          </a:p>
          <a:p>
            <a:pPr lvl="2" eaLnBrk="1" hangingPunct="1">
              <a:lnSpc>
                <a:spcPct val="90000"/>
              </a:lnSpc>
              <a:buFont typeface="Wingdings" panose="05000000000000000000" pitchFamily="2" charset="2"/>
              <a:buChar char="Ø"/>
            </a:pPr>
            <a:r>
              <a:rPr lang="it-IT" altLang="it-IT" sz="1600" smtClean="0"/>
              <a:t>Perdew-Wang '91 [G] </a:t>
            </a:r>
          </a:p>
          <a:p>
            <a:pPr lvl="2" eaLnBrk="1" hangingPunct="1">
              <a:lnSpc>
                <a:spcPct val="90000"/>
              </a:lnSpc>
              <a:buFont typeface="Wingdings" panose="05000000000000000000" pitchFamily="2" charset="2"/>
              <a:buChar char="Ø"/>
            </a:pPr>
            <a:r>
              <a:rPr lang="it-IT" altLang="it-IT" sz="1600" smtClean="0"/>
              <a:t>Perdew-Burke-Ernzerhof [G]</a:t>
            </a:r>
          </a:p>
          <a:p>
            <a:pPr lvl="2" eaLnBrk="1" hangingPunct="1">
              <a:lnSpc>
                <a:spcPct val="90000"/>
              </a:lnSpc>
              <a:buFont typeface="Wingdings" panose="05000000000000000000" pitchFamily="2" charset="2"/>
              <a:buChar char="Ø"/>
            </a:pPr>
            <a:r>
              <a:rPr lang="it-IT" altLang="it-IT" sz="1600" b="1" smtClean="0">
                <a:solidFill>
                  <a:srgbClr val="00B050"/>
                </a:solidFill>
              </a:rPr>
              <a:t>Revised PBE for solids [G]</a:t>
            </a:r>
          </a:p>
          <a:p>
            <a:pPr lvl="2" eaLnBrk="1" hangingPunct="1">
              <a:lnSpc>
                <a:spcPct val="90000"/>
              </a:lnSpc>
              <a:buFont typeface="Wingdings" panose="05000000000000000000" pitchFamily="2" charset="2"/>
              <a:buChar char="Ø"/>
            </a:pPr>
            <a:r>
              <a:rPr lang="it-IT" altLang="it-IT" sz="1600" b="1" smtClean="0">
                <a:solidFill>
                  <a:srgbClr val="00B050"/>
                </a:solidFill>
              </a:rPr>
              <a:t>Wilson-Levy '90 [G]</a:t>
            </a:r>
          </a:p>
          <a:p>
            <a:pPr eaLnBrk="1" hangingPunct="1">
              <a:lnSpc>
                <a:spcPct val="90000"/>
              </a:lnSpc>
            </a:pPr>
            <a:endParaRPr lang="it-IT" altLang="it-IT" sz="2000" smtClean="0"/>
          </a:p>
        </p:txBody>
      </p:sp>
      <p:sp>
        <p:nvSpPr>
          <p:cNvPr id="122885" name="Text Box 5"/>
          <p:cNvSpPr txBox="1">
            <a:spLocks noChangeArrowheads="1"/>
          </p:cNvSpPr>
          <p:nvPr/>
        </p:nvSpPr>
        <p:spPr bwMode="auto">
          <a:xfrm>
            <a:off x="468313" y="1557338"/>
            <a:ext cx="82073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en-GB" altLang="it-IT" sz="2400" b="1">
                <a:solidFill>
                  <a:srgbClr val="CC0000"/>
                </a:solidFill>
                <a:latin typeface="Arial" panose="020B0604020202020204" pitchFamily="34" charset="0"/>
              </a:rPr>
              <a:t>Restricted and Unrestricted Hartree-Fock Theory</a:t>
            </a:r>
            <a:r>
              <a:rPr lang="it-IT" altLang="it-IT" sz="2400">
                <a:solidFill>
                  <a:srgbClr val="CC0000"/>
                </a:solidFill>
                <a:latin typeface="Arial" panose="020B0604020202020204" pitchFamily="34" charset="0"/>
              </a:rPr>
              <a:t> </a:t>
            </a:r>
          </a:p>
          <a:p>
            <a:pPr eaLnBrk="1" hangingPunct="1">
              <a:spcBef>
                <a:spcPct val="50000"/>
              </a:spcBef>
            </a:pPr>
            <a:r>
              <a:rPr lang="en-GB" altLang="it-IT" sz="2400" b="1">
                <a:solidFill>
                  <a:srgbClr val="CC0000"/>
                </a:solidFill>
                <a:latin typeface="Arial" panose="020B0604020202020204" pitchFamily="34" charset="0"/>
              </a:rPr>
              <a:t>Total and Spin Density Functional Theory</a:t>
            </a:r>
            <a:r>
              <a:rPr lang="it-IT" altLang="it-IT" sz="2400">
                <a:solidFill>
                  <a:srgbClr val="CC0000"/>
                </a:solidFill>
                <a:latin typeface="Arial" panose="020B0604020202020204" pitchFamily="34" charset="0"/>
              </a:rPr>
              <a:t> </a:t>
            </a:r>
          </a:p>
        </p:txBody>
      </p:sp>
      <p:sp>
        <p:nvSpPr>
          <p:cNvPr id="122886" name="Text Box 6"/>
          <p:cNvSpPr txBox="1">
            <a:spLocks noChangeArrowheads="1"/>
          </p:cNvSpPr>
          <p:nvPr/>
        </p:nvSpPr>
        <p:spPr bwMode="auto">
          <a:xfrm>
            <a:off x="539750" y="2636838"/>
            <a:ext cx="7993063"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indent="0" eaLnBrk="1" hangingPunct="1">
              <a:spcBef>
                <a:spcPct val="50000"/>
              </a:spcBef>
              <a:buFontTx/>
              <a:buNone/>
            </a:pPr>
            <a:r>
              <a:rPr lang="en-GB" altLang="it-IT" sz="1800" b="1">
                <a:solidFill>
                  <a:schemeClr val="accent2"/>
                </a:solidFill>
                <a:latin typeface="Arial" panose="020B0604020202020204" pitchFamily="34" charset="0"/>
              </a:rPr>
              <a:t>Local functionals [L] and gradient-corrected [G]</a:t>
            </a:r>
            <a:br>
              <a:rPr lang="en-GB" altLang="it-IT" sz="1800" b="1">
                <a:solidFill>
                  <a:schemeClr val="accent2"/>
                </a:solidFill>
                <a:latin typeface="Arial" panose="020B0604020202020204" pitchFamily="34" charset="0"/>
              </a:rPr>
            </a:br>
            <a:r>
              <a:rPr lang="en-GB" altLang="it-IT" sz="1800" b="1">
                <a:solidFill>
                  <a:schemeClr val="accent2"/>
                </a:solidFill>
                <a:latin typeface="Arial" panose="020B0604020202020204" pitchFamily="34" charset="0"/>
              </a:rPr>
              <a:t>exchange-correlation functionals</a:t>
            </a:r>
            <a:r>
              <a:rPr lang="it-IT" altLang="it-IT" sz="1800">
                <a:solidFill>
                  <a:schemeClr val="accent2"/>
                </a:solidFill>
                <a:latin typeface="Arial" panose="020B0604020202020204" pitchFamily="34" charset="0"/>
              </a:rPr>
              <a:t> </a:t>
            </a:r>
          </a:p>
        </p:txBody>
      </p:sp>
      <p:sp>
        <p:nvSpPr>
          <p:cNvPr id="122887" name="Text Box 7"/>
          <p:cNvSpPr txBox="1">
            <a:spLocks noChangeArrowheads="1"/>
          </p:cNvSpPr>
          <p:nvPr/>
        </p:nvSpPr>
        <p:spPr bwMode="auto">
          <a:xfrm>
            <a:off x="447675" y="5248275"/>
            <a:ext cx="45561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s-ES" altLang="it-IT" sz="1800">
              <a:latin typeface="Arial" panose="020B0604020202020204" pitchFamily="34" charset="0"/>
            </a:endParaRPr>
          </a:p>
        </p:txBody>
      </p:sp>
      <p:pic>
        <p:nvPicPr>
          <p:cNvPr id="122888" name="Picture 9" descr="cry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213" y="474663"/>
            <a:ext cx="4038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026"/>
          <p:cNvSpPr>
            <a:spLocks noChangeArrowheads="1"/>
          </p:cNvSpPr>
          <p:nvPr/>
        </p:nvSpPr>
        <p:spPr bwMode="auto">
          <a:xfrm>
            <a:off x="155575" y="260350"/>
            <a:ext cx="4752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000" b="1">
                <a:solidFill>
                  <a:srgbClr val="0000FF"/>
                </a:solidFill>
              </a:rPr>
              <a:t>Types of calculations</a:t>
            </a:r>
          </a:p>
        </p:txBody>
      </p:sp>
      <p:pic>
        <p:nvPicPr>
          <p:cNvPr id="123907" name="Picture 1028" descr="cry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5388" y="476250"/>
            <a:ext cx="4038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a:xfrm>
            <a:off x="192088" y="1544638"/>
            <a:ext cx="4038600" cy="4856162"/>
          </a:xfrm>
          <a:prstGeom prst="rect">
            <a:avLst/>
          </a:prstGeom>
        </p:spPr>
        <p:txBody>
          <a:bodyPr lIns="91420" tIns="45711" rIns="91420" bIns="45711"/>
          <a:lstStyle/>
          <a:p>
            <a:pPr marL="342829" indent="-342829" eaLnBrk="1" hangingPunct="1">
              <a:spcBef>
                <a:spcPct val="20000"/>
              </a:spcBef>
              <a:buFontTx/>
              <a:buChar char="•"/>
              <a:defRPr/>
            </a:pPr>
            <a:r>
              <a:rPr lang="it-IT" sz="2000" b="1" kern="0" dirty="0" err="1">
                <a:solidFill>
                  <a:srgbClr val="CC0000"/>
                </a:solidFill>
              </a:rPr>
              <a:t>Single-point</a:t>
            </a:r>
            <a:r>
              <a:rPr lang="it-IT" sz="2000" b="1" kern="0" dirty="0">
                <a:solidFill>
                  <a:srgbClr val="CC0000"/>
                </a:solidFill>
              </a:rPr>
              <a:t> </a:t>
            </a:r>
            <a:r>
              <a:rPr lang="it-IT" sz="2000" b="1" kern="0" dirty="0" err="1">
                <a:solidFill>
                  <a:srgbClr val="CC0000"/>
                </a:solidFill>
              </a:rPr>
              <a:t>energy</a:t>
            </a:r>
            <a:r>
              <a:rPr lang="it-IT" sz="2000" b="1" kern="0" dirty="0">
                <a:solidFill>
                  <a:srgbClr val="CC0000"/>
                </a:solidFill>
              </a:rPr>
              <a:t> </a:t>
            </a:r>
            <a:r>
              <a:rPr lang="it-IT" sz="2000" b="1" kern="0" dirty="0" err="1">
                <a:solidFill>
                  <a:srgbClr val="CC0000"/>
                </a:solidFill>
              </a:rPr>
              <a:t>calculation</a:t>
            </a:r>
            <a:endParaRPr lang="it-IT" sz="2000" b="1" kern="0" dirty="0">
              <a:solidFill>
                <a:srgbClr val="CC0000"/>
              </a:solidFill>
            </a:endParaRPr>
          </a:p>
          <a:p>
            <a:pPr marL="342829" indent="-342829" eaLnBrk="1" hangingPunct="1">
              <a:spcBef>
                <a:spcPct val="20000"/>
              </a:spcBef>
              <a:buFontTx/>
              <a:buChar char="•"/>
              <a:defRPr/>
            </a:pPr>
            <a:endParaRPr lang="it-IT" sz="2000" b="1" kern="0" dirty="0">
              <a:solidFill>
                <a:srgbClr val="CC0000"/>
              </a:solidFill>
            </a:endParaRPr>
          </a:p>
          <a:p>
            <a:pPr marL="342829" indent="-342829" eaLnBrk="1" hangingPunct="1">
              <a:spcBef>
                <a:spcPct val="20000"/>
              </a:spcBef>
              <a:buFontTx/>
              <a:buChar char="•"/>
              <a:defRPr/>
            </a:pPr>
            <a:endParaRPr lang="it-IT" sz="2000" b="1" kern="0" dirty="0">
              <a:solidFill>
                <a:srgbClr val="CC0000"/>
              </a:solidFill>
            </a:endParaRPr>
          </a:p>
          <a:p>
            <a:pPr marL="342829" indent="-342829" eaLnBrk="1" hangingPunct="1">
              <a:spcBef>
                <a:spcPct val="20000"/>
              </a:spcBef>
              <a:buFontTx/>
              <a:buChar char="•"/>
              <a:defRPr/>
            </a:pPr>
            <a:r>
              <a:rPr lang="it-IT" sz="2000" b="1" kern="0" dirty="0" err="1">
                <a:solidFill>
                  <a:srgbClr val="CC0000"/>
                </a:solidFill>
              </a:rPr>
              <a:t>Automated</a:t>
            </a:r>
            <a:r>
              <a:rPr lang="it-IT" sz="2000" b="1" kern="0" dirty="0">
                <a:solidFill>
                  <a:srgbClr val="CC0000"/>
                </a:solidFill>
              </a:rPr>
              <a:t> </a:t>
            </a:r>
            <a:r>
              <a:rPr lang="it-IT" sz="2000" b="1" kern="0" dirty="0" err="1">
                <a:solidFill>
                  <a:srgbClr val="CC0000"/>
                </a:solidFill>
              </a:rPr>
              <a:t>geometry</a:t>
            </a:r>
            <a:r>
              <a:rPr lang="it-IT" sz="2000" b="1" kern="0" dirty="0">
                <a:solidFill>
                  <a:srgbClr val="CC0000"/>
                </a:solidFill>
              </a:rPr>
              <a:t> </a:t>
            </a:r>
            <a:r>
              <a:rPr lang="it-IT" sz="2000" b="1" kern="0" dirty="0" err="1">
                <a:solidFill>
                  <a:srgbClr val="CC0000"/>
                </a:solidFill>
              </a:rPr>
              <a:t>optimization</a:t>
            </a:r>
            <a:endParaRPr lang="it-IT" sz="2000" kern="0" dirty="0">
              <a:solidFill>
                <a:srgbClr val="CC0000"/>
              </a:solidFill>
            </a:endParaRPr>
          </a:p>
          <a:p>
            <a:pPr marL="742796" lvl="1" indent="-285690" eaLnBrk="1" hangingPunct="1">
              <a:spcBef>
                <a:spcPct val="20000"/>
              </a:spcBef>
              <a:buFontTx/>
              <a:buChar char="–"/>
              <a:defRPr/>
            </a:pPr>
            <a:r>
              <a:rPr lang="it-IT" sz="1800" kern="0" dirty="0">
                <a:latin typeface="+mn-lt"/>
              </a:rPr>
              <a:t>Full </a:t>
            </a:r>
            <a:r>
              <a:rPr lang="it-IT" sz="1800" kern="0" dirty="0" err="1">
                <a:latin typeface="+mn-lt"/>
              </a:rPr>
              <a:t>geometry</a:t>
            </a:r>
            <a:r>
              <a:rPr lang="it-IT" sz="1800" kern="0" dirty="0">
                <a:latin typeface="+mn-lt"/>
              </a:rPr>
              <a:t> </a:t>
            </a:r>
            <a:r>
              <a:rPr lang="it-IT" sz="1800" kern="0" dirty="0" err="1">
                <a:latin typeface="+mn-lt"/>
              </a:rPr>
              <a:t>optimization</a:t>
            </a:r>
            <a:r>
              <a:rPr lang="it-IT" sz="1800" kern="0" dirty="0">
                <a:latin typeface="+mn-lt"/>
              </a:rPr>
              <a:t> (</a:t>
            </a:r>
            <a:r>
              <a:rPr lang="it-IT" sz="1800" kern="0" dirty="0" err="1">
                <a:latin typeface="+mn-lt"/>
              </a:rPr>
              <a:t>cell</a:t>
            </a:r>
            <a:r>
              <a:rPr lang="it-IT" sz="1800" kern="0" dirty="0">
                <a:latin typeface="+mn-lt"/>
              </a:rPr>
              <a:t> </a:t>
            </a:r>
            <a:r>
              <a:rPr lang="it-IT" sz="1800" kern="0" dirty="0" err="1">
                <a:latin typeface="+mn-lt"/>
              </a:rPr>
              <a:t>parameters</a:t>
            </a:r>
            <a:r>
              <a:rPr lang="it-IT" sz="1800" kern="0" dirty="0">
                <a:latin typeface="+mn-lt"/>
              </a:rPr>
              <a:t> and </a:t>
            </a:r>
            <a:r>
              <a:rPr lang="it-IT" sz="1800" kern="0" dirty="0" err="1">
                <a:latin typeface="+mn-lt"/>
              </a:rPr>
              <a:t>atom</a:t>
            </a:r>
            <a:r>
              <a:rPr lang="it-IT" sz="1800" kern="0" dirty="0">
                <a:latin typeface="+mn-lt"/>
              </a:rPr>
              <a:t> </a:t>
            </a:r>
            <a:r>
              <a:rPr lang="it-IT" sz="1800" kern="0" dirty="0" err="1">
                <a:latin typeface="+mn-lt"/>
              </a:rPr>
              <a:t>coordinates</a:t>
            </a:r>
            <a:r>
              <a:rPr lang="it-IT" sz="1800" kern="0" dirty="0">
                <a:latin typeface="+mn-lt"/>
              </a:rPr>
              <a:t>) </a:t>
            </a:r>
          </a:p>
          <a:p>
            <a:pPr marL="742796" lvl="1" indent="-285690" eaLnBrk="1" hangingPunct="1">
              <a:spcBef>
                <a:spcPct val="20000"/>
              </a:spcBef>
              <a:buFontTx/>
              <a:buChar char="–"/>
              <a:defRPr/>
            </a:pPr>
            <a:r>
              <a:rPr lang="en-GB" sz="1800" kern="0" dirty="0">
                <a:latin typeface="+mn-lt"/>
              </a:rPr>
              <a:t>Freezes atoms during optimization</a:t>
            </a:r>
          </a:p>
          <a:p>
            <a:pPr marL="742796" lvl="1" indent="-285690" eaLnBrk="1" hangingPunct="1">
              <a:spcBef>
                <a:spcPct val="20000"/>
              </a:spcBef>
              <a:buFontTx/>
              <a:buChar char="–"/>
              <a:defRPr/>
            </a:pPr>
            <a:r>
              <a:rPr lang="en-GB" sz="1800" b="1" kern="0" dirty="0">
                <a:solidFill>
                  <a:srgbClr val="00B050"/>
                </a:solidFill>
                <a:latin typeface="+mn-lt"/>
              </a:rPr>
              <a:t>Constant volume or pressure constrained geometry optimization </a:t>
            </a:r>
            <a:endParaRPr lang="it-IT" sz="1800" b="1" kern="0" dirty="0">
              <a:solidFill>
                <a:srgbClr val="00B050"/>
              </a:solidFill>
              <a:latin typeface="+mn-lt"/>
            </a:endParaRPr>
          </a:p>
          <a:p>
            <a:pPr marL="742796" lvl="1" indent="-285690" eaLnBrk="1" hangingPunct="1">
              <a:spcBef>
                <a:spcPct val="20000"/>
              </a:spcBef>
              <a:buFontTx/>
              <a:buChar char="–"/>
              <a:defRPr/>
            </a:pPr>
            <a:r>
              <a:rPr lang="it-IT" sz="1800" b="1" kern="0" dirty="0" err="1">
                <a:solidFill>
                  <a:srgbClr val="00B050"/>
                </a:solidFill>
                <a:latin typeface="+mn-lt"/>
              </a:rPr>
              <a:t>Transition</a:t>
            </a:r>
            <a:r>
              <a:rPr lang="it-IT" sz="1800" b="1" kern="0" dirty="0">
                <a:solidFill>
                  <a:srgbClr val="00B050"/>
                </a:solidFill>
                <a:latin typeface="+mn-lt"/>
              </a:rPr>
              <a:t> state </a:t>
            </a:r>
            <a:r>
              <a:rPr lang="it-IT" sz="1800" b="1" kern="0" dirty="0" err="1">
                <a:solidFill>
                  <a:srgbClr val="00B050"/>
                </a:solidFill>
                <a:latin typeface="+mn-lt"/>
              </a:rPr>
              <a:t>search</a:t>
            </a:r>
            <a:endParaRPr lang="it-IT" sz="1800" b="1" kern="0" dirty="0">
              <a:solidFill>
                <a:srgbClr val="00B050"/>
              </a:solidFill>
              <a:latin typeface="+mn-lt"/>
              <a:cs typeface="+mn-cs"/>
            </a:endParaRPr>
          </a:p>
        </p:txBody>
      </p:sp>
      <p:sp>
        <p:nvSpPr>
          <p:cNvPr id="8" name="Rectangle 3"/>
          <p:cNvSpPr txBox="1">
            <a:spLocks noChangeArrowheads="1"/>
          </p:cNvSpPr>
          <p:nvPr/>
        </p:nvSpPr>
        <p:spPr>
          <a:xfrm>
            <a:off x="4700588" y="1544638"/>
            <a:ext cx="4038600" cy="4856162"/>
          </a:xfrm>
          <a:prstGeom prst="rect">
            <a:avLst/>
          </a:prstGeom>
        </p:spPr>
        <p:txBody>
          <a:bodyPr lIns="91420" tIns="45711" rIns="91420" bIns="45711"/>
          <a:lstStyle/>
          <a:p>
            <a:pPr marL="342829" indent="-342829" eaLnBrk="1" hangingPunct="1">
              <a:spcBef>
                <a:spcPct val="20000"/>
              </a:spcBef>
              <a:buFontTx/>
              <a:buChar char="•"/>
              <a:defRPr/>
            </a:pPr>
            <a:r>
              <a:rPr lang="it-IT" sz="2000" b="1" kern="0" dirty="0" err="1">
                <a:solidFill>
                  <a:srgbClr val="CC0000"/>
                </a:solidFill>
              </a:rPr>
              <a:t>Harmonic</a:t>
            </a:r>
            <a:r>
              <a:rPr lang="it-IT" sz="2000" b="1" kern="0" dirty="0">
                <a:solidFill>
                  <a:srgbClr val="CC0000"/>
                </a:solidFill>
              </a:rPr>
              <a:t> </a:t>
            </a:r>
            <a:r>
              <a:rPr lang="it-IT" sz="2000" b="1" kern="0" dirty="0" err="1">
                <a:solidFill>
                  <a:srgbClr val="CC0000"/>
                </a:solidFill>
              </a:rPr>
              <a:t>vibrational</a:t>
            </a:r>
            <a:r>
              <a:rPr lang="it-IT" sz="2000" b="1" kern="0" dirty="0">
                <a:solidFill>
                  <a:srgbClr val="CC0000"/>
                </a:solidFill>
              </a:rPr>
              <a:t> </a:t>
            </a:r>
            <a:r>
              <a:rPr lang="it-IT" sz="2000" b="1" kern="0" dirty="0" err="1">
                <a:solidFill>
                  <a:srgbClr val="CC0000"/>
                </a:solidFill>
              </a:rPr>
              <a:t>frequencies</a:t>
            </a:r>
            <a:endParaRPr lang="it-IT" sz="2000" kern="0" dirty="0">
              <a:solidFill>
                <a:srgbClr val="CC0000"/>
              </a:solidFill>
            </a:endParaRPr>
          </a:p>
          <a:p>
            <a:pPr marL="742796" lvl="1" indent="-285690" eaLnBrk="1" hangingPunct="1">
              <a:spcBef>
                <a:spcPct val="20000"/>
              </a:spcBef>
              <a:buFontTx/>
              <a:buChar char="–"/>
              <a:defRPr/>
            </a:pPr>
            <a:r>
              <a:rPr lang="it-IT" sz="1800" kern="0" dirty="0" err="1">
                <a:latin typeface="+mn-lt"/>
              </a:rPr>
              <a:t>Frequencies</a:t>
            </a:r>
            <a:r>
              <a:rPr lang="it-IT" sz="1800" kern="0" dirty="0">
                <a:latin typeface="+mn-lt"/>
              </a:rPr>
              <a:t> at </a:t>
            </a:r>
            <a:r>
              <a:rPr lang="it-IT" sz="1800" kern="0" dirty="0">
                <a:latin typeface="Symbol" pitchFamily="18" charset="2"/>
              </a:rPr>
              <a:t>G</a:t>
            </a:r>
            <a:r>
              <a:rPr lang="it-IT" sz="1800" kern="0" dirty="0">
                <a:latin typeface="+mn-lt"/>
              </a:rPr>
              <a:t> </a:t>
            </a:r>
            <a:r>
              <a:rPr lang="it-IT" sz="1800" kern="0" dirty="0" err="1">
                <a:latin typeface="+mn-lt"/>
              </a:rPr>
              <a:t>point</a:t>
            </a:r>
            <a:r>
              <a:rPr lang="it-IT" sz="1800" kern="0" dirty="0">
                <a:latin typeface="+mn-lt"/>
              </a:rPr>
              <a:t> </a:t>
            </a:r>
          </a:p>
          <a:p>
            <a:pPr marL="742796" lvl="1" indent="-285690" eaLnBrk="1" hangingPunct="1">
              <a:spcBef>
                <a:spcPct val="20000"/>
              </a:spcBef>
              <a:buFontTx/>
              <a:buChar char="–"/>
              <a:defRPr/>
            </a:pPr>
            <a:r>
              <a:rPr lang="en-GB" sz="1800" b="1" kern="0" dirty="0">
                <a:solidFill>
                  <a:srgbClr val="00B050"/>
                </a:solidFill>
                <a:latin typeface="+mn-lt"/>
              </a:rPr>
              <a:t>Phonon dispersion with an efficient </a:t>
            </a:r>
            <a:r>
              <a:rPr lang="en-GB" sz="1800" b="1" kern="0" dirty="0" err="1">
                <a:solidFill>
                  <a:srgbClr val="00B050"/>
                </a:solidFill>
                <a:latin typeface="+mn-lt"/>
              </a:rPr>
              <a:t>supercell</a:t>
            </a:r>
            <a:r>
              <a:rPr lang="en-GB" sz="1800" b="1" kern="0" dirty="0">
                <a:solidFill>
                  <a:srgbClr val="00B050"/>
                </a:solidFill>
                <a:latin typeface="+mn-lt"/>
              </a:rPr>
              <a:t> approach</a:t>
            </a:r>
          </a:p>
          <a:p>
            <a:pPr marL="742796" lvl="1" indent="-285690" eaLnBrk="1" hangingPunct="1">
              <a:spcBef>
                <a:spcPct val="20000"/>
              </a:spcBef>
              <a:buFontTx/>
              <a:buChar char="–"/>
              <a:defRPr/>
            </a:pPr>
            <a:r>
              <a:rPr lang="en-GB" sz="1800" kern="0" dirty="0">
                <a:latin typeface="+mn-lt"/>
              </a:rPr>
              <a:t>IR intensities through either localized </a:t>
            </a:r>
            <a:r>
              <a:rPr lang="en-GB" sz="1800" kern="0" dirty="0" err="1">
                <a:latin typeface="+mn-lt"/>
              </a:rPr>
              <a:t>Wannier</a:t>
            </a:r>
            <a:r>
              <a:rPr lang="en-GB" sz="1800" kern="0" dirty="0">
                <a:latin typeface="+mn-lt"/>
              </a:rPr>
              <a:t> functions or </a:t>
            </a:r>
            <a:r>
              <a:rPr lang="en-GB" sz="1800" b="1" kern="0" dirty="0">
                <a:solidFill>
                  <a:srgbClr val="00B050"/>
                </a:solidFill>
                <a:latin typeface="+mn-lt"/>
              </a:rPr>
              <a:t>Berry phase scheme</a:t>
            </a:r>
          </a:p>
          <a:p>
            <a:pPr marL="742796" lvl="1" indent="-285690" eaLnBrk="1" hangingPunct="1">
              <a:spcBef>
                <a:spcPct val="20000"/>
              </a:spcBef>
              <a:buFontTx/>
              <a:buChar char="–"/>
              <a:defRPr/>
            </a:pPr>
            <a:r>
              <a:rPr lang="en-GB" sz="1800" b="1" kern="0" dirty="0">
                <a:solidFill>
                  <a:srgbClr val="00B050"/>
                </a:solidFill>
                <a:latin typeface="+mn-lt"/>
              </a:rPr>
              <a:t>Reflectance spectrum</a:t>
            </a:r>
          </a:p>
          <a:p>
            <a:pPr marL="742796" lvl="1" indent="-285690" eaLnBrk="1" hangingPunct="1">
              <a:spcBef>
                <a:spcPct val="20000"/>
              </a:spcBef>
              <a:buFontTx/>
              <a:buChar char="–"/>
              <a:defRPr/>
            </a:pPr>
            <a:r>
              <a:rPr lang="en-US" sz="1800" kern="0" dirty="0">
                <a:latin typeface="+mn-lt"/>
              </a:rPr>
              <a:t>Exploration of the energy and geometry along selected normal modes</a:t>
            </a:r>
          </a:p>
          <a:p>
            <a:pPr marL="342829" indent="-342829" eaLnBrk="1" hangingPunct="1">
              <a:spcBef>
                <a:spcPct val="20000"/>
              </a:spcBef>
              <a:buFontTx/>
              <a:buChar char="•"/>
              <a:defRPr/>
            </a:pPr>
            <a:r>
              <a:rPr lang="it-IT" sz="2000" b="1" kern="0" dirty="0" err="1">
                <a:solidFill>
                  <a:srgbClr val="CC0000"/>
                </a:solidFill>
              </a:rPr>
              <a:t>Anharmonic</a:t>
            </a:r>
            <a:r>
              <a:rPr lang="it-IT" sz="2000" b="1" kern="0" dirty="0">
                <a:solidFill>
                  <a:srgbClr val="CC0000"/>
                </a:solidFill>
              </a:rPr>
              <a:t> </a:t>
            </a:r>
            <a:r>
              <a:rPr lang="it-IT" sz="2000" b="1" kern="0" dirty="0" err="1">
                <a:solidFill>
                  <a:srgbClr val="CC0000"/>
                </a:solidFill>
              </a:rPr>
              <a:t>frequencies</a:t>
            </a:r>
            <a:r>
              <a:rPr lang="it-IT" sz="2000" b="1" kern="0" dirty="0">
                <a:solidFill>
                  <a:srgbClr val="CC0000"/>
                </a:solidFill>
              </a:rPr>
              <a:t> </a:t>
            </a:r>
            <a:r>
              <a:rPr lang="it-IT" sz="2000" b="1" kern="0" dirty="0" err="1">
                <a:solidFill>
                  <a:srgbClr val="CC0000"/>
                </a:solidFill>
              </a:rPr>
              <a:t>for</a:t>
            </a:r>
            <a:r>
              <a:rPr lang="it-IT" sz="2000" b="1" kern="0" dirty="0">
                <a:solidFill>
                  <a:srgbClr val="CC0000"/>
                </a:solidFill>
              </a:rPr>
              <a:t> X-H </a:t>
            </a:r>
            <a:r>
              <a:rPr lang="it-IT" sz="2000" b="1" kern="0" dirty="0" err="1">
                <a:solidFill>
                  <a:srgbClr val="CC0000"/>
                </a:solidFill>
              </a:rPr>
              <a:t>bonds</a:t>
            </a:r>
            <a:endParaRPr lang="it-IT" sz="2000" kern="0" dirty="0">
              <a:solidFill>
                <a:srgbClr val="CC0000"/>
              </a:solidFill>
            </a:endParaRPr>
          </a:p>
          <a:p>
            <a:pPr marL="742796" lvl="1" indent="-285690" eaLnBrk="1" hangingPunct="1">
              <a:spcBef>
                <a:spcPct val="20000"/>
              </a:spcBef>
              <a:buFontTx/>
              <a:buChar char="–"/>
              <a:defRPr/>
            </a:pPr>
            <a:endParaRPr lang="it-IT" sz="1800" b="1" kern="0" dirty="0">
              <a:solidFill>
                <a:srgbClr val="00B050"/>
              </a:solidFill>
              <a:latin typeface="+mn-lt"/>
              <a:cs typeface="+mn-cs"/>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026"/>
          <p:cNvSpPr>
            <a:spLocks noGrp="1" noChangeArrowheads="1"/>
          </p:cNvSpPr>
          <p:nvPr>
            <p:ph type="ctrTitle"/>
          </p:nvPr>
        </p:nvSpPr>
        <p:spPr>
          <a:xfrm>
            <a:off x="684213" y="488950"/>
            <a:ext cx="7772400" cy="5778500"/>
          </a:xfrm>
          <a:ln>
            <a:solidFill>
              <a:srgbClr val="0000FF"/>
            </a:solidFill>
            <a:miter lim="800000"/>
            <a:headEnd/>
            <a:tailEnd/>
          </a:ln>
        </p:spPr>
        <p:txBody>
          <a:bodyPr/>
          <a:lstStyle/>
          <a:p>
            <a:pPr eaLnBrk="1" hangingPunct="1"/>
            <a:r>
              <a:rPr lang="it-IT" altLang="it-IT" sz="2400" dirty="0" smtClean="0"/>
              <a:t/>
            </a:r>
            <a:br>
              <a:rPr lang="it-IT" altLang="it-IT" sz="2400" dirty="0" smtClean="0"/>
            </a:br>
            <a:r>
              <a:rPr lang="it-IT" altLang="it-IT" sz="2400" dirty="0" smtClean="0"/>
              <a:t/>
            </a:r>
            <a:br>
              <a:rPr lang="it-IT" altLang="it-IT" sz="2400" dirty="0" smtClean="0"/>
            </a:br>
            <a:r>
              <a:rPr lang="it-IT" altLang="it-IT" sz="2400" dirty="0" smtClean="0"/>
              <a:t/>
            </a:r>
            <a:br>
              <a:rPr lang="it-IT" altLang="it-IT" sz="2400" dirty="0" smtClean="0"/>
            </a:br>
            <a:r>
              <a:rPr lang="it-IT" altLang="it-IT" sz="2400" dirty="0" smtClean="0"/>
              <a:t/>
            </a:r>
            <a:br>
              <a:rPr lang="it-IT" altLang="it-IT" sz="2400" dirty="0" smtClean="0"/>
            </a:br>
            <a:r>
              <a:rPr lang="it-IT" altLang="it-IT" sz="2400" dirty="0" smtClean="0"/>
              <a:t/>
            </a:r>
            <a:br>
              <a:rPr lang="it-IT" altLang="it-IT" sz="2400" dirty="0" smtClean="0"/>
            </a:br>
            <a:r>
              <a:rPr lang="it-IT" altLang="it-IT" sz="2400" dirty="0" smtClean="0"/>
              <a:t/>
            </a:r>
            <a:br>
              <a:rPr lang="it-IT" altLang="it-IT" sz="2400" dirty="0" smtClean="0"/>
            </a:br>
            <a:r>
              <a:rPr lang="it-IT" altLang="it-IT" sz="2400" dirty="0" smtClean="0"/>
              <a:t/>
            </a:r>
            <a:br>
              <a:rPr lang="it-IT" altLang="it-IT" sz="2400" dirty="0" smtClean="0"/>
            </a:br>
            <a:r>
              <a:rPr lang="it-IT" altLang="it-IT" sz="2400" dirty="0" smtClean="0"/>
              <a:t/>
            </a:r>
            <a:br>
              <a:rPr lang="it-IT" altLang="it-IT" sz="2400" dirty="0" smtClean="0"/>
            </a:br>
            <a:r>
              <a:rPr lang="it-IT" altLang="it-IT" sz="2400" dirty="0" smtClean="0"/>
              <a:t/>
            </a:r>
            <a:br>
              <a:rPr lang="it-IT" altLang="it-IT" sz="2400" dirty="0" smtClean="0"/>
            </a:br>
            <a:r>
              <a:rPr lang="it-IT" altLang="it-IT" sz="2400" dirty="0" smtClean="0"/>
              <a:t/>
            </a:r>
            <a:br>
              <a:rPr lang="it-IT" altLang="it-IT" sz="2400" dirty="0" smtClean="0"/>
            </a:br>
            <a:r>
              <a:rPr lang="it-IT" altLang="it-IT" sz="2400" dirty="0" smtClean="0"/>
              <a:t/>
            </a:r>
            <a:br>
              <a:rPr lang="it-IT" altLang="it-IT" sz="2400" dirty="0" smtClean="0"/>
            </a:br>
            <a:r>
              <a:rPr lang="it-IT" altLang="it-IT" sz="2400" dirty="0" smtClean="0"/>
              <a:t/>
            </a:r>
            <a:br>
              <a:rPr lang="it-IT" altLang="it-IT" sz="2400" dirty="0" smtClean="0"/>
            </a:br>
            <a:r>
              <a:rPr lang="it-IT" altLang="it-IT" sz="2400" dirty="0" smtClean="0">
                <a:solidFill>
                  <a:srgbClr val="FF0000"/>
                </a:solidFill>
              </a:rPr>
              <a:t>A </a:t>
            </a:r>
            <a:r>
              <a:rPr lang="it-IT" altLang="it-IT" sz="2400" dirty="0" err="1" smtClean="0">
                <a:solidFill>
                  <a:srgbClr val="FF0000"/>
                </a:solidFill>
              </a:rPr>
              <a:t>few</a:t>
            </a:r>
            <a:r>
              <a:rPr lang="it-IT" altLang="it-IT" sz="2400" dirty="0" smtClean="0">
                <a:solidFill>
                  <a:srgbClr val="FF0000"/>
                </a:solidFill>
              </a:rPr>
              <a:t> </a:t>
            </a:r>
            <a:r>
              <a:rPr lang="it-IT" altLang="it-IT" sz="2400" dirty="0" err="1" smtClean="0">
                <a:solidFill>
                  <a:srgbClr val="FF0000"/>
                </a:solidFill>
              </a:rPr>
              <a:t>applications</a:t>
            </a:r>
            <a:r>
              <a:rPr lang="it-IT" altLang="it-IT" sz="2400" dirty="0" smtClean="0">
                <a:solidFill>
                  <a:srgbClr val="FF0000"/>
                </a:solidFill>
              </a:rPr>
              <a:t>…….</a:t>
            </a:r>
            <a:br>
              <a:rPr lang="it-IT" altLang="it-IT" sz="2400" dirty="0" smtClean="0">
                <a:solidFill>
                  <a:srgbClr val="FF0000"/>
                </a:solidFill>
              </a:rPr>
            </a:br>
            <a:r>
              <a:rPr lang="it-IT" altLang="it-IT" sz="2400" dirty="0" smtClean="0">
                <a:solidFill>
                  <a:srgbClr val="FF0000"/>
                </a:solidFill>
              </a:rPr>
              <a:t/>
            </a:r>
            <a:br>
              <a:rPr lang="it-IT" altLang="it-IT" sz="2400" dirty="0" smtClean="0">
                <a:solidFill>
                  <a:srgbClr val="FF0000"/>
                </a:solidFill>
              </a:rPr>
            </a:br>
            <a:r>
              <a:rPr lang="it-IT" altLang="it-IT" sz="2400" dirty="0" smtClean="0">
                <a:solidFill>
                  <a:srgbClr val="FF0000"/>
                </a:solidFill>
              </a:rPr>
              <a:t/>
            </a:r>
            <a:br>
              <a:rPr lang="it-IT" altLang="it-IT" sz="2400" dirty="0" smtClean="0">
                <a:solidFill>
                  <a:srgbClr val="FF0000"/>
                </a:solidFill>
              </a:rPr>
            </a:br>
            <a:r>
              <a:rPr lang="it-IT" altLang="it-IT" sz="2400" dirty="0" smtClean="0">
                <a:solidFill>
                  <a:srgbClr val="FF0000"/>
                </a:solidFill>
              </a:rPr>
              <a:t>Total </a:t>
            </a:r>
            <a:r>
              <a:rPr lang="it-IT" altLang="it-IT" sz="2400" dirty="0" err="1" smtClean="0">
                <a:solidFill>
                  <a:srgbClr val="FF0000"/>
                </a:solidFill>
              </a:rPr>
              <a:t>energy</a:t>
            </a:r>
            <a:r>
              <a:rPr lang="it-IT" altLang="it-IT" sz="2400" dirty="0" smtClean="0">
                <a:solidFill>
                  <a:srgbClr val="FF0000"/>
                </a:solidFill>
              </a:rPr>
              <a:t> </a:t>
            </a:r>
            <a:r>
              <a:rPr lang="it-IT" altLang="it-IT" sz="2400" dirty="0" err="1" smtClean="0">
                <a:solidFill>
                  <a:srgbClr val="FF0000"/>
                </a:solidFill>
              </a:rPr>
              <a:t>calculation</a:t>
            </a:r>
            <a:r>
              <a:rPr lang="it-IT" altLang="it-IT" sz="2400" dirty="0" smtClean="0">
                <a:solidFill>
                  <a:srgbClr val="FF0000"/>
                </a:solidFill>
              </a:rPr>
              <a:t>….</a:t>
            </a:r>
            <a:br>
              <a:rPr lang="it-IT" altLang="it-IT" sz="2400" dirty="0" smtClean="0">
                <a:solidFill>
                  <a:srgbClr val="FF0000"/>
                </a:solidFill>
              </a:rPr>
            </a:br>
            <a:r>
              <a:rPr lang="it-IT" altLang="it-IT" sz="2400" dirty="0" err="1" smtClean="0">
                <a:solidFill>
                  <a:srgbClr val="FF0000"/>
                </a:solidFill>
              </a:rPr>
              <a:t>Geometry</a:t>
            </a:r>
            <a:r>
              <a:rPr lang="it-IT" altLang="it-IT" sz="2400" dirty="0" smtClean="0">
                <a:solidFill>
                  <a:srgbClr val="FF0000"/>
                </a:solidFill>
              </a:rPr>
              <a:t> </a:t>
            </a:r>
            <a:r>
              <a:rPr lang="it-IT" altLang="it-IT" sz="2400" dirty="0" err="1" smtClean="0">
                <a:solidFill>
                  <a:srgbClr val="FF0000"/>
                </a:solidFill>
              </a:rPr>
              <a:t>optimization</a:t>
            </a:r>
            <a:r>
              <a:rPr lang="it-IT" altLang="it-IT" sz="2400" dirty="0" smtClean="0">
                <a:solidFill>
                  <a:srgbClr val="FF0000"/>
                </a:solidFill>
              </a:rPr>
              <a:t>….</a:t>
            </a:r>
            <a:r>
              <a:rPr lang="it-IT" altLang="it-IT" sz="2400" dirty="0" smtClean="0"/>
              <a:t> </a:t>
            </a:r>
            <a:br>
              <a:rPr lang="it-IT" altLang="it-IT" sz="2400" dirty="0" smtClean="0"/>
            </a:br>
            <a:r>
              <a:rPr lang="it-IT" altLang="it-IT" sz="2400" dirty="0" smtClean="0"/>
              <a:t/>
            </a:r>
            <a:br>
              <a:rPr lang="it-IT" altLang="it-IT" sz="2400" dirty="0" smtClean="0"/>
            </a:br>
            <a:r>
              <a:rPr lang="it-IT" altLang="it-IT" sz="2400" dirty="0" smtClean="0"/>
              <a:t/>
            </a:r>
            <a:br>
              <a:rPr lang="it-IT" altLang="it-IT" sz="2400" dirty="0" smtClean="0"/>
            </a:br>
            <a:r>
              <a:rPr lang="it-IT" altLang="it-IT" sz="2400" dirty="0" smtClean="0"/>
              <a:t/>
            </a:r>
            <a:br>
              <a:rPr lang="it-IT" altLang="it-IT" sz="2400" dirty="0" smtClean="0"/>
            </a:br>
            <a:r>
              <a:rPr lang="it-IT" altLang="it-IT" sz="3600" dirty="0" smtClean="0"/>
              <a:t/>
            </a:r>
            <a:br>
              <a:rPr lang="it-IT" altLang="it-IT" sz="3600" dirty="0" smtClean="0"/>
            </a:br>
            <a:r>
              <a:rPr lang="it-IT" altLang="it-IT" sz="3600" dirty="0" smtClean="0"/>
              <a:t/>
            </a:r>
            <a:br>
              <a:rPr lang="it-IT" altLang="it-IT" sz="3600" dirty="0" smtClean="0"/>
            </a:br>
            <a:r>
              <a:rPr lang="fr-FR" altLang="it-IT" sz="4000" b="1" dirty="0" smtClean="0">
                <a:solidFill>
                  <a:schemeClr val="accent2"/>
                </a:solidFill>
              </a:rPr>
              <a:t/>
            </a:r>
            <a:br>
              <a:rPr lang="fr-FR" altLang="it-IT" sz="4000" b="1" dirty="0" smtClean="0">
                <a:solidFill>
                  <a:schemeClr val="accent2"/>
                </a:solidFill>
              </a:rPr>
            </a:br>
            <a:r>
              <a:rPr lang="fr-FR" altLang="it-IT" sz="4000" b="1" dirty="0" smtClean="0">
                <a:solidFill>
                  <a:schemeClr val="accent2"/>
                </a:solidFill>
              </a:rPr>
              <a:t/>
            </a:r>
            <a:br>
              <a:rPr lang="fr-FR" altLang="it-IT" sz="4000" b="1" dirty="0" smtClean="0">
                <a:solidFill>
                  <a:schemeClr val="accent2"/>
                </a:solidFill>
              </a:rPr>
            </a:br>
            <a:r>
              <a:rPr lang="it-IT" altLang="it-IT" sz="3600" dirty="0" smtClean="0"/>
              <a:t/>
            </a:r>
            <a:br>
              <a:rPr lang="it-IT" altLang="it-IT" sz="3600" dirty="0" smtClean="0"/>
            </a:br>
            <a:r>
              <a:rPr lang="it-IT" altLang="it-IT" sz="2800" u="sng" dirty="0" smtClean="0">
                <a:solidFill>
                  <a:srgbClr val="0000FF"/>
                </a:solidFill>
              </a:rPr>
              <a:t/>
            </a:r>
            <a:br>
              <a:rPr lang="it-IT" altLang="it-IT" sz="2800" u="sng" dirty="0" smtClean="0">
                <a:solidFill>
                  <a:srgbClr val="0000FF"/>
                </a:solidFill>
              </a:rPr>
            </a:br>
            <a:r>
              <a:rPr lang="it-IT" altLang="it-IT" sz="3600" dirty="0" smtClean="0">
                <a:solidFill>
                  <a:srgbClr val="0000FF"/>
                </a:solidFill>
              </a:rPr>
              <a:t/>
            </a:r>
            <a:br>
              <a:rPr lang="it-IT" altLang="it-IT" sz="3600" dirty="0" smtClean="0">
                <a:solidFill>
                  <a:srgbClr val="0000FF"/>
                </a:solidFill>
              </a:rPr>
            </a:br>
            <a:r>
              <a:rPr lang="it-IT" altLang="it-IT" sz="2400" dirty="0" smtClean="0">
                <a:solidFill>
                  <a:srgbClr val="0000FF"/>
                </a:solidFill>
              </a:rPr>
              <a:t/>
            </a:r>
            <a:br>
              <a:rPr lang="it-IT" altLang="it-IT" sz="2400" dirty="0" smtClean="0">
                <a:solidFill>
                  <a:srgbClr val="0000FF"/>
                </a:solidFill>
              </a:rPr>
            </a:br>
            <a:r>
              <a:rPr lang="it-IT" altLang="it-IT" sz="2400" dirty="0" smtClean="0">
                <a:solidFill>
                  <a:srgbClr val="0000FF"/>
                </a:solidFill>
              </a:rPr>
              <a:t> </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523875"/>
          </a:xfrm>
          <a:prstGeom prst="rect">
            <a:avLst/>
          </a:prstGeom>
          <a:solidFill>
            <a:schemeClr val="accent6">
              <a:lumMod val="40000"/>
              <a:lumOff val="60000"/>
            </a:schemeClr>
          </a:solidFill>
        </p:spPr>
        <p:txBody>
          <a:bodyPr lIns="91420" tIns="45711" rIns="91420" bIns="45711" anchor="ctr">
            <a:spAutoFit/>
          </a:bodyPr>
          <a:lstStyle>
            <a:defPPr>
              <a:defRPr lang="en-US"/>
            </a:defPPr>
            <a:lvl1pPr algn="ctr">
              <a:defRPr b="1"/>
            </a:lvl1pPr>
          </a:lstStyle>
          <a:p>
            <a:pPr eaLnBrk="1" fontAlgn="auto" hangingPunct="1">
              <a:spcBef>
                <a:spcPts val="0"/>
              </a:spcBef>
              <a:spcAft>
                <a:spcPts val="0"/>
              </a:spcAft>
              <a:defRPr/>
            </a:pPr>
            <a:r>
              <a:rPr lang="en-US" sz="2800" dirty="0">
                <a:solidFill>
                  <a:srgbClr val="4472C4">
                    <a:lumMod val="50000"/>
                  </a:srgbClr>
                </a:solidFill>
                <a:effectLst>
                  <a:outerShdw blurRad="38100" dist="38100" dir="2700000" algn="tl">
                    <a:srgbClr val="000000">
                      <a:alpha val="43137"/>
                    </a:srgbClr>
                  </a:outerShdw>
                </a:effectLst>
                <a:latin typeface="Calibri" panose="020F0502020204030204"/>
                <a:ea typeface="MS PGothic" pitchFamily="34" charset="-128"/>
                <a:cs typeface="+mn-cs"/>
              </a:rPr>
              <a:t>CRAMBIN</a:t>
            </a:r>
          </a:p>
        </p:txBody>
      </p:sp>
      <p:sp>
        <p:nvSpPr>
          <p:cNvPr id="2" name="Rettangolo 1"/>
          <p:cNvSpPr/>
          <p:nvPr/>
        </p:nvSpPr>
        <p:spPr>
          <a:xfrm>
            <a:off x="153988" y="654050"/>
            <a:ext cx="3255962" cy="1477963"/>
          </a:xfrm>
          <a:prstGeom prst="rect">
            <a:avLst/>
          </a:prstGeom>
        </p:spPr>
        <p:txBody>
          <a:bodyPr lIns="91420" tIns="45711" rIns="91420" bIns="45711">
            <a:spAutoFit/>
          </a:bodyPr>
          <a:lstStyle/>
          <a:p>
            <a:pPr eaLnBrk="1" fontAlgn="auto" hangingPunct="1">
              <a:spcBef>
                <a:spcPts val="0"/>
              </a:spcBef>
              <a:spcAft>
                <a:spcPts val="0"/>
              </a:spcAft>
              <a:defRPr/>
            </a:pPr>
            <a:r>
              <a:rPr lang="en-US" sz="1800" b="1" dirty="0">
                <a:solidFill>
                  <a:prstClr val="black"/>
                </a:solidFill>
                <a:latin typeface="Calibri" panose="020F0502020204030204"/>
                <a:ea typeface="MS PGothic" pitchFamily="34" charset="-128"/>
                <a:cs typeface="+mn-cs"/>
              </a:rPr>
              <a:t>Crambin</a:t>
            </a:r>
            <a:r>
              <a:rPr lang="en-US" sz="1800" dirty="0">
                <a:solidFill>
                  <a:prstClr val="black"/>
                </a:solidFill>
                <a:latin typeface="Calibri" panose="020F0502020204030204"/>
                <a:ea typeface="MS PGothic" pitchFamily="34" charset="-128"/>
                <a:cs typeface="+mn-cs"/>
              </a:rPr>
              <a:t> is a small seed storage protein from the Abyssinian cabbage. It belongs to thionins. It has </a:t>
            </a:r>
            <a:r>
              <a:rPr lang="en-US" sz="1800" b="1" dirty="0">
                <a:solidFill>
                  <a:prstClr val="black"/>
                </a:solidFill>
                <a:latin typeface="Calibri" panose="020F0502020204030204"/>
                <a:ea typeface="MS PGothic" pitchFamily="34" charset="-128"/>
                <a:cs typeface="+mn-cs"/>
              </a:rPr>
              <a:t>46 aminoacids (642 atoms)</a:t>
            </a:r>
            <a:r>
              <a:rPr lang="en-US" sz="1800" dirty="0">
                <a:solidFill>
                  <a:prstClr val="black"/>
                </a:solidFill>
                <a:latin typeface="Calibri" panose="020F0502020204030204"/>
                <a:ea typeface="MS PGothic" pitchFamily="34" charset="-128"/>
                <a:cs typeface="+mn-cs"/>
              </a:rPr>
              <a:t>.</a:t>
            </a:r>
          </a:p>
        </p:txBody>
      </p:sp>
      <p:pic>
        <p:nvPicPr>
          <p:cNvPr id="126980" name="Immagine 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8538" y="939800"/>
            <a:ext cx="55054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ttangolo 29"/>
          <p:cNvSpPr/>
          <p:nvPr/>
        </p:nvSpPr>
        <p:spPr>
          <a:xfrm>
            <a:off x="4598988" y="569913"/>
            <a:ext cx="3384550" cy="400050"/>
          </a:xfrm>
          <a:prstGeom prst="rect">
            <a:avLst/>
          </a:prstGeom>
        </p:spPr>
        <p:txBody>
          <a:bodyPr lIns="91420" tIns="45711" rIns="91420" bIns="45711">
            <a:spAutoFit/>
          </a:bodyPr>
          <a:lstStyle/>
          <a:p>
            <a:pPr algn="ctr" eaLnBrk="1" fontAlgn="auto" hangingPunct="1">
              <a:spcBef>
                <a:spcPts val="0"/>
              </a:spcBef>
              <a:spcAft>
                <a:spcPts val="0"/>
              </a:spcAft>
              <a:defRPr/>
            </a:pPr>
            <a:r>
              <a:rPr lang="en-US" sz="2000" b="1" dirty="0">
                <a:solidFill>
                  <a:prstClr val="black"/>
                </a:solidFill>
                <a:latin typeface="Calibri" panose="020F0502020204030204"/>
                <a:ea typeface="MS PGothic" pitchFamily="34" charset="-128"/>
                <a:cs typeface="+mn-cs"/>
              </a:rPr>
              <a:t>Primary structure:</a:t>
            </a:r>
          </a:p>
        </p:txBody>
      </p:sp>
      <p:sp>
        <p:nvSpPr>
          <p:cNvPr id="46" name="Rettangolo 45"/>
          <p:cNvSpPr/>
          <p:nvPr/>
        </p:nvSpPr>
        <p:spPr>
          <a:xfrm>
            <a:off x="5021263" y="1565275"/>
            <a:ext cx="3382962" cy="400050"/>
          </a:xfrm>
          <a:prstGeom prst="rect">
            <a:avLst/>
          </a:prstGeom>
        </p:spPr>
        <p:txBody>
          <a:bodyPr lIns="91420" tIns="45711" rIns="91420" bIns="45711">
            <a:spAutoFit/>
          </a:bodyPr>
          <a:lstStyle/>
          <a:p>
            <a:pPr algn="ctr" eaLnBrk="1" fontAlgn="auto" hangingPunct="1">
              <a:spcBef>
                <a:spcPts val="0"/>
              </a:spcBef>
              <a:spcAft>
                <a:spcPts val="0"/>
              </a:spcAft>
              <a:defRPr/>
            </a:pPr>
            <a:r>
              <a:rPr lang="en-US" sz="2000" b="1" dirty="0">
                <a:solidFill>
                  <a:prstClr val="black"/>
                </a:solidFill>
                <a:latin typeface="Calibri" panose="020F0502020204030204"/>
                <a:ea typeface="MS PGothic" pitchFamily="34" charset="-128"/>
                <a:cs typeface="+mn-cs"/>
              </a:rPr>
              <a:t>Secondary structure:</a:t>
            </a:r>
          </a:p>
        </p:txBody>
      </p:sp>
      <p:pic>
        <p:nvPicPr>
          <p:cNvPr id="126983" name="Immagin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132013"/>
            <a:ext cx="436245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4" name="Immagine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89413" y="1968500"/>
            <a:ext cx="4854575"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p:cNvSpPr txBox="1"/>
          <p:nvPr/>
        </p:nvSpPr>
        <p:spPr>
          <a:xfrm>
            <a:off x="6713538" y="3055938"/>
            <a:ext cx="874712" cy="369887"/>
          </a:xfrm>
          <a:prstGeom prst="rect">
            <a:avLst/>
          </a:prstGeom>
          <a:noFill/>
        </p:spPr>
        <p:txBody>
          <a:bodyPr lIns="91420" tIns="45711" rIns="91420" bIns="45711">
            <a:spAutoFit/>
          </a:bodyPr>
          <a:lstStyle/>
          <a:p>
            <a:pPr eaLnBrk="1" fontAlgn="auto" hangingPunct="1">
              <a:spcBef>
                <a:spcPts val="0"/>
              </a:spcBef>
              <a:spcAft>
                <a:spcPts val="0"/>
              </a:spcAft>
              <a:defRPr/>
            </a:pPr>
            <a:r>
              <a:rPr lang="en-US" sz="1800" i="1" dirty="0">
                <a:solidFill>
                  <a:prstClr val="black"/>
                </a:solidFill>
                <a:latin typeface="Calibri" panose="020F0502020204030204"/>
                <a:ea typeface="MS PGothic" pitchFamily="34" charset="-128"/>
                <a:cs typeface="+mn-cs"/>
              </a:rPr>
              <a:t>N-term</a:t>
            </a:r>
          </a:p>
        </p:txBody>
      </p:sp>
      <p:sp>
        <p:nvSpPr>
          <p:cNvPr id="49" name="CasellaDiTesto 48"/>
          <p:cNvSpPr txBox="1"/>
          <p:nvPr/>
        </p:nvSpPr>
        <p:spPr>
          <a:xfrm>
            <a:off x="4654550" y="3255963"/>
            <a:ext cx="874713" cy="369887"/>
          </a:xfrm>
          <a:prstGeom prst="rect">
            <a:avLst/>
          </a:prstGeom>
          <a:noFill/>
        </p:spPr>
        <p:txBody>
          <a:bodyPr lIns="91420" tIns="45711" rIns="91420" bIns="45711">
            <a:spAutoFit/>
          </a:bodyPr>
          <a:lstStyle/>
          <a:p>
            <a:pPr eaLnBrk="1" fontAlgn="auto" hangingPunct="1">
              <a:spcBef>
                <a:spcPts val="0"/>
              </a:spcBef>
              <a:spcAft>
                <a:spcPts val="0"/>
              </a:spcAft>
              <a:defRPr/>
            </a:pPr>
            <a:r>
              <a:rPr lang="en-US" sz="1800" i="1" dirty="0">
                <a:solidFill>
                  <a:prstClr val="black"/>
                </a:solidFill>
                <a:latin typeface="Calibri" panose="020F0502020204030204"/>
                <a:ea typeface="MS PGothic" pitchFamily="34" charset="-128"/>
                <a:cs typeface="+mn-cs"/>
              </a:rPr>
              <a:t>C-term</a:t>
            </a:r>
          </a:p>
        </p:txBody>
      </p:sp>
      <p:sp>
        <p:nvSpPr>
          <p:cNvPr id="50" name="CasellaDiTesto 49"/>
          <p:cNvSpPr txBox="1"/>
          <p:nvPr/>
        </p:nvSpPr>
        <p:spPr>
          <a:xfrm>
            <a:off x="4238625" y="5375275"/>
            <a:ext cx="1290638" cy="369888"/>
          </a:xfrm>
          <a:prstGeom prst="rect">
            <a:avLst/>
          </a:prstGeom>
          <a:noFill/>
        </p:spPr>
        <p:txBody>
          <a:bodyPr lIns="91420" tIns="45711" rIns="91420" bIns="45711">
            <a:spAutoFit/>
          </a:bodyPr>
          <a:lstStyle/>
          <a:p>
            <a:pPr eaLnBrk="1" fontAlgn="auto" hangingPunct="1">
              <a:spcBef>
                <a:spcPts val="0"/>
              </a:spcBef>
              <a:spcAft>
                <a:spcPts val="0"/>
              </a:spcAft>
              <a:defRPr/>
            </a:pPr>
            <a:r>
              <a:rPr lang="el-GR" sz="1800" b="1" dirty="0">
                <a:solidFill>
                  <a:prstClr val="black"/>
                </a:solidFill>
                <a:latin typeface="Calibri" panose="020F0502020204030204"/>
                <a:ea typeface="MS PGothic" pitchFamily="34" charset="-128"/>
                <a:cs typeface="+mn-cs"/>
              </a:rPr>
              <a:t>α</a:t>
            </a:r>
            <a:r>
              <a:rPr lang="it-IT" sz="1800" b="1" dirty="0">
                <a:solidFill>
                  <a:prstClr val="black"/>
                </a:solidFill>
                <a:latin typeface="Calibri" panose="020F0502020204030204"/>
                <a:ea typeface="MS PGothic" pitchFamily="34" charset="-128"/>
                <a:cs typeface="+mn-cs"/>
              </a:rPr>
              <a:t>-</a:t>
            </a:r>
            <a:r>
              <a:rPr lang="en-US" sz="1800" b="1" dirty="0">
                <a:solidFill>
                  <a:prstClr val="black"/>
                </a:solidFill>
                <a:latin typeface="Calibri" panose="020F0502020204030204"/>
                <a:ea typeface="MS PGothic" pitchFamily="34" charset="-128"/>
                <a:cs typeface="+mn-cs"/>
              </a:rPr>
              <a:t>HELIX A</a:t>
            </a:r>
          </a:p>
        </p:txBody>
      </p:sp>
      <p:sp>
        <p:nvSpPr>
          <p:cNvPr id="51" name="CasellaDiTesto 50"/>
          <p:cNvSpPr txBox="1"/>
          <p:nvPr/>
        </p:nvSpPr>
        <p:spPr>
          <a:xfrm>
            <a:off x="7588250" y="4513263"/>
            <a:ext cx="1060450" cy="369887"/>
          </a:xfrm>
          <a:prstGeom prst="rect">
            <a:avLst/>
          </a:prstGeom>
          <a:noFill/>
        </p:spPr>
        <p:txBody>
          <a:bodyPr lIns="91420" tIns="45711" rIns="91420" bIns="45711">
            <a:spAutoFit/>
          </a:bodyPr>
          <a:lstStyle/>
          <a:p>
            <a:pPr eaLnBrk="1" fontAlgn="auto" hangingPunct="1">
              <a:spcBef>
                <a:spcPts val="0"/>
              </a:spcBef>
              <a:spcAft>
                <a:spcPts val="0"/>
              </a:spcAft>
              <a:defRPr/>
            </a:pPr>
            <a:endParaRPr lang="en-US" sz="1800" dirty="0">
              <a:solidFill>
                <a:prstClr val="black"/>
              </a:solidFill>
              <a:latin typeface="Calibri" panose="020F0502020204030204"/>
              <a:ea typeface="MS PGothic" pitchFamily="34" charset="-128"/>
              <a:cs typeface="+mn-cs"/>
            </a:endParaRPr>
          </a:p>
        </p:txBody>
      </p:sp>
      <p:sp>
        <p:nvSpPr>
          <p:cNvPr id="53" name="CasellaDiTesto 52"/>
          <p:cNvSpPr txBox="1"/>
          <p:nvPr/>
        </p:nvSpPr>
        <p:spPr>
          <a:xfrm>
            <a:off x="7588250" y="4535488"/>
            <a:ext cx="1289050" cy="369887"/>
          </a:xfrm>
          <a:prstGeom prst="rect">
            <a:avLst/>
          </a:prstGeom>
          <a:noFill/>
        </p:spPr>
        <p:txBody>
          <a:bodyPr lIns="91420" tIns="45711" rIns="91420" bIns="45711">
            <a:spAutoFit/>
          </a:bodyPr>
          <a:lstStyle/>
          <a:p>
            <a:pPr eaLnBrk="1" fontAlgn="auto" hangingPunct="1">
              <a:spcBef>
                <a:spcPts val="0"/>
              </a:spcBef>
              <a:spcAft>
                <a:spcPts val="0"/>
              </a:spcAft>
              <a:defRPr/>
            </a:pPr>
            <a:r>
              <a:rPr lang="el-GR" sz="1800" b="1" dirty="0">
                <a:solidFill>
                  <a:prstClr val="black"/>
                </a:solidFill>
                <a:latin typeface="Calibri" panose="020F0502020204030204"/>
                <a:ea typeface="MS PGothic" pitchFamily="34" charset="-128"/>
                <a:cs typeface="+mn-cs"/>
              </a:rPr>
              <a:t>α</a:t>
            </a:r>
            <a:r>
              <a:rPr lang="it-IT" sz="1800" b="1" dirty="0">
                <a:solidFill>
                  <a:prstClr val="black"/>
                </a:solidFill>
                <a:latin typeface="Calibri" panose="020F0502020204030204"/>
                <a:ea typeface="MS PGothic" pitchFamily="34" charset="-128"/>
                <a:cs typeface="+mn-cs"/>
              </a:rPr>
              <a:t>-</a:t>
            </a:r>
            <a:r>
              <a:rPr lang="en-US" sz="1800" b="1" dirty="0">
                <a:solidFill>
                  <a:prstClr val="black"/>
                </a:solidFill>
                <a:latin typeface="Calibri" panose="020F0502020204030204"/>
                <a:ea typeface="MS PGothic" pitchFamily="34" charset="-128"/>
                <a:cs typeface="+mn-cs"/>
              </a:rPr>
              <a:t>HELIX B</a:t>
            </a:r>
          </a:p>
        </p:txBody>
      </p:sp>
      <p:sp>
        <p:nvSpPr>
          <p:cNvPr id="54" name="CasellaDiTesto 53"/>
          <p:cNvSpPr txBox="1"/>
          <p:nvPr/>
        </p:nvSpPr>
        <p:spPr>
          <a:xfrm>
            <a:off x="7262813" y="4014788"/>
            <a:ext cx="1289050" cy="369887"/>
          </a:xfrm>
          <a:prstGeom prst="rect">
            <a:avLst/>
          </a:prstGeom>
          <a:noFill/>
        </p:spPr>
        <p:txBody>
          <a:bodyPr lIns="91420" tIns="45711" rIns="91420" bIns="45711">
            <a:spAutoFit/>
          </a:bodyPr>
          <a:lstStyle/>
          <a:p>
            <a:pPr eaLnBrk="1" fontAlgn="auto" hangingPunct="1">
              <a:spcBef>
                <a:spcPts val="0"/>
              </a:spcBef>
              <a:spcAft>
                <a:spcPts val="0"/>
              </a:spcAft>
              <a:defRPr/>
            </a:pPr>
            <a:r>
              <a:rPr lang="el-GR" sz="1800" b="1" dirty="0">
                <a:solidFill>
                  <a:prstClr val="black"/>
                </a:solidFill>
                <a:latin typeface="Calibri" panose="020F0502020204030204"/>
                <a:ea typeface="MS PGothic" pitchFamily="34" charset="-128"/>
                <a:cs typeface="+mn-cs"/>
              </a:rPr>
              <a:t>β</a:t>
            </a:r>
            <a:r>
              <a:rPr lang="it-IT" sz="1800" b="1" dirty="0">
                <a:solidFill>
                  <a:prstClr val="black"/>
                </a:solidFill>
                <a:latin typeface="Calibri" panose="020F0502020204030204"/>
                <a:ea typeface="MS PGothic" pitchFamily="34" charset="-128"/>
                <a:cs typeface="+mn-cs"/>
              </a:rPr>
              <a:t>-</a:t>
            </a:r>
            <a:r>
              <a:rPr lang="en-US" sz="1800" b="1" dirty="0">
                <a:solidFill>
                  <a:prstClr val="black"/>
                </a:solidFill>
                <a:latin typeface="Calibri" panose="020F0502020204030204"/>
                <a:ea typeface="MS PGothic" pitchFamily="34" charset="-128"/>
                <a:cs typeface="+mn-cs"/>
              </a:rPr>
              <a:t>SHEET</a:t>
            </a:r>
          </a:p>
        </p:txBody>
      </p:sp>
      <p:sp>
        <p:nvSpPr>
          <p:cNvPr id="55" name="CasellaDiTesto 54"/>
          <p:cNvSpPr txBox="1"/>
          <p:nvPr/>
        </p:nvSpPr>
        <p:spPr>
          <a:xfrm>
            <a:off x="7115175" y="2074863"/>
            <a:ext cx="1800225" cy="369887"/>
          </a:xfrm>
          <a:prstGeom prst="rect">
            <a:avLst/>
          </a:prstGeom>
          <a:noFill/>
        </p:spPr>
        <p:txBody>
          <a:bodyPr lIns="91420" tIns="45711" rIns="91420" bIns="45711">
            <a:spAutoFit/>
          </a:bodyPr>
          <a:lstStyle/>
          <a:p>
            <a:pPr eaLnBrk="1" fontAlgn="auto" hangingPunct="1">
              <a:spcBef>
                <a:spcPts val="0"/>
              </a:spcBef>
              <a:spcAft>
                <a:spcPts val="0"/>
              </a:spcAft>
              <a:defRPr/>
            </a:pPr>
            <a:r>
              <a:rPr lang="it-IT" sz="1800" b="1" dirty="0">
                <a:solidFill>
                  <a:prstClr val="black"/>
                </a:solidFill>
                <a:latin typeface="Calibri" panose="020F0502020204030204"/>
                <a:ea typeface="MS PGothic" pitchFamily="34" charset="-128"/>
                <a:cs typeface="+mn-cs"/>
              </a:rPr>
              <a:t>RANDOM COIL</a:t>
            </a:r>
            <a:endParaRPr lang="en-US" sz="1800" b="1" dirty="0">
              <a:solidFill>
                <a:prstClr val="black"/>
              </a:solidFill>
              <a:latin typeface="Calibri" panose="020F0502020204030204"/>
              <a:ea typeface="MS PGothic" pitchFamily="34" charset="-128"/>
              <a:cs typeface="+mn-cs"/>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AutoShape 1"/>
          <p:cNvSpPr>
            <a:spLocks noChangeArrowheads="1"/>
          </p:cNvSpPr>
          <p:nvPr/>
        </p:nvSpPr>
        <p:spPr bwMode="auto">
          <a:xfrm>
            <a:off x="249238" y="84138"/>
            <a:ext cx="8045450" cy="746125"/>
          </a:xfrm>
          <a:prstGeom prst="roundRect">
            <a:avLst>
              <a:gd name="adj" fmla="val 16667"/>
            </a:avLst>
          </a:prstGeom>
          <a:solidFill>
            <a:srgbClr val="729FCF"/>
          </a:solidFill>
          <a:ln w="9360">
            <a:solidFill>
              <a:srgbClr val="3465AF"/>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sp>
        <p:nvSpPr>
          <p:cNvPr id="129027" name="Rectangle 2"/>
          <p:cNvSpPr>
            <a:spLocks noGrp="1" noChangeArrowheads="1"/>
          </p:cNvSpPr>
          <p:nvPr>
            <p:ph type="title" idx="4294967295"/>
          </p:nvPr>
        </p:nvSpPr>
        <p:spPr>
          <a:xfrm>
            <a:off x="0" y="165100"/>
            <a:ext cx="8224838" cy="976313"/>
          </a:xfrm>
        </p:spPr>
        <p:txBody>
          <a:bodyPr lIns="0" tIns="0" rIns="0" bIns="0"/>
          <a:lstStyle/>
          <a:p>
            <a:pPr defTabSz="455613" eaLnBrk="1">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69225" algn="l"/>
                <a:tab pos="8226425" algn="l"/>
                <a:tab pos="8683625" algn="l"/>
                <a:tab pos="9140825" algn="l"/>
              </a:tabLst>
            </a:pPr>
            <a:r>
              <a:rPr lang="en-US" altLang="it-IT" sz="3200" smtClean="0"/>
              <a:t>Tensorial Properties of Crystals</a:t>
            </a:r>
            <a:br>
              <a:rPr lang="en-US" altLang="it-IT" sz="3200" smtClean="0"/>
            </a:br>
            <a:endParaRPr lang="en-US" altLang="it-IT" sz="3200" smtClean="0"/>
          </a:p>
        </p:txBody>
      </p:sp>
      <p:sp>
        <p:nvSpPr>
          <p:cNvPr id="3075" name="Text Box 3"/>
          <p:cNvSpPr txBox="1">
            <a:spLocks noChangeArrowheads="1"/>
          </p:cNvSpPr>
          <p:nvPr/>
        </p:nvSpPr>
        <p:spPr bwMode="auto">
          <a:xfrm>
            <a:off x="261938" y="1585913"/>
            <a:ext cx="2281237" cy="415925"/>
          </a:xfrm>
          <a:prstGeom prst="rect">
            <a:avLst/>
          </a:prstGeom>
          <a:noFill/>
          <a:ln w="9525">
            <a:noFill/>
            <a:round/>
            <a:headEnd/>
            <a:tailEnd/>
          </a:ln>
          <a:effectLst/>
        </p:spPr>
        <p:txBody>
          <a:bodyPr lIns="81623" tIns="40811" rIns="81623" bIns="40811"/>
          <a:lstStyle/>
          <a:p>
            <a:pPr defTabSz="414252" eaLnBrk="1">
              <a:lnSpc>
                <a:spcPct val="93000"/>
              </a:lnSpc>
              <a:buSzPct val="100000"/>
              <a:tabLst>
                <a:tab pos="0" algn="l"/>
                <a:tab pos="414252" algn="l"/>
                <a:tab pos="828503" algn="l"/>
                <a:tab pos="1244342" algn="l"/>
                <a:tab pos="1658594" algn="l"/>
                <a:tab pos="2072845" algn="l"/>
                <a:tab pos="2487097" algn="l"/>
                <a:tab pos="2902936" algn="l"/>
                <a:tab pos="3317187" algn="l"/>
                <a:tab pos="3731439" algn="l"/>
                <a:tab pos="4145690" algn="l"/>
                <a:tab pos="4561529" algn="l"/>
                <a:tab pos="4975781" algn="l"/>
                <a:tab pos="5390032" algn="l"/>
                <a:tab pos="5804284" algn="l"/>
                <a:tab pos="6220123" algn="l"/>
                <a:tab pos="6634374" algn="l"/>
                <a:tab pos="7048626" algn="l"/>
                <a:tab pos="7462877" algn="l"/>
                <a:tab pos="7878716" algn="l"/>
                <a:tab pos="8292969" algn="l"/>
              </a:tabLst>
              <a:defRPr/>
            </a:pPr>
            <a:r>
              <a:rPr lang="en-US" altLang="it-IT" i="1" u="sng">
                <a:solidFill>
                  <a:srgbClr val="000000"/>
                </a:solidFill>
                <a:effectLst>
                  <a:outerShdw blurRad="38100" dist="38100" dir="2700000" algn="tl">
                    <a:srgbClr val="C0C0C0"/>
                  </a:outerShdw>
                </a:effectLst>
                <a:latin typeface="Times New Roman" pitchFamily="18" charset="0"/>
                <a:ea typeface="MS PGothic" pitchFamily="34" charset="-128"/>
                <a:cs typeface="+mn-cs"/>
              </a:rPr>
              <a:t>Second order</a:t>
            </a:r>
          </a:p>
        </p:txBody>
      </p:sp>
      <p:sp>
        <p:nvSpPr>
          <p:cNvPr id="3076" name="Text Box 4"/>
          <p:cNvSpPr txBox="1">
            <a:spLocks noChangeArrowheads="1"/>
          </p:cNvSpPr>
          <p:nvPr/>
        </p:nvSpPr>
        <p:spPr bwMode="auto">
          <a:xfrm>
            <a:off x="2900363" y="1606550"/>
            <a:ext cx="1741487" cy="415925"/>
          </a:xfrm>
          <a:prstGeom prst="rect">
            <a:avLst/>
          </a:prstGeom>
          <a:noFill/>
          <a:ln w="9525">
            <a:noFill/>
            <a:round/>
            <a:headEnd/>
            <a:tailEnd/>
          </a:ln>
          <a:effectLst/>
        </p:spPr>
        <p:txBody>
          <a:bodyPr lIns="81623" tIns="40811" rIns="81623" bIns="40811"/>
          <a:lstStyle/>
          <a:p>
            <a:pPr defTabSz="414252" eaLnBrk="1">
              <a:lnSpc>
                <a:spcPct val="93000"/>
              </a:lnSpc>
              <a:buSzPct val="100000"/>
              <a:tabLst>
                <a:tab pos="0" algn="l"/>
                <a:tab pos="414252" algn="l"/>
                <a:tab pos="828503" algn="l"/>
                <a:tab pos="1244342" algn="l"/>
                <a:tab pos="1658594" algn="l"/>
                <a:tab pos="2072845" algn="l"/>
                <a:tab pos="2487097" algn="l"/>
                <a:tab pos="2902936" algn="l"/>
                <a:tab pos="3317187" algn="l"/>
                <a:tab pos="3731439" algn="l"/>
                <a:tab pos="4145690" algn="l"/>
                <a:tab pos="4561529" algn="l"/>
                <a:tab pos="4975781" algn="l"/>
                <a:tab pos="5390032" algn="l"/>
                <a:tab pos="5804284" algn="l"/>
                <a:tab pos="6220123" algn="l"/>
                <a:tab pos="6634374" algn="l"/>
                <a:tab pos="7048626" algn="l"/>
                <a:tab pos="7462877" algn="l"/>
                <a:tab pos="7878716" algn="l"/>
                <a:tab pos="8292969" algn="l"/>
              </a:tabLst>
              <a:defRPr/>
            </a:pPr>
            <a:r>
              <a:rPr lang="en-US" altLang="it-IT" i="1" u="sng">
                <a:solidFill>
                  <a:srgbClr val="000000"/>
                </a:solidFill>
                <a:effectLst>
                  <a:outerShdw blurRad="38100" dist="38100" dir="2700000" algn="tl">
                    <a:srgbClr val="C0C0C0"/>
                  </a:outerShdw>
                </a:effectLst>
                <a:latin typeface="Times New Roman" pitchFamily="18" charset="0"/>
                <a:ea typeface="MS PGothic" pitchFamily="34" charset="-128"/>
                <a:cs typeface="+mn-cs"/>
              </a:rPr>
              <a:t>Third order</a:t>
            </a:r>
          </a:p>
        </p:txBody>
      </p:sp>
      <p:sp>
        <p:nvSpPr>
          <p:cNvPr id="3077" name="Text Box 5"/>
          <p:cNvSpPr txBox="1">
            <a:spLocks noChangeArrowheads="1"/>
          </p:cNvSpPr>
          <p:nvPr/>
        </p:nvSpPr>
        <p:spPr bwMode="auto">
          <a:xfrm>
            <a:off x="5881688" y="1558925"/>
            <a:ext cx="1906587" cy="417513"/>
          </a:xfrm>
          <a:prstGeom prst="rect">
            <a:avLst/>
          </a:prstGeom>
          <a:noFill/>
          <a:ln w="9525">
            <a:noFill/>
            <a:round/>
            <a:headEnd/>
            <a:tailEnd/>
          </a:ln>
          <a:effectLst/>
        </p:spPr>
        <p:txBody>
          <a:bodyPr lIns="81623" tIns="40811" rIns="81623" bIns="40811"/>
          <a:lstStyle/>
          <a:p>
            <a:pPr defTabSz="414252" eaLnBrk="1">
              <a:lnSpc>
                <a:spcPct val="93000"/>
              </a:lnSpc>
              <a:buSzPct val="100000"/>
              <a:tabLst>
                <a:tab pos="0" algn="l"/>
                <a:tab pos="414252" algn="l"/>
                <a:tab pos="828503" algn="l"/>
                <a:tab pos="1244342" algn="l"/>
                <a:tab pos="1658594" algn="l"/>
                <a:tab pos="2072845" algn="l"/>
                <a:tab pos="2487097" algn="l"/>
                <a:tab pos="2902936" algn="l"/>
                <a:tab pos="3317187" algn="l"/>
                <a:tab pos="3731439" algn="l"/>
                <a:tab pos="4145690" algn="l"/>
                <a:tab pos="4561529" algn="l"/>
                <a:tab pos="4975781" algn="l"/>
                <a:tab pos="5390032" algn="l"/>
                <a:tab pos="5804284" algn="l"/>
                <a:tab pos="6220123" algn="l"/>
                <a:tab pos="6634374" algn="l"/>
                <a:tab pos="7048626" algn="l"/>
                <a:tab pos="7462877" algn="l"/>
                <a:tab pos="7878716" algn="l"/>
                <a:tab pos="8292969" algn="l"/>
              </a:tabLst>
              <a:defRPr/>
            </a:pPr>
            <a:r>
              <a:rPr lang="en-US" altLang="it-IT" i="1" u="sng">
                <a:solidFill>
                  <a:srgbClr val="000000"/>
                </a:solidFill>
                <a:effectLst>
                  <a:outerShdw blurRad="38100" dist="38100" dir="2700000" algn="tl">
                    <a:srgbClr val="C0C0C0"/>
                  </a:outerShdw>
                </a:effectLst>
                <a:latin typeface="Times New Roman" pitchFamily="18" charset="0"/>
                <a:ea typeface="MS PGothic" pitchFamily="34" charset="-128"/>
                <a:cs typeface="+mn-cs"/>
              </a:rPr>
              <a:t>Fourth order</a:t>
            </a:r>
          </a:p>
        </p:txBody>
      </p:sp>
      <p:sp>
        <p:nvSpPr>
          <p:cNvPr id="16391" name="Text Box 6"/>
          <p:cNvSpPr txBox="1">
            <a:spLocks noChangeArrowheads="1"/>
          </p:cNvSpPr>
          <p:nvPr/>
        </p:nvSpPr>
        <p:spPr bwMode="auto">
          <a:xfrm>
            <a:off x="255588" y="2252663"/>
            <a:ext cx="1668462"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23" tIns="40811" rIns="81623" bIns="40811"/>
          <a:lstStyle>
            <a:lvl1pPr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1pPr>
            <a:lvl2pPr marL="742950" indent="-28575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2pPr>
            <a:lvl3pPr marL="1143000" indent="-22860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3pPr>
            <a:lvl4pPr marL="1600200" indent="-22860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4pPr>
            <a:lvl5pPr marL="2057400" indent="-22860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5pPr>
            <a:lvl6pPr marL="2514600" indent="-228600" algn="ctr" defTabSz="414338" eaLnBrk="0" fontAlgn="base" hangingPunct="0">
              <a:spcBef>
                <a:spcPct val="5000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6pPr>
            <a:lvl7pPr marL="2971800" indent="-228600" algn="ctr" defTabSz="414338" eaLnBrk="0" fontAlgn="base" hangingPunct="0">
              <a:spcBef>
                <a:spcPct val="5000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7pPr>
            <a:lvl8pPr marL="3429000" indent="-228600" algn="ctr" defTabSz="414338" eaLnBrk="0" fontAlgn="base" hangingPunct="0">
              <a:spcBef>
                <a:spcPct val="5000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8pPr>
            <a:lvl9pPr marL="3886200" indent="-228600" algn="ctr" defTabSz="414338" eaLnBrk="0" fontAlgn="base" hangingPunct="0">
              <a:spcBef>
                <a:spcPct val="5000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9pPr>
          </a:lstStyle>
          <a:p>
            <a:pPr eaLnBrk="1">
              <a:lnSpc>
                <a:spcPct val="93000"/>
              </a:lnSpc>
              <a:buClr>
                <a:srgbClr val="000080"/>
              </a:buClr>
              <a:buSzPct val="70000"/>
              <a:buFont typeface="StarSymbol" charset="0"/>
              <a:buChar char="✔"/>
              <a:defRPr/>
            </a:pPr>
            <a:r>
              <a:rPr lang="en-US" altLang="it-IT" sz="1800">
                <a:solidFill>
                  <a:srgbClr val="000000"/>
                </a:solidFill>
                <a:latin typeface="Times New Roman" pitchFamily="18" charset="0"/>
                <a:cs typeface="+mn-cs"/>
              </a:rPr>
              <a:t> </a:t>
            </a:r>
            <a:r>
              <a:rPr lang="en-US" altLang="it-IT" sz="2000">
                <a:solidFill>
                  <a:srgbClr val="000000"/>
                </a:solidFill>
                <a:latin typeface="Times New Roman" pitchFamily="18" charset="0"/>
                <a:cs typeface="+mn-cs"/>
              </a:rPr>
              <a:t>Dielectric</a:t>
            </a:r>
          </a:p>
          <a:p>
            <a:pPr eaLnBrk="1">
              <a:lnSpc>
                <a:spcPct val="93000"/>
              </a:lnSpc>
              <a:buClr>
                <a:srgbClr val="000080"/>
              </a:buClr>
              <a:buSzPct val="70000"/>
              <a:buFont typeface="StarSymbol" charset="0"/>
              <a:buChar char="✔"/>
              <a:defRPr/>
            </a:pPr>
            <a:r>
              <a:rPr lang="en-US" altLang="it-IT" sz="2000">
                <a:solidFill>
                  <a:srgbClr val="000000"/>
                </a:solidFill>
                <a:latin typeface="Times New Roman" pitchFamily="18" charset="0"/>
                <a:cs typeface="+mn-cs"/>
              </a:rPr>
              <a:t> Polarizabilit</a:t>
            </a:r>
            <a:r>
              <a:rPr lang="en-US" altLang="it-IT" sz="1800">
                <a:solidFill>
                  <a:srgbClr val="000000"/>
                </a:solidFill>
                <a:latin typeface="Times New Roman" pitchFamily="18" charset="0"/>
                <a:cs typeface="+mn-cs"/>
              </a:rPr>
              <a:t>y</a:t>
            </a:r>
          </a:p>
          <a:p>
            <a:pPr eaLnBrk="1">
              <a:lnSpc>
                <a:spcPct val="93000"/>
              </a:lnSpc>
              <a:buSzPct val="104000"/>
              <a:defRPr/>
            </a:pPr>
            <a:endParaRPr lang="en-US" altLang="it-IT" sz="1800">
              <a:solidFill>
                <a:srgbClr val="000000"/>
              </a:solidFill>
              <a:latin typeface="Times New Roman" pitchFamily="18" charset="0"/>
              <a:cs typeface="+mn-cs"/>
            </a:endParaRPr>
          </a:p>
        </p:txBody>
      </p:sp>
      <p:sp>
        <p:nvSpPr>
          <p:cNvPr id="16392" name="Text Box 7"/>
          <p:cNvSpPr txBox="1">
            <a:spLocks noChangeArrowheads="1"/>
          </p:cNvSpPr>
          <p:nvPr/>
        </p:nvSpPr>
        <p:spPr bwMode="auto">
          <a:xfrm>
            <a:off x="2840038" y="2257425"/>
            <a:ext cx="2840037"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23" tIns="40811" rIns="81623" bIns="40811"/>
          <a:lstStyle>
            <a:lvl1pPr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1pPr>
            <a:lvl2pPr marL="742950" indent="-28575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2pPr>
            <a:lvl3pPr marL="1143000" indent="-22860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3pPr>
            <a:lvl4pPr marL="1600200" indent="-22860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4pPr>
            <a:lvl5pPr marL="2057400" indent="-22860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5pPr>
            <a:lvl6pPr marL="2514600" indent="-228600" algn="ctr" defTabSz="414338" eaLnBrk="0" fontAlgn="base" hangingPunct="0">
              <a:spcBef>
                <a:spcPct val="5000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6pPr>
            <a:lvl7pPr marL="2971800" indent="-228600" algn="ctr" defTabSz="414338" eaLnBrk="0" fontAlgn="base" hangingPunct="0">
              <a:spcBef>
                <a:spcPct val="5000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7pPr>
            <a:lvl8pPr marL="3429000" indent="-228600" algn="ctr" defTabSz="414338" eaLnBrk="0" fontAlgn="base" hangingPunct="0">
              <a:spcBef>
                <a:spcPct val="5000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8pPr>
            <a:lvl9pPr marL="3886200" indent="-228600" algn="ctr" defTabSz="414338" eaLnBrk="0" fontAlgn="base" hangingPunct="0">
              <a:spcBef>
                <a:spcPct val="5000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9pPr>
          </a:lstStyle>
          <a:p>
            <a:pPr eaLnBrk="1">
              <a:lnSpc>
                <a:spcPct val="93000"/>
              </a:lnSpc>
              <a:buClr>
                <a:srgbClr val="000080"/>
              </a:buClr>
              <a:buSzPct val="70000"/>
              <a:buFont typeface="StarSymbol" charset="0"/>
              <a:buChar char="✔"/>
              <a:defRPr/>
            </a:pPr>
            <a:r>
              <a:rPr lang="en-US" altLang="it-IT" sz="2000">
                <a:solidFill>
                  <a:srgbClr val="000000"/>
                </a:solidFill>
                <a:latin typeface="Times New Roman" pitchFamily="18" charset="0"/>
                <a:cs typeface="+mn-cs"/>
              </a:rPr>
              <a:t> </a:t>
            </a:r>
            <a:r>
              <a:rPr lang="en-US" altLang="it-IT" sz="2000">
                <a:solidFill>
                  <a:srgbClr val="DC2300"/>
                </a:solidFill>
                <a:latin typeface="Times New Roman" pitchFamily="18" charset="0"/>
                <a:cs typeface="+mn-cs"/>
              </a:rPr>
              <a:t>Piezoelectric</a:t>
            </a:r>
          </a:p>
          <a:p>
            <a:pPr eaLnBrk="1">
              <a:lnSpc>
                <a:spcPct val="93000"/>
              </a:lnSpc>
              <a:buClr>
                <a:srgbClr val="000080"/>
              </a:buClr>
              <a:buSzPct val="70000"/>
              <a:buFont typeface="StarSymbol" charset="0"/>
              <a:buChar char="✔"/>
              <a:defRPr/>
            </a:pPr>
            <a:r>
              <a:rPr lang="en-US" altLang="it-IT" sz="2000">
                <a:solidFill>
                  <a:srgbClr val="000000"/>
                </a:solidFill>
                <a:latin typeface="Times New Roman" pitchFamily="18" charset="0"/>
                <a:cs typeface="+mn-cs"/>
              </a:rPr>
              <a:t> First hyperpolarizability</a:t>
            </a:r>
          </a:p>
          <a:p>
            <a:pPr eaLnBrk="1">
              <a:lnSpc>
                <a:spcPct val="93000"/>
              </a:lnSpc>
              <a:buSzPct val="70000"/>
              <a:defRPr/>
            </a:pPr>
            <a:endParaRPr lang="en-US" altLang="it-IT" sz="2000">
              <a:solidFill>
                <a:srgbClr val="000000"/>
              </a:solidFill>
              <a:latin typeface="Times New Roman" pitchFamily="18" charset="0"/>
              <a:cs typeface="+mn-cs"/>
            </a:endParaRPr>
          </a:p>
        </p:txBody>
      </p:sp>
      <p:sp>
        <p:nvSpPr>
          <p:cNvPr id="16393" name="Text Box 8"/>
          <p:cNvSpPr txBox="1">
            <a:spLocks noChangeArrowheads="1"/>
          </p:cNvSpPr>
          <p:nvPr/>
        </p:nvSpPr>
        <p:spPr bwMode="auto">
          <a:xfrm>
            <a:off x="5829300" y="2200275"/>
            <a:ext cx="34607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1pPr>
            <a:lvl2pPr marL="742950" indent="-28575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2pPr>
            <a:lvl3pPr marL="1143000" indent="-22860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3pPr>
            <a:lvl4pPr marL="1600200" indent="-22860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4pPr>
            <a:lvl5pPr marL="2057400" indent="-22860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5pPr>
            <a:lvl6pPr marL="2514600" indent="-228600" algn="ctr" defTabSz="414338" eaLnBrk="0" fontAlgn="base" hangingPunct="0">
              <a:spcBef>
                <a:spcPct val="5000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6pPr>
            <a:lvl7pPr marL="2971800" indent="-228600" algn="ctr" defTabSz="414338" eaLnBrk="0" fontAlgn="base" hangingPunct="0">
              <a:spcBef>
                <a:spcPct val="5000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7pPr>
            <a:lvl8pPr marL="3429000" indent="-228600" algn="ctr" defTabSz="414338" eaLnBrk="0" fontAlgn="base" hangingPunct="0">
              <a:spcBef>
                <a:spcPct val="5000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8pPr>
            <a:lvl9pPr marL="3886200" indent="-228600" algn="ctr" defTabSz="414338" eaLnBrk="0" fontAlgn="base" hangingPunct="0">
              <a:spcBef>
                <a:spcPct val="5000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9pPr>
          </a:lstStyle>
          <a:p>
            <a:pPr eaLnBrk="1">
              <a:lnSpc>
                <a:spcPct val="93000"/>
              </a:lnSpc>
              <a:buClr>
                <a:srgbClr val="000080"/>
              </a:buClr>
              <a:buSzPct val="70000"/>
              <a:buFont typeface="StarSymbol" charset="0"/>
              <a:buChar char="✔"/>
              <a:defRPr/>
            </a:pPr>
            <a:r>
              <a:rPr lang="en-US" altLang="it-IT" sz="1800">
                <a:solidFill>
                  <a:srgbClr val="000000"/>
                </a:solidFill>
                <a:latin typeface="Times New Roman" pitchFamily="18" charset="0"/>
                <a:cs typeface="+mn-cs"/>
              </a:rPr>
              <a:t> </a:t>
            </a:r>
            <a:r>
              <a:rPr lang="en-US" altLang="it-IT" sz="2000">
                <a:solidFill>
                  <a:srgbClr val="3465A4"/>
                </a:solidFill>
                <a:latin typeface="Times New Roman" pitchFamily="18" charset="0"/>
                <a:cs typeface="+mn-cs"/>
              </a:rPr>
              <a:t>Elastic</a:t>
            </a:r>
          </a:p>
          <a:p>
            <a:pPr eaLnBrk="1">
              <a:lnSpc>
                <a:spcPct val="93000"/>
              </a:lnSpc>
              <a:buClr>
                <a:srgbClr val="000080"/>
              </a:buClr>
              <a:buSzPct val="70000"/>
              <a:buFont typeface="StarSymbol" charset="0"/>
              <a:buChar char="✔"/>
              <a:defRPr/>
            </a:pPr>
            <a:r>
              <a:rPr lang="en-US" altLang="it-IT" sz="2000">
                <a:solidFill>
                  <a:srgbClr val="000000"/>
                </a:solidFill>
                <a:latin typeface="Times New Roman" pitchFamily="18" charset="0"/>
                <a:cs typeface="+mn-cs"/>
              </a:rPr>
              <a:t> </a:t>
            </a:r>
            <a:r>
              <a:rPr lang="en-US" altLang="it-IT" sz="2000">
                <a:solidFill>
                  <a:srgbClr val="3465A4"/>
                </a:solidFill>
                <a:latin typeface="Times New Roman" pitchFamily="18" charset="0"/>
                <a:cs typeface="+mn-cs"/>
              </a:rPr>
              <a:t>Photoelastic</a:t>
            </a:r>
          </a:p>
          <a:p>
            <a:pPr eaLnBrk="1">
              <a:lnSpc>
                <a:spcPct val="93000"/>
              </a:lnSpc>
              <a:buClr>
                <a:srgbClr val="000080"/>
              </a:buClr>
              <a:buSzPct val="70000"/>
              <a:buFont typeface="StarSymbol" charset="0"/>
              <a:buChar char="✔"/>
              <a:defRPr/>
            </a:pPr>
            <a:r>
              <a:rPr lang="en-US" altLang="it-IT" sz="2000">
                <a:solidFill>
                  <a:srgbClr val="000000"/>
                </a:solidFill>
                <a:latin typeface="Times New Roman" pitchFamily="18" charset="0"/>
                <a:cs typeface="+mn-cs"/>
              </a:rPr>
              <a:t> Second hyperpolarizability</a:t>
            </a:r>
          </a:p>
          <a:p>
            <a:pPr eaLnBrk="1">
              <a:lnSpc>
                <a:spcPct val="93000"/>
              </a:lnSpc>
              <a:buSzPct val="85000"/>
              <a:defRPr/>
            </a:pPr>
            <a:endParaRPr lang="en-US" altLang="it-IT" sz="2000">
              <a:solidFill>
                <a:srgbClr val="000000"/>
              </a:solidFill>
              <a:latin typeface="Times New Roman" pitchFamily="18" charset="0"/>
              <a:cs typeface="+mn-cs"/>
            </a:endParaRPr>
          </a:p>
        </p:txBody>
      </p:sp>
      <p:sp>
        <p:nvSpPr>
          <p:cNvPr id="129034" name="Text Box 9"/>
          <p:cNvSpPr txBox="1">
            <a:spLocks noChangeArrowheads="1"/>
          </p:cNvSpPr>
          <p:nvPr/>
        </p:nvSpPr>
        <p:spPr bwMode="auto">
          <a:xfrm>
            <a:off x="84138" y="3305175"/>
            <a:ext cx="89281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en-US" altLang="it-IT" sz="2200">
                <a:solidFill>
                  <a:srgbClr val="000000"/>
                </a:solidFill>
                <a:ea typeface="MS PGothic" panose="020B0600070205080204" pitchFamily="34" charset="-128"/>
              </a:rPr>
              <a:t>Maximum number of independent elements according to crystal symmetry:</a:t>
            </a:r>
          </a:p>
        </p:txBody>
      </p:sp>
      <p:sp>
        <p:nvSpPr>
          <p:cNvPr id="129035" name="AutoShape 11"/>
          <p:cNvSpPr>
            <a:spLocks noChangeArrowheads="1"/>
          </p:cNvSpPr>
          <p:nvPr/>
        </p:nvSpPr>
        <p:spPr bwMode="auto">
          <a:xfrm>
            <a:off x="214313" y="1254125"/>
            <a:ext cx="8728075" cy="4635500"/>
          </a:xfrm>
          <a:prstGeom prst="roundRect">
            <a:avLst>
              <a:gd name="adj" fmla="val 16667"/>
            </a:avLst>
          </a:prstGeom>
          <a:solidFill>
            <a:srgbClr val="729FCF">
              <a:alpha val="0"/>
            </a:srgbClr>
          </a:solidFill>
          <a:ln w="9360">
            <a:solidFill>
              <a:srgbClr val="3465AF"/>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sp>
        <p:nvSpPr>
          <p:cNvPr id="129036" name="Text Box 12"/>
          <p:cNvSpPr txBox="1">
            <a:spLocks noChangeArrowheads="1"/>
          </p:cNvSpPr>
          <p:nvPr/>
        </p:nvSpPr>
        <p:spPr bwMode="auto">
          <a:xfrm>
            <a:off x="957263" y="3851275"/>
            <a:ext cx="78803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eaLnBrk="1">
              <a:lnSpc>
                <a:spcPct val="93000"/>
              </a:lnSpc>
              <a:spcBef>
                <a:spcPct val="0"/>
              </a:spcBef>
              <a:buFontTx/>
              <a:buNone/>
            </a:pPr>
            <a:r>
              <a:rPr lang="en-US" altLang="it-IT" sz="2400">
                <a:solidFill>
                  <a:srgbClr val="000000"/>
                </a:solidFill>
                <a:ea typeface="MS PGothic" panose="020B0600070205080204" pitchFamily="34" charset="-128"/>
              </a:rPr>
              <a:t>6                                    </a:t>
            </a:r>
            <a:r>
              <a:rPr lang="en-US" altLang="it-IT" sz="2400">
                <a:solidFill>
                  <a:srgbClr val="DC2300"/>
                </a:solidFill>
                <a:ea typeface="MS PGothic" panose="020B0600070205080204" pitchFamily="34" charset="-128"/>
              </a:rPr>
              <a:t>18 </a:t>
            </a:r>
            <a:r>
              <a:rPr lang="en-US" altLang="it-IT" sz="2400">
                <a:solidFill>
                  <a:srgbClr val="000000"/>
                </a:solidFill>
                <a:ea typeface="MS PGothic" panose="020B0600070205080204" pitchFamily="34" charset="-128"/>
              </a:rPr>
              <a:t>                              </a:t>
            </a:r>
            <a:r>
              <a:rPr lang="en-US" altLang="it-IT" sz="2400">
                <a:solidFill>
                  <a:srgbClr val="3465A4"/>
                </a:solidFill>
                <a:ea typeface="MS PGothic" panose="020B0600070205080204" pitchFamily="34" charset="-128"/>
              </a:rPr>
              <a:t>21</a:t>
            </a:r>
          </a:p>
        </p:txBody>
      </p:sp>
      <p:sp>
        <p:nvSpPr>
          <p:cNvPr id="129037" name="Text Box 13"/>
          <p:cNvSpPr txBox="1">
            <a:spLocks noChangeArrowheads="1"/>
          </p:cNvSpPr>
          <p:nvPr/>
        </p:nvSpPr>
        <p:spPr bwMode="auto">
          <a:xfrm>
            <a:off x="85725" y="4318000"/>
            <a:ext cx="89281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en-US" altLang="it-IT" sz="2200">
                <a:solidFill>
                  <a:srgbClr val="000000"/>
                </a:solidFill>
                <a:ea typeface="MS PGothic" panose="020B0600070205080204" pitchFamily="34" charset="-128"/>
              </a:rPr>
              <a:t>Minimum number of independent elements according to crystal symmetry:</a:t>
            </a:r>
          </a:p>
        </p:txBody>
      </p:sp>
      <p:sp>
        <p:nvSpPr>
          <p:cNvPr id="129038" name="Text Box 14"/>
          <p:cNvSpPr txBox="1">
            <a:spLocks noChangeArrowheads="1"/>
          </p:cNvSpPr>
          <p:nvPr/>
        </p:nvSpPr>
        <p:spPr bwMode="auto">
          <a:xfrm>
            <a:off x="957263" y="4895850"/>
            <a:ext cx="78803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eaLnBrk="1">
              <a:lnSpc>
                <a:spcPct val="93000"/>
              </a:lnSpc>
              <a:spcBef>
                <a:spcPct val="0"/>
              </a:spcBef>
              <a:buFontTx/>
              <a:buNone/>
            </a:pPr>
            <a:r>
              <a:rPr lang="en-US" altLang="it-IT" sz="2400">
                <a:solidFill>
                  <a:srgbClr val="000000"/>
                </a:solidFill>
                <a:ea typeface="MS PGothic" panose="020B0600070205080204" pitchFamily="34" charset="-128"/>
              </a:rPr>
              <a:t>1                                      </a:t>
            </a:r>
            <a:r>
              <a:rPr lang="en-US" altLang="it-IT" sz="2400">
                <a:solidFill>
                  <a:srgbClr val="DC2300"/>
                </a:solidFill>
                <a:ea typeface="MS PGothic" panose="020B0600070205080204" pitchFamily="34" charset="-128"/>
              </a:rPr>
              <a:t>1</a:t>
            </a:r>
            <a:r>
              <a:rPr lang="en-US" altLang="it-IT" sz="2400">
                <a:solidFill>
                  <a:srgbClr val="000000"/>
                </a:solidFill>
                <a:ea typeface="MS PGothic" panose="020B0600070205080204" pitchFamily="34" charset="-128"/>
              </a:rPr>
              <a:t>                                </a:t>
            </a:r>
            <a:r>
              <a:rPr lang="en-US" altLang="it-IT" sz="2400">
                <a:solidFill>
                  <a:srgbClr val="3465A4"/>
                </a:solidFill>
                <a:ea typeface="MS PGothic" panose="020B0600070205080204" pitchFamily="34" charset="-128"/>
              </a:rPr>
              <a:t> 3</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AutoShape 1"/>
          <p:cNvSpPr>
            <a:spLocks noChangeArrowheads="1"/>
          </p:cNvSpPr>
          <p:nvPr/>
        </p:nvSpPr>
        <p:spPr bwMode="auto">
          <a:xfrm>
            <a:off x="249238" y="84138"/>
            <a:ext cx="8045450" cy="746125"/>
          </a:xfrm>
          <a:prstGeom prst="roundRect">
            <a:avLst>
              <a:gd name="adj" fmla="val 16667"/>
            </a:avLst>
          </a:prstGeom>
          <a:solidFill>
            <a:srgbClr val="729FCF"/>
          </a:solidFill>
          <a:ln w="9360">
            <a:solidFill>
              <a:srgbClr val="3465AF"/>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sp>
        <p:nvSpPr>
          <p:cNvPr id="130051" name="Rectangle 2"/>
          <p:cNvSpPr>
            <a:spLocks noGrp="1" noChangeArrowheads="1"/>
          </p:cNvSpPr>
          <p:nvPr>
            <p:ph type="title" idx="4294967295"/>
          </p:nvPr>
        </p:nvSpPr>
        <p:spPr>
          <a:xfrm>
            <a:off x="0" y="136525"/>
            <a:ext cx="8224838" cy="976313"/>
          </a:xfrm>
        </p:spPr>
        <p:txBody>
          <a:bodyPr lIns="0" tIns="0" rIns="0" bIns="0"/>
          <a:lstStyle/>
          <a:p>
            <a:pPr defTabSz="455613" eaLnBrk="1">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69225" algn="l"/>
                <a:tab pos="8226425" algn="l"/>
                <a:tab pos="8683625" algn="l"/>
                <a:tab pos="9140825" algn="l"/>
              </a:tabLst>
            </a:pPr>
            <a:r>
              <a:rPr lang="en-US" altLang="it-IT" sz="3200" smtClean="0"/>
              <a:t>Effect of the Crystal Symmetry on Tensors</a:t>
            </a:r>
            <a:br>
              <a:rPr lang="en-US" altLang="it-IT" sz="3200" smtClean="0"/>
            </a:br>
            <a:endParaRPr lang="en-US" altLang="it-IT" sz="3200" smtClean="0"/>
          </a:p>
        </p:txBody>
      </p:sp>
      <p:pic>
        <p:nvPicPr>
          <p:cNvPr id="1300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7275" y="1773238"/>
            <a:ext cx="2971800"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005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5713" y="4410075"/>
            <a:ext cx="26733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005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13" y="1905000"/>
            <a:ext cx="3124200"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0055" name="Text Box 6"/>
          <p:cNvSpPr txBox="1">
            <a:spLocks noChangeArrowheads="1"/>
          </p:cNvSpPr>
          <p:nvPr/>
        </p:nvSpPr>
        <p:spPr bwMode="auto">
          <a:xfrm>
            <a:off x="6718300" y="1574800"/>
            <a:ext cx="14938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en-US" altLang="it-IT" sz="1800" b="1">
                <a:solidFill>
                  <a:srgbClr val="993366"/>
                </a:solidFill>
                <a:ea typeface="MS PGothic" panose="020B0600070205080204" pitchFamily="34" charset="-128"/>
              </a:rPr>
              <a:t>Cubic</a:t>
            </a:r>
          </a:p>
        </p:txBody>
      </p:sp>
      <p:sp>
        <p:nvSpPr>
          <p:cNvPr id="130056" name="Text Box 7"/>
          <p:cNvSpPr txBox="1">
            <a:spLocks noChangeArrowheads="1"/>
          </p:cNvSpPr>
          <p:nvPr/>
        </p:nvSpPr>
        <p:spPr bwMode="auto">
          <a:xfrm>
            <a:off x="549275" y="1560513"/>
            <a:ext cx="1989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en-US" altLang="it-IT" sz="1800" b="1">
                <a:solidFill>
                  <a:srgbClr val="993366"/>
                </a:solidFill>
                <a:ea typeface="MS PGothic" panose="020B0600070205080204" pitchFamily="34" charset="-128"/>
              </a:rPr>
              <a:t>Triclinic</a:t>
            </a:r>
          </a:p>
        </p:txBody>
      </p:sp>
      <p:sp>
        <p:nvSpPr>
          <p:cNvPr id="130057" name="Text Box 8"/>
          <p:cNvSpPr txBox="1">
            <a:spLocks noChangeArrowheads="1"/>
          </p:cNvSpPr>
          <p:nvPr/>
        </p:nvSpPr>
        <p:spPr bwMode="auto">
          <a:xfrm>
            <a:off x="249238" y="981075"/>
            <a:ext cx="45624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eaLnBrk="1">
              <a:lnSpc>
                <a:spcPct val="93000"/>
              </a:lnSpc>
              <a:spcBef>
                <a:spcPct val="0"/>
              </a:spcBef>
              <a:buFontTx/>
              <a:buNone/>
            </a:pPr>
            <a:r>
              <a:rPr lang="en-US" altLang="it-IT" sz="2400" b="1">
                <a:solidFill>
                  <a:srgbClr val="3465A4"/>
                </a:solidFill>
                <a:ea typeface="MS PGothic" panose="020B0600070205080204" pitchFamily="34" charset="-128"/>
              </a:rPr>
              <a:t>Third Order Tensors:</a:t>
            </a:r>
          </a:p>
        </p:txBody>
      </p:sp>
      <p:sp>
        <p:nvSpPr>
          <p:cNvPr id="130058" name="Text Box 9"/>
          <p:cNvSpPr txBox="1">
            <a:spLocks noChangeArrowheads="1"/>
          </p:cNvSpPr>
          <p:nvPr/>
        </p:nvSpPr>
        <p:spPr bwMode="auto">
          <a:xfrm>
            <a:off x="249238" y="3421063"/>
            <a:ext cx="48117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eaLnBrk="1">
              <a:lnSpc>
                <a:spcPct val="93000"/>
              </a:lnSpc>
              <a:spcBef>
                <a:spcPct val="0"/>
              </a:spcBef>
              <a:buFontTx/>
              <a:buNone/>
            </a:pPr>
            <a:r>
              <a:rPr lang="en-US" altLang="it-IT" sz="2400" b="1">
                <a:solidFill>
                  <a:srgbClr val="3465A4"/>
                </a:solidFill>
                <a:ea typeface="MS PGothic" panose="020B0600070205080204" pitchFamily="34" charset="-128"/>
              </a:rPr>
              <a:t>Fourth Order Tensors:</a:t>
            </a:r>
          </a:p>
        </p:txBody>
      </p:sp>
      <p:sp>
        <p:nvSpPr>
          <p:cNvPr id="130059" name="Text Box 10"/>
          <p:cNvSpPr txBox="1">
            <a:spLocks noChangeArrowheads="1"/>
          </p:cNvSpPr>
          <p:nvPr/>
        </p:nvSpPr>
        <p:spPr bwMode="auto">
          <a:xfrm>
            <a:off x="6816725" y="3927475"/>
            <a:ext cx="14938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en-US" altLang="it-IT" sz="1800" b="1">
                <a:solidFill>
                  <a:srgbClr val="993366"/>
                </a:solidFill>
                <a:ea typeface="MS PGothic" panose="020B0600070205080204" pitchFamily="34" charset="-128"/>
              </a:rPr>
              <a:t>Cubic</a:t>
            </a:r>
          </a:p>
        </p:txBody>
      </p:sp>
      <p:pic>
        <p:nvPicPr>
          <p:cNvPr id="13006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6913" y="1941513"/>
            <a:ext cx="2984500"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0061" name="Text Box 12"/>
          <p:cNvSpPr txBox="1">
            <a:spLocks noChangeArrowheads="1"/>
          </p:cNvSpPr>
          <p:nvPr/>
        </p:nvSpPr>
        <p:spPr bwMode="auto">
          <a:xfrm>
            <a:off x="3552825" y="1560513"/>
            <a:ext cx="1989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en-US" altLang="it-IT" sz="1800" b="1">
                <a:solidFill>
                  <a:srgbClr val="993366"/>
                </a:solidFill>
                <a:ea typeface="MS PGothic" panose="020B0600070205080204" pitchFamily="34" charset="-128"/>
              </a:rPr>
              <a:t>Hexagonal</a:t>
            </a:r>
          </a:p>
        </p:txBody>
      </p:sp>
      <p:sp>
        <p:nvSpPr>
          <p:cNvPr id="130062" name="Text Box 13"/>
          <p:cNvSpPr txBox="1">
            <a:spLocks noChangeArrowheads="1"/>
          </p:cNvSpPr>
          <p:nvPr/>
        </p:nvSpPr>
        <p:spPr bwMode="auto">
          <a:xfrm>
            <a:off x="484188" y="3978275"/>
            <a:ext cx="1989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en-US" altLang="it-IT" sz="1800" b="1">
                <a:solidFill>
                  <a:srgbClr val="993366"/>
                </a:solidFill>
                <a:ea typeface="MS PGothic" panose="020B0600070205080204" pitchFamily="34" charset="-128"/>
              </a:rPr>
              <a:t>Triclinic</a:t>
            </a:r>
          </a:p>
        </p:txBody>
      </p:sp>
      <p:sp>
        <p:nvSpPr>
          <p:cNvPr id="130063" name="Text Box 14"/>
          <p:cNvSpPr txBox="1">
            <a:spLocks noChangeArrowheads="1"/>
          </p:cNvSpPr>
          <p:nvPr/>
        </p:nvSpPr>
        <p:spPr bwMode="auto">
          <a:xfrm>
            <a:off x="3552825" y="3944938"/>
            <a:ext cx="19891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en-US" altLang="it-IT" sz="1800" b="1">
                <a:solidFill>
                  <a:srgbClr val="993366"/>
                </a:solidFill>
                <a:ea typeface="MS PGothic" panose="020B0600070205080204" pitchFamily="34" charset="-128"/>
              </a:rPr>
              <a:t>Hexagonal</a:t>
            </a:r>
          </a:p>
        </p:txBody>
      </p:sp>
      <p:pic>
        <p:nvPicPr>
          <p:cNvPr id="130064"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563" y="4333875"/>
            <a:ext cx="2903537"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0065"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4038" y="4249738"/>
            <a:ext cx="3208337"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0066" name="Text Box 18"/>
          <p:cNvSpPr txBox="1">
            <a:spLocks noChangeArrowheads="1"/>
          </p:cNvSpPr>
          <p:nvPr/>
        </p:nvSpPr>
        <p:spPr bwMode="auto">
          <a:xfrm>
            <a:off x="484188" y="6200775"/>
            <a:ext cx="845978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eaLnBrk="1">
              <a:lnSpc>
                <a:spcPct val="93000"/>
              </a:lnSpc>
              <a:spcBef>
                <a:spcPct val="0"/>
              </a:spcBef>
              <a:buFontTx/>
              <a:buNone/>
            </a:pPr>
            <a:r>
              <a:rPr lang="en-US" altLang="it-IT" sz="1600">
                <a:solidFill>
                  <a:srgbClr val="000000"/>
                </a:solidFill>
                <a:ea typeface="MS PGothic" panose="020B0600070205080204" pitchFamily="34" charset="-128"/>
              </a:rPr>
              <a:t>J. F. Nye, </a:t>
            </a:r>
            <a:r>
              <a:rPr lang="en-US" altLang="it-IT" sz="1600" i="1">
                <a:solidFill>
                  <a:srgbClr val="000000"/>
                </a:solidFill>
                <a:ea typeface="MS PGothic" panose="020B0600070205080204" pitchFamily="34" charset="-128"/>
              </a:rPr>
              <a:t>Oxford University Press</a:t>
            </a:r>
            <a:r>
              <a:rPr lang="en-US" altLang="it-IT" sz="1600">
                <a:solidFill>
                  <a:srgbClr val="000000"/>
                </a:solidFill>
                <a:ea typeface="MS PGothic" panose="020B0600070205080204" pitchFamily="34" charset="-128"/>
              </a:rPr>
              <a:t>, (1985)</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AutoShape 1"/>
          <p:cNvSpPr>
            <a:spLocks noChangeArrowheads="1"/>
          </p:cNvSpPr>
          <p:nvPr/>
        </p:nvSpPr>
        <p:spPr bwMode="auto">
          <a:xfrm>
            <a:off x="249238" y="84138"/>
            <a:ext cx="8045450" cy="746125"/>
          </a:xfrm>
          <a:prstGeom prst="roundRect">
            <a:avLst>
              <a:gd name="adj" fmla="val 16667"/>
            </a:avLst>
          </a:prstGeom>
          <a:solidFill>
            <a:srgbClr val="729FCF"/>
          </a:solidFill>
          <a:ln w="9360">
            <a:solidFill>
              <a:srgbClr val="3465AF"/>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sp>
        <p:nvSpPr>
          <p:cNvPr id="131075" name="Rectangle 2"/>
          <p:cNvSpPr>
            <a:spLocks noGrp="1" noChangeArrowheads="1"/>
          </p:cNvSpPr>
          <p:nvPr>
            <p:ph type="title" idx="4294967295"/>
          </p:nvPr>
        </p:nvSpPr>
        <p:spPr>
          <a:xfrm>
            <a:off x="0" y="-112713"/>
            <a:ext cx="8224838" cy="1143001"/>
          </a:xfrm>
        </p:spPr>
        <p:txBody>
          <a:bodyPr lIns="0" tIns="0" rIns="0" bIns="0"/>
          <a:lstStyle/>
          <a:p>
            <a:pPr defTabSz="455613" eaLnBrk="1">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69225" algn="l"/>
                <a:tab pos="8226425" algn="l"/>
                <a:tab pos="8683625" algn="l"/>
                <a:tab pos="9140825" algn="l"/>
              </a:tabLst>
            </a:pPr>
            <a:r>
              <a:rPr lang="en-US" altLang="it-IT" sz="3200" smtClean="0"/>
              <a:t>Tensorial Properties Related to Crystal Strain</a:t>
            </a:r>
          </a:p>
        </p:txBody>
      </p:sp>
      <p:pic>
        <p:nvPicPr>
          <p:cNvPr id="1310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1819275"/>
            <a:ext cx="2600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10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825" y="1844675"/>
            <a:ext cx="1728788"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107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6525" y="1844675"/>
            <a:ext cx="2052638"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1079" name="Text Box 6"/>
          <p:cNvSpPr txBox="1">
            <a:spLocks noChangeArrowheads="1"/>
          </p:cNvSpPr>
          <p:nvPr/>
        </p:nvSpPr>
        <p:spPr bwMode="auto">
          <a:xfrm>
            <a:off x="438150" y="1163638"/>
            <a:ext cx="20653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eaLnBrk="1">
              <a:lnSpc>
                <a:spcPct val="93000"/>
              </a:lnSpc>
              <a:spcBef>
                <a:spcPct val="0"/>
              </a:spcBef>
              <a:buFontTx/>
              <a:buNone/>
            </a:pPr>
            <a:r>
              <a:rPr lang="en-US" altLang="it-IT" sz="2400">
                <a:solidFill>
                  <a:srgbClr val="000000"/>
                </a:solidFill>
                <a:ea typeface="MS PGothic" panose="020B0600070205080204" pitchFamily="34" charset="-128"/>
              </a:rPr>
              <a:t>Elastic Tensor</a:t>
            </a:r>
          </a:p>
        </p:txBody>
      </p:sp>
      <p:sp>
        <p:nvSpPr>
          <p:cNvPr id="131080" name="Text Box 7"/>
          <p:cNvSpPr txBox="1">
            <a:spLocks noChangeArrowheads="1"/>
          </p:cNvSpPr>
          <p:nvPr/>
        </p:nvSpPr>
        <p:spPr bwMode="auto">
          <a:xfrm>
            <a:off x="3159125" y="1157288"/>
            <a:ext cx="27686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eaLnBrk="1">
              <a:lnSpc>
                <a:spcPct val="93000"/>
              </a:lnSpc>
              <a:spcBef>
                <a:spcPct val="0"/>
              </a:spcBef>
              <a:buFontTx/>
              <a:buNone/>
            </a:pPr>
            <a:r>
              <a:rPr lang="en-US" altLang="it-IT" sz="2400">
                <a:solidFill>
                  <a:srgbClr val="000000"/>
                </a:solidFill>
                <a:ea typeface="MS PGothic" panose="020B0600070205080204" pitchFamily="34" charset="-128"/>
              </a:rPr>
              <a:t>Piezoelectric Tensor</a:t>
            </a:r>
          </a:p>
        </p:txBody>
      </p:sp>
      <p:sp>
        <p:nvSpPr>
          <p:cNvPr id="131081" name="Text Box 8"/>
          <p:cNvSpPr txBox="1">
            <a:spLocks noChangeArrowheads="1"/>
          </p:cNvSpPr>
          <p:nvPr/>
        </p:nvSpPr>
        <p:spPr bwMode="auto">
          <a:xfrm>
            <a:off x="6051550" y="1189038"/>
            <a:ext cx="2957513"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en-US" altLang="it-IT" sz="2400">
                <a:solidFill>
                  <a:srgbClr val="000000"/>
                </a:solidFill>
                <a:ea typeface="MS PGothic" panose="020B0600070205080204" pitchFamily="34" charset="-128"/>
              </a:rPr>
              <a:t>Photoelastic Tensor</a:t>
            </a:r>
          </a:p>
        </p:txBody>
      </p:sp>
      <p:sp>
        <p:nvSpPr>
          <p:cNvPr id="131082" name="AutoShape 9"/>
          <p:cNvSpPr>
            <a:spLocks noChangeArrowheads="1"/>
          </p:cNvSpPr>
          <p:nvPr/>
        </p:nvSpPr>
        <p:spPr bwMode="auto">
          <a:xfrm>
            <a:off x="85725" y="1679575"/>
            <a:ext cx="2736850" cy="1409700"/>
          </a:xfrm>
          <a:prstGeom prst="roundRect">
            <a:avLst>
              <a:gd name="adj" fmla="val 16667"/>
            </a:avLst>
          </a:prstGeom>
          <a:solidFill>
            <a:srgbClr val="729FCF">
              <a:alpha val="0"/>
            </a:srgbClr>
          </a:solidFill>
          <a:ln w="36720">
            <a:solidFill>
              <a:srgbClr val="3465AF"/>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sp>
        <p:nvSpPr>
          <p:cNvPr id="131083" name="AutoShape 10"/>
          <p:cNvSpPr>
            <a:spLocks noChangeArrowheads="1"/>
          </p:cNvSpPr>
          <p:nvPr/>
        </p:nvSpPr>
        <p:spPr bwMode="auto">
          <a:xfrm>
            <a:off x="3090863" y="1679575"/>
            <a:ext cx="2736850" cy="1409700"/>
          </a:xfrm>
          <a:prstGeom prst="roundRect">
            <a:avLst>
              <a:gd name="adj" fmla="val 16667"/>
            </a:avLst>
          </a:prstGeom>
          <a:solidFill>
            <a:srgbClr val="729FCF">
              <a:alpha val="0"/>
            </a:srgbClr>
          </a:solidFill>
          <a:ln w="36720">
            <a:solidFill>
              <a:srgbClr val="3465AF"/>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sp>
        <p:nvSpPr>
          <p:cNvPr id="131084" name="AutoShape 11"/>
          <p:cNvSpPr>
            <a:spLocks noChangeArrowheads="1"/>
          </p:cNvSpPr>
          <p:nvPr/>
        </p:nvSpPr>
        <p:spPr bwMode="auto">
          <a:xfrm>
            <a:off x="6094413" y="1679575"/>
            <a:ext cx="2736850" cy="1409700"/>
          </a:xfrm>
          <a:prstGeom prst="roundRect">
            <a:avLst>
              <a:gd name="adj" fmla="val 16667"/>
            </a:avLst>
          </a:prstGeom>
          <a:solidFill>
            <a:srgbClr val="729FCF">
              <a:alpha val="0"/>
            </a:srgbClr>
          </a:solidFill>
          <a:ln w="36720">
            <a:solidFill>
              <a:srgbClr val="3465AF"/>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sp>
        <p:nvSpPr>
          <p:cNvPr id="131085" name="AutoShape 12"/>
          <p:cNvSpPr>
            <a:spLocks/>
          </p:cNvSpPr>
          <p:nvPr/>
        </p:nvSpPr>
        <p:spPr bwMode="auto">
          <a:xfrm rot="-5400000">
            <a:off x="4283869" y="1067594"/>
            <a:ext cx="355600" cy="5872162"/>
          </a:xfrm>
          <a:prstGeom prst="leftBrace">
            <a:avLst>
              <a:gd name="adj1" fmla="val 137612"/>
              <a:gd name="adj2" fmla="val 50569"/>
            </a:avLst>
          </a:prstGeom>
          <a:noFill/>
          <a:ln w="36720">
            <a:solidFill>
              <a:srgbClr val="3465AF"/>
            </a:solidFill>
            <a:round/>
            <a:headEnd/>
            <a:tailEnd/>
          </a:ln>
          <a:extLst>
            <a:ext uri="{909E8E84-426E-40DD-AFC4-6F175D3DCCD1}">
              <a14:hiddenFill xmlns:a14="http://schemas.microsoft.com/office/drawing/2010/main">
                <a:solidFill>
                  <a:srgbClr val="FFFFFF"/>
                </a:solidFill>
              </a14:hiddenFill>
            </a:ext>
          </a:extLst>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sp>
        <p:nvSpPr>
          <p:cNvPr id="131086" name="Text Box 13"/>
          <p:cNvSpPr txBox="1">
            <a:spLocks noChangeArrowheads="1"/>
          </p:cNvSpPr>
          <p:nvPr/>
        </p:nvSpPr>
        <p:spPr bwMode="auto">
          <a:xfrm>
            <a:off x="2916238" y="4116388"/>
            <a:ext cx="3400425"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en-US" altLang="it-IT" sz="2000" b="1">
                <a:solidFill>
                  <a:srgbClr val="000000"/>
                </a:solidFill>
                <a:ea typeface="MS PGothic" panose="020B0600070205080204" pitchFamily="34" charset="-128"/>
              </a:rPr>
              <a:t>Order of the Tensors</a:t>
            </a:r>
          </a:p>
        </p:txBody>
      </p:sp>
      <p:sp>
        <p:nvSpPr>
          <p:cNvPr id="131087" name="Text Box 14"/>
          <p:cNvSpPr txBox="1">
            <a:spLocks noChangeArrowheads="1"/>
          </p:cNvSpPr>
          <p:nvPr/>
        </p:nvSpPr>
        <p:spPr bwMode="auto">
          <a:xfrm>
            <a:off x="5926138" y="4600575"/>
            <a:ext cx="30543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it-IT" altLang="it-IT" sz="1800">
                <a:solidFill>
                  <a:srgbClr val="000000"/>
                </a:solidFill>
                <a:ea typeface="MS PGothic" panose="020B0600070205080204" pitchFamily="34" charset="-128"/>
              </a:rPr>
              <a:t>First derivative of the inverse dielectric tensor (difference with respect to the </a:t>
            </a:r>
          </a:p>
          <a:p>
            <a:pPr algn="ctr" eaLnBrk="1">
              <a:lnSpc>
                <a:spcPct val="93000"/>
              </a:lnSpc>
              <a:spcBef>
                <a:spcPct val="0"/>
              </a:spcBef>
              <a:buFontTx/>
              <a:buNone/>
            </a:pPr>
            <a:r>
              <a:rPr lang="it-IT" altLang="it-IT" sz="1800">
                <a:solidFill>
                  <a:srgbClr val="000000"/>
                </a:solidFill>
                <a:ea typeface="MS PGothic" panose="020B0600070205080204" pitchFamily="34" charset="-128"/>
              </a:rPr>
              <a:t>unstrained configuration) </a:t>
            </a:r>
          </a:p>
          <a:p>
            <a:pPr algn="ctr" eaLnBrk="1">
              <a:lnSpc>
                <a:spcPct val="93000"/>
              </a:lnSpc>
              <a:spcBef>
                <a:spcPct val="0"/>
              </a:spcBef>
              <a:buFontTx/>
              <a:buNone/>
            </a:pPr>
            <a:r>
              <a:rPr lang="it-IT" altLang="it-IT" sz="1800">
                <a:solidFill>
                  <a:srgbClr val="000000"/>
                </a:solidFill>
                <a:ea typeface="MS PGothic" panose="020B0600070205080204" pitchFamily="34" charset="-128"/>
              </a:rPr>
              <a:t>with respect to strain</a:t>
            </a:r>
          </a:p>
        </p:txBody>
      </p:sp>
      <p:sp>
        <p:nvSpPr>
          <p:cNvPr id="131088" name="Text Box 15"/>
          <p:cNvSpPr txBox="1">
            <a:spLocks noChangeArrowheads="1"/>
          </p:cNvSpPr>
          <p:nvPr/>
        </p:nvSpPr>
        <p:spPr bwMode="auto">
          <a:xfrm>
            <a:off x="3122613" y="4584700"/>
            <a:ext cx="26527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it-IT" altLang="it-IT" sz="1800">
                <a:solidFill>
                  <a:srgbClr val="000000"/>
                </a:solidFill>
                <a:ea typeface="MS PGothic" panose="020B0600070205080204" pitchFamily="34" charset="-128"/>
              </a:rPr>
              <a:t>First derivative of the polarization </a:t>
            </a:r>
            <a:r>
              <a:rPr lang="it-IT" altLang="it-IT" sz="1800" b="1">
                <a:solidFill>
                  <a:srgbClr val="000000"/>
                </a:solidFill>
                <a:ea typeface="MS PGothic" panose="020B0600070205080204" pitchFamily="34" charset="-128"/>
              </a:rPr>
              <a:t>P </a:t>
            </a:r>
            <a:r>
              <a:rPr lang="it-IT" altLang="it-IT" sz="1800">
                <a:solidFill>
                  <a:srgbClr val="000000"/>
                </a:solidFill>
                <a:ea typeface="MS PGothic" panose="020B0600070205080204" pitchFamily="34" charset="-128"/>
              </a:rPr>
              <a:t>(computed through the Berry phase approach)</a:t>
            </a:r>
            <a:r>
              <a:rPr lang="it-IT" altLang="it-IT" sz="1800" b="1">
                <a:solidFill>
                  <a:srgbClr val="000000"/>
                </a:solidFill>
                <a:ea typeface="MS PGothic" panose="020B0600070205080204" pitchFamily="34" charset="-128"/>
              </a:rPr>
              <a:t> </a:t>
            </a:r>
            <a:r>
              <a:rPr lang="it-IT" altLang="it-IT" sz="1800">
                <a:solidFill>
                  <a:srgbClr val="000000"/>
                </a:solidFill>
                <a:ea typeface="MS PGothic" panose="020B0600070205080204" pitchFamily="34" charset="-128"/>
              </a:rPr>
              <a:t>with respect to the strain</a:t>
            </a:r>
          </a:p>
        </p:txBody>
      </p:sp>
      <p:sp>
        <p:nvSpPr>
          <p:cNvPr id="131089" name="Text Box 16"/>
          <p:cNvSpPr txBox="1">
            <a:spLocks noChangeArrowheads="1"/>
          </p:cNvSpPr>
          <p:nvPr/>
        </p:nvSpPr>
        <p:spPr bwMode="auto">
          <a:xfrm>
            <a:off x="85725" y="4714875"/>
            <a:ext cx="27368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it-IT" altLang="it-IT" sz="1800">
                <a:solidFill>
                  <a:srgbClr val="000000"/>
                </a:solidFill>
                <a:ea typeface="MS PGothic" panose="020B0600070205080204" pitchFamily="34" charset="-128"/>
              </a:rPr>
              <a:t>Second derivatives of the total energy </a:t>
            </a:r>
            <a:r>
              <a:rPr lang="it-IT" altLang="it-IT" sz="1800" i="1">
                <a:solidFill>
                  <a:srgbClr val="000000"/>
                </a:solidFill>
                <a:ea typeface="MS PGothic" panose="020B0600070205080204" pitchFamily="34" charset="-128"/>
              </a:rPr>
              <a:t>E</a:t>
            </a:r>
            <a:r>
              <a:rPr lang="it-IT" altLang="it-IT" sz="1800">
                <a:solidFill>
                  <a:srgbClr val="000000"/>
                </a:solidFill>
                <a:ea typeface="MS PGothic" panose="020B0600070205080204" pitchFamily="34" charset="-128"/>
              </a:rPr>
              <a:t> with respect to a pair of strains, </a:t>
            </a:r>
          </a:p>
          <a:p>
            <a:pPr algn="ctr" eaLnBrk="1">
              <a:lnSpc>
                <a:spcPct val="93000"/>
              </a:lnSpc>
              <a:spcBef>
                <a:spcPct val="0"/>
              </a:spcBef>
              <a:buFontTx/>
              <a:buNone/>
            </a:pPr>
            <a:r>
              <a:rPr lang="it-IT" altLang="it-IT" sz="1800">
                <a:solidFill>
                  <a:srgbClr val="000000"/>
                </a:solidFill>
                <a:ea typeface="MS PGothic" panose="020B0600070205080204" pitchFamily="34" charset="-128"/>
              </a:rPr>
              <a:t>for a 3D crystal</a:t>
            </a:r>
          </a:p>
        </p:txBody>
      </p:sp>
      <p:sp>
        <p:nvSpPr>
          <p:cNvPr id="131090" name="AutoShape 18"/>
          <p:cNvSpPr>
            <a:spLocks noChangeArrowheads="1"/>
          </p:cNvSpPr>
          <p:nvPr/>
        </p:nvSpPr>
        <p:spPr bwMode="auto">
          <a:xfrm>
            <a:off x="85725" y="4554538"/>
            <a:ext cx="2736850" cy="1409700"/>
          </a:xfrm>
          <a:prstGeom prst="roundRect">
            <a:avLst>
              <a:gd name="adj" fmla="val 16667"/>
            </a:avLst>
          </a:prstGeom>
          <a:solidFill>
            <a:srgbClr val="729FCF">
              <a:alpha val="0"/>
            </a:srgbClr>
          </a:solidFill>
          <a:ln w="36720">
            <a:solidFill>
              <a:srgbClr val="3465AF"/>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sp>
        <p:nvSpPr>
          <p:cNvPr id="131091" name="AutoShape 19"/>
          <p:cNvSpPr>
            <a:spLocks noChangeArrowheads="1"/>
          </p:cNvSpPr>
          <p:nvPr/>
        </p:nvSpPr>
        <p:spPr bwMode="auto">
          <a:xfrm>
            <a:off x="3090863" y="4554538"/>
            <a:ext cx="2736850" cy="1409700"/>
          </a:xfrm>
          <a:prstGeom prst="roundRect">
            <a:avLst>
              <a:gd name="adj" fmla="val 16667"/>
            </a:avLst>
          </a:prstGeom>
          <a:solidFill>
            <a:srgbClr val="729FCF">
              <a:alpha val="0"/>
            </a:srgbClr>
          </a:solidFill>
          <a:ln w="36720">
            <a:solidFill>
              <a:srgbClr val="3465AF"/>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sp>
        <p:nvSpPr>
          <p:cNvPr id="131092" name="AutoShape 20"/>
          <p:cNvSpPr>
            <a:spLocks noChangeArrowheads="1"/>
          </p:cNvSpPr>
          <p:nvPr/>
        </p:nvSpPr>
        <p:spPr bwMode="auto">
          <a:xfrm>
            <a:off x="6094413" y="4554538"/>
            <a:ext cx="2736850" cy="1409700"/>
          </a:xfrm>
          <a:prstGeom prst="roundRect">
            <a:avLst>
              <a:gd name="adj" fmla="val 16667"/>
            </a:avLst>
          </a:prstGeom>
          <a:solidFill>
            <a:srgbClr val="729FCF">
              <a:alpha val="0"/>
            </a:srgbClr>
          </a:solidFill>
          <a:ln w="36720">
            <a:solidFill>
              <a:srgbClr val="3465AF"/>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sp>
        <p:nvSpPr>
          <p:cNvPr id="131093" name="Text Box 21"/>
          <p:cNvSpPr txBox="1">
            <a:spLocks noChangeArrowheads="1"/>
          </p:cNvSpPr>
          <p:nvPr/>
        </p:nvSpPr>
        <p:spPr bwMode="auto">
          <a:xfrm>
            <a:off x="139700" y="5964238"/>
            <a:ext cx="89757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9pPr>
          </a:lstStyle>
          <a:p>
            <a:pPr algn="just" eaLnBrk="1">
              <a:lnSpc>
                <a:spcPct val="93000"/>
              </a:lnSpc>
              <a:spcBef>
                <a:spcPct val="0"/>
              </a:spcBef>
              <a:buFontTx/>
              <a:buNone/>
            </a:pPr>
            <a:r>
              <a:rPr lang="en-US" altLang="it-IT" sz="1600">
                <a:solidFill>
                  <a:srgbClr val="000000"/>
                </a:solidFill>
                <a:ea typeface="MS PGothic" panose="020B0600070205080204" pitchFamily="34" charset="-128"/>
              </a:rPr>
              <a:t>Voigt’s notation is used according to  </a:t>
            </a:r>
            <a:r>
              <a:rPr lang="en-US" altLang="it-IT" sz="1600" i="1">
                <a:solidFill>
                  <a:srgbClr val="000000"/>
                </a:solidFill>
                <a:ea typeface="MS PGothic" panose="020B0600070205080204" pitchFamily="34" charset="-128"/>
              </a:rPr>
              <a:t>v, u</a:t>
            </a:r>
            <a:r>
              <a:rPr lang="en-US" altLang="it-IT" sz="1600">
                <a:solidFill>
                  <a:srgbClr val="000000"/>
                </a:solidFill>
                <a:ea typeface="MS PGothic" panose="020B0600070205080204" pitchFamily="34" charset="-128"/>
              </a:rPr>
              <a:t> = 1, . . . 6 (1 = xx, 2 = yy, 3 = zz, 4 = yz, 5 =xz, 6 = xy) and </a:t>
            </a:r>
            <a:r>
              <a:rPr lang="en-US" altLang="it-IT" sz="1600" i="1">
                <a:solidFill>
                  <a:srgbClr val="000000"/>
                </a:solidFill>
                <a:ea typeface="MS PGothic" panose="020B0600070205080204" pitchFamily="34" charset="-128"/>
              </a:rPr>
              <a:t>i,j</a:t>
            </a:r>
            <a:r>
              <a:rPr lang="en-US" altLang="it-IT" sz="1600">
                <a:solidFill>
                  <a:srgbClr val="000000"/>
                </a:solidFill>
                <a:ea typeface="MS PGothic" panose="020B0600070205080204" pitchFamily="34" charset="-128"/>
              </a:rPr>
              <a:t> =1, 2, 3 (1 = x , 2 = y, 3 = z).</a:t>
            </a:r>
          </a:p>
        </p:txBody>
      </p:sp>
      <p:sp>
        <p:nvSpPr>
          <p:cNvPr id="131094" name="AutoShape 22"/>
          <p:cNvSpPr>
            <a:spLocks noChangeArrowheads="1"/>
          </p:cNvSpPr>
          <p:nvPr/>
        </p:nvSpPr>
        <p:spPr bwMode="auto">
          <a:xfrm>
            <a:off x="249238" y="3235325"/>
            <a:ext cx="8128000" cy="579438"/>
          </a:xfrm>
          <a:prstGeom prst="roundRect">
            <a:avLst>
              <a:gd name="adj" fmla="val 16667"/>
            </a:avLst>
          </a:prstGeom>
          <a:solidFill>
            <a:srgbClr val="99CCFF"/>
          </a:solidFill>
          <a:ln w="9525">
            <a:solidFill>
              <a:srgbClr val="3465AF"/>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sp>
        <p:nvSpPr>
          <p:cNvPr id="131095" name="Text Box 23"/>
          <p:cNvSpPr txBox="1">
            <a:spLocks noChangeArrowheads="1"/>
          </p:cNvSpPr>
          <p:nvPr/>
        </p:nvSpPr>
        <p:spPr bwMode="auto">
          <a:xfrm>
            <a:off x="1109663" y="3335338"/>
            <a:ext cx="6719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r>
              <a:rPr lang="en-US" altLang="it-IT" sz="2000" b="1">
                <a:solidFill>
                  <a:srgbClr val="000000"/>
                </a:solidFill>
                <a:ea typeface="MS PGothic" panose="020B0600070205080204" pitchFamily="34" charset="-128"/>
              </a:rPr>
              <a:t>    4							    3							    4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100" name="AutoShape 3"/>
          <p:cNvSpPr>
            <a:spLocks noChangeArrowheads="1"/>
          </p:cNvSpPr>
          <p:nvPr/>
        </p:nvSpPr>
        <p:spPr bwMode="auto">
          <a:xfrm>
            <a:off x="249238" y="84138"/>
            <a:ext cx="8045450" cy="746125"/>
          </a:xfrm>
          <a:prstGeom prst="roundRect">
            <a:avLst>
              <a:gd name="adj" fmla="val 16667"/>
            </a:avLst>
          </a:prstGeom>
          <a:solidFill>
            <a:srgbClr val="729FCF"/>
          </a:solidFill>
          <a:ln w="9360">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36" tIns="41469" rIns="82936" bIns="41469" anchor="ctr"/>
          <a:lstStyle>
            <a:lvl1pPr defTabSz="414338">
              <a:defRPr sz="2400">
                <a:solidFill>
                  <a:schemeClr val="tx1"/>
                </a:solidFill>
                <a:latin typeface="Arial" panose="020B0604020202020204" pitchFamily="34" charset="0"/>
                <a:cs typeface="Arial" panose="020B0604020202020204" pitchFamily="34" charset="0"/>
              </a:defRPr>
            </a:lvl1pPr>
            <a:lvl2pPr marL="742950" indent="-285750" defTabSz="414338">
              <a:defRPr sz="2400">
                <a:solidFill>
                  <a:schemeClr val="tx1"/>
                </a:solidFill>
                <a:latin typeface="Arial" panose="020B0604020202020204" pitchFamily="34" charset="0"/>
                <a:cs typeface="Arial" panose="020B0604020202020204" pitchFamily="34" charset="0"/>
              </a:defRPr>
            </a:lvl2pPr>
            <a:lvl3pPr marL="1143000" indent="-228600" defTabSz="414338">
              <a:defRPr sz="2400">
                <a:solidFill>
                  <a:schemeClr val="tx1"/>
                </a:solidFill>
                <a:latin typeface="Arial" panose="020B0604020202020204" pitchFamily="34" charset="0"/>
                <a:cs typeface="Arial" panose="020B0604020202020204" pitchFamily="34" charset="0"/>
              </a:defRPr>
            </a:lvl3pPr>
            <a:lvl4pPr marL="1600200" indent="-228600" defTabSz="414338">
              <a:defRPr sz="2400">
                <a:solidFill>
                  <a:schemeClr val="tx1"/>
                </a:solidFill>
                <a:latin typeface="Arial" panose="020B0604020202020204" pitchFamily="34" charset="0"/>
                <a:cs typeface="Arial" panose="020B0604020202020204" pitchFamily="34" charset="0"/>
              </a:defRPr>
            </a:lvl4pPr>
            <a:lvl5pPr marL="2057400" indent="-228600" defTabSz="414338">
              <a:defRPr sz="2400">
                <a:solidFill>
                  <a:schemeClr val="tx1"/>
                </a:solidFill>
                <a:latin typeface="Arial" panose="020B0604020202020204" pitchFamily="34" charset="0"/>
                <a:cs typeface="Arial" panose="020B0604020202020204" pitchFamily="34" charset="0"/>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100000"/>
            </a:pPr>
            <a:endParaRPr lang="it-IT" altLang="it-IT" sz="1600">
              <a:solidFill>
                <a:srgbClr val="FFFFFF"/>
              </a:solidFill>
            </a:endParaRPr>
          </a:p>
        </p:txBody>
      </p:sp>
      <p:sp>
        <p:nvSpPr>
          <p:cNvPr id="132101" name="Text Box 4"/>
          <p:cNvSpPr txBox="1">
            <a:spLocks noChangeArrowheads="1"/>
          </p:cNvSpPr>
          <p:nvPr/>
        </p:nvSpPr>
        <p:spPr bwMode="auto">
          <a:xfrm>
            <a:off x="139700" y="-112713"/>
            <a:ext cx="8224838" cy="1143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1pPr>
            <a:lvl2pPr marL="742950" indent="-28575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2pPr>
            <a:lvl3pPr marL="11430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3pPr>
            <a:lvl4pPr marL="16002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4pPr>
            <a:lvl5pPr marL="20574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5pPr>
            <a:lvl6pPr marL="25146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6pPr>
            <a:lvl7pPr marL="29718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7pPr>
            <a:lvl8pPr marL="34290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8pPr>
            <a:lvl9pPr marL="38862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9pPr>
          </a:lstStyle>
          <a:p>
            <a:pPr algn="ctr" eaLnBrk="1">
              <a:lnSpc>
                <a:spcPct val="93000"/>
              </a:lnSpc>
              <a:buSzPct val="100000"/>
            </a:pPr>
            <a:r>
              <a:rPr lang="en-US" altLang="it-IT" sz="2900">
                <a:solidFill>
                  <a:srgbClr val="000000"/>
                </a:solidFill>
                <a:latin typeface="Times New Roman" panose="02020603050405020304" pitchFamily="18" charset="0"/>
              </a:rPr>
              <a:t>Tensorial Properties Related to Crystal Strain</a:t>
            </a:r>
          </a:p>
        </p:txBody>
      </p:sp>
      <p:pic>
        <p:nvPicPr>
          <p:cNvPr id="13210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1200" y="79375"/>
            <a:ext cx="779463" cy="782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210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38" y="1820863"/>
            <a:ext cx="2600325" cy="1103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210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9825" y="1844675"/>
            <a:ext cx="1728788" cy="1123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210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6525" y="1844675"/>
            <a:ext cx="2052638" cy="982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2106" name="Text Box 9"/>
          <p:cNvSpPr txBox="1">
            <a:spLocks noChangeArrowheads="1"/>
          </p:cNvSpPr>
          <p:nvPr/>
        </p:nvSpPr>
        <p:spPr bwMode="auto">
          <a:xfrm>
            <a:off x="438150" y="1163638"/>
            <a:ext cx="2065338"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1" tIns="40816" rIns="81631" bIns="40816"/>
          <a:lstStyle>
            <a:lvl1pPr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1pPr>
            <a:lvl2pPr marL="742950" indent="-28575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2pPr>
            <a:lvl3pPr marL="11430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3pPr>
            <a:lvl4pPr marL="16002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4pPr>
            <a:lvl5pPr marL="20574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5pPr>
            <a:lvl6pPr marL="25146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6pPr>
            <a:lvl7pPr marL="29718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7pPr>
            <a:lvl8pPr marL="34290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8pPr>
            <a:lvl9pPr marL="38862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9pPr>
          </a:lstStyle>
          <a:p>
            <a:pPr eaLnBrk="1">
              <a:lnSpc>
                <a:spcPct val="93000"/>
              </a:lnSpc>
              <a:buSzPct val="100000"/>
            </a:pPr>
            <a:r>
              <a:rPr lang="en-US" altLang="it-IT">
                <a:solidFill>
                  <a:srgbClr val="000000"/>
                </a:solidFill>
                <a:latin typeface="Times New Roman" panose="02020603050405020304" pitchFamily="18" charset="0"/>
              </a:rPr>
              <a:t>Elastic Tensor</a:t>
            </a:r>
          </a:p>
        </p:txBody>
      </p:sp>
      <p:sp>
        <p:nvSpPr>
          <p:cNvPr id="132107" name="Text Box 10"/>
          <p:cNvSpPr txBox="1">
            <a:spLocks noChangeArrowheads="1"/>
          </p:cNvSpPr>
          <p:nvPr/>
        </p:nvSpPr>
        <p:spPr bwMode="auto">
          <a:xfrm>
            <a:off x="3159125" y="1158875"/>
            <a:ext cx="276860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1" tIns="40816" rIns="81631" bIns="40816"/>
          <a:lstStyle>
            <a:lvl1pPr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1pPr>
            <a:lvl2pPr marL="742950" indent="-28575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2pPr>
            <a:lvl3pPr marL="11430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3pPr>
            <a:lvl4pPr marL="16002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4pPr>
            <a:lvl5pPr marL="20574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5pPr>
            <a:lvl6pPr marL="25146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6pPr>
            <a:lvl7pPr marL="29718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7pPr>
            <a:lvl8pPr marL="34290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8pPr>
            <a:lvl9pPr marL="38862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9pPr>
          </a:lstStyle>
          <a:p>
            <a:pPr eaLnBrk="1">
              <a:lnSpc>
                <a:spcPct val="93000"/>
              </a:lnSpc>
              <a:buSzPct val="100000"/>
            </a:pPr>
            <a:r>
              <a:rPr lang="en-US" altLang="it-IT">
                <a:solidFill>
                  <a:srgbClr val="000000"/>
                </a:solidFill>
                <a:latin typeface="Times New Roman" panose="02020603050405020304" pitchFamily="18" charset="0"/>
              </a:rPr>
              <a:t>Piezoelectric Tensor</a:t>
            </a:r>
          </a:p>
        </p:txBody>
      </p:sp>
      <p:sp>
        <p:nvSpPr>
          <p:cNvPr id="132108" name="Text Box 11"/>
          <p:cNvSpPr txBox="1">
            <a:spLocks noChangeArrowheads="1"/>
          </p:cNvSpPr>
          <p:nvPr/>
        </p:nvSpPr>
        <p:spPr bwMode="auto">
          <a:xfrm>
            <a:off x="6051550" y="1190625"/>
            <a:ext cx="2957513"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1" tIns="40816" rIns="81631" bIns="40816"/>
          <a:lstStyle>
            <a:lvl1pPr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1pPr>
            <a:lvl2pPr marL="742950" indent="-28575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2pPr>
            <a:lvl3pPr marL="11430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3pPr>
            <a:lvl4pPr marL="16002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4pPr>
            <a:lvl5pPr marL="20574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5pPr>
            <a:lvl6pPr marL="25146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6pPr>
            <a:lvl7pPr marL="29718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7pPr>
            <a:lvl8pPr marL="34290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8pPr>
            <a:lvl9pPr marL="38862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9pPr>
          </a:lstStyle>
          <a:p>
            <a:pPr algn="ctr" eaLnBrk="1">
              <a:lnSpc>
                <a:spcPct val="93000"/>
              </a:lnSpc>
              <a:buSzPct val="100000"/>
            </a:pPr>
            <a:r>
              <a:rPr lang="en-US" altLang="it-IT">
                <a:solidFill>
                  <a:srgbClr val="000000"/>
                </a:solidFill>
                <a:latin typeface="Times New Roman" panose="02020603050405020304" pitchFamily="18" charset="0"/>
              </a:rPr>
              <a:t>Photoelastic Tensor</a:t>
            </a:r>
          </a:p>
        </p:txBody>
      </p:sp>
      <p:sp>
        <p:nvSpPr>
          <p:cNvPr id="132109" name="AutoShape 12"/>
          <p:cNvSpPr>
            <a:spLocks noChangeArrowheads="1"/>
          </p:cNvSpPr>
          <p:nvPr/>
        </p:nvSpPr>
        <p:spPr bwMode="auto">
          <a:xfrm>
            <a:off x="85725" y="1681163"/>
            <a:ext cx="2736850" cy="1409700"/>
          </a:xfrm>
          <a:prstGeom prst="roundRect">
            <a:avLst>
              <a:gd name="adj" fmla="val 16667"/>
            </a:avLst>
          </a:prstGeom>
          <a:solidFill>
            <a:srgbClr val="729FCF">
              <a:alpha val="0"/>
            </a:srgbClr>
          </a:solidFill>
          <a:ln w="36720">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36" tIns="41469" rIns="82936" bIns="41469" anchor="ctr"/>
          <a:lstStyle>
            <a:lvl1pPr defTabSz="414338">
              <a:defRPr sz="2400">
                <a:solidFill>
                  <a:schemeClr val="tx1"/>
                </a:solidFill>
                <a:latin typeface="Arial" panose="020B0604020202020204" pitchFamily="34" charset="0"/>
                <a:cs typeface="Arial" panose="020B0604020202020204" pitchFamily="34" charset="0"/>
              </a:defRPr>
            </a:lvl1pPr>
            <a:lvl2pPr marL="742950" indent="-285750" defTabSz="414338">
              <a:defRPr sz="2400">
                <a:solidFill>
                  <a:schemeClr val="tx1"/>
                </a:solidFill>
                <a:latin typeface="Arial" panose="020B0604020202020204" pitchFamily="34" charset="0"/>
                <a:cs typeface="Arial" panose="020B0604020202020204" pitchFamily="34" charset="0"/>
              </a:defRPr>
            </a:lvl2pPr>
            <a:lvl3pPr marL="1143000" indent="-228600" defTabSz="414338">
              <a:defRPr sz="2400">
                <a:solidFill>
                  <a:schemeClr val="tx1"/>
                </a:solidFill>
                <a:latin typeface="Arial" panose="020B0604020202020204" pitchFamily="34" charset="0"/>
                <a:cs typeface="Arial" panose="020B0604020202020204" pitchFamily="34" charset="0"/>
              </a:defRPr>
            </a:lvl3pPr>
            <a:lvl4pPr marL="1600200" indent="-228600" defTabSz="414338">
              <a:defRPr sz="2400">
                <a:solidFill>
                  <a:schemeClr val="tx1"/>
                </a:solidFill>
                <a:latin typeface="Arial" panose="020B0604020202020204" pitchFamily="34" charset="0"/>
                <a:cs typeface="Arial" panose="020B0604020202020204" pitchFamily="34" charset="0"/>
              </a:defRPr>
            </a:lvl4pPr>
            <a:lvl5pPr marL="2057400" indent="-228600" defTabSz="414338">
              <a:defRPr sz="2400">
                <a:solidFill>
                  <a:schemeClr val="tx1"/>
                </a:solidFill>
                <a:latin typeface="Arial" panose="020B0604020202020204" pitchFamily="34" charset="0"/>
                <a:cs typeface="Arial" panose="020B0604020202020204" pitchFamily="34" charset="0"/>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100000"/>
            </a:pPr>
            <a:endParaRPr lang="it-IT" altLang="it-IT" sz="1600">
              <a:solidFill>
                <a:srgbClr val="FFFFFF"/>
              </a:solidFill>
            </a:endParaRPr>
          </a:p>
        </p:txBody>
      </p:sp>
      <p:sp>
        <p:nvSpPr>
          <p:cNvPr id="132110" name="AutoShape 13"/>
          <p:cNvSpPr>
            <a:spLocks noChangeArrowheads="1"/>
          </p:cNvSpPr>
          <p:nvPr/>
        </p:nvSpPr>
        <p:spPr bwMode="auto">
          <a:xfrm>
            <a:off x="3090863" y="1681163"/>
            <a:ext cx="2736850" cy="1409700"/>
          </a:xfrm>
          <a:prstGeom prst="roundRect">
            <a:avLst>
              <a:gd name="adj" fmla="val 16667"/>
            </a:avLst>
          </a:prstGeom>
          <a:solidFill>
            <a:srgbClr val="729FCF">
              <a:alpha val="0"/>
            </a:srgbClr>
          </a:solidFill>
          <a:ln w="36720">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36" tIns="41469" rIns="82936" bIns="41469" anchor="ctr"/>
          <a:lstStyle>
            <a:lvl1pPr defTabSz="414338">
              <a:defRPr sz="2400">
                <a:solidFill>
                  <a:schemeClr val="tx1"/>
                </a:solidFill>
                <a:latin typeface="Arial" panose="020B0604020202020204" pitchFamily="34" charset="0"/>
                <a:cs typeface="Arial" panose="020B0604020202020204" pitchFamily="34" charset="0"/>
              </a:defRPr>
            </a:lvl1pPr>
            <a:lvl2pPr marL="742950" indent="-285750" defTabSz="414338">
              <a:defRPr sz="2400">
                <a:solidFill>
                  <a:schemeClr val="tx1"/>
                </a:solidFill>
                <a:latin typeface="Arial" panose="020B0604020202020204" pitchFamily="34" charset="0"/>
                <a:cs typeface="Arial" panose="020B0604020202020204" pitchFamily="34" charset="0"/>
              </a:defRPr>
            </a:lvl2pPr>
            <a:lvl3pPr marL="1143000" indent="-228600" defTabSz="414338">
              <a:defRPr sz="2400">
                <a:solidFill>
                  <a:schemeClr val="tx1"/>
                </a:solidFill>
                <a:latin typeface="Arial" panose="020B0604020202020204" pitchFamily="34" charset="0"/>
                <a:cs typeface="Arial" panose="020B0604020202020204" pitchFamily="34" charset="0"/>
              </a:defRPr>
            </a:lvl3pPr>
            <a:lvl4pPr marL="1600200" indent="-228600" defTabSz="414338">
              <a:defRPr sz="2400">
                <a:solidFill>
                  <a:schemeClr val="tx1"/>
                </a:solidFill>
                <a:latin typeface="Arial" panose="020B0604020202020204" pitchFamily="34" charset="0"/>
                <a:cs typeface="Arial" panose="020B0604020202020204" pitchFamily="34" charset="0"/>
              </a:defRPr>
            </a:lvl4pPr>
            <a:lvl5pPr marL="2057400" indent="-228600" defTabSz="414338">
              <a:defRPr sz="2400">
                <a:solidFill>
                  <a:schemeClr val="tx1"/>
                </a:solidFill>
                <a:latin typeface="Arial" panose="020B0604020202020204" pitchFamily="34" charset="0"/>
                <a:cs typeface="Arial" panose="020B0604020202020204" pitchFamily="34" charset="0"/>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100000"/>
            </a:pPr>
            <a:endParaRPr lang="it-IT" altLang="it-IT" sz="1600">
              <a:solidFill>
                <a:srgbClr val="FFFFFF"/>
              </a:solidFill>
            </a:endParaRPr>
          </a:p>
        </p:txBody>
      </p:sp>
      <p:sp>
        <p:nvSpPr>
          <p:cNvPr id="132111" name="AutoShape 14"/>
          <p:cNvSpPr>
            <a:spLocks noChangeArrowheads="1"/>
          </p:cNvSpPr>
          <p:nvPr/>
        </p:nvSpPr>
        <p:spPr bwMode="auto">
          <a:xfrm>
            <a:off x="6094413" y="1681163"/>
            <a:ext cx="2736850" cy="1409700"/>
          </a:xfrm>
          <a:prstGeom prst="roundRect">
            <a:avLst>
              <a:gd name="adj" fmla="val 16667"/>
            </a:avLst>
          </a:prstGeom>
          <a:solidFill>
            <a:srgbClr val="729FCF">
              <a:alpha val="0"/>
            </a:srgbClr>
          </a:solidFill>
          <a:ln w="36720">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36" tIns="41469" rIns="82936" bIns="41469" anchor="ctr"/>
          <a:lstStyle>
            <a:lvl1pPr defTabSz="414338">
              <a:defRPr sz="2400">
                <a:solidFill>
                  <a:schemeClr val="tx1"/>
                </a:solidFill>
                <a:latin typeface="Arial" panose="020B0604020202020204" pitchFamily="34" charset="0"/>
                <a:cs typeface="Arial" panose="020B0604020202020204" pitchFamily="34" charset="0"/>
              </a:defRPr>
            </a:lvl1pPr>
            <a:lvl2pPr marL="742950" indent="-285750" defTabSz="414338">
              <a:defRPr sz="2400">
                <a:solidFill>
                  <a:schemeClr val="tx1"/>
                </a:solidFill>
                <a:latin typeface="Arial" panose="020B0604020202020204" pitchFamily="34" charset="0"/>
                <a:cs typeface="Arial" panose="020B0604020202020204" pitchFamily="34" charset="0"/>
              </a:defRPr>
            </a:lvl2pPr>
            <a:lvl3pPr marL="1143000" indent="-228600" defTabSz="414338">
              <a:defRPr sz="2400">
                <a:solidFill>
                  <a:schemeClr val="tx1"/>
                </a:solidFill>
                <a:latin typeface="Arial" panose="020B0604020202020204" pitchFamily="34" charset="0"/>
                <a:cs typeface="Arial" panose="020B0604020202020204" pitchFamily="34" charset="0"/>
              </a:defRPr>
            </a:lvl3pPr>
            <a:lvl4pPr marL="1600200" indent="-228600" defTabSz="414338">
              <a:defRPr sz="2400">
                <a:solidFill>
                  <a:schemeClr val="tx1"/>
                </a:solidFill>
                <a:latin typeface="Arial" panose="020B0604020202020204" pitchFamily="34" charset="0"/>
                <a:cs typeface="Arial" panose="020B0604020202020204" pitchFamily="34" charset="0"/>
              </a:defRPr>
            </a:lvl4pPr>
            <a:lvl5pPr marL="2057400" indent="-228600" defTabSz="414338">
              <a:defRPr sz="2400">
                <a:solidFill>
                  <a:schemeClr val="tx1"/>
                </a:solidFill>
                <a:latin typeface="Arial" panose="020B0604020202020204" pitchFamily="34" charset="0"/>
                <a:cs typeface="Arial" panose="020B0604020202020204" pitchFamily="34" charset="0"/>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100000"/>
            </a:pPr>
            <a:endParaRPr lang="it-IT" altLang="it-IT" sz="1600">
              <a:solidFill>
                <a:srgbClr val="FFFFFF"/>
              </a:solidFill>
            </a:endParaRPr>
          </a:p>
        </p:txBody>
      </p:sp>
      <p:grpSp>
        <p:nvGrpSpPr>
          <p:cNvPr id="2" name="Gruppo 1"/>
          <p:cNvGrpSpPr/>
          <p:nvPr/>
        </p:nvGrpSpPr>
        <p:grpSpPr>
          <a:xfrm>
            <a:off x="165100" y="3153459"/>
            <a:ext cx="8980488" cy="3152775"/>
            <a:chOff x="165100" y="3665089"/>
            <a:chExt cx="8980488" cy="3152775"/>
          </a:xfrm>
        </p:grpSpPr>
        <p:sp>
          <p:nvSpPr>
            <p:cNvPr id="132098" name="Text Box 1"/>
            <p:cNvSpPr txBox="1">
              <a:spLocks noChangeArrowheads="1"/>
            </p:cNvSpPr>
            <p:nvPr/>
          </p:nvSpPr>
          <p:spPr bwMode="auto">
            <a:xfrm>
              <a:off x="249238" y="3719062"/>
              <a:ext cx="4645025" cy="285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1" tIns="40816" rIns="81631" bIns="40816"/>
            <a:lstStyle>
              <a:lvl1pPr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1pPr>
              <a:lvl2pPr marL="742950" indent="-28575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2pPr>
              <a:lvl3pPr marL="11430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3pPr>
              <a:lvl4pPr marL="16002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4pPr>
              <a:lvl5pPr marL="20574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5pPr>
              <a:lvl6pPr marL="25146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6pPr>
              <a:lvl7pPr marL="29718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7pPr>
              <a:lvl8pPr marL="34290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8pPr>
              <a:lvl9pPr marL="38862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9pPr>
            </a:lstStyle>
            <a:p>
              <a:pPr eaLnBrk="1">
                <a:lnSpc>
                  <a:spcPct val="93000"/>
                </a:lnSpc>
                <a:buSzPct val="100000"/>
              </a:pPr>
              <a:r>
                <a:rPr lang="en-US" altLang="it-IT">
                  <a:solidFill>
                    <a:srgbClr val="000000"/>
                  </a:solidFill>
                  <a:latin typeface="Times New Roman" panose="02020603050405020304" pitchFamily="18" charset="0"/>
                </a:rPr>
                <a:t>Geometry definition</a:t>
              </a:r>
            </a:p>
            <a:p>
              <a:pPr eaLnBrk="1">
                <a:lnSpc>
                  <a:spcPct val="93000"/>
                </a:lnSpc>
                <a:buSzPct val="100000"/>
              </a:pPr>
              <a:r>
                <a:rPr lang="en-US" altLang="it-IT" b="1">
                  <a:solidFill>
                    <a:srgbClr val="DC2300"/>
                  </a:solidFill>
                  <a:latin typeface="Times New Roman" panose="02020603050405020304" pitchFamily="18" charset="0"/>
                </a:rPr>
                <a:t>ELASTCON</a:t>
              </a:r>
            </a:p>
            <a:p>
              <a:pPr eaLnBrk="1">
                <a:lnSpc>
                  <a:spcPct val="93000"/>
                </a:lnSpc>
                <a:buSzPct val="100000"/>
              </a:pPr>
              <a:r>
                <a:rPr lang="en-US" altLang="it-IT">
                  <a:solidFill>
                    <a:srgbClr val="DC2300"/>
                  </a:solidFill>
                  <a:latin typeface="Times New Roman" panose="02020603050405020304" pitchFamily="18" charset="0"/>
                </a:rPr>
                <a:t>[Optional keywords]</a:t>
              </a:r>
            </a:p>
            <a:p>
              <a:pPr eaLnBrk="1">
                <a:lnSpc>
                  <a:spcPct val="93000"/>
                </a:lnSpc>
                <a:buSzPct val="100000"/>
              </a:pPr>
              <a:r>
                <a:rPr lang="en-US" altLang="it-IT" b="1">
                  <a:solidFill>
                    <a:srgbClr val="DC2300"/>
                  </a:solidFill>
                  <a:latin typeface="Times New Roman" panose="02020603050405020304" pitchFamily="18" charset="0"/>
                </a:rPr>
                <a:t>END</a:t>
              </a:r>
            </a:p>
            <a:p>
              <a:pPr eaLnBrk="1">
                <a:lnSpc>
                  <a:spcPct val="93000"/>
                </a:lnSpc>
                <a:buSzPct val="100000"/>
              </a:pPr>
              <a:r>
                <a:rPr lang="en-US" altLang="it-IT">
                  <a:solidFill>
                    <a:srgbClr val="000000"/>
                  </a:solidFill>
                  <a:latin typeface="Times New Roman" panose="02020603050405020304" pitchFamily="18" charset="0"/>
                </a:rPr>
                <a:t>END</a:t>
              </a:r>
            </a:p>
            <a:p>
              <a:pPr eaLnBrk="1">
                <a:lnSpc>
                  <a:spcPct val="93000"/>
                </a:lnSpc>
                <a:buSzPct val="100000"/>
              </a:pPr>
              <a:r>
                <a:rPr lang="en-US" altLang="it-IT">
                  <a:solidFill>
                    <a:srgbClr val="000000"/>
                  </a:solidFill>
                  <a:latin typeface="Times New Roman" panose="02020603050405020304" pitchFamily="18" charset="0"/>
                </a:rPr>
                <a:t>Basis set definition</a:t>
              </a:r>
            </a:p>
            <a:p>
              <a:pPr eaLnBrk="1">
                <a:lnSpc>
                  <a:spcPct val="93000"/>
                </a:lnSpc>
                <a:buSzPct val="100000"/>
              </a:pPr>
              <a:r>
                <a:rPr lang="en-US" altLang="it-IT">
                  <a:solidFill>
                    <a:srgbClr val="000000"/>
                  </a:solidFill>
                  <a:latin typeface="Times New Roman" panose="02020603050405020304" pitchFamily="18" charset="0"/>
                </a:rPr>
                <a:t>END</a:t>
              </a:r>
            </a:p>
            <a:p>
              <a:pPr eaLnBrk="1">
                <a:lnSpc>
                  <a:spcPct val="93000"/>
                </a:lnSpc>
                <a:buSzPct val="100000"/>
              </a:pPr>
              <a:r>
                <a:rPr lang="en-US" altLang="it-IT">
                  <a:solidFill>
                    <a:srgbClr val="000000"/>
                  </a:solidFill>
                  <a:latin typeface="Times New Roman" panose="02020603050405020304" pitchFamily="18" charset="0"/>
                </a:rPr>
                <a:t>Comput. Parameters</a:t>
              </a:r>
            </a:p>
            <a:p>
              <a:pPr eaLnBrk="1">
                <a:lnSpc>
                  <a:spcPct val="93000"/>
                </a:lnSpc>
                <a:buSzPct val="100000"/>
              </a:pPr>
              <a:r>
                <a:rPr lang="en-US" altLang="it-IT">
                  <a:solidFill>
                    <a:srgbClr val="000000"/>
                  </a:solidFill>
                  <a:latin typeface="Times New Roman" panose="02020603050405020304" pitchFamily="18" charset="0"/>
                </a:rPr>
                <a:t>END</a:t>
              </a:r>
            </a:p>
          </p:txBody>
        </p:sp>
        <p:sp>
          <p:nvSpPr>
            <p:cNvPr id="132099" name="Rectangle 2"/>
            <p:cNvSpPr>
              <a:spLocks noChangeArrowheads="1"/>
            </p:cNvSpPr>
            <p:nvPr/>
          </p:nvSpPr>
          <p:spPr bwMode="auto">
            <a:xfrm>
              <a:off x="165100" y="3665089"/>
              <a:ext cx="2654300" cy="3152775"/>
            </a:xfrm>
            <a:prstGeom prst="rect">
              <a:avLst/>
            </a:prstGeom>
            <a:solidFill>
              <a:srgbClr val="729FCF">
                <a:alpha val="0"/>
              </a:srgbClr>
            </a:solidFill>
            <a:ln w="36720">
              <a:solidFill>
                <a:srgbClr val="DC23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36" tIns="41469" rIns="82936" bIns="41469" anchor="ctr"/>
            <a:lstStyle>
              <a:lvl1pPr defTabSz="414338">
                <a:defRPr sz="2400">
                  <a:solidFill>
                    <a:schemeClr val="tx1"/>
                  </a:solidFill>
                  <a:latin typeface="Arial" panose="020B0604020202020204" pitchFamily="34" charset="0"/>
                  <a:cs typeface="Arial" panose="020B0604020202020204" pitchFamily="34" charset="0"/>
                </a:defRPr>
              </a:lvl1pPr>
              <a:lvl2pPr marL="742950" indent="-285750" defTabSz="414338">
                <a:defRPr sz="2400">
                  <a:solidFill>
                    <a:schemeClr val="tx1"/>
                  </a:solidFill>
                  <a:latin typeface="Arial" panose="020B0604020202020204" pitchFamily="34" charset="0"/>
                  <a:cs typeface="Arial" panose="020B0604020202020204" pitchFamily="34" charset="0"/>
                </a:defRPr>
              </a:lvl2pPr>
              <a:lvl3pPr marL="1143000" indent="-228600" defTabSz="414338">
                <a:defRPr sz="2400">
                  <a:solidFill>
                    <a:schemeClr val="tx1"/>
                  </a:solidFill>
                  <a:latin typeface="Arial" panose="020B0604020202020204" pitchFamily="34" charset="0"/>
                  <a:cs typeface="Arial" panose="020B0604020202020204" pitchFamily="34" charset="0"/>
                </a:defRPr>
              </a:lvl3pPr>
              <a:lvl4pPr marL="1600200" indent="-228600" defTabSz="414338">
                <a:defRPr sz="2400">
                  <a:solidFill>
                    <a:schemeClr val="tx1"/>
                  </a:solidFill>
                  <a:latin typeface="Arial" panose="020B0604020202020204" pitchFamily="34" charset="0"/>
                  <a:cs typeface="Arial" panose="020B0604020202020204" pitchFamily="34" charset="0"/>
                </a:defRPr>
              </a:lvl4pPr>
              <a:lvl5pPr marL="2057400" indent="-228600" defTabSz="414338">
                <a:defRPr sz="2400">
                  <a:solidFill>
                    <a:schemeClr val="tx1"/>
                  </a:solidFill>
                  <a:latin typeface="Arial" panose="020B0604020202020204" pitchFamily="34" charset="0"/>
                  <a:cs typeface="Arial" panose="020B0604020202020204" pitchFamily="34" charset="0"/>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100000"/>
              </a:pPr>
              <a:endParaRPr lang="it-IT" altLang="it-IT" sz="1600">
                <a:solidFill>
                  <a:srgbClr val="FFFFFF"/>
                </a:solidFill>
              </a:endParaRPr>
            </a:p>
          </p:txBody>
        </p:sp>
        <p:sp>
          <p:nvSpPr>
            <p:cNvPr id="132112" name="Text Box 15"/>
            <p:cNvSpPr txBox="1">
              <a:spLocks noChangeArrowheads="1"/>
            </p:cNvSpPr>
            <p:nvPr/>
          </p:nvSpPr>
          <p:spPr bwMode="auto">
            <a:xfrm>
              <a:off x="3221038" y="3719062"/>
              <a:ext cx="4645025" cy="285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1" tIns="40816" rIns="81631" bIns="40816"/>
            <a:lstStyle>
              <a:lvl1pPr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1pPr>
              <a:lvl2pPr marL="742950" indent="-28575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2pPr>
              <a:lvl3pPr marL="11430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3pPr>
              <a:lvl4pPr marL="16002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4pPr>
              <a:lvl5pPr marL="20574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5pPr>
              <a:lvl6pPr marL="25146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6pPr>
              <a:lvl7pPr marL="29718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7pPr>
              <a:lvl8pPr marL="34290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8pPr>
              <a:lvl9pPr marL="38862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9pPr>
            </a:lstStyle>
            <a:p>
              <a:pPr eaLnBrk="1">
                <a:lnSpc>
                  <a:spcPct val="93000"/>
                </a:lnSpc>
                <a:buSzPct val="100000"/>
              </a:pPr>
              <a:r>
                <a:rPr lang="en-US" altLang="it-IT">
                  <a:solidFill>
                    <a:srgbClr val="000000"/>
                  </a:solidFill>
                  <a:latin typeface="Times New Roman" panose="02020603050405020304" pitchFamily="18" charset="0"/>
                </a:rPr>
                <a:t>Geometry definition</a:t>
              </a:r>
            </a:p>
            <a:p>
              <a:pPr eaLnBrk="1">
                <a:lnSpc>
                  <a:spcPct val="93000"/>
                </a:lnSpc>
                <a:buSzPct val="100000"/>
              </a:pPr>
              <a:r>
                <a:rPr lang="en-US" altLang="it-IT" b="1">
                  <a:solidFill>
                    <a:srgbClr val="DC2300"/>
                  </a:solidFill>
                  <a:latin typeface="Times New Roman" panose="02020603050405020304" pitchFamily="18" charset="0"/>
                </a:rPr>
                <a:t>PIEZOCON</a:t>
              </a:r>
            </a:p>
            <a:p>
              <a:pPr eaLnBrk="1">
                <a:lnSpc>
                  <a:spcPct val="93000"/>
                </a:lnSpc>
                <a:buSzPct val="100000"/>
              </a:pPr>
              <a:r>
                <a:rPr lang="en-US" altLang="it-IT">
                  <a:solidFill>
                    <a:srgbClr val="DC2300"/>
                  </a:solidFill>
                  <a:latin typeface="Times New Roman" panose="02020603050405020304" pitchFamily="18" charset="0"/>
                </a:rPr>
                <a:t>[Optional keywords]</a:t>
              </a:r>
            </a:p>
            <a:p>
              <a:pPr eaLnBrk="1">
                <a:lnSpc>
                  <a:spcPct val="93000"/>
                </a:lnSpc>
                <a:buSzPct val="100000"/>
              </a:pPr>
              <a:r>
                <a:rPr lang="en-US" altLang="it-IT" b="1">
                  <a:solidFill>
                    <a:srgbClr val="DC2300"/>
                  </a:solidFill>
                  <a:latin typeface="Times New Roman" panose="02020603050405020304" pitchFamily="18" charset="0"/>
                </a:rPr>
                <a:t>END</a:t>
              </a:r>
            </a:p>
            <a:p>
              <a:pPr eaLnBrk="1">
                <a:lnSpc>
                  <a:spcPct val="93000"/>
                </a:lnSpc>
                <a:buSzPct val="100000"/>
              </a:pPr>
              <a:r>
                <a:rPr lang="en-US" altLang="it-IT">
                  <a:solidFill>
                    <a:srgbClr val="000000"/>
                  </a:solidFill>
                  <a:latin typeface="Times New Roman" panose="02020603050405020304" pitchFamily="18" charset="0"/>
                </a:rPr>
                <a:t>END</a:t>
              </a:r>
            </a:p>
            <a:p>
              <a:pPr eaLnBrk="1">
                <a:lnSpc>
                  <a:spcPct val="93000"/>
                </a:lnSpc>
                <a:buSzPct val="100000"/>
              </a:pPr>
              <a:r>
                <a:rPr lang="en-US" altLang="it-IT">
                  <a:solidFill>
                    <a:srgbClr val="000000"/>
                  </a:solidFill>
                  <a:latin typeface="Times New Roman" panose="02020603050405020304" pitchFamily="18" charset="0"/>
                </a:rPr>
                <a:t>Basis set definition</a:t>
              </a:r>
            </a:p>
            <a:p>
              <a:pPr eaLnBrk="1">
                <a:lnSpc>
                  <a:spcPct val="93000"/>
                </a:lnSpc>
                <a:buSzPct val="100000"/>
              </a:pPr>
              <a:r>
                <a:rPr lang="en-US" altLang="it-IT">
                  <a:solidFill>
                    <a:srgbClr val="000000"/>
                  </a:solidFill>
                  <a:latin typeface="Times New Roman" panose="02020603050405020304" pitchFamily="18" charset="0"/>
                </a:rPr>
                <a:t>END</a:t>
              </a:r>
            </a:p>
            <a:p>
              <a:pPr eaLnBrk="1">
                <a:lnSpc>
                  <a:spcPct val="93000"/>
                </a:lnSpc>
                <a:buSzPct val="100000"/>
              </a:pPr>
              <a:r>
                <a:rPr lang="en-US" altLang="it-IT">
                  <a:solidFill>
                    <a:srgbClr val="000000"/>
                  </a:solidFill>
                  <a:latin typeface="Times New Roman" panose="02020603050405020304" pitchFamily="18" charset="0"/>
                </a:rPr>
                <a:t>Comput. Parameters</a:t>
              </a:r>
            </a:p>
            <a:p>
              <a:pPr eaLnBrk="1">
                <a:lnSpc>
                  <a:spcPct val="93000"/>
                </a:lnSpc>
                <a:buSzPct val="100000"/>
              </a:pPr>
              <a:r>
                <a:rPr lang="en-US" altLang="it-IT">
                  <a:solidFill>
                    <a:srgbClr val="000000"/>
                  </a:solidFill>
                  <a:latin typeface="Times New Roman" panose="02020603050405020304" pitchFamily="18" charset="0"/>
                </a:rPr>
                <a:t>END</a:t>
              </a:r>
            </a:p>
          </p:txBody>
        </p:sp>
        <p:sp>
          <p:nvSpPr>
            <p:cNvPr id="132113" name="Rectangle 16"/>
            <p:cNvSpPr>
              <a:spLocks noChangeArrowheads="1"/>
            </p:cNvSpPr>
            <p:nvPr/>
          </p:nvSpPr>
          <p:spPr bwMode="auto">
            <a:xfrm>
              <a:off x="3138488" y="3665089"/>
              <a:ext cx="2652712" cy="3152775"/>
            </a:xfrm>
            <a:prstGeom prst="rect">
              <a:avLst/>
            </a:prstGeom>
            <a:solidFill>
              <a:srgbClr val="729FCF">
                <a:alpha val="0"/>
              </a:srgbClr>
            </a:solidFill>
            <a:ln w="36720">
              <a:solidFill>
                <a:srgbClr val="DC23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36" tIns="41469" rIns="82936" bIns="41469" anchor="ctr"/>
            <a:lstStyle>
              <a:lvl1pPr defTabSz="414338">
                <a:defRPr sz="2400">
                  <a:solidFill>
                    <a:schemeClr val="tx1"/>
                  </a:solidFill>
                  <a:latin typeface="Arial" panose="020B0604020202020204" pitchFamily="34" charset="0"/>
                  <a:cs typeface="Arial" panose="020B0604020202020204" pitchFamily="34" charset="0"/>
                </a:defRPr>
              </a:lvl1pPr>
              <a:lvl2pPr marL="742950" indent="-285750" defTabSz="414338">
                <a:defRPr sz="2400">
                  <a:solidFill>
                    <a:schemeClr val="tx1"/>
                  </a:solidFill>
                  <a:latin typeface="Arial" panose="020B0604020202020204" pitchFamily="34" charset="0"/>
                  <a:cs typeface="Arial" panose="020B0604020202020204" pitchFamily="34" charset="0"/>
                </a:defRPr>
              </a:lvl2pPr>
              <a:lvl3pPr marL="1143000" indent="-228600" defTabSz="414338">
                <a:defRPr sz="2400">
                  <a:solidFill>
                    <a:schemeClr val="tx1"/>
                  </a:solidFill>
                  <a:latin typeface="Arial" panose="020B0604020202020204" pitchFamily="34" charset="0"/>
                  <a:cs typeface="Arial" panose="020B0604020202020204" pitchFamily="34" charset="0"/>
                </a:defRPr>
              </a:lvl3pPr>
              <a:lvl4pPr marL="1600200" indent="-228600" defTabSz="414338">
                <a:defRPr sz="2400">
                  <a:solidFill>
                    <a:schemeClr val="tx1"/>
                  </a:solidFill>
                  <a:latin typeface="Arial" panose="020B0604020202020204" pitchFamily="34" charset="0"/>
                  <a:cs typeface="Arial" panose="020B0604020202020204" pitchFamily="34" charset="0"/>
                </a:defRPr>
              </a:lvl4pPr>
              <a:lvl5pPr marL="2057400" indent="-228600" defTabSz="414338">
                <a:defRPr sz="2400">
                  <a:solidFill>
                    <a:schemeClr val="tx1"/>
                  </a:solidFill>
                  <a:latin typeface="Arial" panose="020B0604020202020204" pitchFamily="34" charset="0"/>
                  <a:cs typeface="Arial" panose="020B0604020202020204" pitchFamily="34" charset="0"/>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100000"/>
              </a:pPr>
              <a:endParaRPr lang="it-IT" altLang="it-IT" sz="1600">
                <a:solidFill>
                  <a:srgbClr val="FFFFFF"/>
                </a:solidFill>
              </a:endParaRPr>
            </a:p>
          </p:txBody>
        </p:sp>
        <p:sp>
          <p:nvSpPr>
            <p:cNvPr id="132114" name="Text Box 17"/>
            <p:cNvSpPr txBox="1">
              <a:spLocks noChangeArrowheads="1"/>
            </p:cNvSpPr>
            <p:nvPr/>
          </p:nvSpPr>
          <p:spPr bwMode="auto">
            <a:xfrm>
              <a:off x="6224588" y="3698875"/>
              <a:ext cx="2921000" cy="285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1" tIns="40816" rIns="81631" bIns="40816"/>
            <a:lstStyle>
              <a:lvl1pPr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1pPr>
              <a:lvl2pPr marL="742950" indent="-28575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2pPr>
              <a:lvl3pPr marL="11430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3pPr>
              <a:lvl4pPr marL="16002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4pPr>
              <a:lvl5pPr marL="20574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5pPr>
              <a:lvl6pPr marL="25146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6pPr>
              <a:lvl7pPr marL="29718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7pPr>
              <a:lvl8pPr marL="34290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8pPr>
              <a:lvl9pPr marL="38862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cs typeface="Arial" panose="020B0604020202020204" pitchFamily="34" charset="0"/>
                </a:defRPr>
              </a:lvl9pPr>
            </a:lstStyle>
            <a:p>
              <a:pPr eaLnBrk="1">
                <a:lnSpc>
                  <a:spcPct val="93000"/>
                </a:lnSpc>
                <a:buSzPct val="100000"/>
              </a:pPr>
              <a:r>
                <a:rPr lang="en-US" altLang="it-IT">
                  <a:solidFill>
                    <a:srgbClr val="000000"/>
                  </a:solidFill>
                  <a:latin typeface="Times New Roman" panose="02020603050405020304" pitchFamily="18" charset="0"/>
                </a:rPr>
                <a:t>Geometry definition</a:t>
              </a:r>
            </a:p>
            <a:p>
              <a:pPr eaLnBrk="1">
                <a:lnSpc>
                  <a:spcPct val="93000"/>
                </a:lnSpc>
                <a:buSzPct val="100000"/>
              </a:pPr>
              <a:r>
                <a:rPr lang="en-US" altLang="it-IT" b="1">
                  <a:solidFill>
                    <a:srgbClr val="DC2300"/>
                  </a:solidFill>
                  <a:latin typeface="Times New Roman" panose="02020603050405020304" pitchFamily="18" charset="0"/>
                </a:rPr>
                <a:t>PHOTOELA</a:t>
              </a:r>
            </a:p>
            <a:p>
              <a:pPr eaLnBrk="1">
                <a:lnSpc>
                  <a:spcPct val="93000"/>
                </a:lnSpc>
                <a:buSzPct val="100000"/>
              </a:pPr>
              <a:r>
                <a:rPr lang="en-US" altLang="it-IT">
                  <a:solidFill>
                    <a:srgbClr val="DC2300"/>
                  </a:solidFill>
                  <a:latin typeface="Times New Roman" panose="02020603050405020304" pitchFamily="18" charset="0"/>
                </a:rPr>
                <a:t>[Optional keywords]</a:t>
              </a:r>
            </a:p>
            <a:p>
              <a:pPr eaLnBrk="1">
                <a:lnSpc>
                  <a:spcPct val="93000"/>
                </a:lnSpc>
                <a:buSzPct val="100000"/>
              </a:pPr>
              <a:r>
                <a:rPr lang="en-US" altLang="it-IT" b="1">
                  <a:solidFill>
                    <a:srgbClr val="DC2300"/>
                  </a:solidFill>
                  <a:latin typeface="Times New Roman" panose="02020603050405020304" pitchFamily="18" charset="0"/>
                </a:rPr>
                <a:t>END</a:t>
              </a:r>
            </a:p>
            <a:p>
              <a:pPr eaLnBrk="1">
                <a:lnSpc>
                  <a:spcPct val="93000"/>
                </a:lnSpc>
                <a:buSzPct val="100000"/>
              </a:pPr>
              <a:r>
                <a:rPr lang="en-US" altLang="it-IT">
                  <a:solidFill>
                    <a:srgbClr val="000000"/>
                  </a:solidFill>
                  <a:latin typeface="Times New Roman" panose="02020603050405020304" pitchFamily="18" charset="0"/>
                </a:rPr>
                <a:t>END</a:t>
              </a:r>
            </a:p>
            <a:p>
              <a:pPr eaLnBrk="1">
                <a:lnSpc>
                  <a:spcPct val="93000"/>
                </a:lnSpc>
                <a:buSzPct val="100000"/>
              </a:pPr>
              <a:r>
                <a:rPr lang="en-US" altLang="it-IT">
                  <a:solidFill>
                    <a:srgbClr val="000000"/>
                  </a:solidFill>
                  <a:latin typeface="Times New Roman" panose="02020603050405020304" pitchFamily="18" charset="0"/>
                </a:rPr>
                <a:t>Basis set definition</a:t>
              </a:r>
            </a:p>
            <a:p>
              <a:pPr eaLnBrk="1">
                <a:lnSpc>
                  <a:spcPct val="93000"/>
                </a:lnSpc>
                <a:buSzPct val="100000"/>
              </a:pPr>
              <a:r>
                <a:rPr lang="en-US" altLang="it-IT">
                  <a:solidFill>
                    <a:srgbClr val="000000"/>
                  </a:solidFill>
                  <a:latin typeface="Times New Roman" panose="02020603050405020304" pitchFamily="18" charset="0"/>
                </a:rPr>
                <a:t>END</a:t>
              </a:r>
            </a:p>
            <a:p>
              <a:pPr eaLnBrk="1">
                <a:lnSpc>
                  <a:spcPct val="93000"/>
                </a:lnSpc>
                <a:buSzPct val="100000"/>
              </a:pPr>
              <a:r>
                <a:rPr lang="en-US" altLang="it-IT">
                  <a:solidFill>
                    <a:srgbClr val="000000"/>
                  </a:solidFill>
                  <a:latin typeface="Times New Roman" panose="02020603050405020304" pitchFamily="18" charset="0"/>
                </a:rPr>
                <a:t>Comput. Parameters</a:t>
              </a:r>
            </a:p>
            <a:p>
              <a:pPr eaLnBrk="1">
                <a:lnSpc>
                  <a:spcPct val="93000"/>
                </a:lnSpc>
                <a:buSzPct val="100000"/>
              </a:pPr>
              <a:r>
                <a:rPr lang="en-US" altLang="it-IT">
                  <a:solidFill>
                    <a:srgbClr val="000000"/>
                  </a:solidFill>
                  <a:latin typeface="Times New Roman" panose="02020603050405020304" pitchFamily="18" charset="0"/>
                </a:rPr>
                <a:t>END</a:t>
              </a:r>
            </a:p>
          </p:txBody>
        </p:sp>
        <p:sp>
          <p:nvSpPr>
            <p:cNvPr id="132115" name="Rectangle 18"/>
            <p:cNvSpPr>
              <a:spLocks noChangeArrowheads="1"/>
            </p:cNvSpPr>
            <p:nvPr/>
          </p:nvSpPr>
          <p:spPr bwMode="auto">
            <a:xfrm>
              <a:off x="6185582" y="3665089"/>
              <a:ext cx="2652712" cy="3152775"/>
            </a:xfrm>
            <a:prstGeom prst="rect">
              <a:avLst/>
            </a:prstGeom>
            <a:solidFill>
              <a:srgbClr val="729FCF">
                <a:alpha val="0"/>
              </a:srgbClr>
            </a:solidFill>
            <a:ln w="36720">
              <a:solidFill>
                <a:srgbClr val="DC23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36" tIns="41469" rIns="82936" bIns="41469" anchor="ctr"/>
            <a:lstStyle>
              <a:lvl1pPr defTabSz="414338">
                <a:defRPr sz="2400">
                  <a:solidFill>
                    <a:schemeClr val="tx1"/>
                  </a:solidFill>
                  <a:latin typeface="Arial" panose="020B0604020202020204" pitchFamily="34" charset="0"/>
                  <a:cs typeface="Arial" panose="020B0604020202020204" pitchFamily="34" charset="0"/>
                </a:defRPr>
              </a:lvl1pPr>
              <a:lvl2pPr marL="742950" indent="-285750" defTabSz="414338">
                <a:defRPr sz="2400">
                  <a:solidFill>
                    <a:schemeClr val="tx1"/>
                  </a:solidFill>
                  <a:latin typeface="Arial" panose="020B0604020202020204" pitchFamily="34" charset="0"/>
                  <a:cs typeface="Arial" panose="020B0604020202020204" pitchFamily="34" charset="0"/>
                </a:defRPr>
              </a:lvl2pPr>
              <a:lvl3pPr marL="1143000" indent="-228600" defTabSz="414338">
                <a:defRPr sz="2400">
                  <a:solidFill>
                    <a:schemeClr val="tx1"/>
                  </a:solidFill>
                  <a:latin typeface="Arial" panose="020B0604020202020204" pitchFamily="34" charset="0"/>
                  <a:cs typeface="Arial" panose="020B0604020202020204" pitchFamily="34" charset="0"/>
                </a:defRPr>
              </a:lvl3pPr>
              <a:lvl4pPr marL="1600200" indent="-228600" defTabSz="414338">
                <a:defRPr sz="2400">
                  <a:solidFill>
                    <a:schemeClr val="tx1"/>
                  </a:solidFill>
                  <a:latin typeface="Arial" panose="020B0604020202020204" pitchFamily="34" charset="0"/>
                  <a:cs typeface="Arial" panose="020B0604020202020204" pitchFamily="34" charset="0"/>
                </a:defRPr>
              </a:lvl4pPr>
              <a:lvl5pPr marL="2057400" indent="-228600" defTabSz="414338">
                <a:defRPr sz="2400">
                  <a:solidFill>
                    <a:schemeClr val="tx1"/>
                  </a:solidFill>
                  <a:latin typeface="Arial" panose="020B0604020202020204" pitchFamily="34" charset="0"/>
                  <a:cs typeface="Arial" panose="020B0604020202020204" pitchFamily="34" charset="0"/>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100000"/>
              </a:pPr>
              <a:endParaRPr lang="it-IT" altLang="it-IT" sz="1600">
                <a:solidFill>
                  <a:srgbClr val="FFFFFF"/>
                </a:solidFill>
              </a:endParaRP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ChangeArrowheads="1"/>
          </p:cNvSpPr>
          <p:nvPr/>
        </p:nvSpPr>
        <p:spPr bwMode="auto">
          <a:xfrm>
            <a:off x="457200" y="381000"/>
            <a:ext cx="8382000" cy="584200"/>
          </a:xfrm>
          <a:prstGeom prst="rect">
            <a:avLst/>
          </a:prstGeom>
          <a:solidFill>
            <a:schemeClr val="fo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5000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5000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5000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50000"/>
              </a:spcBef>
              <a:spcAft>
                <a:spcPct val="0"/>
              </a:spcAft>
              <a:defRPr sz="2400">
                <a:solidFill>
                  <a:schemeClr val="tx1"/>
                </a:solidFill>
                <a:latin typeface="Arial" pitchFamily="34" charset="0"/>
                <a:ea typeface="MS PGothic" pitchFamily="34" charset="-128"/>
              </a:defRPr>
            </a:lvl9pPr>
          </a:lstStyle>
          <a:p>
            <a:pPr algn="ctr">
              <a:defRPr/>
            </a:pPr>
            <a:r>
              <a:rPr lang="it-IT" altLang="it-IT" sz="3600">
                <a:solidFill>
                  <a:srgbClr val="000000"/>
                </a:solidFill>
                <a:latin typeface="Times New Roman" pitchFamily="18" charset="0"/>
                <a:cs typeface="+mn-cs"/>
              </a:rPr>
              <a:t>Performance of HPC </a:t>
            </a:r>
          </a:p>
        </p:txBody>
      </p:sp>
      <p:sp>
        <p:nvSpPr>
          <p:cNvPr id="20485" name="Oval 8"/>
          <p:cNvSpPr>
            <a:spLocks noChangeArrowheads="1"/>
          </p:cNvSpPr>
          <p:nvPr/>
        </p:nvSpPr>
        <p:spPr bwMode="auto">
          <a:xfrm>
            <a:off x="3810000" y="3124200"/>
            <a:ext cx="381000" cy="381000"/>
          </a:xfrm>
          <a:prstGeom prst="ellipse">
            <a:avLst/>
          </a:prstGeom>
          <a:noFill/>
          <a:ln>
            <a:noFill/>
          </a:ln>
          <a:effectLst>
            <a:outerShdw dist="35921" dir="2700000" algn="ctr" rotWithShape="0">
              <a:schemeClr val="bg2"/>
            </a:outerShdw>
          </a:effectLst>
          <a:extLst/>
        </p:spPr>
        <p:txBody>
          <a:bodyPr wrap="none" lIns="91420" tIns="45711" rIns="91420" bIns="45711" anchor="ctr"/>
          <a:lstStyle/>
          <a:p>
            <a:pPr algn="ctr">
              <a:spcBef>
                <a:spcPct val="20000"/>
              </a:spcBef>
              <a:defRPr/>
            </a:pPr>
            <a:endParaRPr lang="it-IT" altLang="it-IT" sz="1800">
              <a:solidFill>
                <a:srgbClr val="000000"/>
              </a:solidFill>
              <a:latin typeface="Times New Roman" pitchFamily="18" charset="0"/>
              <a:ea typeface="MS PGothic" pitchFamily="34" charset="-128"/>
              <a:cs typeface="+mn-cs"/>
            </a:endParaRPr>
          </a:p>
        </p:txBody>
      </p:sp>
      <p:sp>
        <p:nvSpPr>
          <p:cNvPr id="20486" name="Oval 9"/>
          <p:cNvSpPr>
            <a:spLocks noChangeArrowheads="1"/>
          </p:cNvSpPr>
          <p:nvPr/>
        </p:nvSpPr>
        <p:spPr bwMode="auto">
          <a:xfrm>
            <a:off x="3657600" y="3886200"/>
            <a:ext cx="457200" cy="381000"/>
          </a:xfrm>
          <a:prstGeom prst="ellipse">
            <a:avLst/>
          </a:prstGeom>
          <a:noFill/>
          <a:ln>
            <a:noFill/>
          </a:ln>
          <a:effectLst>
            <a:outerShdw dist="35921" dir="2700000" algn="ctr" rotWithShape="0">
              <a:schemeClr val="bg2"/>
            </a:outerShdw>
          </a:effectLst>
          <a:extLst/>
        </p:spPr>
        <p:txBody>
          <a:bodyPr wrap="none" lIns="91420" tIns="45711" rIns="91420" bIns="45711" anchor="ctr"/>
          <a:lstStyle/>
          <a:p>
            <a:pPr algn="ctr">
              <a:spcBef>
                <a:spcPct val="20000"/>
              </a:spcBef>
              <a:defRPr/>
            </a:pPr>
            <a:endParaRPr lang="it-IT" altLang="it-IT" sz="1800">
              <a:solidFill>
                <a:srgbClr val="000000"/>
              </a:solidFill>
              <a:latin typeface="Times New Roman" pitchFamily="18" charset="0"/>
              <a:ea typeface="MS PGothic" pitchFamily="34" charset="-128"/>
              <a:cs typeface="+mn-cs"/>
            </a:endParaRPr>
          </a:p>
        </p:txBody>
      </p:sp>
      <p:sp>
        <p:nvSpPr>
          <p:cNvPr id="20487" name="Oval 10"/>
          <p:cNvSpPr>
            <a:spLocks noChangeArrowheads="1"/>
          </p:cNvSpPr>
          <p:nvPr/>
        </p:nvSpPr>
        <p:spPr bwMode="auto">
          <a:xfrm>
            <a:off x="3657600" y="4419600"/>
            <a:ext cx="533400" cy="457200"/>
          </a:xfrm>
          <a:prstGeom prst="ellipse">
            <a:avLst/>
          </a:prstGeom>
          <a:noFill/>
          <a:ln>
            <a:noFill/>
          </a:ln>
          <a:effectLst>
            <a:outerShdw dist="35921" dir="2700000" algn="ctr" rotWithShape="0">
              <a:schemeClr val="bg2"/>
            </a:outerShdw>
          </a:effectLst>
          <a:extLst/>
        </p:spPr>
        <p:txBody>
          <a:bodyPr wrap="none" lIns="91420" tIns="45711" rIns="91420" bIns="45711" anchor="ctr"/>
          <a:lstStyle/>
          <a:p>
            <a:pPr algn="ctr">
              <a:spcBef>
                <a:spcPct val="20000"/>
              </a:spcBef>
              <a:defRPr/>
            </a:pPr>
            <a:endParaRPr lang="it-IT" altLang="it-IT" sz="1800">
              <a:solidFill>
                <a:srgbClr val="000000"/>
              </a:solidFill>
              <a:latin typeface="Times New Roman" pitchFamily="18" charset="0"/>
              <a:ea typeface="MS PGothic" pitchFamily="34" charset="-128"/>
              <a:cs typeface="+mn-cs"/>
            </a:endParaRPr>
          </a:p>
        </p:txBody>
      </p:sp>
      <p:sp>
        <p:nvSpPr>
          <p:cNvPr id="20488" name="Oval 11"/>
          <p:cNvSpPr>
            <a:spLocks noChangeArrowheads="1"/>
          </p:cNvSpPr>
          <p:nvPr/>
        </p:nvSpPr>
        <p:spPr bwMode="auto">
          <a:xfrm>
            <a:off x="6248400" y="5410200"/>
            <a:ext cx="457200" cy="457200"/>
          </a:xfrm>
          <a:prstGeom prst="ellipse">
            <a:avLst/>
          </a:prstGeom>
          <a:noFill/>
          <a:ln>
            <a:noFill/>
          </a:ln>
          <a:effectLst>
            <a:outerShdw dist="35921" dir="2700000" algn="ctr" rotWithShape="0">
              <a:schemeClr val="bg2"/>
            </a:outerShdw>
          </a:effectLst>
          <a:extLst/>
        </p:spPr>
        <p:txBody>
          <a:bodyPr wrap="none" lIns="91420" tIns="45711" rIns="91420" bIns="45711" anchor="ctr"/>
          <a:lstStyle/>
          <a:p>
            <a:pPr algn="ctr">
              <a:spcBef>
                <a:spcPct val="20000"/>
              </a:spcBef>
              <a:defRPr/>
            </a:pPr>
            <a:endParaRPr lang="it-IT" altLang="it-IT" sz="1800">
              <a:solidFill>
                <a:srgbClr val="000000"/>
              </a:solidFill>
              <a:latin typeface="Times New Roman" pitchFamily="18" charset="0"/>
              <a:ea typeface="MS PGothic" pitchFamily="34" charset="-128"/>
              <a:cs typeface="+mn-cs"/>
            </a:endParaRPr>
          </a:p>
        </p:txBody>
      </p:sp>
      <p:cxnSp>
        <p:nvCxnSpPr>
          <p:cNvPr id="93191" name="AutoShape 12"/>
          <p:cNvCxnSpPr>
            <a:cxnSpLocks noChangeShapeType="1"/>
          </p:cNvCxnSpPr>
          <p:nvPr/>
        </p:nvCxnSpPr>
        <p:spPr bwMode="auto">
          <a:xfrm>
            <a:off x="5334000" y="3665538"/>
            <a:ext cx="457200" cy="982662"/>
          </a:xfrm>
          <a:prstGeom prst="bentConnector2">
            <a:avLst/>
          </a:prstGeom>
          <a:noFill/>
          <a:ln>
            <a:noFill/>
          </a:ln>
          <a:effectLst>
            <a:outerShdw dist="35921"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type="triangle" w="med" len="med"/>
                <a:tailEnd type="triangle" w="med" len="med"/>
              </a14:hiddenLine>
            </a:ext>
          </a:extLst>
        </p:spPr>
      </p:cxnSp>
      <p:pic>
        <p:nvPicPr>
          <p:cNvPr id="93192" name="Picture 2"/>
          <p:cNvPicPr>
            <a:picLocks noChangeAspect="1" noChangeArrowheads="1"/>
          </p:cNvPicPr>
          <p:nvPr/>
        </p:nvPicPr>
        <p:blipFill>
          <a:blip r:embed="rId3">
            <a:extLst>
              <a:ext uri="{28A0092B-C50C-407E-A947-70E740481C1C}">
                <a14:useLocalDpi xmlns:a14="http://schemas.microsoft.com/office/drawing/2010/main" val="0"/>
              </a:ext>
            </a:extLst>
          </a:blip>
          <a:srcRect l="1581" t="6062"/>
          <a:stretch>
            <a:fillRect/>
          </a:stretch>
        </p:blipFill>
        <p:spPr bwMode="auto">
          <a:xfrm>
            <a:off x="388938" y="2152650"/>
            <a:ext cx="85185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93193" name="Gruppo 1"/>
          <p:cNvGrpSpPr>
            <a:grpSpLocks/>
          </p:cNvGrpSpPr>
          <p:nvPr/>
        </p:nvGrpSpPr>
        <p:grpSpPr bwMode="auto">
          <a:xfrm>
            <a:off x="1547813" y="1196975"/>
            <a:ext cx="6337300" cy="863600"/>
            <a:chOff x="1680511" y="1196752"/>
            <a:chExt cx="5776912" cy="688975"/>
          </a:xfrm>
        </p:grpSpPr>
        <p:pic>
          <p:nvPicPr>
            <p:cNvPr id="9319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5786" y="1196752"/>
              <a:ext cx="548163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319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0511" y="1261839"/>
              <a:ext cx="23971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AutoShape 1"/>
          <p:cNvSpPr>
            <a:spLocks noChangeArrowheads="1"/>
          </p:cNvSpPr>
          <p:nvPr/>
        </p:nvSpPr>
        <p:spPr bwMode="auto">
          <a:xfrm>
            <a:off x="249238" y="84138"/>
            <a:ext cx="8045450" cy="746125"/>
          </a:xfrm>
          <a:prstGeom prst="roundRect">
            <a:avLst>
              <a:gd name="adj" fmla="val 16667"/>
            </a:avLst>
          </a:prstGeom>
          <a:solidFill>
            <a:srgbClr val="729FCF"/>
          </a:solidFill>
          <a:ln w="9360">
            <a:solidFill>
              <a:srgbClr val="3465AF"/>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sp>
        <p:nvSpPr>
          <p:cNvPr id="133123" name="Text Box 3"/>
          <p:cNvSpPr txBox="1">
            <a:spLocks noChangeArrowheads="1"/>
          </p:cNvSpPr>
          <p:nvPr/>
        </p:nvSpPr>
        <p:spPr bwMode="auto">
          <a:xfrm>
            <a:off x="-33338" y="163513"/>
            <a:ext cx="8816976"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66278"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en-US" altLang="it-IT">
                <a:solidFill>
                  <a:srgbClr val="000000"/>
                </a:solidFill>
                <a:ea typeface="MS PGothic" panose="020B0600070205080204" pitchFamily="34" charset="-128"/>
              </a:rPr>
              <a:t>CRYSTAL14: Elastic Properties </a:t>
            </a:r>
          </a:p>
        </p:txBody>
      </p:sp>
      <p:sp>
        <p:nvSpPr>
          <p:cNvPr id="133124" name="Text Box 4"/>
          <p:cNvSpPr txBox="1">
            <a:spLocks noChangeArrowheads="1"/>
          </p:cNvSpPr>
          <p:nvPr/>
        </p:nvSpPr>
        <p:spPr bwMode="auto">
          <a:xfrm>
            <a:off x="207963" y="1046163"/>
            <a:ext cx="8435975"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2443" rIns="81623" bIns="42443">
            <a:spAutoFit/>
          </a:bodyPr>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algn="just" eaLnBrk="1">
              <a:spcBef>
                <a:spcPct val="0"/>
              </a:spcBef>
              <a:buFontTx/>
              <a:buNone/>
            </a:pPr>
            <a:endParaRPr lang="it-IT" altLang="it-IT" sz="1600">
              <a:solidFill>
                <a:srgbClr val="004586"/>
              </a:solidFill>
              <a:latin typeface="Arial" panose="020B0604020202020204" pitchFamily="34" charset="0"/>
              <a:ea typeface="MS PGothic" panose="020B0600070205080204" pitchFamily="34" charset="-128"/>
            </a:endParaRPr>
          </a:p>
          <a:p>
            <a:pPr algn="just" eaLnBrk="1">
              <a:spcBef>
                <a:spcPct val="0"/>
              </a:spcBef>
              <a:buFontTx/>
              <a:buNone/>
            </a:pPr>
            <a:endParaRPr lang="it-IT" altLang="it-IT" sz="1600">
              <a:solidFill>
                <a:srgbClr val="000000"/>
              </a:solidFill>
              <a:latin typeface="Arial" panose="020B0604020202020204" pitchFamily="34" charset="0"/>
              <a:ea typeface="MS PGothic" panose="020B0600070205080204" pitchFamily="34" charset="-128"/>
            </a:endParaRPr>
          </a:p>
          <a:p>
            <a:pPr algn="just" eaLnBrk="1">
              <a:spcBef>
                <a:spcPct val="0"/>
              </a:spcBef>
              <a:buFontTx/>
              <a:buNone/>
            </a:pPr>
            <a:endParaRPr lang="it-IT" altLang="it-IT" sz="1600">
              <a:solidFill>
                <a:srgbClr val="000000"/>
              </a:solidFill>
              <a:latin typeface="Arial" panose="020B0604020202020204" pitchFamily="34" charset="0"/>
              <a:ea typeface="MS PGothic" panose="020B0600070205080204" pitchFamily="34" charset="-128"/>
            </a:endParaRPr>
          </a:p>
          <a:p>
            <a:pPr algn="just" eaLnBrk="1">
              <a:spcBef>
                <a:spcPct val="0"/>
              </a:spcBef>
              <a:buFontTx/>
              <a:buNone/>
            </a:pPr>
            <a:endParaRPr lang="it-IT" altLang="it-IT" sz="1600">
              <a:solidFill>
                <a:srgbClr val="000000"/>
              </a:solidFill>
              <a:latin typeface="Arial" panose="020B0604020202020204" pitchFamily="34" charset="0"/>
              <a:ea typeface="MS PGothic" panose="020B0600070205080204" pitchFamily="34" charset="-128"/>
            </a:endParaRPr>
          </a:p>
          <a:p>
            <a:pPr algn="just" eaLnBrk="1">
              <a:spcBef>
                <a:spcPct val="0"/>
              </a:spcBef>
              <a:buFontTx/>
              <a:buNone/>
            </a:pPr>
            <a:endParaRPr lang="it-IT" altLang="it-IT" sz="1600">
              <a:solidFill>
                <a:srgbClr val="000000"/>
              </a:solidFill>
              <a:latin typeface="Arial" panose="020B0604020202020204" pitchFamily="34" charset="0"/>
              <a:ea typeface="MS PGothic" panose="020B0600070205080204" pitchFamily="34" charset="-128"/>
            </a:endParaRPr>
          </a:p>
          <a:p>
            <a:pPr algn="just" eaLnBrk="1">
              <a:spcBef>
                <a:spcPct val="0"/>
              </a:spcBef>
              <a:buFontTx/>
              <a:buNone/>
            </a:pPr>
            <a:endParaRPr lang="it-IT" altLang="it-IT" sz="1600">
              <a:solidFill>
                <a:srgbClr val="000000"/>
              </a:solidFill>
              <a:latin typeface="Arial" panose="020B0604020202020204" pitchFamily="34" charset="0"/>
              <a:ea typeface="MS PGothic" panose="020B0600070205080204" pitchFamily="34" charset="-128"/>
            </a:endParaRPr>
          </a:p>
        </p:txBody>
      </p:sp>
      <p:pic>
        <p:nvPicPr>
          <p:cNvPr id="133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013" y="895350"/>
            <a:ext cx="5638800"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318" name="Text Box 6"/>
          <p:cNvSpPr txBox="1">
            <a:spLocks noChangeArrowheads="1"/>
          </p:cNvSpPr>
          <p:nvPr/>
        </p:nvSpPr>
        <p:spPr bwMode="auto">
          <a:xfrm>
            <a:off x="381000" y="1350963"/>
            <a:ext cx="2851150" cy="361950"/>
          </a:xfrm>
          <a:prstGeom prst="rect">
            <a:avLst/>
          </a:prstGeom>
          <a:noFill/>
          <a:ln w="9525">
            <a:noFill/>
            <a:round/>
            <a:headEnd/>
            <a:tailEnd/>
          </a:ln>
          <a:effectLst/>
        </p:spPr>
        <p:txBody>
          <a:bodyPr lIns="81623" tIns="56809" rIns="81623" bIns="40811"/>
          <a:lstStyle/>
          <a:p>
            <a:pPr algn="ctr" defTabSz="414252" eaLnBrk="1">
              <a:lnSpc>
                <a:spcPct val="93000"/>
              </a:lnSpc>
              <a:buSzPct val="100000"/>
              <a:tabLst>
                <a:tab pos="0" algn="l"/>
                <a:tab pos="414252" algn="l"/>
                <a:tab pos="828503" algn="l"/>
                <a:tab pos="1244342" algn="l"/>
                <a:tab pos="1658594" algn="l"/>
                <a:tab pos="2072845" algn="l"/>
                <a:tab pos="2487097" algn="l"/>
                <a:tab pos="2902936" algn="l"/>
                <a:tab pos="3317187" algn="l"/>
                <a:tab pos="3731439" algn="l"/>
                <a:tab pos="4145690" algn="l"/>
                <a:tab pos="4561529" algn="l"/>
                <a:tab pos="4975781" algn="l"/>
                <a:tab pos="5390032" algn="l"/>
                <a:tab pos="5804284" algn="l"/>
                <a:tab pos="6220123" algn="l"/>
                <a:tab pos="6634374" algn="l"/>
                <a:tab pos="7048626" algn="l"/>
                <a:tab pos="7462877" algn="l"/>
                <a:tab pos="7878716" algn="l"/>
                <a:tab pos="8292969" algn="l"/>
              </a:tabLst>
              <a:defRPr/>
            </a:pPr>
            <a:r>
              <a:rPr lang="en-US" altLang="it-IT">
                <a:solidFill>
                  <a:srgbClr val="000000"/>
                </a:solidFill>
                <a:latin typeface="Times New Roman" pitchFamily="18" charset="0"/>
                <a:ea typeface="MS PGothic" pitchFamily="34" charset="-128"/>
                <a:cs typeface="+mn-cs"/>
              </a:rPr>
              <a:t>Pyrope</a:t>
            </a:r>
            <a:r>
              <a:rPr lang="en-US" altLang="it-IT">
                <a:solidFill>
                  <a:srgbClr val="000000"/>
                </a:solidFill>
                <a:effectLst>
                  <a:outerShdw blurRad="38100" dist="38100" dir="2700000" algn="tl">
                    <a:srgbClr val="C0C0C0"/>
                  </a:outerShdw>
                </a:effectLst>
                <a:latin typeface="Times New Roman" pitchFamily="18" charset="0"/>
                <a:ea typeface="MS PGothic" pitchFamily="34" charset="-128"/>
                <a:cs typeface="+mn-cs"/>
              </a:rPr>
              <a:t>-</a:t>
            </a:r>
            <a:r>
              <a:rPr lang="en-US" altLang="it-IT" sz="2000">
                <a:solidFill>
                  <a:srgbClr val="FF0000"/>
                </a:solidFill>
                <a:latin typeface="Times New Roman" pitchFamily="18" charset="0"/>
                <a:ea typeface="MS PGothic" pitchFamily="34" charset="-128"/>
                <a:cs typeface="+mn-cs"/>
              </a:rPr>
              <a:t>Mg</a:t>
            </a:r>
            <a:r>
              <a:rPr lang="en-US" altLang="it-IT" sz="2000" baseline="-33000">
                <a:solidFill>
                  <a:srgbClr val="FF0000"/>
                </a:solidFill>
                <a:latin typeface="Times New Roman" pitchFamily="18" charset="0"/>
                <a:ea typeface="MS PGothic" pitchFamily="34" charset="-128"/>
                <a:cs typeface="+mn-cs"/>
              </a:rPr>
              <a:t>3</a:t>
            </a:r>
            <a:r>
              <a:rPr lang="en-US" altLang="it-IT" sz="2000">
                <a:solidFill>
                  <a:srgbClr val="3465A4"/>
                </a:solidFill>
                <a:latin typeface="Times New Roman" pitchFamily="18" charset="0"/>
                <a:ea typeface="MS PGothic" pitchFamily="34" charset="-128"/>
                <a:cs typeface="+mn-cs"/>
              </a:rPr>
              <a:t>Al</a:t>
            </a:r>
            <a:r>
              <a:rPr lang="en-US" altLang="it-IT" sz="2000" baseline="-33000">
                <a:solidFill>
                  <a:srgbClr val="3465A4"/>
                </a:solidFill>
                <a:latin typeface="Times New Roman" pitchFamily="18" charset="0"/>
                <a:ea typeface="MS PGothic" pitchFamily="34" charset="-128"/>
                <a:cs typeface="+mn-cs"/>
              </a:rPr>
              <a:t>2</a:t>
            </a:r>
            <a:r>
              <a:rPr lang="en-US" altLang="it-IT" sz="2000">
                <a:solidFill>
                  <a:srgbClr val="000000"/>
                </a:solidFill>
                <a:latin typeface="Times New Roman" pitchFamily="18" charset="0"/>
                <a:ea typeface="MS PGothic" pitchFamily="34" charset="-128"/>
                <a:cs typeface="+mn-cs"/>
              </a:rPr>
              <a:t>(SiO</a:t>
            </a:r>
            <a:r>
              <a:rPr lang="en-US" altLang="it-IT" sz="2000" baseline="-33000">
                <a:solidFill>
                  <a:srgbClr val="000000"/>
                </a:solidFill>
                <a:latin typeface="Times New Roman" pitchFamily="18" charset="0"/>
                <a:ea typeface="MS PGothic" pitchFamily="34" charset="-128"/>
                <a:cs typeface="+mn-cs"/>
              </a:rPr>
              <a:t>4</a:t>
            </a:r>
            <a:r>
              <a:rPr lang="en-US" altLang="it-IT" sz="2000">
                <a:solidFill>
                  <a:srgbClr val="000000"/>
                </a:solidFill>
                <a:latin typeface="Times New Roman" pitchFamily="18" charset="0"/>
                <a:ea typeface="MS PGothic" pitchFamily="34" charset="-128"/>
                <a:cs typeface="+mn-cs"/>
              </a:rPr>
              <a:t>)</a:t>
            </a:r>
            <a:r>
              <a:rPr lang="en-US" altLang="it-IT" sz="2000" baseline="-33000">
                <a:solidFill>
                  <a:srgbClr val="000000"/>
                </a:solidFill>
                <a:effectLst>
                  <a:outerShdw blurRad="38100" dist="38100" dir="2700000" algn="tl">
                    <a:srgbClr val="C0C0C0"/>
                  </a:outerShdw>
                </a:effectLst>
                <a:latin typeface="Times New Roman" pitchFamily="18" charset="0"/>
                <a:ea typeface="MS PGothic" pitchFamily="34" charset="-128"/>
                <a:cs typeface="+mn-cs"/>
              </a:rPr>
              <a:t>3</a:t>
            </a:r>
            <a:r>
              <a:rPr lang="en-US" altLang="it-IT">
                <a:solidFill>
                  <a:srgbClr val="000000"/>
                </a:solidFill>
                <a:effectLst>
                  <a:outerShdw blurRad="38100" dist="38100" dir="2700000" algn="tl">
                    <a:srgbClr val="C0C0C0"/>
                  </a:outerShdw>
                </a:effectLst>
                <a:latin typeface="Times New Roman" pitchFamily="18" charset="0"/>
                <a:ea typeface="MS PGothic" pitchFamily="34" charset="-128"/>
                <a:cs typeface="+mn-cs"/>
              </a:rPr>
              <a:t> </a:t>
            </a:r>
          </a:p>
        </p:txBody>
      </p:sp>
      <p:sp>
        <p:nvSpPr>
          <p:cNvPr id="133127" name="AutoShape 7"/>
          <p:cNvSpPr>
            <a:spLocks noChangeArrowheads="1"/>
          </p:cNvSpPr>
          <p:nvPr/>
        </p:nvSpPr>
        <p:spPr bwMode="auto">
          <a:xfrm>
            <a:off x="400050" y="1244600"/>
            <a:ext cx="2738438" cy="714375"/>
          </a:xfrm>
          <a:prstGeom prst="roundRect">
            <a:avLst>
              <a:gd name="adj" fmla="val 16667"/>
            </a:avLst>
          </a:prstGeom>
          <a:solidFill>
            <a:srgbClr val="729FCF">
              <a:alpha val="0"/>
            </a:srgbClr>
          </a:solidFill>
          <a:ln w="36720">
            <a:solidFill>
              <a:srgbClr val="729FCF"/>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pic>
        <p:nvPicPr>
          <p:cNvPr id="13312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8" y="2571750"/>
            <a:ext cx="34004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3129" name="Text Box 9"/>
          <p:cNvSpPr txBox="1">
            <a:spLocks noChangeArrowheads="1"/>
          </p:cNvSpPr>
          <p:nvPr/>
        </p:nvSpPr>
        <p:spPr bwMode="auto">
          <a:xfrm>
            <a:off x="53975" y="5999163"/>
            <a:ext cx="84899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55177"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eaLnBrk="1">
              <a:lnSpc>
                <a:spcPct val="93000"/>
              </a:lnSpc>
              <a:spcBef>
                <a:spcPct val="0"/>
              </a:spcBef>
              <a:buFontTx/>
              <a:buNone/>
            </a:pPr>
            <a:r>
              <a:rPr lang="en-US" altLang="it-IT" sz="1600">
                <a:solidFill>
                  <a:srgbClr val="000000"/>
                </a:solidFill>
                <a:ea typeface="MS PGothic" panose="020B0600070205080204" pitchFamily="34" charset="-128"/>
              </a:rPr>
              <a:t>A. Erba, A. Mahmoud, R. Orlando and R. Dovesi, </a:t>
            </a:r>
            <a:r>
              <a:rPr lang="en-US" altLang="it-IT" sz="1600" i="1">
                <a:solidFill>
                  <a:srgbClr val="000000"/>
                </a:solidFill>
                <a:ea typeface="MS PGothic" panose="020B0600070205080204" pitchFamily="34" charset="-128"/>
              </a:rPr>
              <a:t>Phys. Chem. Minerals</a:t>
            </a:r>
            <a:r>
              <a:rPr lang="en-US" altLang="it-IT" sz="1600">
                <a:solidFill>
                  <a:srgbClr val="000000"/>
                </a:solidFill>
                <a:ea typeface="MS PGothic" panose="020B0600070205080204" pitchFamily="34" charset="-128"/>
              </a:rPr>
              <a:t> (2013) </a:t>
            </a:r>
          </a:p>
          <a:p>
            <a:pPr eaLnBrk="1">
              <a:lnSpc>
                <a:spcPct val="93000"/>
              </a:lnSpc>
              <a:spcBef>
                <a:spcPct val="0"/>
              </a:spcBef>
              <a:buFontTx/>
              <a:buNone/>
            </a:pPr>
            <a:r>
              <a:rPr lang="en-US" altLang="it-IT" sz="1600">
                <a:solidFill>
                  <a:srgbClr val="000000"/>
                </a:solidFill>
                <a:ea typeface="MS PGothic" panose="020B0600070205080204" pitchFamily="34" charset="-128"/>
              </a:rPr>
              <a:t>DOI 10.1007/s00269-013-0630-4</a:t>
            </a:r>
          </a:p>
        </p:txBody>
      </p:sp>
      <p:sp>
        <p:nvSpPr>
          <p:cNvPr id="27658" name="Line 10"/>
          <p:cNvSpPr>
            <a:spLocks noChangeShapeType="1"/>
          </p:cNvSpPr>
          <p:nvPr/>
        </p:nvSpPr>
        <p:spPr bwMode="auto">
          <a:xfrm>
            <a:off x="5424488" y="2073275"/>
            <a:ext cx="3567112" cy="1588"/>
          </a:xfrm>
          <a:prstGeom prst="line">
            <a:avLst/>
          </a:prstGeom>
          <a:noFill/>
          <a:ln w="18360">
            <a:solidFill>
              <a:srgbClr val="3465A4"/>
            </a:solidFill>
            <a:round/>
            <a:headEnd/>
            <a:tailEnd/>
          </a:ln>
          <a:extLst>
            <a:ext uri="{909E8E84-426E-40DD-AFC4-6F175D3DCCD1}">
              <a14:hiddenFill xmlns:a14="http://schemas.microsoft.com/office/drawing/2010/main">
                <a:noFill/>
              </a14:hiddenFill>
            </a:ext>
          </a:extLst>
        </p:spPr>
        <p:txBody>
          <a:bodyPr lIns="91420" tIns="45711" rIns="91420" bIns="45711"/>
          <a:lstStyle/>
          <a:p>
            <a:pPr algn="ctr" eaLnBrk="1" hangingPunct="1">
              <a:spcBef>
                <a:spcPct val="50000"/>
              </a:spcBef>
              <a:defRPr/>
            </a:pPr>
            <a:endParaRPr lang="it-IT">
              <a:solidFill>
                <a:srgbClr val="000000"/>
              </a:solidFill>
              <a:ea typeface="MS PGothic" pitchFamily="34" charset="-128"/>
              <a:cs typeface="+mn-cs"/>
            </a:endParaRPr>
          </a:p>
        </p:txBody>
      </p:sp>
      <p:sp>
        <p:nvSpPr>
          <p:cNvPr id="133131" name="AutoShape 11"/>
          <p:cNvSpPr>
            <a:spLocks noChangeArrowheads="1"/>
          </p:cNvSpPr>
          <p:nvPr/>
        </p:nvSpPr>
        <p:spPr bwMode="auto">
          <a:xfrm>
            <a:off x="4262438" y="2852738"/>
            <a:ext cx="4695825" cy="1743075"/>
          </a:xfrm>
          <a:prstGeom prst="roundRect">
            <a:avLst>
              <a:gd name="adj" fmla="val 7588"/>
            </a:avLst>
          </a:prstGeom>
          <a:solidFill>
            <a:srgbClr val="729FCF">
              <a:alpha val="0"/>
            </a:srgbClr>
          </a:solidFill>
          <a:ln w="18360">
            <a:solidFill>
              <a:srgbClr val="3465AF"/>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sp>
        <p:nvSpPr>
          <p:cNvPr id="133132" name="AutoShape 12"/>
          <p:cNvSpPr>
            <a:spLocks noChangeArrowheads="1"/>
          </p:cNvSpPr>
          <p:nvPr/>
        </p:nvSpPr>
        <p:spPr bwMode="auto">
          <a:xfrm>
            <a:off x="4262438" y="4648200"/>
            <a:ext cx="4695825" cy="742950"/>
          </a:xfrm>
          <a:prstGeom prst="roundRect">
            <a:avLst>
              <a:gd name="adj" fmla="val 7588"/>
            </a:avLst>
          </a:prstGeom>
          <a:solidFill>
            <a:srgbClr val="00AE00">
              <a:alpha val="0"/>
            </a:srgbClr>
          </a:solidFill>
          <a:ln w="18360">
            <a:solidFill>
              <a:srgbClr val="008000"/>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sp>
        <p:nvSpPr>
          <p:cNvPr id="133133" name="AutoShape 13"/>
          <p:cNvSpPr>
            <a:spLocks noChangeArrowheads="1"/>
          </p:cNvSpPr>
          <p:nvPr/>
        </p:nvSpPr>
        <p:spPr bwMode="auto">
          <a:xfrm>
            <a:off x="4262438" y="5434013"/>
            <a:ext cx="4695825" cy="206375"/>
          </a:xfrm>
          <a:prstGeom prst="roundRect">
            <a:avLst>
              <a:gd name="adj" fmla="val 7588"/>
            </a:avLst>
          </a:prstGeom>
          <a:solidFill>
            <a:srgbClr val="00AE00">
              <a:alpha val="0"/>
            </a:srgbClr>
          </a:solidFill>
          <a:ln w="18360">
            <a:solidFill>
              <a:srgbClr val="FF0000"/>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sp>
        <p:nvSpPr>
          <p:cNvPr id="27662" name="Line 14"/>
          <p:cNvSpPr>
            <a:spLocks noChangeShapeType="1"/>
          </p:cNvSpPr>
          <p:nvPr/>
        </p:nvSpPr>
        <p:spPr bwMode="auto">
          <a:xfrm>
            <a:off x="5060950" y="1808163"/>
            <a:ext cx="2238375" cy="0"/>
          </a:xfrm>
          <a:prstGeom prst="line">
            <a:avLst/>
          </a:prstGeom>
          <a:noFill/>
          <a:ln w="18360">
            <a:solidFill>
              <a:srgbClr val="FF0000"/>
            </a:solidFill>
            <a:round/>
            <a:headEnd/>
            <a:tailEnd/>
          </a:ln>
          <a:extLst>
            <a:ext uri="{909E8E84-426E-40DD-AFC4-6F175D3DCCD1}">
              <a14:hiddenFill xmlns:a14="http://schemas.microsoft.com/office/drawing/2010/main">
                <a:noFill/>
              </a14:hiddenFill>
            </a:ext>
          </a:extLst>
        </p:spPr>
        <p:txBody>
          <a:bodyPr lIns="91420" tIns="45711" rIns="91420" bIns="45711"/>
          <a:lstStyle/>
          <a:p>
            <a:pPr algn="ctr" eaLnBrk="1" hangingPunct="1">
              <a:spcBef>
                <a:spcPct val="50000"/>
              </a:spcBef>
              <a:defRPr/>
            </a:pPr>
            <a:endParaRPr lang="it-IT">
              <a:solidFill>
                <a:srgbClr val="000000"/>
              </a:solidFill>
              <a:ea typeface="MS PGothic" pitchFamily="34" charset="-128"/>
              <a:cs typeface="+mn-cs"/>
            </a:endParaRPr>
          </a:p>
        </p:txBody>
      </p:sp>
      <p:sp>
        <p:nvSpPr>
          <p:cNvPr id="27663" name="Line 15"/>
          <p:cNvSpPr>
            <a:spLocks noChangeShapeType="1"/>
          </p:cNvSpPr>
          <p:nvPr/>
        </p:nvSpPr>
        <p:spPr bwMode="auto">
          <a:xfrm>
            <a:off x="3897313" y="2322513"/>
            <a:ext cx="2654300" cy="1587"/>
          </a:xfrm>
          <a:prstGeom prst="line">
            <a:avLst/>
          </a:prstGeom>
          <a:noFill/>
          <a:ln w="18360">
            <a:solidFill>
              <a:srgbClr val="008000"/>
            </a:solidFill>
            <a:round/>
            <a:headEnd/>
            <a:tailEnd/>
          </a:ln>
          <a:extLst>
            <a:ext uri="{909E8E84-426E-40DD-AFC4-6F175D3DCCD1}">
              <a14:hiddenFill xmlns:a14="http://schemas.microsoft.com/office/drawing/2010/main">
                <a:noFill/>
              </a14:hiddenFill>
            </a:ext>
          </a:extLst>
        </p:spPr>
        <p:txBody>
          <a:bodyPr lIns="91420" tIns="45711" rIns="91420" bIns="45711"/>
          <a:lstStyle/>
          <a:p>
            <a:pPr algn="ctr" eaLnBrk="1" hangingPunct="1">
              <a:spcBef>
                <a:spcPct val="50000"/>
              </a:spcBef>
              <a:defRPr/>
            </a:pPr>
            <a:endParaRPr lang="it-IT">
              <a:solidFill>
                <a:srgbClr val="000000"/>
              </a:solidFill>
              <a:ea typeface="MS PGothic" pitchFamily="34" charset="-128"/>
              <a:cs typeface="+mn-cs"/>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1"/>
          <p:cNvSpPr txBox="1">
            <a:spLocks noChangeArrowheads="1"/>
          </p:cNvSpPr>
          <p:nvPr/>
        </p:nvSpPr>
        <p:spPr bwMode="auto">
          <a:xfrm>
            <a:off x="207963" y="1046163"/>
            <a:ext cx="8435975"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2443" rIns="81623" bIns="42443">
            <a:spAutoFit/>
          </a:bodyPr>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algn="just" eaLnBrk="1">
              <a:spcBef>
                <a:spcPct val="0"/>
              </a:spcBef>
              <a:buFontTx/>
              <a:buNone/>
            </a:pPr>
            <a:endParaRPr lang="it-IT" altLang="it-IT" sz="1600">
              <a:solidFill>
                <a:srgbClr val="004586"/>
              </a:solidFill>
              <a:latin typeface="Arial" panose="020B0604020202020204" pitchFamily="34" charset="0"/>
              <a:ea typeface="MS PGothic" panose="020B0600070205080204" pitchFamily="34" charset="-128"/>
            </a:endParaRPr>
          </a:p>
          <a:p>
            <a:pPr algn="just" eaLnBrk="1">
              <a:spcBef>
                <a:spcPct val="0"/>
              </a:spcBef>
              <a:buFontTx/>
              <a:buNone/>
            </a:pPr>
            <a:endParaRPr lang="it-IT" altLang="it-IT" sz="1600">
              <a:solidFill>
                <a:srgbClr val="000000"/>
              </a:solidFill>
              <a:latin typeface="Arial" panose="020B0604020202020204" pitchFamily="34" charset="0"/>
              <a:ea typeface="MS PGothic" panose="020B0600070205080204" pitchFamily="34" charset="-128"/>
            </a:endParaRPr>
          </a:p>
          <a:p>
            <a:pPr algn="just" eaLnBrk="1">
              <a:spcBef>
                <a:spcPct val="0"/>
              </a:spcBef>
              <a:buFontTx/>
              <a:buNone/>
            </a:pPr>
            <a:endParaRPr lang="it-IT" altLang="it-IT" sz="1600">
              <a:solidFill>
                <a:srgbClr val="000000"/>
              </a:solidFill>
              <a:latin typeface="Arial" panose="020B0604020202020204" pitchFamily="34" charset="0"/>
              <a:ea typeface="MS PGothic" panose="020B0600070205080204" pitchFamily="34" charset="-128"/>
            </a:endParaRPr>
          </a:p>
          <a:p>
            <a:pPr algn="just" eaLnBrk="1">
              <a:spcBef>
                <a:spcPct val="0"/>
              </a:spcBef>
              <a:buFontTx/>
              <a:buNone/>
            </a:pPr>
            <a:endParaRPr lang="it-IT" altLang="it-IT" sz="1600">
              <a:solidFill>
                <a:srgbClr val="000000"/>
              </a:solidFill>
              <a:latin typeface="Arial" panose="020B0604020202020204" pitchFamily="34" charset="0"/>
              <a:ea typeface="MS PGothic" panose="020B0600070205080204" pitchFamily="34" charset="-128"/>
            </a:endParaRPr>
          </a:p>
          <a:p>
            <a:pPr algn="just" eaLnBrk="1">
              <a:spcBef>
                <a:spcPct val="0"/>
              </a:spcBef>
              <a:buFontTx/>
              <a:buNone/>
            </a:pPr>
            <a:endParaRPr lang="it-IT" altLang="it-IT" sz="1600">
              <a:solidFill>
                <a:srgbClr val="000000"/>
              </a:solidFill>
              <a:latin typeface="Arial" panose="020B0604020202020204" pitchFamily="34" charset="0"/>
              <a:ea typeface="MS PGothic" panose="020B0600070205080204" pitchFamily="34" charset="-128"/>
            </a:endParaRPr>
          </a:p>
          <a:p>
            <a:pPr algn="just" eaLnBrk="1">
              <a:spcBef>
                <a:spcPct val="0"/>
              </a:spcBef>
              <a:buFontTx/>
              <a:buNone/>
            </a:pPr>
            <a:endParaRPr lang="it-IT" altLang="it-IT" sz="1600">
              <a:solidFill>
                <a:srgbClr val="000000"/>
              </a:solidFill>
              <a:latin typeface="Arial" panose="020B0604020202020204" pitchFamily="34" charset="0"/>
              <a:ea typeface="MS PGothic" panose="020B0600070205080204" pitchFamily="34" charset="-128"/>
            </a:endParaRPr>
          </a:p>
        </p:txBody>
      </p:sp>
      <p:pic>
        <p:nvPicPr>
          <p:cNvPr id="13414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7398" t="11961" r="18253" b="20685"/>
          <a:stretch>
            <a:fillRect/>
          </a:stretch>
        </p:blipFill>
        <p:spPr bwMode="auto">
          <a:xfrm>
            <a:off x="258763" y="957263"/>
            <a:ext cx="15716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4148" name="Text Box 3"/>
          <p:cNvSpPr txBox="1">
            <a:spLocks noChangeArrowheads="1"/>
          </p:cNvSpPr>
          <p:nvPr/>
        </p:nvSpPr>
        <p:spPr bwMode="auto">
          <a:xfrm>
            <a:off x="53975" y="5988050"/>
            <a:ext cx="84899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55177"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eaLnBrk="1">
              <a:lnSpc>
                <a:spcPct val="93000"/>
              </a:lnSpc>
              <a:spcBef>
                <a:spcPct val="0"/>
              </a:spcBef>
              <a:buFontTx/>
              <a:buNone/>
            </a:pPr>
            <a:r>
              <a:rPr lang="en-US" altLang="it-IT" sz="1600">
                <a:solidFill>
                  <a:srgbClr val="000000"/>
                </a:solidFill>
                <a:ea typeface="MS PGothic" panose="020B0600070205080204" pitchFamily="34" charset="-128"/>
              </a:rPr>
              <a:t>A. Erba, A. Mahmoud, R. Orlando and R. Dovesi, </a:t>
            </a:r>
            <a:r>
              <a:rPr lang="en-US" altLang="it-IT" sz="1600" i="1">
                <a:solidFill>
                  <a:srgbClr val="000000"/>
                </a:solidFill>
                <a:ea typeface="MS PGothic" panose="020B0600070205080204" pitchFamily="34" charset="-128"/>
              </a:rPr>
              <a:t>Phys. Chem. Minerals</a:t>
            </a:r>
            <a:r>
              <a:rPr lang="en-US" altLang="it-IT" sz="1600">
                <a:solidFill>
                  <a:srgbClr val="000000"/>
                </a:solidFill>
                <a:ea typeface="MS PGothic" panose="020B0600070205080204" pitchFamily="34" charset="-128"/>
              </a:rPr>
              <a:t> (2013) </a:t>
            </a:r>
          </a:p>
          <a:p>
            <a:pPr eaLnBrk="1">
              <a:lnSpc>
                <a:spcPct val="93000"/>
              </a:lnSpc>
              <a:spcBef>
                <a:spcPct val="0"/>
              </a:spcBef>
              <a:buFontTx/>
              <a:buNone/>
            </a:pPr>
            <a:r>
              <a:rPr lang="en-US" altLang="it-IT" sz="1600">
                <a:solidFill>
                  <a:srgbClr val="000000"/>
                </a:solidFill>
                <a:ea typeface="MS PGothic" panose="020B0600070205080204" pitchFamily="34" charset="-128"/>
              </a:rPr>
              <a:t>DOI 10.1007/s00269-013-0630-4</a:t>
            </a:r>
          </a:p>
        </p:txBody>
      </p:sp>
      <p:pic>
        <p:nvPicPr>
          <p:cNvPr id="1341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0725" y="941388"/>
            <a:ext cx="1608138"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4150" name="AutoShape 5"/>
          <p:cNvSpPr>
            <a:spLocks noChangeArrowheads="1"/>
          </p:cNvSpPr>
          <p:nvPr/>
        </p:nvSpPr>
        <p:spPr bwMode="auto">
          <a:xfrm>
            <a:off x="249238" y="84138"/>
            <a:ext cx="8045450" cy="746125"/>
          </a:xfrm>
          <a:prstGeom prst="roundRect">
            <a:avLst>
              <a:gd name="adj" fmla="val 16667"/>
            </a:avLst>
          </a:prstGeom>
          <a:solidFill>
            <a:srgbClr val="729FCF"/>
          </a:solidFill>
          <a:ln w="9360">
            <a:solidFill>
              <a:srgbClr val="3465AF"/>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sp>
        <p:nvSpPr>
          <p:cNvPr id="134151" name="Text Box 6"/>
          <p:cNvSpPr txBox="1">
            <a:spLocks noChangeArrowheads="1"/>
          </p:cNvSpPr>
          <p:nvPr/>
        </p:nvSpPr>
        <p:spPr bwMode="auto">
          <a:xfrm>
            <a:off x="-31750" y="163513"/>
            <a:ext cx="8816975"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66278"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en-US" altLang="it-IT">
                <a:solidFill>
                  <a:srgbClr val="000000"/>
                </a:solidFill>
                <a:ea typeface="MS PGothic" panose="020B0600070205080204" pitchFamily="34" charset="-128"/>
              </a:rPr>
              <a:t>CRYSTAL14: Elastic Properties </a:t>
            </a:r>
          </a:p>
        </p:txBody>
      </p:sp>
      <p:pic>
        <p:nvPicPr>
          <p:cNvPr id="13415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l="19186" t="14003" r="18253" b="18643"/>
          <a:stretch>
            <a:fillRect/>
          </a:stretch>
        </p:blipFill>
        <p:spPr bwMode="auto">
          <a:xfrm>
            <a:off x="2157413" y="4313238"/>
            <a:ext cx="14097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415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175" y="2571750"/>
            <a:ext cx="1358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4154"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l="19186" t="11961" r="18253" b="18643"/>
          <a:stretch>
            <a:fillRect/>
          </a:stretch>
        </p:blipFill>
        <p:spPr bwMode="auto">
          <a:xfrm>
            <a:off x="2073275" y="2559050"/>
            <a:ext cx="1471613"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4155"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l="19186" t="11961" r="18253" b="18643"/>
          <a:stretch>
            <a:fillRect/>
          </a:stretch>
        </p:blipFill>
        <p:spPr bwMode="auto">
          <a:xfrm>
            <a:off x="355600" y="4313238"/>
            <a:ext cx="1468438"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4156" name="Text Box 12"/>
          <p:cNvSpPr txBox="1">
            <a:spLocks noChangeArrowheads="1"/>
          </p:cNvSpPr>
          <p:nvPr/>
        </p:nvSpPr>
        <p:spPr bwMode="auto">
          <a:xfrm>
            <a:off x="331788" y="3933825"/>
            <a:ext cx="151447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en-US" altLang="it-IT" sz="1600">
                <a:solidFill>
                  <a:srgbClr val="000000"/>
                </a:solidFill>
                <a:ea typeface="MS PGothic" panose="020B0600070205080204" pitchFamily="34" charset="-128"/>
              </a:rPr>
              <a:t>Spessartine</a:t>
            </a:r>
          </a:p>
        </p:txBody>
      </p:sp>
      <p:sp>
        <p:nvSpPr>
          <p:cNvPr id="134157" name="Text Box 13"/>
          <p:cNvSpPr txBox="1">
            <a:spLocks noChangeArrowheads="1"/>
          </p:cNvSpPr>
          <p:nvPr/>
        </p:nvSpPr>
        <p:spPr bwMode="auto">
          <a:xfrm>
            <a:off x="2041525" y="3916363"/>
            <a:ext cx="151923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en-US" altLang="it-IT" sz="1600">
                <a:solidFill>
                  <a:srgbClr val="000000"/>
                </a:solidFill>
                <a:ea typeface="MS PGothic" panose="020B0600070205080204" pitchFamily="34" charset="-128"/>
              </a:rPr>
              <a:t>Grossular</a:t>
            </a:r>
          </a:p>
        </p:txBody>
      </p:sp>
      <p:sp>
        <p:nvSpPr>
          <p:cNvPr id="134158" name="Text Box 14"/>
          <p:cNvSpPr txBox="1">
            <a:spLocks noChangeArrowheads="1"/>
          </p:cNvSpPr>
          <p:nvPr/>
        </p:nvSpPr>
        <p:spPr bwMode="auto">
          <a:xfrm>
            <a:off x="396875" y="5748338"/>
            <a:ext cx="14097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en-US" altLang="it-IT" sz="1600">
                <a:solidFill>
                  <a:srgbClr val="000000"/>
                </a:solidFill>
                <a:ea typeface="MS PGothic" panose="020B0600070205080204" pitchFamily="34" charset="-128"/>
              </a:rPr>
              <a:t>Andradite</a:t>
            </a:r>
          </a:p>
        </p:txBody>
      </p:sp>
      <p:sp>
        <p:nvSpPr>
          <p:cNvPr id="134159" name="Text Box 15"/>
          <p:cNvSpPr txBox="1">
            <a:spLocks noChangeArrowheads="1"/>
          </p:cNvSpPr>
          <p:nvPr/>
        </p:nvSpPr>
        <p:spPr bwMode="auto">
          <a:xfrm>
            <a:off x="2266950" y="5724525"/>
            <a:ext cx="116046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en-US" altLang="it-IT" sz="1600">
                <a:solidFill>
                  <a:srgbClr val="000000"/>
                </a:solidFill>
                <a:ea typeface="MS PGothic" panose="020B0600070205080204" pitchFamily="34" charset="-128"/>
              </a:rPr>
              <a:t>Uvarovite</a:t>
            </a:r>
          </a:p>
        </p:txBody>
      </p:sp>
      <p:sp>
        <p:nvSpPr>
          <p:cNvPr id="134160" name="Text Box 16"/>
          <p:cNvSpPr txBox="1">
            <a:spLocks noChangeArrowheads="1"/>
          </p:cNvSpPr>
          <p:nvPr/>
        </p:nvSpPr>
        <p:spPr bwMode="auto">
          <a:xfrm>
            <a:off x="2176463" y="2322513"/>
            <a:ext cx="12430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en-US" altLang="it-IT" sz="1600">
                <a:solidFill>
                  <a:srgbClr val="000000"/>
                </a:solidFill>
                <a:ea typeface="MS PGothic" panose="020B0600070205080204" pitchFamily="34" charset="-128"/>
              </a:rPr>
              <a:t>Almandine</a:t>
            </a:r>
          </a:p>
        </p:txBody>
      </p:sp>
      <p:sp>
        <p:nvSpPr>
          <p:cNvPr id="134161" name="Text Box 17"/>
          <p:cNvSpPr txBox="1">
            <a:spLocks noChangeArrowheads="1"/>
          </p:cNvSpPr>
          <p:nvPr/>
        </p:nvSpPr>
        <p:spPr bwMode="auto">
          <a:xfrm>
            <a:off x="444500" y="2290763"/>
            <a:ext cx="12446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en-US" altLang="it-IT" sz="1600">
                <a:solidFill>
                  <a:srgbClr val="000000"/>
                </a:solidFill>
                <a:ea typeface="MS PGothic" panose="020B0600070205080204" pitchFamily="34" charset="-128"/>
              </a:rPr>
              <a:t>Pyrope</a:t>
            </a:r>
          </a:p>
        </p:txBody>
      </p:sp>
      <p:pic>
        <p:nvPicPr>
          <p:cNvPr id="134162"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8863" y="941388"/>
            <a:ext cx="5440362" cy="49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4163" name="AutoShape 19"/>
          <p:cNvSpPr>
            <a:spLocks noChangeArrowheads="1"/>
          </p:cNvSpPr>
          <p:nvPr/>
        </p:nvSpPr>
        <p:spPr bwMode="auto">
          <a:xfrm>
            <a:off x="930275" y="3317875"/>
            <a:ext cx="4794250" cy="746125"/>
          </a:xfrm>
          <a:prstGeom prst="roundRect">
            <a:avLst>
              <a:gd name="adj" fmla="val 16667"/>
            </a:avLst>
          </a:prstGeom>
          <a:solidFill>
            <a:srgbClr val="FFFFFF"/>
          </a:solidFill>
          <a:ln w="36720">
            <a:solidFill>
              <a:srgbClr val="729FCF"/>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pic>
        <p:nvPicPr>
          <p:cNvPr id="134164"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46188" y="3624263"/>
            <a:ext cx="4271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4165" name="AutoShape 21"/>
          <p:cNvSpPr>
            <a:spLocks noChangeArrowheads="1"/>
          </p:cNvSpPr>
          <p:nvPr/>
        </p:nvSpPr>
        <p:spPr bwMode="auto">
          <a:xfrm>
            <a:off x="912813" y="4711700"/>
            <a:ext cx="4811712" cy="763588"/>
          </a:xfrm>
          <a:prstGeom prst="roundRect">
            <a:avLst>
              <a:gd name="adj" fmla="val 16667"/>
            </a:avLst>
          </a:prstGeom>
          <a:solidFill>
            <a:srgbClr val="FFFFFF"/>
          </a:solidFill>
          <a:ln w="36720">
            <a:solidFill>
              <a:srgbClr val="729FCF"/>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pic>
        <p:nvPicPr>
          <p:cNvPr id="134166"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8888" y="5092700"/>
            <a:ext cx="421481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4167" name="Text Box 23"/>
          <p:cNvSpPr txBox="1">
            <a:spLocks noChangeArrowheads="1"/>
          </p:cNvSpPr>
          <p:nvPr/>
        </p:nvSpPr>
        <p:spPr bwMode="auto">
          <a:xfrm>
            <a:off x="2157413" y="3252788"/>
            <a:ext cx="25781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58442"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eaLnBrk="1">
              <a:lnSpc>
                <a:spcPct val="93000"/>
              </a:lnSpc>
              <a:spcBef>
                <a:spcPct val="0"/>
              </a:spcBef>
              <a:buFontTx/>
              <a:buNone/>
            </a:pPr>
            <a:r>
              <a:rPr lang="en-US" altLang="it-IT" sz="2000" b="1">
                <a:solidFill>
                  <a:srgbClr val="3465A4"/>
                </a:solidFill>
                <a:ea typeface="MS PGothic" panose="020B0600070205080204" pitchFamily="34" charset="-128"/>
              </a:rPr>
              <a:t>Elastic Anisotropy</a:t>
            </a:r>
          </a:p>
        </p:txBody>
      </p:sp>
      <p:sp>
        <p:nvSpPr>
          <p:cNvPr id="134168" name="Text Box 24"/>
          <p:cNvSpPr txBox="1">
            <a:spLocks noChangeArrowheads="1"/>
          </p:cNvSpPr>
          <p:nvPr/>
        </p:nvSpPr>
        <p:spPr bwMode="auto">
          <a:xfrm>
            <a:off x="2089150" y="4662488"/>
            <a:ext cx="29400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58442"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eaLnBrk="1">
              <a:lnSpc>
                <a:spcPct val="93000"/>
              </a:lnSpc>
              <a:spcBef>
                <a:spcPct val="0"/>
              </a:spcBef>
              <a:buFontTx/>
              <a:buNone/>
            </a:pPr>
            <a:r>
              <a:rPr lang="en-US" altLang="it-IT" sz="2000" b="1">
                <a:solidFill>
                  <a:srgbClr val="3465A4"/>
                </a:solidFill>
                <a:ea typeface="MS PGothic" panose="020B0600070205080204" pitchFamily="34" charset="-128"/>
              </a:rPr>
              <a:t>Seismic wave velocity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AutoShape 1"/>
          <p:cNvSpPr>
            <a:spLocks noChangeArrowheads="1"/>
          </p:cNvSpPr>
          <p:nvPr/>
        </p:nvSpPr>
        <p:spPr bwMode="auto">
          <a:xfrm>
            <a:off x="249238" y="84138"/>
            <a:ext cx="8045450" cy="746125"/>
          </a:xfrm>
          <a:prstGeom prst="roundRect">
            <a:avLst>
              <a:gd name="adj" fmla="val 16667"/>
            </a:avLst>
          </a:prstGeom>
          <a:solidFill>
            <a:srgbClr val="729FCF"/>
          </a:solidFill>
          <a:ln w="9360">
            <a:solidFill>
              <a:srgbClr val="3465AF"/>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sp>
        <p:nvSpPr>
          <p:cNvPr id="135171" name="Text Box 2"/>
          <p:cNvSpPr txBox="1">
            <a:spLocks noChangeArrowheads="1"/>
          </p:cNvSpPr>
          <p:nvPr/>
        </p:nvSpPr>
        <p:spPr bwMode="auto">
          <a:xfrm>
            <a:off x="-96838" y="163513"/>
            <a:ext cx="8816976"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66278"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en-US" altLang="it-IT">
                <a:solidFill>
                  <a:srgbClr val="000000"/>
                </a:solidFill>
                <a:ea typeface="MS PGothic" panose="020B0600070205080204" pitchFamily="34" charset="-128"/>
              </a:rPr>
              <a:t>CRYSTAL14: Piezoelectric and Dielectric Properties </a:t>
            </a:r>
          </a:p>
        </p:txBody>
      </p:sp>
      <p:sp>
        <p:nvSpPr>
          <p:cNvPr id="135172" name="Text Box 4"/>
          <p:cNvSpPr txBox="1">
            <a:spLocks noChangeArrowheads="1"/>
          </p:cNvSpPr>
          <p:nvPr/>
        </p:nvSpPr>
        <p:spPr bwMode="auto">
          <a:xfrm>
            <a:off x="84138" y="6143625"/>
            <a:ext cx="862488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eaLnBrk="1">
              <a:lnSpc>
                <a:spcPct val="93000"/>
              </a:lnSpc>
              <a:spcBef>
                <a:spcPct val="0"/>
              </a:spcBef>
              <a:buFontTx/>
              <a:buNone/>
            </a:pPr>
            <a:r>
              <a:rPr lang="en-US" altLang="it-IT" sz="1600">
                <a:solidFill>
                  <a:srgbClr val="000000"/>
                </a:solidFill>
                <a:ea typeface="MS PGothic" panose="020B0600070205080204" pitchFamily="34" charset="-128"/>
              </a:rPr>
              <a:t>A. Mahmoud, A. Erba, Kh. E. El-Kelany, M. Rérat and R. Orlando, </a:t>
            </a:r>
            <a:r>
              <a:rPr lang="en-US" altLang="it-IT" sz="1600" i="1">
                <a:solidFill>
                  <a:srgbClr val="000000"/>
                </a:solidFill>
                <a:ea typeface="MS PGothic" panose="020B0600070205080204" pitchFamily="34" charset="-128"/>
              </a:rPr>
              <a:t>Phys. Rev. B </a:t>
            </a:r>
            <a:r>
              <a:rPr lang="en-US" altLang="it-IT" sz="1600">
                <a:solidFill>
                  <a:srgbClr val="000000"/>
                </a:solidFill>
                <a:ea typeface="MS PGothic" panose="020B0600070205080204" pitchFamily="34" charset="-128"/>
              </a:rPr>
              <a:t>(2013) </a:t>
            </a:r>
          </a:p>
        </p:txBody>
      </p:sp>
      <p:pic>
        <p:nvPicPr>
          <p:cNvPr id="135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8325" y="1257300"/>
            <a:ext cx="4568825"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5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50" y="2855913"/>
            <a:ext cx="2628900"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5175" name="AutoShape 9"/>
          <p:cNvSpPr>
            <a:spLocks noChangeArrowheads="1"/>
          </p:cNvSpPr>
          <p:nvPr/>
        </p:nvSpPr>
        <p:spPr bwMode="auto">
          <a:xfrm>
            <a:off x="4446588" y="1409700"/>
            <a:ext cx="2322512" cy="249238"/>
          </a:xfrm>
          <a:prstGeom prst="roundRect">
            <a:avLst>
              <a:gd name="adj" fmla="val 16667"/>
            </a:avLst>
          </a:prstGeom>
          <a:solidFill>
            <a:srgbClr val="FF0000">
              <a:alpha val="0"/>
            </a:srgbClr>
          </a:solidFill>
          <a:ln w="9525">
            <a:solidFill>
              <a:srgbClr val="FF0000"/>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AutoShape 1"/>
          <p:cNvSpPr>
            <a:spLocks noChangeArrowheads="1"/>
          </p:cNvSpPr>
          <p:nvPr/>
        </p:nvSpPr>
        <p:spPr bwMode="auto">
          <a:xfrm>
            <a:off x="249238" y="84138"/>
            <a:ext cx="8045450" cy="746125"/>
          </a:xfrm>
          <a:prstGeom prst="roundRect">
            <a:avLst>
              <a:gd name="adj" fmla="val 16667"/>
            </a:avLst>
          </a:prstGeom>
          <a:solidFill>
            <a:srgbClr val="729FCF"/>
          </a:solidFill>
          <a:ln w="9360">
            <a:solidFill>
              <a:srgbClr val="3465AF"/>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sp>
        <p:nvSpPr>
          <p:cNvPr id="136195" name="Text Box 2"/>
          <p:cNvSpPr txBox="1">
            <a:spLocks noChangeArrowheads="1"/>
          </p:cNvSpPr>
          <p:nvPr/>
        </p:nvSpPr>
        <p:spPr bwMode="auto">
          <a:xfrm>
            <a:off x="-161925" y="163513"/>
            <a:ext cx="8816975"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66278"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709025" algn="l"/>
              </a:tabLst>
              <a:defRPr sz="2000">
                <a:solidFill>
                  <a:schemeClr val="tx1"/>
                </a:solidFill>
                <a:latin typeface="Times New Roman" panose="02020603050405020304" pitchFamily="18" charset="0"/>
              </a:defRPr>
            </a:lvl9pPr>
          </a:lstStyle>
          <a:p>
            <a:pPr algn="ctr" eaLnBrk="1">
              <a:lnSpc>
                <a:spcPct val="93000"/>
              </a:lnSpc>
              <a:spcBef>
                <a:spcPct val="0"/>
              </a:spcBef>
              <a:buFontTx/>
              <a:buNone/>
            </a:pPr>
            <a:r>
              <a:rPr lang="en-US" altLang="it-IT">
                <a:solidFill>
                  <a:srgbClr val="000000"/>
                </a:solidFill>
                <a:ea typeface="MS PGothic" panose="020B0600070205080204" pitchFamily="34" charset="-128"/>
              </a:rPr>
              <a:t>CRYSTAL14: Photoelastic Properties</a:t>
            </a:r>
          </a:p>
        </p:txBody>
      </p:sp>
      <p:pic>
        <p:nvPicPr>
          <p:cNvPr id="136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2990850"/>
            <a:ext cx="4791075"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6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1425" y="3003550"/>
            <a:ext cx="3824288"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6198" name="Text Box 6"/>
          <p:cNvSpPr txBox="1">
            <a:spLocks noChangeArrowheads="1"/>
          </p:cNvSpPr>
          <p:nvPr/>
        </p:nvSpPr>
        <p:spPr bwMode="auto">
          <a:xfrm>
            <a:off x="165100" y="6227763"/>
            <a:ext cx="6042025"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3200">
                <a:solidFill>
                  <a:schemeClr val="tx1"/>
                </a:solidFill>
                <a:latin typeface="Times New Roman" panose="02020603050405020304" pitchFamily="18" charset="0"/>
              </a:defRPr>
            </a:lvl1pPr>
            <a:lvl2pPr marL="742950" indent="-28575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anose="02020603050405020304" pitchFamily="18" charset="0"/>
              </a:defRPr>
            </a:lvl2pPr>
            <a:lvl3pPr marL="11430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panose="02020603050405020304" pitchFamily="18" charset="0"/>
              </a:defRPr>
            </a:lvl3pPr>
            <a:lvl4pPr marL="16002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4pPr>
            <a:lvl5pPr marL="2057400" indent="-228600" defTabSz="414338">
              <a:spcBef>
                <a:spcPct val="20000"/>
              </a:spcBef>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5pPr>
            <a:lvl6pPr marL="25146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6pPr>
            <a:lvl7pPr marL="29718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7pPr>
            <a:lvl8pPr marL="34290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8pPr>
            <a:lvl9pPr marL="3886200" indent="-228600" defTabSz="414338" eaLnBrk="0" fontAlgn="base" hangingPunct="0">
              <a:spcBef>
                <a:spcPct val="20000"/>
              </a:spcBef>
              <a:spcAft>
                <a:spcPct val="0"/>
              </a:spcAft>
              <a:buChar cha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000">
                <a:solidFill>
                  <a:schemeClr val="tx1"/>
                </a:solidFill>
                <a:latin typeface="Times New Roman" panose="02020603050405020304" pitchFamily="18" charset="0"/>
              </a:defRPr>
            </a:lvl9pPr>
          </a:lstStyle>
          <a:p>
            <a:pPr eaLnBrk="1">
              <a:lnSpc>
                <a:spcPct val="93000"/>
              </a:lnSpc>
              <a:spcBef>
                <a:spcPct val="0"/>
              </a:spcBef>
              <a:buFontTx/>
              <a:buNone/>
            </a:pPr>
            <a:r>
              <a:rPr lang="en-US" altLang="it-IT" sz="1600">
                <a:solidFill>
                  <a:srgbClr val="000000"/>
                </a:solidFill>
                <a:ea typeface="MS PGothic" panose="020B0600070205080204" pitchFamily="34" charset="-128"/>
              </a:rPr>
              <a:t>A. Erba and R. Dovesi, </a:t>
            </a:r>
            <a:r>
              <a:rPr lang="en-US" altLang="it-IT" sz="1600" i="1">
                <a:solidFill>
                  <a:srgbClr val="000000"/>
                </a:solidFill>
                <a:ea typeface="MS PGothic" panose="020B0600070205080204" pitchFamily="34" charset="-128"/>
              </a:rPr>
              <a:t>Phys. Rev. B </a:t>
            </a:r>
            <a:r>
              <a:rPr lang="en-US" altLang="it-IT" sz="1600" b="1" i="1">
                <a:solidFill>
                  <a:srgbClr val="000000"/>
                </a:solidFill>
                <a:ea typeface="MS PGothic" panose="020B0600070205080204" pitchFamily="34" charset="-128"/>
              </a:rPr>
              <a:t>88</a:t>
            </a:r>
            <a:r>
              <a:rPr lang="en-US" altLang="it-IT" sz="1600" b="1">
                <a:solidFill>
                  <a:srgbClr val="000000"/>
                </a:solidFill>
                <a:ea typeface="MS PGothic" panose="020B0600070205080204" pitchFamily="34" charset="-128"/>
              </a:rPr>
              <a:t>,</a:t>
            </a:r>
            <a:r>
              <a:rPr lang="en-US" altLang="it-IT" sz="1600">
                <a:solidFill>
                  <a:srgbClr val="000000"/>
                </a:solidFill>
                <a:ea typeface="MS PGothic" panose="020B0600070205080204" pitchFamily="34" charset="-128"/>
              </a:rPr>
              <a:t> 045121 (2013)</a:t>
            </a:r>
          </a:p>
        </p:txBody>
      </p:sp>
      <p:pic>
        <p:nvPicPr>
          <p:cNvPr id="1361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3188" y="895350"/>
            <a:ext cx="2073275"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6200" name="AutoShape 8"/>
          <p:cNvSpPr>
            <a:spLocks noChangeArrowheads="1"/>
          </p:cNvSpPr>
          <p:nvPr/>
        </p:nvSpPr>
        <p:spPr bwMode="auto">
          <a:xfrm>
            <a:off x="192088" y="889000"/>
            <a:ext cx="6194425" cy="2014538"/>
          </a:xfrm>
          <a:prstGeom prst="roundRect">
            <a:avLst>
              <a:gd name="adj" fmla="val 16667"/>
            </a:avLst>
          </a:prstGeom>
          <a:solidFill>
            <a:srgbClr val="729FCF">
              <a:alpha val="0"/>
            </a:srgbClr>
          </a:solidFill>
          <a:ln w="9360">
            <a:solidFill>
              <a:srgbClr val="3465AF"/>
            </a:solidFill>
            <a:round/>
            <a:headEnd/>
            <a:tailEnd/>
          </a:ln>
        </p:spPr>
        <p:txBody>
          <a:bodyPr wrap="none" lIns="82927" tIns="41464" rIns="82927" bIns="41464" anchor="ctr"/>
          <a:lstStyle>
            <a:lvl1pPr defTabSz="828675">
              <a:spcBef>
                <a:spcPct val="20000"/>
              </a:spcBef>
              <a:buChar char="•"/>
              <a:defRPr sz="3200">
                <a:solidFill>
                  <a:schemeClr val="tx1"/>
                </a:solidFill>
                <a:latin typeface="Times New Roman" panose="02020603050405020304" pitchFamily="18" charset="0"/>
              </a:defRPr>
            </a:lvl1pPr>
            <a:lvl2pPr marL="742950" indent="-285750" defTabSz="828675">
              <a:spcBef>
                <a:spcPct val="20000"/>
              </a:spcBef>
              <a:buChar char="–"/>
              <a:defRPr sz="2800">
                <a:solidFill>
                  <a:schemeClr val="tx1"/>
                </a:solidFill>
                <a:latin typeface="Times New Roman" panose="02020603050405020304" pitchFamily="18" charset="0"/>
              </a:defRPr>
            </a:lvl2pPr>
            <a:lvl3pPr marL="1143000" indent="-228600" defTabSz="828675">
              <a:spcBef>
                <a:spcPct val="20000"/>
              </a:spcBef>
              <a:buChar char="•"/>
              <a:defRPr sz="2400">
                <a:solidFill>
                  <a:schemeClr val="tx1"/>
                </a:solidFill>
                <a:latin typeface="Times New Roman" panose="02020603050405020304" pitchFamily="18" charset="0"/>
              </a:defRPr>
            </a:lvl3pPr>
            <a:lvl4pPr marL="1600200" indent="-228600" defTabSz="828675">
              <a:spcBef>
                <a:spcPct val="20000"/>
              </a:spcBef>
              <a:buChar char="–"/>
              <a:defRPr sz="2000">
                <a:solidFill>
                  <a:schemeClr val="tx1"/>
                </a:solidFill>
                <a:latin typeface="Times New Roman" panose="02020603050405020304" pitchFamily="18" charset="0"/>
              </a:defRPr>
            </a:lvl4pPr>
            <a:lvl5pPr marL="2057400" indent="-228600" defTabSz="828675">
              <a:spcBef>
                <a:spcPct val="20000"/>
              </a:spcBef>
              <a:buChar char="»"/>
              <a:defRPr sz="2000">
                <a:solidFill>
                  <a:schemeClr val="tx1"/>
                </a:solidFill>
                <a:latin typeface="Times New Roman" panose="02020603050405020304"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a:lnSpc>
                <a:spcPct val="93000"/>
              </a:lnSpc>
              <a:spcBef>
                <a:spcPct val="0"/>
              </a:spcBef>
              <a:buClr>
                <a:srgbClr val="000000"/>
              </a:buClr>
              <a:buFont typeface="Times New Roman" panose="02020603050405020304" pitchFamily="18" charset="0"/>
              <a:buNone/>
            </a:pPr>
            <a:endParaRPr lang="it-IT" altLang="it-IT" sz="1600">
              <a:solidFill>
                <a:srgbClr val="FFFFFF"/>
              </a:solidFill>
              <a:latin typeface="Arial" panose="020B0604020202020204" pitchFamily="34" charset="0"/>
              <a:ea typeface="MS PGothic" panose="020B0600070205080204" pitchFamily="34" charset="-128"/>
            </a:endParaRPr>
          </a:p>
        </p:txBody>
      </p:sp>
      <p:sp>
        <p:nvSpPr>
          <p:cNvPr id="41993" name="Text Box 9"/>
          <p:cNvSpPr txBox="1">
            <a:spLocks noChangeArrowheads="1"/>
          </p:cNvSpPr>
          <p:nvPr/>
        </p:nvSpPr>
        <p:spPr bwMode="auto">
          <a:xfrm>
            <a:off x="165100" y="1108075"/>
            <a:ext cx="6470650"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23" tIns="40811" rIns="81623" bIns="40811"/>
          <a:lstStyle>
            <a:lvl1pPr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1pPr>
            <a:lvl2pPr marL="742950" indent="-28575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2pPr>
            <a:lvl3pPr marL="1143000" indent="-22860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3pPr>
            <a:lvl4pPr marL="1600200" indent="-22860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4pPr>
            <a:lvl5pPr marL="2057400" indent="-22860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5pPr>
            <a:lvl6pPr marL="2514600" indent="-228600" algn="ctr" defTabSz="414338" eaLnBrk="0" fontAlgn="base" hangingPunct="0">
              <a:spcBef>
                <a:spcPct val="5000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6pPr>
            <a:lvl7pPr marL="2971800" indent="-228600" algn="ctr" defTabSz="414338" eaLnBrk="0" fontAlgn="base" hangingPunct="0">
              <a:spcBef>
                <a:spcPct val="5000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7pPr>
            <a:lvl8pPr marL="3429000" indent="-228600" algn="ctr" defTabSz="414338" eaLnBrk="0" fontAlgn="base" hangingPunct="0">
              <a:spcBef>
                <a:spcPct val="5000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8pPr>
            <a:lvl9pPr marL="3886200" indent="-228600" algn="ctr" defTabSz="414338" eaLnBrk="0" fontAlgn="base" hangingPunct="0">
              <a:spcBef>
                <a:spcPct val="5000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pitchFamily="34" charset="0"/>
                <a:ea typeface="MS PGothic" pitchFamily="34" charset="-128"/>
              </a:defRPr>
            </a:lvl9pPr>
          </a:lstStyle>
          <a:p>
            <a:pPr eaLnBrk="1">
              <a:lnSpc>
                <a:spcPct val="93000"/>
              </a:lnSpc>
              <a:buClr>
                <a:srgbClr val="000080"/>
              </a:buClr>
              <a:buSzPct val="70000"/>
              <a:buFont typeface="StarSymbol" charset="0"/>
              <a:buChar char="✔"/>
              <a:defRPr/>
            </a:pPr>
            <a:r>
              <a:rPr lang="en-US" altLang="it-IT" sz="1600">
                <a:solidFill>
                  <a:srgbClr val="000000"/>
                </a:solidFill>
                <a:latin typeface="Times New Roman" pitchFamily="18" charset="0"/>
                <a:cs typeface="+mn-cs"/>
              </a:rPr>
              <a:t> The three independent elasto-optic constants of MgO, computed at PBE level, as a function of the electric field wavelength λ </a:t>
            </a:r>
          </a:p>
          <a:p>
            <a:pPr eaLnBrk="1">
              <a:lnSpc>
                <a:spcPct val="93000"/>
              </a:lnSpc>
              <a:buClr>
                <a:srgbClr val="000080"/>
              </a:buClr>
              <a:buSzPct val="70000"/>
              <a:buFont typeface="StarSymbol" charset="0"/>
              <a:buChar char="✔"/>
              <a:defRPr/>
            </a:pPr>
            <a:r>
              <a:rPr lang="en-US" altLang="it-IT" sz="1600">
                <a:solidFill>
                  <a:srgbClr val="000000"/>
                </a:solidFill>
                <a:latin typeface="Times New Roman" pitchFamily="18" charset="0"/>
                <a:cs typeface="+mn-cs"/>
              </a:rPr>
              <a:t> p</a:t>
            </a:r>
            <a:r>
              <a:rPr lang="en-US" altLang="it-IT" sz="1300">
                <a:solidFill>
                  <a:srgbClr val="000000"/>
                </a:solidFill>
                <a:latin typeface="Times New Roman" pitchFamily="18" charset="0"/>
                <a:cs typeface="+mn-cs"/>
              </a:rPr>
              <a:t>44</a:t>
            </a:r>
            <a:r>
              <a:rPr lang="en-US" altLang="it-IT" sz="1600">
                <a:solidFill>
                  <a:srgbClr val="000000"/>
                </a:solidFill>
                <a:latin typeface="Times New Roman" pitchFamily="18" charset="0"/>
                <a:cs typeface="+mn-cs"/>
              </a:rPr>
              <a:t> is almost wavelength independent</a:t>
            </a:r>
          </a:p>
          <a:p>
            <a:pPr eaLnBrk="1">
              <a:lnSpc>
                <a:spcPct val="93000"/>
              </a:lnSpc>
              <a:buClr>
                <a:srgbClr val="000080"/>
              </a:buClr>
              <a:buSzPct val="70000"/>
              <a:buFont typeface="StarSymbol" charset="0"/>
              <a:buChar char="✔"/>
              <a:defRPr/>
            </a:pPr>
            <a:r>
              <a:rPr lang="en-US" altLang="it-IT" sz="1600">
                <a:solidFill>
                  <a:srgbClr val="000000"/>
                </a:solidFill>
                <a:latin typeface="Times New Roman" pitchFamily="18" charset="0"/>
                <a:cs typeface="+mn-cs"/>
              </a:rPr>
              <a:t> p</a:t>
            </a:r>
            <a:r>
              <a:rPr lang="en-US" altLang="it-IT" sz="1300">
                <a:solidFill>
                  <a:srgbClr val="000000"/>
                </a:solidFill>
                <a:latin typeface="Times New Roman" pitchFamily="18" charset="0"/>
                <a:cs typeface="+mn-cs"/>
              </a:rPr>
              <a:t>11</a:t>
            </a:r>
            <a:r>
              <a:rPr lang="en-US" altLang="it-IT" sz="1600">
                <a:solidFill>
                  <a:srgbClr val="000000"/>
                </a:solidFill>
                <a:latin typeface="Times New Roman" pitchFamily="18" charset="0"/>
                <a:cs typeface="+mn-cs"/>
              </a:rPr>
              <a:t> and p</a:t>
            </a:r>
            <a:r>
              <a:rPr lang="en-US" altLang="it-IT" sz="1300">
                <a:solidFill>
                  <a:srgbClr val="000000"/>
                </a:solidFill>
                <a:latin typeface="Times New Roman" pitchFamily="18" charset="0"/>
                <a:cs typeface="+mn-cs"/>
              </a:rPr>
              <a:t>12</a:t>
            </a:r>
            <a:r>
              <a:rPr lang="en-US" altLang="it-IT" sz="1600">
                <a:solidFill>
                  <a:srgbClr val="000000"/>
                </a:solidFill>
                <a:latin typeface="Times New Roman" pitchFamily="18" charset="0"/>
                <a:cs typeface="+mn-cs"/>
              </a:rPr>
              <a:t> show a clear dependence from λ</a:t>
            </a:r>
          </a:p>
          <a:p>
            <a:pPr eaLnBrk="1">
              <a:lnSpc>
                <a:spcPct val="93000"/>
              </a:lnSpc>
              <a:buClr>
                <a:srgbClr val="000080"/>
              </a:buClr>
              <a:buSzPct val="70000"/>
              <a:buFont typeface="StarSymbol" charset="0"/>
              <a:buChar char="✔"/>
              <a:defRPr/>
            </a:pPr>
            <a:r>
              <a:rPr lang="en-US" altLang="it-IT" sz="1600">
                <a:solidFill>
                  <a:srgbClr val="000000"/>
                </a:solidFill>
                <a:latin typeface="Times New Roman" pitchFamily="18" charset="0"/>
                <a:cs typeface="+mn-cs"/>
              </a:rPr>
              <a:t> Dashed vertical lines in the figure identify the experimental range of</a:t>
            </a:r>
          </a:p>
          <a:p>
            <a:pPr eaLnBrk="1">
              <a:lnSpc>
                <a:spcPct val="93000"/>
              </a:lnSpc>
              <a:defRPr/>
            </a:pPr>
            <a:r>
              <a:rPr lang="en-US" altLang="it-IT" sz="1600">
                <a:solidFill>
                  <a:srgbClr val="000000"/>
                </a:solidFill>
                <a:latin typeface="Times New Roman" pitchFamily="18" charset="0"/>
                <a:cs typeface="+mn-cs"/>
              </a:rPr>
              <a:t>adopted electric field wavelengths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olo 1"/>
          <p:cNvSpPr>
            <a:spLocks noGrp="1"/>
          </p:cNvSpPr>
          <p:nvPr>
            <p:ph type="title" idx="4294967295"/>
          </p:nvPr>
        </p:nvSpPr>
        <p:spPr>
          <a:xfrm>
            <a:off x="0" y="609600"/>
            <a:ext cx="7772400" cy="1143000"/>
          </a:xfrm>
        </p:spPr>
        <p:txBody>
          <a:bodyPr/>
          <a:lstStyle/>
          <a:p>
            <a:r>
              <a:rPr lang="fr-FR" altLang="it-IT" sz="2800" smtClean="0">
                <a:solidFill>
                  <a:srgbClr val="F73717"/>
                </a:solidFill>
              </a:rPr>
              <a:t/>
            </a:r>
            <a:br>
              <a:rPr lang="fr-FR" altLang="it-IT" sz="2800" smtClean="0">
                <a:solidFill>
                  <a:srgbClr val="F73717"/>
                </a:solidFill>
              </a:rPr>
            </a:br>
            <a:r>
              <a:rPr lang="fr-FR" altLang="it-IT" sz="2800" smtClean="0">
                <a:solidFill>
                  <a:srgbClr val="F73717"/>
                </a:solidFill>
              </a:rPr>
              <a:t/>
            </a:r>
            <a:br>
              <a:rPr lang="fr-FR" altLang="it-IT" sz="2800" smtClean="0">
                <a:solidFill>
                  <a:srgbClr val="F73717"/>
                </a:solidFill>
              </a:rPr>
            </a:br>
            <a:r>
              <a:rPr lang="fr-FR" altLang="it-IT" sz="2800" smtClean="0">
                <a:solidFill>
                  <a:srgbClr val="F73717"/>
                </a:solidFill>
              </a:rPr>
              <a:t/>
            </a:r>
            <a:br>
              <a:rPr lang="fr-FR" altLang="it-IT" sz="2800" smtClean="0">
                <a:solidFill>
                  <a:srgbClr val="F73717"/>
                </a:solidFill>
              </a:rPr>
            </a:br>
            <a:endParaRPr lang="fr-FR" altLang="it-IT" sz="2800" smtClean="0">
              <a:solidFill>
                <a:srgbClr val="F73717"/>
              </a:solidFill>
            </a:endParaRPr>
          </a:p>
        </p:txBody>
      </p:sp>
      <p:sp>
        <p:nvSpPr>
          <p:cNvPr id="137219" name="Rettangolo 3"/>
          <p:cNvSpPr>
            <a:spLocks noChangeArrowheads="1"/>
          </p:cNvSpPr>
          <p:nvPr/>
        </p:nvSpPr>
        <p:spPr bwMode="auto">
          <a:xfrm>
            <a:off x="457200" y="1600200"/>
            <a:ext cx="7934325" cy="2770188"/>
          </a:xfrm>
          <a:prstGeom prst="rect">
            <a:avLst/>
          </a:prstGeom>
          <a:solidFill>
            <a:schemeClr val="bg1"/>
          </a:solidFill>
          <a:ln w="9525">
            <a:solidFill>
              <a:schemeClr val="bg1"/>
            </a:solidFill>
            <a:miter lim="800000"/>
            <a:headEnd/>
            <a:tailEnd/>
          </a:ln>
        </p:spPr>
        <p:txBody>
          <a:bodyPr lIns="91420" tIns="45711" rIns="91420" bIns="45711">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it-IT" altLang="it-IT" sz="1800">
              <a:solidFill>
                <a:srgbClr val="000000"/>
              </a:solidFill>
              <a:ea typeface="MS PGothic" panose="020B0600070205080204" pitchFamily="34" charset="-128"/>
            </a:endParaRPr>
          </a:p>
          <a:p>
            <a:pPr algn="ctr" eaLnBrk="1" hangingPunct="1">
              <a:spcBef>
                <a:spcPct val="50000"/>
              </a:spcBef>
            </a:pPr>
            <a:r>
              <a:rPr lang="it-IT" altLang="it-IT" sz="2800">
                <a:solidFill>
                  <a:srgbClr val="FF0000"/>
                </a:solidFill>
                <a:ea typeface="MS PGothic" panose="020B0600070205080204" pitchFamily="34" charset="-128"/>
              </a:rPr>
              <a:t>Vibrational properties</a:t>
            </a:r>
          </a:p>
          <a:p>
            <a:pPr algn="ctr" eaLnBrk="1" hangingPunct="1">
              <a:spcBef>
                <a:spcPct val="50000"/>
              </a:spcBef>
            </a:pPr>
            <a:endParaRPr lang="it-IT" altLang="it-IT" sz="2800">
              <a:solidFill>
                <a:srgbClr val="FF0000"/>
              </a:solidFill>
              <a:ea typeface="MS PGothic" panose="020B0600070205080204" pitchFamily="34" charset="-128"/>
            </a:endParaRPr>
          </a:p>
          <a:p>
            <a:pPr algn="ctr" eaLnBrk="1" hangingPunct="1">
              <a:spcBef>
                <a:spcPct val="50000"/>
              </a:spcBef>
            </a:pPr>
            <a:r>
              <a:rPr lang="it-IT" altLang="it-IT" sz="2800">
                <a:solidFill>
                  <a:srgbClr val="FF0000"/>
                </a:solidFill>
                <a:ea typeface="MS PGothic" panose="020B0600070205080204" pitchFamily="34" charset="-128"/>
              </a:rPr>
              <a:t>IR and Raman spectra……</a:t>
            </a:r>
          </a:p>
          <a:p>
            <a:pPr algn="ctr" eaLnBrk="1" hangingPunct="1">
              <a:spcBef>
                <a:spcPct val="50000"/>
              </a:spcBef>
            </a:pPr>
            <a:endParaRPr lang="it-IT" altLang="it-IT" sz="2000">
              <a:solidFill>
                <a:srgbClr val="000000"/>
              </a:solidFill>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23850" y="333375"/>
            <a:ext cx="8496300" cy="431800"/>
          </a:xfrm>
          <a:solidFill>
            <a:schemeClr val="folHlink">
              <a:alpha val="50000"/>
            </a:schemeClr>
          </a:solidFill>
        </p:spPr>
        <p:txBody>
          <a:bodyPr/>
          <a:lstStyle/>
          <a:p>
            <a:pPr eaLnBrk="1" hangingPunct="1">
              <a:defRPr/>
            </a:pPr>
            <a:r>
              <a:rPr lang="en-GB" sz="2800" dirty="0">
                <a:effectLst>
                  <a:outerShdw blurRad="38100" dist="38100" dir="2700000" algn="tl">
                    <a:srgbClr val="FFFFFF"/>
                  </a:outerShdw>
                </a:effectLst>
                <a:latin typeface="Arial" pitchFamily="34" charset="0"/>
              </a:rPr>
              <a:t>Garnets</a:t>
            </a:r>
            <a:r>
              <a:rPr lang="it-IT" sz="2800" dirty="0">
                <a:effectLst>
                  <a:outerShdw blurRad="38100" dist="38100" dir="2700000" algn="tl">
                    <a:srgbClr val="FFFFFF"/>
                  </a:outerShdw>
                </a:effectLst>
                <a:latin typeface="Arial" pitchFamily="34" charset="0"/>
              </a:rPr>
              <a:t>: X</a:t>
            </a:r>
            <a:r>
              <a:rPr lang="it-IT" sz="2800" baseline="-25000" dirty="0">
                <a:effectLst>
                  <a:outerShdw blurRad="38100" dist="38100" dir="2700000" algn="tl">
                    <a:srgbClr val="FFFFFF"/>
                  </a:outerShdw>
                </a:effectLst>
                <a:latin typeface="Arial" pitchFamily="34" charset="0"/>
              </a:rPr>
              <a:t>3</a:t>
            </a:r>
            <a:r>
              <a:rPr lang="it-IT" sz="2800" dirty="0">
                <a:effectLst>
                  <a:outerShdw blurRad="38100" dist="38100" dir="2700000" algn="tl">
                    <a:srgbClr val="FFFFFF"/>
                  </a:outerShdw>
                </a:effectLst>
                <a:latin typeface="Arial" pitchFamily="34" charset="0"/>
              </a:rPr>
              <a:t>Y</a:t>
            </a:r>
            <a:r>
              <a:rPr lang="it-IT" sz="2800" baseline="-25000" dirty="0">
                <a:effectLst>
                  <a:outerShdw blurRad="38100" dist="38100" dir="2700000" algn="tl">
                    <a:srgbClr val="FFFFFF"/>
                  </a:outerShdw>
                </a:effectLst>
                <a:latin typeface="Arial" pitchFamily="34" charset="0"/>
              </a:rPr>
              <a:t>2</a:t>
            </a:r>
            <a:r>
              <a:rPr lang="it-IT" sz="2800" dirty="0">
                <a:effectLst>
                  <a:outerShdw blurRad="38100" dist="38100" dir="2700000" algn="tl">
                    <a:srgbClr val="FFFFFF"/>
                  </a:outerShdw>
                </a:effectLst>
                <a:latin typeface="Arial" pitchFamily="34" charset="0"/>
              </a:rPr>
              <a:t>(SiO</a:t>
            </a:r>
            <a:r>
              <a:rPr lang="it-IT" sz="2800" baseline="-25000" dirty="0">
                <a:effectLst>
                  <a:outerShdw blurRad="38100" dist="38100" dir="2700000" algn="tl">
                    <a:srgbClr val="FFFFFF"/>
                  </a:outerShdw>
                </a:effectLst>
                <a:latin typeface="Arial" pitchFamily="34" charset="0"/>
              </a:rPr>
              <a:t>4</a:t>
            </a:r>
            <a:r>
              <a:rPr lang="it-IT" sz="2800" dirty="0">
                <a:effectLst>
                  <a:outerShdw blurRad="38100" dist="38100" dir="2700000" algn="tl">
                    <a:srgbClr val="FFFFFF"/>
                  </a:outerShdw>
                </a:effectLst>
                <a:latin typeface="Arial" pitchFamily="34" charset="0"/>
              </a:rPr>
              <a:t>)</a:t>
            </a:r>
            <a:r>
              <a:rPr lang="it-IT" sz="2800" baseline="-25000" dirty="0">
                <a:effectLst>
                  <a:outerShdw blurRad="38100" dist="38100" dir="2700000" algn="tl">
                    <a:srgbClr val="FFFFFF"/>
                  </a:outerShdw>
                </a:effectLst>
                <a:latin typeface="Arial" pitchFamily="34" charset="0"/>
              </a:rPr>
              <a:t>3</a:t>
            </a:r>
          </a:p>
        </p:txBody>
      </p:sp>
      <p:sp>
        <p:nvSpPr>
          <p:cNvPr id="138243" name="Rectangle 3"/>
          <p:cNvSpPr>
            <a:spLocks noGrp="1" noChangeArrowheads="1"/>
          </p:cNvSpPr>
          <p:nvPr>
            <p:ph idx="1"/>
          </p:nvPr>
        </p:nvSpPr>
        <p:spPr>
          <a:xfrm>
            <a:off x="1116013" y="4054475"/>
            <a:ext cx="7086600" cy="2346325"/>
          </a:xfrm>
          <a:solidFill>
            <a:srgbClr val="FFFF99"/>
          </a:solidFill>
          <a:ln w="3175">
            <a:solidFill>
              <a:schemeClr val="tx1"/>
            </a:solidFill>
            <a:miter lim="800000"/>
            <a:headEnd/>
            <a:tailEnd/>
          </a:ln>
        </p:spPr>
        <p:txBody>
          <a:bodyPr/>
          <a:lstStyle/>
          <a:p>
            <a:pPr algn="ctr" eaLnBrk="1" hangingPunct="1">
              <a:buFontTx/>
              <a:buNone/>
            </a:pPr>
            <a:r>
              <a:rPr lang="it-IT" altLang="it-IT" sz="2400" smtClean="0">
                <a:solidFill>
                  <a:srgbClr val="0000FF"/>
                </a:solidFill>
              </a:rPr>
              <a:t>Space Group:    Ia-3d</a:t>
            </a:r>
          </a:p>
          <a:p>
            <a:pPr algn="ctr" eaLnBrk="1" hangingPunct="1">
              <a:buFontTx/>
              <a:buNone/>
            </a:pPr>
            <a:r>
              <a:rPr lang="it-IT" altLang="it-IT" sz="2400" smtClean="0">
                <a:solidFill>
                  <a:srgbClr val="0000FF"/>
                </a:solidFill>
              </a:rPr>
              <a:t>80 atoms in the primitive cell (240 modes)</a:t>
            </a:r>
          </a:p>
          <a:p>
            <a:pPr algn="ctr" eaLnBrk="1" hangingPunct="1">
              <a:buFontTx/>
              <a:buNone/>
            </a:pPr>
            <a:endParaRPr lang="it-IT" altLang="it-IT" sz="1200" smtClean="0">
              <a:solidFill>
                <a:srgbClr val="0000FF"/>
              </a:solidFill>
            </a:endParaRPr>
          </a:p>
          <a:p>
            <a:pPr algn="ctr" eaLnBrk="1" hangingPunct="1">
              <a:buFontTx/>
              <a:buNone/>
            </a:pPr>
            <a:r>
              <a:rPr lang="it-IT" altLang="it-IT" sz="1600" smtClean="0"/>
              <a:t> </a:t>
            </a:r>
            <a:r>
              <a:rPr lang="el-GR" altLang="it-IT" sz="1600" smtClean="0">
                <a:solidFill>
                  <a:srgbClr val="E00000"/>
                </a:solidFill>
                <a:cs typeface="Times New Roman" panose="02020603050405020304" pitchFamily="18" charset="0"/>
              </a:rPr>
              <a:t>Γ</a:t>
            </a:r>
            <a:r>
              <a:rPr lang="it-IT" altLang="it-IT" sz="1600" baseline="30000" smtClean="0">
                <a:solidFill>
                  <a:srgbClr val="E00000"/>
                </a:solidFill>
                <a:cs typeface="Times New Roman" panose="02020603050405020304" pitchFamily="18" charset="0"/>
              </a:rPr>
              <a:t>rid</a:t>
            </a:r>
            <a:r>
              <a:rPr lang="it-IT" altLang="it-IT" sz="1600" smtClean="0">
                <a:solidFill>
                  <a:srgbClr val="E00000"/>
                </a:solidFill>
                <a:cs typeface="Times New Roman" panose="02020603050405020304" pitchFamily="18" charset="0"/>
              </a:rPr>
              <a:t> = </a:t>
            </a:r>
            <a:r>
              <a:rPr lang="it-IT" altLang="it-IT" sz="1600" b="1" smtClean="0">
                <a:solidFill>
                  <a:srgbClr val="E00000"/>
                </a:solidFill>
                <a:cs typeface="Times New Roman" panose="02020603050405020304" pitchFamily="18" charset="0"/>
              </a:rPr>
              <a:t>3A</a:t>
            </a:r>
            <a:r>
              <a:rPr lang="it-IT" altLang="it-IT" sz="1600" b="1" baseline="-25000" smtClean="0">
                <a:solidFill>
                  <a:srgbClr val="E00000"/>
                </a:solidFill>
                <a:cs typeface="Times New Roman" panose="02020603050405020304" pitchFamily="18" charset="0"/>
              </a:rPr>
              <a:t>1g</a:t>
            </a:r>
            <a:r>
              <a:rPr lang="it-IT" altLang="it-IT" sz="1600" smtClean="0">
                <a:solidFill>
                  <a:srgbClr val="E00000"/>
                </a:solidFill>
                <a:cs typeface="Times New Roman" panose="02020603050405020304" pitchFamily="18" charset="0"/>
              </a:rPr>
              <a:t> + 5A</a:t>
            </a:r>
            <a:r>
              <a:rPr lang="it-IT" altLang="it-IT" sz="1600" baseline="-25000" smtClean="0">
                <a:solidFill>
                  <a:srgbClr val="E00000"/>
                </a:solidFill>
                <a:cs typeface="Times New Roman" panose="02020603050405020304" pitchFamily="18" charset="0"/>
              </a:rPr>
              <a:t>2g </a:t>
            </a:r>
            <a:r>
              <a:rPr lang="it-IT" altLang="it-IT" sz="1600" smtClean="0">
                <a:solidFill>
                  <a:srgbClr val="E00000"/>
                </a:solidFill>
                <a:cs typeface="Times New Roman" panose="02020603050405020304" pitchFamily="18" charset="0"/>
              </a:rPr>
              <a:t>+ </a:t>
            </a:r>
            <a:r>
              <a:rPr lang="it-IT" altLang="it-IT" sz="1600" b="1" smtClean="0">
                <a:solidFill>
                  <a:srgbClr val="E00000"/>
                </a:solidFill>
                <a:cs typeface="Times New Roman" panose="02020603050405020304" pitchFamily="18" charset="0"/>
              </a:rPr>
              <a:t>8E</a:t>
            </a:r>
            <a:r>
              <a:rPr lang="it-IT" altLang="it-IT" sz="1600" b="1" baseline="-25000" smtClean="0">
                <a:solidFill>
                  <a:srgbClr val="E00000"/>
                </a:solidFill>
                <a:cs typeface="Times New Roman" panose="02020603050405020304" pitchFamily="18" charset="0"/>
              </a:rPr>
              <a:t>g</a:t>
            </a:r>
            <a:r>
              <a:rPr lang="it-IT" altLang="it-IT" sz="1600" smtClean="0">
                <a:solidFill>
                  <a:srgbClr val="E00000"/>
                </a:solidFill>
                <a:cs typeface="Times New Roman" panose="02020603050405020304" pitchFamily="18" charset="0"/>
              </a:rPr>
              <a:t> + 14 F</a:t>
            </a:r>
            <a:r>
              <a:rPr lang="it-IT" altLang="it-IT" sz="1600" baseline="-25000" smtClean="0">
                <a:solidFill>
                  <a:srgbClr val="E00000"/>
                </a:solidFill>
                <a:cs typeface="Times New Roman" panose="02020603050405020304" pitchFamily="18" charset="0"/>
              </a:rPr>
              <a:t>1g</a:t>
            </a:r>
            <a:r>
              <a:rPr lang="it-IT" altLang="it-IT" sz="1600" smtClean="0">
                <a:solidFill>
                  <a:srgbClr val="E00000"/>
                </a:solidFill>
                <a:cs typeface="Times New Roman" panose="02020603050405020304" pitchFamily="18" charset="0"/>
              </a:rPr>
              <a:t> + </a:t>
            </a:r>
            <a:r>
              <a:rPr lang="it-IT" altLang="it-IT" sz="1600" b="1" smtClean="0">
                <a:solidFill>
                  <a:srgbClr val="E00000"/>
                </a:solidFill>
                <a:cs typeface="Times New Roman" panose="02020603050405020304" pitchFamily="18" charset="0"/>
              </a:rPr>
              <a:t>14 F</a:t>
            </a:r>
            <a:r>
              <a:rPr lang="it-IT" altLang="it-IT" sz="1600" b="1" baseline="-25000" smtClean="0">
                <a:solidFill>
                  <a:srgbClr val="E00000"/>
                </a:solidFill>
                <a:cs typeface="Times New Roman" panose="02020603050405020304" pitchFamily="18" charset="0"/>
              </a:rPr>
              <a:t>2g</a:t>
            </a:r>
            <a:r>
              <a:rPr lang="it-IT" altLang="it-IT" sz="1600" smtClean="0">
                <a:solidFill>
                  <a:srgbClr val="E00000"/>
                </a:solidFill>
                <a:cs typeface="Times New Roman" panose="02020603050405020304" pitchFamily="18" charset="0"/>
              </a:rPr>
              <a:t> +</a:t>
            </a:r>
            <a:r>
              <a:rPr lang="it-IT" altLang="it-IT" sz="1600" baseline="-25000" smtClean="0">
                <a:solidFill>
                  <a:srgbClr val="E00000"/>
                </a:solidFill>
                <a:cs typeface="Times New Roman" panose="02020603050405020304" pitchFamily="18" charset="0"/>
              </a:rPr>
              <a:t>    </a:t>
            </a:r>
            <a:r>
              <a:rPr lang="it-IT" altLang="it-IT" sz="1600" smtClean="0">
                <a:solidFill>
                  <a:srgbClr val="E00000"/>
                </a:solidFill>
                <a:cs typeface="Times New Roman" panose="02020603050405020304" pitchFamily="18" charset="0"/>
              </a:rPr>
              <a:t>5A</a:t>
            </a:r>
            <a:r>
              <a:rPr lang="it-IT" altLang="it-IT" sz="1600" baseline="-25000" smtClean="0">
                <a:solidFill>
                  <a:srgbClr val="E00000"/>
                </a:solidFill>
                <a:cs typeface="Times New Roman" panose="02020603050405020304" pitchFamily="18" charset="0"/>
              </a:rPr>
              <a:t>1u</a:t>
            </a:r>
            <a:r>
              <a:rPr lang="it-IT" altLang="it-IT" sz="1600" smtClean="0">
                <a:solidFill>
                  <a:srgbClr val="E00000"/>
                </a:solidFill>
                <a:cs typeface="Times New Roman" panose="02020603050405020304" pitchFamily="18" charset="0"/>
              </a:rPr>
              <a:t> + 5 A</a:t>
            </a:r>
            <a:r>
              <a:rPr lang="it-IT" altLang="it-IT" sz="1600" baseline="-25000" smtClean="0">
                <a:solidFill>
                  <a:srgbClr val="E00000"/>
                </a:solidFill>
                <a:cs typeface="Times New Roman" panose="02020603050405020304" pitchFamily="18" charset="0"/>
              </a:rPr>
              <a:t>2u</a:t>
            </a:r>
            <a:r>
              <a:rPr lang="it-IT" altLang="it-IT" sz="1600" smtClean="0">
                <a:solidFill>
                  <a:srgbClr val="E00000"/>
                </a:solidFill>
                <a:cs typeface="Times New Roman" panose="02020603050405020304" pitchFamily="18" charset="0"/>
              </a:rPr>
              <a:t>+ 10E</a:t>
            </a:r>
            <a:r>
              <a:rPr lang="it-IT" altLang="it-IT" sz="1600" baseline="-25000" smtClean="0">
                <a:solidFill>
                  <a:srgbClr val="E00000"/>
                </a:solidFill>
                <a:cs typeface="Times New Roman" panose="02020603050405020304" pitchFamily="18" charset="0"/>
              </a:rPr>
              <a:t>u  </a:t>
            </a:r>
            <a:r>
              <a:rPr lang="it-IT" altLang="it-IT" sz="1600" smtClean="0">
                <a:solidFill>
                  <a:srgbClr val="E00000"/>
                </a:solidFill>
                <a:cs typeface="Times New Roman" panose="02020603050405020304" pitchFamily="18" charset="0"/>
              </a:rPr>
              <a:t>+ </a:t>
            </a:r>
            <a:r>
              <a:rPr lang="it-IT" altLang="it-IT" sz="1600" b="1" smtClean="0">
                <a:solidFill>
                  <a:srgbClr val="E00000"/>
                </a:solidFill>
                <a:cs typeface="Times New Roman" panose="02020603050405020304" pitchFamily="18" charset="0"/>
              </a:rPr>
              <a:t>18F</a:t>
            </a:r>
            <a:r>
              <a:rPr lang="it-IT" altLang="it-IT" sz="1600" b="1" baseline="-25000" smtClean="0">
                <a:solidFill>
                  <a:srgbClr val="E00000"/>
                </a:solidFill>
                <a:cs typeface="Times New Roman" panose="02020603050405020304" pitchFamily="18" charset="0"/>
              </a:rPr>
              <a:t>1u </a:t>
            </a:r>
            <a:r>
              <a:rPr lang="it-IT" altLang="it-IT" sz="1600" baseline="-25000" smtClean="0">
                <a:solidFill>
                  <a:srgbClr val="E00000"/>
                </a:solidFill>
                <a:cs typeface="Times New Roman" panose="02020603050405020304" pitchFamily="18" charset="0"/>
              </a:rPr>
              <a:t> </a:t>
            </a:r>
            <a:r>
              <a:rPr lang="it-IT" altLang="it-IT" sz="1600" smtClean="0">
                <a:solidFill>
                  <a:srgbClr val="E00000"/>
                </a:solidFill>
                <a:cs typeface="Times New Roman" panose="02020603050405020304" pitchFamily="18" charset="0"/>
              </a:rPr>
              <a:t>+ 16F</a:t>
            </a:r>
            <a:r>
              <a:rPr lang="it-IT" altLang="it-IT" sz="1600" baseline="-25000" smtClean="0">
                <a:solidFill>
                  <a:srgbClr val="E00000"/>
                </a:solidFill>
                <a:cs typeface="Times New Roman" panose="02020603050405020304" pitchFamily="18" charset="0"/>
              </a:rPr>
              <a:t>2u</a:t>
            </a:r>
            <a:r>
              <a:rPr lang="it-IT" altLang="it-IT" sz="1600" baseline="-25000" smtClean="0">
                <a:cs typeface="Times New Roman" panose="02020603050405020304" pitchFamily="18" charset="0"/>
              </a:rPr>
              <a:t>  </a:t>
            </a:r>
          </a:p>
          <a:p>
            <a:pPr algn="ctr" eaLnBrk="1" hangingPunct="1">
              <a:buFontTx/>
              <a:buNone/>
            </a:pPr>
            <a:r>
              <a:rPr lang="it-IT" altLang="it-IT" sz="2400" baseline="-25000" smtClean="0">
                <a:solidFill>
                  <a:srgbClr val="E00000"/>
                </a:solidFill>
                <a:cs typeface="Times New Roman" panose="02020603050405020304" pitchFamily="18" charset="0"/>
              </a:rPr>
              <a:t>                     </a:t>
            </a:r>
            <a:endParaRPr lang="it-IT" altLang="it-IT" sz="2400" baseline="-25000" smtClean="0">
              <a:cs typeface="Times New Roman" panose="02020603050405020304" pitchFamily="18" charset="0"/>
            </a:endParaRPr>
          </a:p>
          <a:p>
            <a:pPr algn="ctr" eaLnBrk="1" hangingPunct="1">
              <a:buFontTx/>
              <a:buNone/>
            </a:pPr>
            <a:r>
              <a:rPr lang="it-IT" altLang="it-IT" sz="2000" smtClean="0">
                <a:solidFill>
                  <a:srgbClr val="0000FF"/>
                </a:solidFill>
                <a:cs typeface="Times New Roman" panose="02020603050405020304" pitchFamily="18" charset="0"/>
              </a:rPr>
              <a:t>17 IR</a:t>
            </a:r>
            <a:r>
              <a:rPr lang="it-IT" altLang="it-IT" sz="2000" smtClean="0">
                <a:cs typeface="Times New Roman" panose="02020603050405020304" pitchFamily="18" charset="0"/>
              </a:rPr>
              <a:t> (</a:t>
            </a:r>
            <a:r>
              <a:rPr lang="it-IT" altLang="it-IT" sz="2000" b="1" smtClean="0">
                <a:cs typeface="Times New Roman" panose="02020603050405020304" pitchFamily="18" charset="0"/>
              </a:rPr>
              <a:t>F</a:t>
            </a:r>
            <a:r>
              <a:rPr lang="it-IT" altLang="it-IT" sz="2000" b="1" baseline="-25000" smtClean="0">
                <a:cs typeface="Times New Roman" panose="02020603050405020304" pitchFamily="18" charset="0"/>
              </a:rPr>
              <a:t>1u</a:t>
            </a:r>
            <a:r>
              <a:rPr lang="it-IT" altLang="it-IT" sz="2000" smtClean="0">
                <a:cs typeface="Times New Roman" panose="02020603050405020304" pitchFamily="18" charset="0"/>
              </a:rPr>
              <a:t>)  and </a:t>
            </a:r>
            <a:r>
              <a:rPr lang="it-IT" altLang="it-IT" sz="2000" smtClean="0">
                <a:solidFill>
                  <a:srgbClr val="0000FF"/>
                </a:solidFill>
                <a:cs typeface="Times New Roman" panose="02020603050405020304" pitchFamily="18" charset="0"/>
              </a:rPr>
              <a:t>25 RAMAN</a:t>
            </a:r>
            <a:r>
              <a:rPr lang="it-IT" altLang="it-IT" sz="2000" smtClean="0">
                <a:cs typeface="Times New Roman" panose="02020603050405020304" pitchFamily="18" charset="0"/>
              </a:rPr>
              <a:t> (</a:t>
            </a:r>
            <a:r>
              <a:rPr lang="it-IT" altLang="it-IT" sz="2000" b="1" smtClean="0">
                <a:cs typeface="Times New Roman" panose="02020603050405020304" pitchFamily="18" charset="0"/>
              </a:rPr>
              <a:t>A</a:t>
            </a:r>
            <a:r>
              <a:rPr lang="it-IT" altLang="it-IT" sz="2000" b="1" baseline="-25000" smtClean="0">
                <a:cs typeface="Times New Roman" panose="02020603050405020304" pitchFamily="18" charset="0"/>
              </a:rPr>
              <a:t>1g</a:t>
            </a:r>
            <a:r>
              <a:rPr lang="it-IT" altLang="it-IT" sz="2000" smtClean="0">
                <a:cs typeface="Times New Roman" panose="02020603050405020304" pitchFamily="18" charset="0"/>
              </a:rPr>
              <a:t>, </a:t>
            </a:r>
            <a:r>
              <a:rPr lang="it-IT" altLang="it-IT" sz="2000" b="1" smtClean="0">
                <a:cs typeface="Times New Roman" panose="02020603050405020304" pitchFamily="18" charset="0"/>
              </a:rPr>
              <a:t>E</a:t>
            </a:r>
            <a:r>
              <a:rPr lang="it-IT" altLang="it-IT" sz="2000" b="1" baseline="-25000" smtClean="0">
                <a:cs typeface="Times New Roman" panose="02020603050405020304" pitchFamily="18" charset="0"/>
              </a:rPr>
              <a:t>g</a:t>
            </a:r>
            <a:r>
              <a:rPr lang="it-IT" altLang="it-IT" sz="2000" smtClean="0">
                <a:cs typeface="Times New Roman" panose="02020603050405020304" pitchFamily="18" charset="0"/>
              </a:rPr>
              <a:t>,</a:t>
            </a:r>
            <a:r>
              <a:rPr lang="it-IT" altLang="it-IT" sz="2000" b="1" smtClean="0">
                <a:cs typeface="Times New Roman" panose="02020603050405020304" pitchFamily="18" charset="0"/>
              </a:rPr>
              <a:t> F</a:t>
            </a:r>
            <a:r>
              <a:rPr lang="it-IT" altLang="it-IT" sz="2000" b="1" baseline="-25000" smtClean="0">
                <a:cs typeface="Times New Roman" panose="02020603050405020304" pitchFamily="18" charset="0"/>
              </a:rPr>
              <a:t>2g</a:t>
            </a:r>
            <a:r>
              <a:rPr lang="it-IT" altLang="it-IT" sz="2000" smtClean="0">
                <a:cs typeface="Times New Roman" panose="02020603050405020304" pitchFamily="18" charset="0"/>
              </a:rPr>
              <a:t>) active modes</a:t>
            </a:r>
          </a:p>
        </p:txBody>
      </p:sp>
      <p:graphicFrame>
        <p:nvGraphicFramePr>
          <p:cNvPr id="36966" name="Group 102"/>
          <p:cNvGraphicFramePr>
            <a:graphicFrameLocks noGrp="1"/>
          </p:cNvGraphicFramePr>
          <p:nvPr/>
        </p:nvGraphicFramePr>
        <p:xfrm>
          <a:off x="2843213" y="931863"/>
          <a:ext cx="3702050" cy="2997202"/>
        </p:xfrm>
        <a:graphic>
          <a:graphicData uri="http://schemas.openxmlformats.org/drawingml/2006/table">
            <a:tbl>
              <a:tblPr/>
              <a:tblGrid>
                <a:gridCol w="854075"/>
                <a:gridCol w="1019175"/>
                <a:gridCol w="1828800"/>
              </a:tblGrid>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Times New Roman" pitchFamily="18" charset="0"/>
                        </a:rPr>
                        <a:t>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smtClean="0">
                          <a:ln>
                            <a:noFill/>
                          </a:ln>
                          <a:solidFill>
                            <a:schemeClr val="tx1"/>
                          </a:solidFill>
                          <a:effectLst/>
                          <a:latin typeface="Times New Roman" pitchFamily="18"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smtClean="0">
                          <a:ln>
                            <a:noFill/>
                          </a:ln>
                          <a:solidFill>
                            <a:schemeClr val="tx1"/>
                          </a:solidFill>
                          <a:effectLst/>
                          <a:latin typeface="Times New Roman" pitchFamily="18" charset="0"/>
                        </a:rPr>
                        <a:t>Name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0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smtClean="0">
                          <a:ln>
                            <a:noFill/>
                          </a:ln>
                          <a:solidFill>
                            <a:schemeClr val="tx1"/>
                          </a:solidFill>
                          <a:effectLst/>
                          <a:latin typeface="Times New Roman" pitchFamily="18" charset="0"/>
                        </a:rPr>
                        <a:t>Mg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smtClean="0">
                          <a:ln>
                            <a:noFill/>
                          </a:ln>
                          <a:solidFill>
                            <a:schemeClr val="tx1"/>
                          </a:solidFill>
                          <a:effectLst/>
                          <a:latin typeface="Times New Roman" pitchFamily="18" charset="0"/>
                        </a:rPr>
                        <a:t>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smtClean="0">
                          <a:ln>
                            <a:noFill/>
                          </a:ln>
                          <a:solidFill>
                            <a:schemeClr val="tx1"/>
                          </a:solidFill>
                          <a:effectLst/>
                          <a:latin typeface="Times New Roman" pitchFamily="18" charset="0"/>
                        </a:rPr>
                        <a:t>Pyrope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Times New Roman" pitchFamily="18" charset="0"/>
                        </a:rPr>
                        <a:t>Ca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smtClean="0">
                          <a:ln>
                            <a:noFill/>
                          </a:ln>
                          <a:solidFill>
                            <a:schemeClr val="tx1"/>
                          </a:solidFill>
                          <a:effectLst/>
                          <a:latin typeface="Times New Roman" pitchFamily="18" charset="0"/>
                        </a:rPr>
                        <a:t>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err="1" smtClean="0">
                          <a:ln>
                            <a:noFill/>
                          </a:ln>
                          <a:solidFill>
                            <a:schemeClr val="tx1"/>
                          </a:solidFill>
                          <a:effectLst/>
                          <a:latin typeface="Times New Roman" pitchFamily="18" charset="0"/>
                        </a:rPr>
                        <a:t>Grossular</a:t>
                      </a:r>
                      <a:endParaRPr kumimoji="0" lang="it-IT"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Times New Roman" pitchFamily="18" charset="0"/>
                        </a:rPr>
                        <a:t>Fe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Times New Roman" pitchFamily="18" charset="0"/>
                        </a:rPr>
                        <a:t>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err="1" smtClean="0">
                          <a:ln>
                            <a:noFill/>
                          </a:ln>
                          <a:solidFill>
                            <a:schemeClr val="tx1"/>
                          </a:solidFill>
                          <a:effectLst/>
                          <a:latin typeface="Times New Roman" pitchFamily="18" charset="0"/>
                        </a:rPr>
                        <a:t>Almandine</a:t>
                      </a:r>
                      <a:endParaRPr kumimoji="0" lang="it-IT"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0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Times New Roman" pitchFamily="18" charset="0"/>
                        </a:rPr>
                        <a:t>Mn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Times New Roman" pitchFamily="18" charset="0"/>
                        </a:rPr>
                        <a:t>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err="1" smtClean="0">
                          <a:ln>
                            <a:noFill/>
                          </a:ln>
                          <a:solidFill>
                            <a:schemeClr val="tx1"/>
                          </a:solidFill>
                          <a:effectLst/>
                          <a:latin typeface="Times New Roman" pitchFamily="18" charset="0"/>
                        </a:rPr>
                        <a:t>Spessartine</a:t>
                      </a:r>
                      <a:endParaRPr kumimoji="0" lang="it-IT"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0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Times New Roman" pitchFamily="18" charset="0"/>
                        </a:rPr>
                        <a:t>Ca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smtClean="0">
                          <a:ln>
                            <a:noFill/>
                          </a:ln>
                          <a:solidFill>
                            <a:schemeClr val="tx1"/>
                          </a:solidFill>
                          <a:effectLst/>
                          <a:latin typeface="Times New Roman" pitchFamily="18" charset="0"/>
                        </a:rPr>
                        <a:t>Fe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err="1" smtClean="0">
                          <a:ln>
                            <a:noFill/>
                          </a:ln>
                          <a:solidFill>
                            <a:schemeClr val="tx1"/>
                          </a:solidFill>
                          <a:effectLst/>
                          <a:latin typeface="Times New Roman" pitchFamily="18" charset="0"/>
                        </a:rPr>
                        <a:t>Andradite</a:t>
                      </a:r>
                      <a:endParaRPr kumimoji="0" lang="it-IT"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smtClean="0">
                          <a:ln>
                            <a:noFill/>
                          </a:ln>
                          <a:solidFill>
                            <a:schemeClr val="tx1"/>
                          </a:solidFill>
                          <a:effectLst/>
                          <a:latin typeface="Times New Roman" pitchFamily="18" charset="0"/>
                        </a:rPr>
                        <a:t>Ca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smtClean="0">
                          <a:ln>
                            <a:noFill/>
                          </a:ln>
                          <a:solidFill>
                            <a:schemeClr val="tx1"/>
                          </a:solidFill>
                          <a:effectLst/>
                          <a:latin typeface="Times New Roman" pitchFamily="18" charset="0"/>
                        </a:rPr>
                        <a:t>Cr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Times New Roman" pitchFamily="18" charset="0"/>
                        </a:rPr>
                        <a:t>Uvarovite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81000" y="381000"/>
            <a:ext cx="8534400" cy="609600"/>
          </a:xfrm>
          <a:prstGeom prst="rect">
            <a:avLst/>
          </a:prstGeom>
          <a:solidFill>
            <a:schemeClr val="folHlink">
              <a:alpha val="50000"/>
            </a:schemeClr>
          </a:solidFill>
          <a:ln w="9525">
            <a:noFill/>
            <a:miter lim="800000"/>
            <a:headEnd/>
            <a:tailEnd/>
          </a:ln>
          <a:effectLst/>
        </p:spPr>
        <p:txBody>
          <a:bodyPr lIns="91420" tIns="45711" rIns="91420" bIns="45711" anchor="ctr"/>
          <a:lstStyle/>
          <a:p>
            <a:pPr algn="ctr" eaLnBrk="1" hangingPunct="1">
              <a:lnSpc>
                <a:spcPct val="120000"/>
              </a:lnSpc>
              <a:defRPr/>
            </a:pPr>
            <a:r>
              <a:rPr lang="it-IT" sz="2800" dirty="0" err="1">
                <a:solidFill>
                  <a:schemeClr val="tx2"/>
                </a:solidFill>
                <a:effectLst>
                  <a:outerShdw blurRad="38100" dist="38100" dir="2700000" algn="tl">
                    <a:srgbClr val="FFFFFF"/>
                  </a:outerShdw>
                </a:effectLst>
                <a:ea typeface="+mj-ea"/>
                <a:cs typeface="+mj-cs"/>
              </a:rPr>
              <a:t>Silicate</a:t>
            </a:r>
            <a:r>
              <a:rPr lang="it-IT" sz="2800" dirty="0">
                <a:solidFill>
                  <a:schemeClr val="tx2"/>
                </a:solidFill>
                <a:effectLst>
                  <a:outerShdw blurRad="38100" dist="38100" dir="2700000" algn="tl">
                    <a:srgbClr val="FFFFFF"/>
                  </a:outerShdw>
                </a:effectLst>
                <a:ea typeface="+mj-ea"/>
                <a:cs typeface="+mj-cs"/>
              </a:rPr>
              <a:t> </a:t>
            </a:r>
            <a:r>
              <a:rPr lang="it-IT" sz="2800" dirty="0" err="1">
                <a:solidFill>
                  <a:schemeClr val="tx2"/>
                </a:solidFill>
                <a:effectLst>
                  <a:outerShdw blurRad="38100" dist="38100" dir="2700000" algn="tl">
                    <a:srgbClr val="FFFFFF"/>
                  </a:outerShdw>
                </a:effectLst>
                <a:ea typeface="+mj-ea"/>
                <a:cs typeface="+mj-cs"/>
              </a:rPr>
              <a:t>garnet</a:t>
            </a:r>
            <a:r>
              <a:rPr lang="it-IT" sz="2800" dirty="0">
                <a:solidFill>
                  <a:schemeClr val="tx2"/>
                </a:solidFill>
                <a:effectLst>
                  <a:outerShdw blurRad="38100" dist="38100" dir="2700000" algn="tl">
                    <a:srgbClr val="FFFFFF"/>
                  </a:outerShdw>
                </a:effectLst>
                <a:ea typeface="+mj-ea"/>
                <a:cs typeface="+mj-cs"/>
              </a:rPr>
              <a:t> </a:t>
            </a:r>
            <a:r>
              <a:rPr lang="it-IT" sz="2800" dirty="0" err="1">
                <a:solidFill>
                  <a:schemeClr val="tx2"/>
                </a:solidFill>
                <a:effectLst>
                  <a:outerShdw blurRad="38100" dist="38100" dir="2700000" algn="tl">
                    <a:srgbClr val="FFFFFF"/>
                  </a:outerShdw>
                </a:effectLst>
                <a:ea typeface="+mj-ea"/>
                <a:cs typeface="+mj-cs"/>
              </a:rPr>
              <a:t>spessartine</a:t>
            </a:r>
            <a:r>
              <a:rPr lang="it-IT" sz="2800" dirty="0">
                <a:solidFill>
                  <a:schemeClr val="tx2"/>
                </a:solidFill>
                <a:effectLst>
                  <a:outerShdw blurRad="38100" dist="38100" dir="2700000" algn="tl">
                    <a:srgbClr val="FFFFFF"/>
                  </a:outerShdw>
                </a:effectLst>
                <a:ea typeface="+mj-ea"/>
                <a:cs typeface="+mj-cs"/>
              </a:rPr>
              <a:t> </a:t>
            </a:r>
            <a:r>
              <a:rPr lang="it-IT" sz="2800" dirty="0" err="1">
                <a:solidFill>
                  <a:schemeClr val="tx2"/>
                </a:solidFill>
                <a:effectLst>
                  <a:outerShdw blurRad="38100" dist="38100" dir="2700000" algn="tl">
                    <a:srgbClr val="FFFFFF"/>
                  </a:outerShdw>
                </a:effectLst>
                <a:ea typeface="+mj-ea"/>
                <a:cs typeface="+mj-cs"/>
              </a:rPr>
              <a:t>structure</a:t>
            </a:r>
            <a:r>
              <a:rPr lang="it-IT" sz="2800" dirty="0">
                <a:solidFill>
                  <a:schemeClr val="tx2"/>
                </a:solidFill>
                <a:effectLst>
                  <a:outerShdw blurRad="38100" dist="38100" dir="2700000" algn="tl">
                    <a:srgbClr val="FFFFFF"/>
                  </a:outerShdw>
                </a:effectLst>
                <a:ea typeface="+mj-ea"/>
                <a:cs typeface="+mj-cs"/>
              </a:rPr>
              <a:t>: Mn</a:t>
            </a:r>
            <a:r>
              <a:rPr lang="it-IT" sz="2800" baseline="-25000" dirty="0">
                <a:solidFill>
                  <a:schemeClr val="tx2"/>
                </a:solidFill>
                <a:effectLst>
                  <a:outerShdw blurRad="38100" dist="38100" dir="2700000" algn="tl">
                    <a:srgbClr val="FFFFFF"/>
                  </a:outerShdw>
                </a:effectLst>
                <a:ea typeface="+mj-ea"/>
                <a:cs typeface="+mj-cs"/>
              </a:rPr>
              <a:t>3</a:t>
            </a:r>
            <a:r>
              <a:rPr lang="it-IT" sz="2800" dirty="0">
                <a:solidFill>
                  <a:schemeClr val="tx2"/>
                </a:solidFill>
                <a:effectLst>
                  <a:outerShdw blurRad="38100" dist="38100" dir="2700000" algn="tl">
                    <a:srgbClr val="FFFFFF"/>
                  </a:outerShdw>
                </a:effectLst>
                <a:ea typeface="+mj-ea"/>
                <a:cs typeface="+mj-cs"/>
              </a:rPr>
              <a:t>Al</a:t>
            </a:r>
            <a:r>
              <a:rPr lang="it-IT" sz="2800" baseline="-25000" dirty="0">
                <a:solidFill>
                  <a:schemeClr val="tx2"/>
                </a:solidFill>
                <a:effectLst>
                  <a:outerShdw blurRad="38100" dist="38100" dir="2700000" algn="tl">
                    <a:srgbClr val="FFFFFF"/>
                  </a:outerShdw>
                </a:effectLst>
                <a:ea typeface="+mj-ea"/>
                <a:cs typeface="+mj-cs"/>
              </a:rPr>
              <a:t>2</a:t>
            </a:r>
            <a:r>
              <a:rPr lang="it-IT" sz="2800" dirty="0">
                <a:solidFill>
                  <a:schemeClr val="tx2"/>
                </a:solidFill>
                <a:effectLst>
                  <a:outerShdw blurRad="38100" dist="38100" dir="2700000" algn="tl">
                    <a:srgbClr val="FFFFFF"/>
                  </a:outerShdw>
                </a:effectLst>
                <a:ea typeface="+mj-ea"/>
                <a:cs typeface="+mj-cs"/>
              </a:rPr>
              <a:t>(SiO</a:t>
            </a:r>
            <a:r>
              <a:rPr lang="it-IT" sz="2800" baseline="-25000" dirty="0">
                <a:solidFill>
                  <a:schemeClr val="tx2"/>
                </a:solidFill>
                <a:effectLst>
                  <a:outerShdw blurRad="38100" dist="38100" dir="2700000" algn="tl">
                    <a:srgbClr val="FFFFFF"/>
                  </a:outerShdw>
                </a:effectLst>
                <a:ea typeface="+mj-ea"/>
                <a:cs typeface="+mj-cs"/>
              </a:rPr>
              <a:t>4</a:t>
            </a:r>
            <a:r>
              <a:rPr lang="it-IT" sz="2800" dirty="0">
                <a:solidFill>
                  <a:schemeClr val="tx2"/>
                </a:solidFill>
                <a:effectLst>
                  <a:outerShdw blurRad="38100" dist="38100" dir="2700000" algn="tl">
                    <a:srgbClr val="FFFFFF"/>
                  </a:outerShdw>
                </a:effectLst>
                <a:ea typeface="+mj-ea"/>
                <a:cs typeface="+mj-cs"/>
              </a:rPr>
              <a:t>)</a:t>
            </a:r>
            <a:r>
              <a:rPr lang="it-IT" sz="2800" baseline="-25000" dirty="0">
                <a:solidFill>
                  <a:schemeClr val="tx2"/>
                </a:solidFill>
                <a:effectLst>
                  <a:outerShdw blurRad="38100" dist="38100" dir="2700000" algn="tl">
                    <a:srgbClr val="FFFFFF"/>
                  </a:outerShdw>
                </a:effectLst>
                <a:ea typeface="+mj-ea"/>
                <a:cs typeface="+mj-cs"/>
              </a:rPr>
              <a:t>3</a:t>
            </a:r>
            <a:r>
              <a:rPr lang="it-IT" sz="2800" dirty="0">
                <a:solidFill>
                  <a:schemeClr val="tx2"/>
                </a:solidFill>
                <a:effectLst>
                  <a:outerShdw blurRad="38100" dist="38100" dir="2700000" algn="tl">
                    <a:srgbClr val="FFFFFF"/>
                  </a:outerShdw>
                </a:effectLst>
                <a:ea typeface="+mj-ea"/>
                <a:cs typeface="+mj-cs"/>
              </a:rPr>
              <a:t> </a:t>
            </a:r>
          </a:p>
        </p:txBody>
      </p:sp>
      <p:pic>
        <p:nvPicPr>
          <p:cNvPr id="139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0200" y="1612900"/>
            <a:ext cx="15811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0700" y="2057400"/>
            <a:ext cx="17875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8300" y="3771900"/>
            <a:ext cx="1616075"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600" y="1244600"/>
            <a:ext cx="3784600"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1" name="Text Box 7"/>
          <p:cNvSpPr txBox="1">
            <a:spLocks noChangeArrowheads="1"/>
          </p:cNvSpPr>
          <p:nvPr/>
        </p:nvSpPr>
        <p:spPr bwMode="auto">
          <a:xfrm>
            <a:off x="4876800" y="3248025"/>
            <a:ext cx="539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Arial" panose="020B0604020202020204" pitchFamily="34" charset="0"/>
                <a:ea typeface="MS PGothic" panose="020B0600070205080204" pitchFamily="34" charset="-128"/>
              </a:rPr>
              <a:t>Mn</a:t>
            </a:r>
          </a:p>
        </p:txBody>
      </p:sp>
      <p:sp>
        <p:nvSpPr>
          <p:cNvPr id="139272" name="Text Box 8"/>
          <p:cNvSpPr txBox="1">
            <a:spLocks noChangeArrowheads="1"/>
          </p:cNvSpPr>
          <p:nvPr/>
        </p:nvSpPr>
        <p:spPr bwMode="auto">
          <a:xfrm>
            <a:off x="7327900" y="4505325"/>
            <a:ext cx="411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Arial" panose="020B0604020202020204" pitchFamily="34" charset="0"/>
                <a:ea typeface="MS PGothic" panose="020B0600070205080204" pitchFamily="34" charset="-128"/>
              </a:rPr>
              <a:t>Al</a:t>
            </a:r>
          </a:p>
        </p:txBody>
      </p:sp>
      <p:sp>
        <p:nvSpPr>
          <p:cNvPr id="139273" name="Text Box 9"/>
          <p:cNvSpPr txBox="1">
            <a:spLocks noChangeArrowheads="1"/>
          </p:cNvSpPr>
          <p:nvPr/>
        </p:nvSpPr>
        <p:spPr bwMode="auto">
          <a:xfrm>
            <a:off x="4711700" y="1800225"/>
            <a:ext cx="38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Arial" panose="020B0604020202020204" pitchFamily="34" charset="0"/>
                <a:ea typeface="MS PGothic" panose="020B0600070205080204" pitchFamily="34" charset="-128"/>
              </a:rPr>
              <a:t>O</a:t>
            </a:r>
          </a:p>
        </p:txBody>
      </p:sp>
      <p:sp>
        <p:nvSpPr>
          <p:cNvPr id="139274" name="Text Box 10"/>
          <p:cNvSpPr txBox="1">
            <a:spLocks noChangeArrowheads="1"/>
          </p:cNvSpPr>
          <p:nvPr/>
        </p:nvSpPr>
        <p:spPr bwMode="auto">
          <a:xfrm>
            <a:off x="7404100" y="2270125"/>
            <a:ext cx="411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Arial" panose="020B0604020202020204" pitchFamily="34" charset="0"/>
                <a:ea typeface="MS PGothic" panose="020B0600070205080204" pitchFamily="34" charset="-128"/>
              </a:rPr>
              <a:t>Si</a:t>
            </a:r>
          </a:p>
        </p:txBody>
      </p:sp>
      <p:sp>
        <p:nvSpPr>
          <p:cNvPr id="139275" name="Text Box 11"/>
          <p:cNvSpPr txBox="1">
            <a:spLocks noChangeArrowheads="1"/>
          </p:cNvSpPr>
          <p:nvPr/>
        </p:nvSpPr>
        <p:spPr bwMode="auto">
          <a:xfrm>
            <a:off x="7594600" y="3616325"/>
            <a:ext cx="38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Arial" panose="020B0604020202020204" pitchFamily="34" charset="0"/>
                <a:ea typeface="MS PGothic" panose="020B0600070205080204" pitchFamily="34" charset="-128"/>
              </a:rPr>
              <a:t>O</a:t>
            </a:r>
          </a:p>
        </p:txBody>
      </p:sp>
      <p:sp>
        <p:nvSpPr>
          <p:cNvPr id="139276" name="Text Box 12"/>
          <p:cNvSpPr txBox="1">
            <a:spLocks noChangeArrowheads="1"/>
          </p:cNvSpPr>
          <p:nvPr/>
        </p:nvSpPr>
        <p:spPr bwMode="auto">
          <a:xfrm>
            <a:off x="8140700" y="2435225"/>
            <a:ext cx="38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Arial" panose="020B0604020202020204" pitchFamily="34" charset="0"/>
                <a:ea typeface="MS PGothic" panose="020B0600070205080204" pitchFamily="34" charset="-128"/>
              </a:rPr>
              <a:t>O</a:t>
            </a:r>
          </a:p>
        </p:txBody>
      </p:sp>
      <p:sp>
        <p:nvSpPr>
          <p:cNvPr id="139277" name="Text Box 13"/>
          <p:cNvSpPr txBox="1">
            <a:spLocks noChangeArrowheads="1"/>
          </p:cNvSpPr>
          <p:nvPr/>
        </p:nvSpPr>
        <p:spPr bwMode="auto">
          <a:xfrm>
            <a:off x="517525" y="4892675"/>
            <a:ext cx="512127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it-IT" altLang="it-IT" sz="2000">
                <a:latin typeface="Arial" panose="020B0604020202020204" pitchFamily="34" charset="0"/>
                <a:ea typeface="MS PGothic" panose="020B0600070205080204" pitchFamily="34" charset="-128"/>
              </a:rPr>
              <a:t>Cubic </a:t>
            </a:r>
            <a:r>
              <a:rPr lang="it-IT" altLang="it-IT" sz="2000" b="1">
                <a:latin typeface="Bookman Old Style" panose="02050604050505020204" pitchFamily="18" charset="0"/>
                <a:ea typeface="MS PGothic" panose="020B0600070205080204" pitchFamily="34" charset="-128"/>
              </a:rPr>
              <a:t>Ia-3d</a:t>
            </a:r>
            <a:r>
              <a:rPr lang="it-IT" altLang="it-IT" sz="2000">
                <a:latin typeface="Arial" panose="020B0604020202020204" pitchFamily="34" charset="0"/>
                <a:ea typeface="MS PGothic" panose="020B0600070205080204" pitchFamily="34" charset="-128"/>
              </a:rPr>
              <a:t> </a:t>
            </a:r>
          </a:p>
          <a:p>
            <a:pPr eaLnBrk="1" hangingPunct="1">
              <a:spcBef>
                <a:spcPct val="0"/>
              </a:spcBef>
            </a:pPr>
            <a:r>
              <a:rPr lang="it-IT" altLang="it-IT" sz="2000">
                <a:latin typeface="Arial" panose="020B0604020202020204" pitchFamily="34" charset="0"/>
                <a:ea typeface="MS PGothic" panose="020B0600070205080204" pitchFamily="34" charset="-128"/>
              </a:rPr>
              <a:t>160 atoms in the UC (80 in the primitive)</a:t>
            </a:r>
          </a:p>
          <a:p>
            <a:pPr eaLnBrk="1" hangingPunct="1">
              <a:spcBef>
                <a:spcPct val="0"/>
              </a:spcBef>
            </a:pPr>
            <a:r>
              <a:rPr lang="it-IT" altLang="it-IT" sz="2000">
                <a:latin typeface="Arial" panose="020B0604020202020204" pitchFamily="34" charset="0"/>
                <a:ea typeface="MS PGothic" panose="020B0600070205080204" pitchFamily="34" charset="-128"/>
              </a:rPr>
              <a:t>O general position (48 equivalent)</a:t>
            </a:r>
          </a:p>
          <a:p>
            <a:pPr eaLnBrk="1" hangingPunct="1">
              <a:lnSpc>
                <a:spcPct val="90000"/>
              </a:lnSpc>
              <a:spcBef>
                <a:spcPct val="0"/>
              </a:spcBef>
            </a:pPr>
            <a:r>
              <a:rPr lang="it-IT" altLang="it-IT" sz="2000">
                <a:latin typeface="Arial" panose="020B0604020202020204" pitchFamily="34" charset="0"/>
                <a:ea typeface="MS PGothic" panose="020B0600070205080204" pitchFamily="34" charset="-128"/>
              </a:rPr>
              <a:t>Mn (24e) Al (16a) Si (24d) site positions</a:t>
            </a:r>
          </a:p>
          <a:p>
            <a:pPr eaLnBrk="1" hangingPunct="1">
              <a:spcBef>
                <a:spcPct val="0"/>
              </a:spcBef>
            </a:pPr>
            <a:endParaRPr lang="it-IT" altLang="it-IT" sz="2000">
              <a:latin typeface="Arial" panose="020B0604020202020204" pitchFamily="34" charset="0"/>
              <a:ea typeface="MS PGothic" panose="020B0600070205080204" pitchFamily="34" charset="-128"/>
            </a:endParaRPr>
          </a:p>
        </p:txBody>
      </p:sp>
      <p:sp>
        <p:nvSpPr>
          <p:cNvPr id="139278" name="Text Box 14"/>
          <p:cNvSpPr txBox="1">
            <a:spLocks noChangeArrowheads="1"/>
          </p:cNvSpPr>
          <p:nvPr/>
        </p:nvSpPr>
        <p:spPr bwMode="auto">
          <a:xfrm>
            <a:off x="4475163" y="4013200"/>
            <a:ext cx="1487487" cy="595313"/>
          </a:xfrm>
          <a:prstGeom prst="rect">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b="1">
                <a:latin typeface="Arial" panose="020B0604020202020204" pitchFamily="34" charset="0"/>
                <a:ea typeface="MS PGothic" panose="020B0600070205080204" pitchFamily="34" charset="-128"/>
              </a:rPr>
              <a:t>distorted </a:t>
            </a:r>
          </a:p>
          <a:p>
            <a:pPr algn="ctr" eaLnBrk="1" hangingPunct="1">
              <a:spcBef>
                <a:spcPct val="0"/>
              </a:spcBef>
              <a:buFontTx/>
              <a:buNone/>
            </a:pPr>
            <a:r>
              <a:rPr lang="it-IT" altLang="it-IT" sz="1600" b="1">
                <a:latin typeface="Arial" panose="020B0604020202020204" pitchFamily="34" charset="0"/>
                <a:ea typeface="MS PGothic" panose="020B0600070205080204" pitchFamily="34" charset="-128"/>
              </a:rPr>
              <a:t>dodecahedra</a:t>
            </a:r>
          </a:p>
        </p:txBody>
      </p:sp>
      <p:sp>
        <p:nvSpPr>
          <p:cNvPr id="139279" name="Text Box 15"/>
          <p:cNvSpPr txBox="1">
            <a:spLocks noChangeArrowheads="1"/>
          </p:cNvSpPr>
          <p:nvPr/>
        </p:nvSpPr>
        <p:spPr bwMode="auto">
          <a:xfrm>
            <a:off x="6819900" y="3251200"/>
            <a:ext cx="1208088" cy="342900"/>
          </a:xfrm>
          <a:prstGeom prst="rect">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b="1">
                <a:latin typeface="Arial" panose="020B0604020202020204" pitchFamily="34" charset="0"/>
                <a:ea typeface="MS PGothic" panose="020B0600070205080204" pitchFamily="34" charset="-128"/>
              </a:rPr>
              <a:t>tetrahedra</a:t>
            </a:r>
          </a:p>
        </p:txBody>
      </p:sp>
      <p:sp>
        <p:nvSpPr>
          <p:cNvPr id="139280" name="Text Box 16"/>
          <p:cNvSpPr txBox="1">
            <a:spLocks noChangeArrowheads="1"/>
          </p:cNvSpPr>
          <p:nvPr/>
        </p:nvSpPr>
        <p:spPr bwMode="auto">
          <a:xfrm>
            <a:off x="6985000" y="5626100"/>
            <a:ext cx="1184275" cy="342900"/>
          </a:xfrm>
          <a:prstGeom prst="rect">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b="1">
                <a:latin typeface="Arial" panose="020B0604020202020204" pitchFamily="34" charset="0"/>
                <a:ea typeface="MS PGothic" panose="020B0600070205080204" pitchFamily="34" charset="-128"/>
              </a:rPr>
              <a:t>octahedra</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304800" y="381000"/>
            <a:ext cx="8547100" cy="431800"/>
          </a:xfrm>
          <a:prstGeom prst="rect">
            <a:avLst/>
          </a:prstGeom>
          <a:solidFill>
            <a:schemeClr val="folHlink">
              <a:alpha val="50000"/>
            </a:schemeClr>
          </a:solidFill>
          <a:ln w="9525">
            <a:noFill/>
            <a:miter lim="800000"/>
            <a:headEnd/>
            <a:tailEnd/>
          </a:ln>
          <a:effectLst/>
        </p:spPr>
        <p:txBody>
          <a:bodyPr lIns="91420" tIns="45711" rIns="91420" bIns="45711" anchor="ctr"/>
          <a:lstStyle/>
          <a:p>
            <a:pPr algn="ctr" eaLnBrk="1" hangingPunct="1">
              <a:defRPr/>
            </a:pPr>
            <a:r>
              <a:rPr lang="en-GB" sz="2800" dirty="0">
                <a:solidFill>
                  <a:schemeClr val="tx2"/>
                </a:solidFill>
                <a:effectLst>
                  <a:outerShdw blurRad="38100" dist="38100" dir="2700000" algn="tl">
                    <a:srgbClr val="FFFFFF"/>
                  </a:outerShdw>
                </a:effectLst>
              </a:rPr>
              <a:t>Harmonic frequency  in solids with CRYSTAL</a:t>
            </a:r>
          </a:p>
        </p:txBody>
      </p:sp>
      <p:grpSp>
        <p:nvGrpSpPr>
          <p:cNvPr id="140291" name="Group 3"/>
          <p:cNvGrpSpPr>
            <a:grpSpLocks/>
          </p:cNvGrpSpPr>
          <p:nvPr/>
        </p:nvGrpSpPr>
        <p:grpSpPr bwMode="auto">
          <a:xfrm>
            <a:off x="366713" y="3505200"/>
            <a:ext cx="8675687" cy="1293813"/>
            <a:chOff x="231" y="2208"/>
            <a:chExt cx="5465" cy="815"/>
          </a:xfrm>
        </p:grpSpPr>
        <p:graphicFrame>
          <p:nvGraphicFramePr>
            <p:cNvPr id="140303" name="Object 4"/>
            <p:cNvGraphicFramePr>
              <a:graphicFrameLocks noChangeAspect="1"/>
            </p:cNvGraphicFramePr>
            <p:nvPr/>
          </p:nvGraphicFramePr>
          <p:xfrm>
            <a:off x="231" y="2208"/>
            <a:ext cx="2505" cy="815"/>
          </p:xfrm>
          <a:graphic>
            <a:graphicData uri="http://schemas.openxmlformats.org/presentationml/2006/ole">
              <mc:AlternateContent xmlns:mc="http://schemas.openxmlformats.org/markup-compatibility/2006">
                <mc:Choice xmlns:v="urn:schemas-microsoft-com:vml" Requires="v">
                  <p:oleObj spid="_x0000_s140353" r:id="rId4" imgW="1549400" imgH="508000" progId="Equation.DSMT4">
                    <p:embed/>
                  </p:oleObj>
                </mc:Choice>
                <mc:Fallback>
                  <p:oleObj r:id="rId4" imgW="1549400" imgH="50800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 y="2208"/>
                          <a:ext cx="2505" cy="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229" name="Text Box 5"/>
            <p:cNvSpPr txBox="1">
              <a:spLocks noChangeArrowheads="1"/>
            </p:cNvSpPr>
            <p:nvPr/>
          </p:nvSpPr>
          <p:spPr bwMode="auto">
            <a:xfrm>
              <a:off x="2880" y="2256"/>
              <a:ext cx="2816" cy="634"/>
            </a:xfrm>
            <a:prstGeom prst="rect">
              <a:avLst/>
            </a:prstGeom>
            <a:noFill/>
            <a:ln w="9525">
              <a:noFill/>
              <a:miter lim="800000"/>
              <a:headEnd/>
              <a:tailEnd/>
            </a:ln>
            <a:effectLst/>
          </p:spPr>
          <p:txBody>
            <a:bodyPr>
              <a:spAutoFit/>
            </a:bodyPr>
            <a:lstStyle/>
            <a:p>
              <a:pPr algn="ctr" eaLnBrk="1" hangingPunct="1">
                <a:defRPr/>
              </a:pPr>
              <a:r>
                <a:rPr lang="it-IT" sz="2000">
                  <a:effectLst>
                    <a:outerShdw blurRad="38100" dist="38100" dir="2700000" algn="tl">
                      <a:srgbClr val="C0C0C0"/>
                    </a:outerShdw>
                  </a:effectLst>
                  <a:latin typeface="Tahoma" pitchFamily="34" charset="0"/>
                </a:rPr>
                <a:t>Harmonic frequencies at the central zone are obtained by diagonalising the mass weighted Hessian matrix, W</a:t>
              </a:r>
            </a:p>
          </p:txBody>
        </p:sp>
      </p:grpSp>
      <p:sp>
        <p:nvSpPr>
          <p:cNvPr id="52230" name="Text Box 6"/>
          <p:cNvSpPr txBox="1">
            <a:spLocks noChangeArrowheads="1"/>
          </p:cNvSpPr>
          <p:nvPr/>
        </p:nvSpPr>
        <p:spPr bwMode="auto">
          <a:xfrm>
            <a:off x="2625725" y="1066800"/>
            <a:ext cx="3892550" cy="461963"/>
          </a:xfrm>
          <a:prstGeom prst="rect">
            <a:avLst/>
          </a:prstGeom>
          <a:solidFill>
            <a:srgbClr val="00CCFF"/>
          </a:solidFill>
          <a:ln w="9525">
            <a:noFill/>
            <a:miter lim="800000"/>
            <a:headEnd/>
            <a:tailEnd/>
          </a:ln>
          <a:effectLst>
            <a:outerShdw dist="107763" dir="13500000" algn="ctr" rotWithShape="0">
              <a:schemeClr val="bg2"/>
            </a:outerShdw>
          </a:effectLst>
        </p:spPr>
        <p:txBody>
          <a:bodyPr wrap="none" lIns="91420" tIns="45711" rIns="91420" bIns="45711">
            <a:spAutoFit/>
          </a:bodyPr>
          <a:lstStyle/>
          <a:p>
            <a:pPr algn="ctr" eaLnBrk="1" hangingPunct="1">
              <a:defRPr/>
            </a:pPr>
            <a:r>
              <a:rPr lang="it-IT" dirty="0">
                <a:effectLst>
                  <a:outerShdw blurRad="38100" dist="38100" dir="2700000" algn="tl">
                    <a:srgbClr val="FFFFFF"/>
                  </a:outerShdw>
                </a:effectLst>
                <a:latin typeface="Tahoma" pitchFamily="34" charset="0"/>
              </a:rPr>
              <a:t>Building the </a:t>
            </a:r>
            <a:r>
              <a:rPr lang="it-IT" dirty="0" err="1">
                <a:effectLst>
                  <a:outerShdw blurRad="38100" dist="38100" dir="2700000" algn="tl">
                    <a:srgbClr val="FFFFFF"/>
                  </a:outerShdw>
                </a:effectLst>
                <a:latin typeface="Tahoma" pitchFamily="34" charset="0"/>
              </a:rPr>
              <a:t>Hessian</a:t>
            </a:r>
            <a:r>
              <a:rPr lang="it-IT" dirty="0">
                <a:effectLst>
                  <a:outerShdw blurRad="38100" dist="38100" dir="2700000" algn="tl">
                    <a:srgbClr val="FFFFFF"/>
                  </a:outerShdw>
                </a:effectLst>
                <a:latin typeface="Tahoma" pitchFamily="34" charset="0"/>
              </a:rPr>
              <a:t> </a:t>
            </a:r>
            <a:r>
              <a:rPr lang="it-IT" dirty="0" err="1">
                <a:effectLst>
                  <a:outerShdw blurRad="38100" dist="38100" dir="2700000" algn="tl">
                    <a:srgbClr val="FFFFFF"/>
                  </a:outerShdw>
                </a:effectLst>
                <a:latin typeface="Tahoma" pitchFamily="34" charset="0"/>
              </a:rPr>
              <a:t>matrix</a:t>
            </a:r>
            <a:endParaRPr lang="it-IT" dirty="0">
              <a:effectLst>
                <a:outerShdw blurRad="38100" dist="38100" dir="2700000" algn="tl">
                  <a:srgbClr val="FFFFFF"/>
                </a:outerShdw>
              </a:effectLst>
              <a:latin typeface="Tahoma" pitchFamily="34" charset="0"/>
            </a:endParaRPr>
          </a:p>
        </p:txBody>
      </p:sp>
      <p:grpSp>
        <p:nvGrpSpPr>
          <p:cNvPr id="140293" name="Group 7"/>
          <p:cNvGrpSpPr>
            <a:grpSpLocks/>
          </p:cNvGrpSpPr>
          <p:nvPr/>
        </p:nvGrpSpPr>
        <p:grpSpPr bwMode="auto">
          <a:xfrm>
            <a:off x="393700" y="1836738"/>
            <a:ext cx="2909888" cy="1406525"/>
            <a:chOff x="248" y="1157"/>
            <a:chExt cx="1833" cy="886"/>
          </a:xfrm>
        </p:grpSpPr>
        <p:graphicFrame>
          <p:nvGraphicFramePr>
            <p:cNvPr id="140301" name="Object 8"/>
            <p:cNvGraphicFramePr>
              <a:graphicFrameLocks noChangeAspect="1"/>
            </p:cNvGraphicFramePr>
            <p:nvPr/>
          </p:nvGraphicFramePr>
          <p:xfrm>
            <a:off x="760" y="1157"/>
            <a:ext cx="672" cy="564"/>
          </p:xfrm>
          <a:graphic>
            <a:graphicData uri="http://schemas.openxmlformats.org/presentationml/2006/ole">
              <mc:AlternateContent xmlns:mc="http://schemas.openxmlformats.org/markup-compatibility/2006">
                <mc:Choice xmlns:v="urn:schemas-microsoft-com:vml" Requires="v">
                  <p:oleObj spid="_x0000_s140354" r:id="rId6" imgW="533169" imgH="444307" progId="Equation.DSMT4">
                    <p:embed/>
                  </p:oleObj>
                </mc:Choice>
                <mc:Fallback>
                  <p:oleObj r:id="rId6" imgW="533169" imgH="444307" progId="Equation.DSMT4">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 y="1157"/>
                          <a:ext cx="672"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233" name="Text Box 9"/>
            <p:cNvSpPr txBox="1">
              <a:spLocks noChangeArrowheads="1"/>
            </p:cNvSpPr>
            <p:nvPr/>
          </p:nvSpPr>
          <p:spPr bwMode="auto">
            <a:xfrm>
              <a:off x="248" y="1793"/>
              <a:ext cx="1833" cy="250"/>
            </a:xfrm>
            <a:prstGeom prst="rect">
              <a:avLst/>
            </a:prstGeom>
            <a:solidFill>
              <a:schemeClr val="accent1"/>
            </a:solidFill>
            <a:ln w="9525">
              <a:noFill/>
              <a:miter lim="800000"/>
              <a:headEnd/>
              <a:tailEnd/>
            </a:ln>
            <a:effectLst>
              <a:outerShdw dist="107763" dir="13500000" algn="ctr" rotWithShape="0">
                <a:schemeClr val="bg2"/>
              </a:outerShdw>
            </a:effectLst>
          </p:spPr>
          <p:txBody>
            <a:bodyPr wrap="none">
              <a:spAutoFit/>
            </a:bodyPr>
            <a:lstStyle/>
            <a:p>
              <a:pPr algn="ctr" eaLnBrk="1" hangingPunct="1">
                <a:defRPr/>
              </a:pPr>
              <a:r>
                <a:rPr lang="it-IT" sz="2000">
                  <a:effectLst>
                    <a:outerShdw blurRad="38100" dist="38100" dir="2700000" algn="tl">
                      <a:srgbClr val="FFFFFF"/>
                    </a:outerShdw>
                  </a:effectLst>
                  <a:latin typeface="Tahoma" pitchFamily="34" charset="0"/>
                </a:rPr>
                <a:t>analytical first derivative</a:t>
              </a:r>
            </a:p>
          </p:txBody>
        </p:sp>
      </p:grpSp>
      <p:grpSp>
        <p:nvGrpSpPr>
          <p:cNvPr id="140294" name="Group 10"/>
          <p:cNvGrpSpPr>
            <a:grpSpLocks/>
          </p:cNvGrpSpPr>
          <p:nvPr/>
        </p:nvGrpSpPr>
        <p:grpSpPr bwMode="auto">
          <a:xfrm>
            <a:off x="3581400" y="1824038"/>
            <a:ext cx="5129213" cy="1412875"/>
            <a:chOff x="2256" y="1149"/>
            <a:chExt cx="3231" cy="890"/>
          </a:xfrm>
        </p:grpSpPr>
        <p:graphicFrame>
          <p:nvGraphicFramePr>
            <p:cNvPr id="140299" name="Object 11"/>
            <p:cNvGraphicFramePr>
              <a:graphicFrameLocks noChangeAspect="1"/>
            </p:cNvGraphicFramePr>
            <p:nvPr/>
          </p:nvGraphicFramePr>
          <p:xfrm>
            <a:off x="2256" y="1149"/>
            <a:ext cx="3231" cy="579"/>
          </p:xfrm>
          <a:graphic>
            <a:graphicData uri="http://schemas.openxmlformats.org/presentationml/2006/ole">
              <mc:AlternateContent xmlns:mc="http://schemas.openxmlformats.org/markup-compatibility/2006">
                <mc:Choice xmlns:v="urn:schemas-microsoft-com:vml" Requires="v">
                  <p:oleObj spid="_x0000_s140355" name="Equation" r:id="rId8" imgW="2768600" imgH="495300" progId="Equation.DSMT4">
                    <p:embed/>
                  </p:oleObj>
                </mc:Choice>
                <mc:Fallback>
                  <p:oleObj name="Equation" r:id="rId8" imgW="2768600" imgH="495300" progId="Equation.DSMT4">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56" y="1149"/>
                          <a:ext cx="3231" cy="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236" name="Text Box 12"/>
            <p:cNvSpPr txBox="1">
              <a:spLocks noChangeArrowheads="1"/>
            </p:cNvSpPr>
            <p:nvPr/>
          </p:nvSpPr>
          <p:spPr bwMode="auto">
            <a:xfrm>
              <a:off x="2935" y="1789"/>
              <a:ext cx="2081" cy="250"/>
            </a:xfrm>
            <a:prstGeom prst="rect">
              <a:avLst/>
            </a:prstGeom>
            <a:solidFill>
              <a:schemeClr val="accent1"/>
            </a:solidFill>
            <a:ln w="9525">
              <a:noFill/>
              <a:miter lim="800000"/>
              <a:headEnd/>
              <a:tailEnd/>
            </a:ln>
            <a:effectLst>
              <a:outerShdw dist="107763" dir="13500000" algn="ctr" rotWithShape="0">
                <a:schemeClr val="bg2"/>
              </a:outerShdw>
            </a:effectLst>
          </p:spPr>
          <p:txBody>
            <a:bodyPr wrap="none">
              <a:spAutoFit/>
            </a:bodyPr>
            <a:lstStyle/>
            <a:p>
              <a:pPr algn="ctr" eaLnBrk="1" hangingPunct="1">
                <a:defRPr/>
              </a:pPr>
              <a:r>
                <a:rPr lang="it-IT" sz="2000" dirty="0" err="1">
                  <a:effectLst>
                    <a:outerShdw blurRad="38100" dist="38100" dir="2700000" algn="tl">
                      <a:srgbClr val="FFFFFF"/>
                    </a:outerShdw>
                  </a:effectLst>
                  <a:latin typeface="Tahoma" pitchFamily="34" charset="0"/>
                </a:rPr>
                <a:t>numerical</a:t>
              </a:r>
              <a:r>
                <a:rPr lang="it-IT" sz="2000" dirty="0">
                  <a:effectLst>
                    <a:outerShdw blurRad="38100" dist="38100" dir="2700000" algn="tl">
                      <a:srgbClr val="FFFFFF"/>
                    </a:outerShdw>
                  </a:effectLst>
                  <a:latin typeface="Tahoma" pitchFamily="34" charset="0"/>
                </a:rPr>
                <a:t> </a:t>
              </a:r>
              <a:r>
                <a:rPr lang="it-IT" sz="2000" dirty="0" err="1">
                  <a:effectLst>
                    <a:outerShdw blurRad="38100" dist="38100" dir="2700000" algn="tl">
                      <a:srgbClr val="FFFFFF"/>
                    </a:outerShdw>
                  </a:effectLst>
                  <a:latin typeface="Tahoma" pitchFamily="34" charset="0"/>
                </a:rPr>
                <a:t>second</a:t>
              </a:r>
              <a:r>
                <a:rPr lang="it-IT" sz="2000" dirty="0">
                  <a:effectLst>
                    <a:outerShdw blurRad="38100" dist="38100" dir="2700000" algn="tl">
                      <a:srgbClr val="FFFFFF"/>
                    </a:outerShdw>
                  </a:effectLst>
                  <a:latin typeface="Tahoma" pitchFamily="34" charset="0"/>
                </a:rPr>
                <a:t> derivative</a:t>
              </a:r>
            </a:p>
          </p:txBody>
        </p:sp>
      </p:grpSp>
      <p:sp>
        <p:nvSpPr>
          <p:cNvPr id="140295" name="Oval 13"/>
          <p:cNvSpPr>
            <a:spLocks noChangeArrowheads="1"/>
          </p:cNvSpPr>
          <p:nvPr/>
        </p:nvSpPr>
        <p:spPr bwMode="auto">
          <a:xfrm>
            <a:off x="3200400" y="4114800"/>
            <a:ext cx="1066800" cy="6858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420" tIns="45711" rIns="91420" bIns="45711"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endParaRPr lang="it-IT" altLang="it-IT" sz="2400">
              <a:latin typeface="Arial" panose="020B0604020202020204" pitchFamily="34" charset="0"/>
              <a:ea typeface="MS PGothic" panose="020B0600070205080204" pitchFamily="34" charset="-128"/>
            </a:endParaRPr>
          </a:p>
        </p:txBody>
      </p:sp>
      <p:grpSp>
        <p:nvGrpSpPr>
          <p:cNvPr id="140296" name="Group 14"/>
          <p:cNvGrpSpPr>
            <a:grpSpLocks/>
          </p:cNvGrpSpPr>
          <p:nvPr/>
        </p:nvGrpSpPr>
        <p:grpSpPr bwMode="auto">
          <a:xfrm>
            <a:off x="323850" y="4800600"/>
            <a:ext cx="3257550" cy="1254125"/>
            <a:chOff x="204" y="3024"/>
            <a:chExt cx="2052" cy="790"/>
          </a:xfrm>
        </p:grpSpPr>
        <p:sp>
          <p:nvSpPr>
            <p:cNvPr id="140297" name="Line 15"/>
            <p:cNvSpPr>
              <a:spLocks noChangeShapeType="1"/>
            </p:cNvSpPr>
            <p:nvPr/>
          </p:nvSpPr>
          <p:spPr bwMode="auto">
            <a:xfrm flipH="1">
              <a:off x="1872" y="3024"/>
              <a:ext cx="384" cy="384"/>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2240" name="Text Box 16"/>
            <p:cNvSpPr txBox="1">
              <a:spLocks noChangeArrowheads="1"/>
            </p:cNvSpPr>
            <p:nvPr/>
          </p:nvSpPr>
          <p:spPr bwMode="auto">
            <a:xfrm>
              <a:off x="204" y="3372"/>
              <a:ext cx="1624" cy="442"/>
            </a:xfrm>
            <a:prstGeom prst="rect">
              <a:avLst/>
            </a:prstGeom>
            <a:solidFill>
              <a:srgbClr val="FFFF99"/>
            </a:solidFill>
            <a:ln w="9525">
              <a:noFill/>
              <a:miter lim="800000"/>
              <a:headEnd/>
              <a:tailEnd/>
            </a:ln>
            <a:effectLst>
              <a:outerShdw dist="107763" dir="13500000" algn="ctr" rotWithShape="0">
                <a:schemeClr val="bg2"/>
              </a:outerShdw>
            </a:effectLst>
          </p:spPr>
          <p:txBody>
            <a:bodyPr wrap="none">
              <a:spAutoFit/>
            </a:bodyPr>
            <a:lstStyle/>
            <a:p>
              <a:pPr algn="ctr" eaLnBrk="1" hangingPunct="1">
                <a:defRPr/>
              </a:pPr>
              <a:r>
                <a:rPr lang="it-IT" sz="2000">
                  <a:effectLst>
                    <a:outerShdw blurRad="38100" dist="38100" dir="2700000" algn="tl">
                      <a:srgbClr val="FFFFFF"/>
                    </a:outerShdw>
                  </a:effectLst>
                  <a:latin typeface="Tahoma" pitchFamily="34" charset="0"/>
                </a:rPr>
                <a:t>Isotopic shift can be</a:t>
              </a:r>
            </a:p>
            <a:p>
              <a:pPr algn="ctr" eaLnBrk="1" hangingPunct="1">
                <a:defRPr/>
              </a:pPr>
              <a:r>
                <a:rPr lang="it-IT" sz="2000">
                  <a:effectLst>
                    <a:outerShdw blurRad="38100" dist="38100" dir="2700000" algn="tl">
                      <a:srgbClr val="FFFFFF"/>
                    </a:outerShdw>
                  </a:effectLst>
                  <a:latin typeface="Tahoma" pitchFamily="34" charset="0"/>
                </a:rPr>
                <a:t>calculated at no cost!</a:t>
              </a:r>
            </a:p>
          </p:txBody>
        </p:sp>
      </p:gr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ChangeArrowheads="1"/>
          </p:cNvSpPr>
          <p:nvPr/>
        </p:nvSpPr>
        <p:spPr bwMode="auto">
          <a:xfrm>
            <a:off x="5819775" y="1268413"/>
            <a:ext cx="29146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en-US" altLang="it-IT" sz="1600"/>
              <a:t>Frequency differences (</a:t>
            </a:r>
            <a:r>
              <a:rPr lang="en-US" altLang="it-IT" sz="1600">
                <a:latin typeface="Arial" panose="020B0604020202020204" pitchFamily="34" charset="0"/>
                <a:cs typeface="Times New Roman" panose="02020603050405020304" pitchFamily="18" charset="0"/>
              </a:rPr>
              <a:t>Δυ</a:t>
            </a:r>
            <a:r>
              <a:rPr lang="en-US" altLang="it-IT" sz="1600"/>
              <a:t>) are evaluated with respect to experimental data. </a:t>
            </a:r>
            <a:r>
              <a:rPr lang="en-US" altLang="it-IT" sz="1600">
                <a:latin typeface="Arial" panose="020B0604020202020204" pitchFamily="34" charset="0"/>
                <a:cs typeface="Times New Roman" panose="02020603050405020304" pitchFamily="18" charset="0"/>
              </a:rPr>
              <a:t>υ</a:t>
            </a:r>
            <a:r>
              <a:rPr lang="en-US" altLang="it-IT" sz="1600"/>
              <a:t> and </a:t>
            </a:r>
            <a:r>
              <a:rPr lang="en-US" altLang="it-IT" sz="1600">
                <a:latin typeface="Arial" panose="020B0604020202020204" pitchFamily="34" charset="0"/>
                <a:cs typeface="Times New Roman" panose="02020603050405020304" pitchFamily="18" charset="0"/>
              </a:rPr>
              <a:t>Δυ</a:t>
            </a:r>
            <a:r>
              <a:rPr lang="en-US" altLang="it-IT" sz="1600"/>
              <a:t> in cm</a:t>
            </a:r>
            <a:r>
              <a:rPr lang="en-US" altLang="it-IT" sz="1600" baseline="30000"/>
              <a:t>-1</a:t>
            </a:r>
            <a:r>
              <a:rPr lang="en-US" altLang="it-IT" sz="1600"/>
              <a:t>. </a:t>
            </a:r>
          </a:p>
        </p:txBody>
      </p:sp>
      <p:graphicFrame>
        <p:nvGraphicFramePr>
          <p:cNvPr id="538998" name="Group 374"/>
          <p:cNvGraphicFramePr>
            <a:graphicFrameLocks noGrp="1"/>
          </p:cNvGraphicFramePr>
          <p:nvPr/>
        </p:nvGraphicFramePr>
        <p:xfrm>
          <a:off x="304800" y="915988"/>
          <a:ext cx="5364163" cy="5426079"/>
        </p:xfrm>
        <a:graphic>
          <a:graphicData uri="http://schemas.openxmlformats.org/drawingml/2006/table">
            <a:tbl>
              <a:tblPr/>
              <a:tblGrid>
                <a:gridCol w="1039813"/>
                <a:gridCol w="1039812"/>
                <a:gridCol w="1147763"/>
                <a:gridCol w="1068387"/>
                <a:gridCol w="1068388"/>
              </a:tblGrid>
              <a:tr h="548703">
                <a:tc rowSpan="2"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chemeClr val="tx1"/>
                          </a:solidFill>
                          <a:effectLst/>
                          <a:latin typeface="Times New Roman" pitchFamily="18" charset="0"/>
                          <a:cs typeface="Arial" pitchFamily="34" charset="0"/>
                        </a:rPr>
                        <a:t>Calculated Modes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chemeClr val="tx1"/>
                          </a:solidFill>
                          <a:effectLst/>
                          <a:latin typeface="Times New Roman" pitchFamily="18" charset="0"/>
                          <a:cs typeface="Arial" pitchFamily="34" charset="0"/>
                        </a:rPr>
                        <a:t>BSB</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lang="it-IT"/>
                    </a:p>
                  </a:txBody>
                  <a:tcPr/>
                </a:tc>
                <a:tc rowSpan="2" hMerge="1">
                  <a:txBody>
                    <a:bodyPr/>
                    <a:lstStyle/>
                    <a:p>
                      <a:endParaRPr lang="it-IT"/>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chemeClr val="tx1"/>
                          </a:solidFill>
                          <a:effectLst/>
                          <a:latin typeface="Times New Roman" pitchFamily="18" charset="0"/>
                          <a:cs typeface="Arial" pitchFamily="34" charset="0"/>
                        </a:rPr>
                        <a:t>Observed Modes</a:t>
                      </a:r>
                      <a:endParaRPr kumimoji="0" lang="it-IT" sz="2000" b="1" i="0" u="none" strike="noStrike" cap="none" normalizeH="0" baseline="3000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2000" b="1" i="0" u="none" strike="noStrike" cap="none" normalizeH="0" baseline="3000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tr>
              <a:tr h="304836">
                <a:tc gridSpan="3" vMerge="1">
                  <a:txBody>
                    <a:bodyPr/>
                    <a:lstStyle/>
                    <a:p>
                      <a:endParaRPr lang="it-IT"/>
                    </a:p>
                  </a:txBody>
                  <a:tcPr/>
                </a:tc>
                <a:tc hMerge="1" vMerge="1">
                  <a:txBody>
                    <a:bodyPr/>
                    <a:lstStyle/>
                    <a:p>
                      <a:endParaRPr lang="it-IT"/>
                    </a:p>
                  </a:txBody>
                  <a:tcPr/>
                </a:tc>
                <a:tc hMerge="1" vMerge="1">
                  <a:txBody>
                    <a:bodyPr/>
                    <a:lstStyle/>
                    <a:p>
                      <a:endParaRPr lang="it-IT"/>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chemeClr val="tx1"/>
                          </a:solidFill>
                          <a:effectLst/>
                          <a:latin typeface="Times New Roman" pitchFamily="18" charset="0"/>
                          <a:cs typeface="Arial" pitchFamily="34" charset="0"/>
                        </a:rPr>
                        <a:t>Exp. a)</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chemeClr val="tx1"/>
                          </a:solidFill>
                          <a:effectLst/>
                          <a:latin typeface="Times New Roman" pitchFamily="18" charset="0"/>
                          <a:cs typeface="Arial" pitchFamily="34" charset="0"/>
                        </a:rPr>
                        <a:t>Exp. b)</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υ</a:t>
                      </a:r>
                      <a:endParaRPr kumimoji="0" lang="it-IT"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Δυ</a:t>
                      </a:r>
                      <a:r>
                        <a:rPr kumimoji="0" lang="it-IT" sz="2000" b="0" i="0" u="none" strike="noStrike" cap="none" normalizeH="0" baseline="0" smtClean="0">
                          <a:ln>
                            <a:noFill/>
                          </a:ln>
                          <a:solidFill>
                            <a:schemeClr val="tx1"/>
                          </a:solidFill>
                          <a:effectLst/>
                          <a:latin typeface="Times New Roman" pitchFamily="18" charset="0"/>
                          <a:cs typeface="Arial" pitchFamily="34" charset="0"/>
                        </a:rPr>
                        <a:t>   </a:t>
                      </a:r>
                      <a:r>
                        <a:rPr kumimoji="0" lang="it-IT" sz="2000" b="1" i="0" u="none" strike="noStrike" cap="none" normalizeH="0" baseline="0" smtClean="0">
                          <a:ln>
                            <a:noFill/>
                          </a:ln>
                          <a:solidFill>
                            <a:schemeClr val="tx1"/>
                          </a:solidFill>
                          <a:effectLst/>
                          <a:latin typeface="Times New Roman" pitchFamily="18" charset="0"/>
                          <a:cs typeface="Arial" pitchFamily="34" charset="0"/>
                        </a:rPr>
                        <a:t>a)</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υ</a:t>
                      </a:r>
                      <a:endParaRPr kumimoji="0" lang="it-IT"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υ</a:t>
                      </a:r>
                      <a:endParaRPr kumimoji="0" lang="it-IT"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F</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1033</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-4</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1029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1027</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E</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914</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-1</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 913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913</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A</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910</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-5</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 905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905</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F</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877</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2</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 879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878</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E</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852</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it-IT"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892</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F</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845</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4</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849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849</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F</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640</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-10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630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628</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E</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596</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it-IT"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592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5920</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F</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588</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-15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573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573</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A</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561</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552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550</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E</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531</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522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521</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F</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505</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-5</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500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499</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F</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476</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475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472</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endParaRPr kumimoji="0" lang="fr-FR"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endParaRPr kumimoji="0" lang="fr-FR"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dash"/>
                      <a:round/>
                      <a:headEnd type="none" w="med" len="med"/>
                      <a:tailEnd type="none" w="med" len="med"/>
                    </a:lnL>
                    <a:lnR w="28575"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141424" name="Rectangle 115"/>
          <p:cNvSpPr>
            <a:spLocks noChangeArrowheads="1"/>
          </p:cNvSpPr>
          <p:nvPr/>
        </p:nvSpPr>
        <p:spPr bwMode="auto">
          <a:xfrm>
            <a:off x="5795963" y="4508500"/>
            <a:ext cx="3100387"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nchor="b"/>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r>
              <a:rPr lang="en-US" altLang="it-IT" sz="1200"/>
              <a:t>a) Hofmeister &amp;Chopelas, Phys. Chem Min. 1991</a:t>
            </a:r>
          </a:p>
          <a:p>
            <a:pPr algn="just" eaLnBrk="1" hangingPunct="1">
              <a:buFontTx/>
              <a:buNone/>
            </a:pPr>
            <a:r>
              <a:rPr lang="en-US" altLang="it-IT" sz="1200"/>
              <a:t>b) Kolesov &amp;Geiger, Phys. Chem. Min.1998</a:t>
            </a:r>
          </a:p>
        </p:txBody>
      </p:sp>
      <p:sp>
        <p:nvSpPr>
          <p:cNvPr id="538740" name="Rectangle 116"/>
          <p:cNvSpPr>
            <a:spLocks noChangeArrowheads="1"/>
          </p:cNvSpPr>
          <p:nvPr/>
        </p:nvSpPr>
        <p:spPr bwMode="auto">
          <a:xfrm>
            <a:off x="304800" y="381000"/>
            <a:ext cx="8547100" cy="431800"/>
          </a:xfrm>
          <a:prstGeom prst="rect">
            <a:avLst/>
          </a:prstGeom>
          <a:solidFill>
            <a:schemeClr val="folHlink">
              <a:alpha val="50000"/>
            </a:schemeClr>
          </a:solidFill>
          <a:ln w="9525">
            <a:noFill/>
            <a:miter lim="800000"/>
            <a:headEnd/>
            <a:tailEnd/>
          </a:ln>
          <a:effectLst/>
        </p:spPr>
        <p:txBody>
          <a:bodyPr lIns="91420" tIns="45711" rIns="91420" bIns="45711" anchor="ctr"/>
          <a:lstStyle/>
          <a:p>
            <a:pPr algn="ctr" eaLnBrk="1" hangingPunct="1">
              <a:defRPr/>
            </a:pPr>
            <a:r>
              <a:rPr lang="it-IT" sz="2800" dirty="0" err="1">
                <a:solidFill>
                  <a:schemeClr val="tx2"/>
                </a:solidFill>
                <a:effectLst>
                  <a:outerShdw blurRad="38100" dist="38100" dir="2700000" algn="tl">
                    <a:srgbClr val="FFFFFF"/>
                  </a:outerShdw>
                </a:effectLst>
              </a:rPr>
              <a:t>Spessartine</a:t>
            </a:r>
            <a:r>
              <a:rPr lang="it-IT" sz="2800" dirty="0">
                <a:solidFill>
                  <a:schemeClr val="tx2"/>
                </a:solidFill>
                <a:effectLst>
                  <a:outerShdw blurRad="38100" dist="38100" dir="2700000" algn="tl">
                    <a:srgbClr val="FFFFFF"/>
                  </a:outerShdw>
                </a:effectLst>
              </a:rPr>
              <a:t> </a:t>
            </a:r>
            <a:r>
              <a:rPr lang="it-IT" sz="2800" dirty="0" err="1">
                <a:solidFill>
                  <a:schemeClr val="tx2"/>
                </a:solidFill>
                <a:effectLst>
                  <a:outerShdw blurRad="38100" dist="38100" dir="2700000" algn="tl">
                    <a:srgbClr val="FFFFFF"/>
                  </a:outerShdw>
                </a:effectLst>
              </a:rPr>
              <a:t>raman</a:t>
            </a:r>
            <a:r>
              <a:rPr lang="it-IT" sz="2800" dirty="0">
                <a:solidFill>
                  <a:schemeClr val="tx2"/>
                </a:solidFill>
                <a:effectLst>
                  <a:outerShdw blurRad="38100" dist="38100" dir="2700000" algn="tl">
                    <a:srgbClr val="FFFFFF"/>
                  </a:outerShdw>
                </a:effectLst>
              </a:rPr>
              <a:t> </a:t>
            </a:r>
            <a:r>
              <a:rPr lang="it-IT" sz="2800" dirty="0" err="1">
                <a:solidFill>
                  <a:schemeClr val="tx2"/>
                </a:solidFill>
                <a:effectLst>
                  <a:outerShdw blurRad="38100" dist="38100" dir="2700000" algn="tl">
                    <a:srgbClr val="FFFFFF"/>
                  </a:outerShdw>
                </a:effectLst>
              </a:rPr>
              <a:t>modes</a:t>
            </a:r>
            <a:r>
              <a:rPr lang="it-IT" sz="2800" dirty="0">
                <a:solidFill>
                  <a:schemeClr val="tx2"/>
                </a:solidFill>
                <a:effectLst>
                  <a:outerShdw blurRad="38100" dist="38100" dir="2700000" algn="tl">
                    <a:srgbClr val="FFFFFF"/>
                  </a:outerShdw>
                </a:effectLst>
              </a:rPr>
              <a:t> : </a:t>
            </a:r>
            <a:r>
              <a:rPr lang="it-IT" sz="2800" dirty="0" err="1">
                <a:solidFill>
                  <a:schemeClr val="tx2"/>
                </a:solidFill>
                <a:effectLst>
                  <a:outerShdw blurRad="38100" dist="38100" dir="2700000" algn="tl">
                    <a:srgbClr val="FFFFFF"/>
                  </a:outerShdw>
                </a:effectLst>
              </a:rPr>
              <a:t>Calc</a:t>
            </a:r>
            <a:r>
              <a:rPr lang="it-IT" sz="2800" dirty="0">
                <a:solidFill>
                  <a:schemeClr val="tx2"/>
                </a:solidFill>
                <a:effectLst>
                  <a:outerShdw blurRad="38100" dist="38100" dir="2700000" algn="tl">
                    <a:srgbClr val="FFFFFF"/>
                  </a:outerShdw>
                </a:effectLst>
              </a:rPr>
              <a:t> vs </a:t>
            </a:r>
            <a:r>
              <a:rPr lang="it-IT" sz="2800" dirty="0" err="1">
                <a:solidFill>
                  <a:schemeClr val="tx2"/>
                </a:solidFill>
                <a:effectLst>
                  <a:outerShdw blurRad="38100" dist="38100" dir="2700000" algn="tl">
                    <a:srgbClr val="FFFFFF"/>
                  </a:outerShdw>
                </a:effectLst>
              </a:rPr>
              <a:t>Exp</a:t>
            </a:r>
            <a:endParaRPr lang="en-GB" sz="2800" dirty="0">
              <a:solidFill>
                <a:schemeClr val="tx2"/>
              </a:solidFill>
              <a:effectLst>
                <a:outerShdw blurRad="38100" dist="38100" dir="2700000" algn="tl">
                  <a:srgbClr val="FFFFFF"/>
                </a:outerShdw>
              </a:effectLst>
            </a:endParaRPr>
          </a:p>
        </p:txBody>
      </p:sp>
      <p:sp>
        <p:nvSpPr>
          <p:cNvPr id="141426" name="Text Box 117"/>
          <p:cNvSpPr txBox="1">
            <a:spLocks noChangeArrowheads="1"/>
          </p:cNvSpPr>
          <p:nvPr/>
        </p:nvSpPr>
        <p:spPr bwMode="auto">
          <a:xfrm>
            <a:off x="7680325" y="19621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endParaRPr lang="fr-FR" altLang="it-IT" sz="2400">
              <a:latin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5816600" y="1281113"/>
            <a:ext cx="30353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en-US" altLang="it-IT" sz="1600"/>
              <a:t>Frequency differences (</a:t>
            </a:r>
            <a:r>
              <a:rPr lang="en-US" altLang="it-IT" sz="1600">
                <a:latin typeface="Arial" panose="020B0604020202020204" pitchFamily="34" charset="0"/>
                <a:cs typeface="Times New Roman" panose="02020603050405020304" pitchFamily="18" charset="0"/>
              </a:rPr>
              <a:t>Δυ</a:t>
            </a:r>
            <a:r>
              <a:rPr lang="en-US" altLang="it-IT" sz="1600"/>
              <a:t>) are evaluated with respect to experimental data. </a:t>
            </a:r>
            <a:r>
              <a:rPr lang="en-US" altLang="it-IT" sz="1600">
                <a:latin typeface="Arial" panose="020B0604020202020204" pitchFamily="34" charset="0"/>
                <a:cs typeface="Times New Roman" panose="02020603050405020304" pitchFamily="18" charset="0"/>
              </a:rPr>
              <a:t>υ</a:t>
            </a:r>
            <a:r>
              <a:rPr lang="en-US" altLang="it-IT" sz="1600"/>
              <a:t> and </a:t>
            </a:r>
            <a:r>
              <a:rPr lang="en-US" altLang="it-IT" sz="1600">
                <a:latin typeface="Arial" panose="020B0604020202020204" pitchFamily="34" charset="0"/>
                <a:cs typeface="Times New Roman" panose="02020603050405020304" pitchFamily="18" charset="0"/>
              </a:rPr>
              <a:t>Δυ</a:t>
            </a:r>
            <a:r>
              <a:rPr lang="en-US" altLang="it-IT" sz="1600"/>
              <a:t> in cm</a:t>
            </a:r>
            <a:r>
              <a:rPr lang="en-US" altLang="it-IT" sz="1600" baseline="30000"/>
              <a:t>-1</a:t>
            </a:r>
            <a:r>
              <a:rPr lang="en-US" altLang="it-IT" sz="1600"/>
              <a:t>. </a:t>
            </a:r>
          </a:p>
        </p:txBody>
      </p:sp>
      <p:sp>
        <p:nvSpPr>
          <p:cNvPr id="540675" name="Rectangle 3"/>
          <p:cNvSpPr>
            <a:spLocks noChangeArrowheads="1"/>
          </p:cNvSpPr>
          <p:nvPr/>
        </p:nvSpPr>
        <p:spPr bwMode="auto">
          <a:xfrm>
            <a:off x="304800" y="381000"/>
            <a:ext cx="8547100" cy="431800"/>
          </a:xfrm>
          <a:prstGeom prst="rect">
            <a:avLst/>
          </a:prstGeom>
          <a:solidFill>
            <a:schemeClr val="folHlink">
              <a:alpha val="50000"/>
            </a:schemeClr>
          </a:solidFill>
          <a:ln w="9525">
            <a:noFill/>
            <a:miter lim="800000"/>
            <a:headEnd/>
            <a:tailEnd/>
          </a:ln>
          <a:effectLst/>
        </p:spPr>
        <p:txBody>
          <a:bodyPr lIns="91420" tIns="45711" rIns="91420" bIns="45711" anchor="ctr"/>
          <a:lstStyle/>
          <a:p>
            <a:pPr algn="ctr" eaLnBrk="1" hangingPunct="1">
              <a:defRPr/>
            </a:pPr>
            <a:r>
              <a:rPr lang="it-IT" sz="2800" dirty="0" err="1">
                <a:solidFill>
                  <a:schemeClr val="tx2"/>
                </a:solidFill>
                <a:effectLst>
                  <a:outerShdw blurRad="38100" dist="38100" dir="2700000" algn="tl">
                    <a:srgbClr val="FFFFFF"/>
                  </a:outerShdw>
                </a:effectLst>
              </a:rPr>
              <a:t>Spessartine</a:t>
            </a:r>
            <a:r>
              <a:rPr lang="it-IT" sz="2800" dirty="0">
                <a:solidFill>
                  <a:schemeClr val="tx2"/>
                </a:solidFill>
                <a:effectLst>
                  <a:outerShdw blurRad="38100" dist="38100" dir="2700000" algn="tl">
                    <a:srgbClr val="FFFFFF"/>
                  </a:outerShdw>
                </a:effectLst>
              </a:rPr>
              <a:t> </a:t>
            </a:r>
            <a:r>
              <a:rPr lang="it-IT" sz="2800" dirty="0" err="1">
                <a:solidFill>
                  <a:schemeClr val="tx2"/>
                </a:solidFill>
                <a:effectLst>
                  <a:outerShdw blurRad="38100" dist="38100" dir="2700000" algn="tl">
                    <a:srgbClr val="FFFFFF"/>
                  </a:outerShdw>
                </a:effectLst>
              </a:rPr>
              <a:t>raman</a:t>
            </a:r>
            <a:r>
              <a:rPr lang="it-IT" sz="2800" dirty="0">
                <a:solidFill>
                  <a:schemeClr val="tx2"/>
                </a:solidFill>
                <a:effectLst>
                  <a:outerShdw blurRad="38100" dist="38100" dir="2700000" algn="tl">
                    <a:srgbClr val="FFFFFF"/>
                  </a:outerShdw>
                </a:effectLst>
              </a:rPr>
              <a:t> </a:t>
            </a:r>
            <a:r>
              <a:rPr lang="it-IT" sz="2800" dirty="0" err="1">
                <a:solidFill>
                  <a:schemeClr val="tx2"/>
                </a:solidFill>
                <a:effectLst>
                  <a:outerShdw blurRad="38100" dist="38100" dir="2700000" algn="tl">
                    <a:srgbClr val="FFFFFF"/>
                  </a:outerShdw>
                </a:effectLst>
              </a:rPr>
              <a:t>modes</a:t>
            </a:r>
            <a:r>
              <a:rPr lang="it-IT" sz="2800" dirty="0">
                <a:solidFill>
                  <a:schemeClr val="tx2"/>
                </a:solidFill>
                <a:effectLst>
                  <a:outerShdw blurRad="38100" dist="38100" dir="2700000" algn="tl">
                    <a:srgbClr val="FFFFFF"/>
                  </a:outerShdw>
                </a:effectLst>
              </a:rPr>
              <a:t> : </a:t>
            </a:r>
            <a:r>
              <a:rPr lang="it-IT" sz="2800" dirty="0" err="1">
                <a:solidFill>
                  <a:schemeClr val="tx2"/>
                </a:solidFill>
                <a:effectLst>
                  <a:outerShdw blurRad="38100" dist="38100" dir="2700000" algn="tl">
                    <a:srgbClr val="FFFFFF"/>
                  </a:outerShdw>
                </a:effectLst>
              </a:rPr>
              <a:t>Calc</a:t>
            </a:r>
            <a:r>
              <a:rPr lang="it-IT" sz="2800" dirty="0">
                <a:solidFill>
                  <a:schemeClr val="tx2"/>
                </a:solidFill>
                <a:effectLst>
                  <a:outerShdw blurRad="38100" dist="38100" dir="2700000" algn="tl">
                    <a:srgbClr val="FFFFFF"/>
                  </a:outerShdw>
                </a:effectLst>
              </a:rPr>
              <a:t> vs </a:t>
            </a:r>
            <a:r>
              <a:rPr lang="it-IT" sz="2800" dirty="0" err="1">
                <a:solidFill>
                  <a:schemeClr val="tx2"/>
                </a:solidFill>
                <a:effectLst>
                  <a:outerShdw blurRad="38100" dist="38100" dir="2700000" algn="tl">
                    <a:srgbClr val="FFFFFF"/>
                  </a:outerShdw>
                </a:effectLst>
              </a:rPr>
              <a:t>Exp</a:t>
            </a:r>
            <a:endParaRPr lang="en-GB" sz="2800" dirty="0">
              <a:solidFill>
                <a:schemeClr val="tx2"/>
              </a:solidFill>
              <a:effectLst>
                <a:outerShdw blurRad="38100" dist="38100" dir="2700000" algn="tl">
                  <a:srgbClr val="FFFFFF"/>
                </a:outerShdw>
              </a:effectLst>
            </a:endParaRPr>
          </a:p>
        </p:txBody>
      </p:sp>
      <p:graphicFrame>
        <p:nvGraphicFramePr>
          <p:cNvPr id="541287" name="Group 615"/>
          <p:cNvGraphicFramePr>
            <a:graphicFrameLocks noGrp="1"/>
          </p:cNvGraphicFramePr>
          <p:nvPr/>
        </p:nvGraphicFramePr>
        <p:xfrm>
          <a:off x="323850" y="1196975"/>
          <a:ext cx="5364163" cy="4854577"/>
        </p:xfrm>
        <a:graphic>
          <a:graphicData uri="http://schemas.openxmlformats.org/drawingml/2006/table">
            <a:tbl>
              <a:tblPr/>
              <a:tblGrid>
                <a:gridCol w="1039813"/>
                <a:gridCol w="1039812"/>
                <a:gridCol w="1147763"/>
                <a:gridCol w="1068387"/>
                <a:gridCol w="1068388"/>
              </a:tblGrid>
              <a:tr h="548712">
                <a:tc rowSpan="2"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chemeClr val="tx1"/>
                          </a:solidFill>
                          <a:effectLst/>
                          <a:latin typeface="Times New Roman" pitchFamily="18" charset="0"/>
                          <a:cs typeface="Arial" pitchFamily="34" charset="0"/>
                        </a:rPr>
                        <a:t>Calculated Modes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chemeClr val="tx1"/>
                          </a:solidFill>
                          <a:effectLst/>
                          <a:latin typeface="Times New Roman" pitchFamily="18" charset="0"/>
                          <a:cs typeface="Arial" pitchFamily="34" charset="0"/>
                        </a:rPr>
                        <a:t>BSB</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lang="it-IT"/>
                    </a:p>
                  </a:txBody>
                  <a:tcPr/>
                </a:tc>
                <a:tc rowSpan="2" hMerge="1">
                  <a:txBody>
                    <a:bodyPr/>
                    <a:lstStyle/>
                    <a:p>
                      <a:endParaRPr lang="it-IT"/>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chemeClr val="tx1"/>
                          </a:solidFill>
                          <a:effectLst/>
                          <a:latin typeface="Times New Roman" pitchFamily="18" charset="0"/>
                          <a:cs typeface="Arial" pitchFamily="34" charset="0"/>
                        </a:rPr>
                        <a:t>Observed Modes</a:t>
                      </a:r>
                      <a:endParaRPr kumimoji="0" lang="it-IT" sz="2000" b="1" i="0" u="none" strike="noStrike" cap="none" normalizeH="0" baseline="3000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2000" b="1" i="0" u="none" strike="noStrike" cap="none" normalizeH="0" baseline="3000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tr>
              <a:tr h="304840">
                <a:tc gridSpan="3" vMerge="1">
                  <a:txBody>
                    <a:bodyPr/>
                    <a:lstStyle/>
                    <a:p>
                      <a:endParaRPr lang="it-IT"/>
                    </a:p>
                  </a:txBody>
                  <a:tcPr/>
                </a:tc>
                <a:tc hMerge="1" vMerge="1">
                  <a:txBody>
                    <a:bodyPr/>
                    <a:lstStyle/>
                    <a:p>
                      <a:endParaRPr lang="it-IT"/>
                    </a:p>
                  </a:txBody>
                  <a:tcPr/>
                </a:tc>
                <a:tc hMerge="1" vMerge="1">
                  <a:txBody>
                    <a:bodyPr/>
                    <a:lstStyle/>
                    <a:p>
                      <a:endParaRPr lang="it-IT"/>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chemeClr val="tx1"/>
                          </a:solidFill>
                          <a:effectLst/>
                          <a:latin typeface="Times New Roman" pitchFamily="18" charset="0"/>
                          <a:cs typeface="Arial" pitchFamily="34" charset="0"/>
                        </a:rPr>
                        <a:t>Exp. a)</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chemeClr val="tx1"/>
                          </a:solidFill>
                          <a:effectLst/>
                          <a:latin typeface="Times New Roman" pitchFamily="18" charset="0"/>
                          <a:cs typeface="Arial" pitchFamily="34" charset="0"/>
                        </a:rPr>
                        <a:t>Exp. b)</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υ</a:t>
                      </a:r>
                      <a:endParaRPr kumimoji="0" lang="it-IT"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Δυ</a:t>
                      </a:r>
                      <a:r>
                        <a:rPr kumimoji="0" lang="it-IT" sz="2000" b="0" i="0" u="none" strike="noStrike" cap="none" normalizeH="0" baseline="0" smtClean="0">
                          <a:ln>
                            <a:noFill/>
                          </a:ln>
                          <a:solidFill>
                            <a:schemeClr val="tx1"/>
                          </a:solidFill>
                          <a:effectLst/>
                          <a:latin typeface="Times New Roman" pitchFamily="18" charset="0"/>
                          <a:cs typeface="Arial" pitchFamily="34" charset="0"/>
                        </a:rPr>
                        <a:t>   </a:t>
                      </a:r>
                      <a:r>
                        <a:rPr kumimoji="0" lang="it-IT" sz="2000" b="1" i="0" u="none" strike="noStrike" cap="none" normalizeH="0" baseline="0" smtClean="0">
                          <a:ln>
                            <a:noFill/>
                          </a:ln>
                          <a:solidFill>
                            <a:schemeClr val="tx1"/>
                          </a:solidFill>
                          <a:effectLst/>
                          <a:latin typeface="Times New Roman" pitchFamily="18" charset="0"/>
                          <a:cs typeface="Arial" pitchFamily="34" charset="0"/>
                        </a:rPr>
                        <a:t>a)</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υ</a:t>
                      </a:r>
                      <a:endParaRPr kumimoji="0" lang="it-IT"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υ</a:t>
                      </a:r>
                      <a:endParaRPr kumimoji="0" lang="it-IT"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E</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376</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-4</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372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372</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F</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366</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F</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348</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2</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 350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350</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A</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342</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8</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350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347</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E</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320</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it-IT"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321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318</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F</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315</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13</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302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314</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E</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299</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-30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269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F</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221</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it-IT"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221</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229</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F</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195</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196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194</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F</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165</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10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175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163</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E</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163</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162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162</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F</a:t>
                      </a:r>
                      <a:r>
                        <a:rPr kumimoji="0" lang="en-US" sz="2000" b="0" i="0" u="none" strike="noStrike" cap="none" normalizeH="0" baseline="-25000" smtClean="0">
                          <a:ln>
                            <a:noFill/>
                          </a:ln>
                          <a:solidFill>
                            <a:schemeClr val="tx1"/>
                          </a:solidFill>
                          <a:effectLst/>
                          <a:latin typeface="Times New Roman" pitchFamily="18" charset="0"/>
                          <a:cs typeface="Arial" pitchFamily="34" charset="0"/>
                        </a:rPr>
                        <a:t>2g</a:t>
                      </a:r>
                      <a:endParaRPr kumimoji="0" lang="it-IT" sz="2000" b="0" i="0" u="none" strike="noStrike" cap="none" normalizeH="0" baseline="-25000" smtClean="0">
                        <a:ln>
                          <a:noFill/>
                        </a:ln>
                        <a:solidFill>
                          <a:schemeClr val="tx1"/>
                        </a:solidFill>
                        <a:effectLst/>
                        <a:latin typeface="Times New Roman" pitchFamily="18"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105</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pitchFamily="34" charset="0"/>
                        </a:rPr>
                        <a:t>-</a:t>
                      </a:r>
                      <a:endParaRPr kumimoji="0" lang="it-IT" sz="2000" b="0" i="0" u="none" strike="noStrike" cap="none" normalizeH="0" baseline="0" smtClean="0">
                        <a:ln>
                          <a:noFill/>
                        </a:ln>
                        <a:solidFill>
                          <a:schemeClr val="tx1"/>
                        </a:solidFill>
                        <a:effectLst/>
                        <a:latin typeface="Times New Roman" pitchFamily="18"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cs typeface="Arial" pitchFamily="34" charset="0"/>
                        </a:rPr>
                        <a:t>-</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2432" name="Oval 98"/>
          <p:cNvSpPr>
            <a:spLocks noChangeArrowheads="1"/>
          </p:cNvSpPr>
          <p:nvPr/>
        </p:nvSpPr>
        <p:spPr bwMode="auto">
          <a:xfrm>
            <a:off x="0" y="4044950"/>
            <a:ext cx="5880100" cy="647700"/>
          </a:xfrm>
          <a:prstGeom prst="ellipse">
            <a:avLst/>
          </a:prstGeom>
          <a:noFill/>
          <a:ln w="254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0" tIns="45711" rIns="91420" bIns="45711"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endParaRPr lang="it-IT" altLang="it-IT" sz="2400">
              <a:latin typeface="Arial" panose="020B0604020202020204" pitchFamily="34" charset="0"/>
            </a:endParaRPr>
          </a:p>
        </p:txBody>
      </p:sp>
      <p:sp>
        <p:nvSpPr>
          <p:cNvPr id="142433" name="Rectangle 99"/>
          <p:cNvSpPr>
            <a:spLocks noChangeArrowheads="1"/>
          </p:cNvSpPr>
          <p:nvPr/>
        </p:nvSpPr>
        <p:spPr bwMode="auto">
          <a:xfrm>
            <a:off x="5795963" y="4508500"/>
            <a:ext cx="3100387"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nchor="b"/>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endParaRPr lang="en-US" altLang="it-IT" sz="120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026"/>
          <p:cNvSpPr>
            <a:spLocks noGrp="1" noChangeArrowheads="1"/>
          </p:cNvSpPr>
          <p:nvPr>
            <p:ph type="ctrTitle"/>
          </p:nvPr>
        </p:nvSpPr>
        <p:spPr>
          <a:xfrm>
            <a:off x="684213" y="334963"/>
            <a:ext cx="7775575" cy="6078537"/>
          </a:xfrm>
        </p:spPr>
        <p:txBody>
          <a:bodyPr/>
          <a:lstStyle/>
          <a:p>
            <a:pPr eaLnBrk="1" hangingPunct="1"/>
            <a:r>
              <a:rPr lang="it-IT" altLang="it-IT" sz="2400" smtClean="0"/>
              <a:t/>
            </a:r>
            <a:br>
              <a:rPr lang="it-IT" altLang="it-IT" sz="2400" smtClean="0"/>
            </a:br>
            <a:r>
              <a:rPr lang="it-IT" altLang="it-IT" sz="2400" smtClean="0"/>
              <a:t>But…..</a:t>
            </a:r>
            <a:br>
              <a:rPr lang="it-IT" altLang="it-IT" sz="2400" smtClean="0"/>
            </a:br>
            <a:r>
              <a:rPr lang="it-IT" altLang="it-IT" sz="2400" smtClean="0"/>
              <a:t/>
            </a:r>
            <a:br>
              <a:rPr lang="it-IT" altLang="it-IT" sz="2400" smtClean="0"/>
            </a:br>
            <a:r>
              <a:rPr lang="it-IT" altLang="it-IT" sz="2400" smtClean="0"/>
              <a:t>The evolution of the  hardware is always much faster </a:t>
            </a:r>
            <a:br>
              <a:rPr lang="it-IT" altLang="it-IT" sz="2400" smtClean="0"/>
            </a:br>
            <a:r>
              <a:rPr lang="it-IT" altLang="it-IT" sz="2400" smtClean="0"/>
              <a:t>than that of the  software.</a:t>
            </a:r>
            <a:br>
              <a:rPr lang="it-IT" altLang="it-IT" sz="2400" smtClean="0"/>
            </a:br>
            <a:r>
              <a:rPr lang="it-IT" altLang="it-IT" sz="2400" smtClean="0"/>
              <a:t>Parallel computing….</a:t>
            </a:r>
            <a:br>
              <a:rPr lang="it-IT" altLang="it-IT" sz="2400" smtClean="0"/>
            </a:br>
            <a:r>
              <a:rPr lang="it-IT" altLang="it-IT" sz="2400" smtClean="0"/>
              <a:t/>
            </a:r>
            <a:br>
              <a:rPr lang="it-IT" altLang="it-IT" sz="2400" smtClean="0"/>
            </a:br>
            <a:r>
              <a:rPr lang="it-IT" altLang="it-IT" sz="2400" smtClean="0"/>
              <a:t/>
            </a:r>
            <a:br>
              <a:rPr lang="it-IT" altLang="it-IT" sz="2400" smtClean="0"/>
            </a:br>
            <a:r>
              <a:rPr lang="it-IT" altLang="it-IT" sz="2400" smtClean="0"/>
              <a:t>How to fill supercomputers?</a:t>
            </a:r>
            <a:r>
              <a:rPr lang="it-IT" altLang="it-IT" sz="2000" smtClean="0">
                <a:solidFill>
                  <a:schemeClr val="tx1"/>
                </a:solidFill>
              </a:rPr>
              <a:t/>
            </a:r>
            <a:br>
              <a:rPr lang="it-IT" altLang="it-IT" sz="2000" smtClean="0">
                <a:solidFill>
                  <a:schemeClr val="tx1"/>
                </a:solidFill>
              </a:rPr>
            </a:br>
            <a:r>
              <a:rPr lang="it-IT" altLang="it-IT" sz="2000" smtClean="0">
                <a:solidFill>
                  <a:schemeClr val="tx1"/>
                </a:solidFill>
              </a:rPr>
              <a:t/>
            </a:r>
            <a:br>
              <a:rPr lang="it-IT" altLang="it-IT" sz="2000" smtClean="0">
                <a:solidFill>
                  <a:schemeClr val="tx1"/>
                </a:solidFill>
              </a:rPr>
            </a:br>
            <a:r>
              <a:rPr lang="it-IT" altLang="it-IT" sz="2000" smtClean="0">
                <a:solidFill>
                  <a:schemeClr val="tx1"/>
                </a:solidFill>
              </a:rPr>
              <a:t/>
            </a:r>
            <a:br>
              <a:rPr lang="it-IT" altLang="it-IT" sz="2000" smtClean="0">
                <a:solidFill>
                  <a:schemeClr val="tx1"/>
                </a:solidFill>
              </a:rPr>
            </a:br>
            <a:r>
              <a:rPr lang="it-IT" altLang="it-IT" sz="2400" smtClean="0">
                <a:solidFill>
                  <a:schemeClr val="tx1"/>
                </a:solidFill>
              </a:rPr>
              <a:t/>
            </a:r>
            <a:br>
              <a:rPr lang="it-IT" altLang="it-IT" sz="2400" smtClean="0">
                <a:solidFill>
                  <a:schemeClr val="tx1"/>
                </a:solidFill>
              </a:rPr>
            </a:br>
            <a:endParaRPr lang="it-IT" altLang="it-IT" sz="2400" smtClean="0">
              <a:solidFill>
                <a:srgbClr val="0000FF"/>
              </a:solidFill>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6578" name="Rectangle 2"/>
          <p:cNvSpPr>
            <a:spLocks noChangeArrowheads="1"/>
          </p:cNvSpPr>
          <p:nvPr/>
        </p:nvSpPr>
        <p:spPr bwMode="auto">
          <a:xfrm>
            <a:off x="304800" y="381000"/>
            <a:ext cx="8547100" cy="431800"/>
          </a:xfrm>
          <a:prstGeom prst="rect">
            <a:avLst/>
          </a:prstGeom>
          <a:solidFill>
            <a:schemeClr val="folHlink">
              <a:alpha val="50000"/>
            </a:schemeClr>
          </a:solidFill>
          <a:ln w="9525">
            <a:noFill/>
            <a:miter lim="800000"/>
            <a:headEnd/>
            <a:tailEnd/>
          </a:ln>
          <a:effectLst/>
        </p:spPr>
        <p:txBody>
          <a:bodyPr lIns="91420" tIns="45711" rIns="91420" bIns="45711" anchor="ctr"/>
          <a:lstStyle/>
          <a:p>
            <a:pPr algn="ctr" eaLnBrk="1" hangingPunct="1">
              <a:defRPr/>
            </a:pPr>
            <a:r>
              <a:rPr lang="en-GB" sz="2800" dirty="0">
                <a:solidFill>
                  <a:schemeClr val="tx2"/>
                </a:solidFill>
                <a:effectLst>
                  <a:outerShdw blurRad="38100" dist="38100" dir="2700000" algn="tl">
                    <a:srgbClr val="FFFFFF"/>
                  </a:outerShdw>
                </a:effectLst>
              </a:rPr>
              <a:t>Oscillator strengths of </a:t>
            </a:r>
            <a:r>
              <a:rPr lang="en-GB" sz="2800" dirty="0" err="1">
                <a:solidFill>
                  <a:schemeClr val="tx2"/>
                </a:solidFill>
                <a:effectLst>
                  <a:outerShdw blurRad="38100" dist="38100" dir="2700000" algn="tl">
                    <a:srgbClr val="FFFFFF"/>
                  </a:outerShdw>
                </a:effectLst>
              </a:rPr>
              <a:t>spessartine</a:t>
            </a:r>
            <a:endParaRPr lang="en-GB" sz="2800" dirty="0">
              <a:solidFill>
                <a:schemeClr val="tx2"/>
              </a:solidFill>
              <a:effectLst>
                <a:outerShdw blurRad="38100" dist="38100" dir="2700000" algn="tl">
                  <a:srgbClr val="FFFFFF"/>
                </a:outerShdw>
              </a:effectLst>
            </a:endParaRPr>
          </a:p>
        </p:txBody>
      </p:sp>
      <p:graphicFrame>
        <p:nvGraphicFramePr>
          <p:cNvPr id="536579" name="Group 3"/>
          <p:cNvGraphicFramePr>
            <a:graphicFrameLocks noGrp="1"/>
          </p:cNvGraphicFramePr>
          <p:nvPr/>
        </p:nvGraphicFramePr>
        <p:xfrm>
          <a:off x="558800" y="1165225"/>
          <a:ext cx="3378200" cy="5224732"/>
        </p:xfrm>
        <a:graphic>
          <a:graphicData uri="http://schemas.openxmlformats.org/drawingml/2006/table">
            <a:tbl>
              <a:tblPr/>
              <a:tblGrid>
                <a:gridCol w="1198563"/>
                <a:gridCol w="758825"/>
                <a:gridCol w="519112"/>
                <a:gridCol w="901700"/>
              </a:tblGrid>
              <a:tr h="56142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500" b="1" i="0" u="none" strike="noStrike" cap="none" normalizeH="0" baseline="0" dirty="0" smtClean="0">
                          <a:ln>
                            <a:noFill/>
                          </a:ln>
                          <a:solidFill>
                            <a:schemeClr val="tx1"/>
                          </a:solidFill>
                          <a:effectLst/>
                          <a:latin typeface="Arial" pitchFamily="34" charset="0"/>
                        </a:rPr>
                        <a:t>TO </a:t>
                      </a:r>
                      <a:r>
                        <a:rPr kumimoji="0" lang="it-IT" sz="1500" b="1" i="0" u="none" strike="noStrike" cap="none" normalizeH="0" baseline="0" dirty="0" err="1" smtClean="0">
                          <a:ln>
                            <a:noFill/>
                          </a:ln>
                          <a:solidFill>
                            <a:schemeClr val="tx1"/>
                          </a:solidFill>
                          <a:effectLst/>
                          <a:latin typeface="Arial" pitchFamily="34" charset="0"/>
                        </a:rPr>
                        <a:t>freq</a:t>
                      </a:r>
                      <a:r>
                        <a:rPr kumimoji="0" lang="it-IT" sz="1500" b="1" i="0" u="none" strike="noStrike" cap="none" normalizeH="0" baseline="0" dirty="0" smtClean="0">
                          <a:ln>
                            <a:noFill/>
                          </a:ln>
                          <a:solidFill>
                            <a:schemeClr val="tx1"/>
                          </a:solidFill>
                          <a:effectLst/>
                          <a:latin typeface="Arial" pitchFamily="34" charset="0"/>
                        </a:rPr>
                        <a:t>.</a:t>
                      </a:r>
                      <a:endParaRPr kumimoji="0" lang="en-US" sz="1500" b="1" i="0" u="none" strike="noStrike" cap="none" normalizeH="0" baseline="0" dirty="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500" b="1" i="0" u="none" strike="noStrike" cap="none" normalizeH="0" baseline="0" dirty="0" err="1" smtClean="0">
                          <a:ln>
                            <a:noFill/>
                          </a:ln>
                          <a:solidFill>
                            <a:schemeClr val="tx1"/>
                          </a:solidFill>
                          <a:effectLst/>
                          <a:latin typeface="Arial" pitchFamily="34" charset="0"/>
                        </a:rPr>
                        <a:t>Calc</a:t>
                      </a:r>
                      <a:r>
                        <a:rPr kumimoji="0" lang="it-IT" sz="1500" b="1" i="0" u="none" strike="noStrike" cap="none" normalizeH="0" baseline="0" dirty="0" smtClean="0">
                          <a:ln>
                            <a:noFill/>
                          </a:ln>
                          <a:solidFill>
                            <a:schemeClr val="tx1"/>
                          </a:solidFill>
                          <a:effectLst/>
                          <a:latin typeface="Arial" pitchFamily="34" charset="0"/>
                        </a:rPr>
                        <a:t>. f</a:t>
                      </a:r>
                      <a:endParaRPr kumimoji="0" lang="en-US" sz="1500" b="1"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dirty="0" err="1" smtClean="0">
                          <a:ln>
                            <a:noFill/>
                          </a:ln>
                          <a:solidFill>
                            <a:schemeClr val="tx1"/>
                          </a:solidFill>
                          <a:effectLst/>
                          <a:latin typeface="Symbol" pitchFamily="18" charset="2"/>
                        </a:rPr>
                        <a:t>D</a:t>
                      </a:r>
                      <a:r>
                        <a:rPr kumimoji="0" lang="it-IT" sz="1600" b="1" i="0" u="none" strike="noStrike" cap="none" normalizeH="0" baseline="0" dirty="0" err="1" smtClean="0">
                          <a:ln>
                            <a:noFill/>
                          </a:ln>
                          <a:solidFill>
                            <a:schemeClr val="tx1"/>
                          </a:solidFill>
                          <a:effectLst/>
                          <a:latin typeface="Arial" pitchFamily="34" charset="0"/>
                          <a:cs typeface="Arial" pitchFamily="34" charset="0"/>
                        </a:rPr>
                        <a:t>f</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500" b="1" i="0" u="none" strike="noStrike" cap="none" normalizeH="0" baseline="0" dirty="0" err="1" smtClean="0">
                          <a:ln>
                            <a:noFill/>
                          </a:ln>
                          <a:solidFill>
                            <a:schemeClr val="tx1"/>
                          </a:solidFill>
                          <a:effectLst/>
                          <a:latin typeface="Arial" pitchFamily="34" charset="0"/>
                        </a:rPr>
                        <a:t>Exp</a:t>
                      </a:r>
                      <a:r>
                        <a:rPr kumimoji="0" lang="it-IT" sz="1500" b="1" i="0" u="none" strike="noStrike" cap="none" normalizeH="0" baseline="0" dirty="0" smtClean="0">
                          <a:ln>
                            <a:noFill/>
                          </a:ln>
                          <a:solidFill>
                            <a:schemeClr val="tx1"/>
                          </a:solidFill>
                          <a:effectLst/>
                          <a:latin typeface="Arial" pitchFamily="34" charset="0"/>
                        </a:rPr>
                        <a:t>. f</a:t>
                      </a:r>
                      <a:endParaRPr kumimoji="0" lang="en-US" sz="1500" b="1"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106.6 </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dirty="0">
                          <a:solidFill>
                            <a:srgbClr val="000000"/>
                          </a:solidFill>
                          <a:latin typeface="Arial" pitchFamily="34" charset="0"/>
                          <a:cs typeface="Arial" pitchFamily="34" charset="0"/>
                        </a:rPr>
                        <a:t>2.28</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dirty="0">
                          <a:solidFill>
                            <a:srgbClr val="000000"/>
                          </a:solidFill>
                          <a:latin typeface="Arial" pitchFamily="34" charset="0"/>
                          <a:cs typeface="Arial" pitchFamily="34" charset="0"/>
                        </a:rPr>
                        <a:t>1.58</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6E1E"/>
                    </a:solidFill>
                  </a:tcPr>
                </a:tc>
                <a:tc>
                  <a:txBody>
                    <a:bodyPr/>
                    <a:lstStyle/>
                    <a:p>
                      <a:pPr algn="r" fontAlgn="t"/>
                      <a:r>
                        <a:rPr lang="it-IT" sz="1200" b="0" i="0" u="none" strike="noStrike" dirty="0">
                          <a:solidFill>
                            <a:srgbClr val="000000"/>
                          </a:solidFill>
                          <a:latin typeface="Arial" pitchFamily="34" charset="0"/>
                          <a:cs typeface="Arial" pitchFamily="34" charset="0"/>
                        </a:rPr>
                        <a:t>0.7</a:t>
                      </a:r>
                    </a:p>
                  </a:txBody>
                  <a:tcPr marL="9525" marR="9525" marT="9525"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smtClean="0">
                          <a:ln>
                            <a:noFill/>
                          </a:ln>
                          <a:solidFill>
                            <a:schemeClr val="tx1"/>
                          </a:solidFill>
                          <a:effectLst/>
                          <a:latin typeface="Arial" pitchFamily="34" charset="0"/>
                        </a:rPr>
                        <a:t>137.8</a:t>
                      </a:r>
                      <a:endParaRPr kumimoji="0" lang="en-US" sz="1200" b="0" i="0" u="none" strike="noStrike" cap="none" normalizeH="0" baseline="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dirty="0">
                          <a:solidFill>
                            <a:srgbClr val="000000"/>
                          </a:solidFill>
                          <a:latin typeface="Arial" pitchFamily="34" charset="0"/>
                          <a:cs typeface="Arial" pitchFamily="34" charset="0"/>
                        </a:rPr>
                        <a:t>1.84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dirty="0">
                          <a:solidFill>
                            <a:srgbClr val="000000"/>
                          </a:solidFill>
                          <a:latin typeface="Arial" pitchFamily="34" charset="0"/>
                          <a:cs typeface="Arial" pitchFamily="34" charset="0"/>
                        </a:rPr>
                        <a:t>0.34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algn="r" fontAlgn="t"/>
                      <a:r>
                        <a:rPr lang="it-IT" sz="1200" b="0" i="0" u="none" strike="noStrike">
                          <a:solidFill>
                            <a:srgbClr val="000000"/>
                          </a:solidFill>
                          <a:latin typeface="Arial" pitchFamily="34" charset="0"/>
                          <a:cs typeface="Arial" pitchFamily="34" charset="0"/>
                        </a:rPr>
                        <a:t>1.5</a:t>
                      </a:r>
                    </a:p>
                  </a:txBody>
                  <a:tcPr marL="9525" marR="9525" marT="9525"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smtClean="0">
                          <a:ln>
                            <a:noFill/>
                          </a:ln>
                          <a:solidFill>
                            <a:schemeClr val="tx1"/>
                          </a:solidFill>
                          <a:effectLst/>
                          <a:latin typeface="Arial" pitchFamily="34" charset="0"/>
                        </a:rPr>
                        <a:t>170.0</a:t>
                      </a:r>
                      <a:endParaRPr kumimoji="0" lang="en-US" sz="1200" b="0" i="0" u="none" strike="noStrike" cap="none" normalizeH="0" baseline="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a:solidFill>
                            <a:srgbClr val="000000"/>
                          </a:solidFill>
                          <a:latin typeface="Arial" pitchFamily="34" charset="0"/>
                          <a:cs typeface="Arial" pitchFamily="34" charset="0"/>
                        </a:rPr>
                        <a:t>0.11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dirty="0">
                          <a:solidFill>
                            <a:srgbClr val="000000"/>
                          </a:solidFill>
                          <a:latin typeface="Arial" pitchFamily="34" charset="0"/>
                          <a:cs typeface="Arial" pitchFamily="34" charset="0"/>
                        </a:rPr>
                        <a:t>0.02</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algn="r" fontAlgn="t"/>
                      <a:r>
                        <a:rPr lang="it-IT" sz="1200" b="0" i="0" u="none" strike="noStrike" dirty="0">
                          <a:solidFill>
                            <a:srgbClr val="000000"/>
                          </a:solidFill>
                          <a:latin typeface="Arial" pitchFamily="34" charset="0"/>
                          <a:cs typeface="Arial" pitchFamily="34" charset="0"/>
                        </a:rPr>
                        <a:t>0.09</a:t>
                      </a:r>
                    </a:p>
                  </a:txBody>
                  <a:tcPr marL="9525" marR="9525" marT="9525"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smtClean="0">
                          <a:ln>
                            <a:noFill/>
                          </a:ln>
                          <a:solidFill>
                            <a:schemeClr val="tx1"/>
                          </a:solidFill>
                          <a:effectLst/>
                          <a:latin typeface="Arial" pitchFamily="34" charset="0"/>
                        </a:rPr>
                        <a:t>205.4</a:t>
                      </a:r>
                      <a:endParaRPr kumimoji="0" lang="en-US" sz="1200" b="0" i="0" u="none" strike="noStrike" cap="none" normalizeH="0" baseline="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a:solidFill>
                            <a:srgbClr val="000000"/>
                          </a:solidFill>
                          <a:latin typeface="Arial" pitchFamily="34" charset="0"/>
                          <a:cs typeface="Arial" pitchFamily="34" charset="0"/>
                        </a:rPr>
                        <a:t>0.85</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dirty="0">
                          <a:solidFill>
                            <a:srgbClr val="000000"/>
                          </a:solidFill>
                          <a:latin typeface="Arial" pitchFamily="34" charset="0"/>
                          <a:cs typeface="Arial" pitchFamily="34" charset="0"/>
                        </a:rPr>
                        <a:t>0.45</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algn="r" fontAlgn="t"/>
                      <a:r>
                        <a:rPr lang="it-IT" sz="1200" b="0" i="0" u="none" strike="noStrike" dirty="0">
                          <a:solidFill>
                            <a:srgbClr val="000000"/>
                          </a:solidFill>
                          <a:latin typeface="Arial" pitchFamily="34" charset="0"/>
                          <a:cs typeface="Arial" pitchFamily="34" charset="0"/>
                        </a:rPr>
                        <a:t>0.4</a:t>
                      </a:r>
                    </a:p>
                  </a:txBody>
                  <a:tcPr marL="9525" marR="9525" marT="9525"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smtClean="0">
                          <a:ln>
                            <a:noFill/>
                          </a:ln>
                          <a:solidFill>
                            <a:schemeClr val="tx1"/>
                          </a:solidFill>
                          <a:effectLst/>
                          <a:latin typeface="Arial" pitchFamily="34" charset="0"/>
                        </a:rPr>
                        <a:t>251.6</a:t>
                      </a:r>
                      <a:endParaRPr kumimoji="0" lang="en-US" sz="1200" b="0" i="0" u="none" strike="noStrike" cap="none" normalizeH="0" baseline="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a:solidFill>
                            <a:srgbClr val="000000"/>
                          </a:solidFill>
                          <a:latin typeface="Arial" pitchFamily="34" charset="0"/>
                          <a:cs typeface="Arial" pitchFamily="34" charset="0"/>
                        </a:rPr>
                        <a:t>0.22</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kern="1200" dirty="0">
                          <a:solidFill>
                            <a:srgbClr val="000000"/>
                          </a:solidFill>
                          <a:latin typeface="Arial" pitchFamily="34" charset="0"/>
                          <a:ea typeface="+mn-ea"/>
                          <a:cs typeface="Arial" pitchFamily="34" charset="0"/>
                        </a:rPr>
                        <a:t>0.14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algn="r" fontAlgn="t"/>
                      <a:r>
                        <a:rPr lang="it-IT" sz="1200" b="0" i="0" u="none" strike="noStrike" dirty="0">
                          <a:solidFill>
                            <a:srgbClr val="000000"/>
                          </a:solidFill>
                          <a:latin typeface="Arial" pitchFamily="34" charset="0"/>
                          <a:cs typeface="Arial" pitchFamily="34" charset="0"/>
                        </a:rPr>
                        <a:t>0.08</a:t>
                      </a:r>
                    </a:p>
                  </a:txBody>
                  <a:tcPr marL="9525" marR="9525" marT="9525"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smtClean="0">
                          <a:ln>
                            <a:noFill/>
                          </a:ln>
                          <a:solidFill>
                            <a:schemeClr val="tx1"/>
                          </a:solidFill>
                          <a:effectLst/>
                          <a:latin typeface="Arial" pitchFamily="34" charset="0"/>
                        </a:rPr>
                        <a:t>322.7</a:t>
                      </a:r>
                      <a:endParaRPr kumimoji="0" lang="en-US" sz="1200" b="0" i="0" u="none" strike="noStrike" cap="none" normalizeH="0" baseline="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a:solidFill>
                            <a:srgbClr val="000000"/>
                          </a:solidFill>
                          <a:latin typeface="Arial" pitchFamily="34" charset="0"/>
                          <a:cs typeface="Arial" pitchFamily="34" charset="0"/>
                        </a:rPr>
                        <a:t>0.39</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dirty="0">
                          <a:solidFill>
                            <a:srgbClr val="000000"/>
                          </a:solidFill>
                          <a:latin typeface="Arial" pitchFamily="34" charset="0"/>
                          <a:cs typeface="Arial" pitchFamily="34" charset="0"/>
                        </a:rPr>
                        <a:t>0.21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algn="r" fontAlgn="t"/>
                      <a:r>
                        <a:rPr lang="it-IT" sz="1200" b="0" i="0" u="none" strike="noStrike" dirty="0">
                          <a:solidFill>
                            <a:srgbClr val="000000"/>
                          </a:solidFill>
                          <a:latin typeface="Arial" pitchFamily="34" charset="0"/>
                          <a:cs typeface="Arial" pitchFamily="34" charset="0"/>
                        </a:rPr>
                        <a:t>0.18</a:t>
                      </a:r>
                    </a:p>
                  </a:txBody>
                  <a:tcPr marL="9525" marR="9525" marT="9525"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smtClean="0">
                          <a:ln>
                            <a:noFill/>
                          </a:ln>
                          <a:solidFill>
                            <a:schemeClr val="tx1"/>
                          </a:solidFill>
                          <a:effectLst/>
                          <a:latin typeface="Arial" pitchFamily="34" charset="0"/>
                        </a:rPr>
                        <a:t>356.1</a:t>
                      </a:r>
                      <a:endParaRPr kumimoji="0" lang="en-US" sz="1200" b="0" i="0" u="none" strike="noStrike" cap="none" normalizeH="0" baseline="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a:solidFill>
                            <a:srgbClr val="000000"/>
                          </a:solidFill>
                          <a:latin typeface="Arial" pitchFamily="34" charset="0"/>
                          <a:cs typeface="Arial" pitchFamily="34" charset="0"/>
                        </a:rPr>
                        <a:t>0.23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dirty="0">
                          <a:solidFill>
                            <a:srgbClr val="000000"/>
                          </a:solidFill>
                          <a:latin typeface="Arial" pitchFamily="34" charset="0"/>
                          <a:cs typeface="Arial" pitchFamily="34" charset="0"/>
                        </a:rPr>
                        <a:t>0.11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algn="r" fontAlgn="t"/>
                      <a:r>
                        <a:rPr lang="it-IT" sz="1200" b="0" i="0" u="none" strike="noStrike" dirty="0">
                          <a:solidFill>
                            <a:srgbClr val="000000"/>
                          </a:solidFill>
                          <a:latin typeface="Arial" pitchFamily="34" charset="0"/>
                          <a:cs typeface="Arial" pitchFamily="34" charset="0"/>
                        </a:rPr>
                        <a:t>0.12</a:t>
                      </a:r>
                    </a:p>
                  </a:txBody>
                  <a:tcPr marL="9525" marR="9525" marT="9525"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smtClean="0">
                          <a:ln>
                            <a:noFill/>
                          </a:ln>
                          <a:solidFill>
                            <a:schemeClr val="tx1"/>
                          </a:solidFill>
                          <a:effectLst/>
                          <a:latin typeface="Arial" pitchFamily="34" charset="0"/>
                        </a:rPr>
                        <a:t>380.7</a:t>
                      </a:r>
                      <a:endParaRPr kumimoji="0" lang="en-US" sz="1200" b="0" i="0" u="none" strike="noStrike" cap="none" normalizeH="0" baseline="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a:solidFill>
                            <a:srgbClr val="000000"/>
                          </a:solidFill>
                          <a:latin typeface="Arial" pitchFamily="34" charset="0"/>
                          <a:cs typeface="Arial" pitchFamily="34" charset="0"/>
                        </a:rPr>
                        <a:t>0.84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dirty="0">
                          <a:solidFill>
                            <a:srgbClr val="000000"/>
                          </a:solidFill>
                          <a:latin typeface="Arial" pitchFamily="34" charset="0"/>
                          <a:cs typeface="Arial" pitchFamily="34" charset="0"/>
                        </a:rPr>
                        <a:t>-0.06</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algn="r" fontAlgn="t"/>
                      <a:r>
                        <a:rPr lang="it-IT" sz="1200" b="0" i="0" u="none" strike="noStrike" dirty="0">
                          <a:solidFill>
                            <a:srgbClr val="000000"/>
                          </a:solidFill>
                          <a:latin typeface="Arial" pitchFamily="34" charset="0"/>
                          <a:cs typeface="Arial" pitchFamily="34" charset="0"/>
                        </a:rPr>
                        <a:t>0.9</a:t>
                      </a:r>
                    </a:p>
                  </a:txBody>
                  <a:tcPr marL="9525" marR="9525" marT="9525"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smtClean="0">
                          <a:ln>
                            <a:noFill/>
                          </a:ln>
                          <a:solidFill>
                            <a:schemeClr val="tx1"/>
                          </a:solidFill>
                          <a:effectLst/>
                          <a:latin typeface="Arial" pitchFamily="34" charset="0"/>
                        </a:rPr>
                        <a:t>417.5</a:t>
                      </a:r>
                      <a:endParaRPr kumimoji="0" lang="en-US" sz="1200" b="0" i="0" u="none" strike="noStrike" cap="none" normalizeH="0" baseline="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a:solidFill>
                            <a:srgbClr val="000000"/>
                          </a:solidFill>
                          <a:latin typeface="Arial" pitchFamily="34" charset="0"/>
                          <a:cs typeface="Arial" pitchFamily="34" charset="0"/>
                        </a:rPr>
                        <a:t>0.08</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dirty="0">
                          <a:solidFill>
                            <a:srgbClr val="000000"/>
                          </a:solidFill>
                          <a:latin typeface="Arial" pitchFamily="34" charset="0"/>
                          <a:cs typeface="Arial" pitchFamily="34" charset="0"/>
                        </a:rPr>
                        <a:t>0.06</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algn="r" fontAlgn="t"/>
                      <a:r>
                        <a:rPr lang="it-IT" sz="1200" b="0" i="0" u="none" strike="noStrike">
                          <a:solidFill>
                            <a:srgbClr val="000000"/>
                          </a:solidFill>
                          <a:latin typeface="Arial" pitchFamily="34" charset="0"/>
                          <a:cs typeface="Arial" pitchFamily="34" charset="0"/>
                        </a:rPr>
                        <a:t>0.02</a:t>
                      </a:r>
                    </a:p>
                  </a:txBody>
                  <a:tcPr marL="9525" marR="9525" marT="9525"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smtClean="0">
                          <a:ln>
                            <a:noFill/>
                          </a:ln>
                          <a:solidFill>
                            <a:schemeClr val="tx1"/>
                          </a:solidFill>
                          <a:effectLst/>
                          <a:latin typeface="Arial" pitchFamily="34" charset="0"/>
                        </a:rPr>
                        <a:t>447.8</a:t>
                      </a:r>
                      <a:endParaRPr kumimoji="0" lang="en-US" sz="1200" b="0" i="0" u="none" strike="noStrike" cap="none" normalizeH="0" baseline="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a:solidFill>
                            <a:srgbClr val="000000"/>
                          </a:solidFill>
                          <a:latin typeface="Arial" pitchFamily="34" charset="0"/>
                          <a:cs typeface="Arial" pitchFamily="34" charset="0"/>
                        </a:rPr>
                        <a:t>1.59</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dirty="0">
                          <a:solidFill>
                            <a:srgbClr val="000000"/>
                          </a:solidFill>
                          <a:latin typeface="Arial" pitchFamily="34" charset="0"/>
                          <a:cs typeface="Arial" pitchFamily="34" charset="0"/>
                        </a:rPr>
                        <a:t>0.29</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algn="r" fontAlgn="t"/>
                      <a:r>
                        <a:rPr lang="it-IT" sz="1200" b="0" i="0" u="none" strike="noStrike" dirty="0">
                          <a:solidFill>
                            <a:srgbClr val="000000"/>
                          </a:solidFill>
                          <a:latin typeface="Arial" pitchFamily="34" charset="0"/>
                          <a:cs typeface="Arial" pitchFamily="34" charset="0"/>
                        </a:rPr>
                        <a:t>1.3</a:t>
                      </a:r>
                    </a:p>
                  </a:txBody>
                  <a:tcPr marL="9525" marR="9525" marT="9525"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smtClean="0">
                          <a:ln>
                            <a:noFill/>
                          </a:ln>
                          <a:solidFill>
                            <a:schemeClr val="tx1"/>
                          </a:solidFill>
                          <a:effectLst/>
                          <a:latin typeface="Arial" pitchFamily="34" charset="0"/>
                        </a:rPr>
                        <a:t>470.8</a:t>
                      </a:r>
                      <a:endParaRPr kumimoji="0" lang="en-US" sz="1200" b="0" i="0" u="none" strike="noStrike" cap="none" normalizeH="0" baseline="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a:solidFill>
                            <a:srgbClr val="000000"/>
                          </a:solidFill>
                          <a:latin typeface="Arial" pitchFamily="34" charset="0"/>
                          <a:cs typeface="Arial" pitchFamily="34" charset="0"/>
                        </a:rPr>
                        <a:t>0.16</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a:solidFill>
                            <a:srgbClr val="000000"/>
                          </a:solidFill>
                          <a:latin typeface="Arial" pitchFamily="34" charset="0"/>
                          <a:cs typeface="Arial" pitchFamily="34" charset="0"/>
                        </a:rPr>
                        <a:t>-0.44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algn="r" fontAlgn="t"/>
                      <a:r>
                        <a:rPr lang="it-IT" sz="1200" b="0" i="0" u="none" strike="noStrike">
                          <a:solidFill>
                            <a:srgbClr val="000000"/>
                          </a:solidFill>
                          <a:latin typeface="Arial" pitchFamily="34" charset="0"/>
                          <a:cs typeface="Arial" pitchFamily="34" charset="0"/>
                        </a:rPr>
                        <a:t>0.6</a:t>
                      </a:r>
                    </a:p>
                  </a:txBody>
                  <a:tcPr marL="9525" marR="9525" marT="9525"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smtClean="0">
                          <a:ln>
                            <a:noFill/>
                          </a:ln>
                          <a:solidFill>
                            <a:schemeClr val="tx1"/>
                          </a:solidFill>
                          <a:effectLst/>
                          <a:latin typeface="Arial" pitchFamily="34" charset="0"/>
                        </a:rPr>
                        <a:t>520.2</a:t>
                      </a:r>
                      <a:endParaRPr kumimoji="0" lang="en-US" sz="1200" b="0" i="0" u="none" strike="noStrike" cap="none" normalizeH="0" baseline="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a:solidFill>
                            <a:srgbClr val="000000"/>
                          </a:solidFill>
                          <a:latin typeface="Arial" pitchFamily="34" charset="0"/>
                          <a:cs typeface="Arial" pitchFamily="34" charset="0"/>
                        </a:rPr>
                        <a:t>0.01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a:solidFill>
                            <a:srgbClr val="000000"/>
                          </a:solidFill>
                          <a:latin typeface="Arial" pitchFamily="34" charset="0"/>
                          <a:cs typeface="Arial" pitchFamily="34" charset="0"/>
                        </a:rPr>
                        <a:t>-0.02</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algn="r" fontAlgn="t"/>
                      <a:r>
                        <a:rPr lang="it-IT" sz="1200" b="0" i="0" u="none" strike="noStrike">
                          <a:solidFill>
                            <a:srgbClr val="000000"/>
                          </a:solidFill>
                          <a:latin typeface="Arial" pitchFamily="34" charset="0"/>
                          <a:cs typeface="Arial" pitchFamily="34" charset="0"/>
                        </a:rPr>
                        <a:t>0.03</a:t>
                      </a:r>
                    </a:p>
                  </a:txBody>
                  <a:tcPr marL="9525" marR="9525" marT="9525"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smtClean="0">
                          <a:ln>
                            <a:noFill/>
                          </a:ln>
                          <a:solidFill>
                            <a:schemeClr val="tx1"/>
                          </a:solidFill>
                          <a:effectLst/>
                          <a:latin typeface="Arial" pitchFamily="34" charset="0"/>
                        </a:rPr>
                        <a:t>564.0</a:t>
                      </a:r>
                      <a:endParaRPr kumimoji="0" lang="en-US" sz="1200" b="0" i="0" u="none" strike="noStrike" cap="none" normalizeH="0" baseline="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a:solidFill>
                            <a:srgbClr val="000000"/>
                          </a:solidFill>
                          <a:latin typeface="Arial" pitchFamily="34" charset="0"/>
                          <a:cs typeface="Arial" pitchFamily="34" charset="0"/>
                        </a:rPr>
                        <a:t>0.12</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dirty="0">
                          <a:solidFill>
                            <a:srgbClr val="000000"/>
                          </a:solidFill>
                          <a:latin typeface="Arial" pitchFamily="34" charset="0"/>
                          <a:cs typeface="Arial" pitchFamily="34" charset="0"/>
                        </a:rPr>
                        <a:t>0.04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algn="r" fontAlgn="t"/>
                      <a:r>
                        <a:rPr lang="it-IT" sz="1200" b="0" i="0" u="none" strike="noStrike" dirty="0">
                          <a:solidFill>
                            <a:srgbClr val="000000"/>
                          </a:solidFill>
                          <a:latin typeface="Arial" pitchFamily="34" charset="0"/>
                          <a:cs typeface="Arial" pitchFamily="34" charset="0"/>
                        </a:rPr>
                        <a:t>0.08</a:t>
                      </a:r>
                    </a:p>
                  </a:txBody>
                  <a:tcPr marL="9525" marR="9525" marT="9525"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smtClean="0">
                          <a:ln>
                            <a:noFill/>
                          </a:ln>
                          <a:solidFill>
                            <a:schemeClr val="tx1"/>
                          </a:solidFill>
                          <a:effectLst/>
                          <a:latin typeface="Arial" pitchFamily="34" charset="0"/>
                        </a:rPr>
                        <a:t>639.9</a:t>
                      </a:r>
                      <a:endParaRPr kumimoji="0" lang="en-US" sz="1200" b="0" i="0" u="none" strike="noStrike" cap="none" normalizeH="0" baseline="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a:solidFill>
                            <a:srgbClr val="000000"/>
                          </a:solidFill>
                          <a:latin typeface="Arial" pitchFamily="34" charset="0"/>
                          <a:cs typeface="Arial" pitchFamily="34" charset="0"/>
                        </a:rPr>
                        <a:t>0.03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dirty="0">
                          <a:solidFill>
                            <a:srgbClr val="000000"/>
                          </a:solidFill>
                          <a:latin typeface="Arial" pitchFamily="34" charset="0"/>
                          <a:cs typeface="Arial" pitchFamily="34" charset="0"/>
                        </a:rPr>
                        <a:t>0.01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algn="r" fontAlgn="t"/>
                      <a:r>
                        <a:rPr lang="it-IT" sz="1200" b="0" i="0" u="none" strike="noStrike" dirty="0">
                          <a:solidFill>
                            <a:srgbClr val="000000"/>
                          </a:solidFill>
                          <a:latin typeface="Arial" pitchFamily="34" charset="0"/>
                          <a:cs typeface="Arial" pitchFamily="34" charset="0"/>
                        </a:rPr>
                        <a:t>0.02</a:t>
                      </a:r>
                    </a:p>
                  </a:txBody>
                  <a:tcPr marL="9525" marR="9525" marT="9525"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smtClean="0">
                          <a:ln>
                            <a:noFill/>
                          </a:ln>
                          <a:solidFill>
                            <a:schemeClr val="tx1"/>
                          </a:solidFill>
                          <a:effectLst/>
                          <a:latin typeface="Arial" pitchFamily="34" charset="0"/>
                        </a:rPr>
                        <a:t>852.2</a:t>
                      </a:r>
                      <a:endParaRPr kumimoji="0" lang="en-US" sz="1200" b="0" i="0" u="none" strike="noStrike" cap="none" normalizeH="0" baseline="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a:solidFill>
                            <a:srgbClr val="000000"/>
                          </a:solidFill>
                          <a:latin typeface="Arial" pitchFamily="34" charset="0"/>
                          <a:cs typeface="Arial" pitchFamily="34" charset="0"/>
                        </a:rPr>
                        <a:t>0.44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dirty="0">
                          <a:solidFill>
                            <a:srgbClr val="000000"/>
                          </a:solidFill>
                          <a:latin typeface="Arial" pitchFamily="34" charset="0"/>
                          <a:cs typeface="Arial" pitchFamily="34" charset="0"/>
                        </a:rPr>
                        <a:t>0.11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algn="r" fontAlgn="t"/>
                      <a:r>
                        <a:rPr lang="it-IT" sz="1200" b="0" i="0" u="none" strike="noStrike" dirty="0">
                          <a:solidFill>
                            <a:srgbClr val="000000"/>
                          </a:solidFill>
                          <a:latin typeface="Arial" pitchFamily="34" charset="0"/>
                          <a:cs typeface="Arial" pitchFamily="34" charset="0"/>
                        </a:rPr>
                        <a:t>0.33</a:t>
                      </a:r>
                    </a:p>
                  </a:txBody>
                  <a:tcPr marL="9525" marR="9525" marT="9525"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smtClean="0">
                          <a:ln>
                            <a:noFill/>
                          </a:ln>
                          <a:solidFill>
                            <a:schemeClr val="tx1"/>
                          </a:solidFill>
                          <a:effectLst/>
                          <a:latin typeface="Arial" pitchFamily="34" charset="0"/>
                        </a:rPr>
                        <a:t>877.5</a:t>
                      </a:r>
                      <a:endParaRPr kumimoji="0" lang="en-US" sz="1200" b="0" i="0" u="none" strike="noStrike" cap="none" normalizeH="0" baseline="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a:solidFill>
                            <a:srgbClr val="000000"/>
                          </a:solidFill>
                          <a:latin typeface="Arial" pitchFamily="34" charset="0"/>
                          <a:cs typeface="Arial" pitchFamily="34" charset="0"/>
                        </a:rPr>
                        <a:t>0.13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dirty="0">
                          <a:solidFill>
                            <a:srgbClr val="000000"/>
                          </a:solidFill>
                          <a:latin typeface="Arial" pitchFamily="34" charset="0"/>
                          <a:cs typeface="Arial" pitchFamily="34" charset="0"/>
                        </a:rPr>
                        <a:t>0.01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algn="r" fontAlgn="t"/>
                      <a:r>
                        <a:rPr lang="it-IT" sz="1200" b="0" i="0" u="none" strike="noStrike" dirty="0">
                          <a:solidFill>
                            <a:srgbClr val="000000"/>
                          </a:solidFill>
                          <a:latin typeface="Arial" pitchFamily="34" charset="0"/>
                          <a:cs typeface="Arial" pitchFamily="34" charset="0"/>
                        </a:rPr>
                        <a:t>0.12</a:t>
                      </a:r>
                    </a:p>
                  </a:txBody>
                  <a:tcPr marL="9525" marR="9525" marT="9525"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smtClean="0">
                          <a:ln>
                            <a:noFill/>
                          </a:ln>
                          <a:solidFill>
                            <a:schemeClr val="tx1"/>
                          </a:solidFill>
                          <a:effectLst/>
                          <a:latin typeface="Arial" pitchFamily="34" charset="0"/>
                        </a:rPr>
                        <a:t>942.8</a:t>
                      </a:r>
                      <a:endParaRPr kumimoji="0" lang="en-US" sz="1200" b="0" i="0" u="none" strike="noStrike" cap="none" normalizeH="0" baseline="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dirty="0">
                          <a:solidFill>
                            <a:srgbClr val="000000"/>
                          </a:solidFill>
                          <a:latin typeface="Arial" pitchFamily="34" charset="0"/>
                          <a:cs typeface="Arial" pitchFamily="34" charset="0"/>
                        </a:rPr>
                        <a:t>0.17</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t"/>
                      <a:r>
                        <a:rPr lang="it-IT" sz="1200" b="0" i="0" u="none" strike="noStrike" dirty="0">
                          <a:solidFill>
                            <a:srgbClr val="000000"/>
                          </a:solidFill>
                          <a:latin typeface="Arial" pitchFamily="34" charset="0"/>
                          <a:cs typeface="Arial" pitchFamily="34" charset="0"/>
                        </a:rPr>
                        <a:t>-0.03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algn="r" fontAlgn="t"/>
                      <a:r>
                        <a:rPr lang="it-IT" sz="1200" b="0" i="0" u="none" strike="noStrike" dirty="0">
                          <a:solidFill>
                            <a:srgbClr val="000000"/>
                          </a:solidFill>
                          <a:latin typeface="Arial" pitchFamily="34" charset="0"/>
                          <a:cs typeface="Arial" pitchFamily="34" charset="0"/>
                        </a:rPr>
                        <a:t>0.2</a:t>
                      </a:r>
                    </a:p>
                  </a:txBody>
                  <a:tcPr marL="9525" marR="9525" marT="9525"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3460" name="Rectangle 113"/>
          <p:cNvSpPr>
            <a:spLocks noChangeArrowheads="1"/>
          </p:cNvSpPr>
          <p:nvPr/>
        </p:nvSpPr>
        <p:spPr bwMode="auto">
          <a:xfrm>
            <a:off x="4394200" y="1384300"/>
            <a:ext cx="424180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r>
              <a:rPr lang="en-US" altLang="it-IT" sz="1600" b="1">
                <a:latin typeface="Arial" panose="020B0604020202020204" pitchFamily="34" charset="0"/>
              </a:rPr>
              <a:t>Oscillator strengths </a:t>
            </a:r>
            <a:r>
              <a:rPr lang="en-US" altLang="it-IT" sz="1600">
                <a:latin typeface="Arial" panose="020B0604020202020204" pitchFamily="34" charset="0"/>
              </a:rPr>
              <a:t>corresponding to the IR-TO modes (F</a:t>
            </a:r>
            <a:r>
              <a:rPr lang="en-US" altLang="it-IT" sz="1600" baseline="-25000">
                <a:latin typeface="Arial" panose="020B0604020202020204" pitchFamily="34" charset="0"/>
              </a:rPr>
              <a:t>1u</a:t>
            </a:r>
            <a:r>
              <a:rPr lang="en-US" altLang="it-IT" sz="1600">
                <a:latin typeface="Arial" panose="020B0604020202020204" pitchFamily="34" charset="0"/>
              </a:rPr>
              <a:t>) of spessartine.</a:t>
            </a:r>
          </a:p>
          <a:p>
            <a:pPr algn="just" eaLnBrk="1" hangingPunct="1">
              <a:buFontTx/>
              <a:buNone/>
            </a:pPr>
            <a:r>
              <a:rPr lang="en-US" altLang="it-IT" sz="1600">
                <a:latin typeface="Arial" panose="020B0604020202020204" pitchFamily="34" charset="0"/>
              </a:rPr>
              <a:t>Differences (</a:t>
            </a:r>
            <a:r>
              <a:rPr lang="en-US" altLang="it-IT" sz="1600">
                <a:latin typeface="Arial" panose="020B0604020202020204" pitchFamily="34" charset="0"/>
                <a:cs typeface="Times New Roman" panose="02020603050405020304" pitchFamily="18" charset="0"/>
              </a:rPr>
              <a:t>Δf</a:t>
            </a:r>
            <a:r>
              <a:rPr lang="en-US" altLang="it-IT" sz="1600">
                <a:latin typeface="Arial" panose="020B0604020202020204" pitchFamily="34" charset="0"/>
              </a:rPr>
              <a:t>) are evaluated with respect to experimental data. </a:t>
            </a:r>
          </a:p>
          <a:p>
            <a:pPr algn="just" eaLnBrk="1" hangingPunct="1">
              <a:buFontTx/>
              <a:buNone/>
            </a:pPr>
            <a:r>
              <a:rPr lang="en-US" altLang="it-IT" sz="1600">
                <a:latin typeface="Arial" panose="020B0604020202020204" pitchFamily="34" charset="0"/>
                <a:cs typeface="Times New Roman" panose="02020603050405020304" pitchFamily="18" charset="0"/>
              </a:rPr>
              <a:t>f</a:t>
            </a:r>
            <a:r>
              <a:rPr lang="en-US" altLang="it-IT" sz="1600">
                <a:latin typeface="Arial" panose="020B0604020202020204" pitchFamily="34" charset="0"/>
              </a:rPr>
              <a:t> and </a:t>
            </a:r>
            <a:r>
              <a:rPr lang="en-US" altLang="it-IT" sz="1600">
                <a:latin typeface="Arial" panose="020B0604020202020204" pitchFamily="34" charset="0"/>
                <a:cs typeface="Times New Roman" panose="02020603050405020304" pitchFamily="18" charset="0"/>
              </a:rPr>
              <a:t>Δf</a:t>
            </a:r>
            <a:r>
              <a:rPr lang="en-US" altLang="it-IT" sz="1600">
                <a:latin typeface="Arial" panose="020B0604020202020204" pitchFamily="34" charset="0"/>
              </a:rPr>
              <a:t> dimensionless.</a:t>
            </a:r>
          </a:p>
        </p:txBody>
      </p:sp>
      <p:sp>
        <p:nvSpPr>
          <p:cNvPr id="143461" name="Rectangle 114"/>
          <p:cNvSpPr>
            <a:spLocks noChangeArrowheads="1"/>
          </p:cNvSpPr>
          <p:nvPr/>
        </p:nvSpPr>
        <p:spPr bwMode="auto">
          <a:xfrm>
            <a:off x="4406900" y="2870200"/>
            <a:ext cx="44450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r>
              <a:rPr lang="en-US" altLang="it-IT" sz="1600" b="1">
                <a:latin typeface="Arial" panose="020B0604020202020204" pitchFamily="34" charset="0"/>
              </a:rPr>
              <a:t>EXP </a:t>
            </a:r>
            <a:r>
              <a:rPr lang="en-US" altLang="it-IT" sz="1600">
                <a:latin typeface="Arial" panose="020B0604020202020204" pitchFamily="34" charset="0"/>
              </a:rPr>
              <a:t>Hofmeister and Chopelas, “Vibrational spectoscopy of end-member silicate garnets”, Phys. Chem. Min., </a:t>
            </a:r>
            <a:r>
              <a:rPr lang="en-US" altLang="it-IT" sz="1600" b="1">
                <a:latin typeface="Arial" panose="020B0604020202020204" pitchFamily="34" charset="0"/>
              </a:rPr>
              <a:t>17</a:t>
            </a:r>
            <a:r>
              <a:rPr lang="en-US" altLang="it-IT" sz="1600">
                <a:latin typeface="Arial" panose="020B0604020202020204" pitchFamily="34" charset="0"/>
              </a:rPr>
              <a:t>, 503-526 (1991).</a:t>
            </a:r>
          </a:p>
        </p:txBody>
      </p:sp>
      <p:graphicFrame>
        <p:nvGraphicFramePr>
          <p:cNvPr id="12" name="Group 1124"/>
          <p:cNvGraphicFramePr>
            <a:graphicFrameLocks noGrp="1"/>
          </p:cNvGraphicFramePr>
          <p:nvPr/>
        </p:nvGraphicFramePr>
        <p:xfrm>
          <a:off x="5740400" y="5338763"/>
          <a:ext cx="1573213" cy="519112"/>
        </p:xfrm>
        <a:graphic>
          <a:graphicData uri="http://schemas.openxmlformats.org/drawingml/2006/table">
            <a:tbl>
              <a:tblPr/>
              <a:tblGrid>
                <a:gridCol w="525463"/>
                <a:gridCol w="523875"/>
                <a:gridCol w="523875"/>
              </a:tblGrid>
              <a:tr h="5191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marT="45434" marB="454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marT="45434" marB="454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6E1E"/>
                    </a:solidFill>
                  </a:tcPr>
                </a:tc>
              </a:tr>
            </a:tbl>
          </a:graphicData>
        </a:graphic>
      </p:graphicFrame>
      <p:sp>
        <p:nvSpPr>
          <p:cNvPr id="143472" name="Rectangle 1134"/>
          <p:cNvSpPr>
            <a:spLocks noChangeArrowheads="1"/>
          </p:cNvSpPr>
          <p:nvPr/>
        </p:nvSpPr>
        <p:spPr bwMode="auto">
          <a:xfrm>
            <a:off x="4892675" y="4843463"/>
            <a:ext cx="6921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125000"/>
              </a:lnSpc>
              <a:buFontTx/>
              <a:buNone/>
            </a:pPr>
            <a:r>
              <a:rPr lang="it-IT" altLang="it-IT" sz="1700" b="1">
                <a:latin typeface="Symbol" panose="05050102010706020507" pitchFamily="18" charset="2"/>
              </a:rPr>
              <a:t>|D</a:t>
            </a:r>
            <a:r>
              <a:rPr lang="it-IT" altLang="it-IT" sz="1700" b="1">
                <a:latin typeface="Arial" panose="020B0604020202020204" pitchFamily="34" charset="0"/>
              </a:rPr>
              <a:t>f</a:t>
            </a:r>
            <a:r>
              <a:rPr lang="it-IT" altLang="it-IT" sz="1700" b="1">
                <a:latin typeface="Symbol" panose="05050102010706020507" pitchFamily="18" charset="2"/>
              </a:rPr>
              <a:t>| </a:t>
            </a:r>
            <a:endParaRPr lang="en-US" altLang="it-IT" sz="1700" b="1">
              <a:latin typeface="Symbol" panose="05050102010706020507" pitchFamily="18" charset="2"/>
            </a:endParaRPr>
          </a:p>
        </p:txBody>
      </p:sp>
      <p:sp>
        <p:nvSpPr>
          <p:cNvPr id="143473" name="Rectangle 1135"/>
          <p:cNvSpPr>
            <a:spLocks noChangeArrowheads="1"/>
          </p:cNvSpPr>
          <p:nvPr/>
        </p:nvSpPr>
        <p:spPr bwMode="auto">
          <a:xfrm>
            <a:off x="5568950" y="4868863"/>
            <a:ext cx="5270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125000"/>
              </a:lnSpc>
              <a:buFontTx/>
              <a:buNone/>
            </a:pPr>
            <a:r>
              <a:rPr lang="it-IT" altLang="it-IT" sz="1700" b="1">
                <a:latin typeface="Arial" panose="020B0604020202020204" pitchFamily="34" charset="0"/>
              </a:rPr>
              <a:t>0</a:t>
            </a:r>
            <a:endParaRPr lang="en-US" altLang="it-IT" sz="1700" b="1"/>
          </a:p>
        </p:txBody>
      </p:sp>
      <p:sp>
        <p:nvSpPr>
          <p:cNvPr id="143474" name="Rectangle 1136"/>
          <p:cNvSpPr>
            <a:spLocks noChangeArrowheads="1"/>
          </p:cNvSpPr>
          <p:nvPr/>
        </p:nvSpPr>
        <p:spPr bwMode="auto">
          <a:xfrm>
            <a:off x="5921375" y="4856163"/>
            <a:ext cx="7556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125000"/>
              </a:lnSpc>
              <a:buFontTx/>
              <a:buNone/>
            </a:pPr>
            <a:r>
              <a:rPr lang="it-IT" altLang="it-IT" sz="1700" b="1">
                <a:latin typeface="Arial" panose="020B0604020202020204" pitchFamily="34" charset="0"/>
              </a:rPr>
              <a:t>0.25</a:t>
            </a:r>
            <a:endParaRPr lang="en-US" altLang="it-IT" sz="1700" b="1"/>
          </a:p>
        </p:txBody>
      </p:sp>
      <p:sp>
        <p:nvSpPr>
          <p:cNvPr id="143475" name="Rectangle 1137"/>
          <p:cNvSpPr>
            <a:spLocks noChangeArrowheads="1"/>
          </p:cNvSpPr>
          <p:nvPr/>
        </p:nvSpPr>
        <p:spPr bwMode="auto">
          <a:xfrm>
            <a:off x="6548438" y="4856163"/>
            <a:ext cx="5270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125000"/>
              </a:lnSpc>
              <a:buFontTx/>
              <a:buNone/>
            </a:pPr>
            <a:r>
              <a:rPr lang="it-IT" altLang="it-IT" sz="1700" b="1">
                <a:latin typeface="Arial" panose="020B0604020202020204" pitchFamily="34" charset="0"/>
              </a:rPr>
              <a:t>0.5</a:t>
            </a:r>
            <a:endParaRPr lang="en-US" altLang="it-IT" sz="1700" b="1"/>
          </a:p>
        </p:txBody>
      </p:sp>
      <p:sp>
        <p:nvSpPr>
          <p:cNvPr id="143476" name="Rectangle 1140"/>
          <p:cNvSpPr>
            <a:spLocks noChangeArrowheads="1"/>
          </p:cNvSpPr>
          <p:nvPr/>
        </p:nvSpPr>
        <p:spPr bwMode="auto">
          <a:xfrm>
            <a:off x="7105650" y="4856163"/>
            <a:ext cx="5270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125000"/>
              </a:lnSpc>
              <a:buFontTx/>
              <a:buNone/>
            </a:pPr>
            <a:r>
              <a:rPr lang="it-IT" altLang="it-IT" sz="1700" b="1">
                <a:latin typeface="Arial" panose="020B0604020202020204" pitchFamily="34" charset="0"/>
              </a:rPr>
              <a:t>2</a:t>
            </a:r>
            <a:endParaRPr lang="en-US" altLang="it-IT" sz="1700" b="1"/>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23850" y="333375"/>
            <a:ext cx="8496300" cy="431800"/>
          </a:xfrm>
          <a:solidFill>
            <a:schemeClr val="folHlink">
              <a:alpha val="50000"/>
            </a:schemeClr>
          </a:solidFill>
        </p:spPr>
        <p:txBody>
          <a:bodyPr/>
          <a:lstStyle/>
          <a:p>
            <a:pPr eaLnBrk="1" hangingPunct="1">
              <a:defRPr/>
            </a:pPr>
            <a:r>
              <a:rPr lang="it-IT" sz="2800" dirty="0" err="1">
                <a:effectLst>
                  <a:outerShdw blurRad="38100" dist="38100" dir="2700000" algn="tl">
                    <a:srgbClr val="FFFFFF"/>
                  </a:outerShdw>
                </a:effectLst>
                <a:latin typeface="Arial" pitchFamily="34" charset="0"/>
                <a:cs typeface="Arial" pitchFamily="34" charset="0"/>
              </a:rPr>
              <a:t>Garnets</a:t>
            </a:r>
            <a:r>
              <a:rPr lang="it-IT" sz="2800" dirty="0">
                <a:effectLst>
                  <a:outerShdw blurRad="38100" dist="38100" dir="2700000" algn="tl">
                    <a:srgbClr val="FFFFFF"/>
                  </a:outerShdw>
                </a:effectLst>
                <a:latin typeface="Arial" pitchFamily="34" charset="0"/>
                <a:cs typeface="Arial" pitchFamily="34" charset="0"/>
              </a:rPr>
              <a:t> : </a:t>
            </a:r>
            <a:r>
              <a:rPr lang="it-IT" sz="2800" dirty="0" err="1">
                <a:effectLst>
                  <a:outerShdw blurRad="38100" dist="38100" dir="2700000" algn="tl">
                    <a:srgbClr val="FFFFFF"/>
                  </a:outerShdw>
                </a:effectLst>
                <a:latin typeface="Arial" pitchFamily="34" charset="0"/>
                <a:cs typeface="Arial" pitchFamily="34" charset="0"/>
              </a:rPr>
              <a:t>Statistics</a:t>
            </a:r>
            <a:endParaRPr lang="it-IT" sz="2800" baseline="-25000" dirty="0">
              <a:effectLst>
                <a:outerShdw blurRad="38100" dist="38100" dir="2700000" algn="tl">
                  <a:srgbClr val="FFFFFF"/>
                </a:outerShdw>
              </a:effectLst>
              <a:latin typeface="Arial" pitchFamily="34" charset="0"/>
              <a:cs typeface="Arial" pitchFamily="34" charset="0"/>
            </a:endParaRPr>
          </a:p>
        </p:txBody>
      </p:sp>
      <p:sp>
        <p:nvSpPr>
          <p:cNvPr id="144387" name="Rectangle 2"/>
          <p:cNvSpPr>
            <a:spLocks noChangeArrowheads="1"/>
          </p:cNvSpPr>
          <p:nvPr/>
        </p:nvSpPr>
        <p:spPr bwMode="auto">
          <a:xfrm>
            <a:off x="357188" y="6061075"/>
            <a:ext cx="83820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buFontTx/>
              <a:buNone/>
            </a:pPr>
            <a:r>
              <a:rPr lang="en-US" altLang="it-IT" sz="1400"/>
              <a:t>Statistical analysis of calculated IR and Raman modes of garnets compared to experimental data. </a:t>
            </a:r>
          </a:p>
        </p:txBody>
      </p:sp>
      <p:sp>
        <p:nvSpPr>
          <p:cNvPr id="144388" name="Rectangle 80"/>
          <p:cNvSpPr>
            <a:spLocks noChangeArrowheads="1"/>
          </p:cNvSpPr>
          <p:nvPr/>
        </p:nvSpPr>
        <p:spPr bwMode="auto">
          <a:xfrm>
            <a:off x="5286375" y="3759200"/>
            <a:ext cx="3643313"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r>
              <a:rPr lang="en-US" altLang="it-IT" sz="1200"/>
              <a:t>a) Hofmeister et al., </a:t>
            </a:r>
            <a:r>
              <a:rPr lang="en-US" altLang="it-IT" sz="1200" i="1"/>
              <a:t>Phys. Chem. Min.</a:t>
            </a:r>
            <a:r>
              <a:rPr lang="en-US" altLang="it-IT" sz="1200"/>
              <a:t> </a:t>
            </a:r>
            <a:r>
              <a:rPr lang="en-US" altLang="it-IT" sz="1200" b="1"/>
              <a:t>1996</a:t>
            </a:r>
            <a:r>
              <a:rPr lang="en-US" altLang="it-IT" sz="1200" b="1">
                <a:cs typeface="Times New Roman" panose="02020603050405020304" pitchFamily="18" charset="0"/>
              </a:rPr>
              <a:t>. </a:t>
            </a:r>
            <a:r>
              <a:rPr lang="en-US" altLang="it-IT" sz="1200" i="1">
                <a:cs typeface="Times New Roman" panose="02020603050405020304" pitchFamily="18" charset="0"/>
              </a:rPr>
              <a:t>81</a:t>
            </a:r>
            <a:r>
              <a:rPr lang="en-US" altLang="it-IT" sz="1200">
                <a:cs typeface="Times New Roman" panose="02020603050405020304" pitchFamily="18" charset="0"/>
              </a:rPr>
              <a:t>, 418</a:t>
            </a:r>
          </a:p>
          <a:p>
            <a:pPr algn="just" eaLnBrk="1" hangingPunct="1">
              <a:buFontTx/>
              <a:buNone/>
            </a:pPr>
            <a:endParaRPr lang="en-US" altLang="it-IT" sz="1200"/>
          </a:p>
          <a:p>
            <a:pPr algn="just" eaLnBrk="1" hangingPunct="1">
              <a:buFontTx/>
              <a:buNone/>
            </a:pPr>
            <a:r>
              <a:rPr lang="en-US" altLang="it-IT" sz="1200"/>
              <a:t>b) McAloon et. al., </a:t>
            </a:r>
            <a:r>
              <a:rPr lang="en-US" altLang="it-IT" sz="1200" i="1"/>
              <a:t>Phys. Chem. Min</a:t>
            </a:r>
            <a:r>
              <a:rPr lang="en-US" altLang="it-IT" sz="1200"/>
              <a:t>. </a:t>
            </a:r>
            <a:r>
              <a:rPr lang="en-US" altLang="it-IT" sz="1200" b="1"/>
              <a:t>1995.</a:t>
            </a:r>
            <a:r>
              <a:rPr lang="en-US" altLang="it-IT" sz="1200"/>
              <a:t> </a:t>
            </a:r>
            <a:r>
              <a:rPr lang="en-US" altLang="it-IT" sz="1200" i="1"/>
              <a:t>80</a:t>
            </a:r>
            <a:r>
              <a:rPr lang="en-US" altLang="it-IT" sz="1200"/>
              <a:t>, 1145</a:t>
            </a:r>
          </a:p>
          <a:p>
            <a:pPr algn="just" eaLnBrk="1" hangingPunct="1">
              <a:buFontTx/>
              <a:buNone/>
            </a:pPr>
            <a:endParaRPr lang="en-US" altLang="it-IT" sz="1200">
              <a:solidFill>
                <a:srgbClr val="000000"/>
              </a:solidFill>
            </a:endParaRPr>
          </a:p>
          <a:p>
            <a:pPr algn="just" eaLnBrk="1" hangingPunct="1">
              <a:buFontTx/>
              <a:buNone/>
            </a:pPr>
            <a:r>
              <a:rPr lang="en-US" altLang="it-IT" sz="1200">
                <a:solidFill>
                  <a:srgbClr val="000000"/>
                </a:solidFill>
              </a:rPr>
              <a:t>c) Hofmeister et. al., </a:t>
            </a:r>
            <a:r>
              <a:rPr lang="en-US" altLang="it-IT" sz="1200" i="1">
                <a:solidFill>
                  <a:srgbClr val="000000"/>
                </a:solidFill>
              </a:rPr>
              <a:t>Phys. Chem. Min</a:t>
            </a:r>
            <a:r>
              <a:rPr lang="en-US" altLang="it-IT" sz="1200">
                <a:solidFill>
                  <a:srgbClr val="000000"/>
                </a:solidFill>
              </a:rPr>
              <a:t>. </a:t>
            </a:r>
            <a:r>
              <a:rPr lang="en-US" altLang="it-IT" sz="1200" b="1">
                <a:solidFill>
                  <a:srgbClr val="000000"/>
                </a:solidFill>
              </a:rPr>
              <a:t>1991.</a:t>
            </a:r>
            <a:r>
              <a:rPr lang="en-US" altLang="it-IT" sz="1200">
                <a:solidFill>
                  <a:srgbClr val="000000"/>
                </a:solidFill>
              </a:rPr>
              <a:t> </a:t>
            </a:r>
            <a:r>
              <a:rPr lang="en-US" altLang="it-IT" sz="1200" i="1">
                <a:solidFill>
                  <a:srgbClr val="000000"/>
                </a:solidFill>
              </a:rPr>
              <a:t>17</a:t>
            </a:r>
            <a:r>
              <a:rPr lang="en-US" altLang="it-IT" sz="1200">
                <a:solidFill>
                  <a:srgbClr val="000000"/>
                </a:solidFill>
              </a:rPr>
              <a:t>, 503</a:t>
            </a:r>
          </a:p>
          <a:p>
            <a:pPr algn="just" eaLnBrk="1" hangingPunct="1">
              <a:buFontTx/>
              <a:buNone/>
            </a:pPr>
            <a:endParaRPr lang="en-US" altLang="it-IT" sz="1200"/>
          </a:p>
          <a:p>
            <a:pPr algn="just" eaLnBrk="1" hangingPunct="1">
              <a:buFontTx/>
              <a:buNone/>
            </a:pPr>
            <a:r>
              <a:rPr lang="en-US" altLang="it-IT" sz="1200"/>
              <a:t>d) Hofmeister, private comm.</a:t>
            </a:r>
          </a:p>
          <a:p>
            <a:pPr algn="just" eaLnBrk="1" hangingPunct="1">
              <a:buFontTx/>
              <a:buNone/>
            </a:pPr>
            <a:endParaRPr lang="en-US" altLang="it-IT" sz="1200"/>
          </a:p>
          <a:p>
            <a:pPr algn="just" eaLnBrk="1" hangingPunct="1">
              <a:buFontTx/>
              <a:buNone/>
            </a:pPr>
            <a:r>
              <a:rPr lang="en-US" altLang="it-IT" sz="1200">
                <a:solidFill>
                  <a:srgbClr val="000000"/>
                </a:solidFill>
              </a:rPr>
              <a:t>e) Kolesov et. al., </a:t>
            </a:r>
            <a:r>
              <a:rPr lang="en-US" altLang="it-IT" sz="1200" i="1">
                <a:solidFill>
                  <a:srgbClr val="000000"/>
                </a:solidFill>
              </a:rPr>
              <a:t>Phys. Chem. Min</a:t>
            </a:r>
            <a:r>
              <a:rPr lang="en-US" altLang="it-IT" sz="1200">
                <a:solidFill>
                  <a:srgbClr val="000000"/>
                </a:solidFill>
              </a:rPr>
              <a:t>. </a:t>
            </a:r>
            <a:r>
              <a:rPr lang="en-US" altLang="it-IT" sz="1200" b="1">
                <a:solidFill>
                  <a:srgbClr val="000000"/>
                </a:solidFill>
              </a:rPr>
              <a:t>1998.</a:t>
            </a:r>
            <a:r>
              <a:rPr lang="en-US" altLang="it-IT" sz="1200">
                <a:solidFill>
                  <a:srgbClr val="000000"/>
                </a:solidFill>
              </a:rPr>
              <a:t> </a:t>
            </a:r>
            <a:r>
              <a:rPr lang="en-US" altLang="it-IT" sz="1200" i="1">
                <a:solidFill>
                  <a:srgbClr val="000000"/>
                </a:solidFill>
              </a:rPr>
              <a:t>25</a:t>
            </a:r>
            <a:r>
              <a:rPr lang="en-US" altLang="it-IT" sz="1200">
                <a:solidFill>
                  <a:srgbClr val="000000"/>
                </a:solidFill>
              </a:rPr>
              <a:t>, 142</a:t>
            </a:r>
          </a:p>
          <a:p>
            <a:pPr algn="just" eaLnBrk="1" hangingPunct="1">
              <a:buFontTx/>
              <a:buNone/>
            </a:pPr>
            <a:endParaRPr lang="en-US" altLang="it-IT" sz="1200"/>
          </a:p>
          <a:p>
            <a:pPr algn="just" eaLnBrk="1" hangingPunct="1">
              <a:buFontTx/>
              <a:buNone/>
            </a:pPr>
            <a:endParaRPr lang="en-US" altLang="it-IT" sz="1200">
              <a:solidFill>
                <a:srgbClr val="000000"/>
              </a:solidFill>
            </a:endParaRPr>
          </a:p>
          <a:p>
            <a:pPr algn="just" eaLnBrk="1" hangingPunct="1">
              <a:buFontTx/>
              <a:buNone/>
            </a:pPr>
            <a:endParaRPr lang="en-US" altLang="it-IT" sz="1200">
              <a:solidFill>
                <a:srgbClr val="000000"/>
              </a:solidFill>
            </a:endParaRPr>
          </a:p>
          <a:p>
            <a:pPr algn="just" eaLnBrk="1" hangingPunct="1">
              <a:buFontTx/>
              <a:buNone/>
            </a:pPr>
            <a:endParaRPr lang="en-US" altLang="it-IT" sz="1200"/>
          </a:p>
        </p:txBody>
      </p:sp>
      <p:pic>
        <p:nvPicPr>
          <p:cNvPr id="144389" name="Immagine 10" descr="tab_ram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976688"/>
            <a:ext cx="3217863"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0" name="Immagine 11" descr="tab_i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063" y="1131888"/>
            <a:ext cx="66436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1" name="Rectangle 2"/>
          <p:cNvSpPr>
            <a:spLocks noChangeArrowheads="1"/>
          </p:cNvSpPr>
          <p:nvPr/>
        </p:nvSpPr>
        <p:spPr bwMode="auto">
          <a:xfrm>
            <a:off x="642938" y="855663"/>
            <a:ext cx="27146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r>
              <a:rPr lang="en-US" altLang="it-IT" sz="1600"/>
              <a:t>IR frequencies</a:t>
            </a:r>
          </a:p>
        </p:txBody>
      </p:sp>
      <p:sp>
        <p:nvSpPr>
          <p:cNvPr id="144392" name="Rectangle 2"/>
          <p:cNvSpPr>
            <a:spLocks noChangeArrowheads="1"/>
          </p:cNvSpPr>
          <p:nvPr/>
        </p:nvSpPr>
        <p:spPr bwMode="auto">
          <a:xfrm>
            <a:off x="639763" y="3663950"/>
            <a:ext cx="2716212"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r>
              <a:rPr lang="en-US" altLang="it-IT" sz="1600"/>
              <a:t>Raman frequencies</a:t>
            </a:r>
            <a:r>
              <a:rPr lang="en-US" altLang="it-IT" sz="1600" baseline="30000"/>
              <a:t>(e)</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23850" y="333375"/>
            <a:ext cx="8496300" cy="431800"/>
          </a:xfrm>
          <a:solidFill>
            <a:schemeClr val="folHlink">
              <a:alpha val="50000"/>
            </a:schemeClr>
          </a:solidFill>
        </p:spPr>
        <p:txBody>
          <a:bodyPr/>
          <a:lstStyle/>
          <a:p>
            <a:pPr eaLnBrk="1" hangingPunct="1">
              <a:defRPr/>
            </a:pPr>
            <a:r>
              <a:rPr lang="it-IT" sz="2800" dirty="0">
                <a:effectLst>
                  <a:outerShdw blurRad="38100" dist="38100" dir="2700000" algn="tl">
                    <a:srgbClr val="FFFFFF"/>
                  </a:outerShdw>
                </a:effectLst>
                <a:latin typeface="Arial" pitchFamily="34" charset="0"/>
                <a:cs typeface="Arial" pitchFamily="34" charset="0"/>
              </a:rPr>
              <a:t>IR </a:t>
            </a:r>
            <a:r>
              <a:rPr lang="it-IT" sz="2800" dirty="0" err="1">
                <a:effectLst>
                  <a:outerShdw blurRad="38100" dist="38100" dir="2700000" algn="tl">
                    <a:srgbClr val="FFFFFF"/>
                  </a:outerShdw>
                </a:effectLst>
                <a:latin typeface="Arial" pitchFamily="34" charset="0"/>
                <a:cs typeface="Arial" pitchFamily="34" charset="0"/>
              </a:rPr>
              <a:t>reflectance</a:t>
            </a:r>
            <a:r>
              <a:rPr lang="it-IT" sz="2800" dirty="0">
                <a:effectLst>
                  <a:outerShdw blurRad="38100" dist="38100" dir="2700000" algn="tl">
                    <a:srgbClr val="FFFFFF"/>
                  </a:outerShdw>
                </a:effectLst>
                <a:latin typeface="Arial" pitchFamily="34" charset="0"/>
                <a:cs typeface="Arial" pitchFamily="34" charset="0"/>
              </a:rPr>
              <a:t> </a:t>
            </a:r>
            <a:r>
              <a:rPr lang="it-IT" sz="2800" dirty="0" err="1">
                <a:effectLst>
                  <a:outerShdw blurRad="38100" dist="38100" dir="2700000" algn="tl">
                    <a:srgbClr val="FFFFFF"/>
                  </a:outerShdw>
                </a:effectLst>
                <a:latin typeface="Arial" pitchFamily="34" charset="0"/>
                <a:cs typeface="Arial" pitchFamily="34" charset="0"/>
              </a:rPr>
              <a:t>spectrum</a:t>
            </a:r>
            <a:endParaRPr lang="it-IT" sz="2800" baseline="-25000" dirty="0">
              <a:effectLst>
                <a:outerShdw blurRad="38100" dist="38100" dir="2700000" algn="tl">
                  <a:srgbClr val="FFFFFF"/>
                </a:outerShdw>
              </a:effectLst>
              <a:latin typeface="Arial" pitchFamily="34" charset="0"/>
              <a:cs typeface="Arial" pitchFamily="34" charset="0"/>
            </a:endParaRPr>
          </a:p>
        </p:txBody>
      </p:sp>
      <p:sp>
        <p:nvSpPr>
          <p:cNvPr id="145411" name="Rectangle 2"/>
          <p:cNvSpPr>
            <a:spLocks noChangeArrowheads="1"/>
          </p:cNvSpPr>
          <p:nvPr/>
        </p:nvSpPr>
        <p:spPr bwMode="auto">
          <a:xfrm>
            <a:off x="285750" y="1285875"/>
            <a:ext cx="4000500"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en-US" altLang="it-IT" sz="2000" b="1">
                <a:solidFill>
                  <a:schemeClr val="tx2"/>
                </a:solidFill>
              </a:rPr>
              <a:t>Reflectivity</a:t>
            </a:r>
            <a:r>
              <a:rPr lang="en-US" altLang="it-IT" sz="2000"/>
              <a:t> is calculated from dielectric constant by means of:</a:t>
            </a:r>
          </a:p>
          <a:p>
            <a:pPr eaLnBrk="1" hangingPunct="1">
              <a:buFontTx/>
              <a:buNone/>
            </a:pPr>
            <a:endParaRPr lang="en-US" altLang="it-IT" sz="2000"/>
          </a:p>
          <a:p>
            <a:pPr eaLnBrk="1" hangingPunct="1">
              <a:buFontTx/>
              <a:buNone/>
            </a:pPr>
            <a:endParaRPr lang="en-US" altLang="it-IT" sz="2000"/>
          </a:p>
          <a:p>
            <a:pPr eaLnBrk="1" hangingPunct="1">
              <a:buFontTx/>
              <a:buNone/>
            </a:pPr>
            <a:endParaRPr lang="en-US" altLang="it-IT" sz="2000"/>
          </a:p>
          <a:p>
            <a:pPr eaLnBrk="1" hangingPunct="1">
              <a:buFontTx/>
              <a:buNone/>
            </a:pPr>
            <a:r>
              <a:rPr lang="en-US" altLang="it-IT" sz="2000"/>
              <a:t>(</a:t>
            </a:r>
            <a:r>
              <a:rPr lang="el-GR" altLang="it-IT" sz="2000"/>
              <a:t>θ</a:t>
            </a:r>
            <a:r>
              <a:rPr lang="en-US" altLang="it-IT" sz="2000"/>
              <a:t> is the beam incident angle)</a:t>
            </a:r>
          </a:p>
          <a:p>
            <a:pPr eaLnBrk="1" hangingPunct="1">
              <a:buFontTx/>
              <a:buNone/>
            </a:pPr>
            <a:endParaRPr lang="en-US" altLang="it-IT" sz="2000"/>
          </a:p>
          <a:p>
            <a:pPr eaLnBrk="1" hangingPunct="1">
              <a:buFontTx/>
              <a:buNone/>
            </a:pPr>
            <a:endParaRPr lang="en-US" altLang="it-IT" sz="2000"/>
          </a:p>
          <a:p>
            <a:pPr eaLnBrk="1" hangingPunct="1">
              <a:buFontTx/>
              <a:buNone/>
            </a:pPr>
            <a:r>
              <a:rPr lang="it-IT" altLang="it-IT" sz="2000"/>
              <a:t>The </a:t>
            </a:r>
            <a:r>
              <a:rPr lang="it-IT" altLang="it-IT" sz="2000" b="1">
                <a:solidFill>
                  <a:schemeClr val="tx2"/>
                </a:solidFill>
              </a:rPr>
              <a:t>dielectric function </a:t>
            </a:r>
            <a:r>
              <a:rPr lang="it-IT" altLang="it-IT" sz="2000"/>
              <a:t>is obtained with the classical dispersion relation:</a:t>
            </a:r>
          </a:p>
          <a:p>
            <a:pPr eaLnBrk="1" hangingPunct="1">
              <a:buFontTx/>
              <a:buNone/>
            </a:pPr>
            <a:endParaRPr lang="it-IT" altLang="it-IT" sz="2000"/>
          </a:p>
          <a:p>
            <a:pPr eaLnBrk="1" hangingPunct="1">
              <a:buFontTx/>
              <a:buNone/>
            </a:pPr>
            <a:endParaRPr lang="it-IT" altLang="it-IT" sz="2000"/>
          </a:p>
          <a:p>
            <a:pPr eaLnBrk="1" hangingPunct="1">
              <a:buFontTx/>
              <a:buNone/>
            </a:pPr>
            <a:endParaRPr lang="it-IT" altLang="it-IT" sz="2000"/>
          </a:p>
          <a:p>
            <a:pPr eaLnBrk="1" hangingPunct="1">
              <a:buFontTx/>
              <a:buNone/>
            </a:pPr>
            <a:endParaRPr lang="it-IT" altLang="it-IT" sz="2000"/>
          </a:p>
          <a:p>
            <a:pPr eaLnBrk="1" hangingPunct="1">
              <a:buFontTx/>
              <a:buNone/>
            </a:pPr>
            <a:endParaRPr lang="it-IT" altLang="it-IT" sz="1600"/>
          </a:p>
          <a:p>
            <a:pPr eaLnBrk="1" hangingPunct="1">
              <a:buFontTx/>
              <a:buNone/>
            </a:pPr>
            <a:endParaRPr lang="it-IT" altLang="it-IT" sz="1600"/>
          </a:p>
          <a:p>
            <a:pPr eaLnBrk="1" hangingPunct="1">
              <a:buFontTx/>
              <a:buNone/>
            </a:pPr>
            <a:endParaRPr lang="it-IT" altLang="it-IT" sz="1600"/>
          </a:p>
          <a:p>
            <a:pPr eaLnBrk="1" hangingPunct="1">
              <a:buFontTx/>
              <a:buNone/>
            </a:pPr>
            <a:endParaRPr lang="en-US" altLang="it-IT" sz="1600"/>
          </a:p>
          <a:p>
            <a:pPr eaLnBrk="1" hangingPunct="1">
              <a:buFontTx/>
              <a:buNone/>
            </a:pPr>
            <a:endParaRPr lang="en-US" altLang="it-IT" sz="1600"/>
          </a:p>
        </p:txBody>
      </p:sp>
      <p:pic>
        <p:nvPicPr>
          <p:cNvPr id="145412" name="Immagine 6" descr="eq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 y="2160588"/>
            <a:ext cx="326866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Immagine 7" descr="eq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063" y="4938713"/>
            <a:ext cx="3500437"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Immagine 9" descr="1_pyrgroal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9125" y="1504950"/>
            <a:ext cx="4570413"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5" name="Rectangle 2"/>
          <p:cNvSpPr>
            <a:spLocks noChangeArrowheads="1"/>
          </p:cNvSpPr>
          <p:nvPr/>
        </p:nvSpPr>
        <p:spPr bwMode="auto">
          <a:xfrm>
            <a:off x="4643438" y="4456113"/>
            <a:ext cx="4357687"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buFontTx/>
              <a:buNone/>
            </a:pPr>
            <a:r>
              <a:rPr lang="en-US" altLang="it-IT" sz="1200"/>
              <a:t>Comparison of computed and experimental IR reflectance spectra for garnets: a) pyrope b) grossular c) almandine .</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Immagine 4" descr="gros_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6388"/>
            <a:ext cx="9144000"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p:cNvSpPr>
            <a:spLocks noGrp="1" noChangeArrowheads="1"/>
          </p:cNvSpPr>
          <p:nvPr>
            <p:ph type="title"/>
          </p:nvPr>
        </p:nvSpPr>
        <p:spPr>
          <a:xfrm>
            <a:off x="323850" y="333375"/>
            <a:ext cx="8496300" cy="431800"/>
          </a:xfrm>
          <a:solidFill>
            <a:schemeClr val="folHlink">
              <a:alpha val="50000"/>
            </a:schemeClr>
          </a:solidFill>
        </p:spPr>
        <p:txBody>
          <a:bodyPr/>
          <a:lstStyle/>
          <a:p>
            <a:pPr eaLnBrk="1" hangingPunct="1">
              <a:defRPr/>
            </a:pPr>
            <a:r>
              <a:rPr lang="it-IT" sz="2800" dirty="0">
                <a:effectLst>
                  <a:outerShdw blurRad="38100" dist="38100" dir="2700000" algn="tl">
                    <a:srgbClr val="FFFFFF"/>
                  </a:outerShdw>
                </a:effectLst>
                <a:latin typeface="Arial" pitchFamily="34" charset="0"/>
                <a:cs typeface="Arial" pitchFamily="34" charset="0"/>
              </a:rPr>
              <a:t>IR </a:t>
            </a:r>
            <a:r>
              <a:rPr lang="it-IT" sz="2800" dirty="0" err="1">
                <a:effectLst>
                  <a:outerShdw blurRad="38100" dist="38100" dir="2700000" algn="tl">
                    <a:srgbClr val="FFFFFF"/>
                  </a:outerShdw>
                </a:effectLst>
                <a:latin typeface="Arial" pitchFamily="34" charset="0"/>
                <a:cs typeface="Arial" pitchFamily="34" charset="0"/>
              </a:rPr>
              <a:t>reflectance</a:t>
            </a:r>
            <a:r>
              <a:rPr lang="it-IT" sz="2800" dirty="0">
                <a:effectLst>
                  <a:outerShdw blurRad="38100" dist="38100" dir="2700000" algn="tl">
                    <a:srgbClr val="FFFFFF"/>
                  </a:outerShdw>
                </a:effectLst>
                <a:latin typeface="Arial" pitchFamily="34" charset="0"/>
                <a:cs typeface="Arial" pitchFamily="34" charset="0"/>
              </a:rPr>
              <a:t> </a:t>
            </a:r>
            <a:r>
              <a:rPr lang="it-IT" sz="2800" dirty="0" err="1">
                <a:effectLst>
                  <a:outerShdw blurRad="38100" dist="38100" dir="2700000" algn="tl">
                    <a:srgbClr val="FFFFFF"/>
                  </a:outerShdw>
                </a:effectLst>
                <a:latin typeface="Arial" pitchFamily="34" charset="0"/>
                <a:cs typeface="Arial" pitchFamily="34" charset="0"/>
              </a:rPr>
              <a:t>spectrum</a:t>
            </a:r>
            <a:r>
              <a:rPr lang="it-IT" sz="2800" dirty="0">
                <a:effectLst>
                  <a:outerShdw blurRad="38100" dist="38100" dir="2700000" algn="tl">
                    <a:srgbClr val="FFFFFF"/>
                  </a:outerShdw>
                </a:effectLst>
                <a:latin typeface="Arial" pitchFamily="34" charset="0"/>
                <a:cs typeface="Arial" pitchFamily="34" charset="0"/>
              </a:rPr>
              <a:t> </a:t>
            </a:r>
            <a:r>
              <a:rPr lang="it-IT" sz="2800" dirty="0" err="1">
                <a:effectLst>
                  <a:outerShdw blurRad="38100" dist="38100" dir="2700000" algn="tl">
                    <a:srgbClr val="FFFFFF"/>
                  </a:outerShdw>
                </a:effectLst>
                <a:latin typeface="Arial" pitchFamily="34" charset="0"/>
                <a:cs typeface="Arial" pitchFamily="34" charset="0"/>
              </a:rPr>
              <a:t>of</a:t>
            </a:r>
            <a:r>
              <a:rPr lang="it-IT" sz="2800" dirty="0">
                <a:effectLst>
                  <a:outerShdw blurRad="38100" dist="38100" dir="2700000" algn="tl">
                    <a:srgbClr val="FFFFFF"/>
                  </a:outerShdw>
                </a:effectLst>
                <a:latin typeface="Arial" pitchFamily="34" charset="0"/>
                <a:cs typeface="Arial" pitchFamily="34" charset="0"/>
              </a:rPr>
              <a:t> </a:t>
            </a:r>
            <a:r>
              <a:rPr lang="it-IT" sz="2800" dirty="0" err="1">
                <a:effectLst>
                  <a:outerShdw blurRad="38100" dist="38100" dir="2700000" algn="tl">
                    <a:srgbClr val="FFFFFF"/>
                  </a:outerShdw>
                </a:effectLst>
                <a:latin typeface="Arial" pitchFamily="34" charset="0"/>
                <a:cs typeface="Arial" pitchFamily="34" charset="0"/>
              </a:rPr>
              <a:t>grossular</a:t>
            </a:r>
            <a:endParaRPr lang="it-IT" sz="2800" baseline="-25000" dirty="0">
              <a:effectLst>
                <a:outerShdw blurRad="38100" dist="38100" dir="2700000" algn="tl">
                  <a:srgbClr val="FFFFFF"/>
                </a:outerShdw>
              </a:effectLst>
              <a:latin typeface="Arial" pitchFamily="34" charset="0"/>
              <a:cs typeface="Arial" pitchFamily="34" charset="0"/>
            </a:endParaRPr>
          </a:p>
        </p:txBody>
      </p:sp>
      <p:sp>
        <p:nvSpPr>
          <p:cNvPr id="146436" name="Rectangle 2"/>
          <p:cNvSpPr>
            <a:spLocks noChangeArrowheads="1"/>
          </p:cNvSpPr>
          <p:nvPr/>
        </p:nvSpPr>
        <p:spPr bwMode="auto">
          <a:xfrm>
            <a:off x="714375" y="5937250"/>
            <a:ext cx="771525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r>
              <a:rPr lang="en-US" altLang="it-IT" sz="1400"/>
              <a:t>Computed and experimental IR reflectance spectra of grossular garnet, plus imaginary parts of </a:t>
            </a:r>
            <a:r>
              <a:rPr lang="el-GR" altLang="it-IT" sz="1400"/>
              <a:t>ε</a:t>
            </a:r>
            <a:r>
              <a:rPr lang="en-US" altLang="it-IT" sz="1400"/>
              <a:t> and 1/</a:t>
            </a:r>
            <a:r>
              <a:rPr lang="el-GR" altLang="it-IT" sz="1400"/>
              <a:t>ε</a:t>
            </a:r>
            <a:r>
              <a:rPr lang="en-US" altLang="it-IT" sz="1400"/>
              <a:t>.</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23850" y="333375"/>
            <a:ext cx="8496300" cy="431800"/>
          </a:xfrm>
          <a:solidFill>
            <a:schemeClr val="folHlink">
              <a:alpha val="50000"/>
            </a:schemeClr>
          </a:solidFill>
        </p:spPr>
        <p:txBody>
          <a:bodyPr/>
          <a:lstStyle/>
          <a:p>
            <a:pPr eaLnBrk="1" hangingPunct="1">
              <a:defRPr/>
            </a:pPr>
            <a:r>
              <a:rPr lang="it-IT" sz="2800" dirty="0">
                <a:effectLst>
                  <a:outerShdw blurRad="38100" dist="38100" dir="2700000" algn="tl">
                    <a:srgbClr val="FFFFFF"/>
                  </a:outerShdw>
                </a:effectLst>
                <a:latin typeface="Arial" pitchFamily="34" charset="0"/>
                <a:cs typeface="Arial" pitchFamily="34" charset="0"/>
              </a:rPr>
              <a:t>IR </a:t>
            </a:r>
            <a:r>
              <a:rPr lang="it-IT" sz="2800" dirty="0" err="1">
                <a:effectLst>
                  <a:outerShdw blurRad="38100" dist="38100" dir="2700000" algn="tl">
                    <a:srgbClr val="FFFFFF"/>
                  </a:outerShdw>
                </a:effectLst>
                <a:latin typeface="Arial" pitchFamily="34" charset="0"/>
                <a:cs typeface="Arial" pitchFamily="34" charset="0"/>
              </a:rPr>
              <a:t>reflectance</a:t>
            </a:r>
            <a:r>
              <a:rPr lang="it-IT" sz="2800" dirty="0">
                <a:effectLst>
                  <a:outerShdw blurRad="38100" dist="38100" dir="2700000" algn="tl">
                    <a:srgbClr val="FFFFFF"/>
                  </a:outerShdw>
                </a:effectLst>
                <a:latin typeface="Arial" pitchFamily="34" charset="0"/>
                <a:cs typeface="Arial" pitchFamily="34" charset="0"/>
              </a:rPr>
              <a:t> </a:t>
            </a:r>
            <a:r>
              <a:rPr lang="it-IT" sz="2800" dirty="0" err="1">
                <a:effectLst>
                  <a:outerShdw blurRad="38100" dist="38100" dir="2700000" algn="tl">
                    <a:srgbClr val="FFFFFF"/>
                  </a:outerShdw>
                </a:effectLst>
                <a:latin typeface="Arial" pitchFamily="34" charset="0"/>
                <a:cs typeface="Arial" pitchFamily="34" charset="0"/>
              </a:rPr>
              <a:t>spectrum</a:t>
            </a:r>
            <a:r>
              <a:rPr lang="it-IT" sz="2800" dirty="0">
                <a:effectLst>
                  <a:outerShdw blurRad="38100" dist="38100" dir="2700000" algn="tl">
                    <a:srgbClr val="FFFFFF"/>
                  </a:outerShdw>
                </a:effectLst>
                <a:latin typeface="Arial" pitchFamily="34" charset="0"/>
                <a:cs typeface="Arial" pitchFamily="34" charset="0"/>
              </a:rPr>
              <a:t>: </a:t>
            </a:r>
            <a:r>
              <a:rPr lang="it-IT" sz="2800" dirty="0" err="1">
                <a:effectLst>
                  <a:outerShdw blurRad="38100" dist="38100" dir="2700000" algn="tl">
                    <a:srgbClr val="FFFFFF"/>
                  </a:outerShdw>
                </a:effectLst>
                <a:latin typeface="Arial" pitchFamily="34" charset="0"/>
                <a:cs typeface="Arial" pitchFamily="34" charset="0"/>
              </a:rPr>
              <a:t>required</a:t>
            </a:r>
            <a:r>
              <a:rPr lang="it-IT" sz="2800" dirty="0">
                <a:effectLst>
                  <a:outerShdw blurRad="38100" dist="38100" dir="2700000" algn="tl">
                    <a:srgbClr val="FFFFFF"/>
                  </a:outerShdw>
                </a:effectLst>
                <a:latin typeface="Arial" pitchFamily="34" charset="0"/>
                <a:cs typeface="Arial" pitchFamily="34" charset="0"/>
              </a:rPr>
              <a:t> </a:t>
            </a:r>
            <a:r>
              <a:rPr lang="it-IT" sz="2800" dirty="0" err="1">
                <a:effectLst>
                  <a:outerShdw blurRad="38100" dist="38100" dir="2700000" algn="tl">
                    <a:srgbClr val="FFFFFF"/>
                  </a:outerShdw>
                </a:effectLst>
                <a:latin typeface="Arial" pitchFamily="34" charset="0"/>
                <a:cs typeface="Arial" pitchFamily="34" charset="0"/>
              </a:rPr>
              <a:t>quantities</a:t>
            </a:r>
            <a:endParaRPr lang="it-IT" sz="2800" baseline="-25000" dirty="0">
              <a:effectLst>
                <a:outerShdw blurRad="38100" dist="38100" dir="2700000" algn="tl">
                  <a:srgbClr val="FFFFFF"/>
                </a:outerShdw>
              </a:effectLst>
              <a:latin typeface="Arial" pitchFamily="34" charset="0"/>
              <a:cs typeface="Arial" pitchFamily="34" charset="0"/>
            </a:endParaRPr>
          </a:p>
        </p:txBody>
      </p:sp>
      <p:sp>
        <p:nvSpPr>
          <p:cNvPr id="3" name="Rectangle 3"/>
          <p:cNvSpPr txBox="1">
            <a:spLocks noChangeArrowheads="1"/>
          </p:cNvSpPr>
          <p:nvPr/>
        </p:nvSpPr>
        <p:spPr>
          <a:xfrm>
            <a:off x="192088" y="842963"/>
            <a:ext cx="8237537" cy="5643562"/>
          </a:xfrm>
          <a:prstGeom prst="rect">
            <a:avLst/>
          </a:prstGeom>
        </p:spPr>
        <p:txBody>
          <a:bodyPr lIns="91420" tIns="45711" rIns="91420" bIns="45711"/>
          <a:lstStyle/>
          <a:p>
            <a:pPr marL="342829" indent="-342829" eaLnBrk="1" hangingPunct="1">
              <a:spcBef>
                <a:spcPct val="20000"/>
              </a:spcBef>
              <a:buFontTx/>
              <a:buChar char="•"/>
              <a:defRPr/>
            </a:pPr>
            <a:r>
              <a:rPr lang="it-IT" sz="2000" b="1" kern="0" dirty="0" err="1">
                <a:solidFill>
                  <a:schemeClr val="tx2"/>
                </a:solidFill>
                <a:latin typeface="+mj-lt"/>
              </a:rPr>
              <a:t>Optical</a:t>
            </a:r>
            <a:r>
              <a:rPr lang="it-IT" sz="2000" b="1" kern="0" dirty="0">
                <a:solidFill>
                  <a:schemeClr val="tx2"/>
                </a:solidFill>
                <a:latin typeface="+mj-lt"/>
              </a:rPr>
              <a:t> </a:t>
            </a:r>
            <a:r>
              <a:rPr lang="it-IT" sz="2000" b="1" kern="0" dirty="0" err="1">
                <a:solidFill>
                  <a:schemeClr val="tx2"/>
                </a:solidFill>
                <a:latin typeface="+mj-lt"/>
              </a:rPr>
              <a:t>dielectric</a:t>
            </a:r>
            <a:r>
              <a:rPr lang="it-IT" sz="2000" b="1" kern="0" dirty="0">
                <a:solidFill>
                  <a:schemeClr val="tx2"/>
                </a:solidFill>
                <a:latin typeface="+mj-lt"/>
              </a:rPr>
              <a:t> </a:t>
            </a:r>
            <a:r>
              <a:rPr lang="it-IT" sz="2000" b="1" kern="0" dirty="0" err="1">
                <a:solidFill>
                  <a:schemeClr val="tx2"/>
                </a:solidFill>
                <a:latin typeface="+mj-lt"/>
              </a:rPr>
              <a:t>constant</a:t>
            </a:r>
            <a:r>
              <a:rPr lang="it-IT" sz="2000" b="1" kern="0" dirty="0">
                <a:solidFill>
                  <a:schemeClr val="tx2"/>
                </a:solidFill>
                <a:latin typeface="+mj-lt"/>
              </a:rPr>
              <a:t> </a:t>
            </a:r>
            <a:r>
              <a:rPr lang="it-IT" sz="2000" b="1" kern="0" dirty="0">
                <a:solidFill>
                  <a:schemeClr val="tx2"/>
                </a:solidFill>
                <a:latin typeface="Symbol" pitchFamily="18" charset="2"/>
              </a:rPr>
              <a:t>e</a:t>
            </a:r>
            <a:r>
              <a:rPr lang="it-IT" sz="2000" b="1" kern="0" baseline="30000" dirty="0">
                <a:solidFill>
                  <a:schemeClr val="tx2"/>
                </a:solidFill>
                <a:latin typeface="+mj-lt"/>
                <a:cs typeface="Arial"/>
              </a:rPr>
              <a:t>∞</a:t>
            </a:r>
            <a:endParaRPr lang="it-IT" sz="2000" b="1" kern="0" baseline="30000" dirty="0">
              <a:solidFill>
                <a:schemeClr val="tx2"/>
              </a:solidFill>
              <a:latin typeface="+mj-lt"/>
            </a:endParaRPr>
          </a:p>
          <a:p>
            <a:pPr marL="742796" lvl="1" indent="-285690" eaLnBrk="1" hangingPunct="1">
              <a:spcBef>
                <a:spcPct val="20000"/>
              </a:spcBef>
              <a:buFontTx/>
              <a:buChar char="–"/>
              <a:defRPr/>
            </a:pPr>
            <a:r>
              <a:rPr lang="it-IT" sz="1800" kern="0" dirty="0" err="1">
                <a:latin typeface="+mj-lt"/>
              </a:rPr>
              <a:t>Computed</a:t>
            </a:r>
            <a:r>
              <a:rPr lang="it-IT" sz="1800" kern="0" dirty="0">
                <a:latin typeface="+mj-lt"/>
              </a:rPr>
              <a:t> </a:t>
            </a:r>
            <a:r>
              <a:rPr lang="it-IT" sz="1800" kern="0" dirty="0" err="1">
                <a:latin typeface="+mj-lt"/>
              </a:rPr>
              <a:t>through</a:t>
            </a:r>
            <a:r>
              <a:rPr lang="it-IT" sz="1800" kern="0" dirty="0">
                <a:latin typeface="+mj-lt"/>
              </a:rPr>
              <a:t> a </a:t>
            </a:r>
            <a:r>
              <a:rPr lang="it-IT" sz="1800" kern="0" dirty="0" err="1">
                <a:latin typeface="+mj-lt"/>
              </a:rPr>
              <a:t>Coupled</a:t>
            </a:r>
            <a:r>
              <a:rPr lang="it-IT" sz="1800" kern="0" dirty="0">
                <a:latin typeface="+mj-lt"/>
              </a:rPr>
              <a:t> </a:t>
            </a:r>
            <a:r>
              <a:rPr lang="it-IT" sz="1800" kern="0" dirty="0" err="1">
                <a:latin typeface="+mj-lt"/>
              </a:rPr>
              <a:t>Perturbed</a:t>
            </a:r>
            <a:r>
              <a:rPr lang="it-IT" sz="1800" kern="0" dirty="0">
                <a:latin typeface="+mj-lt"/>
              </a:rPr>
              <a:t> HF(KS) </a:t>
            </a:r>
            <a:r>
              <a:rPr lang="it-IT" sz="1800" kern="0" dirty="0" err="1">
                <a:latin typeface="+mj-lt"/>
              </a:rPr>
              <a:t>scheme</a:t>
            </a:r>
            <a:endParaRPr lang="it-IT" sz="1800" kern="0" dirty="0">
              <a:latin typeface="+mj-lt"/>
            </a:endParaRPr>
          </a:p>
          <a:p>
            <a:pPr marL="342829" indent="-342829" eaLnBrk="1" hangingPunct="1">
              <a:spcBef>
                <a:spcPct val="20000"/>
              </a:spcBef>
              <a:buFontTx/>
              <a:buChar char="•"/>
              <a:defRPr/>
            </a:pPr>
            <a:endParaRPr lang="it-IT" sz="2000" b="1" kern="0" dirty="0">
              <a:latin typeface="+mj-lt"/>
            </a:endParaRPr>
          </a:p>
          <a:p>
            <a:pPr marL="342829" indent="-342829" eaLnBrk="1" hangingPunct="1">
              <a:spcBef>
                <a:spcPct val="20000"/>
              </a:spcBef>
              <a:buFontTx/>
              <a:buChar char="•"/>
              <a:defRPr/>
            </a:pPr>
            <a:endParaRPr lang="it-IT" sz="2000" b="1" kern="0" dirty="0">
              <a:latin typeface="+mj-lt"/>
            </a:endParaRPr>
          </a:p>
          <a:p>
            <a:pPr marL="342829" indent="-342829" eaLnBrk="1" hangingPunct="1">
              <a:spcBef>
                <a:spcPct val="20000"/>
              </a:spcBef>
              <a:buFontTx/>
              <a:buChar char="•"/>
              <a:defRPr/>
            </a:pPr>
            <a:endParaRPr lang="it-IT" sz="2000" b="1" kern="0" dirty="0">
              <a:latin typeface="+mj-lt"/>
            </a:endParaRPr>
          </a:p>
          <a:p>
            <a:pPr marL="342829" indent="-342829" eaLnBrk="1" hangingPunct="1">
              <a:spcBef>
                <a:spcPct val="20000"/>
              </a:spcBef>
              <a:buFontTx/>
              <a:buChar char="•"/>
              <a:defRPr/>
            </a:pPr>
            <a:endParaRPr lang="it-IT" sz="2000" b="1" kern="0" dirty="0">
              <a:latin typeface="+mj-lt"/>
            </a:endParaRPr>
          </a:p>
          <a:p>
            <a:pPr marL="342829" indent="-342829" eaLnBrk="1" hangingPunct="1">
              <a:spcBef>
                <a:spcPct val="20000"/>
              </a:spcBef>
              <a:buFontTx/>
              <a:buChar char="•"/>
              <a:defRPr/>
            </a:pPr>
            <a:endParaRPr lang="it-IT" sz="2000" b="1" kern="0" dirty="0">
              <a:latin typeface="+mj-lt"/>
            </a:endParaRPr>
          </a:p>
          <a:p>
            <a:pPr marL="342829" indent="-342829" eaLnBrk="1" hangingPunct="1">
              <a:spcBef>
                <a:spcPct val="20000"/>
              </a:spcBef>
              <a:buFontTx/>
              <a:buChar char="•"/>
              <a:defRPr/>
            </a:pPr>
            <a:endParaRPr lang="it-IT" sz="2000" b="1" kern="0" dirty="0">
              <a:latin typeface="+mj-lt"/>
            </a:endParaRPr>
          </a:p>
          <a:p>
            <a:pPr marL="342829" indent="-342829" eaLnBrk="1" hangingPunct="1">
              <a:spcBef>
                <a:spcPct val="20000"/>
              </a:spcBef>
              <a:buFontTx/>
              <a:buChar char="•"/>
              <a:defRPr/>
            </a:pPr>
            <a:endParaRPr lang="it-IT" sz="2000" b="1" kern="0" dirty="0">
              <a:latin typeface="+mj-lt"/>
            </a:endParaRPr>
          </a:p>
          <a:p>
            <a:pPr marL="342829" indent="-342829" eaLnBrk="1" hangingPunct="1">
              <a:spcBef>
                <a:spcPct val="20000"/>
              </a:spcBef>
              <a:buFontTx/>
              <a:buChar char="•"/>
              <a:defRPr/>
            </a:pPr>
            <a:endParaRPr lang="it-IT" sz="2000" b="1" kern="0" dirty="0">
              <a:latin typeface="+mj-lt"/>
            </a:endParaRPr>
          </a:p>
          <a:p>
            <a:pPr marL="342829" indent="-342829" eaLnBrk="1" hangingPunct="1">
              <a:spcBef>
                <a:spcPct val="20000"/>
              </a:spcBef>
              <a:buFontTx/>
              <a:buChar char="•"/>
              <a:defRPr/>
            </a:pPr>
            <a:endParaRPr lang="it-IT" sz="2000" b="1" kern="0" dirty="0">
              <a:latin typeface="+mj-lt"/>
            </a:endParaRPr>
          </a:p>
          <a:p>
            <a:pPr marL="342829" indent="-342829" eaLnBrk="1" hangingPunct="1">
              <a:spcBef>
                <a:spcPct val="20000"/>
              </a:spcBef>
              <a:buFontTx/>
              <a:buChar char="•"/>
              <a:defRPr/>
            </a:pPr>
            <a:r>
              <a:rPr lang="it-IT" sz="2000" b="1" kern="0" dirty="0" err="1">
                <a:solidFill>
                  <a:schemeClr val="tx2"/>
                </a:solidFill>
                <a:latin typeface="+mj-lt"/>
              </a:rPr>
              <a:t>Transverse</a:t>
            </a:r>
            <a:r>
              <a:rPr lang="it-IT" sz="2000" b="1" kern="0" dirty="0">
                <a:solidFill>
                  <a:schemeClr val="tx2"/>
                </a:solidFill>
                <a:latin typeface="+mj-lt"/>
              </a:rPr>
              <a:t> </a:t>
            </a:r>
            <a:r>
              <a:rPr lang="it-IT" sz="2000" b="1" kern="0" dirty="0" err="1">
                <a:solidFill>
                  <a:schemeClr val="tx2"/>
                </a:solidFill>
                <a:latin typeface="+mj-lt"/>
              </a:rPr>
              <a:t>Optical</a:t>
            </a:r>
            <a:r>
              <a:rPr lang="it-IT" sz="2000" b="1" kern="0" dirty="0">
                <a:solidFill>
                  <a:schemeClr val="tx2"/>
                </a:solidFill>
                <a:latin typeface="+mj-lt"/>
              </a:rPr>
              <a:t> </a:t>
            </a:r>
            <a:r>
              <a:rPr lang="it-IT" sz="2000" b="1" kern="0" dirty="0" err="1">
                <a:solidFill>
                  <a:schemeClr val="tx2"/>
                </a:solidFill>
                <a:latin typeface="+mj-lt"/>
              </a:rPr>
              <a:t>vibrational</a:t>
            </a:r>
            <a:r>
              <a:rPr lang="it-IT" sz="2000" b="1" kern="0" dirty="0">
                <a:solidFill>
                  <a:schemeClr val="tx2"/>
                </a:solidFill>
                <a:latin typeface="+mj-lt"/>
              </a:rPr>
              <a:t> </a:t>
            </a:r>
            <a:r>
              <a:rPr lang="it-IT" sz="2000" b="1" kern="0" dirty="0" err="1">
                <a:solidFill>
                  <a:schemeClr val="tx2"/>
                </a:solidFill>
                <a:latin typeface="+mj-lt"/>
              </a:rPr>
              <a:t>frequencies</a:t>
            </a:r>
            <a:r>
              <a:rPr lang="it-IT" sz="2000" b="1" kern="0" dirty="0">
                <a:solidFill>
                  <a:schemeClr val="tx2"/>
                </a:solidFill>
                <a:latin typeface="+mj-lt"/>
              </a:rPr>
              <a:t> </a:t>
            </a:r>
            <a:r>
              <a:rPr lang="it-IT" sz="2000" b="1" kern="0" dirty="0">
                <a:solidFill>
                  <a:schemeClr val="tx2"/>
                </a:solidFill>
                <a:latin typeface="Symbol" pitchFamily="18" charset="2"/>
              </a:rPr>
              <a:t>n</a:t>
            </a:r>
          </a:p>
          <a:p>
            <a:pPr marL="742796" lvl="1" indent="-285690" eaLnBrk="1" hangingPunct="1">
              <a:spcBef>
                <a:spcPct val="20000"/>
              </a:spcBef>
              <a:buFontTx/>
              <a:buChar char="–"/>
              <a:defRPr/>
            </a:pPr>
            <a:r>
              <a:rPr lang="it-IT" sz="1800" kern="0" dirty="0" err="1">
                <a:latin typeface="+mj-lt"/>
              </a:rPr>
              <a:t>Eigenvalues</a:t>
            </a:r>
            <a:r>
              <a:rPr lang="it-IT" sz="1800" kern="0" dirty="0">
                <a:latin typeface="+mj-lt"/>
              </a:rPr>
              <a:t> </a:t>
            </a:r>
            <a:r>
              <a:rPr lang="it-IT" sz="1800" kern="0" dirty="0" err="1">
                <a:latin typeface="+mj-lt"/>
              </a:rPr>
              <a:t>of</a:t>
            </a:r>
            <a:r>
              <a:rPr lang="it-IT" sz="1800" kern="0" dirty="0">
                <a:latin typeface="+mj-lt"/>
              </a:rPr>
              <a:t> the </a:t>
            </a:r>
            <a:r>
              <a:rPr lang="it-IT" sz="1800" kern="0" dirty="0" err="1">
                <a:latin typeface="+mj-lt"/>
              </a:rPr>
              <a:t>Hessian</a:t>
            </a:r>
            <a:r>
              <a:rPr lang="it-IT" sz="1800" kern="0" dirty="0">
                <a:latin typeface="+mj-lt"/>
              </a:rPr>
              <a:t> </a:t>
            </a:r>
            <a:r>
              <a:rPr lang="it-IT" sz="1800" kern="0" dirty="0" err="1">
                <a:latin typeface="+mj-lt"/>
              </a:rPr>
              <a:t>matrix</a:t>
            </a:r>
            <a:r>
              <a:rPr lang="it-IT" sz="1800" kern="0" dirty="0">
                <a:latin typeface="+mj-lt"/>
              </a:rPr>
              <a:t>, </a:t>
            </a:r>
            <a:r>
              <a:rPr lang="it-IT" sz="1800" kern="0" dirty="0" err="1">
                <a:latin typeface="+mj-lt"/>
              </a:rPr>
              <a:t>constructed</a:t>
            </a:r>
            <a:r>
              <a:rPr lang="it-IT" sz="1800" kern="0" dirty="0">
                <a:latin typeface="+mj-lt"/>
              </a:rPr>
              <a:t> in the </a:t>
            </a:r>
            <a:r>
              <a:rPr lang="it-IT" sz="1800" kern="0" dirty="0" err="1">
                <a:latin typeface="+mj-lt"/>
              </a:rPr>
              <a:t>harmonic</a:t>
            </a:r>
            <a:r>
              <a:rPr lang="it-IT" sz="1800" kern="0" dirty="0">
                <a:latin typeface="+mj-lt"/>
              </a:rPr>
              <a:t> </a:t>
            </a:r>
            <a:r>
              <a:rPr lang="it-IT" sz="1800" kern="0" dirty="0" err="1">
                <a:latin typeface="+mj-lt"/>
              </a:rPr>
              <a:t>approximation</a:t>
            </a:r>
            <a:endParaRPr lang="it-IT" sz="1800" kern="0" dirty="0">
              <a:latin typeface="+mj-lt"/>
            </a:endParaRPr>
          </a:p>
          <a:p>
            <a:pPr marL="342829" indent="-342829" eaLnBrk="1" hangingPunct="1">
              <a:spcBef>
                <a:spcPct val="20000"/>
              </a:spcBef>
              <a:buFontTx/>
              <a:buChar char="•"/>
              <a:defRPr/>
            </a:pPr>
            <a:r>
              <a:rPr lang="it-IT" sz="2000" b="1" kern="0" dirty="0" err="1">
                <a:latin typeface="+mj-lt"/>
              </a:rPr>
              <a:t>Damping</a:t>
            </a:r>
            <a:r>
              <a:rPr lang="it-IT" sz="2000" b="1" kern="0" dirty="0">
                <a:latin typeface="+mj-lt"/>
              </a:rPr>
              <a:t> </a:t>
            </a:r>
            <a:r>
              <a:rPr lang="it-IT" sz="2000" b="1" kern="0" dirty="0" err="1">
                <a:latin typeface="+mj-lt"/>
              </a:rPr>
              <a:t>factors</a:t>
            </a:r>
            <a:r>
              <a:rPr lang="it-IT" sz="2000" b="1" kern="0" dirty="0">
                <a:latin typeface="+mj-lt"/>
              </a:rPr>
              <a:t> </a:t>
            </a:r>
            <a:r>
              <a:rPr lang="it-IT" sz="2000" b="1" kern="0" dirty="0">
                <a:latin typeface="Symbol" pitchFamily="18" charset="2"/>
              </a:rPr>
              <a:t>g</a:t>
            </a:r>
            <a:endParaRPr lang="it-IT" sz="2000" kern="0" dirty="0">
              <a:latin typeface="Symbol" pitchFamily="18" charset="2"/>
            </a:endParaRPr>
          </a:p>
          <a:p>
            <a:pPr marL="742796" lvl="1" indent="-285690" eaLnBrk="1" hangingPunct="1">
              <a:spcBef>
                <a:spcPct val="20000"/>
              </a:spcBef>
              <a:buFontTx/>
              <a:buChar char="–"/>
              <a:defRPr/>
            </a:pPr>
            <a:r>
              <a:rPr lang="it-IT" sz="1800" kern="0" dirty="0">
                <a:latin typeface="+mj-lt"/>
              </a:rPr>
              <a:t>A </a:t>
            </a:r>
            <a:r>
              <a:rPr lang="it-IT" sz="1800" kern="0" dirty="0" err="1">
                <a:latin typeface="+mj-lt"/>
              </a:rPr>
              <a:t>constant</a:t>
            </a:r>
            <a:r>
              <a:rPr lang="it-IT" sz="1800" kern="0" dirty="0">
                <a:latin typeface="+mj-lt"/>
              </a:rPr>
              <a:t> </a:t>
            </a:r>
            <a:r>
              <a:rPr lang="it-IT" sz="1800" kern="0" dirty="0" err="1">
                <a:latin typeface="+mj-lt"/>
              </a:rPr>
              <a:t>value</a:t>
            </a:r>
            <a:r>
              <a:rPr lang="it-IT" sz="1800" kern="0" dirty="0">
                <a:latin typeface="+mj-lt"/>
              </a:rPr>
              <a:t> 8 cm</a:t>
            </a:r>
            <a:r>
              <a:rPr lang="it-IT" sz="1800" kern="0" baseline="30000" dirty="0">
                <a:latin typeface="+mj-lt"/>
              </a:rPr>
              <a:t>-1</a:t>
            </a:r>
            <a:r>
              <a:rPr lang="it-IT" sz="1800" kern="0" dirty="0">
                <a:latin typeface="+mj-lt"/>
              </a:rPr>
              <a:t> </a:t>
            </a:r>
            <a:r>
              <a:rPr lang="it-IT" sz="1800" kern="0" dirty="0" err="1">
                <a:latin typeface="+mj-lt"/>
              </a:rPr>
              <a:t>is</a:t>
            </a:r>
            <a:r>
              <a:rPr lang="it-IT" sz="1800" kern="0" dirty="0">
                <a:latin typeface="+mj-lt"/>
              </a:rPr>
              <a:t> </a:t>
            </a:r>
            <a:r>
              <a:rPr lang="it-IT" sz="1800" kern="0" dirty="0" err="1">
                <a:latin typeface="+mj-lt"/>
              </a:rPr>
              <a:t>adopted</a:t>
            </a:r>
            <a:endParaRPr lang="it-IT" sz="1800" kern="0" dirty="0">
              <a:latin typeface="+mj-lt"/>
            </a:endParaRPr>
          </a:p>
        </p:txBody>
      </p:sp>
      <p:pic>
        <p:nvPicPr>
          <p:cNvPr id="147460" name="Immagine 3" descr="die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1688" y="1700213"/>
            <a:ext cx="3929062"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Rectangle 2"/>
          <p:cNvSpPr>
            <a:spLocks noChangeArrowheads="1"/>
          </p:cNvSpPr>
          <p:nvPr/>
        </p:nvSpPr>
        <p:spPr bwMode="auto">
          <a:xfrm>
            <a:off x="1143000" y="4011613"/>
            <a:ext cx="614362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buFontTx/>
              <a:buNone/>
            </a:pPr>
            <a:r>
              <a:rPr lang="en-US" altLang="it-IT" sz="1400"/>
              <a:t>Optical dielectric constants of garnets</a:t>
            </a:r>
          </a:p>
          <a:p>
            <a:pPr algn="ctr" eaLnBrk="1" hangingPunct="1">
              <a:buFontTx/>
              <a:buNone/>
            </a:pPr>
            <a:r>
              <a:rPr lang="en-US" altLang="it-IT" sz="1400"/>
              <a:t>(expt. from Medenbach et al</a:t>
            </a:r>
            <a:r>
              <a:rPr lang="en-US" altLang="it-IT" sz="1400" i="1"/>
              <a:t>., J. Opt. Soc.Am. B</a:t>
            </a:r>
            <a:r>
              <a:rPr lang="en-US" altLang="it-IT" sz="1400"/>
              <a:t>, </a:t>
            </a:r>
            <a:r>
              <a:rPr lang="en-US" altLang="it-IT" sz="1400" b="1"/>
              <a:t>1997</a:t>
            </a:r>
            <a:r>
              <a:rPr lang="en-US" altLang="it-IT" sz="1400"/>
              <a:t>, 14, 3299-3318)</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p:cNvSpPr>
            <a:spLocks noGrp="1" noChangeArrowheads="1"/>
          </p:cNvSpPr>
          <p:nvPr>
            <p:ph type="body" idx="4294967295"/>
          </p:nvPr>
        </p:nvSpPr>
        <p:spPr>
          <a:xfrm>
            <a:off x="503238" y="1990725"/>
            <a:ext cx="7772400" cy="3109913"/>
          </a:xfrm>
        </p:spPr>
        <p:txBody>
          <a:bodyPr/>
          <a:lstStyle/>
          <a:p>
            <a:pPr marL="608013" indent="-608013" eaLnBrk="1" hangingPunct="1">
              <a:spcBef>
                <a:spcPct val="25000"/>
              </a:spcBef>
              <a:buFontTx/>
              <a:buNone/>
            </a:pPr>
            <a:endParaRPr lang="it-IT" altLang="en-US" smtClean="0">
              <a:latin typeface="Arial" panose="020B0604020202020204" pitchFamily="34" charset="0"/>
              <a:cs typeface="Arial" panose="020B0604020202020204" pitchFamily="34" charset="0"/>
            </a:endParaRPr>
          </a:p>
          <a:p>
            <a:pPr marL="608013" indent="-608013" algn="ctr" eaLnBrk="1" hangingPunct="1">
              <a:spcBef>
                <a:spcPct val="25000"/>
              </a:spcBef>
              <a:buFontTx/>
              <a:buNone/>
            </a:pPr>
            <a:r>
              <a:rPr lang="it-IT" altLang="en-US" sz="2400" smtClean="0">
                <a:latin typeface="Arial" panose="020B0604020202020204" pitchFamily="34" charset="0"/>
                <a:cs typeface="Arial" panose="020B0604020202020204" pitchFamily="34" charset="0"/>
              </a:rPr>
              <a:t>25 modes  </a:t>
            </a:r>
          </a:p>
          <a:p>
            <a:pPr marL="608013" indent="-608013" eaLnBrk="1" hangingPunct="1">
              <a:spcBef>
                <a:spcPct val="25000"/>
              </a:spcBef>
              <a:buFontTx/>
              <a:buNone/>
            </a:pPr>
            <a:r>
              <a:rPr lang="it-IT" altLang="en-US" sz="2400" smtClean="0">
                <a:latin typeface="Arial" panose="020B0604020202020204" pitchFamily="34" charset="0"/>
                <a:cs typeface="Arial" panose="020B0604020202020204" pitchFamily="34" charset="0"/>
              </a:rPr>
              <a:t>  </a:t>
            </a:r>
          </a:p>
        </p:txBody>
      </p:sp>
      <p:sp>
        <p:nvSpPr>
          <p:cNvPr id="148483" name="Text Box 6"/>
          <p:cNvSpPr txBox="1">
            <a:spLocks noChangeArrowheads="1"/>
          </p:cNvSpPr>
          <p:nvPr/>
        </p:nvSpPr>
        <p:spPr bwMode="auto">
          <a:xfrm>
            <a:off x="503238" y="1168400"/>
            <a:ext cx="795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1420" tIns="45711" rIns="91420" bIns="45711">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fr-FR" altLang="en-US" sz="2400">
                <a:solidFill>
                  <a:schemeClr val="accent1"/>
                </a:solidFill>
                <a:latin typeface="Arial" panose="020B0604020202020204" pitchFamily="34" charset="0"/>
                <a:ea typeface="MS PGothic" panose="020B0600070205080204" pitchFamily="34" charset="-128"/>
              </a:rPr>
              <a:t>The RAMAN spectrum of Pyrope:</a:t>
            </a:r>
            <a:r>
              <a:rPr lang="fr-FR" altLang="en-US" sz="2400">
                <a:latin typeface="Arial" panose="020B0604020202020204" pitchFamily="34" charset="0"/>
                <a:ea typeface="MS PGothic" panose="020B0600070205080204" pitchFamily="34" charset="-128"/>
              </a:rPr>
              <a:t>   </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olo 1"/>
          <p:cNvSpPr>
            <a:spLocks noGrp="1"/>
          </p:cNvSpPr>
          <p:nvPr>
            <p:ph type="title"/>
          </p:nvPr>
        </p:nvSpPr>
        <p:spPr>
          <a:xfrm>
            <a:off x="701675" y="19050"/>
            <a:ext cx="7772400" cy="1143000"/>
          </a:xfrm>
        </p:spPr>
        <p:txBody>
          <a:bodyPr/>
          <a:lstStyle/>
          <a:p>
            <a:r>
              <a:rPr lang="it-IT" altLang="en-US" smtClean="0"/>
              <a:t>From A</a:t>
            </a:r>
            <a:r>
              <a:rPr lang="it-IT" altLang="en-US" baseline="-25000" smtClean="0"/>
              <a:t>1g</a:t>
            </a:r>
            <a:r>
              <a:rPr lang="it-IT" altLang="en-US" smtClean="0"/>
              <a:t>+E</a:t>
            </a:r>
            <a:r>
              <a:rPr lang="it-IT" altLang="en-US" baseline="-25000" smtClean="0"/>
              <a:t>g</a:t>
            </a:r>
            <a:r>
              <a:rPr lang="it-IT" altLang="en-US" smtClean="0"/>
              <a:t> wavenumbers...</a:t>
            </a:r>
          </a:p>
        </p:txBody>
      </p:sp>
      <p:graphicFrame>
        <p:nvGraphicFramePr>
          <p:cNvPr id="11" name="Segnaposto contenuto 10"/>
          <p:cNvGraphicFramePr>
            <a:graphicFrameLocks noGrp="1"/>
          </p:cNvGraphicFramePr>
          <p:nvPr>
            <p:ph idx="1"/>
          </p:nvPr>
        </p:nvGraphicFramePr>
        <p:xfrm>
          <a:off x="396875" y="1193800"/>
          <a:ext cx="6072188" cy="4762500"/>
        </p:xfrm>
        <a:graphic>
          <a:graphicData uri="http://schemas.openxmlformats.org/drawingml/2006/table">
            <a:tbl>
              <a:tblPr/>
              <a:tblGrid>
                <a:gridCol w="568325"/>
                <a:gridCol w="373063"/>
                <a:gridCol w="754062"/>
                <a:gridCol w="674688"/>
                <a:gridCol w="739775"/>
                <a:gridCol w="741362"/>
                <a:gridCol w="739775"/>
                <a:gridCol w="741363"/>
                <a:gridCol w="739775"/>
              </a:tblGrid>
              <a:tr h="317500">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it-IT" sz="1200" b="0" i="0" u="none" strike="noStrike" cap="none" normalizeH="0" baseline="0" smtClean="0">
                        <a:ln>
                          <a:noFill/>
                        </a:ln>
                        <a:solidFill>
                          <a:srgbClr val="000000"/>
                        </a:solidFill>
                        <a:effectLst/>
                        <a:latin typeface="Times New Roman" pitchFamily="18" charset="0"/>
                        <a:ea typeface="MS PGothic" pitchFamily="34" charset="-128"/>
                      </a:endParaRPr>
                    </a:p>
                  </a:txBody>
                  <a:tcPr marL="12701" marR="12701" marT="1270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it-IT" sz="1200" b="0" i="1" u="none" strike="noStrike" cap="none" normalizeH="0" baseline="0" smtClean="0">
                        <a:ln>
                          <a:noFill/>
                        </a:ln>
                        <a:solidFill>
                          <a:srgbClr val="000000"/>
                        </a:solidFill>
                        <a:effectLst/>
                        <a:latin typeface="Times New Roman" pitchFamily="18" charset="0"/>
                        <a:ea typeface="MS PGothic" pitchFamily="34" charset="-128"/>
                      </a:endParaRP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Ours</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Hofmeister</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Chopelas</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Kolesov</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r>
              <a:tr h="3175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Sym</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M</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Times New Roman" pitchFamily="18" charset="0"/>
                          <a:ea typeface="MS PGothic" pitchFamily="34" charset="-128"/>
                        </a:rPr>
                        <a:t>υ</a:t>
                      </a:r>
                      <a:r>
                        <a:rPr kumimoji="0" lang="el-GR" sz="1200" b="0" i="0" u="none" strike="noStrike" cap="none" normalizeH="0" baseline="0" smtClean="0">
                          <a:ln>
                            <a:noFill/>
                          </a:ln>
                          <a:solidFill>
                            <a:srgbClr val="000000"/>
                          </a:solidFill>
                          <a:effectLst/>
                          <a:latin typeface="Times New Roman" pitchFamily="18" charset="0"/>
                          <a:ea typeface="MS PGothic" pitchFamily="34" charset="-128"/>
                        </a:rPr>
                        <a:t> </a:t>
                      </a:r>
                      <a:r>
                        <a:rPr kumimoji="0" lang="el-GR" sz="1000" b="0" i="0" u="none" strike="noStrike" cap="none" normalizeH="0" baseline="0" smtClean="0">
                          <a:ln>
                            <a:noFill/>
                          </a:ln>
                          <a:solidFill>
                            <a:srgbClr val="000000"/>
                          </a:solidFill>
                          <a:effectLst/>
                          <a:latin typeface="Times New Roman" pitchFamily="18" charset="0"/>
                          <a:ea typeface="MS PGothic" pitchFamily="34" charset="-128"/>
                        </a:rPr>
                        <a:t>(cm</a:t>
                      </a:r>
                      <a:r>
                        <a:rPr kumimoji="0" lang="el-GR" sz="1000" b="0" i="0" u="none" strike="noStrike" cap="none" normalizeH="0" baseline="30000" smtClean="0">
                          <a:ln>
                            <a:noFill/>
                          </a:ln>
                          <a:solidFill>
                            <a:srgbClr val="000000"/>
                          </a:solidFill>
                          <a:effectLst/>
                          <a:latin typeface="Times New Roman" pitchFamily="18" charset="0"/>
                          <a:ea typeface="MS PGothic" pitchFamily="34" charset="-128"/>
                        </a:rPr>
                        <a:t>-1</a:t>
                      </a:r>
                      <a:r>
                        <a:rPr kumimoji="0" lang="el-GR" sz="1000" b="0" i="0" u="none" strike="noStrike" cap="none" normalizeH="0" baseline="0" smtClean="0">
                          <a:ln>
                            <a:noFill/>
                          </a:ln>
                          <a:solidFill>
                            <a:srgbClr val="000000"/>
                          </a:solidFill>
                          <a:effectLst/>
                          <a:latin typeface="Times New Roman" pitchFamily="18" charset="0"/>
                          <a:ea typeface="MS PGothic" pitchFamily="34" charset="-128"/>
                        </a:rPr>
                        <a:t>)</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Times New Roman" pitchFamily="18" charset="0"/>
                          <a:ea typeface="MS PGothic" pitchFamily="34" charset="-128"/>
                        </a:rPr>
                        <a:t>υ</a:t>
                      </a:r>
                      <a:r>
                        <a:rPr kumimoji="0" lang="el-GR" sz="1200" b="0" i="0" u="none" strike="noStrike" cap="none" normalizeH="0" baseline="0" smtClean="0">
                          <a:ln>
                            <a:noFill/>
                          </a:ln>
                          <a:solidFill>
                            <a:srgbClr val="000000"/>
                          </a:solidFill>
                          <a:effectLst/>
                          <a:latin typeface="Times New Roman" pitchFamily="18" charset="0"/>
                          <a:ea typeface="MS PGothic" pitchFamily="34" charset="-128"/>
                        </a:rPr>
                        <a:t> </a:t>
                      </a:r>
                      <a:r>
                        <a:rPr kumimoji="0" lang="el-GR" sz="1000" b="0" i="0" u="none" strike="noStrike" cap="none" normalizeH="0" baseline="0" smtClean="0">
                          <a:ln>
                            <a:noFill/>
                          </a:ln>
                          <a:solidFill>
                            <a:srgbClr val="000000"/>
                          </a:solidFill>
                          <a:effectLst/>
                          <a:latin typeface="Times New Roman" pitchFamily="18" charset="0"/>
                          <a:ea typeface="MS PGothic" pitchFamily="34" charset="-128"/>
                        </a:rPr>
                        <a:t>(cm</a:t>
                      </a:r>
                      <a:r>
                        <a:rPr kumimoji="0" lang="el-GR" sz="1000" b="0" i="0" u="none" strike="noStrike" cap="none" normalizeH="0" baseline="30000" smtClean="0">
                          <a:ln>
                            <a:noFill/>
                          </a:ln>
                          <a:solidFill>
                            <a:srgbClr val="000000"/>
                          </a:solidFill>
                          <a:effectLst/>
                          <a:latin typeface="Times New Roman" pitchFamily="18" charset="0"/>
                          <a:ea typeface="MS PGothic" pitchFamily="34" charset="-128"/>
                        </a:rPr>
                        <a:t>-1</a:t>
                      </a:r>
                      <a:r>
                        <a:rPr kumimoji="0" lang="el-GR" sz="1000" b="0" i="0" u="none" strike="noStrike" cap="none" normalizeH="0" baseline="0" smtClean="0">
                          <a:ln>
                            <a:noFill/>
                          </a:ln>
                          <a:solidFill>
                            <a:srgbClr val="000000"/>
                          </a:solidFill>
                          <a:effectLst/>
                          <a:latin typeface="Times New Roman" pitchFamily="18" charset="0"/>
                          <a:ea typeface="MS PGothic" pitchFamily="34" charset="-128"/>
                        </a:rPr>
                        <a:t>)</a:t>
                      </a:r>
                    </a:p>
                  </a:txBody>
                  <a:tcPr marL="12701" marR="12701" marT="12700" marB="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Times New Roman" pitchFamily="18" charset="0"/>
                          <a:ea typeface="MS PGothic" pitchFamily="34" charset="-128"/>
                        </a:rPr>
                        <a:t>Δυ</a:t>
                      </a:r>
                      <a:r>
                        <a:rPr kumimoji="0" lang="el-GR" sz="1200" b="0" i="0" u="none" strike="noStrike" cap="none" normalizeH="0" baseline="0" smtClean="0">
                          <a:ln>
                            <a:noFill/>
                          </a:ln>
                          <a:solidFill>
                            <a:srgbClr val="000000"/>
                          </a:solidFill>
                          <a:effectLst/>
                          <a:latin typeface="Times New Roman" pitchFamily="18" charset="0"/>
                          <a:ea typeface="MS PGothic" pitchFamily="34" charset="-128"/>
                        </a:rPr>
                        <a:t> </a:t>
                      </a:r>
                      <a:r>
                        <a:rPr kumimoji="0" lang="el-GR" sz="1000" b="0" i="0" u="none" strike="noStrike" cap="none" normalizeH="0" baseline="0" smtClean="0">
                          <a:ln>
                            <a:noFill/>
                          </a:ln>
                          <a:solidFill>
                            <a:srgbClr val="000000"/>
                          </a:solidFill>
                          <a:effectLst/>
                          <a:latin typeface="Times New Roman" pitchFamily="18" charset="0"/>
                          <a:ea typeface="MS PGothic" pitchFamily="34" charset="-128"/>
                        </a:rPr>
                        <a:t>(cm</a:t>
                      </a:r>
                      <a:r>
                        <a:rPr kumimoji="0" lang="el-GR" sz="1000" b="0" i="0" u="none" strike="noStrike" cap="none" normalizeH="0" baseline="30000" smtClean="0">
                          <a:ln>
                            <a:noFill/>
                          </a:ln>
                          <a:solidFill>
                            <a:srgbClr val="000000"/>
                          </a:solidFill>
                          <a:effectLst/>
                          <a:latin typeface="Times New Roman" pitchFamily="18" charset="0"/>
                          <a:ea typeface="MS PGothic" pitchFamily="34" charset="-128"/>
                        </a:rPr>
                        <a:t>-1</a:t>
                      </a:r>
                      <a:r>
                        <a:rPr kumimoji="0" lang="el-GR" sz="1000" b="0" i="0" u="none" strike="noStrike" cap="none" normalizeH="0" baseline="0" smtClean="0">
                          <a:ln>
                            <a:noFill/>
                          </a:ln>
                          <a:solidFill>
                            <a:srgbClr val="000000"/>
                          </a:solidFill>
                          <a:effectLst/>
                          <a:latin typeface="Times New Roman" pitchFamily="18" charset="0"/>
                          <a:ea typeface="MS PGothic" pitchFamily="34" charset="-128"/>
                        </a:rPr>
                        <a:t>)</a:t>
                      </a:r>
                    </a:p>
                  </a:txBody>
                  <a:tcPr marL="12701" marR="12701" marT="12700" marB="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Times New Roman" pitchFamily="18" charset="0"/>
                          <a:ea typeface="MS PGothic" pitchFamily="34" charset="-128"/>
                        </a:rPr>
                        <a:t>υ</a:t>
                      </a:r>
                      <a:r>
                        <a:rPr kumimoji="0" lang="el-GR" sz="1200" b="0" i="0" u="none" strike="noStrike" cap="none" normalizeH="0" baseline="0" smtClean="0">
                          <a:ln>
                            <a:noFill/>
                          </a:ln>
                          <a:solidFill>
                            <a:srgbClr val="000000"/>
                          </a:solidFill>
                          <a:effectLst/>
                          <a:latin typeface="Times New Roman" pitchFamily="18" charset="0"/>
                          <a:ea typeface="MS PGothic" pitchFamily="34" charset="-128"/>
                        </a:rPr>
                        <a:t> </a:t>
                      </a:r>
                      <a:r>
                        <a:rPr kumimoji="0" lang="el-GR" sz="1000" b="0" i="0" u="none" strike="noStrike" cap="none" normalizeH="0" baseline="0" smtClean="0">
                          <a:ln>
                            <a:noFill/>
                          </a:ln>
                          <a:solidFill>
                            <a:srgbClr val="000000"/>
                          </a:solidFill>
                          <a:effectLst/>
                          <a:latin typeface="Times New Roman" pitchFamily="18" charset="0"/>
                          <a:ea typeface="MS PGothic" pitchFamily="34" charset="-128"/>
                        </a:rPr>
                        <a:t>(cm</a:t>
                      </a:r>
                      <a:r>
                        <a:rPr kumimoji="0" lang="el-GR" sz="1000" b="0" i="0" u="none" strike="noStrike" cap="none" normalizeH="0" baseline="30000" smtClean="0">
                          <a:ln>
                            <a:noFill/>
                          </a:ln>
                          <a:solidFill>
                            <a:srgbClr val="000000"/>
                          </a:solidFill>
                          <a:effectLst/>
                          <a:latin typeface="Times New Roman" pitchFamily="18" charset="0"/>
                          <a:ea typeface="MS PGothic" pitchFamily="34" charset="-128"/>
                        </a:rPr>
                        <a:t>-1</a:t>
                      </a:r>
                      <a:r>
                        <a:rPr kumimoji="0" lang="el-GR" sz="1000" b="0" i="0" u="none" strike="noStrike" cap="none" normalizeH="0" baseline="0" smtClean="0">
                          <a:ln>
                            <a:noFill/>
                          </a:ln>
                          <a:solidFill>
                            <a:srgbClr val="000000"/>
                          </a:solidFill>
                          <a:effectLst/>
                          <a:latin typeface="Times New Roman" pitchFamily="18" charset="0"/>
                          <a:ea typeface="MS PGothic" pitchFamily="34" charset="-128"/>
                        </a:rPr>
                        <a:t>)</a:t>
                      </a:r>
                    </a:p>
                  </a:txBody>
                  <a:tcPr marL="12701" marR="12701" marT="12700" marB="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Times New Roman" pitchFamily="18" charset="0"/>
                          <a:ea typeface="MS PGothic" pitchFamily="34" charset="-128"/>
                        </a:rPr>
                        <a:t>Δυ</a:t>
                      </a:r>
                      <a:r>
                        <a:rPr kumimoji="0" lang="el-GR" sz="1200" b="0" i="0" u="none" strike="noStrike" cap="none" normalizeH="0" baseline="0" smtClean="0">
                          <a:ln>
                            <a:noFill/>
                          </a:ln>
                          <a:solidFill>
                            <a:srgbClr val="000000"/>
                          </a:solidFill>
                          <a:effectLst/>
                          <a:latin typeface="Times New Roman" pitchFamily="18" charset="0"/>
                          <a:ea typeface="MS PGothic" pitchFamily="34" charset="-128"/>
                        </a:rPr>
                        <a:t> </a:t>
                      </a:r>
                      <a:r>
                        <a:rPr kumimoji="0" lang="el-GR" sz="1000" b="0" i="0" u="none" strike="noStrike" cap="none" normalizeH="0" baseline="0" smtClean="0">
                          <a:ln>
                            <a:noFill/>
                          </a:ln>
                          <a:solidFill>
                            <a:srgbClr val="000000"/>
                          </a:solidFill>
                          <a:effectLst/>
                          <a:latin typeface="Times New Roman" pitchFamily="18" charset="0"/>
                          <a:ea typeface="MS PGothic" pitchFamily="34" charset="-128"/>
                        </a:rPr>
                        <a:t>(cm</a:t>
                      </a:r>
                      <a:r>
                        <a:rPr kumimoji="0" lang="el-GR" sz="1000" b="0" i="0" u="none" strike="noStrike" cap="none" normalizeH="0" baseline="30000" smtClean="0">
                          <a:ln>
                            <a:noFill/>
                          </a:ln>
                          <a:solidFill>
                            <a:srgbClr val="000000"/>
                          </a:solidFill>
                          <a:effectLst/>
                          <a:latin typeface="Times New Roman" pitchFamily="18" charset="0"/>
                          <a:ea typeface="MS PGothic" pitchFamily="34" charset="-128"/>
                        </a:rPr>
                        <a:t>-1</a:t>
                      </a:r>
                      <a:r>
                        <a:rPr kumimoji="0" lang="el-GR" sz="1000" b="0" i="0" u="none" strike="noStrike" cap="none" normalizeH="0" baseline="0" smtClean="0">
                          <a:ln>
                            <a:noFill/>
                          </a:ln>
                          <a:solidFill>
                            <a:srgbClr val="000000"/>
                          </a:solidFill>
                          <a:effectLst/>
                          <a:latin typeface="Times New Roman" pitchFamily="18" charset="0"/>
                          <a:ea typeface="MS PGothic" pitchFamily="34" charset="-128"/>
                        </a:rPr>
                        <a:t>)</a:t>
                      </a:r>
                    </a:p>
                  </a:txBody>
                  <a:tcPr marL="12701" marR="12701" marT="12700" marB="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Times New Roman" pitchFamily="18" charset="0"/>
                          <a:ea typeface="MS PGothic" pitchFamily="34" charset="-128"/>
                        </a:rPr>
                        <a:t>υ</a:t>
                      </a:r>
                      <a:r>
                        <a:rPr kumimoji="0" lang="el-GR" sz="1200" b="0" i="0" u="none" strike="noStrike" cap="none" normalizeH="0" baseline="0" smtClean="0">
                          <a:ln>
                            <a:noFill/>
                          </a:ln>
                          <a:solidFill>
                            <a:srgbClr val="000000"/>
                          </a:solidFill>
                          <a:effectLst/>
                          <a:latin typeface="Times New Roman" pitchFamily="18" charset="0"/>
                          <a:ea typeface="MS PGothic" pitchFamily="34" charset="-128"/>
                        </a:rPr>
                        <a:t> </a:t>
                      </a:r>
                      <a:r>
                        <a:rPr kumimoji="0" lang="el-GR" sz="1000" b="0" i="0" u="none" strike="noStrike" cap="none" normalizeH="0" baseline="0" smtClean="0">
                          <a:ln>
                            <a:noFill/>
                          </a:ln>
                          <a:solidFill>
                            <a:srgbClr val="000000"/>
                          </a:solidFill>
                          <a:effectLst/>
                          <a:latin typeface="Times New Roman" pitchFamily="18" charset="0"/>
                          <a:ea typeface="MS PGothic" pitchFamily="34" charset="-128"/>
                        </a:rPr>
                        <a:t>(cm</a:t>
                      </a:r>
                      <a:r>
                        <a:rPr kumimoji="0" lang="el-GR" sz="1000" b="0" i="0" u="none" strike="noStrike" cap="none" normalizeH="0" baseline="30000" smtClean="0">
                          <a:ln>
                            <a:noFill/>
                          </a:ln>
                          <a:solidFill>
                            <a:srgbClr val="000000"/>
                          </a:solidFill>
                          <a:effectLst/>
                          <a:latin typeface="Times New Roman" pitchFamily="18" charset="0"/>
                          <a:ea typeface="MS PGothic" pitchFamily="34" charset="-128"/>
                        </a:rPr>
                        <a:t>-1</a:t>
                      </a:r>
                      <a:r>
                        <a:rPr kumimoji="0" lang="el-GR" sz="1000" b="0" i="0" u="none" strike="noStrike" cap="none" normalizeH="0" baseline="0" smtClean="0">
                          <a:ln>
                            <a:noFill/>
                          </a:ln>
                          <a:solidFill>
                            <a:srgbClr val="000000"/>
                          </a:solidFill>
                          <a:effectLst/>
                          <a:latin typeface="Times New Roman" pitchFamily="18" charset="0"/>
                          <a:ea typeface="MS PGothic" pitchFamily="34" charset="-128"/>
                        </a:rPr>
                        <a:t>)</a:t>
                      </a:r>
                    </a:p>
                  </a:txBody>
                  <a:tcPr marL="12701" marR="12701" marT="12700" marB="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Times New Roman" pitchFamily="18" charset="0"/>
                          <a:ea typeface="MS PGothic" pitchFamily="34" charset="-128"/>
                        </a:rPr>
                        <a:t>Δυ</a:t>
                      </a:r>
                      <a:r>
                        <a:rPr kumimoji="0" lang="el-GR" sz="1200" b="0" i="0" u="none" strike="noStrike" cap="none" normalizeH="0" baseline="0" smtClean="0">
                          <a:ln>
                            <a:noFill/>
                          </a:ln>
                          <a:solidFill>
                            <a:srgbClr val="000000"/>
                          </a:solidFill>
                          <a:effectLst/>
                          <a:latin typeface="Times New Roman" pitchFamily="18" charset="0"/>
                          <a:ea typeface="MS PGothic" pitchFamily="34" charset="-128"/>
                        </a:rPr>
                        <a:t> </a:t>
                      </a:r>
                      <a:r>
                        <a:rPr kumimoji="0" lang="el-GR" sz="1000" b="0" i="0" u="none" strike="noStrike" cap="none" normalizeH="0" baseline="0" smtClean="0">
                          <a:ln>
                            <a:noFill/>
                          </a:ln>
                          <a:solidFill>
                            <a:srgbClr val="000000"/>
                          </a:solidFill>
                          <a:effectLst/>
                          <a:latin typeface="Times New Roman" pitchFamily="18" charset="0"/>
                          <a:ea typeface="MS PGothic" pitchFamily="34" charset="-128"/>
                        </a:rPr>
                        <a:t>(cm</a:t>
                      </a:r>
                      <a:r>
                        <a:rPr kumimoji="0" lang="el-GR" sz="1000" b="0" i="0" u="none" strike="noStrike" cap="none" normalizeH="0" baseline="30000" smtClean="0">
                          <a:ln>
                            <a:noFill/>
                          </a:ln>
                          <a:solidFill>
                            <a:srgbClr val="000000"/>
                          </a:solidFill>
                          <a:effectLst/>
                          <a:latin typeface="Times New Roman" pitchFamily="18" charset="0"/>
                          <a:ea typeface="MS PGothic" pitchFamily="34" charset="-128"/>
                        </a:rPr>
                        <a:t>-1</a:t>
                      </a:r>
                      <a:r>
                        <a:rPr kumimoji="0" lang="el-GR" sz="1000" b="0" i="0" u="none" strike="noStrike" cap="none" normalizeH="0" baseline="0" smtClean="0">
                          <a:ln>
                            <a:noFill/>
                          </a:ln>
                          <a:solidFill>
                            <a:srgbClr val="000000"/>
                          </a:solidFill>
                          <a:effectLst/>
                          <a:latin typeface="Times New Roman" pitchFamily="18" charset="0"/>
                          <a:ea typeface="MS PGothic" pitchFamily="34" charset="-128"/>
                        </a:rPr>
                        <a:t>)</a:t>
                      </a:r>
                    </a:p>
                  </a:txBody>
                  <a:tcPr marL="12701" marR="12701" marT="12700" marB="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75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1</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352.5</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362</a:t>
                      </a:r>
                    </a:p>
                  </a:txBody>
                  <a:tcPr marL="12701" marR="12701" marT="12700" marB="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-10</a:t>
                      </a:r>
                    </a:p>
                  </a:txBody>
                  <a:tcPr marL="12701" marR="12701" marT="12700" marB="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362</a:t>
                      </a:r>
                    </a:p>
                  </a:txBody>
                  <a:tcPr marL="12701" marR="12701" marT="12700" marB="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-10</a:t>
                      </a:r>
                    </a:p>
                  </a:txBody>
                  <a:tcPr marL="12701" marR="12701" marT="12700" marB="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364</a:t>
                      </a:r>
                    </a:p>
                  </a:txBody>
                  <a:tcPr marL="12701" marR="12701" marT="12700" marB="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-12</a:t>
                      </a:r>
                    </a:p>
                  </a:txBody>
                  <a:tcPr marL="12701" marR="12701" marT="12700" marB="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r>
              <a:tr h="3175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A</a:t>
                      </a:r>
                      <a:r>
                        <a:rPr kumimoji="0" lang="it-IT" sz="2000" b="0" i="1" u="none" strike="noStrike" cap="none" normalizeH="0" baseline="-25000" smtClean="0">
                          <a:ln>
                            <a:noFill/>
                          </a:ln>
                          <a:solidFill>
                            <a:srgbClr val="000000"/>
                          </a:solidFill>
                          <a:effectLst/>
                          <a:latin typeface="Times New Roman" pitchFamily="18" charset="0"/>
                          <a:ea typeface="MS PGothic" pitchFamily="34" charset="-128"/>
                        </a:rPr>
                        <a:t>1g</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2</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564.8</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562</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3</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562</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3</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563</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2</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3175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3</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926.0</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925</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1</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925</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1</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928</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-2</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175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4</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209.2</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203</a:t>
                      </a:r>
                    </a:p>
                  </a:txBody>
                  <a:tcPr marL="12701" marR="12701" marT="12700" marB="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6</a:t>
                      </a:r>
                    </a:p>
                  </a:txBody>
                  <a:tcPr marL="12701" marR="12701" marT="12700" marB="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203</a:t>
                      </a:r>
                    </a:p>
                  </a:txBody>
                  <a:tcPr marL="12701" marR="12701" marT="12700" marB="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6</a:t>
                      </a:r>
                    </a:p>
                  </a:txBody>
                  <a:tcPr marL="12701" marR="12701" marT="12700" marB="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211</a:t>
                      </a:r>
                    </a:p>
                  </a:txBody>
                  <a:tcPr marL="12701" marR="12701" marT="12700" marB="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-2</a:t>
                      </a:r>
                    </a:p>
                  </a:txBody>
                  <a:tcPr marL="12701" marR="12701" marT="12700" marB="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r>
              <a:tr h="3175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5</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308.5</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1" i="0" u="none" strike="noStrike" cap="none" normalizeH="0" baseline="0" smtClean="0">
                          <a:ln>
                            <a:noFill/>
                          </a:ln>
                          <a:solidFill>
                            <a:srgbClr val="000000"/>
                          </a:solidFill>
                          <a:effectLst/>
                          <a:latin typeface="Times New Roman" pitchFamily="18" charset="0"/>
                          <a:ea typeface="MS PGothic" pitchFamily="34" charset="-128"/>
                        </a:rPr>
                        <a:t>309</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-1</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284</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25</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3175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6</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336.5</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342</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-6</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344</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-8</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3175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7</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376.9</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365</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12</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1" i="0" u="none" strike="noStrike" cap="none" normalizeH="0" baseline="0" smtClean="0">
                          <a:ln>
                            <a:noFill/>
                          </a:ln>
                          <a:solidFill>
                            <a:srgbClr val="000000"/>
                          </a:solidFill>
                          <a:effectLst/>
                          <a:latin typeface="Times New Roman" pitchFamily="18" charset="0"/>
                          <a:ea typeface="MS PGothic" pitchFamily="34" charset="-128"/>
                        </a:rPr>
                        <a:t>379</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-2</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375</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2</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3175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E</a:t>
                      </a:r>
                      <a:r>
                        <a:rPr kumimoji="0" lang="it-IT" sz="2000" b="0" i="1" u="none" strike="noStrike" cap="none" normalizeH="0" baseline="-25000" smtClean="0">
                          <a:ln>
                            <a:noFill/>
                          </a:ln>
                          <a:solidFill>
                            <a:srgbClr val="000000"/>
                          </a:solidFill>
                          <a:effectLst/>
                          <a:latin typeface="Times New Roman" pitchFamily="18" charset="0"/>
                          <a:ea typeface="MS PGothic" pitchFamily="34" charset="-128"/>
                        </a:rPr>
                        <a:t>g</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A</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439</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439</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r>
              <a:tr h="3175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8</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526.6</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524</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3</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524</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3</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525</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2</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3175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9</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636.0</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626</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10</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626</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10</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626</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10</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3175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10</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864.4</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1" i="0" u="none" strike="noStrike" cap="none" normalizeH="0" baseline="0" smtClean="0">
                          <a:ln>
                            <a:noFill/>
                          </a:ln>
                          <a:solidFill>
                            <a:srgbClr val="000000"/>
                          </a:solidFill>
                          <a:effectLst/>
                          <a:latin typeface="Times New Roman" pitchFamily="18" charset="0"/>
                          <a:ea typeface="MS PGothic" pitchFamily="34" charset="-128"/>
                        </a:rPr>
                        <a:t>867</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-3</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3175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B</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911</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r>
              <a:tr h="3175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 </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1" u="none" strike="noStrike" cap="none" normalizeH="0" baseline="0" smtClean="0">
                          <a:ln>
                            <a:noFill/>
                          </a:ln>
                          <a:solidFill>
                            <a:srgbClr val="000000"/>
                          </a:solidFill>
                          <a:effectLst/>
                          <a:latin typeface="Times New Roman" pitchFamily="18" charset="0"/>
                          <a:ea typeface="MS PGothic" pitchFamily="34" charset="-128"/>
                        </a:rPr>
                        <a:t>11</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937.4</a:t>
                      </a:r>
                    </a:p>
                  </a:txBody>
                  <a:tcPr marL="12701" marR="12701"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938</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-1</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938</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-1</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945</a:t>
                      </a:r>
                    </a:p>
                  </a:txBody>
                  <a:tcPr marL="12701" marR="12701" marT="12700" marB="0"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rgbClr val="000000"/>
                          </a:solidFill>
                          <a:effectLst/>
                          <a:latin typeface="Times New Roman" pitchFamily="18" charset="0"/>
                          <a:ea typeface="MS PGothic" pitchFamily="34" charset="-128"/>
                        </a:rPr>
                        <a:t>-8</a:t>
                      </a:r>
                    </a:p>
                  </a:txBody>
                  <a:tcPr marL="12701" marR="12701" marT="12700" marB="0"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12" name="Rectangle 2"/>
          <p:cNvSpPr>
            <a:spLocks noChangeArrowheads="1"/>
          </p:cNvSpPr>
          <p:nvPr/>
        </p:nvSpPr>
        <p:spPr bwMode="auto">
          <a:xfrm>
            <a:off x="6545263" y="1860550"/>
            <a:ext cx="2471737" cy="1027113"/>
          </a:xfrm>
          <a:prstGeom prst="rect">
            <a:avLst/>
          </a:prstGeom>
          <a:noFill/>
          <a:ln>
            <a:noFill/>
          </a:ln>
          <a:extLst/>
        </p:spPr>
        <p:txBody>
          <a:bodyPr lIns="91420" tIns="45711" rIns="91420" bIns="45711"/>
          <a:lstStyle/>
          <a:p>
            <a:pPr algn="just" eaLnBrk="1" hangingPunct="1">
              <a:spcBef>
                <a:spcPct val="20000"/>
              </a:spcBef>
              <a:defRPr/>
            </a:pPr>
            <a:r>
              <a:rPr lang="en-US" sz="1600" dirty="0">
                <a:latin typeface="+mn-lt"/>
                <a:ea typeface="ＭＳ Ｐゴシック" charset="0"/>
                <a:cs typeface="Arial" charset="0"/>
              </a:rPr>
              <a:t>Frequency differences are evaluated with respect to </a:t>
            </a:r>
            <a:r>
              <a:rPr lang="en-US" sz="1600" b="1" dirty="0">
                <a:latin typeface="+mn-lt"/>
                <a:ea typeface="ＭＳ Ｐゴシック" charset="0"/>
                <a:cs typeface="Arial" charset="0"/>
              </a:rPr>
              <a:t>calculated data</a:t>
            </a:r>
            <a:r>
              <a:rPr lang="en-US" sz="1600" dirty="0">
                <a:latin typeface="Arial" charset="0"/>
                <a:ea typeface="ＭＳ Ｐゴシック" charset="0"/>
                <a:cs typeface="Arial" charset="0"/>
              </a:rPr>
              <a:t>.  </a:t>
            </a:r>
          </a:p>
        </p:txBody>
      </p:sp>
      <p:sp>
        <p:nvSpPr>
          <p:cNvPr id="13" name="Rectangle 2"/>
          <p:cNvSpPr>
            <a:spLocks noChangeArrowheads="1"/>
          </p:cNvSpPr>
          <p:nvPr/>
        </p:nvSpPr>
        <p:spPr bwMode="auto">
          <a:xfrm>
            <a:off x="6545263" y="3454400"/>
            <a:ext cx="2471737" cy="2501900"/>
          </a:xfrm>
          <a:prstGeom prst="rect">
            <a:avLst/>
          </a:prstGeom>
          <a:noFill/>
          <a:ln>
            <a:noFill/>
          </a:ln>
          <a:extLst/>
        </p:spPr>
        <p:txBody>
          <a:bodyPr lIns="91420" tIns="45711" rIns="91420" bIns="45711"/>
          <a:lstStyle/>
          <a:p>
            <a:pPr algn="just" eaLnBrk="1" hangingPunct="1">
              <a:spcBef>
                <a:spcPct val="20000"/>
              </a:spcBef>
              <a:defRPr/>
            </a:pPr>
            <a:r>
              <a:rPr lang="en-US" sz="1600" b="1" u="sng" dirty="0" err="1">
                <a:latin typeface="+mn-lt"/>
                <a:ea typeface="ＭＳ Ｐゴシック" charset="0"/>
                <a:cs typeface="Arial" charset="0"/>
              </a:rPr>
              <a:t>Hofmeister</a:t>
            </a:r>
            <a:r>
              <a:rPr lang="en-US" sz="1600" dirty="0">
                <a:latin typeface="+mn-lt"/>
                <a:ea typeface="ＭＳ Ｐゴシック" charset="0"/>
                <a:cs typeface="Arial" charset="0"/>
              </a:rPr>
              <a:t>: </a:t>
            </a:r>
            <a:r>
              <a:rPr lang="en-US" sz="1600" dirty="0" err="1">
                <a:latin typeface="+mn-lt"/>
                <a:ea typeface="ＭＳ Ｐゴシック" charset="0"/>
                <a:cs typeface="Arial" charset="0"/>
              </a:rPr>
              <a:t>Hofmeister</a:t>
            </a:r>
            <a:r>
              <a:rPr lang="en-US" sz="1600" dirty="0">
                <a:latin typeface="+mn-lt"/>
                <a:ea typeface="ＭＳ Ｐゴシック" charset="0"/>
                <a:cs typeface="Arial" charset="0"/>
              </a:rPr>
              <a:t> &amp; </a:t>
            </a:r>
            <a:r>
              <a:rPr lang="en-US" sz="1600" dirty="0" err="1">
                <a:latin typeface="+mn-lt"/>
                <a:ea typeface="ＭＳ Ｐゴシック" charset="0"/>
                <a:cs typeface="Arial" charset="0"/>
              </a:rPr>
              <a:t>Chopelas</a:t>
            </a:r>
            <a:r>
              <a:rPr lang="en-US" sz="1600" dirty="0">
                <a:latin typeface="+mn-lt"/>
                <a:ea typeface="ＭＳ Ｐゴシック" charset="0"/>
                <a:cs typeface="Arial" charset="0"/>
              </a:rPr>
              <a:t>, </a:t>
            </a:r>
            <a:r>
              <a:rPr lang="en-US" sz="1600" i="1" dirty="0">
                <a:latin typeface="+mn-lt"/>
                <a:ea typeface="ＭＳ Ｐゴシック" charset="0"/>
                <a:cs typeface="Arial" charset="0"/>
              </a:rPr>
              <a:t>Phys. Chem. Min</a:t>
            </a:r>
            <a:r>
              <a:rPr lang="en-US" sz="1600" dirty="0">
                <a:latin typeface="+mn-lt"/>
                <a:ea typeface="ＭＳ Ｐゴシック" charset="0"/>
                <a:cs typeface="Arial" charset="0"/>
              </a:rPr>
              <a:t>., 1991</a:t>
            </a:r>
          </a:p>
          <a:p>
            <a:pPr algn="just" eaLnBrk="1" hangingPunct="1">
              <a:spcBef>
                <a:spcPct val="20000"/>
              </a:spcBef>
              <a:defRPr/>
            </a:pPr>
            <a:endParaRPr lang="en-US" sz="1200" dirty="0">
              <a:latin typeface="+mn-lt"/>
              <a:ea typeface="ＭＳ Ｐゴシック" charset="0"/>
              <a:cs typeface="Arial" charset="0"/>
            </a:endParaRPr>
          </a:p>
          <a:p>
            <a:pPr algn="just" eaLnBrk="1" hangingPunct="1">
              <a:spcBef>
                <a:spcPct val="20000"/>
              </a:spcBef>
              <a:defRPr/>
            </a:pPr>
            <a:r>
              <a:rPr lang="en-US" sz="1600" b="1" u="sng" dirty="0" err="1">
                <a:latin typeface="+mn-lt"/>
                <a:ea typeface="ＭＳ Ｐゴシック" charset="0"/>
                <a:cs typeface="Arial" charset="0"/>
              </a:rPr>
              <a:t>Chopelas</a:t>
            </a:r>
            <a:r>
              <a:rPr lang="en-US" sz="1600" dirty="0">
                <a:latin typeface="+mn-lt"/>
                <a:ea typeface="ＭＳ Ｐゴシック" charset="0"/>
                <a:cs typeface="Arial" charset="0"/>
              </a:rPr>
              <a:t>: Chaplin &amp; Price &amp; Ross, </a:t>
            </a:r>
            <a:r>
              <a:rPr lang="en-US" sz="1600" i="1" dirty="0">
                <a:latin typeface="+mn-lt"/>
                <a:ea typeface="ＭＳ Ｐゴシック" charset="0"/>
                <a:cs typeface="Arial" charset="0"/>
              </a:rPr>
              <a:t>Am. Mineral.,</a:t>
            </a:r>
            <a:r>
              <a:rPr lang="en-US" sz="1600" dirty="0">
                <a:latin typeface="+mn-lt"/>
                <a:ea typeface="ＭＳ Ｐゴシック" charset="0"/>
                <a:cs typeface="Arial" charset="0"/>
              </a:rPr>
              <a:t> 1998</a:t>
            </a:r>
          </a:p>
          <a:p>
            <a:pPr algn="just" eaLnBrk="1" hangingPunct="1">
              <a:spcBef>
                <a:spcPct val="20000"/>
              </a:spcBef>
              <a:defRPr/>
            </a:pPr>
            <a:endParaRPr lang="en-US" sz="1200" dirty="0">
              <a:latin typeface="+mn-lt"/>
              <a:ea typeface="ＭＳ Ｐゴシック" charset="0"/>
              <a:cs typeface="Arial" charset="0"/>
            </a:endParaRPr>
          </a:p>
          <a:p>
            <a:pPr algn="just" eaLnBrk="1" hangingPunct="1">
              <a:spcBef>
                <a:spcPct val="20000"/>
              </a:spcBef>
              <a:defRPr/>
            </a:pPr>
            <a:r>
              <a:rPr lang="en-US" sz="1600" b="1" u="sng" dirty="0" err="1">
                <a:latin typeface="+mn-lt"/>
                <a:ea typeface="ＭＳ Ｐゴシック" charset="0"/>
                <a:cs typeface="Arial" charset="0"/>
              </a:rPr>
              <a:t>Kolesov</a:t>
            </a:r>
            <a:r>
              <a:rPr lang="en-US" sz="1600" dirty="0">
                <a:latin typeface="+mn-lt"/>
                <a:ea typeface="ＭＳ Ｐゴシック" charset="0"/>
                <a:cs typeface="Arial" charset="0"/>
              </a:rPr>
              <a:t>: </a:t>
            </a:r>
            <a:r>
              <a:rPr lang="en-US" sz="1600" dirty="0" err="1">
                <a:latin typeface="+mn-lt"/>
                <a:ea typeface="ＭＳ Ｐゴシック" charset="0"/>
                <a:cs typeface="Arial" charset="0"/>
              </a:rPr>
              <a:t>Kolesov</a:t>
            </a:r>
            <a:r>
              <a:rPr lang="en-US" sz="1600" dirty="0">
                <a:latin typeface="+mn-lt"/>
                <a:ea typeface="ＭＳ Ｐゴシック" charset="0"/>
                <a:cs typeface="Arial" charset="0"/>
              </a:rPr>
              <a:t> &amp; Geiger, </a:t>
            </a:r>
            <a:r>
              <a:rPr lang="en-US" sz="1600" i="1" dirty="0">
                <a:latin typeface="+mn-lt"/>
                <a:ea typeface="ＭＳ Ｐゴシック" charset="0"/>
                <a:cs typeface="Arial" charset="0"/>
              </a:rPr>
              <a:t>Phys. Chem. Min.</a:t>
            </a:r>
            <a:r>
              <a:rPr lang="en-US" sz="1600" dirty="0">
                <a:latin typeface="+mn-lt"/>
                <a:ea typeface="ＭＳ Ｐゴシック" charset="0"/>
                <a:cs typeface="Arial" charset="0"/>
              </a:rPr>
              <a:t>, 1998</a:t>
            </a:r>
            <a:r>
              <a:rPr lang="en-US" sz="1600" dirty="0">
                <a:latin typeface="Arial" charset="0"/>
                <a:ea typeface="ＭＳ Ｐゴシック" charset="0"/>
                <a:cs typeface="Arial" charset="0"/>
              </a:rPr>
              <a:t> </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Segnaposto contenuto 3" descr="Fig1.pdf"/>
          <p:cNvPicPr>
            <a:picLocks noGrp="1" noChangeAspect="1"/>
          </p:cNvPicPr>
          <p:nvPr>
            <p:ph idx="1"/>
          </p:nvPr>
        </p:nvPicPr>
        <p:blipFill>
          <a:blip r:embed="rId3">
            <a:extLst>
              <a:ext uri="{28A0092B-C50C-407E-A947-70E740481C1C}">
                <a14:useLocalDpi xmlns:a14="http://schemas.microsoft.com/office/drawing/2010/main" val="0"/>
              </a:ext>
            </a:extLst>
          </a:blip>
          <a:srcRect t="-2" b="-2"/>
          <a:stretch>
            <a:fillRect/>
          </a:stretch>
        </p:blipFill>
        <p:spPr>
          <a:xfrm>
            <a:off x="1514475" y="1149350"/>
            <a:ext cx="6581775" cy="5224463"/>
          </a:xfrm>
        </p:spPr>
      </p:pic>
      <p:sp>
        <p:nvSpPr>
          <p:cNvPr id="150531" name="Titolo 1"/>
          <p:cNvSpPr>
            <a:spLocks noGrp="1"/>
          </p:cNvSpPr>
          <p:nvPr>
            <p:ph type="title"/>
          </p:nvPr>
        </p:nvSpPr>
        <p:spPr>
          <a:xfrm>
            <a:off x="701675" y="179388"/>
            <a:ext cx="7772400" cy="1143000"/>
          </a:xfrm>
        </p:spPr>
        <p:txBody>
          <a:bodyPr/>
          <a:lstStyle/>
          <a:p>
            <a:r>
              <a:rPr lang="it-IT" altLang="en-US" smtClean="0"/>
              <a:t>... to RAMAN spectra!</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olo 1"/>
          <p:cNvSpPr>
            <a:spLocks noGrp="1"/>
          </p:cNvSpPr>
          <p:nvPr>
            <p:ph type="title"/>
          </p:nvPr>
        </p:nvSpPr>
        <p:spPr>
          <a:xfrm>
            <a:off x="701675" y="19050"/>
            <a:ext cx="7772400" cy="1143000"/>
          </a:xfrm>
        </p:spPr>
        <p:txBody>
          <a:bodyPr/>
          <a:lstStyle/>
          <a:p>
            <a:r>
              <a:rPr lang="it-IT" altLang="en-US" smtClean="0"/>
              <a:t>And now F</a:t>
            </a:r>
            <a:r>
              <a:rPr lang="it-IT" altLang="en-US" baseline="-25000" smtClean="0"/>
              <a:t>2g</a:t>
            </a:r>
            <a:r>
              <a:rPr lang="it-IT" altLang="en-US" smtClean="0"/>
              <a:t> wavenumbers...</a:t>
            </a:r>
          </a:p>
        </p:txBody>
      </p:sp>
      <p:graphicFrame>
        <p:nvGraphicFramePr>
          <p:cNvPr id="4" name="Segnaposto contenuto 3"/>
          <p:cNvGraphicFramePr>
            <a:graphicFrameLocks noGrp="1"/>
          </p:cNvGraphicFramePr>
          <p:nvPr>
            <p:ph idx="1"/>
          </p:nvPr>
        </p:nvGraphicFramePr>
        <p:xfrm>
          <a:off x="447675" y="1033463"/>
          <a:ext cx="5665788" cy="5403850"/>
        </p:xfrm>
        <a:graphic>
          <a:graphicData uri="http://schemas.openxmlformats.org/drawingml/2006/table">
            <a:tbl>
              <a:tblPr/>
              <a:tblGrid>
                <a:gridCol w="506413"/>
                <a:gridCol w="354012"/>
                <a:gridCol w="731838"/>
                <a:gridCol w="619125"/>
                <a:gridCol w="690562"/>
                <a:gridCol w="690563"/>
                <a:gridCol w="692150"/>
                <a:gridCol w="690562"/>
                <a:gridCol w="690563"/>
              </a:tblGrid>
              <a:tr h="307975">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Times New Roman" pitchFamily="18" charset="0"/>
                        <a:ea typeface="MS PGothic" pitchFamily="34" charset="-128"/>
                      </a:endParaRPr>
                    </a:p>
                  </a:txBody>
                  <a:tcPr marL="12702" marR="12702" marT="1270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it-IT" sz="1600" b="0" i="1" u="none" strike="noStrike" cap="none" normalizeH="0" baseline="0" smtClean="0">
                        <a:ln>
                          <a:noFill/>
                        </a:ln>
                        <a:solidFill>
                          <a:srgbClr val="000000"/>
                        </a:solidFill>
                        <a:effectLst/>
                        <a:latin typeface="Times New Roman" pitchFamily="18" charset="0"/>
                        <a:ea typeface="MS PGothic" pitchFamily="34" charset="-128"/>
                      </a:endParaRP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Ours</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Hofmeister</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Chopelas</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Kolesov</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r>
              <a:tr h="346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Sym.</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1" u="none" strike="noStrike" cap="none" normalizeH="0" baseline="0" smtClean="0">
                          <a:ln>
                            <a:noFill/>
                          </a:ln>
                          <a:solidFill>
                            <a:srgbClr val="000000"/>
                          </a:solidFill>
                          <a:effectLst/>
                          <a:latin typeface="Times New Roman" pitchFamily="18" charset="0"/>
                          <a:ea typeface="MS PGothic" pitchFamily="34" charset="-128"/>
                        </a:rPr>
                        <a:t>M</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rgbClr val="000000"/>
                          </a:solidFill>
                          <a:effectLst/>
                          <a:latin typeface="Times New Roman" pitchFamily="18" charset="0"/>
                          <a:ea typeface="MS PGothic" pitchFamily="34" charset="-128"/>
                        </a:rPr>
                        <a:t>υ</a:t>
                      </a:r>
                      <a:r>
                        <a:rPr kumimoji="0" lang="el-GR" sz="2000" b="0" i="0" u="none" strike="noStrike" cap="none" normalizeH="0" baseline="0" smtClean="0">
                          <a:ln>
                            <a:noFill/>
                          </a:ln>
                          <a:solidFill>
                            <a:srgbClr val="000000"/>
                          </a:solidFill>
                          <a:effectLst/>
                          <a:latin typeface="Times New Roman" pitchFamily="18" charset="0"/>
                          <a:ea typeface="MS PGothic" pitchFamily="34" charset="-128"/>
                        </a:rPr>
                        <a:t> </a:t>
                      </a:r>
                      <a:r>
                        <a:rPr kumimoji="0" lang="el-GR" sz="1000" b="0" i="0" u="none" strike="noStrike" cap="none" normalizeH="0" baseline="0" smtClean="0">
                          <a:ln>
                            <a:noFill/>
                          </a:ln>
                          <a:solidFill>
                            <a:srgbClr val="000000"/>
                          </a:solidFill>
                          <a:effectLst/>
                          <a:latin typeface="Times New Roman" pitchFamily="18" charset="0"/>
                          <a:ea typeface="MS PGothic" pitchFamily="34" charset="-128"/>
                        </a:rPr>
                        <a:t>(cm-1)</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rgbClr val="000000"/>
                          </a:solidFill>
                          <a:effectLst/>
                          <a:latin typeface="Times New Roman" pitchFamily="18" charset="0"/>
                          <a:ea typeface="MS PGothic" pitchFamily="34" charset="-128"/>
                        </a:rPr>
                        <a:t>υ</a:t>
                      </a:r>
                      <a:r>
                        <a:rPr kumimoji="0" lang="el-GR" sz="2000" b="0" i="0" u="none" strike="noStrike" cap="none" normalizeH="0" baseline="0" smtClean="0">
                          <a:ln>
                            <a:noFill/>
                          </a:ln>
                          <a:solidFill>
                            <a:srgbClr val="000000"/>
                          </a:solidFill>
                          <a:effectLst/>
                          <a:latin typeface="Times New Roman" pitchFamily="18" charset="0"/>
                          <a:ea typeface="MS PGothic" pitchFamily="34" charset="-128"/>
                        </a:rPr>
                        <a:t> </a:t>
                      </a:r>
                      <a:r>
                        <a:rPr kumimoji="0" lang="el-GR" sz="1000" b="0" i="0" u="none" strike="noStrike" cap="none" normalizeH="0" baseline="0" smtClean="0">
                          <a:ln>
                            <a:noFill/>
                          </a:ln>
                          <a:solidFill>
                            <a:srgbClr val="000000"/>
                          </a:solidFill>
                          <a:effectLst/>
                          <a:latin typeface="Times New Roman" pitchFamily="18" charset="0"/>
                          <a:ea typeface="MS PGothic" pitchFamily="34" charset="-128"/>
                        </a:rPr>
                        <a:t>(cm-1)</a:t>
                      </a:r>
                    </a:p>
                  </a:txBody>
                  <a:tcPr marL="12702" marR="12702" marT="12700" marB="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rgbClr val="000000"/>
                          </a:solidFill>
                          <a:effectLst/>
                          <a:latin typeface="Times New Roman" pitchFamily="18" charset="0"/>
                          <a:ea typeface="MS PGothic" pitchFamily="34" charset="-128"/>
                        </a:rPr>
                        <a:t>Δυ</a:t>
                      </a:r>
                      <a:r>
                        <a:rPr kumimoji="0" lang="it-IT" sz="800" b="0" i="0" u="none" strike="noStrike" cap="none" normalizeH="0" baseline="0" smtClean="0">
                          <a:ln>
                            <a:noFill/>
                          </a:ln>
                          <a:solidFill>
                            <a:srgbClr val="000000"/>
                          </a:solidFill>
                          <a:effectLst/>
                          <a:latin typeface="Times New Roman" pitchFamily="18" charset="0"/>
                          <a:ea typeface="MS PGothic" pitchFamily="34" charset="-128"/>
                        </a:rPr>
                        <a:t> </a:t>
                      </a:r>
                      <a:r>
                        <a:rPr kumimoji="0" lang="el-GR" sz="1000" b="0" i="0" u="none" strike="noStrike" cap="none" normalizeH="0" baseline="0" smtClean="0">
                          <a:ln>
                            <a:noFill/>
                          </a:ln>
                          <a:solidFill>
                            <a:srgbClr val="000000"/>
                          </a:solidFill>
                          <a:effectLst/>
                          <a:latin typeface="Times New Roman" pitchFamily="18" charset="0"/>
                          <a:ea typeface="MS PGothic" pitchFamily="34" charset="-128"/>
                        </a:rPr>
                        <a:t>(cm-1)</a:t>
                      </a:r>
                    </a:p>
                  </a:txBody>
                  <a:tcPr marL="12702" marR="12702" marT="12700" marB="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Times New Roman" pitchFamily="18" charset="0"/>
                          <a:ea typeface="MS PGothic" pitchFamily="34" charset="-128"/>
                        </a:rPr>
                        <a:t>υ </a:t>
                      </a:r>
                      <a:r>
                        <a:rPr kumimoji="0" lang="el-GR" sz="1000" b="0" i="0" u="none" strike="noStrike" cap="none" normalizeH="0" baseline="0" smtClean="0">
                          <a:ln>
                            <a:noFill/>
                          </a:ln>
                          <a:solidFill>
                            <a:srgbClr val="000000"/>
                          </a:solidFill>
                          <a:effectLst/>
                          <a:latin typeface="Times New Roman" pitchFamily="18" charset="0"/>
                          <a:ea typeface="MS PGothic" pitchFamily="34" charset="-128"/>
                        </a:rPr>
                        <a:t>(cm-1)</a:t>
                      </a:r>
                    </a:p>
                  </a:txBody>
                  <a:tcPr marL="12702" marR="12702" marT="12700" marB="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rgbClr val="000000"/>
                          </a:solidFill>
                          <a:effectLst/>
                          <a:latin typeface="Times New Roman" pitchFamily="18" charset="0"/>
                          <a:ea typeface="MS PGothic" pitchFamily="34" charset="-128"/>
                        </a:rPr>
                        <a:t>Δυ</a:t>
                      </a:r>
                      <a:r>
                        <a:rPr kumimoji="0" lang="it-IT" sz="800" b="0" i="0" u="none" strike="noStrike" cap="none" normalizeH="0" baseline="0" smtClean="0">
                          <a:ln>
                            <a:noFill/>
                          </a:ln>
                          <a:solidFill>
                            <a:srgbClr val="000000"/>
                          </a:solidFill>
                          <a:effectLst/>
                          <a:latin typeface="Times New Roman" pitchFamily="18" charset="0"/>
                          <a:ea typeface="MS PGothic" pitchFamily="34" charset="-128"/>
                        </a:rPr>
                        <a:t> </a:t>
                      </a:r>
                      <a:r>
                        <a:rPr kumimoji="0" lang="el-GR" sz="1000" b="0" i="0" u="none" strike="noStrike" cap="none" normalizeH="0" baseline="0" smtClean="0">
                          <a:ln>
                            <a:noFill/>
                          </a:ln>
                          <a:solidFill>
                            <a:srgbClr val="000000"/>
                          </a:solidFill>
                          <a:effectLst/>
                          <a:latin typeface="Times New Roman" pitchFamily="18" charset="0"/>
                          <a:ea typeface="MS PGothic" pitchFamily="34" charset="-128"/>
                        </a:rPr>
                        <a:t>(cm-1)</a:t>
                      </a:r>
                    </a:p>
                  </a:txBody>
                  <a:tcPr marL="12702" marR="12702" marT="12700" marB="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Times New Roman" pitchFamily="18" charset="0"/>
                          <a:ea typeface="MS PGothic" pitchFamily="34" charset="-128"/>
                        </a:rPr>
                        <a:t>υ </a:t>
                      </a:r>
                      <a:r>
                        <a:rPr kumimoji="0" lang="el-GR" sz="1000" b="0" i="0" u="none" strike="noStrike" cap="none" normalizeH="0" baseline="0" smtClean="0">
                          <a:ln>
                            <a:noFill/>
                          </a:ln>
                          <a:solidFill>
                            <a:srgbClr val="000000"/>
                          </a:solidFill>
                          <a:effectLst/>
                          <a:latin typeface="Times New Roman" pitchFamily="18" charset="0"/>
                          <a:ea typeface="MS PGothic" pitchFamily="34" charset="-128"/>
                        </a:rPr>
                        <a:t>(cm-1)</a:t>
                      </a:r>
                    </a:p>
                  </a:txBody>
                  <a:tcPr marL="12702" marR="12702" marT="12700" marB="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rgbClr val="000000"/>
                          </a:solidFill>
                          <a:effectLst/>
                          <a:latin typeface="Times New Roman" pitchFamily="18" charset="0"/>
                          <a:ea typeface="MS PGothic" pitchFamily="34" charset="-128"/>
                        </a:rPr>
                        <a:t>Δυ</a:t>
                      </a:r>
                      <a:r>
                        <a:rPr kumimoji="0" lang="it-IT" sz="800" b="0" i="0" u="none" strike="noStrike" cap="none" normalizeH="0" baseline="0" smtClean="0">
                          <a:ln>
                            <a:noFill/>
                          </a:ln>
                          <a:solidFill>
                            <a:srgbClr val="000000"/>
                          </a:solidFill>
                          <a:effectLst/>
                          <a:latin typeface="Times New Roman" pitchFamily="18" charset="0"/>
                          <a:ea typeface="MS PGothic" pitchFamily="34" charset="-128"/>
                        </a:rPr>
                        <a:t> </a:t>
                      </a:r>
                      <a:r>
                        <a:rPr kumimoji="0" lang="el-GR" sz="1000" b="0" i="0" u="none" strike="noStrike" cap="none" normalizeH="0" baseline="0" smtClean="0">
                          <a:ln>
                            <a:noFill/>
                          </a:ln>
                          <a:solidFill>
                            <a:srgbClr val="000000"/>
                          </a:solidFill>
                          <a:effectLst/>
                          <a:latin typeface="Times New Roman" pitchFamily="18" charset="0"/>
                          <a:ea typeface="MS PGothic" pitchFamily="34" charset="-128"/>
                        </a:rPr>
                        <a:t>(cm-1)</a:t>
                      </a:r>
                    </a:p>
                  </a:txBody>
                  <a:tcPr marL="12702" marR="12702" marT="12700" marB="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9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1" u="none" strike="noStrike" cap="none" normalizeH="0" baseline="0" smtClean="0">
                          <a:ln>
                            <a:noFill/>
                          </a:ln>
                          <a:solidFill>
                            <a:srgbClr val="000000"/>
                          </a:solidFill>
                          <a:effectLst/>
                          <a:latin typeface="Times New Roman" pitchFamily="18" charset="0"/>
                          <a:ea typeface="MS PGothic" pitchFamily="34" charset="-128"/>
                        </a:rPr>
                        <a:t>12</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66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97.9</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66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a:t>
                      </a:r>
                    </a:p>
                  </a:txBody>
                  <a:tcPr marL="12702" marR="12702" marT="12700" marB="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66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a:t>
                      </a:r>
                    </a:p>
                  </a:txBody>
                  <a:tcPr marL="12702" marR="12702" marT="12700" marB="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66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a:t>
                      </a:r>
                    </a:p>
                  </a:txBody>
                  <a:tcPr marL="12702" marR="12702" marT="12700" marB="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66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a:t>
                      </a:r>
                    </a:p>
                  </a:txBody>
                  <a:tcPr marL="12702" marR="12702" marT="12700" marB="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66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135</a:t>
                      </a:r>
                    </a:p>
                  </a:txBody>
                  <a:tcPr marL="12702" marR="12702" marT="12700" marB="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66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-37</a:t>
                      </a:r>
                    </a:p>
                  </a:txBody>
                  <a:tcPr marL="12702" marR="12702" marT="12700" marB="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6600"/>
                    </a:solidFill>
                  </a:tcPr>
                </a:tc>
              </a:tr>
              <a:tr h="279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1" u="none" strike="noStrike" cap="none" normalizeH="0" baseline="0" smtClean="0">
                          <a:ln>
                            <a:noFill/>
                          </a:ln>
                          <a:solidFill>
                            <a:srgbClr val="000000"/>
                          </a:solidFill>
                          <a:effectLst/>
                          <a:latin typeface="Times New Roman" pitchFamily="18" charset="0"/>
                          <a:ea typeface="MS PGothic" pitchFamily="34" charset="-128"/>
                        </a:rPr>
                        <a:t>13</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170.1</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279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1" u="none" strike="noStrike" cap="none" normalizeH="0" baseline="0" smtClean="0">
                          <a:ln>
                            <a:noFill/>
                          </a:ln>
                          <a:solidFill>
                            <a:srgbClr val="000000"/>
                          </a:solidFill>
                          <a:effectLst/>
                          <a:latin typeface="Times New Roman" pitchFamily="18" charset="0"/>
                          <a:ea typeface="MS PGothic" pitchFamily="34" charset="-128"/>
                        </a:rPr>
                        <a:t>14</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203.7</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208</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-4</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208</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-4</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212</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-8</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279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1" u="none" strike="noStrike" cap="none" normalizeH="0" baseline="0" smtClean="0">
                          <a:ln>
                            <a:noFill/>
                          </a:ln>
                          <a:solidFill>
                            <a:srgbClr val="000000"/>
                          </a:solidFill>
                          <a:effectLst/>
                          <a:latin typeface="Times New Roman" pitchFamily="18" charset="0"/>
                          <a:ea typeface="MS PGothic" pitchFamily="34" charset="-128"/>
                        </a:rPr>
                        <a:t>C</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230</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230</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r>
              <a:tr h="279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1" u="none" strike="noStrike" cap="none" normalizeH="0" baseline="0" smtClean="0">
                          <a:ln>
                            <a:noFill/>
                          </a:ln>
                          <a:solidFill>
                            <a:srgbClr val="000000"/>
                          </a:solidFill>
                          <a:effectLst/>
                          <a:latin typeface="Times New Roman" pitchFamily="18" charset="0"/>
                          <a:ea typeface="MS PGothic" pitchFamily="34" charset="-128"/>
                        </a:rPr>
                        <a:t>15</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266.9</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272</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-5</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272</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-5</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279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1" u="none" strike="noStrike" cap="none" normalizeH="0" baseline="0" smtClean="0">
                          <a:ln>
                            <a:noFill/>
                          </a:ln>
                          <a:solidFill>
                            <a:srgbClr val="000000"/>
                          </a:solidFill>
                          <a:effectLst/>
                          <a:latin typeface="Times New Roman" pitchFamily="18" charset="0"/>
                          <a:ea typeface="MS PGothic" pitchFamily="34" charset="-128"/>
                        </a:rPr>
                        <a:t>D</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285</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r>
              <a:tr h="279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1" u="none" strike="noStrike" cap="none" normalizeH="0" baseline="0" smtClean="0">
                          <a:ln>
                            <a:noFill/>
                          </a:ln>
                          <a:solidFill>
                            <a:srgbClr val="000000"/>
                          </a:solidFill>
                          <a:effectLst/>
                          <a:latin typeface="Times New Roman" pitchFamily="18" charset="0"/>
                          <a:ea typeface="MS PGothic" pitchFamily="34" charset="-128"/>
                        </a:rPr>
                        <a:t>16</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319</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318</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1</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00"/>
                          </a:solidFill>
                          <a:effectLst/>
                          <a:latin typeface="Times New Roman" pitchFamily="18" charset="0"/>
                          <a:ea typeface="MS PGothic" pitchFamily="34" charset="-128"/>
                        </a:rPr>
                        <a:t>318</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1</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322</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-3</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279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F</a:t>
                      </a:r>
                      <a:r>
                        <a:rPr kumimoji="0" lang="it-IT" sz="1600" b="0" i="0" u="none" strike="noStrike" cap="none" normalizeH="0" baseline="-25000" smtClean="0">
                          <a:ln>
                            <a:noFill/>
                          </a:ln>
                          <a:solidFill>
                            <a:srgbClr val="000000"/>
                          </a:solidFill>
                          <a:effectLst/>
                          <a:latin typeface="Times New Roman" pitchFamily="18" charset="0"/>
                          <a:ea typeface="MS PGothic" pitchFamily="34" charset="-128"/>
                        </a:rPr>
                        <a:t>2g</a:t>
                      </a: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1" u="none" strike="noStrike" cap="none" normalizeH="0" baseline="0" smtClean="0">
                          <a:ln>
                            <a:noFill/>
                          </a:ln>
                          <a:solidFill>
                            <a:srgbClr val="000000"/>
                          </a:solidFill>
                          <a:effectLst/>
                          <a:latin typeface="Times New Roman" pitchFamily="18" charset="0"/>
                          <a:ea typeface="MS PGothic" pitchFamily="34" charset="-128"/>
                        </a:rPr>
                        <a:t>E</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00"/>
                          </a:solidFill>
                          <a:effectLst/>
                          <a:latin typeface="Times New Roman" pitchFamily="18" charset="0"/>
                          <a:ea typeface="MS PGothic" pitchFamily="34" charset="-128"/>
                        </a:rPr>
                        <a:t>342</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tr>
              <a:tr h="279400">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Times New Roman" pitchFamily="18" charset="0"/>
                        <a:ea typeface="MS PGothic" pitchFamily="34" charset="-128"/>
                      </a:endParaRP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1" u="none" strike="noStrike" cap="none" normalizeH="0" baseline="0" smtClean="0">
                          <a:ln>
                            <a:noFill/>
                          </a:ln>
                          <a:solidFill>
                            <a:srgbClr val="000000"/>
                          </a:solidFill>
                          <a:effectLst/>
                          <a:latin typeface="Times New Roman" pitchFamily="18" charset="0"/>
                          <a:ea typeface="MS PGothic" pitchFamily="34" charset="-128"/>
                        </a:rPr>
                        <a:t>17</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350.6</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350</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1</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350</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1</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353</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-2</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279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1" u="none" strike="noStrike" cap="none" normalizeH="0" baseline="0" smtClean="0">
                          <a:ln>
                            <a:noFill/>
                          </a:ln>
                          <a:solidFill>
                            <a:srgbClr val="000000"/>
                          </a:solidFill>
                          <a:effectLst/>
                          <a:latin typeface="Times New Roman" pitchFamily="18" charset="0"/>
                          <a:ea typeface="MS PGothic" pitchFamily="34" charset="-128"/>
                        </a:rPr>
                        <a:t>18</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381.9</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379</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3</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379</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3</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383</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-1</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279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1" u="none" strike="noStrike" cap="none" normalizeH="0" baseline="0" smtClean="0">
                          <a:ln>
                            <a:noFill/>
                          </a:ln>
                          <a:solidFill>
                            <a:srgbClr val="000000"/>
                          </a:solidFill>
                          <a:effectLst/>
                          <a:latin typeface="Times New Roman" pitchFamily="18" charset="0"/>
                          <a:ea typeface="MS PGothic" pitchFamily="34" charset="-128"/>
                        </a:rPr>
                        <a:t>19</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492.6</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490</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3</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490</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3</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492</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1</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279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1" u="none" strike="noStrike" cap="none" normalizeH="0" baseline="0" smtClean="0">
                          <a:ln>
                            <a:noFill/>
                          </a:ln>
                          <a:solidFill>
                            <a:srgbClr val="000000"/>
                          </a:solidFill>
                          <a:effectLst/>
                          <a:latin typeface="Times New Roman" pitchFamily="18" charset="0"/>
                          <a:ea typeface="MS PGothic" pitchFamily="34" charset="-128"/>
                        </a:rPr>
                        <a:t>20</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513.5</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510</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4</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510</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4</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512</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2</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279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1" u="none" strike="noStrike" cap="none" normalizeH="0" baseline="0" smtClean="0">
                          <a:ln>
                            <a:noFill/>
                          </a:ln>
                          <a:solidFill>
                            <a:srgbClr val="000000"/>
                          </a:solidFill>
                          <a:effectLst/>
                          <a:latin typeface="Times New Roman" pitchFamily="18" charset="0"/>
                          <a:ea typeface="MS PGothic" pitchFamily="34" charset="-128"/>
                        </a:rPr>
                        <a:t>21</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605.9</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598</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8</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598</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8</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598</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8</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279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1" u="none" strike="noStrike" cap="none" normalizeH="0" baseline="0" smtClean="0">
                          <a:ln>
                            <a:noFill/>
                          </a:ln>
                          <a:solidFill>
                            <a:srgbClr val="000000"/>
                          </a:solidFill>
                          <a:effectLst/>
                          <a:latin typeface="Times New Roman" pitchFamily="18" charset="0"/>
                          <a:ea typeface="MS PGothic" pitchFamily="34" charset="-128"/>
                        </a:rPr>
                        <a:t>22</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655.3</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648</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7</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648</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7</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650</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5</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79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1" u="none" strike="noStrike" cap="none" normalizeH="0" baseline="0" smtClean="0">
                          <a:ln>
                            <a:noFill/>
                          </a:ln>
                          <a:solidFill>
                            <a:srgbClr val="000000"/>
                          </a:solidFill>
                          <a:effectLst/>
                          <a:latin typeface="Times New Roman" pitchFamily="18" charset="0"/>
                          <a:ea typeface="MS PGothic" pitchFamily="34" charset="-128"/>
                        </a:rPr>
                        <a:t>23</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861</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866</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-5</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866</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-5</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871</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-10</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79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1" u="none" strike="noStrike" cap="none" normalizeH="0" baseline="0" smtClean="0">
                          <a:ln>
                            <a:noFill/>
                          </a:ln>
                          <a:solidFill>
                            <a:srgbClr val="000000"/>
                          </a:solidFill>
                          <a:effectLst/>
                          <a:latin typeface="Times New Roman" pitchFamily="18" charset="0"/>
                          <a:ea typeface="MS PGothic" pitchFamily="34" charset="-128"/>
                        </a:rPr>
                        <a:t>24</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896.7</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899</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-2</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899</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-2</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902</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-5</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79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 </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1" u="none" strike="noStrike" cap="none" normalizeH="0" baseline="0" smtClean="0">
                          <a:ln>
                            <a:noFill/>
                          </a:ln>
                          <a:solidFill>
                            <a:srgbClr val="000000"/>
                          </a:solidFill>
                          <a:effectLst/>
                          <a:latin typeface="Times New Roman" pitchFamily="18" charset="0"/>
                          <a:ea typeface="MS PGothic" pitchFamily="34" charset="-128"/>
                        </a:rPr>
                        <a:t>25</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1068.4</a:t>
                      </a:r>
                    </a:p>
                  </a:txBody>
                  <a:tcPr marL="12702" marR="12702"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1062</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6</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1062</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6</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1066</a:t>
                      </a:r>
                    </a:p>
                  </a:txBody>
                  <a:tcPr marL="12702" marR="12702" marT="12700" marB="0"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ea typeface="MS PGothic" pitchFamily="34" charset="-128"/>
                        </a:rPr>
                        <a:t>2</a:t>
                      </a:r>
                    </a:p>
                  </a:txBody>
                  <a:tcPr marL="12702" marR="12702" marT="12700" marB="0"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 name="Rectangle 2"/>
          <p:cNvSpPr>
            <a:spLocks noChangeArrowheads="1"/>
          </p:cNvSpPr>
          <p:nvPr/>
        </p:nvSpPr>
        <p:spPr bwMode="auto">
          <a:xfrm>
            <a:off x="6392863" y="2784475"/>
            <a:ext cx="2471737" cy="1025525"/>
          </a:xfrm>
          <a:prstGeom prst="rect">
            <a:avLst/>
          </a:prstGeom>
          <a:noFill/>
          <a:ln>
            <a:noFill/>
          </a:ln>
          <a:extLst/>
        </p:spPr>
        <p:txBody>
          <a:bodyPr lIns="91420" tIns="45711" rIns="91420" bIns="45711"/>
          <a:lstStyle/>
          <a:p>
            <a:pPr algn="just" eaLnBrk="1" hangingPunct="1">
              <a:spcBef>
                <a:spcPct val="20000"/>
              </a:spcBef>
              <a:defRPr/>
            </a:pPr>
            <a:r>
              <a:rPr lang="en-US" sz="1600" dirty="0">
                <a:latin typeface="+mn-lt"/>
                <a:ea typeface="ＭＳ Ｐゴシック" charset="0"/>
                <a:cs typeface="Arial" charset="0"/>
              </a:rPr>
              <a:t>Frequency differences are evaluated with respect to </a:t>
            </a:r>
            <a:r>
              <a:rPr lang="en-US" sz="1600" b="1" dirty="0">
                <a:latin typeface="+mn-lt"/>
                <a:ea typeface="ＭＳ Ｐゴシック" charset="0"/>
                <a:cs typeface="Arial" charset="0"/>
              </a:rPr>
              <a:t>calculated data</a:t>
            </a:r>
            <a:r>
              <a:rPr lang="en-US" sz="1600" dirty="0">
                <a:latin typeface="Arial" charset="0"/>
                <a:ea typeface="ＭＳ Ｐゴシック" charset="0"/>
                <a:cs typeface="Arial" charset="0"/>
              </a:rPr>
              <a:t>.  </a:t>
            </a:r>
          </a:p>
        </p:txBody>
      </p:sp>
      <p:sp>
        <p:nvSpPr>
          <p:cNvPr id="10" name="Rectangle 2"/>
          <p:cNvSpPr>
            <a:spLocks noChangeArrowheads="1"/>
          </p:cNvSpPr>
          <p:nvPr/>
        </p:nvSpPr>
        <p:spPr bwMode="auto">
          <a:xfrm>
            <a:off x="6383338" y="3716338"/>
            <a:ext cx="2473325" cy="2501900"/>
          </a:xfrm>
          <a:prstGeom prst="rect">
            <a:avLst/>
          </a:prstGeom>
          <a:noFill/>
          <a:ln>
            <a:noFill/>
          </a:ln>
          <a:extLst/>
        </p:spPr>
        <p:txBody>
          <a:bodyPr lIns="91420" tIns="45711" rIns="91420" bIns="45711"/>
          <a:lstStyle/>
          <a:p>
            <a:pPr algn="just" eaLnBrk="1" hangingPunct="1">
              <a:spcBef>
                <a:spcPct val="20000"/>
              </a:spcBef>
              <a:defRPr/>
            </a:pPr>
            <a:r>
              <a:rPr lang="en-US" sz="1600" b="1" u="sng" dirty="0" err="1">
                <a:latin typeface="+mn-lt"/>
                <a:ea typeface="ＭＳ Ｐゴシック" charset="0"/>
                <a:cs typeface="Arial" charset="0"/>
              </a:rPr>
              <a:t>Hofmeister</a:t>
            </a:r>
            <a:r>
              <a:rPr lang="en-US" sz="1600" dirty="0">
                <a:latin typeface="+mn-lt"/>
                <a:ea typeface="ＭＳ Ｐゴシック" charset="0"/>
                <a:cs typeface="Arial" charset="0"/>
              </a:rPr>
              <a:t>: </a:t>
            </a:r>
            <a:r>
              <a:rPr lang="en-US" sz="1600" dirty="0" err="1">
                <a:latin typeface="+mn-lt"/>
                <a:ea typeface="ＭＳ Ｐゴシック" charset="0"/>
                <a:cs typeface="Arial" charset="0"/>
              </a:rPr>
              <a:t>Hofmeister</a:t>
            </a:r>
            <a:r>
              <a:rPr lang="en-US" sz="1600" dirty="0">
                <a:latin typeface="+mn-lt"/>
                <a:ea typeface="ＭＳ Ｐゴシック" charset="0"/>
                <a:cs typeface="Arial" charset="0"/>
              </a:rPr>
              <a:t> &amp; </a:t>
            </a:r>
            <a:r>
              <a:rPr lang="en-US" sz="1600" dirty="0" err="1">
                <a:latin typeface="+mn-lt"/>
                <a:ea typeface="ＭＳ Ｐゴシック" charset="0"/>
                <a:cs typeface="Arial" charset="0"/>
              </a:rPr>
              <a:t>Chopelas</a:t>
            </a:r>
            <a:r>
              <a:rPr lang="en-US" sz="1600" dirty="0">
                <a:latin typeface="+mn-lt"/>
                <a:ea typeface="ＭＳ Ｐゴシック" charset="0"/>
                <a:cs typeface="Arial" charset="0"/>
              </a:rPr>
              <a:t>, </a:t>
            </a:r>
            <a:r>
              <a:rPr lang="en-US" sz="1600" i="1" dirty="0">
                <a:latin typeface="+mn-lt"/>
                <a:ea typeface="ＭＳ Ｐゴシック" charset="0"/>
                <a:cs typeface="Arial" charset="0"/>
              </a:rPr>
              <a:t>Phys. Chem. Min</a:t>
            </a:r>
            <a:r>
              <a:rPr lang="en-US" sz="1600" dirty="0">
                <a:latin typeface="+mn-lt"/>
                <a:ea typeface="ＭＳ Ｐゴシック" charset="0"/>
                <a:cs typeface="Arial" charset="0"/>
              </a:rPr>
              <a:t>., 1991</a:t>
            </a:r>
          </a:p>
          <a:p>
            <a:pPr algn="just" eaLnBrk="1" hangingPunct="1">
              <a:spcBef>
                <a:spcPct val="20000"/>
              </a:spcBef>
              <a:defRPr/>
            </a:pPr>
            <a:endParaRPr lang="en-US" sz="1200" dirty="0">
              <a:latin typeface="+mn-lt"/>
              <a:ea typeface="ＭＳ Ｐゴシック" charset="0"/>
              <a:cs typeface="Arial" charset="0"/>
            </a:endParaRPr>
          </a:p>
          <a:p>
            <a:pPr algn="just" eaLnBrk="1" hangingPunct="1">
              <a:spcBef>
                <a:spcPct val="20000"/>
              </a:spcBef>
              <a:defRPr/>
            </a:pPr>
            <a:r>
              <a:rPr lang="en-US" sz="1600" b="1" u="sng" dirty="0" err="1">
                <a:latin typeface="+mn-lt"/>
                <a:ea typeface="ＭＳ Ｐゴシック" charset="0"/>
                <a:cs typeface="Arial" charset="0"/>
              </a:rPr>
              <a:t>Chopelas</a:t>
            </a:r>
            <a:r>
              <a:rPr lang="en-US" sz="1600" dirty="0">
                <a:latin typeface="+mn-lt"/>
                <a:ea typeface="ＭＳ Ｐゴシック" charset="0"/>
                <a:cs typeface="Arial" charset="0"/>
              </a:rPr>
              <a:t>: Chaplin &amp; Price &amp; Ross, </a:t>
            </a:r>
            <a:r>
              <a:rPr lang="en-US" sz="1600" i="1" dirty="0">
                <a:latin typeface="+mn-lt"/>
                <a:ea typeface="ＭＳ Ｐゴシック" charset="0"/>
                <a:cs typeface="Arial" charset="0"/>
              </a:rPr>
              <a:t>Am. Mineral.,</a:t>
            </a:r>
            <a:r>
              <a:rPr lang="en-US" sz="1600" dirty="0">
                <a:latin typeface="+mn-lt"/>
                <a:ea typeface="ＭＳ Ｐゴシック" charset="0"/>
                <a:cs typeface="Arial" charset="0"/>
              </a:rPr>
              <a:t> 1998</a:t>
            </a:r>
          </a:p>
          <a:p>
            <a:pPr algn="just" eaLnBrk="1" hangingPunct="1">
              <a:spcBef>
                <a:spcPct val="20000"/>
              </a:spcBef>
              <a:defRPr/>
            </a:pPr>
            <a:endParaRPr lang="en-US" sz="1200" dirty="0">
              <a:latin typeface="+mn-lt"/>
              <a:ea typeface="ＭＳ Ｐゴシック" charset="0"/>
              <a:cs typeface="Arial" charset="0"/>
            </a:endParaRPr>
          </a:p>
          <a:p>
            <a:pPr algn="just" eaLnBrk="1" hangingPunct="1">
              <a:spcBef>
                <a:spcPct val="20000"/>
              </a:spcBef>
              <a:defRPr/>
            </a:pPr>
            <a:r>
              <a:rPr lang="en-US" sz="1600" b="1" u="sng" dirty="0" err="1">
                <a:latin typeface="+mn-lt"/>
                <a:ea typeface="ＭＳ Ｐゴシック" charset="0"/>
                <a:cs typeface="Arial" charset="0"/>
              </a:rPr>
              <a:t>Kolesov</a:t>
            </a:r>
            <a:r>
              <a:rPr lang="en-US" sz="1600" dirty="0">
                <a:latin typeface="+mn-lt"/>
                <a:ea typeface="ＭＳ Ｐゴシック" charset="0"/>
                <a:cs typeface="Arial" charset="0"/>
              </a:rPr>
              <a:t>: </a:t>
            </a:r>
            <a:r>
              <a:rPr lang="en-US" sz="1600" dirty="0" err="1">
                <a:latin typeface="+mn-lt"/>
                <a:ea typeface="ＭＳ Ｐゴシック" charset="0"/>
                <a:cs typeface="Arial" charset="0"/>
              </a:rPr>
              <a:t>Kolesov</a:t>
            </a:r>
            <a:r>
              <a:rPr lang="en-US" sz="1600" dirty="0">
                <a:latin typeface="+mn-lt"/>
                <a:ea typeface="ＭＳ Ｐゴシック" charset="0"/>
                <a:cs typeface="Arial" charset="0"/>
              </a:rPr>
              <a:t> &amp; Geiger, </a:t>
            </a:r>
            <a:r>
              <a:rPr lang="en-US" sz="1600" i="1" dirty="0">
                <a:latin typeface="+mn-lt"/>
                <a:ea typeface="ＭＳ Ｐゴシック" charset="0"/>
                <a:cs typeface="Arial" charset="0"/>
              </a:rPr>
              <a:t>Phys. Chem. Min.</a:t>
            </a:r>
            <a:r>
              <a:rPr lang="en-US" sz="1600" dirty="0">
                <a:latin typeface="+mn-lt"/>
                <a:ea typeface="ＭＳ Ｐゴシック" charset="0"/>
                <a:cs typeface="Arial" charset="0"/>
              </a:rPr>
              <a:t>, 1998</a:t>
            </a:r>
            <a:r>
              <a:rPr lang="en-US" sz="1600" dirty="0">
                <a:latin typeface="Arial" charset="0"/>
                <a:ea typeface="ＭＳ Ｐゴシック" charset="0"/>
                <a:cs typeface="Arial" charset="0"/>
              </a:rPr>
              <a:t> </a:t>
            </a:r>
          </a:p>
        </p:txBody>
      </p:sp>
      <p:sp>
        <p:nvSpPr>
          <p:cNvPr id="6" name="CasellaDiTesto 5"/>
          <p:cNvSpPr txBox="1"/>
          <p:nvPr/>
        </p:nvSpPr>
        <p:spPr>
          <a:xfrm>
            <a:off x="6477000" y="1498600"/>
            <a:ext cx="2370138" cy="708025"/>
          </a:xfrm>
          <a:prstGeom prst="rect">
            <a:avLst/>
          </a:prstGeom>
          <a:noFill/>
          <a:ln w="76200" cmpd="sng">
            <a:solidFill>
              <a:srgbClr val="FE6E1E"/>
            </a:solidFill>
          </a:ln>
        </p:spPr>
        <p:txBody>
          <a:bodyPr lIns="91420" tIns="45711" rIns="91420" bIns="45711">
            <a:spAutoFit/>
          </a:bodyPr>
          <a:lstStyle/>
          <a:p>
            <a:pPr algn="ctr" eaLnBrk="1" hangingPunct="1">
              <a:spcBef>
                <a:spcPct val="50000"/>
              </a:spcBef>
              <a:defRPr/>
            </a:pPr>
            <a:r>
              <a:rPr lang="it-IT" sz="2000" dirty="0">
                <a:latin typeface="+mn-lt"/>
                <a:ea typeface="ＭＳ Ｐゴシック" charset="0"/>
                <a:cs typeface="Arial" charset="0"/>
              </a:rPr>
              <a:t>B3LYP </a:t>
            </a:r>
            <a:r>
              <a:rPr lang="it-IT" sz="2000" dirty="0" err="1">
                <a:latin typeface="+mn-lt"/>
                <a:ea typeface="ＭＳ Ｐゴシック" charset="0"/>
                <a:cs typeface="Arial" charset="0"/>
              </a:rPr>
              <a:t>overstimates</a:t>
            </a:r>
            <a:r>
              <a:rPr lang="it-IT" sz="2000" dirty="0">
                <a:latin typeface="+mn-lt"/>
                <a:ea typeface="ＭＳ Ｐゴシック" charset="0"/>
                <a:cs typeface="Arial" charset="0"/>
              </a:rPr>
              <a:t> the lattice </a:t>
            </a:r>
            <a:r>
              <a:rPr lang="it-IT" sz="2000" dirty="0" err="1">
                <a:latin typeface="+mn-lt"/>
                <a:ea typeface="ＭＳ Ｐゴシック" charset="0"/>
                <a:cs typeface="Arial" charset="0"/>
              </a:rPr>
              <a:t>parameter</a:t>
            </a:r>
            <a:r>
              <a:rPr lang="it-IT" sz="2000" dirty="0">
                <a:latin typeface="+mn-lt"/>
                <a:ea typeface="ＭＳ Ｐゴシック" charset="0"/>
                <a:cs typeface="Arial" charset="0"/>
              </a:rPr>
              <a:t>! </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olo 1"/>
          <p:cNvSpPr>
            <a:spLocks noGrp="1"/>
          </p:cNvSpPr>
          <p:nvPr>
            <p:ph type="title"/>
          </p:nvPr>
        </p:nvSpPr>
        <p:spPr>
          <a:xfrm>
            <a:off x="701675" y="179388"/>
            <a:ext cx="7772400" cy="1143000"/>
          </a:xfrm>
        </p:spPr>
        <p:txBody>
          <a:bodyPr/>
          <a:lstStyle/>
          <a:p>
            <a:r>
              <a:rPr lang="it-IT" altLang="en-US" smtClean="0"/>
              <a:t>... and the RAMAN spectra!</a:t>
            </a:r>
          </a:p>
        </p:txBody>
      </p:sp>
      <p:pic>
        <p:nvPicPr>
          <p:cNvPr id="152579" name="Segnaposto contenuto 4"/>
          <p:cNvPicPr>
            <a:picLocks noGrp="1" noChangeAspect="1"/>
          </p:cNvPicPr>
          <p:nvPr>
            <p:ph idx="1"/>
          </p:nvPr>
        </p:nvPicPr>
        <p:blipFill>
          <a:blip r:embed="rId3">
            <a:extLst>
              <a:ext uri="{28A0092B-C50C-407E-A947-70E740481C1C}">
                <a14:useLocalDpi xmlns:a14="http://schemas.microsoft.com/office/drawing/2010/main" val="0"/>
              </a:ext>
            </a:extLst>
          </a:blip>
          <a:srcRect l="298" t="526" b="-237"/>
          <a:stretch>
            <a:fillRect/>
          </a:stretch>
        </p:blipFill>
        <p:spPr>
          <a:xfrm>
            <a:off x="1184275" y="1366838"/>
            <a:ext cx="7113588" cy="4076700"/>
          </a:xfrm>
        </p:spPr>
      </p:pic>
      <p:sp>
        <p:nvSpPr>
          <p:cNvPr id="6" name="CasellaDiTesto 5"/>
          <p:cNvSpPr txBox="1"/>
          <p:nvPr/>
        </p:nvSpPr>
        <p:spPr>
          <a:xfrm>
            <a:off x="896938" y="5468938"/>
            <a:ext cx="7485062" cy="708025"/>
          </a:xfrm>
          <a:prstGeom prst="rect">
            <a:avLst/>
          </a:prstGeom>
          <a:noFill/>
        </p:spPr>
        <p:txBody>
          <a:bodyPr lIns="91420" tIns="45711" rIns="91420" bIns="45711">
            <a:spAutoFit/>
          </a:bodyPr>
          <a:lstStyle/>
          <a:p>
            <a:pPr eaLnBrk="1" hangingPunct="1">
              <a:spcBef>
                <a:spcPct val="50000"/>
              </a:spcBef>
              <a:defRPr/>
            </a:pPr>
            <a:r>
              <a:rPr lang="it-IT" sz="1600" b="1" dirty="0">
                <a:latin typeface="+mn-lt"/>
                <a:ea typeface="ＭＳ Ｐゴシック" charset="0"/>
                <a:cs typeface="Arial" charset="0"/>
              </a:rPr>
              <a:t>A</a:t>
            </a:r>
            <a:r>
              <a:rPr lang="it-IT" sz="1600" b="1" baseline="-25000" dirty="0">
                <a:latin typeface="+mn-lt"/>
                <a:ea typeface="ＭＳ Ｐゴシック" charset="0"/>
                <a:cs typeface="Arial" charset="0"/>
              </a:rPr>
              <a:t>1g</a:t>
            </a:r>
            <a:r>
              <a:rPr lang="it-IT" sz="1600" dirty="0">
                <a:latin typeface="+mn-lt"/>
                <a:ea typeface="ＭＳ Ｐゴシック" charset="0"/>
                <a:cs typeface="Arial" charset="0"/>
              </a:rPr>
              <a:t> </a:t>
            </a:r>
            <a:r>
              <a:rPr lang="it-IT" sz="1600" dirty="0" err="1">
                <a:latin typeface="+mn-lt"/>
                <a:ea typeface="ＭＳ Ｐゴシック" charset="0"/>
                <a:cs typeface="Arial" charset="0"/>
              </a:rPr>
              <a:t>peaks</a:t>
            </a:r>
            <a:r>
              <a:rPr lang="it-IT" sz="1600" dirty="0">
                <a:latin typeface="+mn-lt"/>
                <a:ea typeface="ＭＳ Ｐゴシック" charset="0"/>
                <a:cs typeface="Arial" charset="0"/>
              </a:rPr>
              <a:t> </a:t>
            </a:r>
            <a:r>
              <a:rPr lang="it-IT" sz="1600" dirty="0" err="1">
                <a:latin typeface="+mn-lt"/>
                <a:ea typeface="ＭＳ Ｐゴシック" charset="0"/>
                <a:cs typeface="Arial" charset="0"/>
              </a:rPr>
              <a:t>also</a:t>
            </a:r>
            <a:r>
              <a:rPr lang="it-IT" sz="1600" dirty="0">
                <a:latin typeface="+mn-lt"/>
                <a:ea typeface="ＭＳ Ｐゴシック" charset="0"/>
                <a:cs typeface="Arial" charset="0"/>
              </a:rPr>
              <a:t> in </a:t>
            </a:r>
            <a:r>
              <a:rPr lang="it-IT" sz="1600" b="1" dirty="0">
                <a:latin typeface="+mn-lt"/>
                <a:ea typeface="ＭＳ Ｐゴシック" charset="0"/>
                <a:cs typeface="Arial" charset="0"/>
              </a:rPr>
              <a:t>F</a:t>
            </a:r>
            <a:r>
              <a:rPr lang="it-IT" sz="1600" b="1" baseline="-25000" dirty="0">
                <a:latin typeface="+mn-lt"/>
                <a:ea typeface="ＭＳ Ｐゴシック" charset="0"/>
                <a:cs typeface="Arial" charset="0"/>
              </a:rPr>
              <a:t>2g</a:t>
            </a:r>
            <a:r>
              <a:rPr lang="it-IT" sz="1600" dirty="0">
                <a:latin typeface="+mn-lt"/>
                <a:ea typeface="ＭＳ Ｐゴシック" charset="0"/>
                <a:cs typeface="Arial" charset="0"/>
              </a:rPr>
              <a:t> </a:t>
            </a:r>
            <a:r>
              <a:rPr lang="it-IT" sz="1600" dirty="0" err="1">
                <a:latin typeface="+mn-lt"/>
                <a:ea typeface="ＭＳ Ｐゴシック" charset="0"/>
                <a:cs typeface="Arial" charset="0"/>
              </a:rPr>
              <a:t>spectrum</a:t>
            </a:r>
            <a:r>
              <a:rPr lang="it-IT" sz="1600" dirty="0">
                <a:latin typeface="+mn-lt"/>
                <a:ea typeface="ＭＳ Ｐゴシック" charset="0"/>
                <a:cs typeface="Arial" charset="0"/>
              </a:rPr>
              <a:t> </a:t>
            </a:r>
            <a:r>
              <a:rPr lang="it-IT" sz="1600" dirty="0" err="1">
                <a:latin typeface="+mn-lt"/>
                <a:ea typeface="ＭＳ Ｐゴシック" charset="0"/>
                <a:cs typeface="Arial" charset="0"/>
              </a:rPr>
              <a:t>caused</a:t>
            </a:r>
            <a:r>
              <a:rPr lang="it-IT" sz="1600" dirty="0">
                <a:latin typeface="+mn-lt"/>
                <a:ea typeface="ＭＳ Ｐゴシック" charset="0"/>
                <a:cs typeface="Arial" charset="0"/>
              </a:rPr>
              <a:t> by the </a:t>
            </a:r>
            <a:r>
              <a:rPr lang="it-IT" sz="1600" dirty="0" err="1">
                <a:latin typeface="+mn-lt"/>
                <a:ea typeface="ＭＳ Ｐゴシック" charset="0"/>
                <a:cs typeface="Arial" charset="0"/>
              </a:rPr>
              <a:t>presence</a:t>
            </a:r>
            <a:r>
              <a:rPr lang="it-IT" sz="1600" dirty="0">
                <a:latin typeface="+mn-lt"/>
                <a:ea typeface="ＭＳ Ｐゴシック" charset="0"/>
                <a:cs typeface="Arial" charset="0"/>
              </a:rPr>
              <a:t> of </a:t>
            </a:r>
            <a:r>
              <a:rPr lang="it-IT" sz="1600" dirty="0" err="1">
                <a:latin typeface="+mn-lt"/>
                <a:ea typeface="ＭＳ Ｐゴシック" charset="0"/>
                <a:cs typeface="Arial" charset="0"/>
              </a:rPr>
              <a:t>different</a:t>
            </a:r>
            <a:r>
              <a:rPr lang="it-IT" sz="1600" dirty="0">
                <a:latin typeface="+mn-lt"/>
                <a:ea typeface="ＭＳ Ｐゴシック" charset="0"/>
                <a:cs typeface="Arial" charset="0"/>
              </a:rPr>
              <a:t> </a:t>
            </a:r>
            <a:r>
              <a:rPr lang="it-IT" sz="1600" dirty="0" err="1">
                <a:latin typeface="+mn-lt"/>
                <a:ea typeface="ＭＳ Ｐゴシック" charset="0"/>
                <a:cs typeface="Arial" charset="0"/>
              </a:rPr>
              <a:t>crystal</a:t>
            </a:r>
            <a:r>
              <a:rPr lang="it-IT" sz="1600" dirty="0">
                <a:latin typeface="+mn-lt"/>
                <a:ea typeface="ＭＳ Ｐゴシック" charset="0"/>
                <a:cs typeface="Arial" charset="0"/>
              </a:rPr>
              <a:t> </a:t>
            </a:r>
            <a:r>
              <a:rPr lang="it-IT" sz="1600" dirty="0" err="1">
                <a:latin typeface="+mn-lt"/>
                <a:ea typeface="ＭＳ Ｐゴシック" charset="0"/>
                <a:cs typeface="Arial" charset="0"/>
              </a:rPr>
              <a:t>orientations</a:t>
            </a:r>
            <a:r>
              <a:rPr lang="it-IT" sz="1600" dirty="0">
                <a:latin typeface="+mn-lt"/>
                <a:ea typeface="ＭＳ Ｐゴシック" charset="0"/>
                <a:cs typeface="Arial" charset="0"/>
              </a:rPr>
              <a:t> and/or </a:t>
            </a:r>
            <a:r>
              <a:rPr lang="it-IT" sz="1600" dirty="0" err="1">
                <a:latin typeface="+mn-lt"/>
                <a:ea typeface="ＭＳ Ｐゴシック" charset="0"/>
                <a:cs typeface="Arial" charset="0"/>
              </a:rPr>
              <a:t>rotation</a:t>
            </a:r>
            <a:r>
              <a:rPr lang="it-IT" sz="1600" dirty="0">
                <a:latin typeface="+mn-lt"/>
                <a:ea typeface="ＭＳ Ｐゴシック" charset="0"/>
                <a:cs typeface="Arial" charset="0"/>
              </a:rPr>
              <a:t> of the </a:t>
            </a:r>
            <a:r>
              <a:rPr lang="it-IT" sz="1600" dirty="0" err="1">
                <a:latin typeface="+mn-lt"/>
                <a:ea typeface="ＭＳ Ｐゴシック" charset="0"/>
                <a:cs typeface="Arial" charset="0"/>
              </a:rPr>
              <a:t>polarized</a:t>
            </a:r>
            <a:r>
              <a:rPr lang="it-IT" sz="1600" dirty="0">
                <a:latin typeface="+mn-lt"/>
                <a:ea typeface="ＭＳ Ｐゴシック" charset="0"/>
                <a:cs typeface="Arial" charset="0"/>
              </a:rPr>
              <a:t> light.</a:t>
            </a:r>
            <a:r>
              <a:rPr lang="it-IT" dirty="0">
                <a:latin typeface="Arial" charset="0"/>
                <a:ea typeface="ＭＳ Ｐゴシック" charset="0"/>
                <a:cs typeface="Arial" charset="0"/>
              </a:rPr>
              <a:t> </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olo 1"/>
          <p:cNvSpPr>
            <a:spLocks noGrp="1"/>
          </p:cNvSpPr>
          <p:nvPr>
            <p:ph type="title" idx="4294967295"/>
          </p:nvPr>
        </p:nvSpPr>
        <p:spPr>
          <a:xfrm>
            <a:off x="0" y="609600"/>
            <a:ext cx="7772400" cy="1143000"/>
          </a:xfrm>
        </p:spPr>
        <p:txBody>
          <a:bodyPr/>
          <a:lstStyle/>
          <a:p>
            <a:r>
              <a:rPr lang="fr-FR" altLang="it-IT" sz="2800" smtClean="0">
                <a:solidFill>
                  <a:srgbClr val="F73717"/>
                </a:solidFill>
              </a:rPr>
              <a:t/>
            </a:r>
            <a:br>
              <a:rPr lang="fr-FR" altLang="it-IT" sz="2800" smtClean="0">
                <a:solidFill>
                  <a:srgbClr val="F73717"/>
                </a:solidFill>
              </a:rPr>
            </a:br>
            <a:r>
              <a:rPr lang="fr-FR" altLang="it-IT" sz="2800" smtClean="0">
                <a:solidFill>
                  <a:srgbClr val="F73717"/>
                </a:solidFill>
              </a:rPr>
              <a:t>Is simulation expensive?</a:t>
            </a:r>
            <a:br>
              <a:rPr lang="fr-FR" altLang="it-IT" sz="2800" smtClean="0">
                <a:solidFill>
                  <a:srgbClr val="F73717"/>
                </a:solidFill>
              </a:rPr>
            </a:br>
            <a:r>
              <a:rPr lang="fr-FR" altLang="it-IT" sz="2800" smtClean="0">
                <a:solidFill>
                  <a:srgbClr val="F73717"/>
                </a:solidFill>
              </a:rPr>
              <a:t>The last computer we bought….</a:t>
            </a:r>
            <a:br>
              <a:rPr lang="fr-FR" altLang="it-IT" sz="2800" smtClean="0">
                <a:solidFill>
                  <a:srgbClr val="F73717"/>
                </a:solidFill>
              </a:rPr>
            </a:br>
            <a:r>
              <a:rPr lang="fr-FR" altLang="it-IT" sz="2800" smtClean="0">
                <a:solidFill>
                  <a:srgbClr val="F73717"/>
                </a:solidFill>
              </a:rPr>
              <a:t/>
            </a:r>
            <a:br>
              <a:rPr lang="fr-FR" altLang="it-IT" sz="2800" smtClean="0">
                <a:solidFill>
                  <a:srgbClr val="F73717"/>
                </a:solidFill>
              </a:rPr>
            </a:br>
            <a:endParaRPr lang="fr-FR" altLang="it-IT" sz="2800" smtClean="0">
              <a:solidFill>
                <a:srgbClr val="F73717"/>
              </a:solidFill>
            </a:endParaRPr>
          </a:p>
        </p:txBody>
      </p:sp>
      <p:sp>
        <p:nvSpPr>
          <p:cNvPr id="10244" name="Rettangolo 3"/>
          <p:cNvSpPr>
            <a:spLocks noChangeArrowheads="1"/>
          </p:cNvSpPr>
          <p:nvPr/>
        </p:nvSpPr>
        <p:spPr bwMode="auto">
          <a:xfrm>
            <a:off x="457200" y="1404938"/>
            <a:ext cx="7934325" cy="5540375"/>
          </a:xfrm>
          <a:prstGeom prst="rect">
            <a:avLst/>
          </a:prstGeom>
          <a:noFill/>
          <a:ln w="9525">
            <a:solidFill>
              <a:schemeClr val="bg1"/>
            </a:solidFill>
            <a:miter lim="800000"/>
            <a:headEnd/>
            <a:tailEnd/>
          </a:ln>
        </p:spPr>
        <p:txBody>
          <a:bodyPr lIns="91420" tIns="45711" rIns="91420" bIns="45711">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5000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5000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5000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5000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defRPr/>
            </a:pPr>
            <a:endParaRPr lang="it-IT" altLang="it-IT" sz="1800" dirty="0">
              <a:solidFill>
                <a:srgbClr val="000000"/>
              </a:solidFill>
              <a:cs typeface="+mn-cs"/>
            </a:endParaRPr>
          </a:p>
          <a:p>
            <a:pPr algn="ctr" eaLnBrk="1" hangingPunct="1">
              <a:spcBef>
                <a:spcPct val="50000"/>
              </a:spcBef>
              <a:defRPr/>
            </a:pPr>
            <a:r>
              <a:rPr lang="it-IT" altLang="it-IT" sz="1800" dirty="0">
                <a:solidFill>
                  <a:srgbClr val="000000"/>
                </a:solidFill>
                <a:cs typeface="+mn-cs"/>
              </a:rPr>
              <a:t>Server Supermicro </a:t>
            </a:r>
            <a:r>
              <a:rPr lang="it-IT" altLang="it-IT" sz="1800" dirty="0">
                <a:solidFill>
                  <a:srgbClr val="FF0000"/>
                </a:solidFill>
                <a:cs typeface="+mn-cs"/>
              </a:rPr>
              <a:t>64 CORE</a:t>
            </a:r>
            <a:r>
              <a:rPr lang="it-IT" altLang="it-IT" sz="1800" dirty="0">
                <a:solidFill>
                  <a:srgbClr val="000000"/>
                </a:solidFill>
                <a:cs typeface="+mn-cs"/>
              </a:rPr>
              <a:t>   OPTERON</a:t>
            </a:r>
            <a:r>
              <a:rPr lang="it-IT" altLang="it-IT" sz="1800" dirty="0">
                <a:solidFill>
                  <a:srgbClr val="FF0000"/>
                </a:solidFill>
                <a:cs typeface="+mn-cs"/>
              </a:rPr>
              <a:t>     </a:t>
            </a:r>
            <a:r>
              <a:rPr lang="it-IT" altLang="it-IT" sz="1800" dirty="0" err="1">
                <a:solidFill>
                  <a:srgbClr val="FF0000"/>
                </a:solidFill>
                <a:cs typeface="+mn-cs"/>
              </a:rPr>
              <a:t>euros</a:t>
            </a:r>
            <a:r>
              <a:rPr lang="it-IT" altLang="it-IT" sz="1800" dirty="0">
                <a:solidFill>
                  <a:srgbClr val="FF0000"/>
                </a:solidFill>
                <a:cs typeface="+mn-cs"/>
              </a:rPr>
              <a:t>        6.490  ,00</a:t>
            </a:r>
            <a:endParaRPr lang="it-IT" altLang="it-IT" sz="1600" dirty="0">
              <a:solidFill>
                <a:srgbClr val="000000"/>
              </a:solidFill>
              <a:cs typeface="+mn-cs"/>
            </a:endParaRPr>
          </a:p>
          <a:p>
            <a:pPr algn="ctr" eaLnBrk="1" hangingPunct="1">
              <a:spcBef>
                <a:spcPct val="50000"/>
              </a:spcBef>
              <a:defRPr/>
            </a:pPr>
            <a:r>
              <a:rPr lang="it-IT" altLang="it-IT" sz="1400" dirty="0">
                <a:solidFill>
                  <a:srgbClr val="000000"/>
                </a:solidFill>
                <a:cs typeface="+mn-cs"/>
              </a:rPr>
              <a:t>1 x Chassis 2U - 6 x SATA/SAS - 1400W                                                              </a:t>
            </a:r>
          </a:p>
          <a:p>
            <a:pPr algn="ctr" eaLnBrk="1" hangingPunct="1">
              <a:spcBef>
                <a:spcPct val="50000"/>
              </a:spcBef>
              <a:defRPr/>
            </a:pPr>
            <a:r>
              <a:rPr lang="fr-FR" altLang="it-IT" sz="1400" dirty="0">
                <a:solidFill>
                  <a:srgbClr val="000000"/>
                </a:solidFill>
                <a:cs typeface="+mn-cs"/>
              </a:rPr>
              <a:t>4 x CPU AMD </a:t>
            </a:r>
            <a:r>
              <a:rPr lang="fr-FR" altLang="it-IT" sz="1400" dirty="0" err="1">
                <a:solidFill>
                  <a:srgbClr val="000000"/>
                </a:solidFill>
                <a:cs typeface="+mn-cs"/>
              </a:rPr>
              <a:t>Opteron</a:t>
            </a:r>
            <a:r>
              <a:rPr lang="fr-FR" altLang="it-IT" sz="1400" dirty="0">
                <a:solidFill>
                  <a:srgbClr val="000000"/>
                </a:solidFill>
                <a:cs typeface="+mn-cs"/>
              </a:rPr>
              <a:t> 16-Core 6272 2,1Ghz 115W</a:t>
            </a:r>
          </a:p>
          <a:p>
            <a:pPr algn="ctr" eaLnBrk="1" hangingPunct="1">
              <a:spcBef>
                <a:spcPct val="50000"/>
              </a:spcBef>
              <a:defRPr/>
            </a:pPr>
            <a:r>
              <a:rPr lang="nl-NL" altLang="it-IT" sz="1400" dirty="0">
                <a:solidFill>
                  <a:srgbClr val="000000"/>
                </a:solidFill>
                <a:cs typeface="+mn-cs"/>
              </a:rPr>
              <a:t>8 x RAM 8 GB DDR3-1333 ECC Reg. (1GB/core)</a:t>
            </a:r>
          </a:p>
          <a:p>
            <a:pPr algn="ctr" eaLnBrk="1" hangingPunct="1">
              <a:spcBef>
                <a:spcPct val="50000"/>
              </a:spcBef>
              <a:defRPr/>
            </a:pPr>
            <a:r>
              <a:rPr lang="sv-SE" altLang="it-IT" sz="1400" dirty="0">
                <a:solidFill>
                  <a:srgbClr val="000000"/>
                </a:solidFill>
                <a:cs typeface="+mn-cs"/>
              </a:rPr>
              <a:t>1 x Backplane SAS/SATA 6 disks</a:t>
            </a:r>
          </a:p>
          <a:p>
            <a:pPr algn="ctr" eaLnBrk="1" hangingPunct="1">
              <a:spcBef>
                <a:spcPct val="50000"/>
              </a:spcBef>
              <a:defRPr/>
            </a:pPr>
            <a:r>
              <a:rPr lang="it-IT" altLang="it-IT" sz="1400" dirty="0">
                <a:solidFill>
                  <a:srgbClr val="000000"/>
                </a:solidFill>
                <a:cs typeface="+mn-cs"/>
              </a:rPr>
              <a:t>1 x HDD SATAII 500 GB 7.200 RPM hot-swap</a:t>
            </a:r>
          </a:p>
          <a:p>
            <a:pPr algn="ctr" eaLnBrk="1" hangingPunct="1">
              <a:spcBef>
                <a:spcPct val="50000"/>
              </a:spcBef>
              <a:defRPr/>
            </a:pPr>
            <a:r>
              <a:rPr lang="it-IT" altLang="it-IT" sz="1400" dirty="0">
                <a:solidFill>
                  <a:srgbClr val="000000"/>
                </a:solidFill>
                <a:cs typeface="+mn-cs"/>
              </a:rPr>
              <a:t>1 x SVGA Matrox G200eW 16MB</a:t>
            </a:r>
          </a:p>
          <a:p>
            <a:pPr algn="ctr" eaLnBrk="1" hangingPunct="1">
              <a:spcBef>
                <a:spcPct val="50000"/>
              </a:spcBef>
              <a:defRPr/>
            </a:pPr>
            <a:r>
              <a:rPr lang="sv-SE" altLang="it-IT" sz="1400" dirty="0">
                <a:solidFill>
                  <a:srgbClr val="000000"/>
                </a:solidFill>
                <a:cs typeface="+mn-cs"/>
              </a:rPr>
              <a:t>2 x LAN interface 1 Gbit</a:t>
            </a:r>
          </a:p>
          <a:p>
            <a:pPr algn="ctr" eaLnBrk="1" hangingPunct="1">
              <a:spcBef>
                <a:spcPct val="50000"/>
              </a:spcBef>
              <a:defRPr/>
            </a:pPr>
            <a:r>
              <a:rPr lang="fr-FR" altLang="it-IT" sz="1400" dirty="0">
                <a:solidFill>
                  <a:srgbClr val="000000"/>
                </a:solidFill>
                <a:cs typeface="+mn-cs"/>
              </a:rPr>
              <a:t>1 x Management IPMI 2.0</a:t>
            </a:r>
          </a:p>
          <a:p>
            <a:pPr algn="ctr" eaLnBrk="1" hangingPunct="1">
              <a:spcBef>
                <a:spcPct val="50000"/>
              </a:spcBef>
              <a:defRPr/>
            </a:pPr>
            <a:r>
              <a:rPr lang="fr-FR" altLang="it-IT" sz="1800" dirty="0">
                <a:solidFill>
                  <a:srgbClr val="FF0000"/>
                </a:solidFill>
                <a:cs typeface="+mn-cs"/>
              </a:rPr>
              <a:t>Cheap… but 64 </a:t>
            </a:r>
            <a:r>
              <a:rPr lang="fr-FR" altLang="it-IT" sz="1800" dirty="0" err="1">
                <a:solidFill>
                  <a:srgbClr val="FF0000"/>
                </a:solidFill>
                <a:cs typeface="+mn-cs"/>
              </a:rPr>
              <a:t>cores</a:t>
            </a:r>
            <a:r>
              <a:rPr lang="fr-FR" altLang="it-IT" sz="1800" dirty="0">
                <a:solidFill>
                  <a:srgbClr val="FF0000"/>
                </a:solidFill>
                <a:cs typeface="+mn-cs"/>
              </a:rPr>
              <a:t>-</a:t>
            </a:r>
            <a:r>
              <a:rPr lang="fr-FR" altLang="it-IT" sz="1800" dirty="0">
                <a:solidFill>
                  <a:srgbClr val="FF0000"/>
                </a:solidFill>
                <a:cs typeface="+mn-cs"/>
                <a:sym typeface="Wingdings" pitchFamily="2" charset="2"/>
              </a:rPr>
              <a:t>  </a:t>
            </a:r>
            <a:r>
              <a:rPr lang="fr-FR" altLang="it-IT" sz="1800" dirty="0" err="1">
                <a:solidFill>
                  <a:srgbClr val="000000"/>
                </a:solidFill>
                <a:cs typeface="+mn-cs"/>
                <a:sym typeface="Wingdings" pitchFamily="2" charset="2"/>
              </a:rPr>
              <a:t>Parallel</a:t>
            </a:r>
            <a:r>
              <a:rPr lang="fr-FR" altLang="it-IT" sz="1800" dirty="0">
                <a:solidFill>
                  <a:srgbClr val="000000"/>
                </a:solidFill>
                <a:cs typeface="+mn-cs"/>
                <a:sym typeface="Wingdings" pitchFamily="2" charset="2"/>
              </a:rPr>
              <a:t> </a:t>
            </a:r>
            <a:r>
              <a:rPr lang="fr-FR" altLang="it-IT" sz="1800" dirty="0" err="1">
                <a:solidFill>
                  <a:srgbClr val="000000"/>
                </a:solidFill>
                <a:cs typeface="+mn-cs"/>
                <a:sym typeface="Wingdings" pitchFamily="2" charset="2"/>
              </a:rPr>
              <a:t>computing</a:t>
            </a:r>
            <a:endParaRPr lang="fr-FR" altLang="it-IT" sz="1800" dirty="0">
              <a:solidFill>
                <a:srgbClr val="000000"/>
              </a:solidFill>
              <a:cs typeface="+mn-cs"/>
              <a:sym typeface="Wingdings" pitchFamily="2" charset="2"/>
            </a:endParaRPr>
          </a:p>
          <a:p>
            <a:pPr algn="ctr" eaLnBrk="1" hangingPunct="1">
              <a:spcBef>
                <a:spcPct val="50000"/>
              </a:spcBef>
              <a:defRPr/>
            </a:pPr>
            <a:r>
              <a:rPr lang="it-IT" altLang="it-IT" sz="1800" dirty="0" err="1">
                <a:solidFill>
                  <a:srgbClr val="FF0000"/>
                </a:solidFill>
                <a:cs typeface="+mn-cs"/>
              </a:rPr>
              <a:t>Much</a:t>
            </a:r>
            <a:r>
              <a:rPr lang="it-IT" altLang="it-IT" sz="1800" dirty="0">
                <a:solidFill>
                  <a:srgbClr val="FF0000"/>
                </a:solidFill>
                <a:cs typeface="+mn-cs"/>
              </a:rPr>
              <a:t> </a:t>
            </a:r>
            <a:r>
              <a:rPr lang="it-IT" altLang="it-IT" sz="1800" dirty="0" err="1">
                <a:solidFill>
                  <a:srgbClr val="FF0000"/>
                </a:solidFill>
                <a:cs typeface="+mn-cs"/>
              </a:rPr>
              <a:t>less</a:t>
            </a:r>
            <a:r>
              <a:rPr lang="it-IT" altLang="it-IT" sz="1800" dirty="0">
                <a:solidFill>
                  <a:srgbClr val="FF0000"/>
                </a:solidFill>
                <a:cs typeface="+mn-cs"/>
              </a:rPr>
              <a:t> </a:t>
            </a:r>
            <a:r>
              <a:rPr lang="it-IT" altLang="it-IT" sz="1800" dirty="0" err="1">
                <a:solidFill>
                  <a:srgbClr val="FF0000"/>
                </a:solidFill>
                <a:cs typeface="+mn-cs"/>
              </a:rPr>
              <a:t>than</a:t>
            </a:r>
            <a:r>
              <a:rPr lang="it-IT" altLang="it-IT" sz="1800" dirty="0">
                <a:solidFill>
                  <a:srgbClr val="FF0000"/>
                </a:solidFill>
                <a:cs typeface="+mn-cs"/>
              </a:rPr>
              <a:t> </a:t>
            </a:r>
            <a:r>
              <a:rPr lang="it-IT" altLang="it-IT" sz="1800" dirty="0" err="1">
                <a:solidFill>
                  <a:srgbClr val="FF0000"/>
                </a:solidFill>
                <a:cs typeface="+mn-cs"/>
              </a:rPr>
              <a:t>most</a:t>
            </a:r>
            <a:r>
              <a:rPr lang="it-IT" altLang="it-IT" sz="1800" dirty="0">
                <a:solidFill>
                  <a:srgbClr val="FF0000"/>
                </a:solidFill>
                <a:cs typeface="+mn-cs"/>
              </a:rPr>
              <a:t> of the  </a:t>
            </a:r>
            <a:r>
              <a:rPr lang="it-IT" altLang="it-IT" sz="1800" dirty="0" err="1">
                <a:solidFill>
                  <a:srgbClr val="FF0000"/>
                </a:solidFill>
                <a:cs typeface="+mn-cs"/>
              </a:rPr>
              <a:t>experimental</a:t>
            </a:r>
            <a:r>
              <a:rPr lang="it-IT" altLang="it-IT" sz="1800" dirty="0">
                <a:solidFill>
                  <a:srgbClr val="FF0000"/>
                </a:solidFill>
                <a:cs typeface="+mn-cs"/>
              </a:rPr>
              <a:t> </a:t>
            </a:r>
            <a:r>
              <a:rPr lang="it-IT" altLang="it-IT" sz="1800" dirty="0" err="1">
                <a:solidFill>
                  <a:srgbClr val="FF0000"/>
                </a:solidFill>
                <a:cs typeface="+mn-cs"/>
              </a:rPr>
              <a:t>equipments</a:t>
            </a:r>
            <a:endParaRPr lang="it-IT" altLang="it-IT" sz="1800" dirty="0">
              <a:solidFill>
                <a:srgbClr val="FF0000"/>
              </a:solidFill>
              <a:cs typeface="+mn-cs"/>
            </a:endParaRPr>
          </a:p>
          <a:p>
            <a:pPr algn="ctr" eaLnBrk="1" hangingPunct="1">
              <a:spcBef>
                <a:spcPct val="50000"/>
              </a:spcBef>
              <a:defRPr/>
            </a:pPr>
            <a:r>
              <a:rPr lang="it-IT" altLang="it-IT" sz="1800" dirty="0">
                <a:solidFill>
                  <a:srgbClr val="FF0000"/>
                </a:solidFill>
                <a:cs typeface="+mn-cs"/>
              </a:rPr>
              <a:t>64 </a:t>
            </a:r>
            <a:r>
              <a:rPr lang="it-IT" altLang="it-IT" sz="1800" dirty="0" err="1">
                <a:solidFill>
                  <a:srgbClr val="FF0000"/>
                </a:solidFill>
                <a:cs typeface="+mn-cs"/>
              </a:rPr>
              <a:t>cores</a:t>
            </a:r>
            <a:r>
              <a:rPr lang="it-IT" altLang="it-IT" sz="1800" dirty="0">
                <a:solidFill>
                  <a:srgbClr val="FF0000"/>
                </a:solidFill>
                <a:cs typeface="+mn-cs"/>
              </a:rPr>
              <a:t> </a:t>
            </a:r>
            <a:r>
              <a:rPr lang="it-IT" altLang="it-IT" sz="1800" dirty="0" err="1">
                <a:solidFill>
                  <a:srgbClr val="FF0000"/>
                </a:solidFill>
                <a:cs typeface="+mn-cs"/>
              </a:rPr>
              <a:t>enough</a:t>
            </a:r>
            <a:r>
              <a:rPr lang="it-IT" altLang="it-IT" sz="1800" dirty="0">
                <a:solidFill>
                  <a:srgbClr val="FF0000"/>
                </a:solidFill>
                <a:cs typeface="+mn-cs"/>
              </a:rPr>
              <a:t> for large </a:t>
            </a:r>
            <a:r>
              <a:rPr lang="it-IT" altLang="it-IT" sz="1800" dirty="0" err="1">
                <a:solidFill>
                  <a:srgbClr val="FF0000"/>
                </a:solidFill>
                <a:cs typeface="+mn-cs"/>
              </a:rPr>
              <a:t>calculation</a:t>
            </a:r>
            <a:r>
              <a:rPr lang="it-IT" altLang="it-IT" sz="1800" dirty="0">
                <a:solidFill>
                  <a:srgbClr val="FF0000"/>
                </a:solidFill>
                <a:cs typeface="+mn-cs"/>
              </a:rPr>
              <a:t>……..</a:t>
            </a:r>
          </a:p>
          <a:p>
            <a:pPr algn="ctr" eaLnBrk="1" hangingPunct="1">
              <a:spcBef>
                <a:spcPct val="50000"/>
              </a:spcBef>
              <a:defRPr/>
            </a:pPr>
            <a:endParaRPr lang="it-IT" altLang="it-IT" sz="2000" dirty="0">
              <a:solidFill>
                <a:srgbClr val="000000"/>
              </a:solidFill>
              <a:cs typeface="+mn-cs"/>
            </a:endParaRPr>
          </a:p>
          <a:p>
            <a:pPr algn="ctr" eaLnBrk="1" hangingPunct="1">
              <a:spcBef>
                <a:spcPct val="50000"/>
              </a:spcBef>
              <a:defRPr/>
            </a:pPr>
            <a:endParaRPr lang="it-IT" altLang="it-IT" sz="2000" dirty="0">
              <a:solidFill>
                <a:srgbClr val="000000"/>
              </a:solidFill>
              <a:cs typeface="+mn-c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ChangeArrowheads="1"/>
          </p:cNvSpPr>
          <p:nvPr/>
        </p:nvSpPr>
        <p:spPr bwMode="auto">
          <a:xfrm>
            <a:off x="0" y="2514600"/>
            <a:ext cx="9140825" cy="1600200"/>
          </a:xfrm>
          <a:prstGeom prst="rect">
            <a:avLst/>
          </a:prstGeom>
          <a:solidFill>
            <a:srgbClr val="000080"/>
          </a:solidFill>
          <a:ln w="9525">
            <a:solidFill>
              <a:srgbClr val="000080"/>
            </a:solidFill>
            <a:miter lim="800000"/>
            <a:headEnd/>
            <a:tailEnd/>
          </a:ln>
        </p:spPr>
        <p:txBody>
          <a:bodyPr wrap="none" lIns="91420" tIns="45711" rIns="91420" bIns="45711" anchor="ctr"/>
          <a:lstStyle/>
          <a:p>
            <a:pPr algn="ctr" eaLnBrk="1" hangingPunct="1">
              <a:defRPr/>
            </a:pPr>
            <a:endParaRPr lang="en-GB">
              <a:solidFill>
                <a:srgbClr val="000000"/>
              </a:solidFill>
              <a:latin typeface="Times" pitchFamily="18" charset="0"/>
              <a:ea typeface="Osaka" pitchFamily="-108" charset="-128"/>
              <a:cs typeface="+mn-cs"/>
            </a:endParaRPr>
          </a:p>
        </p:txBody>
      </p:sp>
      <p:sp>
        <p:nvSpPr>
          <p:cNvPr id="2053" name="Rectangle 3"/>
          <p:cNvSpPr>
            <a:spLocks noChangeArrowheads="1"/>
          </p:cNvSpPr>
          <p:nvPr/>
        </p:nvSpPr>
        <p:spPr bwMode="auto">
          <a:xfrm>
            <a:off x="6350" y="1228725"/>
            <a:ext cx="9140825" cy="1295400"/>
          </a:xfrm>
          <a:prstGeom prst="rect">
            <a:avLst/>
          </a:prstGeom>
          <a:gradFill rotWithShape="0">
            <a:gsLst>
              <a:gs pos="0">
                <a:srgbClr val="FFFFFF"/>
              </a:gs>
              <a:gs pos="100000">
                <a:srgbClr val="000080"/>
              </a:gs>
            </a:gsLst>
            <a:lin ang="5400000" scaled="1"/>
          </a:gradFill>
          <a:ln w="9525">
            <a:noFill/>
            <a:miter lim="800000"/>
            <a:headEnd/>
            <a:tailEnd/>
          </a:ln>
        </p:spPr>
        <p:txBody>
          <a:bodyPr wrap="none" lIns="91420" tIns="45711" rIns="91420" bIns="45711" anchor="ctr"/>
          <a:lstStyle/>
          <a:p>
            <a:pPr algn="ctr" eaLnBrk="1" hangingPunct="1">
              <a:defRPr/>
            </a:pPr>
            <a:endParaRPr lang="en-GB">
              <a:solidFill>
                <a:srgbClr val="000000"/>
              </a:solidFill>
              <a:latin typeface="Times" pitchFamily="18" charset="0"/>
              <a:ea typeface="Osaka" pitchFamily="-108" charset="-128"/>
              <a:cs typeface="+mn-cs"/>
            </a:endParaRPr>
          </a:p>
        </p:txBody>
      </p:sp>
      <p:sp>
        <p:nvSpPr>
          <p:cNvPr id="2054" name="Rectangle 4"/>
          <p:cNvSpPr>
            <a:spLocks noChangeArrowheads="1"/>
          </p:cNvSpPr>
          <p:nvPr/>
        </p:nvSpPr>
        <p:spPr bwMode="auto">
          <a:xfrm>
            <a:off x="7938" y="4114800"/>
            <a:ext cx="9140825" cy="1295400"/>
          </a:xfrm>
          <a:prstGeom prst="rect">
            <a:avLst/>
          </a:prstGeom>
          <a:gradFill rotWithShape="0">
            <a:gsLst>
              <a:gs pos="0">
                <a:srgbClr val="000080"/>
              </a:gs>
              <a:gs pos="100000">
                <a:srgbClr val="FFFFFF"/>
              </a:gs>
            </a:gsLst>
            <a:lin ang="5400000" scaled="1"/>
          </a:gradFill>
          <a:ln w="9525">
            <a:noFill/>
            <a:miter lim="800000"/>
            <a:headEnd/>
            <a:tailEnd/>
          </a:ln>
        </p:spPr>
        <p:txBody>
          <a:bodyPr wrap="none" lIns="91420" tIns="45711" rIns="91420" bIns="45711" anchor="ctr"/>
          <a:lstStyle/>
          <a:p>
            <a:pPr algn="ctr" eaLnBrk="1" hangingPunct="1">
              <a:defRPr/>
            </a:pPr>
            <a:endParaRPr lang="en-GB">
              <a:solidFill>
                <a:srgbClr val="000000"/>
              </a:solidFill>
              <a:latin typeface="Times" pitchFamily="18" charset="0"/>
              <a:ea typeface="Osaka" pitchFamily="-108" charset="-128"/>
              <a:cs typeface="+mn-cs"/>
            </a:endParaRPr>
          </a:p>
        </p:txBody>
      </p:sp>
      <p:sp>
        <p:nvSpPr>
          <p:cNvPr id="2055" name="Rectangle 5"/>
          <p:cNvSpPr>
            <a:spLocks noChangeArrowheads="1"/>
          </p:cNvSpPr>
          <p:nvPr/>
        </p:nvSpPr>
        <p:spPr bwMode="auto">
          <a:xfrm>
            <a:off x="2201863" y="2589213"/>
            <a:ext cx="4737100" cy="1209675"/>
          </a:xfrm>
          <a:prstGeom prst="rect">
            <a:avLst/>
          </a:prstGeom>
          <a:noFill/>
          <a:ln w="9525">
            <a:noFill/>
            <a:miter lim="800000"/>
            <a:headEnd/>
            <a:tailEnd/>
          </a:ln>
        </p:spPr>
        <p:txBody>
          <a:bodyPr wrap="none" lIns="91420" tIns="45711" rIns="91420" bIns="45711">
            <a:spAutoFit/>
          </a:bodyPr>
          <a:lstStyle/>
          <a:p>
            <a:pPr algn="ctr" eaLnBrk="1" hangingPunct="1">
              <a:defRPr/>
            </a:pPr>
            <a:r>
              <a:rPr lang="en-GB" sz="3600" b="1">
                <a:solidFill>
                  <a:srgbClr val="FFFFFF"/>
                </a:solidFill>
                <a:ea typeface="Osaka" pitchFamily="-108" charset="-128"/>
                <a:cs typeface="+mn-cs"/>
              </a:rPr>
              <a:t>High-order dielectric</a:t>
            </a:r>
            <a:br>
              <a:rPr lang="en-GB" sz="3600" b="1">
                <a:solidFill>
                  <a:srgbClr val="FFFFFF"/>
                </a:solidFill>
                <a:ea typeface="Osaka" pitchFamily="-108" charset="-128"/>
                <a:cs typeface="+mn-cs"/>
              </a:rPr>
            </a:br>
            <a:r>
              <a:rPr lang="en-GB" sz="3600" b="1">
                <a:solidFill>
                  <a:srgbClr val="FFFFFF"/>
                </a:solidFill>
                <a:ea typeface="Osaka" pitchFamily="-108" charset="-128"/>
                <a:cs typeface="+mn-cs"/>
              </a:rPr>
              <a:t>properties of solids</a:t>
            </a:r>
            <a:endParaRPr lang="en-GB" b="1">
              <a:solidFill>
                <a:srgbClr val="000000"/>
              </a:solidFill>
              <a:ea typeface="Osaka" pitchFamily="-108" charset="-128"/>
              <a:cs typeface="+mn-cs"/>
            </a:endParaRPr>
          </a:p>
        </p:txBody>
      </p:sp>
      <p:sp>
        <p:nvSpPr>
          <p:cNvPr id="2057" name="Rectangle 7"/>
          <p:cNvSpPr>
            <a:spLocks noChangeArrowheads="1"/>
          </p:cNvSpPr>
          <p:nvPr/>
        </p:nvSpPr>
        <p:spPr bwMode="auto">
          <a:xfrm>
            <a:off x="8763000" y="6324600"/>
            <a:ext cx="184150" cy="342900"/>
          </a:xfrm>
          <a:prstGeom prst="rect">
            <a:avLst/>
          </a:prstGeom>
          <a:noFill/>
          <a:ln w="9525">
            <a:noFill/>
            <a:miter lim="800000"/>
            <a:headEnd/>
            <a:tailEnd/>
          </a:ln>
        </p:spPr>
        <p:txBody>
          <a:bodyPr wrap="none" lIns="91420" tIns="45711" rIns="91420" bIns="45711">
            <a:spAutoFit/>
          </a:bodyPr>
          <a:lstStyle/>
          <a:p>
            <a:pPr algn="ctr" eaLnBrk="1" hangingPunct="1">
              <a:defRPr/>
            </a:pPr>
            <a:endParaRPr lang="en-GB" sz="1600">
              <a:solidFill>
                <a:srgbClr val="000000"/>
              </a:solidFill>
              <a:latin typeface="Arial Rounded MT Bold" pitchFamily="-108" charset="0"/>
              <a:ea typeface="Osaka" pitchFamily="-108" charset="-128"/>
              <a:cs typeface="+mn-cs"/>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ChangeArrowheads="1"/>
          </p:cNvSpPr>
          <p:nvPr/>
        </p:nvSpPr>
        <p:spPr bwMode="auto">
          <a:xfrm>
            <a:off x="0" y="0"/>
            <a:ext cx="5943600" cy="838200"/>
          </a:xfrm>
          <a:prstGeom prst="rect">
            <a:avLst/>
          </a:prstGeom>
          <a:solidFill>
            <a:srgbClr val="000080"/>
          </a:soli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3077" name="Rectangle 3"/>
          <p:cNvSpPr>
            <a:spLocks noChangeArrowheads="1"/>
          </p:cNvSpPr>
          <p:nvPr/>
        </p:nvSpPr>
        <p:spPr bwMode="auto">
          <a:xfrm>
            <a:off x="5867400" y="0"/>
            <a:ext cx="2209800" cy="838200"/>
          </a:xfrm>
          <a:prstGeom prst="rect">
            <a:avLst/>
          </a:prstGeom>
          <a:gradFill rotWithShape="0">
            <a:gsLst>
              <a:gs pos="0">
                <a:srgbClr val="000080"/>
              </a:gs>
              <a:gs pos="100000">
                <a:srgbClr val="FF0000"/>
              </a:gs>
            </a:gsLst>
            <a:lin ang="0" scaled="1"/>
          </a:gra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3078" name="Rectangle 4"/>
          <p:cNvSpPr>
            <a:spLocks noChangeArrowheads="1"/>
          </p:cNvSpPr>
          <p:nvPr/>
        </p:nvSpPr>
        <p:spPr bwMode="auto">
          <a:xfrm>
            <a:off x="8001000" y="0"/>
            <a:ext cx="1143000" cy="838200"/>
          </a:xfrm>
          <a:prstGeom prst="rect">
            <a:avLst/>
          </a:prstGeom>
          <a:solidFill>
            <a:srgbClr val="FF0000"/>
          </a:soli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3079" name="Rectangle 10"/>
          <p:cNvSpPr>
            <a:spLocks noChangeArrowheads="1"/>
          </p:cNvSpPr>
          <p:nvPr/>
        </p:nvSpPr>
        <p:spPr bwMode="auto">
          <a:xfrm>
            <a:off x="395288" y="142875"/>
            <a:ext cx="8569325" cy="549275"/>
          </a:xfrm>
          <a:prstGeom prst="rect">
            <a:avLst/>
          </a:prstGeom>
          <a:noFill/>
          <a:ln w="9525">
            <a:noFill/>
            <a:miter lim="800000"/>
            <a:headEnd/>
            <a:tailEnd/>
          </a:ln>
        </p:spPr>
        <p:txBody>
          <a:bodyPr wrap="none" lIns="91420" tIns="45711" rIns="91420" bIns="45711">
            <a:spAutoFit/>
          </a:bodyPr>
          <a:lstStyle/>
          <a:p>
            <a:pPr eaLnBrk="1" hangingPunct="1">
              <a:defRPr/>
            </a:pPr>
            <a:r>
              <a:rPr lang="en-GB" sz="3000" b="1">
                <a:solidFill>
                  <a:srgbClr val="FFFFFF"/>
                </a:solidFill>
                <a:ea typeface="Osaka" pitchFamily="-108" charset="-128"/>
                <a:cs typeface="+mn-cs"/>
              </a:rPr>
              <a:t>The total energy of a crystal in an electric field</a:t>
            </a:r>
          </a:p>
        </p:txBody>
      </p:sp>
      <p:graphicFrame>
        <p:nvGraphicFramePr>
          <p:cNvPr id="154630" name="Object 2"/>
          <p:cNvGraphicFramePr>
            <a:graphicFrameLocks noChangeAspect="1"/>
          </p:cNvGraphicFramePr>
          <p:nvPr/>
        </p:nvGraphicFramePr>
        <p:xfrm>
          <a:off x="1835150" y="2060575"/>
          <a:ext cx="5487988" cy="654050"/>
        </p:xfrm>
        <a:graphic>
          <a:graphicData uri="http://schemas.openxmlformats.org/presentationml/2006/ole">
            <mc:AlternateContent xmlns:mc="http://schemas.openxmlformats.org/markup-compatibility/2006">
              <mc:Choice xmlns:v="urn:schemas-microsoft-com:vml" Requires="v">
                <p:oleObj spid="_x0000_s154745" name="Equation" r:id="rId3" imgW="5219700" imgH="622300" progId="Equation.DSMT4">
                  <p:embed/>
                </p:oleObj>
              </mc:Choice>
              <mc:Fallback>
                <p:oleObj name="Equation" r:id="rId3" imgW="5219700" imgH="6223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2060575"/>
                        <a:ext cx="5487988" cy="65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81" name="Text Box 9"/>
          <p:cNvSpPr txBox="1">
            <a:spLocks noChangeArrowheads="1"/>
          </p:cNvSpPr>
          <p:nvPr/>
        </p:nvSpPr>
        <p:spPr bwMode="auto">
          <a:xfrm>
            <a:off x="611188" y="1052513"/>
            <a:ext cx="7993062" cy="874712"/>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600">
                <a:solidFill>
                  <a:srgbClr val="000000"/>
                </a:solidFill>
                <a:cs typeface="+mn-cs"/>
              </a:rPr>
              <a:t>The total energy (</a:t>
            </a:r>
            <a:r>
              <a:rPr lang="it-IT" sz="1600" i="1">
                <a:solidFill>
                  <a:srgbClr val="000000"/>
                </a:solidFill>
                <a:cs typeface="+mn-cs"/>
              </a:rPr>
              <a:t>E</a:t>
            </a:r>
            <a:r>
              <a:rPr lang="it-IT" sz="1600" i="1" baseline="-25000">
                <a:solidFill>
                  <a:srgbClr val="000000"/>
                </a:solidFill>
                <a:cs typeface="+mn-cs"/>
              </a:rPr>
              <a:t>tot</a:t>
            </a:r>
            <a:r>
              <a:rPr lang="it-IT" sz="1600">
                <a:solidFill>
                  <a:srgbClr val="000000"/>
                </a:solidFill>
                <a:cs typeface="+mn-cs"/>
              </a:rPr>
              <a:t>) of a crystal (or a molecule) in a </a:t>
            </a:r>
            <a:r>
              <a:rPr lang="it-IT" sz="1600">
                <a:solidFill>
                  <a:srgbClr val="000000"/>
                </a:solidFill>
              </a:rPr>
              <a:t>“</a:t>
            </a:r>
            <a:r>
              <a:rPr lang="it-IT" sz="1600">
                <a:solidFill>
                  <a:srgbClr val="000000"/>
                </a:solidFill>
                <a:cs typeface="+mn-cs"/>
              </a:rPr>
              <a:t>weak</a:t>
            </a:r>
            <a:r>
              <a:rPr lang="it-IT" sz="1600">
                <a:solidFill>
                  <a:srgbClr val="000000"/>
                </a:solidFill>
              </a:rPr>
              <a:t>”</a:t>
            </a:r>
            <a:r>
              <a:rPr lang="it-IT" sz="1600">
                <a:solidFill>
                  <a:srgbClr val="000000"/>
                </a:solidFill>
                <a:cs typeface="+mn-cs"/>
              </a:rPr>
              <a:t> electric field (</a:t>
            </a:r>
            <a:r>
              <a:rPr lang="it-IT" sz="1800">
                <a:solidFill>
                  <a:srgbClr val="000000"/>
                </a:solidFill>
                <a:cs typeface="+mn-cs"/>
                <a:sym typeface="Symbol" pitchFamily="18" charset="2"/>
              </a:rPr>
              <a:t></a:t>
            </a:r>
            <a:r>
              <a:rPr lang="it-IT" sz="1600">
                <a:solidFill>
                  <a:srgbClr val="000000"/>
                </a:solidFill>
                <a:cs typeface="+mn-cs"/>
                <a:sym typeface="Symbol" pitchFamily="18" charset="2"/>
              </a:rPr>
              <a:t>)</a:t>
            </a:r>
            <a:r>
              <a:rPr lang="it-IT" sz="1600">
                <a:solidFill>
                  <a:srgbClr val="000000"/>
                </a:solidFill>
                <a:cs typeface="+mn-cs"/>
              </a:rPr>
              <a:t> can be expressed as a perturbative series of the field components plus the total energy of the field-free system (</a:t>
            </a:r>
            <a:r>
              <a:rPr lang="it-IT" sz="1600" i="1">
                <a:solidFill>
                  <a:srgbClr val="000000"/>
                </a:solidFill>
                <a:cs typeface="+mn-cs"/>
              </a:rPr>
              <a:t>E</a:t>
            </a:r>
            <a:r>
              <a:rPr lang="it-IT" sz="1600" i="1" baseline="30000">
                <a:solidFill>
                  <a:srgbClr val="000000"/>
                </a:solidFill>
                <a:cs typeface="+mn-cs"/>
              </a:rPr>
              <a:t>0</a:t>
            </a:r>
            <a:r>
              <a:rPr lang="it-IT" sz="1600" i="1" baseline="-25000">
                <a:solidFill>
                  <a:srgbClr val="000000"/>
                </a:solidFill>
                <a:cs typeface="+mn-cs"/>
              </a:rPr>
              <a:t>tot</a:t>
            </a:r>
            <a:r>
              <a:rPr lang="it-IT" sz="1600">
                <a:solidFill>
                  <a:srgbClr val="000000"/>
                </a:solidFill>
                <a:cs typeface="+mn-cs"/>
              </a:rPr>
              <a:t>):</a:t>
            </a:r>
          </a:p>
        </p:txBody>
      </p:sp>
      <p:grpSp>
        <p:nvGrpSpPr>
          <p:cNvPr id="154632" name="Group 19"/>
          <p:cNvGrpSpPr>
            <a:grpSpLocks/>
          </p:cNvGrpSpPr>
          <p:nvPr/>
        </p:nvGrpSpPr>
        <p:grpSpPr bwMode="auto">
          <a:xfrm>
            <a:off x="590550" y="2852738"/>
            <a:ext cx="8013700" cy="1728787"/>
            <a:chOff x="372" y="1797"/>
            <a:chExt cx="5048" cy="1089"/>
          </a:xfrm>
        </p:grpSpPr>
        <p:graphicFrame>
          <p:nvGraphicFramePr>
            <p:cNvPr id="154641" name="Object 4"/>
            <p:cNvGraphicFramePr>
              <a:graphicFrameLocks noChangeAspect="1"/>
            </p:cNvGraphicFramePr>
            <p:nvPr/>
          </p:nvGraphicFramePr>
          <p:xfrm>
            <a:off x="405" y="1812"/>
            <a:ext cx="1048" cy="488"/>
          </p:xfrm>
          <a:graphic>
            <a:graphicData uri="http://schemas.openxmlformats.org/presentationml/2006/ole">
              <mc:AlternateContent xmlns:mc="http://schemas.openxmlformats.org/markup-compatibility/2006">
                <mc:Choice xmlns:v="urn:schemas-microsoft-com:vml" Requires="v">
                  <p:oleObj spid="_x0000_s154746" name="Equation" r:id="rId5" imgW="1663700" imgH="774700" progId="Equation.DSMT4">
                    <p:embed/>
                  </p:oleObj>
                </mc:Choice>
                <mc:Fallback>
                  <p:oleObj name="Equation" r:id="rId5" imgW="1663700" imgH="774700" progId="Equation.DSMT4">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 y="1812"/>
                          <a:ext cx="1048" cy="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4642" name="Object 5"/>
            <p:cNvGraphicFramePr>
              <a:graphicFrameLocks noChangeAspect="1"/>
            </p:cNvGraphicFramePr>
            <p:nvPr/>
          </p:nvGraphicFramePr>
          <p:xfrm>
            <a:off x="2835" y="1797"/>
            <a:ext cx="1224" cy="488"/>
          </p:xfrm>
          <a:graphic>
            <a:graphicData uri="http://schemas.openxmlformats.org/presentationml/2006/ole">
              <mc:AlternateContent xmlns:mc="http://schemas.openxmlformats.org/markup-compatibility/2006">
                <mc:Choice xmlns:v="urn:schemas-microsoft-com:vml" Requires="v">
                  <p:oleObj spid="_x0000_s154747" name="Equation" r:id="rId7" imgW="1943100" imgH="774700" progId="Equation.DSMT4">
                    <p:embed/>
                  </p:oleObj>
                </mc:Choice>
                <mc:Fallback>
                  <p:oleObj name="Equation" r:id="rId7" imgW="1943100" imgH="7747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5" y="1797"/>
                          <a:ext cx="1224" cy="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84" name="Text Box 12"/>
            <p:cNvSpPr txBox="1">
              <a:spLocks noChangeArrowheads="1"/>
            </p:cNvSpPr>
            <p:nvPr/>
          </p:nvSpPr>
          <p:spPr bwMode="auto">
            <a:xfrm>
              <a:off x="1656" y="1879"/>
              <a:ext cx="544" cy="330"/>
            </a:xfrm>
            <a:prstGeom prst="rect">
              <a:avLst/>
            </a:prstGeom>
            <a:noFill/>
            <a:ln w="9525">
              <a:noFill/>
              <a:miter lim="800000"/>
              <a:headEnd/>
              <a:tailEnd/>
            </a:ln>
            <a:effectLst/>
          </p:spPr>
          <p:txBody>
            <a:bodyPr>
              <a:spAutoFit/>
            </a:bodyPr>
            <a:lstStyle/>
            <a:p>
              <a:pPr eaLnBrk="1" hangingPunct="1">
                <a:spcBef>
                  <a:spcPct val="50000"/>
                </a:spcBef>
                <a:defRPr/>
              </a:pPr>
              <a:r>
                <a:rPr lang="it-IT" sz="1400">
                  <a:solidFill>
                    <a:srgbClr val="3333FF"/>
                  </a:solidFill>
                  <a:cs typeface="+mn-cs"/>
                </a:rPr>
                <a:t>dipole moment</a:t>
              </a:r>
            </a:p>
          </p:txBody>
        </p:sp>
        <p:sp>
          <p:nvSpPr>
            <p:cNvPr id="3085" name="Text Box 13"/>
            <p:cNvSpPr txBox="1">
              <a:spLocks noChangeArrowheads="1"/>
            </p:cNvSpPr>
            <p:nvPr/>
          </p:nvSpPr>
          <p:spPr bwMode="auto">
            <a:xfrm>
              <a:off x="4377" y="1923"/>
              <a:ext cx="771" cy="192"/>
            </a:xfrm>
            <a:prstGeom prst="rect">
              <a:avLst/>
            </a:prstGeom>
            <a:noFill/>
            <a:ln w="9525">
              <a:noFill/>
              <a:miter lim="800000"/>
              <a:headEnd/>
              <a:tailEnd/>
            </a:ln>
            <a:effectLst/>
          </p:spPr>
          <p:txBody>
            <a:bodyPr>
              <a:spAutoFit/>
            </a:bodyPr>
            <a:lstStyle/>
            <a:p>
              <a:pPr eaLnBrk="1" hangingPunct="1">
                <a:spcBef>
                  <a:spcPct val="50000"/>
                </a:spcBef>
                <a:defRPr/>
              </a:pPr>
              <a:r>
                <a:rPr lang="it-IT" sz="1400">
                  <a:solidFill>
                    <a:srgbClr val="3333FF"/>
                  </a:solidFill>
                  <a:cs typeface="+mn-cs"/>
                </a:rPr>
                <a:t>polarizability</a:t>
              </a:r>
            </a:p>
          </p:txBody>
        </p:sp>
        <p:graphicFrame>
          <p:nvGraphicFramePr>
            <p:cNvPr id="154645" name="Object 6"/>
            <p:cNvGraphicFramePr>
              <a:graphicFrameLocks noChangeAspect="1"/>
            </p:cNvGraphicFramePr>
            <p:nvPr/>
          </p:nvGraphicFramePr>
          <p:xfrm>
            <a:off x="2822" y="2352"/>
            <a:ext cx="1736" cy="488"/>
          </p:xfrm>
          <a:graphic>
            <a:graphicData uri="http://schemas.openxmlformats.org/presentationml/2006/ole">
              <mc:AlternateContent xmlns:mc="http://schemas.openxmlformats.org/markup-compatibility/2006">
                <mc:Choice xmlns:v="urn:schemas-microsoft-com:vml" Requires="v">
                  <p:oleObj spid="_x0000_s154748" name="Equation" r:id="rId9" imgW="2755900" imgH="774700" progId="Equation.DSMT4">
                    <p:embed/>
                  </p:oleObj>
                </mc:Choice>
                <mc:Fallback>
                  <p:oleObj name="Equation" r:id="rId9" imgW="2755900" imgH="774700" progId="Equation.DSMT4">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2" y="2352"/>
                          <a:ext cx="1736" cy="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4646" name="Object 7"/>
            <p:cNvGraphicFramePr>
              <a:graphicFrameLocks noChangeAspect="1"/>
            </p:cNvGraphicFramePr>
            <p:nvPr/>
          </p:nvGraphicFramePr>
          <p:xfrm>
            <a:off x="372" y="2398"/>
            <a:ext cx="1472" cy="488"/>
          </p:xfrm>
          <a:graphic>
            <a:graphicData uri="http://schemas.openxmlformats.org/presentationml/2006/ole">
              <mc:AlternateContent xmlns:mc="http://schemas.openxmlformats.org/markup-compatibility/2006">
                <mc:Choice xmlns:v="urn:schemas-microsoft-com:vml" Requires="v">
                  <p:oleObj spid="_x0000_s154749" name="Equation" r:id="rId11" imgW="2336800" imgH="774700" progId="Equation.DSMT4">
                    <p:embed/>
                  </p:oleObj>
                </mc:Choice>
                <mc:Fallback>
                  <p:oleObj name="Equation" r:id="rId11" imgW="2336800" imgH="774700" progId="Equation.DSMT4">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2" y="2398"/>
                          <a:ext cx="1472" cy="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89" name="Text Box 17"/>
            <p:cNvSpPr txBox="1">
              <a:spLocks noChangeArrowheads="1"/>
            </p:cNvSpPr>
            <p:nvPr/>
          </p:nvSpPr>
          <p:spPr bwMode="auto">
            <a:xfrm>
              <a:off x="1656" y="2424"/>
              <a:ext cx="1043" cy="330"/>
            </a:xfrm>
            <a:prstGeom prst="rect">
              <a:avLst/>
            </a:prstGeom>
            <a:noFill/>
            <a:ln w="9525">
              <a:noFill/>
              <a:miter lim="800000"/>
              <a:headEnd/>
              <a:tailEnd/>
            </a:ln>
            <a:effectLst/>
          </p:spPr>
          <p:txBody>
            <a:bodyPr>
              <a:spAutoFit/>
            </a:bodyPr>
            <a:lstStyle/>
            <a:p>
              <a:pPr eaLnBrk="1" hangingPunct="1">
                <a:spcBef>
                  <a:spcPct val="50000"/>
                </a:spcBef>
                <a:defRPr/>
              </a:pPr>
              <a:r>
                <a:rPr lang="it-IT" sz="1400">
                  <a:solidFill>
                    <a:srgbClr val="FF0000"/>
                  </a:solidFill>
                  <a:cs typeface="+mn-cs"/>
                </a:rPr>
                <a:t>first-order hyperpolarizability</a:t>
              </a:r>
            </a:p>
          </p:txBody>
        </p:sp>
        <p:sp>
          <p:nvSpPr>
            <p:cNvPr id="3090" name="Text Box 18"/>
            <p:cNvSpPr txBox="1">
              <a:spLocks noChangeArrowheads="1"/>
            </p:cNvSpPr>
            <p:nvPr/>
          </p:nvSpPr>
          <p:spPr bwMode="auto">
            <a:xfrm>
              <a:off x="4377" y="2387"/>
              <a:ext cx="1043" cy="330"/>
            </a:xfrm>
            <a:prstGeom prst="rect">
              <a:avLst/>
            </a:prstGeom>
            <a:noFill/>
            <a:ln w="9525">
              <a:noFill/>
              <a:miter lim="800000"/>
              <a:headEnd/>
              <a:tailEnd/>
            </a:ln>
            <a:effectLst/>
          </p:spPr>
          <p:txBody>
            <a:bodyPr>
              <a:spAutoFit/>
            </a:bodyPr>
            <a:lstStyle/>
            <a:p>
              <a:pPr eaLnBrk="1" hangingPunct="1">
                <a:spcBef>
                  <a:spcPct val="50000"/>
                </a:spcBef>
                <a:defRPr/>
              </a:pPr>
              <a:r>
                <a:rPr lang="it-IT" sz="1400">
                  <a:solidFill>
                    <a:srgbClr val="FF0000"/>
                  </a:solidFill>
                  <a:cs typeface="+mn-cs"/>
                </a:rPr>
                <a:t>second-order hyperpolarizability</a:t>
              </a:r>
            </a:p>
          </p:txBody>
        </p:sp>
      </p:grpSp>
      <p:sp>
        <p:nvSpPr>
          <p:cNvPr id="3093" name="Text Box 21"/>
          <p:cNvSpPr txBox="1">
            <a:spLocks noChangeArrowheads="1"/>
          </p:cNvSpPr>
          <p:nvPr/>
        </p:nvSpPr>
        <p:spPr bwMode="auto">
          <a:xfrm>
            <a:off x="611188" y="4652963"/>
            <a:ext cx="7993062" cy="874712"/>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600">
                <a:solidFill>
                  <a:srgbClr val="000000"/>
                </a:solidFill>
                <a:cs typeface="+mn-cs"/>
              </a:rPr>
              <a:t>The effect of a low-intensity high-frequency electric field (</a:t>
            </a:r>
            <a:r>
              <a:rPr lang="it-IT" sz="1800">
                <a:solidFill>
                  <a:srgbClr val="000000"/>
                </a:solidFill>
                <a:cs typeface="+mn-cs"/>
                <a:sym typeface="Symbol" pitchFamily="18" charset="2"/>
              </a:rPr>
              <a:t></a:t>
            </a:r>
            <a:r>
              <a:rPr lang="it-IT" sz="1600">
                <a:solidFill>
                  <a:srgbClr val="000000"/>
                </a:solidFill>
                <a:cs typeface="+mn-cs"/>
                <a:sym typeface="Symbol" pitchFamily="18" charset="2"/>
              </a:rPr>
              <a:t>)</a:t>
            </a:r>
            <a:r>
              <a:rPr lang="it-IT" sz="1600">
                <a:solidFill>
                  <a:srgbClr val="000000"/>
                </a:solidFill>
                <a:cs typeface="+mn-cs"/>
              </a:rPr>
              <a:t> applied to a crystal within the periodic boundary conditions can be represented by the following perturbative term in the Hamiltonian operator:</a:t>
            </a:r>
          </a:p>
        </p:txBody>
      </p:sp>
      <p:graphicFrame>
        <p:nvGraphicFramePr>
          <p:cNvPr id="154634" name="Object 3"/>
          <p:cNvGraphicFramePr>
            <a:graphicFrameLocks noChangeAspect="1"/>
          </p:cNvGraphicFramePr>
          <p:nvPr/>
        </p:nvGraphicFramePr>
        <p:xfrm>
          <a:off x="2343150" y="5673725"/>
          <a:ext cx="2497138" cy="400050"/>
        </p:xfrm>
        <a:graphic>
          <a:graphicData uri="http://schemas.openxmlformats.org/presentationml/2006/ole">
            <mc:AlternateContent xmlns:mc="http://schemas.openxmlformats.org/markup-compatibility/2006">
              <mc:Choice xmlns:v="urn:schemas-microsoft-com:vml" Requires="v">
                <p:oleObj spid="_x0000_s154750" name="Equation" r:id="rId13" imgW="2374900" imgH="381000" progId="Equation.DSMT4">
                  <p:embed/>
                </p:oleObj>
              </mc:Choice>
              <mc:Fallback>
                <p:oleObj name="Equation" r:id="rId13" imgW="2374900" imgH="381000" progId="Equation.DSMT4">
                  <p:embed/>
                  <p:pic>
                    <p:nvPicPr>
                      <p:cNvPr id="0" name="Object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43150" y="5673725"/>
                        <a:ext cx="2497138"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5" name="Text Box 23"/>
          <p:cNvSpPr txBox="1">
            <a:spLocks noChangeArrowheads="1"/>
          </p:cNvSpPr>
          <p:nvPr/>
        </p:nvSpPr>
        <p:spPr bwMode="auto">
          <a:xfrm>
            <a:off x="5938838" y="5516563"/>
            <a:ext cx="1512887" cy="738187"/>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400">
                <a:solidFill>
                  <a:srgbClr val="3333FF"/>
                </a:solidFill>
                <a:cs typeface="+mn-cs"/>
                <a:sym typeface="Symbol" pitchFamily="18" charset="2"/>
              </a:rPr>
              <a:t> depends on </a:t>
            </a:r>
            <a:r>
              <a:rPr lang="it-IT" sz="1400" b="1">
                <a:solidFill>
                  <a:srgbClr val="3333FF"/>
                </a:solidFill>
                <a:cs typeface="+mn-cs"/>
                <a:sym typeface="Symbol" pitchFamily="18" charset="2"/>
              </a:rPr>
              <a:t>k</a:t>
            </a:r>
            <a:r>
              <a:rPr lang="it-IT" sz="1400">
                <a:solidFill>
                  <a:srgbClr val="3333FF"/>
                </a:solidFill>
                <a:cs typeface="+mn-cs"/>
                <a:sym typeface="Symbol" pitchFamily="18" charset="2"/>
              </a:rPr>
              <a:t>, any point in the reciprocal space</a:t>
            </a:r>
          </a:p>
        </p:txBody>
      </p:sp>
      <p:sp>
        <p:nvSpPr>
          <p:cNvPr id="3096" name="Text Box 24"/>
          <p:cNvSpPr txBox="1">
            <a:spLocks noChangeArrowheads="1"/>
          </p:cNvSpPr>
          <p:nvPr/>
        </p:nvSpPr>
        <p:spPr bwMode="auto">
          <a:xfrm>
            <a:off x="2916238" y="6165850"/>
            <a:ext cx="1368425" cy="274638"/>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200">
                <a:solidFill>
                  <a:srgbClr val="000000"/>
                </a:solidFill>
                <a:cs typeface="+mn-cs"/>
              </a:rPr>
              <a:t>position operator</a:t>
            </a:r>
          </a:p>
        </p:txBody>
      </p:sp>
      <p:sp>
        <p:nvSpPr>
          <p:cNvPr id="3097" name="Text Box 25"/>
          <p:cNvSpPr txBox="1">
            <a:spLocks noChangeArrowheads="1"/>
          </p:cNvSpPr>
          <p:nvPr/>
        </p:nvSpPr>
        <p:spPr bwMode="auto">
          <a:xfrm>
            <a:off x="4500563" y="6165850"/>
            <a:ext cx="1511300" cy="274638"/>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200">
                <a:solidFill>
                  <a:srgbClr val="000000"/>
                </a:solidFill>
                <a:cs typeface="+mn-cs"/>
              </a:rPr>
              <a:t>gradient in </a:t>
            </a:r>
            <a:r>
              <a:rPr lang="it-IT" sz="1200" b="1">
                <a:solidFill>
                  <a:srgbClr val="000000"/>
                </a:solidFill>
                <a:cs typeface="+mn-cs"/>
              </a:rPr>
              <a:t>k</a:t>
            </a:r>
            <a:r>
              <a:rPr lang="it-IT" sz="1200">
                <a:solidFill>
                  <a:srgbClr val="000000"/>
                </a:solidFill>
                <a:cs typeface="+mn-cs"/>
              </a:rPr>
              <a:t> space</a:t>
            </a:r>
          </a:p>
        </p:txBody>
      </p:sp>
      <p:sp>
        <p:nvSpPr>
          <p:cNvPr id="3106" name="Line 34"/>
          <p:cNvSpPr>
            <a:spLocks noChangeShapeType="1"/>
          </p:cNvSpPr>
          <p:nvPr/>
        </p:nvSpPr>
        <p:spPr bwMode="auto">
          <a:xfrm flipV="1">
            <a:off x="3914775" y="5959475"/>
            <a:ext cx="52388" cy="277813"/>
          </a:xfrm>
          <a:prstGeom prst="line">
            <a:avLst/>
          </a:prstGeom>
          <a:noFill/>
          <a:ln w="9525">
            <a:solidFill>
              <a:srgbClr val="FF0000"/>
            </a:solidFill>
            <a:round/>
            <a:headEnd/>
            <a:tailEnd type="triangle" w="med" len="med"/>
          </a:ln>
          <a:effectLst/>
        </p:spPr>
        <p:txBody>
          <a:bodyPr lIns="91420" tIns="45711" rIns="91420" bIns="45711"/>
          <a:lstStyle/>
          <a:p>
            <a:pPr eaLnBrk="1" hangingPunct="1">
              <a:defRPr/>
            </a:pPr>
            <a:endParaRPr lang="it-IT" sz="1800">
              <a:solidFill>
                <a:srgbClr val="000000"/>
              </a:solidFill>
              <a:cs typeface="+mn-cs"/>
            </a:endParaRPr>
          </a:p>
        </p:txBody>
      </p:sp>
      <p:sp>
        <p:nvSpPr>
          <p:cNvPr id="3108" name="Line 36"/>
          <p:cNvSpPr>
            <a:spLocks noChangeShapeType="1"/>
          </p:cNvSpPr>
          <p:nvPr/>
        </p:nvSpPr>
        <p:spPr bwMode="auto">
          <a:xfrm flipH="1" flipV="1">
            <a:off x="4529138" y="5959475"/>
            <a:ext cx="142875" cy="277813"/>
          </a:xfrm>
          <a:prstGeom prst="line">
            <a:avLst/>
          </a:prstGeom>
          <a:noFill/>
          <a:ln w="9525">
            <a:solidFill>
              <a:srgbClr val="FF0000"/>
            </a:solidFill>
            <a:round/>
            <a:headEnd/>
            <a:tailEnd type="triangle" w="med" len="med"/>
          </a:ln>
          <a:effectLst/>
        </p:spPr>
        <p:txBody>
          <a:bodyPr lIns="91420" tIns="45711" rIns="91420" bIns="45711"/>
          <a:lstStyle/>
          <a:p>
            <a:pPr eaLnBrk="1" hangingPunct="1">
              <a:defRPr/>
            </a:pPr>
            <a:endParaRPr lang="it-IT" sz="1800">
              <a:solidFill>
                <a:srgbClr val="000000"/>
              </a:solidFill>
              <a:cs typeface="+mn-cs"/>
            </a:endParaRPr>
          </a:p>
        </p:txBody>
      </p:sp>
      <p:sp>
        <p:nvSpPr>
          <p:cNvPr id="3109" name="Text Box 37"/>
          <p:cNvSpPr txBox="1">
            <a:spLocks noChangeArrowheads="1"/>
          </p:cNvSpPr>
          <p:nvPr/>
        </p:nvSpPr>
        <p:spPr bwMode="auto">
          <a:xfrm>
            <a:off x="611188" y="6491288"/>
            <a:ext cx="4608512" cy="371475"/>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endParaRPr lang="it-IT" sz="1800">
              <a:solidFill>
                <a:srgbClr val="000000"/>
              </a:solidFill>
              <a:cs typeface="+mn-cs"/>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Rectangle 2"/>
          <p:cNvSpPr>
            <a:spLocks noChangeArrowheads="1"/>
          </p:cNvSpPr>
          <p:nvPr/>
        </p:nvSpPr>
        <p:spPr bwMode="auto">
          <a:xfrm>
            <a:off x="0" y="0"/>
            <a:ext cx="5943600" cy="838200"/>
          </a:xfrm>
          <a:prstGeom prst="rect">
            <a:avLst/>
          </a:prstGeom>
          <a:solidFill>
            <a:srgbClr val="000080"/>
          </a:soli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7177" name="Rectangle 3"/>
          <p:cNvSpPr>
            <a:spLocks noChangeArrowheads="1"/>
          </p:cNvSpPr>
          <p:nvPr/>
        </p:nvSpPr>
        <p:spPr bwMode="auto">
          <a:xfrm>
            <a:off x="5867400" y="0"/>
            <a:ext cx="2209800" cy="838200"/>
          </a:xfrm>
          <a:prstGeom prst="rect">
            <a:avLst/>
          </a:prstGeom>
          <a:gradFill rotWithShape="0">
            <a:gsLst>
              <a:gs pos="0">
                <a:srgbClr val="000080"/>
              </a:gs>
              <a:gs pos="100000">
                <a:srgbClr val="FF0000"/>
              </a:gs>
            </a:gsLst>
            <a:lin ang="0" scaled="1"/>
          </a:gra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7178" name="Rectangle 4"/>
          <p:cNvSpPr>
            <a:spLocks noChangeArrowheads="1"/>
          </p:cNvSpPr>
          <p:nvPr/>
        </p:nvSpPr>
        <p:spPr bwMode="auto">
          <a:xfrm>
            <a:off x="8001000" y="0"/>
            <a:ext cx="1143000" cy="838200"/>
          </a:xfrm>
          <a:prstGeom prst="rect">
            <a:avLst/>
          </a:prstGeom>
          <a:solidFill>
            <a:srgbClr val="FF0000"/>
          </a:soli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7179" name="Rectangle 10"/>
          <p:cNvSpPr>
            <a:spLocks noChangeArrowheads="1"/>
          </p:cNvSpPr>
          <p:nvPr/>
        </p:nvSpPr>
        <p:spPr bwMode="auto">
          <a:xfrm>
            <a:off x="539750" y="142875"/>
            <a:ext cx="8232775" cy="549275"/>
          </a:xfrm>
          <a:prstGeom prst="rect">
            <a:avLst/>
          </a:prstGeom>
          <a:noFill/>
          <a:ln w="9525">
            <a:noFill/>
            <a:miter lim="800000"/>
            <a:headEnd/>
            <a:tailEnd/>
          </a:ln>
        </p:spPr>
        <p:txBody>
          <a:bodyPr wrap="none" lIns="91420" tIns="45711" rIns="91420" bIns="45711">
            <a:spAutoFit/>
          </a:bodyPr>
          <a:lstStyle/>
          <a:p>
            <a:pPr eaLnBrk="1" hangingPunct="1">
              <a:defRPr/>
            </a:pPr>
            <a:r>
              <a:rPr lang="en-GB" sz="3000" b="1">
                <a:solidFill>
                  <a:srgbClr val="FFFFFF"/>
                </a:solidFill>
                <a:ea typeface="Osaka" pitchFamily="-108" charset="-128"/>
                <a:cs typeface="+mn-cs"/>
              </a:rPr>
              <a:t>Static polarizability and hyperpolarizabilities</a:t>
            </a:r>
          </a:p>
        </p:txBody>
      </p:sp>
      <p:sp>
        <p:nvSpPr>
          <p:cNvPr id="7183" name="Text Box 15"/>
          <p:cNvSpPr txBox="1">
            <a:spLocks noChangeArrowheads="1"/>
          </p:cNvSpPr>
          <p:nvPr/>
        </p:nvSpPr>
        <p:spPr bwMode="auto">
          <a:xfrm>
            <a:off x="2771775" y="1052513"/>
            <a:ext cx="1512888" cy="371475"/>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endParaRPr lang="it-IT" sz="1800">
              <a:solidFill>
                <a:srgbClr val="000000"/>
              </a:solidFill>
              <a:cs typeface="+mn-cs"/>
            </a:endParaRPr>
          </a:p>
        </p:txBody>
      </p:sp>
      <p:grpSp>
        <p:nvGrpSpPr>
          <p:cNvPr id="155655" name="Group 36"/>
          <p:cNvGrpSpPr>
            <a:grpSpLocks/>
          </p:cNvGrpSpPr>
          <p:nvPr/>
        </p:nvGrpSpPr>
        <p:grpSpPr bwMode="auto">
          <a:xfrm>
            <a:off x="431800" y="981075"/>
            <a:ext cx="7734300" cy="1806575"/>
            <a:chOff x="272" y="618"/>
            <a:chExt cx="4872" cy="1138"/>
          </a:xfrm>
        </p:grpSpPr>
        <p:graphicFrame>
          <p:nvGraphicFramePr>
            <p:cNvPr id="155668" name="Object 6"/>
            <p:cNvGraphicFramePr>
              <a:graphicFrameLocks noChangeAspect="1"/>
            </p:cNvGraphicFramePr>
            <p:nvPr/>
          </p:nvGraphicFramePr>
          <p:xfrm>
            <a:off x="272" y="844"/>
            <a:ext cx="4872" cy="912"/>
          </p:xfrm>
          <a:graphic>
            <a:graphicData uri="http://schemas.openxmlformats.org/presentationml/2006/ole">
              <mc:AlternateContent xmlns:mc="http://schemas.openxmlformats.org/markup-compatibility/2006">
                <mc:Choice xmlns:v="urn:schemas-microsoft-com:vml" Requires="v">
                  <p:oleObj spid="_x0000_s155791" name="Equation" r:id="rId3" imgW="7734300" imgH="1447800" progId="Equation.DSMT4">
                    <p:embed/>
                  </p:oleObj>
                </mc:Choice>
                <mc:Fallback>
                  <p:oleObj name="Equation" r:id="rId3" imgW="7734300" imgH="1447800" progId="Equation.DSMT4">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 y="844"/>
                          <a:ext cx="4872" cy="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55669" name="Group 22"/>
            <p:cNvGrpSpPr>
              <a:grpSpLocks/>
            </p:cNvGrpSpPr>
            <p:nvPr/>
          </p:nvGrpSpPr>
          <p:grpSpPr bwMode="auto">
            <a:xfrm>
              <a:off x="1475" y="844"/>
              <a:ext cx="1587" cy="91"/>
              <a:chOff x="1429" y="890"/>
              <a:chExt cx="1587" cy="91"/>
            </a:xfrm>
          </p:grpSpPr>
          <p:sp>
            <p:nvSpPr>
              <p:cNvPr id="7187" name="Line 19"/>
              <p:cNvSpPr>
                <a:spLocks noChangeShapeType="1"/>
              </p:cNvSpPr>
              <p:nvPr/>
            </p:nvSpPr>
            <p:spPr bwMode="auto">
              <a:xfrm flipV="1">
                <a:off x="1429" y="890"/>
                <a:ext cx="0" cy="91"/>
              </a:xfrm>
              <a:prstGeom prst="line">
                <a:avLst/>
              </a:prstGeom>
              <a:noFill/>
              <a:ln w="12700">
                <a:solidFill>
                  <a:srgbClr val="FF0000"/>
                </a:solidFill>
                <a:round/>
                <a:headEnd/>
                <a:tailEnd/>
              </a:ln>
              <a:effectLst/>
            </p:spPr>
            <p:txBody>
              <a:bodyPr/>
              <a:lstStyle/>
              <a:p>
                <a:pPr eaLnBrk="1" hangingPunct="1">
                  <a:defRPr/>
                </a:pPr>
                <a:endParaRPr lang="it-IT" sz="1800">
                  <a:solidFill>
                    <a:srgbClr val="000000"/>
                  </a:solidFill>
                  <a:cs typeface="+mn-cs"/>
                </a:endParaRPr>
              </a:p>
            </p:txBody>
          </p:sp>
          <p:sp>
            <p:nvSpPr>
              <p:cNvPr id="7188" name="Line 20"/>
              <p:cNvSpPr>
                <a:spLocks noChangeShapeType="1"/>
              </p:cNvSpPr>
              <p:nvPr/>
            </p:nvSpPr>
            <p:spPr bwMode="auto">
              <a:xfrm flipV="1">
                <a:off x="3016" y="890"/>
                <a:ext cx="0" cy="91"/>
              </a:xfrm>
              <a:prstGeom prst="line">
                <a:avLst/>
              </a:prstGeom>
              <a:noFill/>
              <a:ln w="12700">
                <a:solidFill>
                  <a:srgbClr val="FF0000"/>
                </a:solidFill>
                <a:round/>
                <a:headEnd/>
                <a:tailEnd/>
              </a:ln>
              <a:effectLst/>
            </p:spPr>
            <p:txBody>
              <a:bodyPr/>
              <a:lstStyle/>
              <a:p>
                <a:pPr eaLnBrk="1" hangingPunct="1">
                  <a:defRPr/>
                </a:pPr>
                <a:endParaRPr lang="it-IT" sz="1800">
                  <a:solidFill>
                    <a:srgbClr val="000000"/>
                  </a:solidFill>
                  <a:cs typeface="+mn-cs"/>
                </a:endParaRPr>
              </a:p>
            </p:txBody>
          </p:sp>
          <p:sp>
            <p:nvSpPr>
              <p:cNvPr id="7189" name="Line 21"/>
              <p:cNvSpPr>
                <a:spLocks noChangeShapeType="1"/>
              </p:cNvSpPr>
              <p:nvPr/>
            </p:nvSpPr>
            <p:spPr bwMode="auto">
              <a:xfrm>
                <a:off x="1429" y="890"/>
                <a:ext cx="1587" cy="0"/>
              </a:xfrm>
              <a:prstGeom prst="line">
                <a:avLst/>
              </a:prstGeom>
              <a:noFill/>
              <a:ln w="12700">
                <a:solidFill>
                  <a:srgbClr val="FF0000"/>
                </a:solidFill>
                <a:round/>
                <a:headEnd/>
                <a:tailEnd/>
              </a:ln>
              <a:effectLst/>
            </p:spPr>
            <p:txBody>
              <a:bodyPr/>
              <a:lstStyle/>
              <a:p>
                <a:pPr eaLnBrk="1" hangingPunct="1">
                  <a:defRPr/>
                </a:pPr>
                <a:endParaRPr lang="it-IT" sz="1800">
                  <a:solidFill>
                    <a:srgbClr val="000000"/>
                  </a:solidFill>
                  <a:cs typeface="+mn-cs"/>
                </a:endParaRPr>
              </a:p>
            </p:txBody>
          </p:sp>
        </p:grpSp>
        <p:grpSp>
          <p:nvGrpSpPr>
            <p:cNvPr id="155670" name="Group 23"/>
            <p:cNvGrpSpPr>
              <a:grpSpLocks/>
            </p:cNvGrpSpPr>
            <p:nvPr/>
          </p:nvGrpSpPr>
          <p:grpSpPr bwMode="auto">
            <a:xfrm>
              <a:off x="3289" y="844"/>
              <a:ext cx="1587" cy="91"/>
              <a:chOff x="1429" y="890"/>
              <a:chExt cx="1587" cy="91"/>
            </a:xfrm>
          </p:grpSpPr>
          <p:sp>
            <p:nvSpPr>
              <p:cNvPr id="7192" name="Line 24"/>
              <p:cNvSpPr>
                <a:spLocks noChangeShapeType="1"/>
              </p:cNvSpPr>
              <p:nvPr/>
            </p:nvSpPr>
            <p:spPr bwMode="auto">
              <a:xfrm flipV="1">
                <a:off x="1429" y="890"/>
                <a:ext cx="0" cy="91"/>
              </a:xfrm>
              <a:prstGeom prst="line">
                <a:avLst/>
              </a:prstGeom>
              <a:noFill/>
              <a:ln w="12700">
                <a:solidFill>
                  <a:srgbClr val="FF0000"/>
                </a:solidFill>
                <a:round/>
                <a:headEnd/>
                <a:tailEnd/>
              </a:ln>
              <a:effectLst/>
            </p:spPr>
            <p:txBody>
              <a:bodyPr/>
              <a:lstStyle/>
              <a:p>
                <a:pPr eaLnBrk="1" hangingPunct="1">
                  <a:defRPr/>
                </a:pPr>
                <a:endParaRPr lang="it-IT" sz="1800">
                  <a:solidFill>
                    <a:srgbClr val="000000"/>
                  </a:solidFill>
                  <a:cs typeface="+mn-cs"/>
                </a:endParaRPr>
              </a:p>
            </p:txBody>
          </p:sp>
          <p:sp>
            <p:nvSpPr>
              <p:cNvPr id="7193" name="Line 25"/>
              <p:cNvSpPr>
                <a:spLocks noChangeShapeType="1"/>
              </p:cNvSpPr>
              <p:nvPr/>
            </p:nvSpPr>
            <p:spPr bwMode="auto">
              <a:xfrm flipV="1">
                <a:off x="3016" y="890"/>
                <a:ext cx="0" cy="91"/>
              </a:xfrm>
              <a:prstGeom prst="line">
                <a:avLst/>
              </a:prstGeom>
              <a:noFill/>
              <a:ln w="12700">
                <a:solidFill>
                  <a:srgbClr val="FF0000"/>
                </a:solidFill>
                <a:round/>
                <a:headEnd/>
                <a:tailEnd/>
              </a:ln>
              <a:effectLst/>
            </p:spPr>
            <p:txBody>
              <a:bodyPr/>
              <a:lstStyle/>
              <a:p>
                <a:pPr eaLnBrk="1" hangingPunct="1">
                  <a:defRPr/>
                </a:pPr>
                <a:endParaRPr lang="it-IT" sz="1800">
                  <a:solidFill>
                    <a:srgbClr val="000000"/>
                  </a:solidFill>
                  <a:cs typeface="+mn-cs"/>
                </a:endParaRPr>
              </a:p>
            </p:txBody>
          </p:sp>
          <p:sp>
            <p:nvSpPr>
              <p:cNvPr id="7194" name="Line 26"/>
              <p:cNvSpPr>
                <a:spLocks noChangeShapeType="1"/>
              </p:cNvSpPr>
              <p:nvPr/>
            </p:nvSpPr>
            <p:spPr bwMode="auto">
              <a:xfrm>
                <a:off x="1429" y="890"/>
                <a:ext cx="1587" cy="0"/>
              </a:xfrm>
              <a:prstGeom prst="line">
                <a:avLst/>
              </a:prstGeom>
              <a:noFill/>
              <a:ln w="12700">
                <a:solidFill>
                  <a:srgbClr val="FF0000"/>
                </a:solidFill>
                <a:round/>
                <a:headEnd/>
                <a:tailEnd/>
              </a:ln>
              <a:effectLst/>
            </p:spPr>
            <p:txBody>
              <a:bodyPr/>
              <a:lstStyle/>
              <a:p>
                <a:pPr eaLnBrk="1" hangingPunct="1">
                  <a:defRPr/>
                </a:pPr>
                <a:endParaRPr lang="it-IT" sz="1800">
                  <a:solidFill>
                    <a:srgbClr val="000000"/>
                  </a:solidFill>
                  <a:cs typeface="+mn-cs"/>
                </a:endParaRPr>
              </a:p>
            </p:txBody>
          </p:sp>
        </p:grpSp>
        <p:graphicFrame>
          <p:nvGraphicFramePr>
            <p:cNvPr id="155671" name="Object 7"/>
            <p:cNvGraphicFramePr>
              <a:graphicFrameLocks noChangeAspect="1"/>
            </p:cNvGraphicFramePr>
            <p:nvPr/>
          </p:nvGraphicFramePr>
          <p:xfrm>
            <a:off x="2155" y="618"/>
            <a:ext cx="272" cy="232"/>
          </p:xfrm>
          <a:graphic>
            <a:graphicData uri="http://schemas.openxmlformats.org/presentationml/2006/ole">
              <mc:AlternateContent xmlns:mc="http://schemas.openxmlformats.org/markup-compatibility/2006">
                <mc:Choice xmlns:v="urn:schemas-microsoft-com:vml" Requires="v">
                  <p:oleObj spid="_x0000_s155792" name="Equation" r:id="rId5" imgW="431613" imgH="368140" progId="Equation.DSMT4">
                    <p:embed/>
                  </p:oleObj>
                </mc:Choice>
                <mc:Fallback>
                  <p:oleObj name="Equation" r:id="rId5" imgW="431613" imgH="368140" progId="Equation.DSMT4">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5" y="618"/>
                          <a:ext cx="272" cy="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5672" name="Object 8"/>
            <p:cNvGraphicFramePr>
              <a:graphicFrameLocks noChangeAspect="1"/>
            </p:cNvGraphicFramePr>
            <p:nvPr/>
          </p:nvGraphicFramePr>
          <p:xfrm>
            <a:off x="4023" y="618"/>
            <a:ext cx="264" cy="232"/>
          </p:xfrm>
          <a:graphic>
            <a:graphicData uri="http://schemas.openxmlformats.org/presentationml/2006/ole">
              <mc:AlternateContent xmlns:mc="http://schemas.openxmlformats.org/markup-compatibility/2006">
                <mc:Choice xmlns:v="urn:schemas-microsoft-com:vml" Requires="v">
                  <p:oleObj spid="_x0000_s155793" name="Equation" r:id="rId7" imgW="419100" imgH="368300" progId="Equation.DSMT4">
                    <p:embed/>
                  </p:oleObj>
                </mc:Choice>
                <mc:Fallback>
                  <p:oleObj name="Equation" r:id="rId7" imgW="419100" imgH="368300" progId="Equation.DSMT4">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3" y="618"/>
                          <a:ext cx="264" cy="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155656" name="Object 2"/>
          <p:cNvGraphicFramePr>
            <a:graphicFrameLocks noChangeAspect="1"/>
          </p:cNvGraphicFramePr>
          <p:nvPr/>
        </p:nvGraphicFramePr>
        <p:xfrm>
          <a:off x="477838" y="2946400"/>
          <a:ext cx="4381500" cy="698500"/>
        </p:xfrm>
        <a:graphic>
          <a:graphicData uri="http://schemas.openxmlformats.org/presentationml/2006/ole">
            <mc:AlternateContent xmlns:mc="http://schemas.openxmlformats.org/markup-compatibility/2006">
              <mc:Choice xmlns:v="urn:schemas-microsoft-com:vml" Requires="v">
                <p:oleObj spid="_x0000_s155794" name="Equation" r:id="rId9" imgW="4381500" imgH="698500" progId="Equation.DSMT4">
                  <p:embed/>
                </p:oleObj>
              </mc:Choice>
              <mc:Fallback>
                <p:oleObj name="Equation" r:id="rId9" imgW="4381500" imgH="698500" progId="Equation.DSMT4">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7838" y="2946400"/>
                        <a:ext cx="4381500"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5657" name="Object 3"/>
          <p:cNvGraphicFramePr>
            <a:graphicFrameLocks noChangeAspect="1"/>
          </p:cNvGraphicFramePr>
          <p:nvPr/>
        </p:nvGraphicFramePr>
        <p:xfrm>
          <a:off x="468313" y="3789363"/>
          <a:ext cx="6362700" cy="812800"/>
        </p:xfrm>
        <a:graphic>
          <a:graphicData uri="http://schemas.openxmlformats.org/presentationml/2006/ole">
            <mc:AlternateContent xmlns:mc="http://schemas.openxmlformats.org/markup-compatibility/2006">
              <mc:Choice xmlns:v="urn:schemas-microsoft-com:vml" Requires="v">
                <p:oleObj spid="_x0000_s155795" name="Equation" r:id="rId11" imgW="6362700" imgH="812800" progId="Equation.DSMT4">
                  <p:embed/>
                </p:oleObj>
              </mc:Choice>
              <mc:Fallback>
                <p:oleObj name="Equation" r:id="rId11" imgW="6362700" imgH="812800" progId="Equation.DSMT4">
                  <p:embed/>
                  <p:pic>
                    <p:nvPicPr>
                      <p:cNvPr id="0"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8313" y="3789363"/>
                        <a:ext cx="6362700"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55658" name="Group 37"/>
          <p:cNvGrpSpPr>
            <a:grpSpLocks/>
          </p:cNvGrpSpPr>
          <p:nvPr/>
        </p:nvGrpSpPr>
        <p:grpSpPr bwMode="auto">
          <a:xfrm>
            <a:off x="539750" y="4891088"/>
            <a:ext cx="6092825" cy="1490662"/>
            <a:chOff x="340" y="3081"/>
            <a:chExt cx="3838" cy="939"/>
          </a:xfrm>
        </p:grpSpPr>
        <p:graphicFrame>
          <p:nvGraphicFramePr>
            <p:cNvPr id="155666" name="Object 4"/>
            <p:cNvGraphicFramePr>
              <a:graphicFrameLocks noChangeAspect="1"/>
            </p:cNvGraphicFramePr>
            <p:nvPr/>
          </p:nvGraphicFramePr>
          <p:xfrm>
            <a:off x="340" y="3081"/>
            <a:ext cx="3512" cy="440"/>
          </p:xfrm>
          <a:graphic>
            <a:graphicData uri="http://schemas.openxmlformats.org/presentationml/2006/ole">
              <mc:AlternateContent xmlns:mc="http://schemas.openxmlformats.org/markup-compatibility/2006">
                <mc:Choice xmlns:v="urn:schemas-microsoft-com:vml" Requires="v">
                  <p:oleObj spid="_x0000_s155796" name="Equation" r:id="rId13" imgW="5575300" imgH="698500" progId="Equation.DSMT4">
                    <p:embed/>
                  </p:oleObj>
                </mc:Choice>
                <mc:Fallback>
                  <p:oleObj name="Equation" r:id="rId13" imgW="5575300" imgH="698500" progId="Equation.DSMT4">
                    <p:embed/>
                    <p:pic>
                      <p:nvPicPr>
                        <p:cNvPr id="0"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0" y="3081"/>
                          <a:ext cx="3512" cy="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5667" name="Object 5"/>
            <p:cNvGraphicFramePr>
              <a:graphicFrameLocks noChangeAspect="1"/>
            </p:cNvGraphicFramePr>
            <p:nvPr/>
          </p:nvGraphicFramePr>
          <p:xfrm>
            <a:off x="930" y="3524"/>
            <a:ext cx="3248" cy="496"/>
          </p:xfrm>
          <a:graphic>
            <a:graphicData uri="http://schemas.openxmlformats.org/presentationml/2006/ole">
              <mc:AlternateContent xmlns:mc="http://schemas.openxmlformats.org/markup-compatibility/2006">
                <mc:Choice xmlns:v="urn:schemas-microsoft-com:vml" Requires="v">
                  <p:oleObj spid="_x0000_s155797" name="Equation" r:id="rId15" imgW="5156200" imgH="787400" progId="Equation.DSMT4">
                    <p:embed/>
                  </p:oleObj>
                </mc:Choice>
                <mc:Fallback>
                  <p:oleObj name="Equation" r:id="rId15" imgW="5156200" imgH="787400" progId="Equation.DSMT4">
                    <p:embed/>
                    <p:pic>
                      <p:nvPicPr>
                        <p:cNvPr id="0" name="Object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0" y="3524"/>
                          <a:ext cx="3248" cy="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7206" name="Text Box 38"/>
          <p:cNvSpPr txBox="1">
            <a:spLocks noChangeArrowheads="1"/>
          </p:cNvSpPr>
          <p:nvPr/>
        </p:nvSpPr>
        <p:spPr bwMode="auto">
          <a:xfrm>
            <a:off x="5435600" y="3092450"/>
            <a:ext cx="1800225" cy="342900"/>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600" b="1" i="1">
                <a:solidFill>
                  <a:srgbClr val="FF0000"/>
                </a:solidFill>
                <a:cs typeface="+mn-cs"/>
              </a:rPr>
              <a:t>n</a:t>
            </a:r>
            <a:r>
              <a:rPr lang="it-IT" sz="1600" b="1">
                <a:solidFill>
                  <a:srgbClr val="FF0000"/>
                </a:solidFill>
                <a:cs typeface="+mn-cs"/>
              </a:rPr>
              <a:t>+1 formulation</a:t>
            </a:r>
          </a:p>
        </p:txBody>
      </p:sp>
      <p:sp>
        <p:nvSpPr>
          <p:cNvPr id="7207" name="Text Box 39"/>
          <p:cNvSpPr txBox="1">
            <a:spLocks noChangeArrowheads="1"/>
          </p:cNvSpPr>
          <p:nvPr/>
        </p:nvSpPr>
        <p:spPr bwMode="auto">
          <a:xfrm>
            <a:off x="6948488" y="4029075"/>
            <a:ext cx="1944687" cy="342900"/>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600" b="1">
                <a:solidFill>
                  <a:srgbClr val="FF0000"/>
                </a:solidFill>
                <a:cs typeface="+mn-cs"/>
              </a:rPr>
              <a:t>2</a:t>
            </a:r>
            <a:r>
              <a:rPr lang="it-IT" sz="1600" b="1" i="1">
                <a:solidFill>
                  <a:srgbClr val="FF0000"/>
                </a:solidFill>
                <a:cs typeface="+mn-cs"/>
              </a:rPr>
              <a:t>n</a:t>
            </a:r>
            <a:r>
              <a:rPr lang="it-IT" sz="1600" b="1">
                <a:solidFill>
                  <a:srgbClr val="FF0000"/>
                </a:solidFill>
                <a:cs typeface="+mn-cs"/>
              </a:rPr>
              <a:t>+1 formulation</a:t>
            </a:r>
          </a:p>
        </p:txBody>
      </p:sp>
      <p:grpSp>
        <p:nvGrpSpPr>
          <p:cNvPr id="155661" name="Group 42"/>
          <p:cNvGrpSpPr>
            <a:grpSpLocks/>
          </p:cNvGrpSpPr>
          <p:nvPr/>
        </p:nvGrpSpPr>
        <p:grpSpPr bwMode="auto">
          <a:xfrm>
            <a:off x="7235825" y="3284538"/>
            <a:ext cx="936625" cy="720725"/>
            <a:chOff x="4558" y="2069"/>
            <a:chExt cx="590" cy="454"/>
          </a:xfrm>
        </p:grpSpPr>
        <p:sp>
          <p:nvSpPr>
            <p:cNvPr id="7208" name="Line 40"/>
            <p:cNvSpPr>
              <a:spLocks noChangeShapeType="1"/>
            </p:cNvSpPr>
            <p:nvPr/>
          </p:nvSpPr>
          <p:spPr bwMode="auto">
            <a:xfrm>
              <a:off x="4558" y="2069"/>
              <a:ext cx="589" cy="0"/>
            </a:xfrm>
            <a:prstGeom prst="line">
              <a:avLst/>
            </a:prstGeom>
            <a:noFill/>
            <a:ln w="19050">
              <a:solidFill>
                <a:srgbClr val="3333FF"/>
              </a:solidFill>
              <a:round/>
              <a:headEnd/>
              <a:tailEnd/>
            </a:ln>
            <a:effectLst/>
          </p:spPr>
          <p:txBody>
            <a:bodyPr/>
            <a:lstStyle/>
            <a:p>
              <a:pPr eaLnBrk="1" hangingPunct="1">
                <a:defRPr/>
              </a:pPr>
              <a:endParaRPr lang="it-IT" sz="1800">
                <a:solidFill>
                  <a:srgbClr val="000000"/>
                </a:solidFill>
                <a:cs typeface="+mn-cs"/>
              </a:endParaRPr>
            </a:p>
          </p:txBody>
        </p:sp>
        <p:sp>
          <p:nvSpPr>
            <p:cNvPr id="7209" name="Line 41"/>
            <p:cNvSpPr>
              <a:spLocks noChangeShapeType="1"/>
            </p:cNvSpPr>
            <p:nvPr/>
          </p:nvSpPr>
          <p:spPr bwMode="auto">
            <a:xfrm>
              <a:off x="5148" y="2069"/>
              <a:ext cx="0" cy="454"/>
            </a:xfrm>
            <a:prstGeom prst="line">
              <a:avLst/>
            </a:prstGeom>
            <a:noFill/>
            <a:ln w="19050">
              <a:solidFill>
                <a:srgbClr val="3333FF"/>
              </a:solidFill>
              <a:round/>
              <a:headEnd/>
              <a:tailEnd type="triangle" w="med" len="med"/>
            </a:ln>
            <a:effectLst/>
          </p:spPr>
          <p:txBody>
            <a:bodyPr/>
            <a:lstStyle/>
            <a:p>
              <a:pPr eaLnBrk="1" hangingPunct="1">
                <a:defRPr/>
              </a:pPr>
              <a:endParaRPr lang="it-IT" sz="1800">
                <a:solidFill>
                  <a:srgbClr val="000000"/>
                </a:solidFill>
                <a:cs typeface="+mn-cs"/>
              </a:endParaRPr>
            </a:p>
          </p:txBody>
        </p:sp>
      </p:grpSp>
      <p:sp>
        <p:nvSpPr>
          <p:cNvPr id="7211" name="Text Box 43"/>
          <p:cNvSpPr txBox="1">
            <a:spLocks noChangeArrowheads="1"/>
          </p:cNvSpPr>
          <p:nvPr/>
        </p:nvSpPr>
        <p:spPr bwMode="auto">
          <a:xfrm>
            <a:off x="6948488" y="5516563"/>
            <a:ext cx="1944687" cy="342900"/>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600" b="1">
                <a:solidFill>
                  <a:srgbClr val="FF0000"/>
                </a:solidFill>
                <a:cs typeface="+mn-cs"/>
              </a:rPr>
              <a:t>2</a:t>
            </a:r>
            <a:r>
              <a:rPr lang="it-IT" sz="1600" b="1" i="1">
                <a:solidFill>
                  <a:srgbClr val="FF0000"/>
                </a:solidFill>
                <a:cs typeface="+mn-cs"/>
              </a:rPr>
              <a:t>n</a:t>
            </a:r>
            <a:r>
              <a:rPr lang="it-IT" sz="1600" b="1">
                <a:solidFill>
                  <a:srgbClr val="FF0000"/>
                </a:solidFill>
                <a:cs typeface="+mn-cs"/>
              </a:rPr>
              <a:t>+1 formulation</a:t>
            </a:r>
          </a:p>
        </p:txBody>
      </p:sp>
      <p:sp>
        <p:nvSpPr>
          <p:cNvPr id="7212" name="Text Box 44"/>
          <p:cNvSpPr txBox="1">
            <a:spLocks noChangeArrowheads="1"/>
          </p:cNvSpPr>
          <p:nvPr/>
        </p:nvSpPr>
        <p:spPr bwMode="auto">
          <a:xfrm>
            <a:off x="7164388" y="2924175"/>
            <a:ext cx="1655762" cy="304800"/>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400" b="1">
                <a:solidFill>
                  <a:srgbClr val="3333FF"/>
                </a:solidFill>
                <a:cs typeface="+mn-cs"/>
              </a:rPr>
              <a:t>substitute for U</a:t>
            </a:r>
            <a:r>
              <a:rPr lang="it-IT" sz="1400" b="1" baseline="30000">
                <a:solidFill>
                  <a:srgbClr val="3333FF"/>
                </a:solidFill>
                <a:cs typeface="+mn-cs"/>
              </a:rPr>
              <a:t>[2]</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ChangeArrowheads="1"/>
          </p:cNvSpPr>
          <p:nvPr/>
        </p:nvSpPr>
        <p:spPr bwMode="auto">
          <a:xfrm>
            <a:off x="0" y="0"/>
            <a:ext cx="5943600" cy="838200"/>
          </a:xfrm>
          <a:prstGeom prst="rect">
            <a:avLst/>
          </a:prstGeom>
          <a:solidFill>
            <a:srgbClr val="000080"/>
          </a:soli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22533" name="Rectangle 3"/>
          <p:cNvSpPr>
            <a:spLocks noChangeArrowheads="1"/>
          </p:cNvSpPr>
          <p:nvPr/>
        </p:nvSpPr>
        <p:spPr bwMode="auto">
          <a:xfrm>
            <a:off x="5867400" y="0"/>
            <a:ext cx="2209800" cy="838200"/>
          </a:xfrm>
          <a:prstGeom prst="rect">
            <a:avLst/>
          </a:prstGeom>
          <a:gradFill rotWithShape="0">
            <a:gsLst>
              <a:gs pos="0">
                <a:srgbClr val="000080"/>
              </a:gs>
              <a:gs pos="100000">
                <a:srgbClr val="FF0000"/>
              </a:gs>
            </a:gsLst>
            <a:lin ang="0" scaled="1"/>
          </a:gra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22534" name="Rectangle 4"/>
          <p:cNvSpPr>
            <a:spLocks noChangeArrowheads="1"/>
          </p:cNvSpPr>
          <p:nvPr/>
        </p:nvSpPr>
        <p:spPr bwMode="auto">
          <a:xfrm>
            <a:off x="8001000" y="0"/>
            <a:ext cx="1143000" cy="838200"/>
          </a:xfrm>
          <a:prstGeom prst="rect">
            <a:avLst/>
          </a:prstGeom>
          <a:solidFill>
            <a:srgbClr val="FF0000"/>
          </a:soli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22535" name="Rectangle 10"/>
          <p:cNvSpPr>
            <a:spLocks noChangeArrowheads="1"/>
          </p:cNvSpPr>
          <p:nvPr/>
        </p:nvSpPr>
        <p:spPr bwMode="auto">
          <a:xfrm>
            <a:off x="2651125" y="142875"/>
            <a:ext cx="3865563" cy="549275"/>
          </a:xfrm>
          <a:prstGeom prst="rect">
            <a:avLst/>
          </a:prstGeom>
          <a:noFill/>
          <a:ln w="9525">
            <a:noFill/>
            <a:miter lim="800000"/>
            <a:headEnd/>
            <a:tailEnd/>
          </a:ln>
        </p:spPr>
        <p:txBody>
          <a:bodyPr wrap="none" lIns="91420" tIns="45711" rIns="91420" bIns="45711">
            <a:spAutoFit/>
          </a:bodyPr>
          <a:lstStyle/>
          <a:p>
            <a:pPr eaLnBrk="1" hangingPunct="1">
              <a:defRPr/>
            </a:pPr>
            <a:r>
              <a:rPr lang="en-GB" sz="3000" b="1">
                <a:solidFill>
                  <a:srgbClr val="FFFFFF"/>
                </a:solidFill>
                <a:ea typeface="Osaka" pitchFamily="-108" charset="-128"/>
                <a:cs typeface="+mn-cs"/>
              </a:rPr>
              <a:t>Dielectric properties</a:t>
            </a:r>
          </a:p>
        </p:txBody>
      </p:sp>
      <p:sp>
        <p:nvSpPr>
          <p:cNvPr id="22536" name="Text Box 8"/>
          <p:cNvSpPr txBox="1">
            <a:spLocks noChangeArrowheads="1"/>
          </p:cNvSpPr>
          <p:nvPr/>
        </p:nvSpPr>
        <p:spPr bwMode="auto">
          <a:xfrm>
            <a:off x="179388" y="1052513"/>
            <a:ext cx="8713787" cy="369887"/>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600">
                <a:solidFill>
                  <a:srgbClr val="000000"/>
                </a:solidFill>
                <a:cs typeface="+mn-cs"/>
              </a:rPr>
              <a:t>Polarizability (</a:t>
            </a:r>
            <a:r>
              <a:rPr lang="el-GR" sz="1600" b="1">
                <a:solidFill>
                  <a:srgbClr val="3333FF"/>
                </a:solidFill>
              </a:rPr>
              <a:t>α</a:t>
            </a:r>
            <a:r>
              <a:rPr lang="it-IT" sz="1800">
                <a:solidFill>
                  <a:srgbClr val="000000"/>
                </a:solidFill>
                <a:cs typeface="+mn-cs"/>
              </a:rPr>
              <a:t>) and hyperpolarizability (</a:t>
            </a:r>
            <a:r>
              <a:rPr lang="it-IT" sz="1600" b="1">
                <a:solidFill>
                  <a:srgbClr val="FF0000"/>
                </a:solidFill>
                <a:cs typeface="+mn-cs"/>
                <a:sym typeface="Symbol" pitchFamily="18" charset="2"/>
              </a:rPr>
              <a:t></a:t>
            </a:r>
            <a:r>
              <a:rPr lang="it-IT" sz="1800">
                <a:solidFill>
                  <a:srgbClr val="000000"/>
                </a:solidFill>
                <a:cs typeface="+mn-cs"/>
              </a:rPr>
              <a:t> and </a:t>
            </a:r>
            <a:r>
              <a:rPr lang="it-IT" sz="1600" b="1">
                <a:solidFill>
                  <a:srgbClr val="FF0000"/>
                </a:solidFill>
                <a:cs typeface="+mn-cs"/>
                <a:sym typeface="Symbol" pitchFamily="18" charset="2"/>
              </a:rPr>
              <a:t> </a:t>
            </a:r>
            <a:r>
              <a:rPr lang="it-IT" sz="1800">
                <a:solidFill>
                  <a:srgbClr val="000000"/>
                </a:solidFill>
                <a:cs typeface="+mn-cs"/>
              </a:rPr>
              <a:t>) tensors are related to other tensors:</a:t>
            </a:r>
          </a:p>
        </p:txBody>
      </p:sp>
      <p:graphicFrame>
        <p:nvGraphicFramePr>
          <p:cNvPr id="156679" name="Object 2"/>
          <p:cNvGraphicFramePr>
            <a:graphicFrameLocks noChangeAspect="1"/>
          </p:cNvGraphicFramePr>
          <p:nvPr/>
        </p:nvGraphicFramePr>
        <p:xfrm>
          <a:off x="2452688" y="2033588"/>
          <a:ext cx="1350962" cy="654050"/>
        </p:xfrm>
        <a:graphic>
          <a:graphicData uri="http://schemas.openxmlformats.org/presentationml/2006/ole">
            <mc:AlternateContent xmlns:mc="http://schemas.openxmlformats.org/markup-compatibility/2006">
              <mc:Choice xmlns:v="urn:schemas-microsoft-com:vml" Requires="v">
                <p:oleObj spid="_x0000_s156771" name="Equation" r:id="rId3" imgW="1282700" imgH="622300" progId="Equation.DSMT4">
                  <p:embed/>
                </p:oleObj>
              </mc:Choice>
              <mc:Fallback>
                <p:oleObj name="Equation" r:id="rId3" imgW="1282700" imgH="6223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2688" y="2033588"/>
                        <a:ext cx="1350962" cy="65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6680" name="Object 3"/>
          <p:cNvGraphicFramePr>
            <a:graphicFrameLocks noChangeAspect="1"/>
          </p:cNvGraphicFramePr>
          <p:nvPr/>
        </p:nvGraphicFramePr>
        <p:xfrm>
          <a:off x="2490788" y="2849563"/>
          <a:ext cx="1457325" cy="360362"/>
        </p:xfrm>
        <a:graphic>
          <a:graphicData uri="http://schemas.openxmlformats.org/presentationml/2006/ole">
            <mc:AlternateContent xmlns:mc="http://schemas.openxmlformats.org/markup-compatibility/2006">
              <mc:Choice xmlns:v="urn:schemas-microsoft-com:vml" Requires="v">
                <p:oleObj spid="_x0000_s156772" name="Equation" r:id="rId5" imgW="1384300" imgH="342900" progId="Equation.DSMT4">
                  <p:embed/>
                </p:oleObj>
              </mc:Choice>
              <mc:Fallback>
                <p:oleObj name="Equation" r:id="rId5" imgW="1384300" imgH="3429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0788" y="2849563"/>
                        <a:ext cx="1457325"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6681" name="Object 4"/>
          <p:cNvGraphicFramePr>
            <a:graphicFrameLocks noChangeAspect="1"/>
          </p:cNvGraphicFramePr>
          <p:nvPr/>
        </p:nvGraphicFramePr>
        <p:xfrm>
          <a:off x="2457450" y="3567113"/>
          <a:ext cx="1417638" cy="654050"/>
        </p:xfrm>
        <a:graphic>
          <a:graphicData uri="http://schemas.openxmlformats.org/presentationml/2006/ole">
            <mc:AlternateContent xmlns:mc="http://schemas.openxmlformats.org/markup-compatibility/2006">
              <mc:Choice xmlns:v="urn:schemas-microsoft-com:vml" Requires="v">
                <p:oleObj spid="_x0000_s156773" name="Equation" r:id="rId7" imgW="1346200" imgH="622300" progId="Equation.DSMT4">
                  <p:embed/>
                </p:oleObj>
              </mc:Choice>
              <mc:Fallback>
                <p:oleObj name="Equation" r:id="rId7" imgW="1346200" imgH="622300" progId="Equation.DSMT4">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7450" y="3567113"/>
                        <a:ext cx="1417638" cy="65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6682" name="Object 5"/>
          <p:cNvGraphicFramePr>
            <a:graphicFrameLocks noChangeAspect="1"/>
          </p:cNvGraphicFramePr>
          <p:nvPr/>
        </p:nvGraphicFramePr>
        <p:xfrm>
          <a:off x="2479675" y="4273550"/>
          <a:ext cx="1084263" cy="668338"/>
        </p:xfrm>
        <a:graphic>
          <a:graphicData uri="http://schemas.openxmlformats.org/presentationml/2006/ole">
            <mc:AlternateContent xmlns:mc="http://schemas.openxmlformats.org/markup-compatibility/2006">
              <mc:Choice xmlns:v="urn:schemas-microsoft-com:vml" Requires="v">
                <p:oleObj spid="_x0000_s156774" name="Equation" r:id="rId9" imgW="1028254" imgH="634725" progId="Equation.DSMT4">
                  <p:embed/>
                </p:oleObj>
              </mc:Choice>
              <mc:Fallback>
                <p:oleObj name="Equation" r:id="rId9" imgW="1028254" imgH="634725"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79675" y="4273550"/>
                        <a:ext cx="1084263" cy="668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6683" name="Object 6"/>
          <p:cNvGraphicFramePr>
            <a:graphicFrameLocks noChangeAspect="1"/>
          </p:cNvGraphicFramePr>
          <p:nvPr/>
        </p:nvGraphicFramePr>
        <p:xfrm>
          <a:off x="2411413" y="5295900"/>
          <a:ext cx="1536700" cy="654050"/>
        </p:xfrm>
        <a:graphic>
          <a:graphicData uri="http://schemas.openxmlformats.org/presentationml/2006/ole">
            <mc:AlternateContent xmlns:mc="http://schemas.openxmlformats.org/markup-compatibility/2006">
              <mc:Choice xmlns:v="urn:schemas-microsoft-com:vml" Requires="v">
                <p:oleObj spid="_x0000_s156775" name="Equation" r:id="rId11" imgW="1459866" imgH="622030" progId="Equation.DSMT4">
                  <p:embed/>
                </p:oleObj>
              </mc:Choice>
              <mc:Fallback>
                <p:oleObj name="Equation" r:id="rId11" imgW="1459866" imgH="622030" progId="Equation.DSMT4">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1413" y="5295900"/>
                        <a:ext cx="1536700" cy="65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42" name="Text Box 14"/>
          <p:cNvSpPr txBox="1">
            <a:spLocks noChangeArrowheads="1"/>
          </p:cNvSpPr>
          <p:nvPr/>
        </p:nvSpPr>
        <p:spPr bwMode="auto">
          <a:xfrm>
            <a:off x="4522788" y="2205038"/>
            <a:ext cx="3168650" cy="342900"/>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600">
                <a:solidFill>
                  <a:srgbClr val="000000"/>
                </a:solidFill>
                <a:cs typeface="+mn-cs"/>
              </a:rPr>
              <a:t>first-order electric susceptibility</a:t>
            </a:r>
          </a:p>
        </p:txBody>
      </p:sp>
      <p:sp>
        <p:nvSpPr>
          <p:cNvPr id="22543" name="Text Box 15"/>
          <p:cNvSpPr txBox="1">
            <a:spLocks noChangeArrowheads="1"/>
          </p:cNvSpPr>
          <p:nvPr/>
        </p:nvSpPr>
        <p:spPr bwMode="auto">
          <a:xfrm>
            <a:off x="4522788" y="2852738"/>
            <a:ext cx="3168650" cy="342900"/>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600">
                <a:solidFill>
                  <a:srgbClr val="000000"/>
                </a:solidFill>
                <a:cs typeface="+mn-cs"/>
              </a:rPr>
              <a:t>dielectric tensor</a:t>
            </a:r>
          </a:p>
        </p:txBody>
      </p:sp>
      <p:sp>
        <p:nvSpPr>
          <p:cNvPr id="22544" name="Text Box 16"/>
          <p:cNvSpPr txBox="1">
            <a:spLocks noChangeArrowheads="1"/>
          </p:cNvSpPr>
          <p:nvPr/>
        </p:nvSpPr>
        <p:spPr bwMode="auto">
          <a:xfrm>
            <a:off x="4522788" y="3716338"/>
            <a:ext cx="3673475" cy="342900"/>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600">
                <a:solidFill>
                  <a:srgbClr val="000000"/>
                </a:solidFill>
                <a:cs typeface="+mn-cs"/>
              </a:rPr>
              <a:t>second-order electric susceptibility</a:t>
            </a:r>
          </a:p>
        </p:txBody>
      </p:sp>
      <p:sp>
        <p:nvSpPr>
          <p:cNvPr id="22545" name="Text Box 17"/>
          <p:cNvSpPr txBox="1">
            <a:spLocks noChangeArrowheads="1"/>
          </p:cNvSpPr>
          <p:nvPr/>
        </p:nvSpPr>
        <p:spPr bwMode="auto">
          <a:xfrm>
            <a:off x="4522788" y="5468938"/>
            <a:ext cx="3673475" cy="342900"/>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600">
                <a:solidFill>
                  <a:srgbClr val="000000"/>
                </a:solidFill>
                <a:cs typeface="+mn-cs"/>
              </a:rPr>
              <a:t>third-order electric susceptibility</a:t>
            </a:r>
          </a:p>
        </p:txBody>
      </p:sp>
      <p:sp>
        <p:nvSpPr>
          <p:cNvPr id="22546" name="Text Box 18"/>
          <p:cNvSpPr txBox="1">
            <a:spLocks noChangeArrowheads="1"/>
          </p:cNvSpPr>
          <p:nvPr/>
        </p:nvSpPr>
        <p:spPr bwMode="auto">
          <a:xfrm>
            <a:off x="4522788" y="4321175"/>
            <a:ext cx="3673475" cy="595313"/>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600">
                <a:solidFill>
                  <a:srgbClr val="000000"/>
                </a:solidFill>
                <a:cs typeface="+mn-cs"/>
              </a:rPr>
              <a:t>second-harmonic generation (SHG) electric susceptibility</a:t>
            </a:r>
          </a:p>
        </p:txBody>
      </p:sp>
      <p:sp>
        <p:nvSpPr>
          <p:cNvPr id="22547" name="Text Box 19"/>
          <p:cNvSpPr txBox="1">
            <a:spLocks noChangeArrowheads="1"/>
          </p:cNvSpPr>
          <p:nvPr/>
        </p:nvSpPr>
        <p:spPr bwMode="auto">
          <a:xfrm>
            <a:off x="468313" y="2565400"/>
            <a:ext cx="1800225" cy="304800"/>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400" i="1">
                <a:solidFill>
                  <a:srgbClr val="000000"/>
                </a:solidFill>
                <a:cs typeface="+mn-cs"/>
              </a:rPr>
              <a:t>V</a:t>
            </a:r>
            <a:r>
              <a:rPr lang="it-IT" sz="1400">
                <a:solidFill>
                  <a:srgbClr val="000000"/>
                </a:solidFill>
                <a:cs typeface="+mn-cs"/>
              </a:rPr>
              <a:t> = unit cell volume</a:t>
            </a:r>
          </a:p>
        </p:txBody>
      </p:sp>
      <p:sp>
        <p:nvSpPr>
          <p:cNvPr id="22548" name="Text Box 20"/>
          <p:cNvSpPr txBox="1">
            <a:spLocks noChangeArrowheads="1"/>
          </p:cNvSpPr>
          <p:nvPr/>
        </p:nvSpPr>
        <p:spPr bwMode="auto">
          <a:xfrm>
            <a:off x="468313" y="3268663"/>
            <a:ext cx="1800225" cy="304800"/>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el-GR" sz="1400" i="1">
                <a:solidFill>
                  <a:srgbClr val="000000"/>
                </a:solidFill>
              </a:rPr>
              <a:t>δ</a:t>
            </a:r>
            <a:r>
              <a:rPr lang="it-IT" sz="1400">
                <a:solidFill>
                  <a:srgbClr val="000000"/>
                </a:solidFill>
                <a:cs typeface="+mn-cs"/>
              </a:rPr>
              <a:t> = Kronecker delta</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456" name="Group 120"/>
          <p:cNvGraphicFramePr>
            <a:graphicFrameLocks noGrp="1"/>
          </p:cNvGraphicFramePr>
          <p:nvPr/>
        </p:nvGraphicFramePr>
        <p:xfrm>
          <a:off x="684213" y="1617663"/>
          <a:ext cx="6207125" cy="4837113"/>
        </p:xfrm>
        <a:graphic>
          <a:graphicData uri="http://schemas.openxmlformats.org/drawingml/2006/table">
            <a:tbl>
              <a:tblPr/>
              <a:tblGrid>
                <a:gridCol w="1241425"/>
                <a:gridCol w="1241425"/>
                <a:gridCol w="1241425"/>
                <a:gridCol w="1241425"/>
                <a:gridCol w="1241425"/>
              </a:tblGrid>
              <a:tr h="519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1" u="none" strike="noStrike" cap="none" normalizeH="0" baseline="0" smtClean="0">
                          <a:ln>
                            <a:noFill/>
                          </a:ln>
                          <a:solidFill>
                            <a:srgbClr val="3366FF"/>
                          </a:solidFill>
                          <a:effectLst/>
                          <a:latin typeface="Arial" pitchFamily="34" charset="0"/>
                          <a:ea typeface="Times New Roman" pitchFamily="18" charset="0"/>
                          <a:cs typeface="Arial" pitchFamily="34" charset="0"/>
                        </a:rPr>
                        <a:t>T</a:t>
                      </a:r>
                      <a:r>
                        <a:rPr kumimoji="0" lang="it-IT" sz="1800" b="1" i="1" u="none" strike="noStrike" cap="none" normalizeH="0" baseline="-30000" smtClean="0">
                          <a:ln>
                            <a:noFill/>
                          </a:ln>
                          <a:solidFill>
                            <a:srgbClr val="3366FF"/>
                          </a:solidFill>
                          <a:effectLst/>
                          <a:latin typeface="Arial" pitchFamily="34" charset="0"/>
                          <a:ea typeface="Times New Roman" pitchFamily="18" charset="0"/>
                          <a:cs typeface="Arial" pitchFamily="34" charset="0"/>
                        </a:rPr>
                        <a:t>I</a:t>
                      </a:r>
                      <a:endPar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T="45710" marB="45710" horzOverflow="overflow">
                    <a:lnL cap="flat">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2800" b="0" i="0" u="none" strike="noStrike" cap="none" normalizeH="0" baseline="0" smtClean="0">
                        <a:ln>
                          <a:noFill/>
                        </a:ln>
                        <a:solidFill>
                          <a:schemeClr val="tx1"/>
                        </a:solidFill>
                        <a:effectLst/>
                        <a:latin typeface="Arial" pitchFamily="34" charset="0"/>
                      </a:endParaRPr>
                    </a:p>
                  </a:txBody>
                  <a:tcPr marT="45710" marB="45710" horzOverflow="overflow">
                    <a:lnL>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1" u="none" strike="noStrike" cap="none" normalizeH="0" baseline="0" smtClean="0">
                          <a:ln>
                            <a:noFill/>
                          </a:ln>
                          <a:solidFill>
                            <a:srgbClr val="3366FF"/>
                          </a:solidFill>
                          <a:effectLst/>
                          <a:latin typeface="Arial" pitchFamily="34" charset="0"/>
                          <a:ea typeface="Times New Roman" pitchFamily="18" charset="0"/>
                          <a:cs typeface="Arial" pitchFamily="34" charset="0"/>
                        </a:rPr>
                        <a:t>d</a:t>
                      </a:r>
                      <a:endPar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T="45710" marB="45710" horzOverflow="overflow">
                    <a:lnL>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2800" b="0" i="0" u="none" strike="noStrike" cap="none" normalizeH="0" baseline="0" smtClean="0">
                        <a:ln>
                          <a:noFill/>
                        </a:ln>
                        <a:solidFill>
                          <a:schemeClr val="tx1"/>
                        </a:solidFill>
                        <a:effectLst/>
                        <a:latin typeface="Arial" pitchFamily="34" charset="0"/>
                      </a:endParaRPr>
                    </a:p>
                  </a:txBody>
                  <a:tcPr marT="45710" marB="45710" horzOverflow="overflow">
                    <a:lnL>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2800" b="0" i="0" u="none" strike="noStrike" cap="none" normalizeH="0" baseline="0" smtClean="0">
                        <a:ln>
                          <a:noFill/>
                        </a:ln>
                        <a:solidFill>
                          <a:schemeClr val="tx1"/>
                        </a:solidFill>
                        <a:effectLst/>
                        <a:latin typeface="Arial" pitchFamily="34" charset="0"/>
                      </a:endParaRPr>
                    </a:p>
                  </a:txBody>
                  <a:tcPr marT="45710" marB="45710" horzOverflow="overflow">
                    <a:lnL>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r>
              <a:tr h="5396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rgbClr val="3366FF"/>
                          </a:solidFill>
                          <a:effectLst/>
                          <a:latin typeface="Arial" pitchFamily="34" charset="0"/>
                          <a:ea typeface="Times New Roman" pitchFamily="18" charset="0"/>
                          <a:cs typeface="Arial" pitchFamily="34" charset="0"/>
                        </a:rPr>
                        <a:t>  6</a:t>
                      </a:r>
                      <a:endPar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T="45710" marB="45710" anchor="ctr"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4.8391</a:t>
                      </a:r>
                    </a:p>
                  </a:txBody>
                  <a:tcPr marT="45710" marB="4571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- 6.3452</a:t>
                      </a:r>
                    </a:p>
                  </a:txBody>
                  <a:tcPr marT="45710" marB="4571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7.2035</a:t>
                      </a:r>
                    </a:p>
                  </a:txBody>
                  <a:tcPr marT="45710" marB="4571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2.9887</a:t>
                      </a:r>
                    </a:p>
                  </a:txBody>
                  <a:tcPr marT="45710" marB="45710" anchor="ctr"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5396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rgbClr val="3366FF"/>
                          </a:solidFill>
                          <a:effectLst/>
                          <a:latin typeface="Arial" pitchFamily="34" charset="0"/>
                          <a:ea typeface="Times New Roman" pitchFamily="18" charset="0"/>
                          <a:cs typeface="Arial" pitchFamily="34" charset="0"/>
                        </a:rPr>
                        <a:t>  7</a:t>
                      </a:r>
                      <a:endPar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T="45710" marB="4571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4.8446</a:t>
                      </a: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- 6.3746</a:t>
                      </a: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7.2796</a:t>
                      </a: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3.0221</a:t>
                      </a:r>
                    </a:p>
                  </a:txBody>
                  <a:tcPr marT="45710" marB="45710" anchor="ctr" horzOverflow="overflow">
                    <a:lnL>
                      <a:noFill/>
                    </a:lnL>
                    <a:lnR cap="flat">
                      <a:noFill/>
                    </a:lnR>
                    <a:lnT>
                      <a:noFill/>
                    </a:lnT>
                    <a:lnB>
                      <a:noFill/>
                    </a:lnB>
                    <a:lnTlToBr>
                      <a:noFill/>
                    </a:lnTlToBr>
                    <a:lnBlToTr>
                      <a:noFill/>
                    </a:lnBlToTr>
                    <a:noFill/>
                  </a:tcPr>
                </a:tc>
              </a:tr>
              <a:tr h="5396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rgbClr val="3366FF"/>
                          </a:solidFill>
                          <a:effectLst/>
                          <a:latin typeface="Arial" pitchFamily="34" charset="0"/>
                          <a:ea typeface="Times New Roman" pitchFamily="18" charset="0"/>
                          <a:cs typeface="Arial" pitchFamily="34" charset="0"/>
                        </a:rPr>
                        <a:t>  8</a:t>
                      </a:r>
                      <a:endPar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T="45710" marB="4571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4.8420</a:t>
                      </a: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- 6.4141</a:t>
                      </a: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7.2435</a:t>
                      </a: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3.0180</a:t>
                      </a:r>
                    </a:p>
                  </a:txBody>
                  <a:tcPr marT="45710" marB="45710" anchor="ctr" horzOverflow="overflow">
                    <a:lnL>
                      <a:noFill/>
                    </a:lnL>
                    <a:lnR cap="flat">
                      <a:noFill/>
                    </a:lnR>
                    <a:lnT>
                      <a:noFill/>
                    </a:lnT>
                    <a:lnB>
                      <a:noFill/>
                    </a:lnB>
                    <a:lnTlToBr>
                      <a:noFill/>
                    </a:lnTlToBr>
                    <a:lnBlToTr>
                      <a:noFill/>
                    </a:lnBlToTr>
                    <a:noFill/>
                  </a:tcPr>
                </a:tc>
              </a:tr>
              <a:tr h="5396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rgbClr val="3366FF"/>
                          </a:solidFill>
                          <a:effectLst/>
                          <a:latin typeface="Arial" pitchFamily="34" charset="0"/>
                          <a:ea typeface="Times New Roman" pitchFamily="18" charset="0"/>
                          <a:cs typeface="Arial" pitchFamily="34" charset="0"/>
                        </a:rPr>
                        <a:t>10</a:t>
                      </a:r>
                      <a:endPar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T="45710" marB="4571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4.8544</a:t>
                      </a: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- 6.5059</a:t>
                      </a: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7.4565</a:t>
                      </a: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3.1180</a:t>
                      </a:r>
                    </a:p>
                  </a:txBody>
                  <a:tcPr marT="45710" marB="45710" anchor="ctr" horzOverflow="overflow">
                    <a:lnL>
                      <a:noFill/>
                    </a:lnL>
                    <a:lnR cap="flat">
                      <a:noFill/>
                    </a:lnR>
                    <a:lnT>
                      <a:noFill/>
                    </a:lnT>
                    <a:lnB>
                      <a:noFill/>
                    </a:lnB>
                    <a:lnTlToBr>
                      <a:noFill/>
                    </a:lnTlToBr>
                    <a:lnBlToTr>
                      <a:noFill/>
                    </a:lnBlToTr>
                    <a:noFill/>
                  </a:tcPr>
                </a:tc>
              </a:tr>
              <a:tr h="5396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rgbClr val="3366FF"/>
                          </a:solidFill>
                          <a:effectLst/>
                          <a:latin typeface="Arial" pitchFamily="34" charset="0"/>
                          <a:ea typeface="Times New Roman" pitchFamily="18" charset="0"/>
                          <a:cs typeface="Arial" pitchFamily="34" charset="0"/>
                        </a:rPr>
                        <a:t>12</a:t>
                      </a:r>
                      <a:endPar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T="45710" marB="4571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4.8596</a:t>
                      </a: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- 6.5626</a:t>
                      </a: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7.5326</a:t>
                      </a: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3.1548</a:t>
                      </a:r>
                    </a:p>
                  </a:txBody>
                  <a:tcPr marT="45710" marB="45710" anchor="ctr" horzOverflow="overflow">
                    <a:lnL>
                      <a:noFill/>
                    </a:lnL>
                    <a:lnR cap="flat">
                      <a:noFill/>
                    </a:lnR>
                    <a:lnT>
                      <a:noFill/>
                    </a:lnT>
                    <a:lnB>
                      <a:noFill/>
                    </a:lnB>
                    <a:lnTlToBr>
                      <a:noFill/>
                    </a:lnTlToBr>
                    <a:lnBlToTr>
                      <a:noFill/>
                    </a:lnBlToTr>
                    <a:noFill/>
                  </a:tcPr>
                </a:tc>
              </a:tr>
              <a:tr h="5396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rgbClr val="3366FF"/>
                          </a:solidFill>
                          <a:effectLst/>
                          <a:latin typeface="Arial" pitchFamily="34" charset="0"/>
                          <a:ea typeface="Times New Roman" pitchFamily="18" charset="0"/>
                          <a:cs typeface="Arial" pitchFamily="34" charset="0"/>
                        </a:rPr>
                        <a:t>14</a:t>
                      </a:r>
                      <a:endPar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T="45710" marB="4571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4.8655</a:t>
                      </a: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- 6.6116</a:t>
                      </a: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7.6932</a:t>
                      </a: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3.2351</a:t>
                      </a:r>
                    </a:p>
                  </a:txBody>
                  <a:tcPr marT="45710" marB="45710" anchor="ctr" horzOverflow="overflow">
                    <a:lnL>
                      <a:noFill/>
                    </a:lnL>
                    <a:lnR cap="flat">
                      <a:noFill/>
                    </a:lnR>
                    <a:lnT>
                      <a:noFill/>
                    </a:lnT>
                    <a:lnB>
                      <a:noFill/>
                    </a:lnB>
                    <a:lnTlToBr>
                      <a:noFill/>
                    </a:lnTlToBr>
                    <a:lnBlToTr>
                      <a:noFill/>
                    </a:lnBlToTr>
                    <a:noFill/>
                  </a:tcPr>
                </a:tc>
              </a:tr>
              <a:tr h="5396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rgbClr val="3366FF"/>
                          </a:solidFill>
                          <a:effectLst/>
                          <a:latin typeface="Arial" pitchFamily="34" charset="0"/>
                          <a:ea typeface="Times New Roman" pitchFamily="18" charset="0"/>
                          <a:cs typeface="Arial" pitchFamily="34" charset="0"/>
                        </a:rPr>
                        <a:t>16</a:t>
                      </a:r>
                      <a:endPar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T="45710" marB="4571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4.8669</a:t>
                      </a: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- 6.6225</a:t>
                      </a: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7.7307</a:t>
                      </a: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3.2529</a:t>
                      </a:r>
                    </a:p>
                  </a:txBody>
                  <a:tcPr marT="45710" marB="45710" anchor="ctr" horzOverflow="overflow">
                    <a:lnL>
                      <a:noFill/>
                    </a:lnL>
                    <a:lnR cap="flat">
                      <a:noFill/>
                    </a:lnR>
                    <a:lnT>
                      <a:noFill/>
                    </a:lnT>
                    <a:lnB>
                      <a:noFill/>
                    </a:lnB>
                    <a:lnTlToBr>
                      <a:noFill/>
                    </a:lnTlToBr>
                    <a:lnBlToTr>
                      <a:noFill/>
                    </a:lnBlToTr>
                    <a:noFill/>
                  </a:tcPr>
                </a:tc>
              </a:tr>
              <a:tr h="5396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rgbClr val="3366FF"/>
                          </a:solidFill>
                          <a:effectLst/>
                          <a:latin typeface="Arial" pitchFamily="34" charset="0"/>
                          <a:ea typeface="Times New Roman" pitchFamily="18" charset="0"/>
                          <a:cs typeface="Arial" pitchFamily="34" charset="0"/>
                        </a:rPr>
                        <a:t>18</a:t>
                      </a:r>
                      <a:endPar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T="45710" marB="45710"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4.8680</a:t>
                      </a:r>
                    </a:p>
                  </a:txBody>
                  <a:tcPr marT="45710" marB="45710"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- 6.6245</a:t>
                      </a:r>
                    </a:p>
                  </a:txBody>
                  <a:tcPr marT="45710" marB="45710"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7.7668</a:t>
                      </a:r>
                    </a:p>
                  </a:txBody>
                  <a:tcPr marT="45710" marB="45710"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3.2691</a:t>
                      </a:r>
                    </a:p>
                  </a:txBody>
                  <a:tcPr marT="45710" marB="45710" anchor="ctr" horzOverflow="overflow">
                    <a:lnL>
                      <a:noFill/>
                    </a:lnL>
                    <a:lnR cap="flat">
                      <a:noFill/>
                    </a:lnR>
                    <a:lnT>
                      <a:noFill/>
                    </a:lnT>
                    <a:lnB cap="flat">
                      <a:noFill/>
                    </a:lnB>
                    <a:lnTlToBr>
                      <a:noFill/>
                    </a:lnTlToBr>
                    <a:lnBlToTr>
                      <a:noFill/>
                    </a:lnBlToTr>
                    <a:noFill/>
                  </a:tcPr>
                </a:tc>
              </a:tr>
            </a:tbl>
          </a:graphicData>
        </a:graphic>
      </p:graphicFrame>
      <p:sp>
        <p:nvSpPr>
          <p:cNvPr id="14344" name="Rectangle 8"/>
          <p:cNvSpPr>
            <a:spLocks noChangeArrowheads="1"/>
          </p:cNvSpPr>
          <p:nvPr/>
        </p:nvSpPr>
        <p:spPr bwMode="auto">
          <a:xfrm>
            <a:off x="1468438" y="1011238"/>
            <a:ext cx="184150" cy="371475"/>
          </a:xfrm>
          <a:prstGeom prst="rect">
            <a:avLst/>
          </a:prstGeom>
          <a:noFill/>
          <a:ln w="9525">
            <a:noFill/>
            <a:miter lim="800000"/>
            <a:headEnd/>
            <a:tailEnd/>
          </a:ln>
          <a:effectLst/>
        </p:spPr>
        <p:txBody>
          <a:bodyPr wrap="none" lIns="91420" tIns="45711" rIns="91420" bIns="45711">
            <a:spAutoFit/>
          </a:bodyPr>
          <a:lstStyle/>
          <a:p>
            <a:pPr eaLnBrk="1" hangingPunct="1">
              <a:defRPr/>
            </a:pPr>
            <a:endParaRPr lang="it-IT" sz="1800">
              <a:solidFill>
                <a:srgbClr val="000000"/>
              </a:solidFill>
              <a:cs typeface="+mn-cs"/>
            </a:endParaRPr>
          </a:p>
        </p:txBody>
      </p:sp>
      <p:graphicFrame>
        <p:nvGraphicFramePr>
          <p:cNvPr id="157746" name="Object 2"/>
          <p:cNvGraphicFramePr>
            <a:graphicFrameLocks noChangeAspect="1"/>
          </p:cNvGraphicFramePr>
          <p:nvPr/>
        </p:nvGraphicFramePr>
        <p:xfrm>
          <a:off x="2303463" y="1743075"/>
          <a:ext cx="180975" cy="180975"/>
        </p:xfrm>
        <a:graphic>
          <a:graphicData uri="http://schemas.openxmlformats.org/presentationml/2006/ole">
            <mc:AlternateContent xmlns:mc="http://schemas.openxmlformats.org/markup-compatibility/2006">
              <mc:Choice xmlns:v="urn:schemas-microsoft-com:vml" Requires="v">
                <p:oleObj spid="_x0000_s157809" name="Equation" r:id="rId3" imgW="126725" imgH="126725" progId="Equation.DSMT4">
                  <p:embed/>
                </p:oleObj>
              </mc:Choice>
              <mc:Fallback>
                <p:oleObj name="Equation" r:id="rId3" imgW="126725" imgH="126725"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3" y="1743075"/>
                        <a:ext cx="1809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47" name="Rectangle 11"/>
          <p:cNvSpPr>
            <a:spLocks noChangeArrowheads="1"/>
          </p:cNvSpPr>
          <p:nvPr/>
        </p:nvSpPr>
        <p:spPr bwMode="auto">
          <a:xfrm>
            <a:off x="1468438" y="1011238"/>
            <a:ext cx="184150" cy="371475"/>
          </a:xfrm>
          <a:prstGeom prst="rect">
            <a:avLst/>
          </a:prstGeom>
          <a:noFill/>
          <a:ln w="9525">
            <a:noFill/>
            <a:miter lim="800000"/>
            <a:headEnd/>
            <a:tailEnd/>
          </a:ln>
          <a:effectLst/>
        </p:spPr>
        <p:txBody>
          <a:bodyPr wrap="none" lIns="91420" tIns="45711" rIns="91420" bIns="45711">
            <a:spAutoFit/>
          </a:bodyPr>
          <a:lstStyle/>
          <a:p>
            <a:pPr eaLnBrk="1" hangingPunct="1">
              <a:defRPr/>
            </a:pPr>
            <a:endParaRPr lang="it-IT" sz="1800">
              <a:solidFill>
                <a:srgbClr val="000000"/>
              </a:solidFill>
              <a:cs typeface="+mn-cs"/>
            </a:endParaRPr>
          </a:p>
        </p:txBody>
      </p:sp>
      <p:graphicFrame>
        <p:nvGraphicFramePr>
          <p:cNvPr id="157748" name="Object 3"/>
          <p:cNvGraphicFramePr>
            <a:graphicFrameLocks noChangeAspect="1"/>
          </p:cNvGraphicFramePr>
          <p:nvPr/>
        </p:nvGraphicFramePr>
        <p:xfrm>
          <a:off x="4645025" y="1643063"/>
          <a:ext cx="428625" cy="333375"/>
        </p:xfrm>
        <a:graphic>
          <a:graphicData uri="http://schemas.openxmlformats.org/presentationml/2006/ole">
            <mc:AlternateContent xmlns:mc="http://schemas.openxmlformats.org/markup-compatibility/2006">
              <mc:Choice xmlns:v="urn:schemas-microsoft-com:vml" Requires="v">
                <p:oleObj spid="_x0000_s157810" name="Equation" r:id="rId5" imgW="304668" imgH="241195" progId="Equation.DSMT4">
                  <p:embed/>
                </p:oleObj>
              </mc:Choice>
              <mc:Fallback>
                <p:oleObj name="Equation" r:id="rId5" imgW="304668" imgH="241195"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025" y="1643063"/>
                        <a:ext cx="4286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49" name="Rectangle 13"/>
          <p:cNvSpPr>
            <a:spLocks noChangeArrowheads="1"/>
          </p:cNvSpPr>
          <p:nvPr/>
        </p:nvSpPr>
        <p:spPr bwMode="auto">
          <a:xfrm>
            <a:off x="1468438" y="1011238"/>
            <a:ext cx="184150" cy="371475"/>
          </a:xfrm>
          <a:prstGeom prst="rect">
            <a:avLst/>
          </a:prstGeom>
          <a:noFill/>
          <a:ln w="9525">
            <a:noFill/>
            <a:miter lim="800000"/>
            <a:headEnd/>
            <a:tailEnd/>
          </a:ln>
          <a:effectLst/>
        </p:spPr>
        <p:txBody>
          <a:bodyPr wrap="none" lIns="91420" tIns="45711" rIns="91420" bIns="45711">
            <a:spAutoFit/>
          </a:bodyPr>
          <a:lstStyle/>
          <a:p>
            <a:pPr eaLnBrk="1" hangingPunct="1">
              <a:defRPr/>
            </a:pPr>
            <a:endParaRPr lang="it-IT" sz="1800">
              <a:solidFill>
                <a:srgbClr val="000000"/>
              </a:solidFill>
              <a:cs typeface="+mn-cs"/>
            </a:endParaRPr>
          </a:p>
        </p:txBody>
      </p:sp>
      <p:graphicFrame>
        <p:nvGraphicFramePr>
          <p:cNvPr id="157750" name="Object 4"/>
          <p:cNvGraphicFramePr>
            <a:graphicFrameLocks noChangeAspect="1"/>
          </p:cNvGraphicFramePr>
          <p:nvPr/>
        </p:nvGraphicFramePr>
        <p:xfrm>
          <a:off x="5868988" y="1639888"/>
          <a:ext cx="428625" cy="352425"/>
        </p:xfrm>
        <a:graphic>
          <a:graphicData uri="http://schemas.openxmlformats.org/presentationml/2006/ole">
            <mc:AlternateContent xmlns:mc="http://schemas.openxmlformats.org/markup-compatibility/2006">
              <mc:Choice xmlns:v="urn:schemas-microsoft-com:vml" Requires="v">
                <p:oleObj spid="_x0000_s157811" name="Equation" r:id="rId7" imgW="304536" imgH="253780" progId="Equation.DSMT4">
                  <p:embed/>
                </p:oleObj>
              </mc:Choice>
              <mc:Fallback>
                <p:oleObj name="Equation" r:id="rId7" imgW="304536" imgH="253780" progId="Equation.DSMT4">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8988" y="1639888"/>
                        <a:ext cx="4286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457" name="Rectangle 2"/>
          <p:cNvSpPr>
            <a:spLocks noChangeArrowheads="1"/>
          </p:cNvSpPr>
          <p:nvPr/>
        </p:nvSpPr>
        <p:spPr bwMode="auto">
          <a:xfrm>
            <a:off x="0" y="0"/>
            <a:ext cx="5943600" cy="838200"/>
          </a:xfrm>
          <a:prstGeom prst="rect">
            <a:avLst/>
          </a:prstGeom>
          <a:solidFill>
            <a:srgbClr val="000080"/>
          </a:soli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14458" name="Rectangle 3"/>
          <p:cNvSpPr>
            <a:spLocks noChangeArrowheads="1"/>
          </p:cNvSpPr>
          <p:nvPr/>
        </p:nvSpPr>
        <p:spPr bwMode="auto">
          <a:xfrm>
            <a:off x="5867400" y="0"/>
            <a:ext cx="2209800" cy="838200"/>
          </a:xfrm>
          <a:prstGeom prst="rect">
            <a:avLst/>
          </a:prstGeom>
          <a:gradFill rotWithShape="0">
            <a:gsLst>
              <a:gs pos="0">
                <a:srgbClr val="000080"/>
              </a:gs>
              <a:gs pos="100000">
                <a:srgbClr val="FF0000"/>
              </a:gs>
            </a:gsLst>
            <a:lin ang="0" scaled="1"/>
          </a:gra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14459" name="Rectangle 4"/>
          <p:cNvSpPr>
            <a:spLocks noChangeArrowheads="1"/>
          </p:cNvSpPr>
          <p:nvPr/>
        </p:nvSpPr>
        <p:spPr bwMode="auto">
          <a:xfrm>
            <a:off x="8001000" y="0"/>
            <a:ext cx="1143000" cy="838200"/>
          </a:xfrm>
          <a:prstGeom prst="rect">
            <a:avLst/>
          </a:prstGeom>
          <a:solidFill>
            <a:srgbClr val="FF0000"/>
          </a:soli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14460" name="Rectangle 10"/>
          <p:cNvSpPr>
            <a:spLocks noChangeArrowheads="1"/>
          </p:cNvSpPr>
          <p:nvPr/>
        </p:nvSpPr>
        <p:spPr bwMode="auto">
          <a:xfrm>
            <a:off x="539750" y="142875"/>
            <a:ext cx="8342313" cy="554038"/>
          </a:xfrm>
          <a:prstGeom prst="rect">
            <a:avLst/>
          </a:prstGeom>
          <a:noFill/>
          <a:ln w="9525">
            <a:noFill/>
            <a:miter lim="800000"/>
            <a:headEnd/>
            <a:tailEnd/>
          </a:ln>
        </p:spPr>
        <p:txBody>
          <a:bodyPr wrap="none" lIns="91420" tIns="45711" rIns="91420" bIns="45711">
            <a:spAutoFit/>
          </a:bodyPr>
          <a:lstStyle/>
          <a:p>
            <a:pPr eaLnBrk="1" hangingPunct="1">
              <a:defRPr/>
            </a:pPr>
            <a:r>
              <a:rPr lang="en-GB" sz="3000" b="1">
                <a:solidFill>
                  <a:srgbClr val="FFFFFF"/>
                </a:solidFill>
                <a:ea typeface="Osaka" pitchFamily="-108" charset="-128"/>
                <a:cs typeface="+mn-cs"/>
              </a:rPr>
              <a:t>Dependence of </a:t>
            </a:r>
            <a:r>
              <a:rPr lang="el-GR" sz="3000" b="1">
                <a:solidFill>
                  <a:srgbClr val="FFFFFF"/>
                </a:solidFill>
                <a:ea typeface="Osaka" pitchFamily="-108" charset="-128"/>
              </a:rPr>
              <a:t>α</a:t>
            </a:r>
            <a:r>
              <a:rPr lang="it-IT" sz="3000" b="1">
                <a:solidFill>
                  <a:srgbClr val="FFFFFF"/>
                </a:solidFill>
                <a:ea typeface="Osaka" pitchFamily="-108" charset="-128"/>
              </a:rPr>
              <a:t>, </a:t>
            </a:r>
            <a:r>
              <a:rPr lang="el-GR" sz="3000" b="1">
                <a:solidFill>
                  <a:srgbClr val="FFFFFF"/>
                </a:solidFill>
                <a:ea typeface="Osaka" pitchFamily="-108" charset="-128"/>
                <a:sym typeface="Symbol" pitchFamily="18" charset="2"/>
              </a:rPr>
              <a:t></a:t>
            </a:r>
            <a:r>
              <a:rPr lang="it-IT" sz="3000" b="1">
                <a:solidFill>
                  <a:srgbClr val="FFFFFF"/>
                </a:solidFill>
                <a:ea typeface="Osaka" pitchFamily="-108" charset="-128"/>
                <a:sym typeface="Symbol" pitchFamily="18" charset="2"/>
              </a:rPr>
              <a:t>, </a:t>
            </a:r>
            <a:r>
              <a:rPr lang="el-GR" sz="3000" b="1">
                <a:solidFill>
                  <a:srgbClr val="FFFFFF"/>
                </a:solidFill>
                <a:ea typeface="Osaka" pitchFamily="-108" charset="-128"/>
                <a:sym typeface="Symbol" pitchFamily="18" charset="2"/>
              </a:rPr>
              <a:t></a:t>
            </a:r>
            <a:r>
              <a:rPr lang="it-IT" sz="3000" b="1">
                <a:solidFill>
                  <a:srgbClr val="FFFFFF"/>
                </a:solidFill>
                <a:ea typeface="Osaka" pitchFamily="-108" charset="-128"/>
                <a:sym typeface="Symbol" pitchFamily="18" charset="2"/>
              </a:rPr>
              <a:t> on series truncation (I)</a:t>
            </a:r>
            <a:endParaRPr lang="el-GR" sz="3000" b="1">
              <a:solidFill>
                <a:srgbClr val="FFFFFF"/>
              </a:solidFill>
              <a:ea typeface="Osaka" pitchFamily="-108" charset="-128"/>
              <a:sym typeface="Symbol" pitchFamily="18" charset="2"/>
            </a:endParaRPr>
          </a:p>
        </p:txBody>
      </p:sp>
      <p:sp>
        <p:nvSpPr>
          <p:cNvPr id="14461" name="Text Box 125"/>
          <p:cNvSpPr txBox="1">
            <a:spLocks noChangeArrowheads="1"/>
          </p:cNvSpPr>
          <p:nvPr/>
        </p:nvSpPr>
        <p:spPr bwMode="auto">
          <a:xfrm>
            <a:off x="612775" y="1125538"/>
            <a:ext cx="5759450" cy="371475"/>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800" b="1">
                <a:solidFill>
                  <a:srgbClr val="3333FF"/>
                </a:solidFill>
                <a:cs typeface="+mn-cs"/>
              </a:rPr>
              <a:t>Cubic 3C-SiC at the experimental lattice parameter</a:t>
            </a:r>
            <a:endParaRPr lang="en-US" sz="1800" b="1">
              <a:solidFill>
                <a:srgbClr val="3333FF"/>
              </a:solidFill>
            </a:endParaRPr>
          </a:p>
        </p:txBody>
      </p:sp>
      <p:sp>
        <p:nvSpPr>
          <p:cNvPr id="14463" name="Text Box 127"/>
          <p:cNvSpPr txBox="1">
            <a:spLocks noChangeArrowheads="1"/>
          </p:cNvSpPr>
          <p:nvPr/>
        </p:nvSpPr>
        <p:spPr bwMode="auto">
          <a:xfrm>
            <a:off x="7092950" y="1916113"/>
            <a:ext cx="1800225" cy="1725612"/>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600" b="1" i="1">
                <a:solidFill>
                  <a:srgbClr val="3333FF"/>
                </a:solidFill>
                <a:cs typeface="+mn-cs"/>
              </a:rPr>
              <a:t>T</a:t>
            </a:r>
            <a:r>
              <a:rPr lang="it-IT" sz="1600" b="1" i="1" baseline="-25000">
                <a:solidFill>
                  <a:srgbClr val="3333FF"/>
                </a:solidFill>
                <a:cs typeface="+mn-cs"/>
              </a:rPr>
              <a:t>I</a:t>
            </a:r>
            <a:r>
              <a:rPr lang="it-IT" sz="1600">
                <a:solidFill>
                  <a:srgbClr val="000000"/>
                </a:solidFill>
                <a:cs typeface="+mn-cs"/>
              </a:rPr>
              <a:t>: tolerances for the truncation of the Coulomb and exchange series</a:t>
            </a:r>
          </a:p>
          <a:p>
            <a:pPr eaLnBrk="1" hangingPunct="1">
              <a:spcBef>
                <a:spcPct val="50000"/>
              </a:spcBef>
              <a:defRPr/>
            </a:pPr>
            <a:r>
              <a:rPr lang="it-IT" sz="1600">
                <a:solidFill>
                  <a:srgbClr val="000000"/>
                </a:solidFill>
                <a:cs typeface="+mn-cs"/>
              </a:rPr>
              <a:t>T</a:t>
            </a:r>
            <a:r>
              <a:rPr lang="it-IT" sz="1600" baseline="-25000">
                <a:solidFill>
                  <a:srgbClr val="000000"/>
                </a:solidFill>
                <a:cs typeface="+mn-cs"/>
              </a:rPr>
              <a:t>1</a:t>
            </a:r>
            <a:r>
              <a:rPr lang="it-IT" sz="1600">
                <a:solidFill>
                  <a:srgbClr val="000000"/>
                </a:solidFill>
                <a:cs typeface="+mn-cs"/>
              </a:rPr>
              <a:t>=T</a:t>
            </a:r>
            <a:r>
              <a:rPr lang="it-IT" sz="1600" baseline="-25000">
                <a:solidFill>
                  <a:srgbClr val="000000"/>
                </a:solidFill>
                <a:cs typeface="+mn-cs"/>
              </a:rPr>
              <a:t>2</a:t>
            </a:r>
            <a:r>
              <a:rPr lang="it-IT" sz="1600">
                <a:solidFill>
                  <a:srgbClr val="000000"/>
                </a:solidFill>
                <a:cs typeface="+mn-cs"/>
              </a:rPr>
              <a:t>=T</a:t>
            </a:r>
            <a:r>
              <a:rPr lang="it-IT" sz="1600" baseline="-25000">
                <a:solidFill>
                  <a:srgbClr val="000000"/>
                </a:solidFill>
                <a:cs typeface="+mn-cs"/>
              </a:rPr>
              <a:t>3</a:t>
            </a:r>
            <a:r>
              <a:rPr lang="it-IT" sz="1600">
                <a:solidFill>
                  <a:srgbClr val="000000"/>
                </a:solidFill>
                <a:cs typeface="+mn-cs"/>
              </a:rPr>
              <a:t>=T</a:t>
            </a:r>
            <a:r>
              <a:rPr lang="it-IT" sz="1600" baseline="-25000">
                <a:solidFill>
                  <a:srgbClr val="000000"/>
                </a:solidFill>
                <a:cs typeface="+mn-cs"/>
              </a:rPr>
              <a:t>4</a:t>
            </a:r>
            <a:r>
              <a:rPr lang="it-IT" sz="1600">
                <a:solidFill>
                  <a:srgbClr val="000000"/>
                </a:solidFill>
                <a:cs typeface="+mn-cs"/>
              </a:rPr>
              <a:t>=</a:t>
            </a:r>
            <a:r>
              <a:rPr lang="it-IT" sz="1600" i="1">
                <a:solidFill>
                  <a:srgbClr val="000000"/>
                </a:solidFill>
                <a:cs typeface="+mn-cs"/>
              </a:rPr>
              <a:t>T</a:t>
            </a:r>
            <a:r>
              <a:rPr lang="it-IT" sz="1600" i="1" baseline="-25000">
                <a:solidFill>
                  <a:srgbClr val="000000"/>
                </a:solidFill>
                <a:cs typeface="+mn-cs"/>
              </a:rPr>
              <a:t>I</a:t>
            </a:r>
            <a:r>
              <a:rPr lang="it-IT" sz="1600">
                <a:solidFill>
                  <a:srgbClr val="000000"/>
                </a:solidFill>
                <a:cs typeface="+mn-cs"/>
              </a:rPr>
              <a:t/>
            </a:r>
            <a:br>
              <a:rPr lang="it-IT" sz="1600">
                <a:solidFill>
                  <a:srgbClr val="000000"/>
                </a:solidFill>
                <a:cs typeface="+mn-cs"/>
              </a:rPr>
            </a:br>
            <a:r>
              <a:rPr lang="it-IT" sz="1600">
                <a:solidFill>
                  <a:srgbClr val="000000"/>
                </a:solidFill>
                <a:cs typeface="+mn-cs"/>
              </a:rPr>
              <a:t>T</a:t>
            </a:r>
            <a:r>
              <a:rPr lang="it-IT" sz="1600" baseline="-25000">
                <a:solidFill>
                  <a:srgbClr val="000000"/>
                </a:solidFill>
                <a:cs typeface="+mn-cs"/>
              </a:rPr>
              <a:t>5</a:t>
            </a:r>
            <a:r>
              <a:rPr lang="it-IT" sz="1600">
                <a:solidFill>
                  <a:srgbClr val="000000"/>
                </a:solidFill>
                <a:cs typeface="+mn-cs"/>
              </a:rPr>
              <a:t>= 2 </a:t>
            </a:r>
            <a:r>
              <a:rPr lang="it-IT" sz="1600" i="1">
                <a:solidFill>
                  <a:srgbClr val="000000"/>
                </a:solidFill>
                <a:cs typeface="+mn-cs"/>
              </a:rPr>
              <a:t>T</a:t>
            </a:r>
            <a:r>
              <a:rPr lang="it-IT" sz="1600" i="1" baseline="-25000">
                <a:solidFill>
                  <a:srgbClr val="000000"/>
                </a:solidFill>
                <a:cs typeface="+mn-cs"/>
              </a:rPr>
              <a:t>I</a:t>
            </a:r>
            <a:endParaRPr lang="en-US" sz="1600" i="1" baseline="-25000">
              <a:solidFill>
                <a:srgbClr val="000000"/>
              </a:solidFill>
            </a:endParaRPr>
          </a:p>
        </p:txBody>
      </p:sp>
      <p:sp>
        <p:nvSpPr>
          <p:cNvPr id="14464" name="Text Box 128"/>
          <p:cNvSpPr txBox="1">
            <a:spLocks noChangeArrowheads="1"/>
          </p:cNvSpPr>
          <p:nvPr/>
        </p:nvSpPr>
        <p:spPr bwMode="auto">
          <a:xfrm>
            <a:off x="7235825" y="3716338"/>
            <a:ext cx="1582738" cy="342900"/>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600">
                <a:solidFill>
                  <a:srgbClr val="000000"/>
                </a:solidFill>
                <a:cs typeface="+mn-cs"/>
              </a:rPr>
              <a:t>overlap &lt; 10</a:t>
            </a:r>
            <a:r>
              <a:rPr lang="it-IT" sz="1600" baseline="30000">
                <a:solidFill>
                  <a:srgbClr val="000000"/>
                </a:solidFill>
                <a:cs typeface="+mn-cs"/>
              </a:rPr>
              <a:t>-</a:t>
            </a:r>
            <a:r>
              <a:rPr lang="it-IT" sz="1600" i="1" baseline="30000">
                <a:solidFill>
                  <a:srgbClr val="000000"/>
                </a:solidFill>
                <a:cs typeface="+mn-cs"/>
              </a:rPr>
              <a:t>TI</a:t>
            </a:r>
            <a:endParaRPr lang="en-US" sz="1600" i="1" baseline="-25000">
              <a:solidFill>
                <a:srgbClr val="000000"/>
              </a:solidFill>
            </a:endParaRPr>
          </a:p>
        </p:txBody>
      </p:sp>
      <p:sp>
        <p:nvSpPr>
          <p:cNvPr id="14465" name="Text Box 129"/>
          <p:cNvSpPr txBox="1">
            <a:spLocks noChangeArrowheads="1"/>
          </p:cNvSpPr>
          <p:nvPr/>
        </p:nvSpPr>
        <p:spPr bwMode="auto">
          <a:xfrm>
            <a:off x="7164388" y="4508500"/>
            <a:ext cx="1079500" cy="304800"/>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400" b="1" i="1">
                <a:solidFill>
                  <a:srgbClr val="3333FF"/>
                </a:solidFill>
                <a:cs typeface="+mn-cs"/>
              </a:rPr>
              <a:t>d</a:t>
            </a:r>
            <a:r>
              <a:rPr lang="it-IT" sz="1400">
                <a:solidFill>
                  <a:srgbClr val="000000"/>
                </a:solidFill>
                <a:cs typeface="+mn-cs"/>
              </a:rPr>
              <a:t> in pm/V</a:t>
            </a:r>
          </a:p>
        </p:txBody>
      </p:sp>
      <p:sp>
        <p:nvSpPr>
          <p:cNvPr id="14466" name="Text Box 130"/>
          <p:cNvSpPr txBox="1">
            <a:spLocks noChangeArrowheads="1"/>
          </p:cNvSpPr>
          <p:nvPr/>
        </p:nvSpPr>
        <p:spPr bwMode="auto">
          <a:xfrm>
            <a:off x="7164388" y="5011738"/>
            <a:ext cx="1511300" cy="304800"/>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400" b="1" i="1">
                <a:solidFill>
                  <a:srgbClr val="3333FF"/>
                </a:solidFill>
                <a:cs typeface="+mn-cs"/>
                <a:sym typeface="Symbol" pitchFamily="18" charset="2"/>
              </a:rPr>
              <a:t></a:t>
            </a:r>
            <a:r>
              <a:rPr lang="it-IT" sz="1400" b="1" i="1" baseline="30000">
                <a:solidFill>
                  <a:srgbClr val="3333FF"/>
                </a:solidFill>
                <a:cs typeface="+mn-cs"/>
                <a:sym typeface="Symbol" pitchFamily="18" charset="2"/>
              </a:rPr>
              <a:t>(3)</a:t>
            </a:r>
            <a:r>
              <a:rPr lang="it-IT" sz="1400">
                <a:solidFill>
                  <a:srgbClr val="000000"/>
                </a:solidFill>
                <a:cs typeface="+mn-cs"/>
              </a:rPr>
              <a:t> in 10</a:t>
            </a:r>
            <a:r>
              <a:rPr lang="it-IT" sz="1400" baseline="30000">
                <a:solidFill>
                  <a:srgbClr val="000000"/>
                </a:solidFill>
                <a:cs typeface="+mn-cs"/>
              </a:rPr>
              <a:t>-14</a:t>
            </a:r>
            <a:r>
              <a:rPr lang="it-IT" sz="1400">
                <a:solidFill>
                  <a:srgbClr val="000000"/>
                </a:solidFill>
                <a:cs typeface="+mn-cs"/>
              </a:rPr>
              <a:t> esu</a:t>
            </a:r>
          </a:p>
        </p:txBody>
      </p:sp>
      <p:sp>
        <p:nvSpPr>
          <p:cNvPr id="14467" name="Text Box 131"/>
          <p:cNvSpPr txBox="1">
            <a:spLocks noChangeArrowheads="1"/>
          </p:cNvSpPr>
          <p:nvPr/>
        </p:nvSpPr>
        <p:spPr bwMode="auto">
          <a:xfrm>
            <a:off x="7092950" y="1196975"/>
            <a:ext cx="1728788" cy="304800"/>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400" b="1">
                <a:solidFill>
                  <a:srgbClr val="009900"/>
                </a:solidFill>
                <a:cs typeface="+mn-cs"/>
              </a:rPr>
              <a:t>HF approximation</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0" name="Rectangle 6"/>
          <p:cNvSpPr>
            <a:spLocks noChangeArrowheads="1"/>
          </p:cNvSpPr>
          <p:nvPr/>
        </p:nvSpPr>
        <p:spPr bwMode="auto">
          <a:xfrm>
            <a:off x="2063750" y="12700"/>
            <a:ext cx="184150" cy="371475"/>
          </a:xfrm>
          <a:prstGeom prst="rect">
            <a:avLst/>
          </a:prstGeom>
          <a:noFill/>
          <a:ln w="9525">
            <a:noFill/>
            <a:miter lim="800000"/>
            <a:headEnd/>
            <a:tailEnd/>
          </a:ln>
          <a:effectLst/>
        </p:spPr>
        <p:txBody>
          <a:bodyPr wrap="none" lIns="91420" tIns="45711" rIns="91420" bIns="45711" anchor="ctr">
            <a:spAutoFit/>
          </a:bodyPr>
          <a:lstStyle/>
          <a:p>
            <a:pPr eaLnBrk="1" hangingPunct="1">
              <a:defRPr/>
            </a:pPr>
            <a:endParaRPr lang="it-IT" sz="1800">
              <a:solidFill>
                <a:srgbClr val="000000"/>
              </a:solidFill>
              <a:cs typeface="+mn-cs"/>
            </a:endParaRPr>
          </a:p>
        </p:txBody>
      </p:sp>
      <p:sp>
        <p:nvSpPr>
          <p:cNvPr id="16516" name="Rectangle 132"/>
          <p:cNvSpPr>
            <a:spLocks noChangeArrowheads="1"/>
          </p:cNvSpPr>
          <p:nvPr/>
        </p:nvSpPr>
        <p:spPr bwMode="auto">
          <a:xfrm>
            <a:off x="2063750" y="301625"/>
            <a:ext cx="184150" cy="371475"/>
          </a:xfrm>
          <a:prstGeom prst="rect">
            <a:avLst/>
          </a:prstGeom>
          <a:noFill/>
          <a:ln w="9525">
            <a:noFill/>
            <a:miter lim="800000"/>
            <a:headEnd/>
            <a:tailEnd/>
          </a:ln>
          <a:effectLst/>
        </p:spPr>
        <p:txBody>
          <a:bodyPr wrap="none" lIns="91420" tIns="45711" rIns="91420" bIns="45711" anchor="ctr">
            <a:spAutoFit/>
          </a:bodyPr>
          <a:lstStyle/>
          <a:p>
            <a:pPr eaLnBrk="1" hangingPunct="1">
              <a:defRPr/>
            </a:pPr>
            <a:endParaRPr lang="it-IT" sz="1800">
              <a:solidFill>
                <a:srgbClr val="000000"/>
              </a:solidFill>
              <a:cs typeface="+mn-cs"/>
            </a:endParaRPr>
          </a:p>
        </p:txBody>
      </p:sp>
      <p:sp>
        <p:nvSpPr>
          <p:cNvPr id="16640" name="Rectangle 256"/>
          <p:cNvSpPr>
            <a:spLocks noChangeArrowheads="1"/>
          </p:cNvSpPr>
          <p:nvPr/>
        </p:nvSpPr>
        <p:spPr bwMode="auto">
          <a:xfrm>
            <a:off x="2063750" y="304800"/>
            <a:ext cx="184150" cy="371475"/>
          </a:xfrm>
          <a:prstGeom prst="rect">
            <a:avLst/>
          </a:prstGeom>
          <a:noFill/>
          <a:ln w="9525">
            <a:noFill/>
            <a:miter lim="800000"/>
            <a:headEnd/>
            <a:tailEnd/>
          </a:ln>
          <a:effectLst/>
        </p:spPr>
        <p:txBody>
          <a:bodyPr wrap="none" lIns="91420" tIns="45711" rIns="91420" bIns="45711" anchor="ctr">
            <a:spAutoFit/>
          </a:bodyPr>
          <a:lstStyle/>
          <a:p>
            <a:pPr eaLnBrk="1" hangingPunct="1">
              <a:defRPr/>
            </a:pPr>
            <a:endParaRPr lang="it-IT" sz="1800">
              <a:solidFill>
                <a:srgbClr val="000000"/>
              </a:solidFill>
              <a:cs typeface="+mn-cs"/>
            </a:endParaRPr>
          </a:p>
        </p:txBody>
      </p:sp>
      <p:sp>
        <p:nvSpPr>
          <p:cNvPr id="16765" name="Rectangle 381"/>
          <p:cNvSpPr>
            <a:spLocks noChangeArrowheads="1"/>
          </p:cNvSpPr>
          <p:nvPr/>
        </p:nvSpPr>
        <p:spPr bwMode="auto">
          <a:xfrm>
            <a:off x="2290763" y="-215900"/>
            <a:ext cx="184150" cy="371475"/>
          </a:xfrm>
          <a:prstGeom prst="rect">
            <a:avLst/>
          </a:prstGeom>
          <a:noFill/>
          <a:ln w="9525">
            <a:noFill/>
            <a:miter lim="800000"/>
            <a:headEnd/>
            <a:tailEnd/>
          </a:ln>
          <a:effectLst/>
        </p:spPr>
        <p:txBody>
          <a:bodyPr wrap="none" lIns="91420" tIns="45711" rIns="91420" bIns="45711" anchor="ctr">
            <a:spAutoFit/>
          </a:bodyPr>
          <a:lstStyle/>
          <a:p>
            <a:pPr eaLnBrk="1" hangingPunct="1">
              <a:defRPr/>
            </a:pPr>
            <a:endParaRPr lang="it-IT" sz="1800">
              <a:solidFill>
                <a:srgbClr val="000000"/>
              </a:solidFill>
              <a:cs typeface="+mn-cs"/>
            </a:endParaRPr>
          </a:p>
        </p:txBody>
      </p:sp>
      <p:sp>
        <p:nvSpPr>
          <p:cNvPr id="16889" name="Rectangle 505"/>
          <p:cNvSpPr>
            <a:spLocks noChangeArrowheads="1"/>
          </p:cNvSpPr>
          <p:nvPr/>
        </p:nvSpPr>
        <p:spPr bwMode="auto">
          <a:xfrm>
            <a:off x="2082800" y="304800"/>
            <a:ext cx="184150" cy="371475"/>
          </a:xfrm>
          <a:prstGeom prst="rect">
            <a:avLst/>
          </a:prstGeom>
          <a:noFill/>
          <a:ln w="9525">
            <a:noFill/>
            <a:miter lim="800000"/>
            <a:headEnd/>
            <a:tailEnd/>
          </a:ln>
          <a:effectLst/>
        </p:spPr>
        <p:txBody>
          <a:bodyPr wrap="none" lIns="91420" tIns="45711" rIns="91420" bIns="45711" anchor="ctr">
            <a:spAutoFit/>
          </a:bodyPr>
          <a:lstStyle/>
          <a:p>
            <a:pPr eaLnBrk="1" hangingPunct="1">
              <a:defRPr/>
            </a:pPr>
            <a:endParaRPr lang="it-IT" sz="1800">
              <a:solidFill>
                <a:srgbClr val="000000"/>
              </a:solidFill>
              <a:cs typeface="+mn-cs"/>
            </a:endParaRPr>
          </a:p>
        </p:txBody>
      </p:sp>
      <p:sp>
        <p:nvSpPr>
          <p:cNvPr id="17013" name="Rectangle 629"/>
          <p:cNvSpPr>
            <a:spLocks noChangeArrowheads="1"/>
          </p:cNvSpPr>
          <p:nvPr/>
        </p:nvSpPr>
        <p:spPr bwMode="auto">
          <a:xfrm>
            <a:off x="2082800" y="304800"/>
            <a:ext cx="184150" cy="371475"/>
          </a:xfrm>
          <a:prstGeom prst="rect">
            <a:avLst/>
          </a:prstGeom>
          <a:noFill/>
          <a:ln w="9525">
            <a:noFill/>
            <a:miter lim="800000"/>
            <a:headEnd/>
            <a:tailEnd/>
          </a:ln>
          <a:effectLst/>
        </p:spPr>
        <p:txBody>
          <a:bodyPr wrap="none" lIns="91420" tIns="45711" rIns="91420" bIns="45711" anchor="ctr">
            <a:spAutoFit/>
          </a:bodyPr>
          <a:lstStyle/>
          <a:p>
            <a:pPr eaLnBrk="1" hangingPunct="1">
              <a:defRPr/>
            </a:pPr>
            <a:endParaRPr lang="it-IT" sz="1800">
              <a:solidFill>
                <a:srgbClr val="000000"/>
              </a:solidFill>
              <a:cs typeface="+mn-cs"/>
            </a:endParaRPr>
          </a:p>
        </p:txBody>
      </p:sp>
      <p:grpSp>
        <p:nvGrpSpPr>
          <p:cNvPr id="158728" name="Group 753"/>
          <p:cNvGrpSpPr>
            <a:grpSpLocks/>
          </p:cNvGrpSpPr>
          <p:nvPr/>
        </p:nvGrpSpPr>
        <p:grpSpPr bwMode="auto">
          <a:xfrm>
            <a:off x="900113" y="1268413"/>
            <a:ext cx="4979987" cy="5159375"/>
            <a:chOff x="1312" y="309"/>
            <a:chExt cx="3137" cy="3250"/>
          </a:xfrm>
        </p:grpSpPr>
        <p:grpSp>
          <p:nvGrpSpPr>
            <p:cNvPr id="158741" name="Group 752"/>
            <p:cNvGrpSpPr>
              <a:grpSpLocks/>
            </p:cNvGrpSpPr>
            <p:nvPr/>
          </p:nvGrpSpPr>
          <p:grpSpPr bwMode="auto">
            <a:xfrm>
              <a:off x="1312" y="309"/>
              <a:ext cx="3137" cy="3250"/>
              <a:chOff x="1312" y="309"/>
              <a:chExt cx="3137" cy="3250"/>
            </a:xfrm>
          </p:grpSpPr>
          <p:sp>
            <p:nvSpPr>
              <p:cNvPr id="17117" name="Rectangle 733"/>
              <p:cNvSpPr>
                <a:spLocks noChangeArrowheads="1"/>
              </p:cNvSpPr>
              <p:nvPr/>
            </p:nvSpPr>
            <p:spPr bwMode="auto">
              <a:xfrm>
                <a:off x="3667" y="3339"/>
                <a:ext cx="782" cy="220"/>
              </a:xfrm>
              <a:prstGeom prst="rect">
                <a:avLst/>
              </a:prstGeom>
              <a:noFill/>
              <a:ln w="9525">
                <a:noFill/>
                <a:miter lim="800000"/>
                <a:headEnd/>
                <a:tailEnd/>
              </a:ln>
              <a:effectLst/>
            </p:spPr>
            <p:txBody>
              <a:bodyPr anchor="ctr"/>
              <a:lstStyle/>
              <a:p>
                <a:pPr eaLnBrk="1" hangingPunct="1">
                  <a:spcBef>
                    <a:spcPct val="20000"/>
                  </a:spcBef>
                  <a:defRPr/>
                </a:pPr>
                <a:endParaRPr lang="it-IT" sz="2800">
                  <a:solidFill>
                    <a:srgbClr val="000000"/>
                  </a:solidFill>
                  <a:cs typeface="+mn-cs"/>
                </a:endParaRPr>
              </a:p>
            </p:txBody>
          </p:sp>
          <p:sp>
            <p:nvSpPr>
              <p:cNvPr id="17116" name="Rectangle 732"/>
              <p:cNvSpPr>
                <a:spLocks noChangeArrowheads="1"/>
              </p:cNvSpPr>
              <p:nvPr/>
            </p:nvSpPr>
            <p:spPr bwMode="auto">
              <a:xfrm>
                <a:off x="2885" y="3339"/>
                <a:ext cx="782" cy="220"/>
              </a:xfrm>
              <a:prstGeom prst="rect">
                <a:avLst/>
              </a:prstGeom>
              <a:noFill/>
              <a:ln w="9525">
                <a:noFill/>
                <a:miter lim="800000"/>
                <a:headEnd/>
                <a:tailEnd/>
              </a:ln>
              <a:effectLst/>
            </p:spPr>
            <p:txBody>
              <a:bodyPr anchor="ctr"/>
              <a:lstStyle/>
              <a:p>
                <a:pPr eaLnBrk="1" hangingPunct="1">
                  <a:spcBef>
                    <a:spcPct val="20000"/>
                  </a:spcBef>
                  <a:defRPr/>
                </a:pPr>
                <a:endParaRPr lang="it-IT" sz="2800">
                  <a:solidFill>
                    <a:srgbClr val="000000"/>
                  </a:solidFill>
                  <a:cs typeface="+mn-cs"/>
                </a:endParaRPr>
              </a:p>
            </p:txBody>
          </p:sp>
          <p:sp>
            <p:nvSpPr>
              <p:cNvPr id="158745" name="Rectangle 731"/>
              <p:cNvSpPr>
                <a:spLocks noChangeArrowheads="1"/>
              </p:cNvSpPr>
              <p:nvPr/>
            </p:nvSpPr>
            <p:spPr bwMode="auto">
              <a:xfrm>
                <a:off x="2196" y="3339"/>
                <a:ext cx="689"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it-IT" sz="1600">
                    <a:solidFill>
                      <a:srgbClr val="000000"/>
                    </a:solidFill>
                    <a:latin typeface="Arial" panose="020B0604020202020204" pitchFamily="34" charset="0"/>
                    <a:cs typeface="Times New Roman" panose="02020603050405020304" pitchFamily="18" charset="0"/>
                  </a:rPr>
                  <a:t>6.52</a:t>
                </a:r>
                <a:endParaRPr lang="en-GB" altLang="it-IT" sz="1800">
                  <a:solidFill>
                    <a:srgbClr val="000000"/>
                  </a:solidFill>
                  <a:latin typeface="Arial" panose="020B0604020202020204" pitchFamily="34" charset="0"/>
                  <a:cs typeface="Times New Roman" panose="02020603050405020304" pitchFamily="18" charset="0"/>
                </a:endParaRPr>
              </a:p>
            </p:txBody>
          </p:sp>
          <p:sp>
            <p:nvSpPr>
              <p:cNvPr id="17114" name="Rectangle 730"/>
              <p:cNvSpPr>
                <a:spLocks noChangeArrowheads="1"/>
              </p:cNvSpPr>
              <p:nvPr/>
            </p:nvSpPr>
            <p:spPr bwMode="auto">
              <a:xfrm>
                <a:off x="1312" y="3339"/>
                <a:ext cx="884" cy="220"/>
              </a:xfrm>
              <a:prstGeom prst="rect">
                <a:avLst/>
              </a:prstGeom>
              <a:noFill/>
              <a:ln w="9525">
                <a:noFill/>
                <a:miter lim="800000"/>
                <a:headEnd/>
                <a:tailEnd/>
              </a:ln>
              <a:effectLst/>
            </p:spPr>
            <p:txBody>
              <a:bodyPr anchor="ctr"/>
              <a:lstStyle/>
              <a:p>
                <a:pPr eaLnBrk="1" hangingPunct="1">
                  <a:spcBef>
                    <a:spcPct val="20000"/>
                  </a:spcBef>
                  <a:defRPr/>
                </a:pPr>
                <a:endParaRPr lang="it-IT" sz="2800">
                  <a:solidFill>
                    <a:srgbClr val="000000"/>
                  </a:solidFill>
                  <a:cs typeface="+mn-cs"/>
                </a:endParaRPr>
              </a:p>
            </p:txBody>
          </p:sp>
          <p:sp>
            <p:nvSpPr>
              <p:cNvPr id="17113" name="Rectangle 729"/>
              <p:cNvSpPr>
                <a:spLocks noChangeArrowheads="1"/>
              </p:cNvSpPr>
              <p:nvPr/>
            </p:nvSpPr>
            <p:spPr bwMode="auto">
              <a:xfrm>
                <a:off x="3667" y="3066"/>
                <a:ext cx="782" cy="220"/>
              </a:xfrm>
              <a:prstGeom prst="rect">
                <a:avLst/>
              </a:prstGeom>
              <a:noFill/>
              <a:ln w="9525">
                <a:noFill/>
                <a:miter lim="800000"/>
                <a:headEnd/>
                <a:tailEnd/>
              </a:ln>
              <a:effectLst/>
            </p:spPr>
            <p:txBody>
              <a:bodyPr anchor="ctr"/>
              <a:lstStyle/>
              <a:p>
                <a:pPr eaLnBrk="1" hangingPunct="1">
                  <a:spcBef>
                    <a:spcPct val="20000"/>
                  </a:spcBef>
                  <a:defRPr/>
                </a:pPr>
                <a:endParaRPr lang="it-IT" sz="2800">
                  <a:solidFill>
                    <a:srgbClr val="000000"/>
                  </a:solidFill>
                  <a:cs typeface="+mn-cs"/>
                </a:endParaRPr>
              </a:p>
            </p:txBody>
          </p:sp>
          <p:sp>
            <p:nvSpPr>
              <p:cNvPr id="158748" name="Rectangle 728"/>
              <p:cNvSpPr>
                <a:spLocks noChangeArrowheads="1"/>
              </p:cNvSpPr>
              <p:nvPr/>
            </p:nvSpPr>
            <p:spPr bwMode="auto">
              <a:xfrm>
                <a:off x="2885" y="3066"/>
                <a:ext cx="78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it-IT" sz="1600">
                    <a:solidFill>
                      <a:srgbClr val="000000"/>
                    </a:solidFill>
                    <a:latin typeface="Arial" panose="020B0604020202020204" pitchFamily="34" charset="0"/>
                    <a:cs typeface="Times New Roman" panose="02020603050405020304" pitchFamily="18" charset="0"/>
                  </a:rPr>
                  <a:t>6.2-8.7</a:t>
                </a:r>
                <a:endParaRPr lang="en-GB" altLang="it-IT" sz="1800">
                  <a:solidFill>
                    <a:srgbClr val="000000"/>
                  </a:solidFill>
                  <a:latin typeface="Arial" panose="020B0604020202020204" pitchFamily="34" charset="0"/>
                  <a:cs typeface="Times New Roman" panose="02020603050405020304" pitchFamily="18" charset="0"/>
                </a:endParaRPr>
              </a:p>
            </p:txBody>
          </p:sp>
          <p:sp>
            <p:nvSpPr>
              <p:cNvPr id="158749" name="Rectangle 727"/>
              <p:cNvSpPr>
                <a:spLocks noChangeArrowheads="1"/>
              </p:cNvSpPr>
              <p:nvPr/>
            </p:nvSpPr>
            <p:spPr bwMode="auto">
              <a:xfrm>
                <a:off x="2196" y="3066"/>
                <a:ext cx="689"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it-IT" sz="1600">
                    <a:solidFill>
                      <a:srgbClr val="000000"/>
                    </a:solidFill>
                    <a:latin typeface="Arial" panose="020B0604020202020204" pitchFamily="34" charset="0"/>
                    <a:cs typeface="Times New Roman" panose="02020603050405020304" pitchFamily="18" charset="0"/>
                  </a:rPr>
                  <a:t>7.18</a:t>
                </a:r>
                <a:endParaRPr lang="en-GB" altLang="it-IT" sz="1800">
                  <a:solidFill>
                    <a:srgbClr val="000000"/>
                  </a:solidFill>
                  <a:latin typeface="Arial" panose="020B0604020202020204" pitchFamily="34" charset="0"/>
                  <a:cs typeface="Times New Roman" panose="02020603050405020304" pitchFamily="18" charset="0"/>
                </a:endParaRPr>
              </a:p>
            </p:txBody>
          </p:sp>
          <p:sp>
            <p:nvSpPr>
              <p:cNvPr id="158750" name="Rectangle 726"/>
              <p:cNvSpPr>
                <a:spLocks noChangeArrowheads="1"/>
              </p:cNvSpPr>
              <p:nvPr/>
            </p:nvSpPr>
            <p:spPr bwMode="auto">
              <a:xfrm>
                <a:off x="1312" y="3066"/>
                <a:ext cx="884"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b="1">
                    <a:solidFill>
                      <a:srgbClr val="3366FF"/>
                    </a:solidFill>
                    <a:latin typeface="Arial" panose="020B0604020202020204" pitchFamily="34" charset="0"/>
                    <a:cs typeface="Times New Roman" panose="02020603050405020304" pitchFamily="18" charset="0"/>
                  </a:rPr>
                  <a:t>E</a:t>
                </a:r>
                <a:r>
                  <a:rPr lang="en-GB" altLang="it-IT" sz="1600" b="1">
                    <a:solidFill>
                      <a:srgbClr val="3366FF"/>
                    </a:solidFill>
                    <a:latin typeface="Arial" panose="020B0604020202020204" pitchFamily="34" charset="0"/>
                    <a:cs typeface="Times New Roman" panose="02020603050405020304" pitchFamily="18" charset="0"/>
                  </a:rPr>
                  <a:t>xperiment</a:t>
                </a:r>
                <a:endParaRPr lang="en-GB" altLang="it-IT" sz="1800">
                  <a:solidFill>
                    <a:srgbClr val="000000"/>
                  </a:solidFill>
                  <a:latin typeface="Arial" panose="020B0604020202020204" pitchFamily="34" charset="0"/>
                  <a:cs typeface="Times New Roman" panose="02020603050405020304" pitchFamily="18" charset="0"/>
                </a:endParaRPr>
              </a:p>
            </p:txBody>
          </p:sp>
          <p:sp>
            <p:nvSpPr>
              <p:cNvPr id="17109" name="Rectangle 725"/>
              <p:cNvSpPr>
                <a:spLocks noChangeArrowheads="1"/>
              </p:cNvSpPr>
              <p:nvPr/>
            </p:nvSpPr>
            <p:spPr bwMode="auto">
              <a:xfrm>
                <a:off x="3667" y="2756"/>
                <a:ext cx="782" cy="220"/>
              </a:xfrm>
              <a:prstGeom prst="rect">
                <a:avLst/>
              </a:prstGeom>
              <a:noFill/>
              <a:ln w="9525">
                <a:noFill/>
                <a:miter lim="800000"/>
                <a:headEnd/>
                <a:tailEnd/>
              </a:ln>
              <a:effectLst/>
            </p:spPr>
            <p:txBody>
              <a:bodyPr anchor="ctr"/>
              <a:lstStyle/>
              <a:p>
                <a:pPr eaLnBrk="1" hangingPunct="1">
                  <a:spcBef>
                    <a:spcPct val="20000"/>
                  </a:spcBef>
                  <a:defRPr/>
                </a:pPr>
                <a:endParaRPr lang="it-IT" sz="2800">
                  <a:solidFill>
                    <a:srgbClr val="000000"/>
                  </a:solidFill>
                  <a:cs typeface="+mn-cs"/>
                </a:endParaRPr>
              </a:p>
            </p:txBody>
          </p:sp>
          <p:sp>
            <p:nvSpPr>
              <p:cNvPr id="158752" name="Rectangle 724"/>
              <p:cNvSpPr>
                <a:spLocks noChangeArrowheads="1"/>
              </p:cNvSpPr>
              <p:nvPr/>
            </p:nvSpPr>
            <p:spPr bwMode="auto">
              <a:xfrm>
                <a:off x="2885" y="2756"/>
                <a:ext cx="78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a:solidFill>
                      <a:srgbClr val="000000"/>
                    </a:solidFill>
                    <a:latin typeface="Arial" panose="020B0604020202020204" pitchFamily="34" charset="0"/>
                    <a:cs typeface="Times New Roman" panose="02020603050405020304" pitchFamily="18" charset="0"/>
                  </a:rPr>
                  <a:t>5.71</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7107" name="Rectangle 723"/>
              <p:cNvSpPr>
                <a:spLocks noChangeArrowheads="1"/>
              </p:cNvSpPr>
              <p:nvPr/>
            </p:nvSpPr>
            <p:spPr bwMode="auto">
              <a:xfrm>
                <a:off x="2196" y="2756"/>
                <a:ext cx="689" cy="220"/>
              </a:xfrm>
              <a:prstGeom prst="rect">
                <a:avLst/>
              </a:prstGeom>
              <a:noFill/>
              <a:ln w="9525">
                <a:noFill/>
                <a:miter lim="800000"/>
                <a:headEnd/>
                <a:tailEnd/>
              </a:ln>
              <a:effectLst/>
            </p:spPr>
            <p:txBody>
              <a:bodyPr anchor="ctr"/>
              <a:lstStyle/>
              <a:p>
                <a:pPr eaLnBrk="1" hangingPunct="1">
                  <a:spcBef>
                    <a:spcPct val="20000"/>
                  </a:spcBef>
                  <a:defRPr/>
                </a:pPr>
                <a:endParaRPr lang="it-IT" sz="2800">
                  <a:solidFill>
                    <a:srgbClr val="000000"/>
                  </a:solidFill>
                  <a:cs typeface="+mn-cs"/>
                </a:endParaRPr>
              </a:p>
            </p:txBody>
          </p:sp>
          <p:sp>
            <p:nvSpPr>
              <p:cNvPr id="158754" name="Rectangle 722"/>
              <p:cNvSpPr>
                <a:spLocks noChangeArrowheads="1"/>
              </p:cNvSpPr>
              <p:nvPr/>
            </p:nvSpPr>
            <p:spPr bwMode="auto">
              <a:xfrm>
                <a:off x="1312" y="2756"/>
                <a:ext cx="884"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b="1">
                    <a:solidFill>
                      <a:srgbClr val="3366FF"/>
                    </a:solidFill>
                    <a:latin typeface="Arial" panose="020B0604020202020204" pitchFamily="34" charset="0"/>
                    <a:cs typeface="Times New Roman" panose="02020603050405020304" pitchFamily="18" charset="0"/>
                  </a:rPr>
                  <a:t>+ scissors</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7105" name="Rectangle 721"/>
              <p:cNvSpPr>
                <a:spLocks noChangeArrowheads="1"/>
              </p:cNvSpPr>
              <p:nvPr/>
            </p:nvSpPr>
            <p:spPr bwMode="auto">
              <a:xfrm>
                <a:off x="3667" y="2484"/>
                <a:ext cx="782" cy="220"/>
              </a:xfrm>
              <a:prstGeom prst="rect">
                <a:avLst/>
              </a:prstGeom>
              <a:noFill/>
              <a:ln w="9525">
                <a:noFill/>
                <a:miter lim="800000"/>
                <a:headEnd/>
                <a:tailEnd/>
              </a:ln>
              <a:effectLst/>
            </p:spPr>
            <p:txBody>
              <a:bodyPr anchor="ctr"/>
              <a:lstStyle/>
              <a:p>
                <a:pPr eaLnBrk="1" hangingPunct="1">
                  <a:spcBef>
                    <a:spcPct val="20000"/>
                  </a:spcBef>
                  <a:defRPr/>
                </a:pPr>
                <a:endParaRPr lang="it-IT" sz="2800">
                  <a:solidFill>
                    <a:srgbClr val="000000"/>
                  </a:solidFill>
                  <a:cs typeface="+mn-cs"/>
                </a:endParaRPr>
              </a:p>
            </p:txBody>
          </p:sp>
          <p:sp>
            <p:nvSpPr>
              <p:cNvPr id="158756" name="Rectangle 720"/>
              <p:cNvSpPr>
                <a:spLocks noChangeArrowheads="1"/>
              </p:cNvSpPr>
              <p:nvPr/>
            </p:nvSpPr>
            <p:spPr bwMode="auto">
              <a:xfrm>
                <a:off x="2885" y="2484"/>
                <a:ext cx="78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a:solidFill>
                      <a:srgbClr val="000000"/>
                    </a:solidFill>
                    <a:latin typeface="Arial" panose="020B0604020202020204" pitchFamily="34" charset="0"/>
                    <a:cs typeface="Times New Roman" panose="02020603050405020304" pitchFamily="18" charset="0"/>
                  </a:rPr>
                  <a:t>7.45</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7103" name="Rectangle 719"/>
              <p:cNvSpPr>
                <a:spLocks noChangeArrowheads="1"/>
              </p:cNvSpPr>
              <p:nvPr/>
            </p:nvSpPr>
            <p:spPr bwMode="auto">
              <a:xfrm>
                <a:off x="2196" y="2484"/>
                <a:ext cx="689" cy="220"/>
              </a:xfrm>
              <a:prstGeom prst="rect">
                <a:avLst/>
              </a:prstGeom>
              <a:noFill/>
              <a:ln w="9525">
                <a:noFill/>
                <a:miter lim="800000"/>
                <a:headEnd/>
                <a:tailEnd/>
              </a:ln>
              <a:effectLst/>
            </p:spPr>
            <p:txBody>
              <a:bodyPr anchor="ctr"/>
              <a:lstStyle/>
              <a:p>
                <a:pPr eaLnBrk="1" hangingPunct="1">
                  <a:spcBef>
                    <a:spcPct val="20000"/>
                  </a:spcBef>
                  <a:defRPr/>
                </a:pPr>
                <a:endParaRPr lang="it-IT" sz="2800">
                  <a:solidFill>
                    <a:srgbClr val="000000"/>
                  </a:solidFill>
                  <a:cs typeface="+mn-cs"/>
                </a:endParaRPr>
              </a:p>
            </p:txBody>
          </p:sp>
          <p:sp>
            <p:nvSpPr>
              <p:cNvPr id="158758" name="Rectangle 718"/>
              <p:cNvSpPr>
                <a:spLocks noChangeArrowheads="1"/>
              </p:cNvSpPr>
              <p:nvPr/>
            </p:nvSpPr>
            <p:spPr bwMode="auto">
              <a:xfrm>
                <a:off x="1312" y="2484"/>
                <a:ext cx="978"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b="1">
                    <a:solidFill>
                      <a:srgbClr val="3366FF"/>
                    </a:solidFill>
                    <a:latin typeface="Arial" panose="020B0604020202020204" pitchFamily="34" charset="0"/>
                    <a:cs typeface="Times New Roman" panose="02020603050405020304" pitchFamily="18" charset="0"/>
                  </a:rPr>
                  <a:t>PW-LDA-GW</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7101" name="Rectangle 717"/>
              <p:cNvSpPr>
                <a:spLocks noChangeArrowheads="1"/>
              </p:cNvSpPr>
              <p:nvPr/>
            </p:nvSpPr>
            <p:spPr bwMode="auto">
              <a:xfrm>
                <a:off x="3667" y="2205"/>
                <a:ext cx="782" cy="220"/>
              </a:xfrm>
              <a:prstGeom prst="rect">
                <a:avLst/>
              </a:prstGeom>
              <a:noFill/>
              <a:ln w="9525">
                <a:noFill/>
                <a:miter lim="800000"/>
                <a:headEnd/>
                <a:tailEnd/>
              </a:ln>
              <a:effectLst/>
            </p:spPr>
            <p:txBody>
              <a:bodyPr anchor="ctr"/>
              <a:lstStyle/>
              <a:p>
                <a:pPr eaLnBrk="1" hangingPunct="1">
                  <a:spcBef>
                    <a:spcPct val="20000"/>
                  </a:spcBef>
                  <a:defRPr/>
                </a:pPr>
                <a:endParaRPr lang="it-IT" sz="2800">
                  <a:solidFill>
                    <a:srgbClr val="000000"/>
                  </a:solidFill>
                  <a:cs typeface="+mn-cs"/>
                </a:endParaRPr>
              </a:p>
            </p:txBody>
          </p:sp>
          <p:sp>
            <p:nvSpPr>
              <p:cNvPr id="158760" name="Rectangle 716"/>
              <p:cNvSpPr>
                <a:spLocks noChangeArrowheads="1"/>
              </p:cNvSpPr>
              <p:nvPr/>
            </p:nvSpPr>
            <p:spPr bwMode="auto">
              <a:xfrm>
                <a:off x="2885" y="2205"/>
                <a:ext cx="78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a:solidFill>
                      <a:srgbClr val="000000"/>
                    </a:solidFill>
                    <a:latin typeface="Arial" panose="020B0604020202020204" pitchFamily="34" charset="0"/>
                    <a:cs typeface="Times New Roman" panose="02020603050405020304" pitchFamily="18" charset="0"/>
                  </a:rPr>
                  <a:t>8.83</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7099" name="Rectangle 715"/>
              <p:cNvSpPr>
                <a:spLocks noChangeArrowheads="1"/>
              </p:cNvSpPr>
              <p:nvPr/>
            </p:nvSpPr>
            <p:spPr bwMode="auto">
              <a:xfrm>
                <a:off x="2196" y="2205"/>
                <a:ext cx="689" cy="220"/>
              </a:xfrm>
              <a:prstGeom prst="rect">
                <a:avLst/>
              </a:prstGeom>
              <a:noFill/>
              <a:ln w="9525">
                <a:noFill/>
                <a:miter lim="800000"/>
                <a:headEnd/>
                <a:tailEnd/>
              </a:ln>
              <a:effectLst/>
            </p:spPr>
            <p:txBody>
              <a:bodyPr anchor="ctr"/>
              <a:lstStyle/>
              <a:p>
                <a:pPr eaLnBrk="1" hangingPunct="1">
                  <a:spcBef>
                    <a:spcPct val="20000"/>
                  </a:spcBef>
                  <a:defRPr/>
                </a:pPr>
                <a:endParaRPr lang="it-IT" sz="2800">
                  <a:solidFill>
                    <a:srgbClr val="000000"/>
                  </a:solidFill>
                  <a:cs typeface="+mn-cs"/>
                </a:endParaRPr>
              </a:p>
            </p:txBody>
          </p:sp>
          <p:sp>
            <p:nvSpPr>
              <p:cNvPr id="158762" name="Rectangle 714"/>
              <p:cNvSpPr>
                <a:spLocks noChangeArrowheads="1"/>
              </p:cNvSpPr>
              <p:nvPr/>
            </p:nvSpPr>
            <p:spPr bwMode="auto">
              <a:xfrm>
                <a:off x="1312" y="2205"/>
                <a:ext cx="884"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b="1">
                    <a:solidFill>
                      <a:srgbClr val="3366FF"/>
                    </a:solidFill>
                    <a:latin typeface="Arial" panose="020B0604020202020204" pitchFamily="34" charset="0"/>
                    <a:cs typeface="Times New Roman" panose="02020603050405020304" pitchFamily="18" charset="0"/>
                  </a:rPr>
                  <a:t>PW-LDA</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7097" name="Rectangle 713"/>
              <p:cNvSpPr>
                <a:spLocks noChangeArrowheads="1"/>
              </p:cNvSpPr>
              <p:nvPr/>
            </p:nvSpPr>
            <p:spPr bwMode="auto">
              <a:xfrm>
                <a:off x="3667" y="1940"/>
                <a:ext cx="782" cy="220"/>
              </a:xfrm>
              <a:prstGeom prst="rect">
                <a:avLst/>
              </a:prstGeom>
              <a:noFill/>
              <a:ln w="9525">
                <a:noFill/>
                <a:miter lim="800000"/>
                <a:headEnd/>
                <a:tailEnd/>
              </a:ln>
              <a:effectLst/>
            </p:spPr>
            <p:txBody>
              <a:bodyPr anchor="ctr"/>
              <a:lstStyle/>
              <a:p>
                <a:pPr eaLnBrk="1" hangingPunct="1">
                  <a:spcBef>
                    <a:spcPct val="20000"/>
                  </a:spcBef>
                  <a:defRPr/>
                </a:pPr>
                <a:endParaRPr lang="it-IT" sz="2800">
                  <a:solidFill>
                    <a:srgbClr val="000000"/>
                  </a:solidFill>
                  <a:cs typeface="+mn-cs"/>
                </a:endParaRPr>
              </a:p>
            </p:txBody>
          </p:sp>
          <p:sp>
            <p:nvSpPr>
              <p:cNvPr id="158764" name="Rectangle 712"/>
              <p:cNvSpPr>
                <a:spLocks noChangeArrowheads="1"/>
              </p:cNvSpPr>
              <p:nvPr/>
            </p:nvSpPr>
            <p:spPr bwMode="auto">
              <a:xfrm>
                <a:off x="2885" y="1940"/>
                <a:ext cx="78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a:solidFill>
                      <a:srgbClr val="000000"/>
                    </a:solidFill>
                    <a:latin typeface="Arial" panose="020B0604020202020204" pitchFamily="34" charset="0"/>
                    <a:cs typeface="Times New Roman" panose="02020603050405020304" pitchFamily="18" charset="0"/>
                  </a:rPr>
                  <a:t>8.00</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7095" name="Rectangle 711"/>
              <p:cNvSpPr>
                <a:spLocks noChangeArrowheads="1"/>
              </p:cNvSpPr>
              <p:nvPr/>
            </p:nvSpPr>
            <p:spPr bwMode="auto">
              <a:xfrm>
                <a:off x="2196" y="1940"/>
                <a:ext cx="689" cy="220"/>
              </a:xfrm>
              <a:prstGeom prst="rect">
                <a:avLst/>
              </a:prstGeom>
              <a:noFill/>
              <a:ln w="9525">
                <a:noFill/>
                <a:miter lim="800000"/>
                <a:headEnd/>
                <a:tailEnd/>
              </a:ln>
              <a:effectLst/>
            </p:spPr>
            <p:txBody>
              <a:bodyPr anchor="ctr"/>
              <a:lstStyle/>
              <a:p>
                <a:pPr eaLnBrk="1" hangingPunct="1">
                  <a:spcBef>
                    <a:spcPct val="20000"/>
                  </a:spcBef>
                  <a:defRPr/>
                </a:pPr>
                <a:endParaRPr lang="it-IT" sz="2800">
                  <a:solidFill>
                    <a:srgbClr val="000000"/>
                  </a:solidFill>
                  <a:cs typeface="+mn-cs"/>
                </a:endParaRPr>
              </a:p>
            </p:txBody>
          </p:sp>
          <p:sp>
            <p:nvSpPr>
              <p:cNvPr id="158766" name="Rectangle 710"/>
              <p:cNvSpPr>
                <a:spLocks noChangeArrowheads="1"/>
              </p:cNvSpPr>
              <p:nvPr/>
            </p:nvSpPr>
            <p:spPr bwMode="auto">
              <a:xfrm>
                <a:off x="1312" y="1940"/>
                <a:ext cx="884"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b="1">
                    <a:solidFill>
                      <a:srgbClr val="3366FF"/>
                    </a:solidFill>
                    <a:latin typeface="Arial" panose="020B0604020202020204" pitchFamily="34" charset="0"/>
                    <a:cs typeface="Times New Roman" panose="02020603050405020304" pitchFamily="18" charset="0"/>
                  </a:rPr>
                  <a:t>+ scissors</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7093" name="Rectangle 709"/>
              <p:cNvSpPr>
                <a:spLocks noChangeArrowheads="1"/>
              </p:cNvSpPr>
              <p:nvPr/>
            </p:nvSpPr>
            <p:spPr bwMode="auto">
              <a:xfrm>
                <a:off x="3667" y="1690"/>
                <a:ext cx="782" cy="220"/>
              </a:xfrm>
              <a:prstGeom prst="rect">
                <a:avLst/>
              </a:prstGeom>
              <a:noFill/>
              <a:ln w="9525">
                <a:noFill/>
                <a:miter lim="800000"/>
                <a:headEnd/>
                <a:tailEnd/>
              </a:ln>
              <a:effectLst/>
            </p:spPr>
            <p:txBody>
              <a:bodyPr anchor="ctr"/>
              <a:lstStyle/>
              <a:p>
                <a:pPr eaLnBrk="1" hangingPunct="1">
                  <a:spcBef>
                    <a:spcPct val="20000"/>
                  </a:spcBef>
                  <a:defRPr/>
                </a:pPr>
                <a:endParaRPr lang="it-IT" sz="2800">
                  <a:solidFill>
                    <a:srgbClr val="000000"/>
                  </a:solidFill>
                  <a:cs typeface="+mn-cs"/>
                </a:endParaRPr>
              </a:p>
            </p:txBody>
          </p:sp>
          <p:sp>
            <p:nvSpPr>
              <p:cNvPr id="158768" name="Rectangle 708"/>
              <p:cNvSpPr>
                <a:spLocks noChangeArrowheads="1"/>
              </p:cNvSpPr>
              <p:nvPr/>
            </p:nvSpPr>
            <p:spPr bwMode="auto">
              <a:xfrm>
                <a:off x="2885" y="1690"/>
                <a:ext cx="78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a:solidFill>
                      <a:srgbClr val="000000"/>
                    </a:solidFill>
                    <a:latin typeface="Arial" panose="020B0604020202020204" pitchFamily="34" charset="0"/>
                    <a:cs typeface="Times New Roman" panose="02020603050405020304" pitchFamily="18" charset="0"/>
                  </a:rPr>
                  <a:t>12.4</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7091" name="Rectangle 707"/>
              <p:cNvSpPr>
                <a:spLocks noChangeArrowheads="1"/>
              </p:cNvSpPr>
              <p:nvPr/>
            </p:nvSpPr>
            <p:spPr bwMode="auto">
              <a:xfrm>
                <a:off x="2196" y="1690"/>
                <a:ext cx="689" cy="220"/>
              </a:xfrm>
              <a:prstGeom prst="rect">
                <a:avLst/>
              </a:prstGeom>
              <a:noFill/>
              <a:ln w="9525">
                <a:noFill/>
                <a:miter lim="800000"/>
                <a:headEnd/>
                <a:tailEnd/>
              </a:ln>
              <a:effectLst/>
            </p:spPr>
            <p:txBody>
              <a:bodyPr anchor="ctr"/>
              <a:lstStyle/>
              <a:p>
                <a:pPr eaLnBrk="1" hangingPunct="1">
                  <a:spcBef>
                    <a:spcPct val="20000"/>
                  </a:spcBef>
                  <a:defRPr/>
                </a:pPr>
                <a:endParaRPr lang="it-IT" sz="2800">
                  <a:solidFill>
                    <a:srgbClr val="000000"/>
                  </a:solidFill>
                  <a:cs typeface="+mn-cs"/>
                </a:endParaRPr>
              </a:p>
            </p:txBody>
          </p:sp>
          <p:sp>
            <p:nvSpPr>
              <p:cNvPr id="158770" name="Rectangle 706"/>
              <p:cNvSpPr>
                <a:spLocks noChangeArrowheads="1"/>
              </p:cNvSpPr>
              <p:nvPr/>
            </p:nvSpPr>
            <p:spPr bwMode="auto">
              <a:xfrm>
                <a:off x="1312" y="1690"/>
                <a:ext cx="884"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b="1">
                    <a:solidFill>
                      <a:srgbClr val="3366FF"/>
                    </a:solidFill>
                    <a:latin typeface="Arial" panose="020B0604020202020204" pitchFamily="34" charset="0"/>
                    <a:cs typeface="Times New Roman" panose="02020603050405020304" pitchFamily="18" charset="0"/>
                  </a:rPr>
                  <a:t>PW-LDA</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58771" name="Rectangle 705"/>
              <p:cNvSpPr>
                <a:spLocks noChangeArrowheads="1"/>
              </p:cNvSpPr>
              <p:nvPr/>
            </p:nvSpPr>
            <p:spPr bwMode="auto">
              <a:xfrm>
                <a:off x="3667" y="1479"/>
                <a:ext cx="78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a:solidFill>
                      <a:srgbClr val="000000"/>
                    </a:solidFill>
                    <a:latin typeface="Arial" panose="020B0604020202020204" pitchFamily="34" charset="0"/>
                    <a:cs typeface="Times New Roman" panose="02020603050405020304" pitchFamily="18" charset="0"/>
                  </a:rPr>
                  <a:t>15.3</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58772" name="Rectangle 704"/>
              <p:cNvSpPr>
                <a:spLocks noChangeArrowheads="1"/>
              </p:cNvSpPr>
              <p:nvPr/>
            </p:nvSpPr>
            <p:spPr bwMode="auto">
              <a:xfrm>
                <a:off x="2885" y="1479"/>
                <a:ext cx="78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a:solidFill>
                      <a:srgbClr val="000000"/>
                    </a:solidFill>
                    <a:latin typeface="Arial" panose="020B0604020202020204" pitchFamily="34" charset="0"/>
                    <a:cs typeface="Times New Roman" panose="02020603050405020304" pitchFamily="18" charset="0"/>
                  </a:rPr>
                  <a:t>5.54</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58773" name="Rectangle 703"/>
              <p:cNvSpPr>
                <a:spLocks noChangeArrowheads="1"/>
              </p:cNvSpPr>
              <p:nvPr/>
            </p:nvSpPr>
            <p:spPr bwMode="auto">
              <a:xfrm>
                <a:off x="2196" y="1479"/>
                <a:ext cx="689"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a:solidFill>
                      <a:srgbClr val="000000"/>
                    </a:solidFill>
                    <a:latin typeface="Arial" panose="020B0604020202020204" pitchFamily="34" charset="0"/>
                    <a:cs typeface="Times New Roman" panose="02020603050405020304" pitchFamily="18" charset="0"/>
                  </a:rPr>
                  <a:t>5.05</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58774" name="Rectangle 702"/>
              <p:cNvSpPr>
                <a:spLocks noChangeArrowheads="1"/>
              </p:cNvSpPr>
              <p:nvPr/>
            </p:nvSpPr>
            <p:spPr bwMode="auto">
              <a:xfrm>
                <a:off x="1312" y="1479"/>
                <a:ext cx="88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b="1">
                    <a:solidFill>
                      <a:srgbClr val="3366FF"/>
                    </a:solidFill>
                    <a:latin typeface="Arial" panose="020B0604020202020204" pitchFamily="34" charset="0"/>
                    <a:cs typeface="Times New Roman" panose="02020603050405020304" pitchFamily="18" charset="0"/>
                  </a:rPr>
                  <a:t>HF</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58775" name="Rectangle 701"/>
              <p:cNvSpPr>
                <a:spLocks noChangeArrowheads="1"/>
              </p:cNvSpPr>
              <p:nvPr/>
            </p:nvSpPr>
            <p:spPr bwMode="auto">
              <a:xfrm>
                <a:off x="3667" y="1268"/>
                <a:ext cx="78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a:solidFill>
                      <a:srgbClr val="000000"/>
                    </a:solidFill>
                    <a:latin typeface="Arial" panose="020B0604020202020204" pitchFamily="34" charset="0"/>
                    <a:cs typeface="Times New Roman" panose="02020603050405020304" pitchFamily="18" charset="0"/>
                  </a:rPr>
                  <a:t>8.32</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58776" name="Rectangle 700"/>
              <p:cNvSpPr>
                <a:spLocks noChangeArrowheads="1"/>
              </p:cNvSpPr>
              <p:nvPr/>
            </p:nvSpPr>
            <p:spPr bwMode="auto">
              <a:xfrm>
                <a:off x="2885" y="1268"/>
                <a:ext cx="78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a:solidFill>
                      <a:srgbClr val="000000"/>
                    </a:solidFill>
                    <a:latin typeface="Arial" panose="020B0604020202020204" pitchFamily="34" charset="0"/>
                    <a:cs typeface="Times New Roman" panose="02020603050405020304" pitchFamily="18" charset="0"/>
                  </a:rPr>
                  <a:t>10.4</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58777" name="Rectangle 699"/>
              <p:cNvSpPr>
                <a:spLocks noChangeArrowheads="1"/>
              </p:cNvSpPr>
              <p:nvPr/>
            </p:nvSpPr>
            <p:spPr bwMode="auto">
              <a:xfrm>
                <a:off x="2196" y="1268"/>
                <a:ext cx="689"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a:solidFill>
                      <a:srgbClr val="000000"/>
                    </a:solidFill>
                    <a:latin typeface="Arial" panose="020B0604020202020204" pitchFamily="34" charset="0"/>
                    <a:cs typeface="Times New Roman" panose="02020603050405020304" pitchFamily="18" charset="0"/>
                  </a:rPr>
                  <a:t>6.19</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58778" name="Rectangle 698"/>
              <p:cNvSpPr>
                <a:spLocks noChangeArrowheads="1"/>
              </p:cNvSpPr>
              <p:nvPr/>
            </p:nvSpPr>
            <p:spPr bwMode="auto">
              <a:xfrm>
                <a:off x="1312" y="1268"/>
                <a:ext cx="88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b="1">
                    <a:solidFill>
                      <a:srgbClr val="3366FF"/>
                    </a:solidFill>
                    <a:latin typeface="Arial" panose="020B0604020202020204" pitchFamily="34" charset="0"/>
                    <a:cs typeface="Times New Roman" panose="02020603050405020304" pitchFamily="18" charset="0"/>
                  </a:rPr>
                  <a:t>PBE0</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58779" name="Rectangle 697"/>
              <p:cNvSpPr>
                <a:spLocks noChangeArrowheads="1"/>
              </p:cNvSpPr>
              <p:nvPr/>
            </p:nvSpPr>
            <p:spPr bwMode="auto">
              <a:xfrm>
                <a:off x="3667" y="1057"/>
                <a:ext cx="78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a:solidFill>
                      <a:srgbClr val="000000"/>
                    </a:solidFill>
                    <a:latin typeface="Arial" panose="020B0604020202020204" pitchFamily="34" charset="0"/>
                    <a:cs typeface="Times New Roman" panose="02020603050405020304" pitchFamily="18" charset="0"/>
                  </a:rPr>
                  <a:t>8.05</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58780" name="Rectangle 696"/>
              <p:cNvSpPr>
                <a:spLocks noChangeArrowheads="1"/>
              </p:cNvSpPr>
              <p:nvPr/>
            </p:nvSpPr>
            <p:spPr bwMode="auto">
              <a:xfrm>
                <a:off x="2885" y="1057"/>
                <a:ext cx="78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a:solidFill>
                      <a:srgbClr val="000000"/>
                    </a:solidFill>
                    <a:latin typeface="Arial" panose="020B0604020202020204" pitchFamily="34" charset="0"/>
                    <a:cs typeface="Times New Roman" panose="02020603050405020304" pitchFamily="18" charset="0"/>
                  </a:rPr>
                  <a:t>10.5</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58781" name="Rectangle 695"/>
              <p:cNvSpPr>
                <a:spLocks noChangeArrowheads="1"/>
              </p:cNvSpPr>
              <p:nvPr/>
            </p:nvSpPr>
            <p:spPr bwMode="auto">
              <a:xfrm>
                <a:off x="2196" y="1057"/>
                <a:ext cx="689"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a:solidFill>
                      <a:srgbClr val="000000"/>
                    </a:solidFill>
                    <a:latin typeface="Arial" panose="020B0604020202020204" pitchFamily="34" charset="0"/>
                    <a:cs typeface="Times New Roman" panose="02020603050405020304" pitchFamily="18" charset="0"/>
                  </a:rPr>
                  <a:t>6.10</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58782" name="Rectangle 694"/>
              <p:cNvSpPr>
                <a:spLocks noChangeArrowheads="1"/>
              </p:cNvSpPr>
              <p:nvPr/>
            </p:nvSpPr>
            <p:spPr bwMode="auto">
              <a:xfrm>
                <a:off x="1312" y="1057"/>
                <a:ext cx="88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b="1">
                    <a:solidFill>
                      <a:srgbClr val="3366FF"/>
                    </a:solidFill>
                    <a:latin typeface="Arial" panose="020B0604020202020204" pitchFamily="34" charset="0"/>
                    <a:cs typeface="Times New Roman" panose="02020603050405020304" pitchFamily="18" charset="0"/>
                  </a:rPr>
                  <a:t>B3LYP</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58783" name="Rectangle 693"/>
              <p:cNvSpPr>
                <a:spLocks noChangeArrowheads="1"/>
              </p:cNvSpPr>
              <p:nvPr/>
            </p:nvSpPr>
            <p:spPr bwMode="auto">
              <a:xfrm>
                <a:off x="3667" y="846"/>
                <a:ext cx="78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a:solidFill>
                      <a:srgbClr val="000000"/>
                    </a:solidFill>
                    <a:latin typeface="Arial" panose="020B0604020202020204" pitchFamily="34" charset="0"/>
                    <a:cs typeface="Times New Roman" panose="02020603050405020304" pitchFamily="18" charset="0"/>
                  </a:rPr>
                  <a:t>6.26</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58784" name="Rectangle 692"/>
              <p:cNvSpPr>
                <a:spLocks noChangeArrowheads="1"/>
              </p:cNvSpPr>
              <p:nvPr/>
            </p:nvSpPr>
            <p:spPr bwMode="auto">
              <a:xfrm>
                <a:off x="2885" y="846"/>
                <a:ext cx="78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a:solidFill>
                      <a:srgbClr val="000000"/>
                    </a:solidFill>
                    <a:latin typeface="Arial" panose="020B0604020202020204" pitchFamily="34" charset="0"/>
                    <a:cs typeface="Times New Roman" panose="02020603050405020304" pitchFamily="18" charset="0"/>
                  </a:rPr>
                  <a:t>14.8</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58785" name="Rectangle 691"/>
              <p:cNvSpPr>
                <a:spLocks noChangeArrowheads="1"/>
              </p:cNvSpPr>
              <p:nvPr/>
            </p:nvSpPr>
            <p:spPr bwMode="auto">
              <a:xfrm>
                <a:off x="2196" y="846"/>
                <a:ext cx="689"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a:solidFill>
                      <a:srgbClr val="000000"/>
                    </a:solidFill>
                    <a:latin typeface="Arial" panose="020B0604020202020204" pitchFamily="34" charset="0"/>
                    <a:cs typeface="Times New Roman" panose="02020603050405020304" pitchFamily="18" charset="0"/>
                  </a:rPr>
                  <a:t>6.85</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58786" name="Rectangle 690"/>
              <p:cNvSpPr>
                <a:spLocks noChangeArrowheads="1"/>
              </p:cNvSpPr>
              <p:nvPr/>
            </p:nvSpPr>
            <p:spPr bwMode="auto">
              <a:xfrm>
                <a:off x="1312" y="846"/>
                <a:ext cx="88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b="1">
                    <a:solidFill>
                      <a:srgbClr val="3366FF"/>
                    </a:solidFill>
                    <a:latin typeface="Arial" panose="020B0604020202020204" pitchFamily="34" charset="0"/>
                    <a:cs typeface="Times New Roman" panose="02020603050405020304" pitchFamily="18" charset="0"/>
                  </a:rPr>
                  <a:t>PBE</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58787" name="Rectangle 689"/>
              <p:cNvSpPr>
                <a:spLocks noChangeArrowheads="1"/>
              </p:cNvSpPr>
              <p:nvPr/>
            </p:nvSpPr>
            <p:spPr bwMode="auto">
              <a:xfrm>
                <a:off x="3667" y="635"/>
                <a:ext cx="78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a:solidFill>
                      <a:srgbClr val="000000"/>
                    </a:solidFill>
                    <a:latin typeface="Arial" panose="020B0604020202020204" pitchFamily="34" charset="0"/>
                    <a:cs typeface="Times New Roman" panose="02020603050405020304" pitchFamily="18" charset="0"/>
                  </a:rPr>
                  <a:t>6.32</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58788" name="Rectangle 688"/>
              <p:cNvSpPr>
                <a:spLocks noChangeArrowheads="1"/>
              </p:cNvSpPr>
              <p:nvPr/>
            </p:nvSpPr>
            <p:spPr bwMode="auto">
              <a:xfrm>
                <a:off x="2885" y="635"/>
                <a:ext cx="78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a:solidFill>
                      <a:srgbClr val="000000"/>
                    </a:solidFill>
                    <a:latin typeface="Arial" panose="020B0604020202020204" pitchFamily="34" charset="0"/>
                    <a:cs typeface="Times New Roman" panose="02020603050405020304" pitchFamily="18" charset="0"/>
                  </a:rPr>
                  <a:t>15.0</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58789" name="Rectangle 687"/>
              <p:cNvSpPr>
                <a:spLocks noChangeArrowheads="1"/>
              </p:cNvSpPr>
              <p:nvPr/>
            </p:nvSpPr>
            <p:spPr bwMode="auto">
              <a:xfrm>
                <a:off x="2196" y="635"/>
                <a:ext cx="689"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a:solidFill>
                      <a:srgbClr val="000000"/>
                    </a:solidFill>
                    <a:latin typeface="Arial" panose="020B0604020202020204" pitchFamily="34" charset="0"/>
                    <a:cs typeface="Times New Roman" panose="02020603050405020304" pitchFamily="18" charset="0"/>
                  </a:rPr>
                  <a:t>6.85</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58790" name="Rectangle 686"/>
              <p:cNvSpPr>
                <a:spLocks noChangeArrowheads="1"/>
              </p:cNvSpPr>
              <p:nvPr/>
            </p:nvSpPr>
            <p:spPr bwMode="auto">
              <a:xfrm>
                <a:off x="1312" y="635"/>
                <a:ext cx="88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b="1">
                    <a:solidFill>
                      <a:srgbClr val="3366FF"/>
                    </a:solidFill>
                    <a:latin typeface="Arial" panose="020B0604020202020204" pitchFamily="34" charset="0"/>
                    <a:cs typeface="Times New Roman" panose="02020603050405020304" pitchFamily="18" charset="0"/>
                  </a:rPr>
                  <a:t>LDA</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58791" name="Rectangle 685"/>
              <p:cNvSpPr>
                <a:spLocks noChangeArrowheads="1"/>
              </p:cNvSpPr>
              <p:nvPr/>
            </p:nvSpPr>
            <p:spPr bwMode="auto">
              <a:xfrm>
                <a:off x="3667" y="309"/>
                <a:ext cx="78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b="1">
                    <a:solidFill>
                      <a:srgbClr val="3366FF"/>
                    </a:solidFill>
                    <a:latin typeface="Arial" panose="020B0604020202020204" pitchFamily="34" charset="0"/>
                    <a:cs typeface="Times New Roman" panose="02020603050405020304" pitchFamily="18" charset="0"/>
                  </a:rPr>
                  <a:t>gap</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58792" name="Rectangle 684"/>
              <p:cNvSpPr>
                <a:spLocks noChangeArrowheads="1"/>
              </p:cNvSpPr>
              <p:nvPr/>
            </p:nvSpPr>
            <p:spPr bwMode="auto">
              <a:xfrm>
                <a:off x="2885" y="309"/>
                <a:ext cx="78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b="1" i="1">
                    <a:solidFill>
                      <a:srgbClr val="3366FF"/>
                    </a:solidFill>
                    <a:latin typeface="Arial" panose="020B0604020202020204" pitchFamily="34" charset="0"/>
                    <a:cs typeface="Times New Roman" panose="02020603050405020304" pitchFamily="18" charset="0"/>
                  </a:rPr>
                  <a:t>d</a:t>
                </a:r>
                <a:endParaRPr lang="it-IT" altLang="it-IT" sz="1800">
                  <a:solidFill>
                    <a:srgbClr val="000000"/>
                  </a:solidFill>
                  <a:latin typeface="Arial" panose="020B0604020202020204" pitchFamily="34" charset="0"/>
                  <a:cs typeface="Times New Roman" panose="02020603050405020304" pitchFamily="18" charset="0"/>
                </a:endParaRPr>
              </a:p>
            </p:txBody>
          </p:sp>
          <p:sp>
            <p:nvSpPr>
              <p:cNvPr id="17067" name="Rectangle 683"/>
              <p:cNvSpPr>
                <a:spLocks noChangeArrowheads="1"/>
              </p:cNvSpPr>
              <p:nvPr/>
            </p:nvSpPr>
            <p:spPr bwMode="auto">
              <a:xfrm>
                <a:off x="2196" y="309"/>
                <a:ext cx="689" cy="326"/>
              </a:xfrm>
              <a:prstGeom prst="rect">
                <a:avLst/>
              </a:prstGeom>
              <a:noFill/>
              <a:ln w="9525">
                <a:noFill/>
                <a:miter lim="800000"/>
                <a:headEnd/>
                <a:tailEnd/>
              </a:ln>
              <a:effectLst/>
            </p:spPr>
            <p:txBody>
              <a:bodyPr anchor="ctr"/>
              <a:lstStyle/>
              <a:p>
                <a:pPr eaLnBrk="1" hangingPunct="1">
                  <a:spcBef>
                    <a:spcPct val="20000"/>
                  </a:spcBef>
                  <a:defRPr/>
                </a:pPr>
                <a:endParaRPr lang="it-IT" sz="2800">
                  <a:solidFill>
                    <a:srgbClr val="000000"/>
                  </a:solidFill>
                  <a:cs typeface="+mn-cs"/>
                </a:endParaRPr>
              </a:p>
            </p:txBody>
          </p:sp>
          <p:sp>
            <p:nvSpPr>
              <p:cNvPr id="17066" name="Rectangle 682"/>
              <p:cNvSpPr>
                <a:spLocks noChangeArrowheads="1"/>
              </p:cNvSpPr>
              <p:nvPr/>
            </p:nvSpPr>
            <p:spPr bwMode="auto">
              <a:xfrm>
                <a:off x="1312" y="309"/>
                <a:ext cx="884" cy="326"/>
              </a:xfrm>
              <a:prstGeom prst="rect">
                <a:avLst/>
              </a:prstGeom>
              <a:noFill/>
              <a:ln w="9525">
                <a:noFill/>
                <a:miter lim="800000"/>
                <a:headEnd/>
                <a:tailEnd/>
              </a:ln>
              <a:effectLst/>
            </p:spPr>
            <p:txBody>
              <a:bodyPr anchor="ctr"/>
              <a:lstStyle/>
              <a:p>
                <a:pPr eaLnBrk="1" hangingPunct="1">
                  <a:spcBef>
                    <a:spcPct val="20000"/>
                  </a:spcBef>
                  <a:defRPr/>
                </a:pPr>
                <a:endParaRPr lang="it-IT" sz="2800">
                  <a:solidFill>
                    <a:srgbClr val="000000"/>
                  </a:solidFill>
                  <a:cs typeface="+mn-cs"/>
                </a:endParaRPr>
              </a:p>
            </p:txBody>
          </p:sp>
          <p:sp>
            <p:nvSpPr>
              <p:cNvPr id="17123" name="Line 739"/>
              <p:cNvSpPr>
                <a:spLocks noChangeShapeType="1"/>
              </p:cNvSpPr>
              <p:nvPr/>
            </p:nvSpPr>
            <p:spPr bwMode="auto">
              <a:xfrm>
                <a:off x="1312" y="635"/>
                <a:ext cx="3137" cy="0"/>
              </a:xfrm>
              <a:prstGeom prst="line">
                <a:avLst/>
              </a:prstGeom>
              <a:noFill/>
              <a:ln w="25400" cap="rnd">
                <a:solidFill>
                  <a:srgbClr val="3366FF"/>
                </a:solidFill>
                <a:round/>
                <a:headEnd/>
                <a:tailEnd/>
              </a:ln>
              <a:effectLst/>
            </p:spPr>
            <p:txBody>
              <a:bodyPr/>
              <a:lstStyle/>
              <a:p>
                <a:pPr eaLnBrk="1" hangingPunct="1">
                  <a:defRPr/>
                </a:pPr>
                <a:endParaRPr lang="it-IT" sz="1800">
                  <a:solidFill>
                    <a:srgbClr val="000000"/>
                  </a:solidFill>
                  <a:cs typeface="+mn-cs"/>
                </a:endParaRPr>
              </a:p>
            </p:txBody>
          </p:sp>
        </p:grpSp>
        <p:graphicFrame>
          <p:nvGraphicFramePr>
            <p:cNvPr id="158742" name="Object 2"/>
            <p:cNvGraphicFramePr>
              <a:graphicFrameLocks noChangeAspect="1"/>
            </p:cNvGraphicFramePr>
            <p:nvPr/>
          </p:nvGraphicFramePr>
          <p:xfrm>
            <a:off x="2472" y="425"/>
            <a:ext cx="114" cy="114"/>
          </p:xfrm>
          <a:graphic>
            <a:graphicData uri="http://schemas.openxmlformats.org/presentationml/2006/ole">
              <mc:AlternateContent xmlns:mc="http://schemas.openxmlformats.org/markup-compatibility/2006">
                <mc:Choice xmlns:v="urn:schemas-microsoft-com:vml" Requires="v">
                  <p:oleObj spid="_x0000_s158812" name="Equation" r:id="rId3" imgW="126725" imgH="126725" progId="Equation.DSMT4">
                    <p:embed/>
                  </p:oleObj>
                </mc:Choice>
                <mc:Fallback>
                  <p:oleObj name="Equation" r:id="rId3" imgW="126725" imgH="126725"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2" y="425"/>
                          <a:ext cx="114"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17118" name="Line 734"/>
          <p:cNvSpPr>
            <a:spLocks noChangeShapeType="1"/>
          </p:cNvSpPr>
          <p:nvPr/>
        </p:nvSpPr>
        <p:spPr bwMode="auto">
          <a:xfrm>
            <a:off x="2082800" y="490538"/>
            <a:ext cx="4979988" cy="0"/>
          </a:xfrm>
          <a:prstGeom prst="line">
            <a:avLst/>
          </a:prstGeom>
          <a:noFill/>
          <a:ln w="9525">
            <a:noFill/>
            <a:round/>
            <a:headEnd/>
            <a:tailEnd/>
          </a:ln>
          <a:effectLst/>
        </p:spPr>
        <p:txBody>
          <a:bodyPr lIns="91420" tIns="45711" rIns="91420" bIns="45711"/>
          <a:lstStyle/>
          <a:p>
            <a:pPr eaLnBrk="1" hangingPunct="1">
              <a:defRPr/>
            </a:pPr>
            <a:endParaRPr lang="it-IT" sz="1800">
              <a:solidFill>
                <a:srgbClr val="000000"/>
              </a:solidFill>
              <a:cs typeface="+mn-cs"/>
            </a:endParaRPr>
          </a:p>
        </p:txBody>
      </p:sp>
      <p:sp>
        <p:nvSpPr>
          <p:cNvPr id="17119" name="Line 735"/>
          <p:cNvSpPr>
            <a:spLocks noChangeShapeType="1"/>
          </p:cNvSpPr>
          <p:nvPr/>
        </p:nvSpPr>
        <p:spPr bwMode="auto">
          <a:xfrm>
            <a:off x="2082800" y="6367463"/>
            <a:ext cx="4979988" cy="0"/>
          </a:xfrm>
          <a:prstGeom prst="line">
            <a:avLst/>
          </a:prstGeom>
          <a:noFill/>
          <a:ln w="9525">
            <a:noFill/>
            <a:round/>
            <a:headEnd/>
            <a:tailEnd/>
          </a:ln>
          <a:effectLst/>
        </p:spPr>
        <p:txBody>
          <a:bodyPr lIns="91420" tIns="45711" rIns="91420" bIns="45711"/>
          <a:lstStyle/>
          <a:p>
            <a:pPr eaLnBrk="1" hangingPunct="1">
              <a:defRPr/>
            </a:pPr>
            <a:endParaRPr lang="it-IT" sz="1800">
              <a:solidFill>
                <a:srgbClr val="000000"/>
              </a:solidFill>
              <a:cs typeface="+mn-cs"/>
            </a:endParaRPr>
          </a:p>
        </p:txBody>
      </p:sp>
      <p:sp>
        <p:nvSpPr>
          <p:cNvPr id="17120" name="Line 736"/>
          <p:cNvSpPr>
            <a:spLocks noChangeShapeType="1"/>
          </p:cNvSpPr>
          <p:nvPr/>
        </p:nvSpPr>
        <p:spPr bwMode="auto">
          <a:xfrm>
            <a:off x="2082800" y="490538"/>
            <a:ext cx="0" cy="5876925"/>
          </a:xfrm>
          <a:prstGeom prst="line">
            <a:avLst/>
          </a:prstGeom>
          <a:noFill/>
          <a:ln w="9525">
            <a:noFill/>
            <a:round/>
            <a:headEnd/>
            <a:tailEnd/>
          </a:ln>
          <a:effectLst/>
        </p:spPr>
        <p:txBody>
          <a:bodyPr lIns="91420" tIns="45711" rIns="91420" bIns="45711"/>
          <a:lstStyle/>
          <a:p>
            <a:pPr eaLnBrk="1" hangingPunct="1">
              <a:defRPr/>
            </a:pPr>
            <a:endParaRPr lang="it-IT" sz="1800">
              <a:solidFill>
                <a:srgbClr val="000000"/>
              </a:solidFill>
              <a:cs typeface="+mn-cs"/>
            </a:endParaRPr>
          </a:p>
        </p:txBody>
      </p:sp>
      <p:sp>
        <p:nvSpPr>
          <p:cNvPr id="17121" name="Line 737"/>
          <p:cNvSpPr>
            <a:spLocks noChangeShapeType="1"/>
          </p:cNvSpPr>
          <p:nvPr/>
        </p:nvSpPr>
        <p:spPr bwMode="auto">
          <a:xfrm>
            <a:off x="7062788" y="490538"/>
            <a:ext cx="0" cy="5876925"/>
          </a:xfrm>
          <a:prstGeom prst="line">
            <a:avLst/>
          </a:prstGeom>
          <a:noFill/>
          <a:ln w="9525">
            <a:noFill/>
            <a:round/>
            <a:headEnd/>
            <a:tailEnd/>
          </a:ln>
          <a:effectLst/>
        </p:spPr>
        <p:txBody>
          <a:bodyPr lIns="91420" tIns="45711" rIns="91420" bIns="45711"/>
          <a:lstStyle/>
          <a:p>
            <a:pPr eaLnBrk="1" hangingPunct="1">
              <a:defRPr/>
            </a:pPr>
            <a:endParaRPr lang="it-IT" sz="1800">
              <a:solidFill>
                <a:srgbClr val="000000"/>
              </a:solidFill>
              <a:cs typeface="+mn-cs"/>
            </a:endParaRPr>
          </a:p>
        </p:txBody>
      </p:sp>
      <p:sp>
        <p:nvSpPr>
          <p:cNvPr id="17138" name="Rectangle 2"/>
          <p:cNvSpPr>
            <a:spLocks noChangeArrowheads="1"/>
          </p:cNvSpPr>
          <p:nvPr/>
        </p:nvSpPr>
        <p:spPr bwMode="auto">
          <a:xfrm>
            <a:off x="0" y="0"/>
            <a:ext cx="5943600" cy="838200"/>
          </a:xfrm>
          <a:prstGeom prst="rect">
            <a:avLst/>
          </a:prstGeom>
          <a:solidFill>
            <a:srgbClr val="000080"/>
          </a:soli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17139" name="Rectangle 3"/>
          <p:cNvSpPr>
            <a:spLocks noChangeArrowheads="1"/>
          </p:cNvSpPr>
          <p:nvPr/>
        </p:nvSpPr>
        <p:spPr bwMode="auto">
          <a:xfrm>
            <a:off x="5867400" y="0"/>
            <a:ext cx="2209800" cy="838200"/>
          </a:xfrm>
          <a:prstGeom prst="rect">
            <a:avLst/>
          </a:prstGeom>
          <a:gradFill rotWithShape="0">
            <a:gsLst>
              <a:gs pos="0">
                <a:srgbClr val="000080"/>
              </a:gs>
              <a:gs pos="100000">
                <a:srgbClr val="FF0000"/>
              </a:gs>
            </a:gsLst>
            <a:lin ang="0" scaled="1"/>
          </a:gra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17140" name="Rectangle 4"/>
          <p:cNvSpPr>
            <a:spLocks noChangeArrowheads="1"/>
          </p:cNvSpPr>
          <p:nvPr/>
        </p:nvSpPr>
        <p:spPr bwMode="auto">
          <a:xfrm>
            <a:off x="8001000" y="0"/>
            <a:ext cx="1143000" cy="838200"/>
          </a:xfrm>
          <a:prstGeom prst="rect">
            <a:avLst/>
          </a:prstGeom>
          <a:solidFill>
            <a:srgbClr val="FF0000"/>
          </a:soli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158736" name="Rectangle 10"/>
          <p:cNvSpPr>
            <a:spLocks noChangeArrowheads="1"/>
          </p:cNvSpPr>
          <p:nvPr/>
        </p:nvSpPr>
        <p:spPr bwMode="auto">
          <a:xfrm>
            <a:off x="900113" y="142875"/>
            <a:ext cx="74469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000" b="1">
                <a:solidFill>
                  <a:srgbClr val="FFFFFF"/>
                </a:solidFill>
                <a:latin typeface="Arial" panose="020B0604020202020204" pitchFamily="34" charset="0"/>
                <a:ea typeface="Osaka" pitchFamily="-108" charset="-128"/>
                <a:sym typeface="Symbol" panose="05050102010706020507" pitchFamily="18" charset="2"/>
              </a:rPr>
              <a:t>Static optical properties of cubic 3C-SiC</a:t>
            </a:r>
            <a:endParaRPr lang="el-GR" altLang="it-IT" sz="3000" b="1">
              <a:solidFill>
                <a:srgbClr val="FFFFFF"/>
              </a:solidFill>
              <a:latin typeface="Arial" panose="020B0604020202020204" pitchFamily="34" charset="0"/>
              <a:ea typeface="Osaka" pitchFamily="-108" charset="-128"/>
              <a:sym typeface="Symbol" panose="05050102010706020507" pitchFamily="18" charset="2"/>
            </a:endParaRPr>
          </a:p>
        </p:txBody>
      </p:sp>
      <p:sp>
        <p:nvSpPr>
          <p:cNvPr id="17142" name="Text Box 758"/>
          <p:cNvSpPr txBox="1">
            <a:spLocks noChangeArrowheads="1"/>
          </p:cNvSpPr>
          <p:nvPr/>
        </p:nvSpPr>
        <p:spPr bwMode="auto">
          <a:xfrm>
            <a:off x="6805613" y="4508500"/>
            <a:ext cx="1079500" cy="304800"/>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400" b="1" i="1">
                <a:solidFill>
                  <a:srgbClr val="3333FF"/>
                </a:solidFill>
                <a:cs typeface="+mn-cs"/>
              </a:rPr>
              <a:t>d</a:t>
            </a:r>
            <a:r>
              <a:rPr lang="it-IT" sz="1400">
                <a:solidFill>
                  <a:srgbClr val="000000"/>
                </a:solidFill>
                <a:cs typeface="+mn-cs"/>
              </a:rPr>
              <a:t> in pm/V</a:t>
            </a:r>
          </a:p>
        </p:txBody>
      </p:sp>
      <p:sp>
        <p:nvSpPr>
          <p:cNvPr id="17143" name="Text Box 759"/>
          <p:cNvSpPr txBox="1">
            <a:spLocks noChangeArrowheads="1"/>
          </p:cNvSpPr>
          <p:nvPr/>
        </p:nvSpPr>
        <p:spPr bwMode="auto">
          <a:xfrm>
            <a:off x="6805613" y="5011738"/>
            <a:ext cx="1150937" cy="304800"/>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400" b="1">
                <a:solidFill>
                  <a:srgbClr val="3333FF"/>
                </a:solidFill>
                <a:cs typeface="+mn-cs"/>
                <a:sym typeface="Symbol" pitchFamily="18" charset="2"/>
              </a:rPr>
              <a:t>gap</a:t>
            </a:r>
            <a:r>
              <a:rPr lang="it-IT" sz="1400">
                <a:solidFill>
                  <a:srgbClr val="000000"/>
                </a:solidFill>
                <a:cs typeface="+mn-cs"/>
              </a:rPr>
              <a:t> in eV</a:t>
            </a:r>
          </a:p>
        </p:txBody>
      </p:sp>
      <p:sp>
        <p:nvSpPr>
          <p:cNvPr id="17144" name="AutoShape 760"/>
          <p:cNvSpPr>
            <a:spLocks/>
          </p:cNvSpPr>
          <p:nvPr/>
        </p:nvSpPr>
        <p:spPr bwMode="auto">
          <a:xfrm>
            <a:off x="5580063" y="1916113"/>
            <a:ext cx="73025" cy="1441450"/>
          </a:xfrm>
          <a:prstGeom prst="rightBrace">
            <a:avLst>
              <a:gd name="adj1" fmla="val 164493"/>
              <a:gd name="adj2" fmla="val 50000"/>
            </a:avLst>
          </a:prstGeom>
          <a:noFill/>
          <a:ln w="19050">
            <a:solidFill>
              <a:srgbClr val="FF0000"/>
            </a:solidFill>
            <a:round/>
            <a:headEnd/>
            <a:tailEnd/>
          </a:ln>
          <a:effectLst/>
        </p:spPr>
        <p:txBody>
          <a:bodyPr wrap="none" lIns="91420" tIns="45711" rIns="91420" bIns="45711" anchor="ctr"/>
          <a:lstStyle/>
          <a:p>
            <a:pPr eaLnBrk="1" hangingPunct="1">
              <a:defRPr/>
            </a:pPr>
            <a:endParaRPr lang="it-IT" sz="1800">
              <a:solidFill>
                <a:srgbClr val="000000"/>
              </a:solidFill>
              <a:cs typeface="+mn-cs"/>
            </a:endParaRPr>
          </a:p>
        </p:txBody>
      </p:sp>
      <p:sp>
        <p:nvSpPr>
          <p:cNvPr id="17145" name="Text Box 761"/>
          <p:cNvSpPr txBox="1">
            <a:spLocks noChangeArrowheads="1"/>
          </p:cNvSpPr>
          <p:nvPr/>
        </p:nvSpPr>
        <p:spPr bwMode="auto">
          <a:xfrm>
            <a:off x="5940425" y="2314575"/>
            <a:ext cx="1871663" cy="650875"/>
          </a:xfrm>
          <a:prstGeom prst="rect">
            <a:avLst/>
          </a:prstGeom>
          <a:noFill/>
          <a:ln w="9525">
            <a:noFill/>
            <a:miter lim="800000"/>
            <a:headEnd/>
            <a:tailEnd/>
          </a:ln>
          <a:effectLst/>
        </p:spPr>
        <p:txBody>
          <a:bodyPr lIns="91420" tIns="45711" rIns="91420" bIns="45711">
            <a:spAutoFit/>
          </a:bodyPr>
          <a:lstStyle/>
          <a:p>
            <a:pPr eaLnBrk="1" hangingPunct="1">
              <a:spcBef>
                <a:spcPct val="50000"/>
              </a:spcBef>
              <a:defRPr/>
            </a:pPr>
            <a:r>
              <a:rPr lang="it-IT" sz="1800">
                <a:solidFill>
                  <a:srgbClr val="FF0000"/>
                </a:solidFill>
                <a:cs typeface="+mn-cs"/>
              </a:rPr>
              <a:t>CRYSTAL09 calculations</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egnaposto numero diapositiva 5"/>
          <p:cNvSpPr>
            <a:spLocks noGrp="1"/>
          </p:cNvSpPr>
          <p:nvPr>
            <p:ph type="sldNum" sz="quarter" idx="4294967295"/>
          </p:nvPr>
        </p:nvSpPr>
        <p:spPr bwMode="auto">
          <a:xfrm>
            <a:off x="70104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lvl1pPr>
              <a:spcBef>
                <a:spcPct val="20000"/>
              </a:spcBef>
              <a:buChar char="•"/>
              <a:defRPr sz="3200">
                <a:solidFill>
                  <a:schemeClr val="tx1"/>
                </a:solidFill>
                <a:latin typeface="Times New Roman" panose="02020603050405020304" pitchFamily="18" charset="0"/>
              </a:defRPr>
            </a:lvl1pPr>
            <a:lvl2pPr marL="741363" indent="-284163">
              <a:spcBef>
                <a:spcPct val="20000"/>
              </a:spcBef>
              <a:buChar char="–"/>
              <a:defRPr sz="2800">
                <a:solidFill>
                  <a:schemeClr val="tx1"/>
                </a:solidFill>
                <a:latin typeface="Times New Roman" panose="02020603050405020304" pitchFamily="18" charset="0"/>
              </a:defRPr>
            </a:lvl2pPr>
            <a:lvl3pPr marL="1141413" indent="-227013">
              <a:spcBef>
                <a:spcPct val="20000"/>
              </a:spcBef>
              <a:buChar char="•"/>
              <a:defRPr sz="2400">
                <a:solidFill>
                  <a:schemeClr val="tx1"/>
                </a:solidFill>
                <a:latin typeface="Times New Roman" panose="02020603050405020304" pitchFamily="18" charset="0"/>
              </a:defRPr>
            </a:lvl3pPr>
            <a:lvl4pPr marL="1598613" indent="-227013">
              <a:spcBef>
                <a:spcPct val="20000"/>
              </a:spcBef>
              <a:buChar char="–"/>
              <a:defRPr sz="2000">
                <a:solidFill>
                  <a:schemeClr val="tx1"/>
                </a:solidFill>
                <a:latin typeface="Times New Roman" panose="02020603050405020304" pitchFamily="18" charset="0"/>
              </a:defRPr>
            </a:lvl4pPr>
            <a:lvl5pPr marL="2055813" indent="-227013">
              <a:spcBef>
                <a:spcPct val="20000"/>
              </a:spcBef>
              <a:buChar char="»"/>
              <a:defRPr sz="2000">
                <a:solidFill>
                  <a:schemeClr val="tx1"/>
                </a:solidFill>
                <a:latin typeface="Times New Roman" panose="02020603050405020304" pitchFamily="18" charset="0"/>
              </a:defRPr>
            </a:lvl5pPr>
            <a:lvl6pPr marL="2513013" indent="-2270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0213" indent="-2270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7413" indent="-2270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4613" indent="-2270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fld id="{7F28FDF7-74D2-4FCA-A5F2-34D8B5AB750D}" type="slidenum">
              <a:rPr lang="it-IT" altLang="it-IT" sz="1400">
                <a:solidFill>
                  <a:srgbClr val="000000"/>
                </a:solidFill>
                <a:latin typeface="Arial" panose="020B0604020202020204" pitchFamily="34" charset="0"/>
              </a:rPr>
              <a:pPr>
                <a:spcBef>
                  <a:spcPct val="50000"/>
                </a:spcBef>
                <a:buFontTx/>
                <a:buNone/>
              </a:pPr>
              <a:t>66</a:t>
            </a:fld>
            <a:endParaRPr lang="it-IT" altLang="it-IT" sz="1400">
              <a:solidFill>
                <a:srgbClr val="000000"/>
              </a:solidFill>
              <a:latin typeface="Arial" panose="020B0604020202020204" pitchFamily="34" charset="0"/>
            </a:endParaRPr>
          </a:p>
        </p:txBody>
      </p:sp>
      <p:sp>
        <p:nvSpPr>
          <p:cNvPr id="25604" name="Rectangle 4"/>
          <p:cNvSpPr>
            <a:spLocks noChangeArrowheads="1"/>
          </p:cNvSpPr>
          <p:nvPr/>
        </p:nvSpPr>
        <p:spPr bwMode="auto">
          <a:xfrm>
            <a:off x="1443038" y="746125"/>
            <a:ext cx="184150" cy="371475"/>
          </a:xfrm>
          <a:prstGeom prst="rect">
            <a:avLst/>
          </a:prstGeom>
          <a:noFill/>
          <a:ln w="9525">
            <a:noFill/>
            <a:miter lim="800000"/>
            <a:headEnd/>
            <a:tailEnd/>
          </a:ln>
          <a:effectLst/>
        </p:spPr>
        <p:txBody>
          <a:bodyPr wrap="none" lIns="91420" tIns="45711" rIns="91420" bIns="45711" anchor="ctr">
            <a:spAutoFit/>
          </a:bodyPr>
          <a:lstStyle/>
          <a:p>
            <a:pPr eaLnBrk="1" hangingPunct="1">
              <a:defRPr/>
            </a:pPr>
            <a:endParaRPr lang="it-IT" sz="1800">
              <a:solidFill>
                <a:srgbClr val="000000"/>
              </a:solidFill>
              <a:cs typeface="+mn-cs"/>
            </a:endParaRPr>
          </a:p>
        </p:txBody>
      </p:sp>
      <p:sp>
        <p:nvSpPr>
          <p:cNvPr id="25605" name="Line 5"/>
          <p:cNvSpPr>
            <a:spLocks noChangeShapeType="1"/>
          </p:cNvSpPr>
          <p:nvPr/>
        </p:nvSpPr>
        <p:spPr bwMode="auto">
          <a:xfrm>
            <a:off x="1979613" y="981075"/>
            <a:ext cx="6257925" cy="0"/>
          </a:xfrm>
          <a:prstGeom prst="line">
            <a:avLst/>
          </a:prstGeom>
          <a:noFill/>
          <a:ln w="9525">
            <a:noFill/>
            <a:round/>
            <a:headEnd/>
            <a:tailEnd/>
          </a:ln>
          <a:effectLst/>
        </p:spPr>
        <p:txBody>
          <a:bodyPr lIns="91420" tIns="45711" rIns="91420" bIns="45711"/>
          <a:lstStyle/>
          <a:p>
            <a:pPr eaLnBrk="1" hangingPunct="1">
              <a:defRPr/>
            </a:pPr>
            <a:endParaRPr lang="it-IT" sz="1800">
              <a:solidFill>
                <a:srgbClr val="000000"/>
              </a:solidFill>
              <a:cs typeface="+mn-cs"/>
            </a:endParaRPr>
          </a:p>
        </p:txBody>
      </p:sp>
      <p:sp>
        <p:nvSpPr>
          <p:cNvPr id="25606" name="Line 6"/>
          <p:cNvSpPr>
            <a:spLocks noChangeShapeType="1"/>
          </p:cNvSpPr>
          <p:nvPr/>
        </p:nvSpPr>
        <p:spPr bwMode="auto">
          <a:xfrm>
            <a:off x="1979613" y="5975350"/>
            <a:ext cx="6257925" cy="0"/>
          </a:xfrm>
          <a:prstGeom prst="line">
            <a:avLst/>
          </a:prstGeom>
          <a:noFill/>
          <a:ln w="9525">
            <a:noFill/>
            <a:round/>
            <a:headEnd/>
            <a:tailEnd/>
          </a:ln>
          <a:effectLst/>
        </p:spPr>
        <p:txBody>
          <a:bodyPr lIns="91420" tIns="45711" rIns="91420" bIns="45711"/>
          <a:lstStyle/>
          <a:p>
            <a:pPr eaLnBrk="1" hangingPunct="1">
              <a:defRPr/>
            </a:pPr>
            <a:endParaRPr lang="it-IT" sz="1800">
              <a:solidFill>
                <a:srgbClr val="000000"/>
              </a:solidFill>
              <a:cs typeface="+mn-cs"/>
            </a:endParaRPr>
          </a:p>
        </p:txBody>
      </p:sp>
      <p:sp>
        <p:nvSpPr>
          <p:cNvPr id="25607" name="Line 7"/>
          <p:cNvSpPr>
            <a:spLocks noChangeShapeType="1"/>
          </p:cNvSpPr>
          <p:nvPr/>
        </p:nvSpPr>
        <p:spPr bwMode="auto">
          <a:xfrm>
            <a:off x="1979613" y="981075"/>
            <a:ext cx="0" cy="4994275"/>
          </a:xfrm>
          <a:prstGeom prst="line">
            <a:avLst/>
          </a:prstGeom>
          <a:noFill/>
          <a:ln w="9525">
            <a:noFill/>
            <a:round/>
            <a:headEnd/>
            <a:tailEnd/>
          </a:ln>
          <a:effectLst/>
        </p:spPr>
        <p:txBody>
          <a:bodyPr lIns="91420" tIns="45711" rIns="91420" bIns="45711"/>
          <a:lstStyle/>
          <a:p>
            <a:pPr eaLnBrk="1" hangingPunct="1">
              <a:defRPr/>
            </a:pPr>
            <a:endParaRPr lang="it-IT" sz="1800">
              <a:solidFill>
                <a:srgbClr val="000000"/>
              </a:solidFill>
              <a:cs typeface="+mn-cs"/>
            </a:endParaRPr>
          </a:p>
        </p:txBody>
      </p:sp>
      <p:sp>
        <p:nvSpPr>
          <p:cNvPr id="25608" name="Line 8"/>
          <p:cNvSpPr>
            <a:spLocks noChangeShapeType="1"/>
          </p:cNvSpPr>
          <p:nvPr/>
        </p:nvSpPr>
        <p:spPr bwMode="auto">
          <a:xfrm>
            <a:off x="8237538" y="981075"/>
            <a:ext cx="0" cy="4994275"/>
          </a:xfrm>
          <a:prstGeom prst="line">
            <a:avLst/>
          </a:prstGeom>
          <a:noFill/>
          <a:ln w="9525">
            <a:noFill/>
            <a:round/>
            <a:headEnd/>
            <a:tailEnd/>
          </a:ln>
          <a:effectLst/>
        </p:spPr>
        <p:txBody>
          <a:bodyPr lIns="91420" tIns="45711" rIns="91420" bIns="45711"/>
          <a:lstStyle/>
          <a:p>
            <a:pPr eaLnBrk="1" hangingPunct="1">
              <a:defRPr/>
            </a:pPr>
            <a:endParaRPr lang="it-IT" sz="1800">
              <a:solidFill>
                <a:srgbClr val="000000"/>
              </a:solidFill>
              <a:cs typeface="+mn-cs"/>
            </a:endParaRPr>
          </a:p>
        </p:txBody>
      </p:sp>
      <p:sp>
        <p:nvSpPr>
          <p:cNvPr id="25685" name="Rectangle 2"/>
          <p:cNvSpPr>
            <a:spLocks noChangeArrowheads="1"/>
          </p:cNvSpPr>
          <p:nvPr/>
        </p:nvSpPr>
        <p:spPr bwMode="auto">
          <a:xfrm>
            <a:off x="0" y="0"/>
            <a:ext cx="5943600" cy="838200"/>
          </a:xfrm>
          <a:prstGeom prst="rect">
            <a:avLst/>
          </a:prstGeom>
          <a:solidFill>
            <a:srgbClr val="000080"/>
          </a:soli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25686" name="Rectangle 3"/>
          <p:cNvSpPr>
            <a:spLocks noChangeArrowheads="1"/>
          </p:cNvSpPr>
          <p:nvPr/>
        </p:nvSpPr>
        <p:spPr bwMode="auto">
          <a:xfrm>
            <a:off x="5867400" y="0"/>
            <a:ext cx="2209800" cy="838200"/>
          </a:xfrm>
          <a:prstGeom prst="rect">
            <a:avLst/>
          </a:prstGeom>
          <a:gradFill rotWithShape="0">
            <a:gsLst>
              <a:gs pos="0">
                <a:srgbClr val="000080"/>
              </a:gs>
              <a:gs pos="100000">
                <a:srgbClr val="FF0000"/>
              </a:gs>
            </a:gsLst>
            <a:lin ang="0" scaled="1"/>
          </a:gra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25687" name="Rectangle 4"/>
          <p:cNvSpPr>
            <a:spLocks noChangeArrowheads="1"/>
          </p:cNvSpPr>
          <p:nvPr/>
        </p:nvSpPr>
        <p:spPr bwMode="auto">
          <a:xfrm>
            <a:off x="8001000" y="0"/>
            <a:ext cx="1143000" cy="838200"/>
          </a:xfrm>
          <a:prstGeom prst="rect">
            <a:avLst/>
          </a:prstGeom>
          <a:solidFill>
            <a:srgbClr val="FF0000"/>
          </a:soli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25688" name="Rectangle 10"/>
          <p:cNvSpPr>
            <a:spLocks noChangeArrowheads="1"/>
          </p:cNvSpPr>
          <p:nvPr/>
        </p:nvSpPr>
        <p:spPr bwMode="auto">
          <a:xfrm>
            <a:off x="715963" y="142875"/>
            <a:ext cx="7896225" cy="579438"/>
          </a:xfrm>
          <a:prstGeom prst="rect">
            <a:avLst/>
          </a:prstGeom>
          <a:noFill/>
          <a:ln w="9525">
            <a:noFill/>
            <a:miter lim="800000"/>
            <a:headEnd/>
            <a:tailEnd/>
          </a:ln>
        </p:spPr>
        <p:txBody>
          <a:bodyPr wrap="none" lIns="91420" tIns="45711" rIns="91420" bIns="45711">
            <a:spAutoFit/>
          </a:bodyPr>
          <a:lstStyle/>
          <a:p>
            <a:pPr eaLnBrk="1" hangingPunct="1">
              <a:defRPr/>
            </a:pPr>
            <a:r>
              <a:rPr lang="en-GB" sz="3200" b="1">
                <a:solidFill>
                  <a:srgbClr val="FFFFFF"/>
                </a:solidFill>
                <a:effectLst>
                  <a:outerShdw blurRad="38100" dist="38100" dir="2700000" algn="tl">
                    <a:srgbClr val="C0C0C0"/>
                  </a:outerShdw>
                </a:effectLst>
                <a:cs typeface="+mn-cs"/>
              </a:rPr>
              <a:t>Potassium Di-hydrogen Phosphate KDP</a:t>
            </a:r>
            <a:endParaRPr lang="el-GR" sz="3200" b="1">
              <a:solidFill>
                <a:srgbClr val="FFFFFF"/>
              </a:solidFill>
              <a:effectLst>
                <a:outerShdw blurRad="38100" dist="38100" dir="2700000" algn="tl">
                  <a:srgbClr val="C0C0C0"/>
                </a:outerShdw>
              </a:effectLst>
              <a:cs typeface="+mn-cs"/>
            </a:endParaRPr>
          </a:p>
        </p:txBody>
      </p:sp>
      <p:grpSp>
        <p:nvGrpSpPr>
          <p:cNvPr id="159756" name="Group 93"/>
          <p:cNvGrpSpPr>
            <a:grpSpLocks/>
          </p:cNvGrpSpPr>
          <p:nvPr/>
        </p:nvGrpSpPr>
        <p:grpSpPr bwMode="auto">
          <a:xfrm>
            <a:off x="5846763" y="4354513"/>
            <a:ext cx="2098675" cy="2203450"/>
            <a:chOff x="4074" y="3175"/>
            <a:chExt cx="1322" cy="1388"/>
          </a:xfrm>
        </p:grpSpPr>
        <p:pic>
          <p:nvPicPr>
            <p:cNvPr id="159776" name="Picture 9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4" y="3175"/>
              <a:ext cx="1323" cy="1389"/>
            </a:xfrm>
            <a:prstGeom prst="rect">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25695" name="Line 95"/>
            <p:cNvSpPr>
              <a:spLocks noChangeShapeType="1"/>
            </p:cNvSpPr>
            <p:nvPr/>
          </p:nvSpPr>
          <p:spPr bwMode="auto">
            <a:xfrm flipV="1">
              <a:off x="4283" y="3812"/>
              <a:ext cx="157" cy="174"/>
            </a:xfrm>
            <a:prstGeom prst="line">
              <a:avLst/>
            </a:prstGeom>
            <a:noFill/>
            <a:ln w="36720">
              <a:solidFill>
                <a:srgbClr val="000000"/>
              </a:solidFill>
              <a:prstDash val="sysDot"/>
              <a:miter lim="800000"/>
              <a:headEnd/>
              <a:tailEnd/>
            </a:ln>
            <a:effectLst/>
          </p:spPr>
          <p:txBody>
            <a:bodyPr/>
            <a:lstStyle/>
            <a:p>
              <a:pPr eaLnBrk="1" hangingPunct="1">
                <a:defRPr/>
              </a:pPr>
              <a:endParaRPr lang="it-IT" sz="1800">
                <a:solidFill>
                  <a:srgbClr val="000000"/>
                </a:solidFill>
                <a:cs typeface="+mn-cs"/>
              </a:endParaRPr>
            </a:p>
          </p:txBody>
        </p:sp>
        <p:sp>
          <p:nvSpPr>
            <p:cNvPr id="25696" name="Line 96"/>
            <p:cNvSpPr>
              <a:spLocks noChangeShapeType="1"/>
            </p:cNvSpPr>
            <p:nvPr/>
          </p:nvSpPr>
          <p:spPr bwMode="auto">
            <a:xfrm flipV="1">
              <a:off x="5038" y="3684"/>
              <a:ext cx="157" cy="174"/>
            </a:xfrm>
            <a:prstGeom prst="line">
              <a:avLst/>
            </a:prstGeom>
            <a:noFill/>
            <a:ln w="36720">
              <a:solidFill>
                <a:srgbClr val="000000"/>
              </a:solidFill>
              <a:prstDash val="sysDot"/>
              <a:miter lim="800000"/>
              <a:headEnd/>
              <a:tailEnd/>
            </a:ln>
            <a:effectLst/>
          </p:spPr>
          <p:txBody>
            <a:bodyPr/>
            <a:lstStyle/>
            <a:p>
              <a:pPr eaLnBrk="1" hangingPunct="1">
                <a:defRPr/>
              </a:pPr>
              <a:endParaRPr lang="it-IT" sz="1800">
                <a:solidFill>
                  <a:srgbClr val="000000"/>
                </a:solidFill>
                <a:cs typeface="+mn-cs"/>
              </a:endParaRPr>
            </a:p>
          </p:txBody>
        </p:sp>
        <p:sp>
          <p:nvSpPr>
            <p:cNvPr id="25697" name="Line 97"/>
            <p:cNvSpPr>
              <a:spLocks noChangeShapeType="1"/>
            </p:cNvSpPr>
            <p:nvPr/>
          </p:nvSpPr>
          <p:spPr bwMode="auto">
            <a:xfrm flipH="1" flipV="1">
              <a:off x="4491" y="3301"/>
              <a:ext cx="130" cy="132"/>
            </a:xfrm>
            <a:prstGeom prst="line">
              <a:avLst/>
            </a:prstGeom>
            <a:noFill/>
            <a:ln w="36720">
              <a:solidFill>
                <a:srgbClr val="000000"/>
              </a:solidFill>
              <a:prstDash val="sysDot"/>
              <a:miter lim="800000"/>
              <a:headEnd/>
              <a:tailEnd/>
            </a:ln>
            <a:effectLst/>
          </p:spPr>
          <p:txBody>
            <a:bodyPr/>
            <a:lstStyle/>
            <a:p>
              <a:pPr eaLnBrk="1" hangingPunct="1">
                <a:defRPr/>
              </a:pPr>
              <a:endParaRPr lang="it-IT" sz="1800">
                <a:solidFill>
                  <a:srgbClr val="000000"/>
                </a:solidFill>
                <a:cs typeface="+mn-cs"/>
              </a:endParaRPr>
            </a:p>
          </p:txBody>
        </p:sp>
        <p:sp>
          <p:nvSpPr>
            <p:cNvPr id="25698" name="Line 98"/>
            <p:cNvSpPr>
              <a:spLocks noChangeShapeType="1"/>
            </p:cNvSpPr>
            <p:nvPr/>
          </p:nvSpPr>
          <p:spPr bwMode="auto">
            <a:xfrm flipH="1" flipV="1">
              <a:off x="4825" y="4279"/>
              <a:ext cx="130" cy="132"/>
            </a:xfrm>
            <a:prstGeom prst="line">
              <a:avLst/>
            </a:prstGeom>
            <a:noFill/>
            <a:ln w="36720">
              <a:solidFill>
                <a:srgbClr val="000000"/>
              </a:solidFill>
              <a:prstDash val="sysDot"/>
              <a:miter lim="800000"/>
              <a:headEnd/>
              <a:tailEnd/>
            </a:ln>
            <a:effectLst/>
          </p:spPr>
          <p:txBody>
            <a:bodyPr/>
            <a:lstStyle/>
            <a:p>
              <a:pPr eaLnBrk="1" hangingPunct="1">
                <a:defRPr/>
              </a:pPr>
              <a:endParaRPr lang="it-IT" sz="1800">
                <a:solidFill>
                  <a:srgbClr val="000000"/>
                </a:solidFill>
                <a:cs typeface="+mn-cs"/>
              </a:endParaRPr>
            </a:p>
          </p:txBody>
        </p:sp>
      </p:grpSp>
      <p:sp>
        <p:nvSpPr>
          <p:cNvPr id="25699" name="Text Box 99"/>
          <p:cNvSpPr txBox="1">
            <a:spLocks noChangeArrowheads="1"/>
          </p:cNvSpPr>
          <p:nvPr/>
        </p:nvSpPr>
        <p:spPr bwMode="auto">
          <a:xfrm>
            <a:off x="323850" y="1125538"/>
            <a:ext cx="7165975" cy="2362200"/>
          </a:xfrm>
          <a:prstGeom prst="rect">
            <a:avLst/>
          </a:prstGeom>
          <a:noFill/>
          <a:ln w="9525">
            <a:noFill/>
            <a:round/>
            <a:headEnd/>
            <a:tailEnd/>
          </a:ln>
          <a:effectLst/>
        </p:spPr>
        <p:txBody>
          <a:bodyPr lIns="0" tIns="0" rIns="0" bIns="0"/>
          <a:lstStyle/>
          <a:p>
            <a:pPr marL="412664" indent="-307911" defTabSz="457106" eaLnBrk="1" hangingPunct="1">
              <a:lnSpc>
                <a:spcPct val="98000"/>
              </a:lnSpc>
              <a:spcAft>
                <a:spcPts val="1425"/>
              </a:spcAft>
              <a:buClr>
                <a:srgbClr val="000000"/>
              </a:buClr>
              <a:buSzPct val="100000"/>
              <a:buFont typeface="Arial" pitchFamily="34" charset="0"/>
              <a:buChar char="•"/>
              <a:tabLst>
                <a:tab pos="723750" algn="l"/>
                <a:tab pos="1447500" algn="l"/>
                <a:tab pos="2171250" algn="l"/>
                <a:tab pos="2895000" algn="l"/>
                <a:tab pos="3618749" algn="l"/>
                <a:tab pos="4342500" algn="l"/>
                <a:tab pos="5066250" algn="l"/>
                <a:tab pos="5789999" algn="l"/>
                <a:tab pos="6513750" algn="l"/>
              </a:tabLst>
              <a:defRPr/>
            </a:pPr>
            <a:r>
              <a:rPr lang="en-GB" sz="1800" u="sng">
                <a:solidFill>
                  <a:srgbClr val="000000"/>
                </a:solidFill>
                <a:latin typeface="Gill Sans MT" pitchFamily="32" charset="0"/>
                <a:cs typeface="+mn-cs"/>
              </a:rPr>
              <a:t>Chemical formula</a:t>
            </a:r>
            <a:r>
              <a:rPr lang="en-GB" sz="1800">
                <a:solidFill>
                  <a:srgbClr val="000000"/>
                </a:solidFill>
                <a:latin typeface="Gill Sans MT" pitchFamily="32" charset="0"/>
                <a:cs typeface="+mn-cs"/>
              </a:rPr>
              <a:t>:  KH</a:t>
            </a:r>
            <a:r>
              <a:rPr lang="en-GB" sz="1800" baseline="-33000">
                <a:solidFill>
                  <a:srgbClr val="000000"/>
                </a:solidFill>
                <a:latin typeface="Gill Sans MT" pitchFamily="32" charset="0"/>
                <a:cs typeface="+mn-cs"/>
              </a:rPr>
              <a:t>2</a:t>
            </a:r>
            <a:r>
              <a:rPr lang="en-GB" sz="1800">
                <a:solidFill>
                  <a:srgbClr val="000000"/>
                </a:solidFill>
                <a:latin typeface="Gill Sans MT" pitchFamily="32" charset="0"/>
                <a:cs typeface="+mn-cs"/>
              </a:rPr>
              <a:t>PO</a:t>
            </a:r>
            <a:r>
              <a:rPr lang="en-GB" sz="1800" baseline="-33000">
                <a:solidFill>
                  <a:srgbClr val="000000"/>
                </a:solidFill>
                <a:latin typeface="Gill Sans MT" pitchFamily="32" charset="0"/>
                <a:cs typeface="+mn-cs"/>
              </a:rPr>
              <a:t>4</a:t>
            </a:r>
          </a:p>
          <a:p>
            <a:pPr marL="412664" indent="-307911" defTabSz="457106" eaLnBrk="1" hangingPunct="1">
              <a:buClr>
                <a:srgbClr val="000000"/>
              </a:buClr>
              <a:buSzPct val="100000"/>
              <a:buFont typeface="Arial" pitchFamily="34" charset="0"/>
              <a:buChar char="•"/>
              <a:tabLst>
                <a:tab pos="723750" algn="l"/>
                <a:tab pos="1447500" algn="l"/>
                <a:tab pos="2171250" algn="l"/>
                <a:tab pos="2895000" algn="l"/>
                <a:tab pos="3618749" algn="l"/>
                <a:tab pos="4342500" algn="l"/>
                <a:tab pos="5066250" algn="l"/>
                <a:tab pos="5789999" algn="l"/>
                <a:tab pos="6513750" algn="l"/>
              </a:tabLst>
              <a:defRPr/>
            </a:pPr>
            <a:r>
              <a:rPr lang="en-GB" sz="1800" u="sng">
                <a:solidFill>
                  <a:srgbClr val="000000"/>
                </a:solidFill>
                <a:latin typeface="Gill Sans MT" pitchFamily="32" charset="0"/>
                <a:cs typeface="+mn-cs"/>
              </a:rPr>
              <a:t>NonLinear Optic Properties</a:t>
            </a:r>
            <a:r>
              <a:rPr lang="en-GB" sz="1800">
                <a:solidFill>
                  <a:srgbClr val="000000"/>
                </a:solidFill>
                <a:latin typeface="Gill Sans MT" pitchFamily="32" charset="0"/>
                <a:cs typeface="+mn-cs"/>
              </a:rPr>
              <a:t> (NLO):  </a:t>
            </a:r>
          </a:p>
          <a:p>
            <a:pPr marL="412664" indent="-307911" defTabSz="457106" eaLnBrk="1" hangingPunct="1">
              <a:buClr>
                <a:srgbClr val="000000"/>
              </a:buClr>
              <a:buSzPct val="100000"/>
              <a:tabLst>
                <a:tab pos="723750" algn="l"/>
                <a:tab pos="1447500" algn="l"/>
                <a:tab pos="2171250" algn="l"/>
                <a:tab pos="2895000" algn="l"/>
                <a:tab pos="3618749" algn="l"/>
                <a:tab pos="4342500" algn="l"/>
                <a:tab pos="5066250" algn="l"/>
                <a:tab pos="5789999" algn="l"/>
                <a:tab pos="6513750" algn="l"/>
              </a:tabLst>
              <a:defRPr/>
            </a:pPr>
            <a:r>
              <a:rPr lang="en-GB" sz="1800">
                <a:solidFill>
                  <a:srgbClr val="000000"/>
                </a:solidFill>
                <a:latin typeface="Gill Sans MT" pitchFamily="32" charset="0"/>
                <a:cs typeface="+mn-cs"/>
              </a:rPr>
              <a:t>     the electric polarization (P) shows a NON LINEAR optic </a:t>
            </a:r>
          </a:p>
          <a:p>
            <a:pPr marL="412664" indent="-307911" defTabSz="457106" eaLnBrk="1" hangingPunct="1">
              <a:spcAft>
                <a:spcPts val="1425"/>
              </a:spcAft>
              <a:buClr>
                <a:srgbClr val="000000"/>
              </a:buClr>
              <a:buSzPct val="100000"/>
              <a:tabLst>
                <a:tab pos="723750" algn="l"/>
                <a:tab pos="1447500" algn="l"/>
                <a:tab pos="2171250" algn="l"/>
                <a:tab pos="2895000" algn="l"/>
                <a:tab pos="3618749" algn="l"/>
                <a:tab pos="4342500" algn="l"/>
                <a:tab pos="5066250" algn="l"/>
                <a:tab pos="5789999" algn="l"/>
                <a:tab pos="6513750" algn="l"/>
              </a:tabLst>
              <a:defRPr/>
            </a:pPr>
            <a:r>
              <a:rPr lang="en-GB" sz="1800">
                <a:solidFill>
                  <a:srgbClr val="000000"/>
                </a:solidFill>
                <a:latin typeface="Gill Sans MT" pitchFamily="32" charset="0"/>
                <a:cs typeface="+mn-cs"/>
              </a:rPr>
              <a:t>     response to the applied electric field (F). </a:t>
            </a:r>
          </a:p>
          <a:p>
            <a:pPr marL="412664" indent="-307911" defTabSz="457106" eaLnBrk="1" hangingPunct="1">
              <a:spcAft>
                <a:spcPts val="1425"/>
              </a:spcAft>
              <a:buClr>
                <a:srgbClr val="000000"/>
              </a:buClr>
              <a:buSzPct val="100000"/>
              <a:buFont typeface="Arial" pitchFamily="34" charset="0"/>
              <a:buChar char="•"/>
              <a:tabLst>
                <a:tab pos="723750" algn="l"/>
                <a:tab pos="1447500" algn="l"/>
                <a:tab pos="2171250" algn="l"/>
                <a:tab pos="2895000" algn="l"/>
                <a:tab pos="3618749" algn="l"/>
                <a:tab pos="4342500" algn="l"/>
                <a:tab pos="5066250" algn="l"/>
                <a:tab pos="5789999" algn="l"/>
                <a:tab pos="6513750" algn="l"/>
              </a:tabLst>
              <a:defRPr/>
            </a:pPr>
            <a:r>
              <a:rPr lang="en-GB" sz="1800">
                <a:solidFill>
                  <a:srgbClr val="000000"/>
                </a:solidFill>
                <a:latin typeface="Gill Sans MT" pitchFamily="32" charset="0"/>
                <a:cs typeface="+mn-cs"/>
              </a:rPr>
              <a:t>Ferroelectric Phase Transition (PARA-&gt;FERRO) at 123° K</a:t>
            </a:r>
          </a:p>
        </p:txBody>
      </p:sp>
      <p:pic>
        <p:nvPicPr>
          <p:cNvPr id="159758" name="Picture 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263" y="1046163"/>
            <a:ext cx="20161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159759" name="Group 101"/>
          <p:cNvGrpSpPr>
            <a:grpSpLocks/>
          </p:cNvGrpSpPr>
          <p:nvPr/>
        </p:nvGrpSpPr>
        <p:grpSpPr bwMode="auto">
          <a:xfrm>
            <a:off x="1427163" y="4354513"/>
            <a:ext cx="2125662" cy="2203450"/>
            <a:chOff x="1290" y="3175"/>
            <a:chExt cx="1339" cy="1388"/>
          </a:xfrm>
        </p:grpSpPr>
        <p:pic>
          <p:nvPicPr>
            <p:cNvPr id="159771" name="Picture 1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 y="3175"/>
              <a:ext cx="1340" cy="1389"/>
            </a:xfrm>
            <a:prstGeom prst="rect">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25703" name="Line 103"/>
            <p:cNvSpPr>
              <a:spLocks noChangeShapeType="1"/>
            </p:cNvSpPr>
            <p:nvPr/>
          </p:nvSpPr>
          <p:spPr bwMode="auto">
            <a:xfrm flipV="1">
              <a:off x="1416" y="3940"/>
              <a:ext cx="159" cy="174"/>
            </a:xfrm>
            <a:prstGeom prst="line">
              <a:avLst/>
            </a:prstGeom>
            <a:noFill/>
            <a:ln w="36720">
              <a:solidFill>
                <a:srgbClr val="000000"/>
              </a:solidFill>
              <a:prstDash val="sysDot"/>
              <a:miter lim="800000"/>
              <a:headEnd/>
              <a:tailEnd/>
            </a:ln>
            <a:effectLst/>
          </p:spPr>
          <p:txBody>
            <a:bodyPr/>
            <a:lstStyle/>
            <a:p>
              <a:pPr eaLnBrk="1" hangingPunct="1">
                <a:defRPr/>
              </a:pPr>
              <a:endParaRPr lang="it-IT" sz="1800">
                <a:solidFill>
                  <a:srgbClr val="000000"/>
                </a:solidFill>
                <a:cs typeface="+mn-cs"/>
              </a:endParaRPr>
            </a:p>
          </p:txBody>
        </p:sp>
        <p:sp>
          <p:nvSpPr>
            <p:cNvPr id="25704" name="Line 104"/>
            <p:cNvSpPr>
              <a:spLocks noChangeShapeType="1"/>
            </p:cNvSpPr>
            <p:nvPr/>
          </p:nvSpPr>
          <p:spPr bwMode="auto">
            <a:xfrm flipH="1" flipV="1">
              <a:off x="1837" y="3427"/>
              <a:ext cx="131" cy="132"/>
            </a:xfrm>
            <a:prstGeom prst="line">
              <a:avLst/>
            </a:prstGeom>
            <a:noFill/>
            <a:ln w="36720">
              <a:solidFill>
                <a:srgbClr val="000000"/>
              </a:solidFill>
              <a:prstDash val="sysDot"/>
              <a:miter lim="800000"/>
              <a:headEnd/>
              <a:tailEnd/>
            </a:ln>
            <a:effectLst/>
          </p:spPr>
          <p:txBody>
            <a:bodyPr/>
            <a:lstStyle/>
            <a:p>
              <a:pPr eaLnBrk="1" hangingPunct="1">
                <a:defRPr/>
              </a:pPr>
              <a:endParaRPr lang="it-IT" sz="1800">
                <a:solidFill>
                  <a:srgbClr val="000000"/>
                </a:solidFill>
                <a:cs typeface="+mn-cs"/>
              </a:endParaRPr>
            </a:p>
          </p:txBody>
        </p:sp>
        <p:sp>
          <p:nvSpPr>
            <p:cNvPr id="25705" name="Line 105"/>
            <p:cNvSpPr>
              <a:spLocks noChangeShapeType="1"/>
            </p:cNvSpPr>
            <p:nvPr/>
          </p:nvSpPr>
          <p:spPr bwMode="auto">
            <a:xfrm flipH="1" flipV="1">
              <a:off x="1921" y="4153"/>
              <a:ext cx="131" cy="132"/>
            </a:xfrm>
            <a:prstGeom prst="line">
              <a:avLst/>
            </a:prstGeom>
            <a:noFill/>
            <a:ln w="36720">
              <a:solidFill>
                <a:srgbClr val="000000"/>
              </a:solidFill>
              <a:prstDash val="sysDot"/>
              <a:miter lim="800000"/>
              <a:headEnd/>
              <a:tailEnd/>
            </a:ln>
            <a:effectLst/>
          </p:spPr>
          <p:txBody>
            <a:bodyPr/>
            <a:lstStyle/>
            <a:p>
              <a:pPr eaLnBrk="1" hangingPunct="1">
                <a:defRPr/>
              </a:pPr>
              <a:endParaRPr lang="it-IT" sz="1800">
                <a:solidFill>
                  <a:srgbClr val="000000"/>
                </a:solidFill>
                <a:cs typeface="+mn-cs"/>
              </a:endParaRPr>
            </a:p>
          </p:txBody>
        </p:sp>
        <p:sp>
          <p:nvSpPr>
            <p:cNvPr id="25706" name="Line 106"/>
            <p:cNvSpPr>
              <a:spLocks noChangeShapeType="1"/>
            </p:cNvSpPr>
            <p:nvPr/>
          </p:nvSpPr>
          <p:spPr bwMode="auto">
            <a:xfrm flipV="1">
              <a:off x="2346" y="3599"/>
              <a:ext cx="159" cy="174"/>
            </a:xfrm>
            <a:prstGeom prst="line">
              <a:avLst/>
            </a:prstGeom>
            <a:noFill/>
            <a:ln w="36720">
              <a:solidFill>
                <a:srgbClr val="000000"/>
              </a:solidFill>
              <a:prstDash val="sysDot"/>
              <a:miter lim="800000"/>
              <a:headEnd/>
              <a:tailEnd/>
            </a:ln>
            <a:effectLst/>
          </p:spPr>
          <p:txBody>
            <a:bodyPr/>
            <a:lstStyle/>
            <a:p>
              <a:pPr eaLnBrk="1" hangingPunct="1">
                <a:defRPr/>
              </a:pPr>
              <a:endParaRPr lang="it-IT" sz="1800">
                <a:solidFill>
                  <a:srgbClr val="000000"/>
                </a:solidFill>
                <a:cs typeface="+mn-cs"/>
              </a:endParaRPr>
            </a:p>
          </p:txBody>
        </p:sp>
      </p:grpSp>
      <p:grpSp>
        <p:nvGrpSpPr>
          <p:cNvPr id="159760" name="Group 107"/>
          <p:cNvGrpSpPr>
            <a:grpSpLocks/>
          </p:cNvGrpSpPr>
          <p:nvPr/>
        </p:nvGrpSpPr>
        <p:grpSpPr bwMode="auto">
          <a:xfrm>
            <a:off x="3475038" y="3094038"/>
            <a:ext cx="2439987" cy="2439987"/>
            <a:chOff x="2580" y="2381"/>
            <a:chExt cx="1537" cy="1537"/>
          </a:xfrm>
        </p:grpSpPr>
        <p:pic>
          <p:nvPicPr>
            <p:cNvPr id="159766" name="Picture 1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0" y="2381"/>
              <a:ext cx="1538" cy="1538"/>
            </a:xfrm>
            <a:prstGeom prst="rect">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25709" name="Line 109"/>
            <p:cNvSpPr>
              <a:spLocks noChangeShapeType="1"/>
            </p:cNvSpPr>
            <p:nvPr/>
          </p:nvSpPr>
          <p:spPr bwMode="auto">
            <a:xfrm>
              <a:off x="3502" y="3304"/>
              <a:ext cx="308" cy="1"/>
            </a:xfrm>
            <a:prstGeom prst="line">
              <a:avLst/>
            </a:prstGeom>
            <a:noFill/>
            <a:ln w="9360">
              <a:solidFill>
                <a:srgbClr val="000000"/>
              </a:solidFill>
              <a:miter lim="800000"/>
              <a:headEnd/>
              <a:tailEnd/>
            </a:ln>
            <a:effectLst/>
          </p:spPr>
          <p:txBody>
            <a:bodyPr/>
            <a:lstStyle/>
            <a:p>
              <a:pPr eaLnBrk="1" hangingPunct="1">
                <a:defRPr/>
              </a:pPr>
              <a:endParaRPr lang="it-IT" sz="1800">
                <a:solidFill>
                  <a:srgbClr val="000000"/>
                </a:solidFill>
                <a:cs typeface="+mn-cs"/>
              </a:endParaRPr>
            </a:p>
          </p:txBody>
        </p:sp>
        <p:sp>
          <p:nvSpPr>
            <p:cNvPr id="25710" name="Line 110"/>
            <p:cNvSpPr>
              <a:spLocks noChangeShapeType="1"/>
            </p:cNvSpPr>
            <p:nvPr/>
          </p:nvSpPr>
          <p:spPr bwMode="auto">
            <a:xfrm flipV="1">
              <a:off x="3502" y="2759"/>
              <a:ext cx="1" cy="242"/>
            </a:xfrm>
            <a:prstGeom prst="line">
              <a:avLst/>
            </a:prstGeom>
            <a:noFill/>
            <a:ln w="9360">
              <a:solidFill>
                <a:srgbClr val="000000"/>
              </a:solidFill>
              <a:miter lim="800000"/>
              <a:headEnd/>
              <a:tailEnd/>
            </a:ln>
            <a:effectLst/>
          </p:spPr>
          <p:txBody>
            <a:bodyPr/>
            <a:lstStyle/>
            <a:p>
              <a:pPr eaLnBrk="1" hangingPunct="1">
                <a:defRPr/>
              </a:pPr>
              <a:endParaRPr lang="it-IT" sz="1800">
                <a:solidFill>
                  <a:srgbClr val="000000"/>
                </a:solidFill>
                <a:cs typeface="+mn-cs"/>
              </a:endParaRPr>
            </a:p>
          </p:txBody>
        </p:sp>
        <p:sp>
          <p:nvSpPr>
            <p:cNvPr id="25711" name="Line 111"/>
            <p:cNvSpPr>
              <a:spLocks noChangeShapeType="1"/>
            </p:cNvSpPr>
            <p:nvPr/>
          </p:nvSpPr>
          <p:spPr bwMode="auto">
            <a:xfrm>
              <a:off x="3194" y="3304"/>
              <a:ext cx="1" cy="231"/>
            </a:xfrm>
            <a:prstGeom prst="line">
              <a:avLst/>
            </a:prstGeom>
            <a:noFill/>
            <a:ln w="9360">
              <a:solidFill>
                <a:srgbClr val="000000"/>
              </a:solidFill>
              <a:miter lim="800000"/>
              <a:headEnd/>
              <a:tailEnd/>
            </a:ln>
            <a:effectLst/>
          </p:spPr>
          <p:txBody>
            <a:bodyPr/>
            <a:lstStyle/>
            <a:p>
              <a:pPr eaLnBrk="1" hangingPunct="1">
                <a:defRPr/>
              </a:pPr>
              <a:endParaRPr lang="it-IT" sz="1800">
                <a:solidFill>
                  <a:srgbClr val="000000"/>
                </a:solidFill>
                <a:cs typeface="+mn-cs"/>
              </a:endParaRPr>
            </a:p>
          </p:txBody>
        </p:sp>
        <p:sp>
          <p:nvSpPr>
            <p:cNvPr id="25712" name="Line 112"/>
            <p:cNvSpPr>
              <a:spLocks noChangeShapeType="1"/>
            </p:cNvSpPr>
            <p:nvPr/>
          </p:nvSpPr>
          <p:spPr bwMode="auto">
            <a:xfrm flipH="1">
              <a:off x="2958" y="2996"/>
              <a:ext cx="242" cy="1"/>
            </a:xfrm>
            <a:prstGeom prst="line">
              <a:avLst/>
            </a:prstGeom>
            <a:noFill/>
            <a:ln w="9360">
              <a:solidFill>
                <a:srgbClr val="000000"/>
              </a:solidFill>
              <a:miter lim="800000"/>
              <a:headEnd/>
              <a:tailEnd/>
            </a:ln>
            <a:effectLst/>
          </p:spPr>
          <p:txBody>
            <a:bodyPr/>
            <a:lstStyle/>
            <a:p>
              <a:pPr eaLnBrk="1" hangingPunct="1">
                <a:defRPr/>
              </a:pPr>
              <a:endParaRPr lang="it-IT" sz="1800">
                <a:solidFill>
                  <a:srgbClr val="000000"/>
                </a:solidFill>
                <a:cs typeface="+mn-cs"/>
              </a:endParaRPr>
            </a:p>
          </p:txBody>
        </p:sp>
      </p:grpSp>
      <p:sp>
        <p:nvSpPr>
          <p:cNvPr id="25713" name="Text Box 113"/>
          <p:cNvSpPr txBox="1">
            <a:spLocks noChangeArrowheads="1"/>
          </p:cNvSpPr>
          <p:nvPr/>
        </p:nvSpPr>
        <p:spPr bwMode="auto">
          <a:xfrm>
            <a:off x="4448175" y="5614988"/>
            <a:ext cx="622300" cy="571500"/>
          </a:xfrm>
          <a:prstGeom prst="rect">
            <a:avLst/>
          </a:prstGeom>
          <a:noFill/>
          <a:ln w="9525">
            <a:noFill/>
            <a:round/>
            <a:headEnd/>
            <a:tailEnd/>
          </a:ln>
          <a:effectLst/>
        </p:spPr>
        <p:txBody>
          <a:bodyPr wrap="none" lIns="89982" tIns="46790" rIns="89982" bIns="46790">
            <a:spAutoFit/>
          </a:bodyPr>
          <a:lstStyle/>
          <a:p>
            <a:pPr algn="ctr" defTabSz="457106" eaLnBrk="1" hangingPunct="1">
              <a:lnSpc>
                <a:spcPct val="95000"/>
              </a:lnSpc>
              <a:buClr>
                <a:srgbClr val="000000"/>
              </a:buClr>
              <a:buSzPct val="100000"/>
              <a:tabLst>
                <a:tab pos="723750" algn="l"/>
              </a:tabLst>
              <a:defRPr/>
            </a:pPr>
            <a:r>
              <a:rPr lang="en-GB" sz="1600">
                <a:solidFill>
                  <a:srgbClr val="000000"/>
                </a:solidFill>
                <a:latin typeface="Calibri" pitchFamily="34" charset="0"/>
                <a:cs typeface="+mn-cs"/>
              </a:rPr>
              <a:t>I-4d2</a:t>
            </a:r>
          </a:p>
          <a:p>
            <a:pPr algn="ctr" defTabSz="457106" eaLnBrk="1" hangingPunct="1">
              <a:lnSpc>
                <a:spcPct val="95000"/>
              </a:lnSpc>
              <a:buClr>
                <a:srgbClr val="000000"/>
              </a:buClr>
              <a:buSzPct val="100000"/>
              <a:tabLst>
                <a:tab pos="723750" algn="l"/>
              </a:tabLst>
              <a:defRPr/>
            </a:pPr>
            <a:r>
              <a:rPr lang="en-GB" sz="1600">
                <a:solidFill>
                  <a:srgbClr val="000000"/>
                </a:solidFill>
                <a:latin typeface="Calibri" pitchFamily="34" charset="0"/>
                <a:cs typeface="+mn-cs"/>
              </a:rPr>
              <a:t>para</a:t>
            </a:r>
          </a:p>
        </p:txBody>
      </p:sp>
      <p:sp>
        <p:nvSpPr>
          <p:cNvPr id="25714" name="Text Box 114"/>
          <p:cNvSpPr txBox="1">
            <a:spLocks noChangeArrowheads="1"/>
          </p:cNvSpPr>
          <p:nvPr/>
        </p:nvSpPr>
        <p:spPr bwMode="auto">
          <a:xfrm>
            <a:off x="2165350" y="3644900"/>
            <a:ext cx="601663" cy="571500"/>
          </a:xfrm>
          <a:prstGeom prst="rect">
            <a:avLst/>
          </a:prstGeom>
          <a:noFill/>
          <a:ln w="9525">
            <a:noFill/>
            <a:round/>
            <a:headEnd/>
            <a:tailEnd/>
          </a:ln>
          <a:effectLst/>
        </p:spPr>
        <p:txBody>
          <a:bodyPr wrap="none" lIns="89982" tIns="46790" rIns="89982" bIns="46790">
            <a:spAutoFit/>
          </a:bodyPr>
          <a:lstStyle/>
          <a:p>
            <a:pPr algn="ctr" defTabSz="457106" eaLnBrk="1" hangingPunct="1">
              <a:lnSpc>
                <a:spcPct val="95000"/>
              </a:lnSpc>
              <a:buClr>
                <a:srgbClr val="000000"/>
              </a:buClr>
              <a:buSzPct val="100000"/>
              <a:tabLst>
                <a:tab pos="723750" algn="l"/>
              </a:tabLst>
              <a:defRPr/>
            </a:pPr>
            <a:r>
              <a:rPr lang="en-GB" sz="1600">
                <a:solidFill>
                  <a:srgbClr val="000000"/>
                </a:solidFill>
                <a:latin typeface="Calibri" pitchFamily="34" charset="0"/>
                <a:cs typeface="+mn-cs"/>
              </a:rPr>
              <a:t>Fdd2</a:t>
            </a:r>
          </a:p>
          <a:p>
            <a:pPr algn="ctr" defTabSz="457106" eaLnBrk="1" hangingPunct="1">
              <a:lnSpc>
                <a:spcPct val="95000"/>
              </a:lnSpc>
              <a:buClr>
                <a:srgbClr val="000000"/>
              </a:buClr>
              <a:buSzPct val="100000"/>
              <a:tabLst>
                <a:tab pos="723750" algn="l"/>
              </a:tabLst>
              <a:defRPr/>
            </a:pPr>
            <a:r>
              <a:rPr lang="en-GB" sz="1600">
                <a:solidFill>
                  <a:srgbClr val="000000"/>
                </a:solidFill>
                <a:latin typeface="Calibri" pitchFamily="34" charset="0"/>
                <a:cs typeface="+mn-cs"/>
              </a:rPr>
              <a:t>ferro</a:t>
            </a:r>
          </a:p>
        </p:txBody>
      </p:sp>
      <p:sp>
        <p:nvSpPr>
          <p:cNvPr id="25715" name="Text Box 115"/>
          <p:cNvSpPr txBox="1">
            <a:spLocks noChangeArrowheads="1"/>
          </p:cNvSpPr>
          <p:nvPr/>
        </p:nvSpPr>
        <p:spPr bwMode="auto">
          <a:xfrm>
            <a:off x="6653213" y="3644900"/>
            <a:ext cx="601662" cy="571500"/>
          </a:xfrm>
          <a:prstGeom prst="rect">
            <a:avLst/>
          </a:prstGeom>
          <a:noFill/>
          <a:ln w="9525">
            <a:noFill/>
            <a:round/>
            <a:headEnd/>
            <a:tailEnd/>
          </a:ln>
          <a:effectLst/>
        </p:spPr>
        <p:txBody>
          <a:bodyPr wrap="none" lIns="89982" tIns="46790" rIns="89982" bIns="46790">
            <a:spAutoFit/>
          </a:bodyPr>
          <a:lstStyle/>
          <a:p>
            <a:pPr algn="ctr" defTabSz="457106" eaLnBrk="1" hangingPunct="1">
              <a:lnSpc>
                <a:spcPct val="95000"/>
              </a:lnSpc>
              <a:buClr>
                <a:srgbClr val="000000"/>
              </a:buClr>
              <a:buSzPct val="100000"/>
              <a:tabLst>
                <a:tab pos="723750" algn="l"/>
              </a:tabLst>
              <a:defRPr/>
            </a:pPr>
            <a:r>
              <a:rPr lang="en-GB" sz="1600">
                <a:solidFill>
                  <a:srgbClr val="000000"/>
                </a:solidFill>
                <a:latin typeface="Calibri" pitchFamily="34" charset="0"/>
                <a:cs typeface="+mn-cs"/>
              </a:rPr>
              <a:t>Fdd2</a:t>
            </a:r>
          </a:p>
          <a:p>
            <a:pPr algn="ctr" defTabSz="457106" eaLnBrk="1" hangingPunct="1">
              <a:lnSpc>
                <a:spcPct val="95000"/>
              </a:lnSpc>
              <a:buClr>
                <a:srgbClr val="000000"/>
              </a:buClr>
              <a:buSzPct val="100000"/>
              <a:tabLst>
                <a:tab pos="723750" algn="l"/>
              </a:tabLst>
              <a:defRPr/>
            </a:pPr>
            <a:r>
              <a:rPr lang="en-GB" sz="1600">
                <a:solidFill>
                  <a:srgbClr val="000000"/>
                </a:solidFill>
                <a:latin typeface="Calibri" pitchFamily="34" charset="0"/>
                <a:cs typeface="+mn-cs"/>
              </a:rPr>
              <a:t>ferro</a:t>
            </a:r>
          </a:p>
        </p:txBody>
      </p:sp>
      <p:cxnSp>
        <p:nvCxnSpPr>
          <p:cNvPr id="159764" name="AutoShape 116"/>
          <p:cNvCxnSpPr>
            <a:cxnSpLocks noChangeShapeType="1"/>
          </p:cNvCxnSpPr>
          <p:nvPr/>
        </p:nvCxnSpPr>
        <p:spPr bwMode="auto">
          <a:xfrm flipV="1">
            <a:off x="2855913" y="3314700"/>
            <a:ext cx="500062" cy="500063"/>
          </a:xfrm>
          <a:prstGeom prst="straightConnector1">
            <a:avLst/>
          </a:prstGeom>
          <a:noFill/>
          <a:ln w="9360">
            <a:solidFill>
              <a:srgbClr val="4A7EBB"/>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159765" name="AutoShape 117"/>
          <p:cNvCxnSpPr>
            <a:cxnSpLocks noChangeShapeType="1"/>
          </p:cNvCxnSpPr>
          <p:nvPr/>
        </p:nvCxnSpPr>
        <p:spPr bwMode="auto">
          <a:xfrm>
            <a:off x="6008688" y="3386138"/>
            <a:ext cx="500062" cy="500062"/>
          </a:xfrm>
          <a:prstGeom prst="straightConnector1">
            <a:avLst/>
          </a:prstGeom>
          <a:noFill/>
          <a:ln w="9360">
            <a:solidFill>
              <a:srgbClr val="4A7EBB"/>
            </a:solidFill>
            <a:miter lim="800000"/>
            <a:headEnd type="triangle" w="med" len="med"/>
            <a:tailEnd type="triangle" w="med" len="med"/>
          </a:ln>
          <a:extLst>
            <a:ext uri="{909E8E84-426E-40DD-AFC4-6F175D3DCCD1}">
              <a14:hiddenFill xmlns:a14="http://schemas.microsoft.com/office/drawing/2010/main">
                <a:noFill/>
              </a14:hiddenFill>
            </a:ext>
          </a:extLst>
        </p:spPr>
      </p:cxn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ChangeArrowheads="1"/>
          </p:cNvSpPr>
          <p:nvPr/>
        </p:nvSpPr>
        <p:spPr bwMode="auto">
          <a:xfrm>
            <a:off x="0" y="0"/>
            <a:ext cx="5943600" cy="838200"/>
          </a:xfrm>
          <a:prstGeom prst="rect">
            <a:avLst/>
          </a:prstGeom>
          <a:solidFill>
            <a:srgbClr val="000080"/>
          </a:soli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27653" name="Rectangle 3"/>
          <p:cNvSpPr>
            <a:spLocks noChangeArrowheads="1"/>
          </p:cNvSpPr>
          <p:nvPr/>
        </p:nvSpPr>
        <p:spPr bwMode="auto">
          <a:xfrm>
            <a:off x="5867400" y="0"/>
            <a:ext cx="2209800" cy="838200"/>
          </a:xfrm>
          <a:prstGeom prst="rect">
            <a:avLst/>
          </a:prstGeom>
          <a:gradFill rotWithShape="0">
            <a:gsLst>
              <a:gs pos="0">
                <a:srgbClr val="000080"/>
              </a:gs>
              <a:gs pos="100000">
                <a:srgbClr val="FF0000"/>
              </a:gs>
            </a:gsLst>
            <a:lin ang="0" scaled="1"/>
          </a:gra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27654" name="Rectangle 4"/>
          <p:cNvSpPr>
            <a:spLocks noChangeArrowheads="1"/>
          </p:cNvSpPr>
          <p:nvPr/>
        </p:nvSpPr>
        <p:spPr bwMode="auto">
          <a:xfrm>
            <a:off x="8001000" y="0"/>
            <a:ext cx="1143000" cy="838200"/>
          </a:xfrm>
          <a:prstGeom prst="rect">
            <a:avLst/>
          </a:prstGeom>
          <a:solidFill>
            <a:srgbClr val="FF0000"/>
          </a:soli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27655" name="Rectangle 10"/>
          <p:cNvSpPr>
            <a:spLocks noChangeArrowheads="1"/>
          </p:cNvSpPr>
          <p:nvPr/>
        </p:nvSpPr>
        <p:spPr bwMode="auto">
          <a:xfrm>
            <a:off x="715963" y="142875"/>
            <a:ext cx="7896225" cy="579438"/>
          </a:xfrm>
          <a:prstGeom prst="rect">
            <a:avLst/>
          </a:prstGeom>
          <a:noFill/>
          <a:ln w="9525">
            <a:noFill/>
            <a:miter lim="800000"/>
            <a:headEnd/>
            <a:tailEnd/>
          </a:ln>
        </p:spPr>
        <p:txBody>
          <a:bodyPr wrap="none" lIns="91420" tIns="45711" rIns="91420" bIns="45711">
            <a:spAutoFit/>
          </a:bodyPr>
          <a:lstStyle/>
          <a:p>
            <a:pPr eaLnBrk="1" hangingPunct="1">
              <a:defRPr/>
            </a:pPr>
            <a:r>
              <a:rPr lang="en-GB" sz="3200" b="1">
                <a:solidFill>
                  <a:srgbClr val="FFFFFF"/>
                </a:solidFill>
                <a:effectLst>
                  <a:outerShdw blurRad="38100" dist="38100" dir="2700000" algn="tl">
                    <a:srgbClr val="C0C0C0"/>
                  </a:outerShdw>
                </a:effectLst>
                <a:cs typeface="+mn-cs"/>
              </a:rPr>
              <a:t>Potassium Di-hydrogen Phosphate KDP</a:t>
            </a:r>
            <a:endParaRPr lang="el-GR" sz="3200" b="1">
              <a:solidFill>
                <a:srgbClr val="FFFFFF"/>
              </a:solidFill>
              <a:effectLst>
                <a:outerShdw blurRad="38100" dist="38100" dir="2700000" algn="tl">
                  <a:srgbClr val="C0C0C0"/>
                </a:outerShdw>
              </a:effectLst>
              <a:cs typeface="+mn-cs"/>
            </a:endParaRPr>
          </a:p>
        </p:txBody>
      </p:sp>
      <p:sp>
        <p:nvSpPr>
          <p:cNvPr id="160774" name="Text Box 8"/>
          <p:cNvSpPr txBox="1">
            <a:spLocks noChangeArrowheads="1"/>
          </p:cNvSpPr>
          <p:nvPr/>
        </p:nvSpPr>
        <p:spPr bwMode="auto">
          <a:xfrm>
            <a:off x="265113" y="2339975"/>
            <a:ext cx="4173537"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412750" indent="-307975" defTabSz="457200">
              <a:spcBef>
                <a:spcPct val="20000"/>
              </a:spcBef>
              <a:buChar char="•"/>
              <a:tabLst>
                <a:tab pos="723900" algn="l"/>
                <a:tab pos="1447800" algn="l"/>
                <a:tab pos="2171700" algn="l"/>
                <a:tab pos="2895600" algn="l"/>
                <a:tab pos="3619500" algn="l"/>
              </a:tabLst>
              <a:defRPr sz="3200">
                <a:solidFill>
                  <a:schemeClr val="tx1"/>
                </a:solidFill>
                <a:latin typeface="Times New Roman" panose="02020603050405020304" pitchFamily="18" charset="0"/>
              </a:defRPr>
            </a:lvl1pPr>
            <a:lvl2pPr marL="742950" indent="-285750" defTabSz="457200">
              <a:spcBef>
                <a:spcPct val="20000"/>
              </a:spcBef>
              <a:buChar char="–"/>
              <a:tabLst>
                <a:tab pos="723900" algn="l"/>
                <a:tab pos="1447800" algn="l"/>
                <a:tab pos="2171700" algn="l"/>
                <a:tab pos="2895600" algn="l"/>
                <a:tab pos="3619500" algn="l"/>
              </a:tabLst>
              <a:defRPr sz="2800">
                <a:solidFill>
                  <a:schemeClr val="tx1"/>
                </a:solidFill>
                <a:latin typeface="Times New Roman" panose="02020603050405020304" pitchFamily="18" charset="0"/>
              </a:defRPr>
            </a:lvl2pPr>
            <a:lvl3pPr marL="1143000" indent="-228600" defTabSz="457200">
              <a:spcBef>
                <a:spcPct val="20000"/>
              </a:spcBef>
              <a:buChar char="•"/>
              <a:tabLst>
                <a:tab pos="723900" algn="l"/>
                <a:tab pos="1447800" algn="l"/>
                <a:tab pos="2171700" algn="l"/>
                <a:tab pos="2895600" algn="l"/>
                <a:tab pos="3619500" algn="l"/>
              </a:tabLst>
              <a:defRPr sz="2400">
                <a:solidFill>
                  <a:schemeClr val="tx1"/>
                </a:solidFill>
                <a:latin typeface="Times New Roman" panose="02020603050405020304" pitchFamily="18" charset="0"/>
              </a:defRPr>
            </a:lvl3pPr>
            <a:lvl4pPr marL="1600200" indent="-228600" defTabSz="457200">
              <a:spcBef>
                <a:spcPct val="20000"/>
              </a:spcBef>
              <a:buChar char="–"/>
              <a:tabLst>
                <a:tab pos="723900" algn="l"/>
                <a:tab pos="1447800" algn="l"/>
                <a:tab pos="2171700" algn="l"/>
                <a:tab pos="2895600" algn="l"/>
                <a:tab pos="3619500" algn="l"/>
              </a:tabLst>
              <a:defRPr sz="2000">
                <a:solidFill>
                  <a:schemeClr val="tx1"/>
                </a:solidFill>
                <a:latin typeface="Times New Roman" panose="02020603050405020304" pitchFamily="18" charset="0"/>
              </a:defRPr>
            </a:lvl4pPr>
            <a:lvl5pPr marL="2057400" indent="-228600" defTabSz="457200">
              <a:spcBef>
                <a:spcPct val="20000"/>
              </a:spcBef>
              <a:buChar char="»"/>
              <a:tabLst>
                <a:tab pos="723900" algn="l"/>
                <a:tab pos="1447800" algn="l"/>
                <a:tab pos="2171700" algn="l"/>
                <a:tab pos="2895600" algn="l"/>
                <a:tab pos="3619500" algn="l"/>
              </a:tabLst>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defRPr>
            </a:lvl9pPr>
          </a:lstStyle>
          <a:p>
            <a:pPr eaLnBrk="1" hangingPunct="1">
              <a:lnSpc>
                <a:spcPct val="95000"/>
              </a:lnSpc>
              <a:spcBef>
                <a:spcPct val="0"/>
              </a:spcBef>
              <a:spcAft>
                <a:spcPts val="1425"/>
              </a:spcAft>
              <a:buClr>
                <a:srgbClr val="000000"/>
              </a:buClr>
            </a:pPr>
            <a:r>
              <a:rPr lang="en-GB" altLang="it-IT" sz="2600" u="sng">
                <a:solidFill>
                  <a:srgbClr val="000000"/>
                </a:solidFill>
                <a:latin typeface="Calibri" panose="020F0502020204030204" pitchFamily="34" charset="0"/>
              </a:rPr>
              <a:t>Symmetric H-bonds</a:t>
            </a:r>
          </a:p>
          <a:p>
            <a:pPr eaLnBrk="1" hangingPunct="1">
              <a:lnSpc>
                <a:spcPct val="95000"/>
              </a:lnSpc>
              <a:spcBef>
                <a:spcPct val="0"/>
              </a:spcBef>
              <a:spcAft>
                <a:spcPts val="1425"/>
              </a:spcAft>
              <a:buClr>
                <a:srgbClr val="000000"/>
              </a:buClr>
            </a:pPr>
            <a:r>
              <a:rPr lang="en-GB" altLang="it-IT" sz="2600">
                <a:solidFill>
                  <a:srgbClr val="000000"/>
                </a:solidFill>
                <a:latin typeface="Calibri" panose="020F0502020204030204" pitchFamily="34" charset="0"/>
              </a:rPr>
              <a:t>Above T</a:t>
            </a:r>
            <a:r>
              <a:rPr lang="en-GB" altLang="it-IT" sz="2600" baseline="-33000">
                <a:solidFill>
                  <a:srgbClr val="000000"/>
                </a:solidFill>
                <a:latin typeface="Calibri" panose="020F0502020204030204" pitchFamily="34" charset="0"/>
              </a:rPr>
              <a:t>c</a:t>
            </a:r>
            <a:r>
              <a:rPr lang="en-GB" altLang="it-IT" sz="2600">
                <a:solidFill>
                  <a:srgbClr val="000000"/>
                </a:solidFill>
                <a:latin typeface="Calibri" panose="020F0502020204030204" pitchFamily="34" charset="0"/>
              </a:rPr>
              <a:t>: </a:t>
            </a:r>
            <a:r>
              <a:rPr lang="en-GB" altLang="it-IT" sz="2600" u="sng">
                <a:solidFill>
                  <a:srgbClr val="000000"/>
                </a:solidFill>
                <a:latin typeface="Calibri" panose="020F0502020204030204" pitchFamily="34" charset="0"/>
              </a:rPr>
              <a:t>DISORDER</a:t>
            </a:r>
            <a:r>
              <a:rPr lang="en-GB" altLang="it-IT" sz="2600">
                <a:solidFill>
                  <a:srgbClr val="000000"/>
                </a:solidFill>
                <a:latin typeface="Calibri" panose="020F0502020204030204" pitchFamily="34" charset="0"/>
              </a:rPr>
              <a:t>, protons move along the H-bond (PE)</a:t>
            </a:r>
            <a:r>
              <a:rPr lang="ar-SA" altLang="it-IT" sz="2600">
                <a:solidFill>
                  <a:srgbClr val="000000"/>
                </a:solidFill>
                <a:latin typeface="Calibri" panose="020F0502020204030204" pitchFamily="34" charset="0"/>
              </a:rPr>
              <a:t>‏</a:t>
            </a:r>
            <a:endParaRPr lang="en-GB" altLang="it-IT" sz="2600">
              <a:solidFill>
                <a:srgbClr val="000000"/>
              </a:solidFill>
              <a:latin typeface="Calibri" panose="020F0502020204030204" pitchFamily="34" charset="0"/>
            </a:endParaRPr>
          </a:p>
          <a:p>
            <a:pPr eaLnBrk="1" hangingPunct="1">
              <a:lnSpc>
                <a:spcPct val="95000"/>
              </a:lnSpc>
              <a:spcBef>
                <a:spcPct val="0"/>
              </a:spcBef>
              <a:spcAft>
                <a:spcPts val="1425"/>
              </a:spcAft>
              <a:buClr>
                <a:srgbClr val="000000"/>
              </a:buClr>
            </a:pPr>
            <a:r>
              <a:rPr lang="en-GB" altLang="it-IT" sz="2600">
                <a:solidFill>
                  <a:srgbClr val="000000"/>
                </a:solidFill>
                <a:latin typeface="Calibri" panose="020F0502020204030204" pitchFamily="34" charset="0"/>
              </a:rPr>
              <a:t>Transition state as documented by negative frequencies.</a:t>
            </a:r>
          </a:p>
        </p:txBody>
      </p:sp>
      <p:sp>
        <p:nvSpPr>
          <p:cNvPr id="27657" name="Text Box 9"/>
          <p:cNvSpPr txBox="1">
            <a:spLocks noChangeArrowheads="1"/>
          </p:cNvSpPr>
          <p:nvPr/>
        </p:nvSpPr>
        <p:spPr bwMode="auto">
          <a:xfrm>
            <a:off x="4859338" y="2349500"/>
            <a:ext cx="4016375" cy="3429000"/>
          </a:xfrm>
          <a:prstGeom prst="rect">
            <a:avLst/>
          </a:prstGeom>
          <a:noFill/>
          <a:ln w="9525">
            <a:noFill/>
            <a:round/>
            <a:headEnd/>
            <a:tailEnd/>
          </a:ln>
          <a:effectLst/>
        </p:spPr>
        <p:txBody>
          <a:bodyPr lIns="89982" tIns="44991" rIns="89982" bIns="44991"/>
          <a:lstStyle/>
          <a:p>
            <a:pPr marL="277755" lvl="1" indent="-277755" defTabSz="457106" eaLnBrk="1" hangingPunct="1">
              <a:lnSpc>
                <a:spcPct val="93000"/>
              </a:lnSpc>
              <a:spcAft>
                <a:spcPts val="1425"/>
              </a:spcAft>
              <a:buClr>
                <a:srgbClr val="000000"/>
              </a:buClr>
              <a:buSzPct val="75000"/>
              <a:buFont typeface="Arial" pitchFamily="34" charset="0"/>
              <a:buChar char="•"/>
              <a:tabLst>
                <a:tab pos="723750" algn="l"/>
                <a:tab pos="1447500" algn="l"/>
                <a:tab pos="2171250" algn="l"/>
                <a:tab pos="2895000" algn="l"/>
                <a:tab pos="3618749" algn="l"/>
              </a:tabLst>
              <a:defRPr/>
            </a:pPr>
            <a:r>
              <a:rPr lang="en-GB" sz="2600" u="sng">
                <a:solidFill>
                  <a:srgbClr val="000000"/>
                </a:solidFill>
                <a:latin typeface="Calibri" pitchFamily="34" charset="0"/>
                <a:cs typeface="+mn-cs"/>
              </a:rPr>
              <a:t>Protonic Trasfer</a:t>
            </a:r>
          </a:p>
          <a:p>
            <a:pPr marL="277755" lvl="1" indent="-277755" defTabSz="457106" eaLnBrk="1" hangingPunct="1">
              <a:lnSpc>
                <a:spcPct val="93000"/>
              </a:lnSpc>
              <a:spcAft>
                <a:spcPts val="1425"/>
              </a:spcAft>
              <a:buClr>
                <a:srgbClr val="000000"/>
              </a:buClr>
              <a:buSzPct val="75000"/>
              <a:buFont typeface="Arial" pitchFamily="34" charset="0"/>
              <a:buChar char="•"/>
              <a:tabLst>
                <a:tab pos="723750" algn="l"/>
                <a:tab pos="1447500" algn="l"/>
                <a:tab pos="2171250" algn="l"/>
                <a:tab pos="2895000" algn="l"/>
                <a:tab pos="3618749" algn="l"/>
              </a:tabLst>
              <a:defRPr/>
            </a:pPr>
            <a:r>
              <a:rPr lang="en-GB" sz="2600">
                <a:solidFill>
                  <a:srgbClr val="000000"/>
                </a:solidFill>
                <a:latin typeface="Calibri" pitchFamily="34" charset="0"/>
                <a:cs typeface="+mn-cs"/>
              </a:rPr>
              <a:t>Below T</a:t>
            </a:r>
            <a:r>
              <a:rPr lang="en-GB" sz="2600" baseline="-33000">
                <a:solidFill>
                  <a:srgbClr val="000000"/>
                </a:solidFill>
                <a:latin typeface="Calibri" pitchFamily="34" charset="0"/>
                <a:cs typeface="+mn-cs"/>
              </a:rPr>
              <a:t>c</a:t>
            </a:r>
            <a:r>
              <a:rPr lang="en-GB" sz="2600">
                <a:solidFill>
                  <a:srgbClr val="000000"/>
                </a:solidFill>
                <a:latin typeface="Calibri" pitchFamily="34" charset="0"/>
                <a:cs typeface="+mn-cs"/>
              </a:rPr>
              <a:t>: </a:t>
            </a:r>
            <a:r>
              <a:rPr lang="en-GB" sz="2600" u="sng">
                <a:solidFill>
                  <a:srgbClr val="000000"/>
                </a:solidFill>
                <a:latin typeface="Calibri" pitchFamily="34" charset="0"/>
                <a:cs typeface="+mn-cs"/>
              </a:rPr>
              <a:t>ORDER</a:t>
            </a:r>
            <a:r>
              <a:rPr lang="en-GB" sz="2600">
                <a:solidFill>
                  <a:srgbClr val="000000"/>
                </a:solidFill>
                <a:latin typeface="Calibri" pitchFamily="34" charset="0"/>
                <a:cs typeface="+mn-cs"/>
              </a:rPr>
              <a:t>, protons fixed in ferroelectric domains (FE)</a:t>
            </a:r>
          </a:p>
          <a:p>
            <a:pPr marL="277755" lvl="1" indent="-277755" defTabSz="457106" eaLnBrk="1" hangingPunct="1">
              <a:lnSpc>
                <a:spcPct val="93000"/>
              </a:lnSpc>
              <a:spcAft>
                <a:spcPts val="1425"/>
              </a:spcAft>
              <a:buClr>
                <a:srgbClr val="000000"/>
              </a:buClr>
              <a:buSzPct val="75000"/>
              <a:buFont typeface="Arial" pitchFamily="34" charset="0"/>
              <a:buChar char="•"/>
              <a:tabLst>
                <a:tab pos="723750" algn="l"/>
                <a:tab pos="1447500" algn="l"/>
                <a:tab pos="2171250" algn="l"/>
                <a:tab pos="2895000" algn="l"/>
                <a:tab pos="3618749" algn="l"/>
              </a:tabLst>
              <a:defRPr/>
            </a:pPr>
            <a:r>
              <a:rPr lang="en-GB" sz="2600">
                <a:solidFill>
                  <a:srgbClr val="000000"/>
                </a:solidFill>
                <a:latin typeface="Calibri" pitchFamily="34" charset="0"/>
                <a:cs typeface="+mn-cs"/>
              </a:rPr>
              <a:t>Real minimum: all frequencies are positive</a:t>
            </a:r>
          </a:p>
        </p:txBody>
      </p:sp>
      <p:sp>
        <p:nvSpPr>
          <p:cNvPr id="27658" name="Line 10"/>
          <p:cNvSpPr>
            <a:spLocks noChangeShapeType="1"/>
          </p:cNvSpPr>
          <p:nvPr/>
        </p:nvSpPr>
        <p:spPr bwMode="auto">
          <a:xfrm>
            <a:off x="4527550" y="955675"/>
            <a:ext cx="1588" cy="4881563"/>
          </a:xfrm>
          <a:prstGeom prst="line">
            <a:avLst/>
          </a:prstGeom>
          <a:noFill/>
          <a:ln w="9360">
            <a:solidFill>
              <a:srgbClr val="000000"/>
            </a:solidFill>
            <a:miter lim="800000"/>
            <a:headEnd/>
            <a:tailEnd/>
          </a:ln>
          <a:effectLst/>
        </p:spPr>
        <p:txBody>
          <a:bodyPr lIns="91420" tIns="45711" rIns="91420" bIns="45711"/>
          <a:lstStyle/>
          <a:p>
            <a:pPr eaLnBrk="1" hangingPunct="1">
              <a:defRPr/>
            </a:pPr>
            <a:endParaRPr lang="it-IT" sz="1800">
              <a:solidFill>
                <a:srgbClr val="000000"/>
              </a:solidFill>
              <a:cs typeface="+mn-cs"/>
            </a:endParaRPr>
          </a:p>
        </p:txBody>
      </p:sp>
      <p:sp>
        <p:nvSpPr>
          <p:cNvPr id="27659" name="Text Box 11"/>
          <p:cNvSpPr txBox="1">
            <a:spLocks noChangeArrowheads="1"/>
          </p:cNvSpPr>
          <p:nvPr/>
        </p:nvSpPr>
        <p:spPr bwMode="auto">
          <a:xfrm>
            <a:off x="323850" y="1341438"/>
            <a:ext cx="2773363" cy="527050"/>
          </a:xfrm>
          <a:prstGeom prst="rect">
            <a:avLst/>
          </a:prstGeom>
          <a:noFill/>
          <a:ln w="9525">
            <a:noFill/>
            <a:round/>
            <a:headEnd/>
            <a:tailEnd/>
          </a:ln>
          <a:effectLst/>
        </p:spPr>
        <p:txBody>
          <a:bodyPr wrap="none" lIns="89982" tIns="46790" rIns="89982" bIns="46790">
            <a:spAutoFit/>
          </a:bodyPr>
          <a:lstStyle/>
          <a:p>
            <a:pPr defTabSz="457106" eaLnBrk="1" hangingPunct="1">
              <a:buClr>
                <a:srgbClr val="3333CC"/>
              </a:buClr>
              <a:buSzPct val="100000"/>
              <a:tabLst>
                <a:tab pos="723750" algn="l"/>
                <a:tab pos="1447500" algn="l"/>
                <a:tab pos="2171250" algn="l"/>
                <a:tab pos="2895000" algn="l"/>
                <a:tab pos="3618749" algn="l"/>
              </a:tabLst>
              <a:defRPr/>
            </a:pPr>
            <a:r>
              <a:rPr lang="en-GB" sz="2800">
                <a:solidFill>
                  <a:srgbClr val="3333CC"/>
                </a:solidFill>
                <a:effectLst>
                  <a:outerShdw blurRad="38100" dist="38100" dir="2700000" algn="tl">
                    <a:srgbClr val="C0C0C0"/>
                  </a:outerShdw>
                </a:effectLst>
                <a:latin typeface="Calibri" pitchFamily="34" charset="0"/>
                <a:cs typeface="+mn-cs"/>
              </a:rPr>
              <a:t>Tetragonal (I-4d2)</a:t>
            </a:r>
          </a:p>
        </p:txBody>
      </p:sp>
      <p:sp>
        <p:nvSpPr>
          <p:cNvPr id="27660" name="Text Box 12"/>
          <p:cNvSpPr txBox="1">
            <a:spLocks noChangeArrowheads="1"/>
          </p:cNvSpPr>
          <p:nvPr/>
        </p:nvSpPr>
        <p:spPr bwMode="auto">
          <a:xfrm>
            <a:off x="4895850" y="1341438"/>
            <a:ext cx="3286125" cy="527050"/>
          </a:xfrm>
          <a:prstGeom prst="rect">
            <a:avLst/>
          </a:prstGeom>
          <a:noFill/>
          <a:ln w="9525">
            <a:noFill/>
            <a:round/>
            <a:headEnd/>
            <a:tailEnd/>
          </a:ln>
          <a:effectLst/>
        </p:spPr>
        <p:txBody>
          <a:bodyPr wrap="none" lIns="89982" tIns="46790" rIns="89982" bIns="46790">
            <a:spAutoFit/>
          </a:bodyPr>
          <a:lstStyle/>
          <a:p>
            <a:pPr defTabSz="457106" eaLnBrk="1" hangingPunct="1">
              <a:buClr>
                <a:srgbClr val="84AA33"/>
              </a:buClr>
              <a:buSzPct val="100000"/>
              <a:tabLst>
                <a:tab pos="723750" algn="l"/>
                <a:tab pos="1447500" algn="l"/>
                <a:tab pos="2171250" algn="l"/>
                <a:tab pos="2895000" algn="l"/>
                <a:tab pos="3618749" algn="l"/>
              </a:tabLst>
              <a:defRPr/>
            </a:pPr>
            <a:r>
              <a:rPr lang="en-GB" sz="2800">
                <a:solidFill>
                  <a:srgbClr val="84AA33"/>
                </a:solidFill>
                <a:effectLst>
                  <a:outerShdw blurRad="38100" dist="38100" dir="2700000" algn="tl">
                    <a:srgbClr val="C0C0C0"/>
                  </a:outerShdw>
                </a:effectLst>
                <a:latin typeface="Calibri" pitchFamily="34" charset="0"/>
                <a:cs typeface="+mn-cs"/>
              </a:rPr>
              <a:t>Orthorhombic (Fdd2)</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ChangeArrowheads="1"/>
          </p:cNvSpPr>
          <p:nvPr/>
        </p:nvSpPr>
        <p:spPr bwMode="auto">
          <a:xfrm>
            <a:off x="0" y="0"/>
            <a:ext cx="5943600" cy="838200"/>
          </a:xfrm>
          <a:prstGeom prst="rect">
            <a:avLst/>
          </a:prstGeom>
          <a:solidFill>
            <a:srgbClr val="000080"/>
          </a:soli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28677" name="Rectangle 3"/>
          <p:cNvSpPr>
            <a:spLocks noChangeArrowheads="1"/>
          </p:cNvSpPr>
          <p:nvPr/>
        </p:nvSpPr>
        <p:spPr bwMode="auto">
          <a:xfrm>
            <a:off x="5867400" y="0"/>
            <a:ext cx="2209800" cy="838200"/>
          </a:xfrm>
          <a:prstGeom prst="rect">
            <a:avLst/>
          </a:prstGeom>
          <a:gradFill rotWithShape="0">
            <a:gsLst>
              <a:gs pos="0">
                <a:srgbClr val="000080"/>
              </a:gs>
              <a:gs pos="100000">
                <a:srgbClr val="FF0000"/>
              </a:gs>
            </a:gsLst>
            <a:lin ang="0" scaled="1"/>
          </a:gra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28678" name="Rectangle 4"/>
          <p:cNvSpPr>
            <a:spLocks noChangeArrowheads="1"/>
          </p:cNvSpPr>
          <p:nvPr/>
        </p:nvSpPr>
        <p:spPr bwMode="auto">
          <a:xfrm>
            <a:off x="8001000" y="0"/>
            <a:ext cx="1143000" cy="838200"/>
          </a:xfrm>
          <a:prstGeom prst="rect">
            <a:avLst/>
          </a:prstGeom>
          <a:solidFill>
            <a:srgbClr val="FF0000"/>
          </a:soli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28679" name="Rectangle 10"/>
          <p:cNvSpPr>
            <a:spLocks noChangeArrowheads="1"/>
          </p:cNvSpPr>
          <p:nvPr/>
        </p:nvSpPr>
        <p:spPr bwMode="auto">
          <a:xfrm>
            <a:off x="715963" y="142875"/>
            <a:ext cx="7896225" cy="579438"/>
          </a:xfrm>
          <a:prstGeom prst="rect">
            <a:avLst/>
          </a:prstGeom>
          <a:noFill/>
          <a:ln w="9525">
            <a:noFill/>
            <a:miter lim="800000"/>
            <a:headEnd/>
            <a:tailEnd/>
          </a:ln>
        </p:spPr>
        <p:txBody>
          <a:bodyPr wrap="none" lIns="91420" tIns="45711" rIns="91420" bIns="45711">
            <a:spAutoFit/>
          </a:bodyPr>
          <a:lstStyle/>
          <a:p>
            <a:pPr eaLnBrk="1" hangingPunct="1">
              <a:defRPr/>
            </a:pPr>
            <a:r>
              <a:rPr lang="en-GB" sz="3200" b="1">
                <a:solidFill>
                  <a:srgbClr val="FFFFFF"/>
                </a:solidFill>
                <a:effectLst>
                  <a:outerShdw blurRad="38100" dist="38100" dir="2700000" algn="tl">
                    <a:srgbClr val="C0C0C0"/>
                  </a:outerShdw>
                </a:effectLst>
                <a:cs typeface="+mn-cs"/>
              </a:rPr>
              <a:t>Potassium Di-hydrogen Phosphate KDP</a:t>
            </a:r>
            <a:endParaRPr lang="el-GR" sz="3200" b="1">
              <a:solidFill>
                <a:srgbClr val="FFFFFF"/>
              </a:solidFill>
              <a:effectLst>
                <a:outerShdw blurRad="38100" dist="38100" dir="2700000" algn="tl">
                  <a:srgbClr val="C0C0C0"/>
                </a:outerShdw>
              </a:effectLst>
              <a:cs typeface="+mn-cs"/>
            </a:endParaRPr>
          </a:p>
        </p:txBody>
      </p:sp>
      <p:sp>
        <p:nvSpPr>
          <p:cNvPr id="28680" name="Text Box 8"/>
          <p:cNvSpPr txBox="1">
            <a:spLocks noChangeArrowheads="1"/>
          </p:cNvSpPr>
          <p:nvPr/>
        </p:nvSpPr>
        <p:spPr bwMode="auto">
          <a:xfrm>
            <a:off x="130175" y="1052513"/>
            <a:ext cx="5607050" cy="2562225"/>
          </a:xfrm>
          <a:prstGeom prst="rect">
            <a:avLst/>
          </a:prstGeom>
          <a:noFill/>
          <a:ln w="9525">
            <a:noFill/>
            <a:round/>
            <a:headEnd/>
            <a:tailEnd/>
          </a:ln>
          <a:effectLst/>
        </p:spPr>
        <p:txBody>
          <a:bodyPr wrap="none" lIns="91420" tIns="45711" rIns="91420" bIns="45711" anchor="ctr"/>
          <a:lstStyle/>
          <a:p>
            <a:pPr eaLnBrk="1" hangingPunct="1">
              <a:defRPr/>
            </a:pPr>
            <a:endParaRPr lang="it-IT" sz="1800">
              <a:solidFill>
                <a:srgbClr val="000000"/>
              </a:solidFill>
              <a:cs typeface="+mn-cs"/>
            </a:endParaRPr>
          </a:p>
        </p:txBody>
      </p:sp>
      <p:sp>
        <p:nvSpPr>
          <p:cNvPr id="28681" name="Text Box 9"/>
          <p:cNvSpPr txBox="1">
            <a:spLocks noChangeArrowheads="1"/>
          </p:cNvSpPr>
          <p:nvPr/>
        </p:nvSpPr>
        <p:spPr bwMode="auto">
          <a:xfrm>
            <a:off x="1154113" y="3571875"/>
            <a:ext cx="3544887" cy="401638"/>
          </a:xfrm>
          <a:prstGeom prst="rect">
            <a:avLst/>
          </a:prstGeom>
          <a:noFill/>
          <a:ln w="9525">
            <a:noFill/>
            <a:round/>
            <a:headEnd/>
            <a:tailEnd/>
          </a:ln>
          <a:effectLst/>
        </p:spPr>
        <p:txBody>
          <a:bodyPr lIns="89982" tIns="46790" rIns="89982" bIns="46790">
            <a:spAutoFit/>
          </a:bodyPr>
          <a:lstStyle/>
          <a:p>
            <a:pPr defTabSz="457106" eaLnBrk="1" hangingPunct="1">
              <a:buClr>
                <a:srgbClr val="000000"/>
              </a:buClr>
              <a:buSzPct val="100000"/>
              <a:tabLst>
                <a:tab pos="723750" algn="l"/>
                <a:tab pos="1447500" algn="l"/>
                <a:tab pos="2171250" algn="l"/>
                <a:tab pos="2895000" algn="l"/>
              </a:tabLst>
              <a:defRPr/>
            </a:pPr>
            <a:r>
              <a:rPr lang="en-GB" sz="2000">
                <a:solidFill>
                  <a:srgbClr val="000000"/>
                </a:solidFill>
                <a:latin typeface="Gill Sans MT" pitchFamily="32" charset="0"/>
                <a:cs typeface="+mn-cs"/>
              </a:rPr>
              <a:t>I-4d2                       Fdd2</a:t>
            </a:r>
          </a:p>
        </p:txBody>
      </p:sp>
      <p:sp>
        <p:nvSpPr>
          <p:cNvPr id="28682" name="Text Box 10"/>
          <p:cNvSpPr txBox="1">
            <a:spLocks noChangeArrowheads="1"/>
          </p:cNvSpPr>
          <p:nvPr/>
        </p:nvSpPr>
        <p:spPr bwMode="auto">
          <a:xfrm>
            <a:off x="66675" y="4516438"/>
            <a:ext cx="561975" cy="777875"/>
          </a:xfrm>
          <a:prstGeom prst="rect">
            <a:avLst/>
          </a:prstGeom>
          <a:noFill/>
          <a:ln w="9525">
            <a:noFill/>
            <a:round/>
            <a:headEnd/>
            <a:tailEnd/>
          </a:ln>
          <a:effectLst/>
        </p:spPr>
        <p:txBody>
          <a:bodyPr wrap="none" lIns="89982" tIns="46790" rIns="89982" bIns="46790">
            <a:spAutoFit/>
          </a:bodyPr>
          <a:lstStyle/>
          <a:p>
            <a:pPr eaLnBrk="1" hangingPunct="1">
              <a:buClr>
                <a:srgbClr val="FF9900"/>
              </a:buClr>
              <a:buSzPct val="100000"/>
              <a:buFont typeface="Batang" pitchFamily="16" charset="0"/>
              <a:buNone/>
              <a:defRPr/>
            </a:pPr>
            <a:r>
              <a:rPr lang="en-GB" sz="4400">
                <a:solidFill>
                  <a:srgbClr val="FF9900"/>
                </a:solidFill>
                <a:effectLst>
                  <a:outerShdw blurRad="38100" dist="38100" dir="2700000" algn="tl">
                    <a:srgbClr val="C0C0C0"/>
                  </a:outerShdw>
                </a:effectLst>
                <a:latin typeface="DejaVu Sans" pitchFamily="16" charset="0"/>
                <a:cs typeface="+mn-cs"/>
              </a:rPr>
              <a:t>P</a:t>
            </a:r>
          </a:p>
        </p:txBody>
      </p:sp>
      <p:sp>
        <p:nvSpPr>
          <p:cNvPr id="28683" name="Text Box 11"/>
          <p:cNvSpPr txBox="1">
            <a:spLocks noChangeArrowheads="1"/>
          </p:cNvSpPr>
          <p:nvPr/>
        </p:nvSpPr>
        <p:spPr bwMode="auto">
          <a:xfrm>
            <a:off x="695325" y="6075363"/>
            <a:ext cx="8567738" cy="361950"/>
          </a:xfrm>
          <a:prstGeom prst="rect">
            <a:avLst/>
          </a:prstGeom>
          <a:noFill/>
          <a:ln w="9525">
            <a:noFill/>
            <a:round/>
            <a:headEnd/>
            <a:tailEnd/>
          </a:ln>
          <a:effectLst/>
        </p:spPr>
        <p:txBody>
          <a:bodyPr lIns="89982" tIns="44991" rIns="89982" bIns="44991"/>
          <a:lstStyle/>
          <a:p>
            <a:pPr marL="336480" indent="-336480" defTabSz="457106" eaLnBrk="1" hangingPunct="1">
              <a:lnSpc>
                <a:spcPct val="98000"/>
              </a:lnSpc>
              <a:buClr>
                <a:srgbClr val="000000"/>
              </a:buClr>
              <a:buSzPct val="100000"/>
              <a:buFont typeface="Wingdings" pitchFamily="2" charset="2"/>
              <a:buAutoNum type="arabicPeriod"/>
              <a:tabLst>
                <a:tab pos="723750" algn="l"/>
                <a:tab pos="1447500" algn="l"/>
                <a:tab pos="2171250" algn="l"/>
                <a:tab pos="2895000" algn="l"/>
                <a:tab pos="3618749" algn="l"/>
                <a:tab pos="4342500" algn="l"/>
                <a:tab pos="5066250" algn="l"/>
                <a:tab pos="5789999" algn="l"/>
                <a:tab pos="6513750" algn="l"/>
                <a:tab pos="7237500" algn="l"/>
                <a:tab pos="7961249" algn="l"/>
              </a:tabLst>
              <a:defRPr/>
            </a:pPr>
            <a:r>
              <a:rPr lang="en-GB" sz="1400">
                <a:solidFill>
                  <a:srgbClr val="000000"/>
                </a:solidFill>
                <a:latin typeface="Calibri" pitchFamily="34" charset="0"/>
                <a:cs typeface="+mn-cs"/>
              </a:rPr>
              <a:t>V.  Lacivita,  M.  Rérat,  B.  Kirtman,  M.  Ferrero,  R.  Orlando and R. Dovesi,  J. Chem. Phys. 2009.</a:t>
            </a:r>
          </a:p>
        </p:txBody>
      </p:sp>
      <p:pic>
        <p:nvPicPr>
          <p:cNvPr id="161802"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3965575"/>
            <a:ext cx="2320925"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180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863" y="3887788"/>
            <a:ext cx="22479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180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963" y="1131888"/>
            <a:ext cx="269875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180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8913" y="1052513"/>
            <a:ext cx="25527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8688" name="Text Box 16"/>
          <p:cNvSpPr txBox="1">
            <a:spLocks noChangeArrowheads="1"/>
          </p:cNvSpPr>
          <p:nvPr/>
        </p:nvSpPr>
        <p:spPr bwMode="auto">
          <a:xfrm>
            <a:off x="0" y="2312988"/>
            <a:ext cx="561975" cy="777875"/>
          </a:xfrm>
          <a:prstGeom prst="rect">
            <a:avLst/>
          </a:prstGeom>
          <a:noFill/>
          <a:ln w="9525">
            <a:noFill/>
            <a:round/>
            <a:headEnd/>
            <a:tailEnd/>
          </a:ln>
          <a:effectLst/>
        </p:spPr>
        <p:txBody>
          <a:bodyPr wrap="none" lIns="89982" tIns="46790" rIns="89982" bIns="46790">
            <a:spAutoFit/>
          </a:bodyPr>
          <a:lstStyle/>
          <a:p>
            <a:pPr eaLnBrk="1" hangingPunct="1">
              <a:buClr>
                <a:srgbClr val="6600CC"/>
              </a:buClr>
              <a:buSzPct val="100000"/>
              <a:buFont typeface="Batang" pitchFamily="16" charset="0"/>
              <a:buNone/>
              <a:defRPr/>
            </a:pPr>
            <a:r>
              <a:rPr lang="en-GB" sz="4400">
                <a:solidFill>
                  <a:srgbClr val="6600CC"/>
                </a:solidFill>
                <a:effectLst>
                  <a:outerShdw blurRad="38100" dist="38100" dir="2700000" algn="tl">
                    <a:srgbClr val="C0C0C0"/>
                  </a:outerShdw>
                </a:effectLst>
                <a:latin typeface="DejaVu Sans" pitchFamily="16" charset="0"/>
                <a:cs typeface="+mn-cs"/>
              </a:rPr>
              <a:t>K</a:t>
            </a:r>
          </a:p>
        </p:txBody>
      </p:sp>
      <p:sp>
        <p:nvSpPr>
          <p:cNvPr id="28689" name="Rectangle 17"/>
          <p:cNvSpPr>
            <a:spLocks noChangeArrowheads="1"/>
          </p:cNvSpPr>
          <p:nvPr/>
        </p:nvSpPr>
        <p:spPr bwMode="auto">
          <a:xfrm>
            <a:off x="5435600" y="2390775"/>
            <a:ext cx="3240088" cy="2606675"/>
          </a:xfrm>
          <a:prstGeom prst="rect">
            <a:avLst/>
          </a:prstGeom>
          <a:noFill/>
          <a:ln w="9360">
            <a:solidFill>
              <a:srgbClr val="000000"/>
            </a:solidFill>
            <a:miter lim="800000"/>
            <a:headEnd/>
            <a:tailEnd/>
          </a:ln>
          <a:effectLst/>
        </p:spPr>
        <p:txBody>
          <a:bodyPr lIns="89982" tIns="46790" rIns="89982" bIns="46790" anchor="ctr">
            <a:spAutoFit/>
          </a:bodyPr>
          <a:lstStyle/>
          <a:p>
            <a:pPr defTabSz="457106" eaLnBrk="1" hangingPunct="1">
              <a:buClr>
                <a:srgbClr val="000000"/>
              </a:buClr>
              <a:buSzPct val="100000"/>
              <a:tabLst>
                <a:tab pos="723750" algn="l"/>
                <a:tab pos="1447500" algn="l"/>
                <a:tab pos="2171250" algn="l"/>
                <a:tab pos="2895000" algn="l"/>
                <a:tab pos="3618749" algn="l"/>
              </a:tabLst>
              <a:defRPr/>
            </a:pPr>
            <a:r>
              <a:rPr lang="en-GB" sz="1600">
                <a:solidFill>
                  <a:srgbClr val="000000"/>
                </a:solidFill>
                <a:latin typeface="Calibri" pitchFamily="34" charset="0"/>
                <a:cs typeface="+mn-cs"/>
              </a:rPr>
              <a:t>              I-4d2  (Exp)       Fdd2  (Exp.)</a:t>
            </a:r>
          </a:p>
          <a:p>
            <a:pPr defTabSz="457106" eaLnBrk="1" hangingPunct="1">
              <a:buClr>
                <a:srgbClr val="000000"/>
              </a:buClr>
              <a:buSzPct val="100000"/>
              <a:tabLst>
                <a:tab pos="723750" algn="l"/>
                <a:tab pos="1447500" algn="l"/>
                <a:tab pos="2171250" algn="l"/>
                <a:tab pos="2895000" algn="l"/>
                <a:tab pos="3618749" algn="l"/>
              </a:tabLst>
              <a:defRPr/>
            </a:pPr>
            <a:r>
              <a:rPr lang="en-GB" sz="1600">
                <a:solidFill>
                  <a:srgbClr val="000000"/>
                </a:solidFill>
                <a:latin typeface="Calibri" pitchFamily="34" charset="0"/>
                <a:cs typeface="+mn-cs"/>
              </a:rPr>
              <a:t> </a:t>
            </a:r>
          </a:p>
          <a:p>
            <a:pPr defTabSz="457106" eaLnBrk="1" hangingPunct="1">
              <a:buClr>
                <a:srgbClr val="000000"/>
              </a:buClr>
              <a:buSzPct val="100000"/>
              <a:tabLst>
                <a:tab pos="723750" algn="l"/>
                <a:tab pos="1447500" algn="l"/>
                <a:tab pos="2171250" algn="l"/>
                <a:tab pos="2895000" algn="l"/>
                <a:tab pos="3618749" algn="l"/>
              </a:tabLst>
              <a:defRPr/>
            </a:pPr>
            <a:r>
              <a:rPr lang="en-GB" sz="1600">
                <a:solidFill>
                  <a:srgbClr val="000000"/>
                </a:solidFill>
                <a:latin typeface="Calibri" pitchFamily="34" charset="0"/>
                <a:cs typeface="+mn-cs"/>
              </a:rPr>
              <a:t>a            7.44  (7.44)     10.56 (10.53)</a:t>
            </a:r>
          </a:p>
          <a:p>
            <a:pPr defTabSz="457106" eaLnBrk="1" hangingPunct="1">
              <a:buClr>
                <a:srgbClr val="000000"/>
              </a:buClr>
              <a:buSzPct val="100000"/>
              <a:tabLst>
                <a:tab pos="723750" algn="l"/>
                <a:tab pos="1447500" algn="l"/>
                <a:tab pos="2171250" algn="l"/>
                <a:tab pos="2895000" algn="l"/>
                <a:tab pos="3618749" algn="l"/>
              </a:tabLst>
              <a:defRPr/>
            </a:pPr>
            <a:r>
              <a:rPr lang="en-GB" sz="1600">
                <a:solidFill>
                  <a:srgbClr val="000000"/>
                </a:solidFill>
                <a:latin typeface="Calibri" pitchFamily="34" charset="0"/>
                <a:cs typeface="+mn-cs"/>
              </a:rPr>
              <a:t>b            7.44  (7.44)     10.67 (10.44)</a:t>
            </a:r>
          </a:p>
          <a:p>
            <a:pPr defTabSz="457106" eaLnBrk="1" hangingPunct="1">
              <a:buClr>
                <a:srgbClr val="000000"/>
              </a:buClr>
              <a:buSzPct val="100000"/>
              <a:tabLst>
                <a:tab pos="723750" algn="l"/>
                <a:tab pos="1447500" algn="l"/>
                <a:tab pos="2171250" algn="l"/>
                <a:tab pos="2895000" algn="l"/>
                <a:tab pos="3618749" algn="l"/>
              </a:tabLst>
              <a:defRPr/>
            </a:pPr>
            <a:r>
              <a:rPr lang="en-GB" sz="1600">
                <a:solidFill>
                  <a:srgbClr val="000000"/>
                </a:solidFill>
                <a:latin typeface="Calibri" pitchFamily="34" charset="0"/>
                <a:cs typeface="+mn-cs"/>
              </a:rPr>
              <a:t>c            6.95  (6.97)       6.98 ( 6.90 )</a:t>
            </a:r>
          </a:p>
          <a:p>
            <a:pPr defTabSz="457106" eaLnBrk="1" hangingPunct="1">
              <a:buClr>
                <a:srgbClr val="000000"/>
              </a:buClr>
              <a:buSzPct val="100000"/>
              <a:tabLst>
                <a:tab pos="723750" algn="l"/>
                <a:tab pos="1447500" algn="l"/>
                <a:tab pos="2171250" algn="l"/>
                <a:tab pos="2895000" algn="l"/>
                <a:tab pos="3618749" algn="l"/>
              </a:tabLst>
              <a:defRPr/>
            </a:pPr>
            <a:endParaRPr lang="en-GB" sz="1600">
              <a:solidFill>
                <a:srgbClr val="000000"/>
              </a:solidFill>
              <a:latin typeface="Calibri" pitchFamily="34" charset="0"/>
              <a:cs typeface="+mn-cs"/>
            </a:endParaRPr>
          </a:p>
          <a:p>
            <a:pPr defTabSz="457106" eaLnBrk="1" hangingPunct="1">
              <a:buClr>
                <a:srgbClr val="000000"/>
              </a:buClr>
              <a:buSzPct val="100000"/>
              <a:tabLst>
                <a:tab pos="723750" algn="l"/>
                <a:tab pos="1447500" algn="l"/>
                <a:tab pos="2171250" algn="l"/>
                <a:tab pos="2895000" algn="l"/>
                <a:tab pos="3618749" algn="l"/>
              </a:tabLst>
              <a:defRPr/>
            </a:pPr>
            <a:r>
              <a:rPr lang="en-GB" sz="1600">
                <a:solidFill>
                  <a:srgbClr val="000000"/>
                </a:solidFill>
                <a:latin typeface="Calibri" pitchFamily="34" charset="0"/>
                <a:cs typeface="+mn-cs"/>
              </a:rPr>
              <a:t>H-O</a:t>
            </a:r>
            <a:r>
              <a:rPr lang="en-GB" sz="1600" baseline="-33000">
                <a:solidFill>
                  <a:srgbClr val="000000"/>
                </a:solidFill>
                <a:latin typeface="Calibri" pitchFamily="34" charset="0"/>
                <a:cs typeface="+mn-cs"/>
              </a:rPr>
              <a:t>1</a:t>
            </a:r>
            <a:r>
              <a:rPr lang="en-GB" sz="1600">
                <a:solidFill>
                  <a:srgbClr val="000000"/>
                </a:solidFill>
                <a:latin typeface="Calibri" pitchFamily="34" charset="0"/>
                <a:cs typeface="+mn-cs"/>
              </a:rPr>
              <a:t>      1.19  (1.25)        1.03 ( 1.05 )</a:t>
            </a:r>
          </a:p>
          <a:p>
            <a:pPr defTabSz="457106" eaLnBrk="1" hangingPunct="1">
              <a:buClr>
                <a:srgbClr val="000000"/>
              </a:buClr>
              <a:buSzPct val="100000"/>
              <a:tabLst>
                <a:tab pos="723750" algn="l"/>
                <a:tab pos="1447500" algn="l"/>
                <a:tab pos="2171250" algn="l"/>
                <a:tab pos="2895000" algn="l"/>
                <a:tab pos="3618749" algn="l"/>
              </a:tabLst>
              <a:defRPr/>
            </a:pPr>
            <a:r>
              <a:rPr lang="en-GB" sz="1600">
                <a:solidFill>
                  <a:srgbClr val="000000"/>
                </a:solidFill>
                <a:latin typeface="Calibri" pitchFamily="34" charset="0"/>
                <a:cs typeface="+mn-cs"/>
              </a:rPr>
              <a:t>H-O</a:t>
            </a:r>
            <a:r>
              <a:rPr lang="en-GB" sz="1600" baseline="-33000">
                <a:solidFill>
                  <a:srgbClr val="000000"/>
                </a:solidFill>
                <a:latin typeface="Calibri" pitchFamily="34" charset="0"/>
                <a:cs typeface="+mn-cs"/>
              </a:rPr>
              <a:t>2</a:t>
            </a:r>
            <a:r>
              <a:rPr lang="en-GB" sz="1600">
                <a:solidFill>
                  <a:srgbClr val="000000"/>
                </a:solidFill>
                <a:latin typeface="Calibri" pitchFamily="34" charset="0"/>
                <a:cs typeface="+mn-cs"/>
              </a:rPr>
              <a:t>      1.19  (1.25)        1.48 ( 1.44 )</a:t>
            </a:r>
          </a:p>
          <a:p>
            <a:pPr defTabSz="457106" eaLnBrk="1" hangingPunct="1">
              <a:buClr>
                <a:srgbClr val="000000"/>
              </a:buClr>
              <a:buSzPct val="100000"/>
              <a:tabLst>
                <a:tab pos="723750" algn="l"/>
                <a:tab pos="1447500" algn="l"/>
                <a:tab pos="2171250" algn="l"/>
                <a:tab pos="2895000" algn="l"/>
                <a:tab pos="3618749" algn="l"/>
              </a:tabLst>
              <a:defRPr/>
            </a:pPr>
            <a:r>
              <a:rPr lang="en-GB" sz="1600">
                <a:solidFill>
                  <a:srgbClr val="000000"/>
                </a:solidFill>
                <a:latin typeface="Calibri" pitchFamily="34" charset="0"/>
                <a:cs typeface="+mn-cs"/>
              </a:rPr>
              <a:t>P-O</a:t>
            </a:r>
            <a:r>
              <a:rPr lang="en-GB" sz="1600" baseline="-33000">
                <a:solidFill>
                  <a:srgbClr val="000000"/>
                </a:solidFill>
                <a:latin typeface="Calibri" pitchFamily="34" charset="0"/>
                <a:cs typeface="+mn-cs"/>
              </a:rPr>
              <a:t>1</a:t>
            </a:r>
            <a:r>
              <a:rPr lang="en-GB" sz="1600">
                <a:solidFill>
                  <a:srgbClr val="000000"/>
                </a:solidFill>
                <a:latin typeface="Calibri" pitchFamily="34" charset="0"/>
                <a:cs typeface="+mn-cs"/>
              </a:rPr>
              <a:t>       1.54  (1.54)        1.58 ( 1.59 )</a:t>
            </a:r>
          </a:p>
          <a:p>
            <a:pPr defTabSz="457106" eaLnBrk="1" hangingPunct="1">
              <a:buClr>
                <a:srgbClr val="000000"/>
              </a:buClr>
              <a:buSzPct val="100000"/>
              <a:tabLst>
                <a:tab pos="723750" algn="l"/>
                <a:tab pos="1447500" algn="l"/>
                <a:tab pos="2171250" algn="l"/>
                <a:tab pos="2895000" algn="l"/>
                <a:tab pos="3618749" algn="l"/>
              </a:tabLst>
              <a:defRPr/>
            </a:pPr>
            <a:r>
              <a:rPr lang="en-GB" sz="1600">
                <a:solidFill>
                  <a:srgbClr val="000000"/>
                </a:solidFill>
                <a:latin typeface="Calibri" pitchFamily="34" charset="0"/>
                <a:cs typeface="+mn-cs"/>
              </a:rPr>
              <a:t>P-O</a:t>
            </a:r>
            <a:r>
              <a:rPr lang="en-GB" sz="1600" baseline="-33000">
                <a:solidFill>
                  <a:srgbClr val="000000"/>
                </a:solidFill>
                <a:latin typeface="Calibri" pitchFamily="34" charset="0"/>
                <a:cs typeface="+mn-cs"/>
              </a:rPr>
              <a:t>2</a:t>
            </a:r>
            <a:r>
              <a:rPr lang="en-GB" sz="1600">
                <a:solidFill>
                  <a:srgbClr val="000000"/>
                </a:solidFill>
                <a:latin typeface="Calibri" pitchFamily="34" charset="0"/>
                <a:cs typeface="+mn-cs"/>
              </a:rPr>
              <a:t>       1.54  (1.54)        1.51 ( 1.50 )</a:t>
            </a:r>
          </a:p>
        </p:txBody>
      </p:sp>
      <p:sp>
        <p:nvSpPr>
          <p:cNvPr id="28690" name="Text Box 18"/>
          <p:cNvSpPr txBox="1">
            <a:spLocks noChangeArrowheads="1"/>
          </p:cNvSpPr>
          <p:nvPr/>
        </p:nvSpPr>
        <p:spPr bwMode="auto">
          <a:xfrm>
            <a:off x="5435600" y="5157788"/>
            <a:ext cx="3308350" cy="425450"/>
          </a:xfrm>
          <a:prstGeom prst="rect">
            <a:avLst/>
          </a:prstGeom>
          <a:noFill/>
          <a:ln w="9525">
            <a:noFill/>
            <a:round/>
            <a:headEnd/>
            <a:tailEnd/>
          </a:ln>
          <a:effectLst/>
        </p:spPr>
        <p:txBody>
          <a:bodyPr wrap="none" lIns="89982" tIns="44991" rIns="89982" bIns="44991"/>
          <a:lstStyle/>
          <a:p>
            <a:pPr algn="ctr" defTabSz="457106" eaLnBrk="1" hangingPunct="1">
              <a:lnSpc>
                <a:spcPct val="95000"/>
              </a:lnSpc>
              <a:buClr>
                <a:srgbClr val="000000"/>
              </a:buClr>
              <a:buSzPct val="100000"/>
              <a:tabLst>
                <a:tab pos="723750" algn="l"/>
                <a:tab pos="1447500" algn="l"/>
                <a:tab pos="2171250" algn="l"/>
                <a:tab pos="2895000" algn="l"/>
              </a:tabLst>
              <a:defRPr/>
            </a:pPr>
            <a:r>
              <a:rPr lang="en-GB" sz="1600">
                <a:solidFill>
                  <a:srgbClr val="000000"/>
                </a:solidFill>
                <a:latin typeface="Calibri" pitchFamily="34" charset="0"/>
                <a:cs typeface="+mn-cs"/>
              </a:rPr>
              <a:t>OPTGEOM: PBE0 [1]</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ChangeArrowheads="1"/>
          </p:cNvSpPr>
          <p:nvPr/>
        </p:nvSpPr>
        <p:spPr bwMode="auto">
          <a:xfrm>
            <a:off x="0" y="0"/>
            <a:ext cx="5943600" cy="838200"/>
          </a:xfrm>
          <a:prstGeom prst="rect">
            <a:avLst/>
          </a:prstGeom>
          <a:solidFill>
            <a:srgbClr val="000080"/>
          </a:soli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30725" name="Rectangle 3"/>
          <p:cNvSpPr>
            <a:spLocks noChangeArrowheads="1"/>
          </p:cNvSpPr>
          <p:nvPr/>
        </p:nvSpPr>
        <p:spPr bwMode="auto">
          <a:xfrm>
            <a:off x="5867400" y="0"/>
            <a:ext cx="2209800" cy="838200"/>
          </a:xfrm>
          <a:prstGeom prst="rect">
            <a:avLst/>
          </a:prstGeom>
          <a:gradFill rotWithShape="0">
            <a:gsLst>
              <a:gs pos="0">
                <a:srgbClr val="000080"/>
              </a:gs>
              <a:gs pos="100000">
                <a:srgbClr val="FF0000"/>
              </a:gs>
            </a:gsLst>
            <a:lin ang="0" scaled="1"/>
          </a:gra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30726" name="Rectangle 4"/>
          <p:cNvSpPr>
            <a:spLocks noChangeArrowheads="1"/>
          </p:cNvSpPr>
          <p:nvPr/>
        </p:nvSpPr>
        <p:spPr bwMode="auto">
          <a:xfrm>
            <a:off x="8001000" y="0"/>
            <a:ext cx="1143000" cy="838200"/>
          </a:xfrm>
          <a:prstGeom prst="rect">
            <a:avLst/>
          </a:prstGeom>
          <a:solidFill>
            <a:srgbClr val="FF0000"/>
          </a:soli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30727" name="Rectangle 10"/>
          <p:cNvSpPr>
            <a:spLocks noChangeArrowheads="1"/>
          </p:cNvSpPr>
          <p:nvPr/>
        </p:nvSpPr>
        <p:spPr bwMode="auto">
          <a:xfrm>
            <a:off x="715963" y="142875"/>
            <a:ext cx="7896225" cy="579438"/>
          </a:xfrm>
          <a:prstGeom prst="rect">
            <a:avLst/>
          </a:prstGeom>
          <a:noFill/>
          <a:ln w="9525">
            <a:noFill/>
            <a:miter lim="800000"/>
            <a:headEnd/>
            <a:tailEnd/>
          </a:ln>
        </p:spPr>
        <p:txBody>
          <a:bodyPr wrap="none" lIns="91420" tIns="45711" rIns="91420" bIns="45711">
            <a:spAutoFit/>
          </a:bodyPr>
          <a:lstStyle/>
          <a:p>
            <a:pPr eaLnBrk="1" hangingPunct="1">
              <a:defRPr/>
            </a:pPr>
            <a:r>
              <a:rPr lang="en-GB" sz="3200" b="1">
                <a:solidFill>
                  <a:srgbClr val="FFFFFF"/>
                </a:solidFill>
                <a:effectLst>
                  <a:outerShdw blurRad="38100" dist="38100" dir="2700000" algn="tl">
                    <a:srgbClr val="C0C0C0"/>
                  </a:outerShdw>
                </a:effectLst>
                <a:cs typeface="+mn-cs"/>
              </a:rPr>
              <a:t>Potassium Di-hydrogen Phosphate KDP</a:t>
            </a:r>
            <a:endParaRPr lang="el-GR" sz="3200" b="1">
              <a:solidFill>
                <a:srgbClr val="FFFFFF"/>
              </a:solidFill>
              <a:effectLst>
                <a:outerShdw blurRad="38100" dist="38100" dir="2700000" algn="tl">
                  <a:srgbClr val="C0C0C0"/>
                </a:outerShdw>
              </a:effectLst>
              <a:cs typeface="+mn-cs"/>
            </a:endParaRPr>
          </a:p>
        </p:txBody>
      </p:sp>
      <p:graphicFrame>
        <p:nvGraphicFramePr>
          <p:cNvPr id="162822" name="Object 2"/>
          <p:cNvGraphicFramePr>
            <a:graphicFrameLocks noChangeAspect="1"/>
          </p:cNvGraphicFramePr>
          <p:nvPr/>
        </p:nvGraphicFramePr>
        <p:xfrm>
          <a:off x="1766888" y="1774825"/>
          <a:ext cx="5699125" cy="3071813"/>
        </p:xfrm>
        <a:graphic>
          <a:graphicData uri="http://schemas.openxmlformats.org/presentationml/2006/ole">
            <mc:AlternateContent xmlns:mc="http://schemas.openxmlformats.org/markup-compatibility/2006">
              <mc:Choice xmlns:v="urn:schemas-microsoft-com:vml" Requires="v">
                <p:oleObj spid="_x0000_s162842" name="Foglio di lavoro" r:id="rId4" imgW="6505575" imgH="3466998" progId="Excel.Sheet.8">
                  <p:embed/>
                </p:oleObj>
              </mc:Choice>
              <mc:Fallback>
                <p:oleObj name="Foglio di lavoro" r:id="rId4" imgW="6505575" imgH="3466998"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6888" y="1774825"/>
                        <a:ext cx="5699125" cy="3071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9" name="Text Box 9"/>
          <p:cNvSpPr txBox="1">
            <a:spLocks noChangeArrowheads="1"/>
          </p:cNvSpPr>
          <p:nvPr/>
        </p:nvSpPr>
        <p:spPr bwMode="auto">
          <a:xfrm>
            <a:off x="450850" y="5702300"/>
            <a:ext cx="8097838" cy="315913"/>
          </a:xfrm>
          <a:prstGeom prst="rect">
            <a:avLst/>
          </a:prstGeom>
          <a:noFill/>
          <a:ln w="9525">
            <a:noFill/>
            <a:round/>
            <a:headEnd/>
            <a:tailEnd/>
          </a:ln>
          <a:effectLst/>
        </p:spPr>
        <p:txBody>
          <a:bodyPr lIns="89982" tIns="44991" rIns="89982" bIns="44991"/>
          <a:lstStyle/>
          <a:p>
            <a:pPr marL="336480" indent="-336480" defTabSz="457106" eaLnBrk="1" hangingPunct="1">
              <a:lnSpc>
                <a:spcPct val="98000"/>
              </a:lnSpc>
              <a:buClr>
                <a:srgbClr val="000000"/>
              </a:buClr>
              <a:buSzPct val="100000"/>
              <a:buFont typeface="Wingdings" pitchFamily="2" charset="2"/>
              <a:buAutoNum type="arabicPeriod"/>
              <a:tabLst>
                <a:tab pos="723750" algn="l"/>
                <a:tab pos="1447500" algn="l"/>
                <a:tab pos="2171250" algn="l"/>
                <a:tab pos="2895000" algn="l"/>
                <a:tab pos="3618749" algn="l"/>
                <a:tab pos="4342500" algn="l"/>
                <a:tab pos="5066250" algn="l"/>
                <a:tab pos="5789999" algn="l"/>
                <a:tab pos="6513750" algn="l"/>
                <a:tab pos="7237500" algn="l"/>
                <a:tab pos="7961249" algn="l"/>
              </a:tabLst>
              <a:defRPr/>
            </a:pPr>
            <a:r>
              <a:rPr lang="en-GB" sz="1400">
                <a:solidFill>
                  <a:srgbClr val="000000"/>
                </a:solidFill>
                <a:latin typeface="Calibri" pitchFamily="34" charset="0"/>
                <a:cs typeface="+mn-cs"/>
              </a:rPr>
              <a:t>V.  Lacivita,  M.  Rérat,  B.  Kirtman,  M.  Ferrero,  R.  Orlando and R.  Dovesi,  J. Chem. Phys. 2009.</a:t>
            </a:r>
          </a:p>
        </p:txBody>
      </p:sp>
      <p:sp>
        <p:nvSpPr>
          <p:cNvPr id="30730" name="Text Box 10"/>
          <p:cNvSpPr txBox="1">
            <a:spLocks noChangeArrowheads="1"/>
          </p:cNvSpPr>
          <p:nvPr/>
        </p:nvSpPr>
        <p:spPr bwMode="auto">
          <a:xfrm>
            <a:off x="3244850" y="4887913"/>
            <a:ext cx="2906713" cy="425450"/>
          </a:xfrm>
          <a:prstGeom prst="rect">
            <a:avLst/>
          </a:prstGeom>
          <a:noFill/>
          <a:ln w="9525">
            <a:noFill/>
            <a:round/>
            <a:headEnd/>
            <a:tailEnd/>
          </a:ln>
          <a:effectLst/>
        </p:spPr>
        <p:txBody>
          <a:bodyPr wrap="none" lIns="89982" tIns="44991" rIns="89982" bIns="44991"/>
          <a:lstStyle/>
          <a:p>
            <a:pPr defTabSz="457106" eaLnBrk="1" hangingPunct="1">
              <a:lnSpc>
                <a:spcPct val="95000"/>
              </a:lnSpc>
              <a:buClr>
                <a:srgbClr val="000000"/>
              </a:buClr>
              <a:buSzPct val="100000"/>
              <a:tabLst>
                <a:tab pos="723750" algn="l"/>
                <a:tab pos="1447500" algn="l"/>
                <a:tab pos="2171250" algn="l"/>
                <a:tab pos="2895000" algn="l"/>
              </a:tabLst>
              <a:defRPr/>
            </a:pPr>
            <a:r>
              <a:rPr lang="en-GB" sz="1600">
                <a:solidFill>
                  <a:srgbClr val="000000"/>
                </a:solidFill>
                <a:latin typeface="Calibri" pitchFamily="34" charset="0"/>
                <a:cs typeface="+mn-cs"/>
              </a:rPr>
              <a:t>CPHF: B3LYP, Exp. geom.</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olo 1"/>
          <p:cNvSpPr>
            <a:spLocks noGrp="1"/>
          </p:cNvSpPr>
          <p:nvPr>
            <p:ph type="title" idx="4294967295"/>
          </p:nvPr>
        </p:nvSpPr>
        <p:spPr>
          <a:xfrm>
            <a:off x="0" y="609600"/>
            <a:ext cx="7772400" cy="1143000"/>
          </a:xfrm>
        </p:spPr>
        <p:txBody>
          <a:bodyPr/>
          <a:lstStyle/>
          <a:p>
            <a:r>
              <a:rPr lang="fr-FR" altLang="it-IT" sz="2800" smtClean="0">
                <a:solidFill>
                  <a:srgbClr val="F73717"/>
                </a:solidFill>
              </a:rPr>
              <a:t/>
            </a:r>
            <a:br>
              <a:rPr lang="fr-FR" altLang="it-IT" sz="2800" smtClean="0">
                <a:solidFill>
                  <a:srgbClr val="F73717"/>
                </a:solidFill>
              </a:rPr>
            </a:br>
            <a:r>
              <a:rPr lang="fr-FR" altLang="it-IT" sz="2800" smtClean="0">
                <a:solidFill>
                  <a:schemeClr val="tx1"/>
                </a:solidFill>
              </a:rPr>
              <a:t>At the other extreme:</a:t>
            </a:r>
            <a:r>
              <a:rPr lang="fr-FR" altLang="it-IT" sz="2800" smtClean="0">
                <a:solidFill>
                  <a:srgbClr val="F73717"/>
                </a:solidFill>
              </a:rPr>
              <a:t> SUPERCOMPUTERS</a:t>
            </a:r>
            <a:br>
              <a:rPr lang="fr-FR" altLang="it-IT" sz="2800" smtClean="0">
                <a:solidFill>
                  <a:srgbClr val="F73717"/>
                </a:solidFill>
              </a:rPr>
            </a:br>
            <a:r>
              <a:rPr lang="fr-FR" altLang="it-IT" sz="2800" smtClean="0">
                <a:solidFill>
                  <a:srgbClr val="F73717"/>
                </a:solidFill>
              </a:rPr>
              <a:t/>
            </a:r>
            <a:br>
              <a:rPr lang="fr-FR" altLang="it-IT" sz="2800" smtClean="0">
                <a:solidFill>
                  <a:srgbClr val="F73717"/>
                </a:solidFill>
              </a:rPr>
            </a:br>
            <a:endParaRPr lang="fr-FR" altLang="it-IT" sz="2800" smtClean="0">
              <a:solidFill>
                <a:srgbClr val="F73717"/>
              </a:solidFill>
            </a:endParaRPr>
          </a:p>
        </p:txBody>
      </p:sp>
      <p:sp>
        <p:nvSpPr>
          <p:cNvPr id="21508" name="Rettangolo 3"/>
          <p:cNvSpPr>
            <a:spLocks noChangeArrowheads="1"/>
          </p:cNvSpPr>
          <p:nvPr/>
        </p:nvSpPr>
        <p:spPr bwMode="auto">
          <a:xfrm>
            <a:off x="457200" y="1600200"/>
            <a:ext cx="7934325" cy="3186113"/>
          </a:xfrm>
          <a:prstGeom prst="rect">
            <a:avLst/>
          </a:prstGeom>
          <a:solidFill>
            <a:schemeClr val="bg1"/>
          </a:solidFill>
          <a:ln w="9525">
            <a:solidFill>
              <a:schemeClr val="bg1"/>
            </a:solidFill>
            <a:miter lim="800000"/>
            <a:headEnd/>
            <a:tailEnd/>
          </a:ln>
        </p:spPr>
        <p:txBody>
          <a:bodyPr lIns="91420" tIns="45711" rIns="91420" bIns="45711">
            <a:spAutoFit/>
          </a:bodyPr>
          <a:lstStyle/>
          <a:p>
            <a:pPr algn="ctr" eaLnBrk="1" hangingPunct="1">
              <a:spcBef>
                <a:spcPct val="50000"/>
              </a:spcBef>
              <a:defRPr/>
            </a:pPr>
            <a:endParaRPr lang="it-IT" sz="1800" dirty="0">
              <a:solidFill>
                <a:srgbClr val="000000"/>
              </a:solidFill>
              <a:ea typeface="MS PGothic" pitchFamily="34" charset="-128"/>
              <a:cs typeface="+mn-cs"/>
            </a:endParaRPr>
          </a:p>
          <a:p>
            <a:pPr algn="ctr" eaLnBrk="1" hangingPunct="1">
              <a:spcBef>
                <a:spcPct val="50000"/>
              </a:spcBef>
              <a:defRPr/>
            </a:pPr>
            <a:r>
              <a:rPr lang="it-IT" sz="1800" dirty="0" err="1">
                <a:solidFill>
                  <a:srgbClr val="000000"/>
                </a:solidFill>
                <a:ea typeface="MS PGothic" pitchFamily="34" charset="-128"/>
                <a:cs typeface="+mn-cs"/>
              </a:rPr>
              <a:t>Available</a:t>
            </a:r>
            <a:r>
              <a:rPr lang="it-IT" sz="1800" dirty="0">
                <a:solidFill>
                  <a:srgbClr val="000000"/>
                </a:solidFill>
                <a:ea typeface="MS PGothic" pitchFamily="34" charset="-128"/>
                <a:cs typeface="+mn-cs"/>
              </a:rPr>
              <a:t>, </a:t>
            </a:r>
            <a:r>
              <a:rPr lang="it-IT" sz="1800" dirty="0" err="1">
                <a:solidFill>
                  <a:srgbClr val="000000"/>
                </a:solidFill>
                <a:ea typeface="MS PGothic" pitchFamily="34" charset="-128"/>
                <a:cs typeface="+mn-cs"/>
              </a:rPr>
              <a:t>but</a:t>
            </a:r>
            <a:r>
              <a:rPr lang="it-IT" sz="1800" dirty="0">
                <a:solidFill>
                  <a:srgbClr val="000000"/>
                </a:solidFill>
                <a:ea typeface="MS PGothic" pitchFamily="34" charset="-128"/>
                <a:cs typeface="+mn-cs"/>
              </a:rPr>
              <a:t>:</a:t>
            </a:r>
          </a:p>
          <a:p>
            <a:pPr algn="ctr" eaLnBrk="1" hangingPunct="1">
              <a:spcBef>
                <a:spcPct val="50000"/>
              </a:spcBef>
              <a:defRPr/>
            </a:pPr>
            <a:endParaRPr lang="it-IT" sz="1800" dirty="0">
              <a:solidFill>
                <a:srgbClr val="000000"/>
              </a:solidFill>
              <a:ea typeface="MS PGothic" pitchFamily="34" charset="-128"/>
              <a:cs typeface="+mn-cs"/>
            </a:endParaRPr>
          </a:p>
          <a:p>
            <a:pPr marL="342829" indent="-342829" algn="ctr" eaLnBrk="1" hangingPunct="1">
              <a:spcBef>
                <a:spcPct val="50000"/>
              </a:spcBef>
              <a:buFontTx/>
              <a:buAutoNum type="alphaLcParenR"/>
              <a:defRPr/>
            </a:pPr>
            <a:r>
              <a:rPr lang="it-IT" sz="1800" dirty="0" err="1">
                <a:solidFill>
                  <a:srgbClr val="000000"/>
                </a:solidFill>
                <a:ea typeface="MS PGothic" pitchFamily="34" charset="-128"/>
                <a:cs typeface="+mn-cs"/>
              </a:rPr>
              <a:t>They</a:t>
            </a:r>
            <a:r>
              <a:rPr lang="it-IT" sz="1800" dirty="0">
                <a:solidFill>
                  <a:srgbClr val="000000"/>
                </a:solidFill>
                <a:ea typeface="MS PGothic" pitchFamily="34" charset="-128"/>
                <a:cs typeface="+mn-cs"/>
              </a:rPr>
              <a:t> are fragile</a:t>
            </a:r>
          </a:p>
          <a:p>
            <a:pPr marL="342829" indent="-342829" algn="ctr" eaLnBrk="1" hangingPunct="1">
              <a:spcBef>
                <a:spcPct val="50000"/>
              </a:spcBef>
              <a:buFontTx/>
              <a:buAutoNum type="alphaLcParenR"/>
              <a:defRPr/>
            </a:pPr>
            <a:r>
              <a:rPr lang="it-IT" sz="1800" dirty="0" err="1">
                <a:solidFill>
                  <a:srgbClr val="000000"/>
                </a:solidFill>
                <a:ea typeface="MS PGothic" pitchFamily="34" charset="-128"/>
                <a:cs typeface="+mn-cs"/>
              </a:rPr>
              <a:t>Not</a:t>
            </a:r>
            <a:r>
              <a:rPr lang="it-IT" sz="1800" dirty="0">
                <a:solidFill>
                  <a:srgbClr val="000000"/>
                </a:solidFill>
                <a:ea typeface="MS PGothic" pitchFamily="34" charset="-128"/>
                <a:cs typeface="+mn-cs"/>
              </a:rPr>
              <a:t> so </a:t>
            </a:r>
            <a:r>
              <a:rPr lang="it-IT" sz="1800" dirty="0" err="1">
                <a:solidFill>
                  <a:srgbClr val="000000"/>
                </a:solidFill>
                <a:ea typeface="MS PGothic" pitchFamily="34" charset="-128"/>
                <a:cs typeface="+mn-cs"/>
              </a:rPr>
              <a:t>much</a:t>
            </a:r>
            <a:r>
              <a:rPr lang="it-IT" sz="1800" dirty="0">
                <a:solidFill>
                  <a:srgbClr val="000000"/>
                </a:solidFill>
                <a:ea typeface="MS PGothic" pitchFamily="34" charset="-128"/>
                <a:cs typeface="+mn-cs"/>
              </a:rPr>
              <a:t> standard (compiler, </a:t>
            </a:r>
            <a:r>
              <a:rPr lang="it-IT" sz="1800" dirty="0" err="1">
                <a:solidFill>
                  <a:srgbClr val="000000"/>
                </a:solidFill>
                <a:ea typeface="MS PGothic" pitchFamily="34" charset="-128"/>
                <a:cs typeface="+mn-cs"/>
              </a:rPr>
              <a:t>libreries</a:t>
            </a:r>
            <a:r>
              <a:rPr lang="it-IT" sz="1800" dirty="0">
                <a:solidFill>
                  <a:srgbClr val="000000"/>
                </a:solidFill>
                <a:ea typeface="MS PGothic" pitchFamily="34" charset="-128"/>
                <a:cs typeface="+mn-cs"/>
              </a:rPr>
              <a:t>)</a:t>
            </a:r>
          </a:p>
          <a:p>
            <a:pPr marL="342829" indent="-342829" algn="ctr" eaLnBrk="1" hangingPunct="1">
              <a:spcBef>
                <a:spcPct val="50000"/>
              </a:spcBef>
              <a:defRPr/>
            </a:pPr>
            <a:r>
              <a:rPr lang="it-IT" sz="1800" dirty="0">
                <a:solidFill>
                  <a:srgbClr val="FF0000"/>
                </a:solidFill>
                <a:ea typeface="MS PGothic" pitchFamily="34" charset="-128"/>
                <a:cs typeface="+mn-cs"/>
              </a:rPr>
              <a:t>c) The software </a:t>
            </a:r>
            <a:r>
              <a:rPr lang="it-IT" sz="1800" dirty="0">
                <a:solidFill>
                  <a:srgbClr val="000000"/>
                </a:solidFill>
                <a:ea typeface="MS PGothic" pitchFamily="34" charset="-128"/>
                <a:cs typeface="+mn-cs"/>
              </a:rPr>
              <a:t>(</a:t>
            </a:r>
            <a:r>
              <a:rPr lang="it-IT" sz="1800" dirty="0" err="1">
                <a:solidFill>
                  <a:srgbClr val="000000"/>
                </a:solidFill>
                <a:ea typeface="MS PGothic" pitchFamily="34" charset="-128"/>
                <a:cs typeface="+mn-cs"/>
              </a:rPr>
              <a:t>that</a:t>
            </a:r>
            <a:r>
              <a:rPr lang="it-IT" sz="1800" dirty="0">
                <a:solidFill>
                  <a:srgbClr val="000000"/>
                </a:solidFill>
                <a:ea typeface="MS PGothic" pitchFamily="34" charset="-128"/>
                <a:cs typeface="+mn-cs"/>
              </a:rPr>
              <a:t> </a:t>
            </a:r>
            <a:r>
              <a:rPr lang="it-IT" sz="1800" dirty="0" err="1">
                <a:solidFill>
                  <a:srgbClr val="000000"/>
                </a:solidFill>
                <a:ea typeface="MS PGothic" pitchFamily="34" charset="-128"/>
                <a:cs typeface="+mn-cs"/>
              </a:rPr>
              <a:t>is</a:t>
            </a:r>
            <a:r>
              <a:rPr lang="it-IT" sz="1800" dirty="0">
                <a:solidFill>
                  <a:srgbClr val="000000"/>
                </a:solidFill>
                <a:ea typeface="MS PGothic" pitchFamily="34" charset="-128"/>
                <a:cs typeface="+mn-cs"/>
              </a:rPr>
              <a:t> </a:t>
            </a:r>
            <a:r>
              <a:rPr lang="it-IT" sz="1800" dirty="0" err="1">
                <a:solidFill>
                  <a:srgbClr val="000000"/>
                </a:solidFill>
                <a:ea typeface="MS PGothic" pitchFamily="34" charset="-128"/>
                <a:cs typeface="+mn-cs"/>
              </a:rPr>
              <a:t>always</a:t>
            </a:r>
            <a:r>
              <a:rPr lang="it-IT" sz="1800" dirty="0">
                <a:solidFill>
                  <a:srgbClr val="000000"/>
                </a:solidFill>
                <a:ea typeface="MS PGothic" pitchFamily="34" charset="-128"/>
                <a:cs typeface="+mn-cs"/>
              </a:rPr>
              <a:t> late </a:t>
            </a:r>
            <a:r>
              <a:rPr lang="it-IT" sz="1800" dirty="0" err="1">
                <a:solidFill>
                  <a:srgbClr val="000000"/>
                </a:solidFill>
                <a:ea typeface="MS PGothic" pitchFamily="34" charset="-128"/>
                <a:cs typeface="+mn-cs"/>
              </a:rPr>
              <a:t>with</a:t>
            </a:r>
            <a:r>
              <a:rPr lang="it-IT" sz="1800" dirty="0">
                <a:solidFill>
                  <a:srgbClr val="000000"/>
                </a:solidFill>
                <a:ea typeface="MS PGothic" pitchFamily="34" charset="-128"/>
                <a:cs typeface="+mn-cs"/>
              </a:rPr>
              <a:t> </a:t>
            </a:r>
            <a:r>
              <a:rPr lang="it-IT" sz="1800" dirty="0" err="1">
                <a:solidFill>
                  <a:srgbClr val="000000"/>
                </a:solidFill>
                <a:ea typeface="MS PGothic" pitchFamily="34" charset="-128"/>
                <a:cs typeface="+mn-cs"/>
              </a:rPr>
              <a:t>respect</a:t>
            </a:r>
            <a:r>
              <a:rPr lang="it-IT" sz="1800" dirty="0">
                <a:solidFill>
                  <a:srgbClr val="000000"/>
                </a:solidFill>
                <a:ea typeface="MS PGothic" pitchFamily="34" charset="-128"/>
                <a:cs typeface="+mn-cs"/>
              </a:rPr>
              <a:t> </a:t>
            </a:r>
            <a:r>
              <a:rPr lang="it-IT" sz="1800" dirty="0" err="1">
                <a:solidFill>
                  <a:srgbClr val="000000"/>
                </a:solidFill>
                <a:ea typeface="MS PGothic" pitchFamily="34" charset="-128"/>
                <a:cs typeface="+mn-cs"/>
              </a:rPr>
              <a:t>to</a:t>
            </a:r>
            <a:r>
              <a:rPr lang="it-IT" sz="1800" dirty="0">
                <a:solidFill>
                  <a:srgbClr val="000000"/>
                </a:solidFill>
                <a:ea typeface="MS PGothic" pitchFamily="34" charset="-128"/>
                <a:cs typeface="+mn-cs"/>
              </a:rPr>
              <a:t> hardware) </a:t>
            </a:r>
            <a:r>
              <a:rPr lang="it-IT" sz="1800" dirty="0">
                <a:solidFill>
                  <a:srgbClr val="FF0000"/>
                </a:solidFill>
                <a:ea typeface="MS PGothic" pitchFamily="34" charset="-128"/>
                <a:cs typeface="+mn-cs"/>
              </a:rPr>
              <a:t>MUST BE ABLE TO EXPLOIT  </a:t>
            </a:r>
            <a:r>
              <a:rPr lang="it-IT" sz="1800" dirty="0" err="1">
                <a:solidFill>
                  <a:srgbClr val="FF0000"/>
                </a:solidFill>
                <a:ea typeface="MS PGothic" pitchFamily="34" charset="-128"/>
                <a:cs typeface="+mn-cs"/>
              </a:rPr>
              <a:t>this</a:t>
            </a:r>
            <a:r>
              <a:rPr lang="it-IT" sz="1800" dirty="0">
                <a:solidFill>
                  <a:srgbClr val="FF0000"/>
                </a:solidFill>
                <a:ea typeface="MS PGothic" pitchFamily="34" charset="-128"/>
                <a:cs typeface="+mn-cs"/>
              </a:rPr>
              <a:t> </a:t>
            </a:r>
            <a:r>
              <a:rPr lang="it-IT" sz="1800" dirty="0" err="1">
                <a:solidFill>
                  <a:srgbClr val="FF0000"/>
                </a:solidFill>
                <a:ea typeface="MS PGothic" pitchFamily="34" charset="-128"/>
                <a:cs typeface="+mn-cs"/>
              </a:rPr>
              <a:t>huge</a:t>
            </a:r>
            <a:r>
              <a:rPr lang="it-IT" sz="1800" dirty="0">
                <a:solidFill>
                  <a:srgbClr val="FF0000"/>
                </a:solidFill>
                <a:ea typeface="MS PGothic" pitchFamily="34" charset="-128"/>
                <a:cs typeface="+mn-cs"/>
              </a:rPr>
              <a:t> </a:t>
            </a:r>
            <a:r>
              <a:rPr lang="it-IT" sz="1800" dirty="0" err="1">
                <a:solidFill>
                  <a:srgbClr val="FF0000"/>
                </a:solidFill>
                <a:ea typeface="MS PGothic" pitchFamily="34" charset="-128"/>
                <a:cs typeface="+mn-cs"/>
              </a:rPr>
              <a:t>power</a:t>
            </a:r>
            <a:endParaRPr lang="it-IT" sz="2000" dirty="0">
              <a:solidFill>
                <a:srgbClr val="FF0000"/>
              </a:solidFill>
              <a:ea typeface="MS PGothic" pitchFamily="34" charset="-128"/>
              <a:cs typeface="+mn-cs"/>
            </a:endParaRPr>
          </a:p>
          <a:p>
            <a:pPr algn="ctr" eaLnBrk="1" hangingPunct="1">
              <a:spcBef>
                <a:spcPct val="50000"/>
              </a:spcBef>
              <a:defRPr/>
            </a:pPr>
            <a:endParaRPr lang="it-IT" sz="2000" dirty="0">
              <a:solidFill>
                <a:srgbClr val="000000"/>
              </a:solidFill>
              <a:ea typeface="MS PGothic" pitchFamily="34" charset="-128"/>
              <a:cs typeface="+mn-cs"/>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5" name="Rectangle 2"/>
          <p:cNvSpPr>
            <a:spLocks noChangeArrowheads="1"/>
          </p:cNvSpPr>
          <p:nvPr/>
        </p:nvSpPr>
        <p:spPr bwMode="auto">
          <a:xfrm>
            <a:off x="0" y="0"/>
            <a:ext cx="5943600" cy="838200"/>
          </a:xfrm>
          <a:prstGeom prst="rect">
            <a:avLst/>
          </a:prstGeom>
          <a:solidFill>
            <a:srgbClr val="000080"/>
          </a:soli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29706" name="Rectangle 3"/>
          <p:cNvSpPr>
            <a:spLocks noChangeArrowheads="1"/>
          </p:cNvSpPr>
          <p:nvPr/>
        </p:nvSpPr>
        <p:spPr bwMode="auto">
          <a:xfrm>
            <a:off x="5867400" y="0"/>
            <a:ext cx="2209800" cy="838200"/>
          </a:xfrm>
          <a:prstGeom prst="rect">
            <a:avLst/>
          </a:prstGeom>
          <a:gradFill rotWithShape="0">
            <a:gsLst>
              <a:gs pos="0">
                <a:srgbClr val="000080"/>
              </a:gs>
              <a:gs pos="100000">
                <a:srgbClr val="FF0000"/>
              </a:gs>
            </a:gsLst>
            <a:lin ang="0" scaled="1"/>
          </a:gra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29707" name="Rectangle 4"/>
          <p:cNvSpPr>
            <a:spLocks noChangeArrowheads="1"/>
          </p:cNvSpPr>
          <p:nvPr/>
        </p:nvSpPr>
        <p:spPr bwMode="auto">
          <a:xfrm>
            <a:off x="8001000" y="0"/>
            <a:ext cx="1143000" cy="838200"/>
          </a:xfrm>
          <a:prstGeom prst="rect">
            <a:avLst/>
          </a:prstGeom>
          <a:solidFill>
            <a:srgbClr val="FF0000"/>
          </a:soli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29708" name="Rectangle 10"/>
          <p:cNvSpPr>
            <a:spLocks noChangeArrowheads="1"/>
          </p:cNvSpPr>
          <p:nvPr/>
        </p:nvSpPr>
        <p:spPr bwMode="auto">
          <a:xfrm>
            <a:off x="715963" y="142875"/>
            <a:ext cx="7896225" cy="579438"/>
          </a:xfrm>
          <a:prstGeom prst="rect">
            <a:avLst/>
          </a:prstGeom>
          <a:noFill/>
          <a:ln w="9525">
            <a:noFill/>
            <a:miter lim="800000"/>
            <a:headEnd/>
            <a:tailEnd/>
          </a:ln>
        </p:spPr>
        <p:txBody>
          <a:bodyPr wrap="none" lIns="91420" tIns="45711" rIns="91420" bIns="45711">
            <a:spAutoFit/>
          </a:bodyPr>
          <a:lstStyle/>
          <a:p>
            <a:pPr eaLnBrk="1" hangingPunct="1">
              <a:defRPr/>
            </a:pPr>
            <a:r>
              <a:rPr lang="en-GB" sz="3200" b="1">
                <a:solidFill>
                  <a:srgbClr val="FFFFFF"/>
                </a:solidFill>
                <a:effectLst>
                  <a:outerShdw blurRad="38100" dist="38100" dir="2700000" algn="tl">
                    <a:srgbClr val="C0C0C0"/>
                  </a:outerShdw>
                </a:effectLst>
                <a:cs typeface="+mn-cs"/>
              </a:rPr>
              <a:t>Potassium Di-hydrogen Phosphate KDP</a:t>
            </a:r>
            <a:endParaRPr lang="el-GR" sz="3200" b="1">
              <a:solidFill>
                <a:srgbClr val="FFFFFF"/>
              </a:solidFill>
              <a:effectLst>
                <a:outerShdw blurRad="38100" dist="38100" dir="2700000" algn="tl">
                  <a:srgbClr val="C0C0C0"/>
                </a:outerShdw>
              </a:effectLst>
              <a:cs typeface="+mn-cs"/>
            </a:endParaRPr>
          </a:p>
        </p:txBody>
      </p:sp>
      <p:pic>
        <p:nvPicPr>
          <p:cNvPr id="16384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988" y="1654175"/>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710" name="Text Box 14"/>
          <p:cNvSpPr txBox="1">
            <a:spLocks noChangeArrowheads="1"/>
          </p:cNvSpPr>
          <p:nvPr/>
        </p:nvSpPr>
        <p:spPr bwMode="auto">
          <a:xfrm>
            <a:off x="865188" y="1196975"/>
            <a:ext cx="6172200" cy="457200"/>
          </a:xfrm>
          <a:prstGeom prst="rect">
            <a:avLst/>
          </a:prstGeom>
          <a:noFill/>
          <a:ln w="9525">
            <a:noFill/>
            <a:round/>
            <a:headEnd/>
            <a:tailEnd/>
          </a:ln>
          <a:effectLst/>
        </p:spPr>
        <p:txBody>
          <a:bodyPr lIns="89982" tIns="44991" rIns="89982" bIns="44991"/>
          <a:lstStyle/>
          <a:p>
            <a:pPr defTabSz="457106" eaLnBrk="1">
              <a:lnSpc>
                <a:spcPct val="98000"/>
              </a:lnSpc>
              <a:buClr>
                <a:srgbClr val="000000"/>
              </a:buClr>
              <a:buSzPct val="45000"/>
              <a:tabLst>
                <a:tab pos="723750" algn="l"/>
                <a:tab pos="1447500" algn="l"/>
                <a:tab pos="2171250" algn="l"/>
                <a:tab pos="2895000" algn="l"/>
                <a:tab pos="3618749" algn="l"/>
                <a:tab pos="4342500" algn="l"/>
                <a:tab pos="5066250" algn="l"/>
                <a:tab pos="5789999" algn="l"/>
              </a:tabLst>
              <a:defRPr/>
            </a:pPr>
            <a:r>
              <a:rPr lang="en-GB" u="sng">
                <a:solidFill>
                  <a:srgbClr val="000000"/>
                </a:solidFill>
                <a:latin typeface="DejaVu Sans" pitchFamily="16" charset="0"/>
                <a:cs typeface="+mn-cs"/>
              </a:rPr>
              <a:t>Dielectric Tensor and Optical Indicatrix</a:t>
            </a:r>
          </a:p>
        </p:txBody>
      </p:sp>
      <p:sp>
        <p:nvSpPr>
          <p:cNvPr id="29711" name="Text Box 15"/>
          <p:cNvSpPr txBox="1">
            <a:spLocks noChangeArrowheads="1"/>
          </p:cNvSpPr>
          <p:nvPr/>
        </p:nvSpPr>
        <p:spPr bwMode="auto">
          <a:xfrm>
            <a:off x="407988" y="2339975"/>
            <a:ext cx="5257800" cy="3305175"/>
          </a:xfrm>
          <a:prstGeom prst="rect">
            <a:avLst/>
          </a:prstGeom>
          <a:noFill/>
          <a:ln w="9525">
            <a:noFill/>
            <a:round/>
            <a:headEnd/>
            <a:tailEnd/>
          </a:ln>
          <a:effectLst/>
        </p:spPr>
        <p:txBody>
          <a:bodyPr lIns="89982" tIns="44991" rIns="89982" bIns="44991"/>
          <a:lstStyle/>
          <a:p>
            <a:pPr defTabSz="457106" eaLnBrk="1">
              <a:lnSpc>
                <a:spcPct val="98000"/>
              </a:lnSpc>
              <a:buClr>
                <a:srgbClr val="000000"/>
              </a:buClr>
              <a:buSzPct val="45000"/>
              <a:buFont typeface="Wingdings" pitchFamily="2" charset="2"/>
              <a:buChar char=""/>
              <a:tabLst>
                <a:tab pos="723750" algn="l"/>
                <a:tab pos="1447500" algn="l"/>
                <a:tab pos="2171250" algn="l"/>
                <a:tab pos="2895000" algn="l"/>
                <a:tab pos="3618749" algn="l"/>
                <a:tab pos="4342500" algn="l"/>
                <a:tab pos="5066250" algn="l"/>
              </a:tabLst>
              <a:defRPr/>
            </a:pPr>
            <a:r>
              <a:rPr lang="en-GB" sz="1800">
                <a:solidFill>
                  <a:srgbClr val="000000"/>
                </a:solidFill>
                <a:latin typeface="DejaVu Sans" pitchFamily="16" charset="0"/>
                <a:cs typeface="+mn-cs"/>
              </a:rPr>
              <a:t> DIAGONALIZATION -&gt; </a:t>
            </a:r>
          </a:p>
          <a:p>
            <a:pPr defTabSz="457106" eaLnBrk="1">
              <a:lnSpc>
                <a:spcPct val="97000"/>
              </a:lnSpc>
              <a:buClr>
                <a:srgbClr val="000000"/>
              </a:buClr>
              <a:buSzPct val="45000"/>
              <a:tabLst>
                <a:tab pos="723750" algn="l"/>
                <a:tab pos="1447500" algn="l"/>
                <a:tab pos="2171250" algn="l"/>
                <a:tab pos="2895000" algn="l"/>
                <a:tab pos="3618749" algn="l"/>
                <a:tab pos="4342500" algn="l"/>
                <a:tab pos="5066250" algn="l"/>
              </a:tabLst>
              <a:defRPr/>
            </a:pPr>
            <a:r>
              <a:rPr lang="en-GB" sz="1800" b="1">
                <a:solidFill>
                  <a:srgbClr val="000000"/>
                </a:solidFill>
                <a:latin typeface="DejaVu Sans" pitchFamily="16" charset="0"/>
                <a:cs typeface="+mn-cs"/>
              </a:rPr>
              <a:t>  PRINCIPAL REFRACTIVE INDICES</a:t>
            </a:r>
            <a:r>
              <a:rPr lang="en-GB" sz="1800">
                <a:solidFill>
                  <a:srgbClr val="000000"/>
                </a:solidFill>
                <a:latin typeface="DejaVu Sans" pitchFamily="16" charset="0"/>
                <a:cs typeface="+mn-cs"/>
              </a:rPr>
              <a:t> </a:t>
            </a:r>
          </a:p>
          <a:p>
            <a:pPr defTabSz="457106" eaLnBrk="1">
              <a:lnSpc>
                <a:spcPct val="97000"/>
              </a:lnSpc>
              <a:buClr>
                <a:srgbClr val="000000"/>
              </a:buClr>
              <a:buSzPct val="45000"/>
              <a:tabLst>
                <a:tab pos="723750" algn="l"/>
                <a:tab pos="1447500" algn="l"/>
                <a:tab pos="2171250" algn="l"/>
                <a:tab pos="2895000" algn="l"/>
                <a:tab pos="3618749" algn="l"/>
                <a:tab pos="4342500" algn="l"/>
                <a:tab pos="5066250" algn="l"/>
              </a:tabLst>
              <a:defRPr/>
            </a:pPr>
            <a:r>
              <a:rPr lang="en-GB" sz="1800">
                <a:solidFill>
                  <a:srgbClr val="000000"/>
                </a:solidFill>
                <a:latin typeface="DejaVu Sans" pitchFamily="16" charset="0"/>
                <a:cs typeface="+mn-cs"/>
              </a:rPr>
              <a:t>  (</a:t>
            </a:r>
            <a:r>
              <a:rPr lang="en-GB" sz="1800">
                <a:solidFill>
                  <a:srgbClr val="000000"/>
                </a:solidFill>
                <a:latin typeface="Symbol" pitchFamily="18" charset="2"/>
                <a:cs typeface="+mn-cs"/>
              </a:rPr>
              <a:t>a </a:t>
            </a:r>
            <a:r>
              <a:rPr lang="en-GB" sz="1800">
                <a:solidFill>
                  <a:srgbClr val="000000"/>
                </a:solidFill>
                <a:latin typeface="DejaVu Sans" pitchFamily="16" charset="0"/>
                <a:cs typeface="+mn-cs"/>
              </a:rPr>
              <a:t>&lt;= </a:t>
            </a:r>
            <a:r>
              <a:rPr lang="en-GB" sz="1800">
                <a:solidFill>
                  <a:srgbClr val="000000"/>
                </a:solidFill>
                <a:latin typeface="Symbol" pitchFamily="18" charset="2"/>
                <a:cs typeface="+mn-cs"/>
              </a:rPr>
              <a:t>b </a:t>
            </a:r>
            <a:r>
              <a:rPr lang="en-GB" sz="1800">
                <a:solidFill>
                  <a:srgbClr val="000000"/>
                </a:solidFill>
                <a:latin typeface="DejaVu Sans" pitchFamily="16" charset="0"/>
                <a:cs typeface="+mn-cs"/>
              </a:rPr>
              <a:t>&lt;= </a:t>
            </a:r>
            <a:r>
              <a:rPr lang="en-GB" sz="1800">
                <a:solidFill>
                  <a:srgbClr val="000000"/>
                </a:solidFill>
                <a:latin typeface="Symbol" pitchFamily="18" charset="2"/>
                <a:cs typeface="+mn-cs"/>
              </a:rPr>
              <a:t>g</a:t>
            </a:r>
            <a:r>
              <a:rPr lang="en-GB" sz="1800">
                <a:solidFill>
                  <a:srgbClr val="000000"/>
                </a:solidFill>
                <a:latin typeface="DejaVu Sans" pitchFamily="16" charset="0"/>
                <a:cs typeface="+mn-cs"/>
              </a:rPr>
              <a:t>)</a:t>
            </a:r>
          </a:p>
          <a:p>
            <a:pPr defTabSz="457106" eaLnBrk="1">
              <a:lnSpc>
                <a:spcPct val="97000"/>
              </a:lnSpc>
              <a:buClr>
                <a:srgbClr val="000000"/>
              </a:buClr>
              <a:buSzPct val="45000"/>
              <a:tabLst>
                <a:tab pos="723750" algn="l"/>
                <a:tab pos="1447500" algn="l"/>
                <a:tab pos="2171250" algn="l"/>
                <a:tab pos="2895000" algn="l"/>
                <a:tab pos="3618749" algn="l"/>
                <a:tab pos="4342500" algn="l"/>
                <a:tab pos="5066250" algn="l"/>
              </a:tabLst>
              <a:defRPr/>
            </a:pPr>
            <a:endParaRPr lang="en-GB" sz="1800">
              <a:solidFill>
                <a:srgbClr val="000000"/>
              </a:solidFill>
              <a:latin typeface="DejaVu Sans" pitchFamily="16" charset="0"/>
              <a:cs typeface="+mn-cs"/>
            </a:endParaRPr>
          </a:p>
          <a:p>
            <a:pPr defTabSz="457106" eaLnBrk="1">
              <a:lnSpc>
                <a:spcPct val="97000"/>
              </a:lnSpc>
              <a:buClr>
                <a:srgbClr val="000000"/>
              </a:buClr>
              <a:buSzPct val="45000"/>
              <a:buFont typeface="Wingdings" pitchFamily="2" charset="2"/>
              <a:buChar char=""/>
              <a:tabLst>
                <a:tab pos="723750" algn="l"/>
                <a:tab pos="1447500" algn="l"/>
                <a:tab pos="2171250" algn="l"/>
                <a:tab pos="2895000" algn="l"/>
                <a:tab pos="3618749" algn="l"/>
                <a:tab pos="4342500" algn="l"/>
                <a:tab pos="5066250" algn="l"/>
              </a:tabLst>
              <a:defRPr/>
            </a:pPr>
            <a:r>
              <a:rPr lang="en-GB" sz="1800">
                <a:solidFill>
                  <a:srgbClr val="000000"/>
                </a:solidFill>
                <a:latin typeface="DejaVu Sans" pitchFamily="16" charset="0"/>
                <a:cs typeface="+mn-cs"/>
              </a:rPr>
              <a:t> </a:t>
            </a:r>
            <a:r>
              <a:rPr lang="en-GB" sz="1800" b="1">
                <a:solidFill>
                  <a:srgbClr val="000000"/>
                </a:solidFill>
                <a:latin typeface="DejaVu Sans" pitchFamily="16" charset="0"/>
                <a:cs typeface="+mn-cs"/>
              </a:rPr>
              <a:t>BIREFRINGENCE</a:t>
            </a:r>
            <a:r>
              <a:rPr lang="en-GB" sz="1800">
                <a:solidFill>
                  <a:srgbClr val="000000"/>
                </a:solidFill>
                <a:latin typeface="DejaVu Sans" pitchFamily="16" charset="0"/>
                <a:cs typeface="+mn-cs"/>
              </a:rPr>
              <a:t>: B = </a:t>
            </a:r>
            <a:r>
              <a:rPr lang="en-GB" sz="1800">
                <a:solidFill>
                  <a:srgbClr val="000000"/>
                </a:solidFill>
                <a:latin typeface="Symbol" pitchFamily="18" charset="2"/>
                <a:cs typeface="+mn-cs"/>
              </a:rPr>
              <a:t>g -</a:t>
            </a:r>
            <a:r>
              <a:rPr lang="en-GB" sz="1800">
                <a:solidFill>
                  <a:srgbClr val="000000"/>
                </a:solidFill>
                <a:latin typeface="DejaVu Sans" pitchFamily="16" charset="0"/>
                <a:cs typeface="+mn-cs"/>
              </a:rPr>
              <a:t> </a:t>
            </a:r>
            <a:r>
              <a:rPr lang="en-GB" sz="1800">
                <a:solidFill>
                  <a:srgbClr val="000000"/>
                </a:solidFill>
                <a:latin typeface="Symbol" pitchFamily="18" charset="2"/>
                <a:cs typeface="+mn-cs"/>
              </a:rPr>
              <a:t>a </a:t>
            </a:r>
            <a:r>
              <a:rPr lang="en-GB" sz="1800">
                <a:solidFill>
                  <a:srgbClr val="000000"/>
                </a:solidFill>
                <a:latin typeface="DejaVu Sans" pitchFamily="16" charset="0"/>
                <a:cs typeface="+mn-cs"/>
              </a:rPr>
              <a:t>(≠ 0) </a:t>
            </a:r>
          </a:p>
          <a:p>
            <a:pPr defTabSz="457106" eaLnBrk="1">
              <a:lnSpc>
                <a:spcPct val="97000"/>
              </a:lnSpc>
              <a:buClr>
                <a:srgbClr val="000000"/>
              </a:buClr>
              <a:buSzPct val="45000"/>
              <a:tabLst>
                <a:tab pos="723750" algn="l"/>
                <a:tab pos="1447500" algn="l"/>
                <a:tab pos="2171250" algn="l"/>
                <a:tab pos="2895000" algn="l"/>
                <a:tab pos="3618749" algn="l"/>
                <a:tab pos="4342500" algn="l"/>
                <a:tab pos="5066250" algn="l"/>
              </a:tabLst>
              <a:defRPr/>
            </a:pPr>
            <a:endParaRPr lang="en-GB" sz="1800">
              <a:solidFill>
                <a:srgbClr val="000000"/>
              </a:solidFill>
              <a:latin typeface="DejaVu Sans" pitchFamily="16" charset="0"/>
              <a:cs typeface="+mn-cs"/>
            </a:endParaRPr>
          </a:p>
          <a:p>
            <a:pPr defTabSz="457106" eaLnBrk="1">
              <a:lnSpc>
                <a:spcPct val="97000"/>
              </a:lnSpc>
              <a:buClr>
                <a:srgbClr val="000000"/>
              </a:buClr>
              <a:buSzPct val="45000"/>
              <a:buFont typeface="Wingdings" pitchFamily="2" charset="2"/>
              <a:buChar char=""/>
              <a:tabLst>
                <a:tab pos="723750" algn="l"/>
                <a:tab pos="1447500" algn="l"/>
                <a:tab pos="2171250" algn="l"/>
                <a:tab pos="2895000" algn="l"/>
                <a:tab pos="3618749" algn="l"/>
                <a:tab pos="4342500" algn="l"/>
                <a:tab pos="5066250" algn="l"/>
              </a:tabLst>
              <a:defRPr/>
            </a:pPr>
            <a:r>
              <a:rPr lang="en-GB" sz="1800">
                <a:solidFill>
                  <a:srgbClr val="000000"/>
                </a:solidFill>
                <a:latin typeface="DejaVu Sans" pitchFamily="16" charset="0"/>
                <a:cs typeface="+mn-cs"/>
              </a:rPr>
              <a:t> OPTICAL CLASSES:</a:t>
            </a:r>
          </a:p>
          <a:p>
            <a:pPr defTabSz="457106" eaLnBrk="1">
              <a:lnSpc>
                <a:spcPct val="97000"/>
              </a:lnSpc>
              <a:buClr>
                <a:srgbClr val="000000"/>
              </a:buClr>
              <a:buSzPct val="45000"/>
              <a:tabLst>
                <a:tab pos="723750" algn="l"/>
                <a:tab pos="1447500" algn="l"/>
                <a:tab pos="2171250" algn="l"/>
                <a:tab pos="2895000" algn="l"/>
                <a:tab pos="3618749" algn="l"/>
                <a:tab pos="4342500" algn="l"/>
                <a:tab pos="5066250" algn="l"/>
              </a:tabLst>
              <a:defRPr/>
            </a:pPr>
            <a:r>
              <a:rPr lang="en-GB" sz="1800">
                <a:solidFill>
                  <a:srgbClr val="000000"/>
                </a:solidFill>
                <a:latin typeface="DejaVu Sans" pitchFamily="16" charset="0"/>
                <a:cs typeface="+mn-cs"/>
              </a:rPr>
              <a:t>     1) </a:t>
            </a:r>
            <a:r>
              <a:rPr lang="en-GB" sz="1800" b="1">
                <a:solidFill>
                  <a:srgbClr val="000000"/>
                </a:solidFill>
                <a:latin typeface="DejaVu Sans" pitchFamily="16" charset="0"/>
                <a:cs typeface="+mn-cs"/>
              </a:rPr>
              <a:t>MONOAXIAL</a:t>
            </a:r>
            <a:r>
              <a:rPr lang="en-GB" sz="1800">
                <a:solidFill>
                  <a:srgbClr val="000000"/>
                </a:solidFill>
                <a:latin typeface="DejaVu Sans" pitchFamily="16" charset="0"/>
                <a:cs typeface="+mn-cs"/>
              </a:rPr>
              <a:t> = one  monorefringence          direction (one optical axis)</a:t>
            </a:r>
          </a:p>
          <a:p>
            <a:pPr defTabSz="457106" eaLnBrk="1">
              <a:lnSpc>
                <a:spcPct val="97000"/>
              </a:lnSpc>
              <a:buClr>
                <a:srgbClr val="000000"/>
              </a:buClr>
              <a:buSzPct val="45000"/>
              <a:tabLst>
                <a:tab pos="723750" algn="l"/>
                <a:tab pos="1447500" algn="l"/>
                <a:tab pos="2171250" algn="l"/>
                <a:tab pos="2895000" algn="l"/>
                <a:tab pos="3618749" algn="l"/>
                <a:tab pos="4342500" algn="l"/>
                <a:tab pos="5066250" algn="l"/>
              </a:tabLst>
              <a:defRPr/>
            </a:pPr>
            <a:r>
              <a:rPr lang="en-GB" sz="1800">
                <a:solidFill>
                  <a:srgbClr val="000000"/>
                </a:solidFill>
                <a:latin typeface="DejaVu Sans" pitchFamily="16" charset="0"/>
                <a:cs typeface="+mn-cs"/>
              </a:rPr>
              <a:t>     2) </a:t>
            </a:r>
            <a:r>
              <a:rPr lang="en-GB" sz="1800" b="1">
                <a:solidFill>
                  <a:srgbClr val="000000"/>
                </a:solidFill>
                <a:latin typeface="DejaVu Sans" pitchFamily="16" charset="0"/>
                <a:cs typeface="+mn-cs"/>
              </a:rPr>
              <a:t>BIAXIAL</a:t>
            </a:r>
            <a:r>
              <a:rPr lang="en-GB" sz="1800">
                <a:solidFill>
                  <a:srgbClr val="000000"/>
                </a:solidFill>
                <a:latin typeface="DejaVu Sans" pitchFamily="16" charset="0"/>
                <a:cs typeface="+mn-cs"/>
              </a:rPr>
              <a:t> = two monorefringence                  directions (two optical axes)</a:t>
            </a:r>
          </a:p>
        </p:txBody>
      </p:sp>
      <p:pic>
        <p:nvPicPr>
          <p:cNvPr id="163849"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916113"/>
            <a:ext cx="3224212"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ChangeArrowheads="1"/>
          </p:cNvSpPr>
          <p:nvPr/>
        </p:nvSpPr>
        <p:spPr bwMode="auto">
          <a:xfrm>
            <a:off x="0" y="0"/>
            <a:ext cx="5943600" cy="838200"/>
          </a:xfrm>
          <a:prstGeom prst="rect">
            <a:avLst/>
          </a:prstGeom>
          <a:solidFill>
            <a:srgbClr val="000080"/>
          </a:soli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31749" name="Rectangle 3"/>
          <p:cNvSpPr>
            <a:spLocks noChangeArrowheads="1"/>
          </p:cNvSpPr>
          <p:nvPr/>
        </p:nvSpPr>
        <p:spPr bwMode="auto">
          <a:xfrm>
            <a:off x="5867400" y="0"/>
            <a:ext cx="2209800" cy="838200"/>
          </a:xfrm>
          <a:prstGeom prst="rect">
            <a:avLst/>
          </a:prstGeom>
          <a:gradFill rotWithShape="0">
            <a:gsLst>
              <a:gs pos="0">
                <a:srgbClr val="000080"/>
              </a:gs>
              <a:gs pos="100000">
                <a:srgbClr val="FF0000"/>
              </a:gs>
            </a:gsLst>
            <a:lin ang="0" scaled="1"/>
          </a:gra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31750" name="Rectangle 4"/>
          <p:cNvSpPr>
            <a:spLocks noChangeArrowheads="1"/>
          </p:cNvSpPr>
          <p:nvPr/>
        </p:nvSpPr>
        <p:spPr bwMode="auto">
          <a:xfrm>
            <a:off x="8001000" y="0"/>
            <a:ext cx="1143000" cy="838200"/>
          </a:xfrm>
          <a:prstGeom prst="rect">
            <a:avLst/>
          </a:prstGeom>
          <a:solidFill>
            <a:srgbClr val="FF0000"/>
          </a:solidFill>
          <a:ln w="9525">
            <a:noFill/>
            <a:miter lim="800000"/>
            <a:headEnd/>
            <a:tailEnd/>
          </a:ln>
        </p:spPr>
        <p:txBody>
          <a:bodyPr wrap="none" lIns="91420" tIns="45711" rIns="91420" bIns="45711" anchor="ctr"/>
          <a:lstStyle/>
          <a:p>
            <a:pPr algn="ctr" eaLnBrk="1" hangingPunct="1">
              <a:defRPr/>
            </a:pPr>
            <a:endParaRPr lang="it-IT" sz="1600">
              <a:solidFill>
                <a:srgbClr val="000000"/>
              </a:solidFill>
              <a:latin typeface="Arial Rounded MT Bold" pitchFamily="-108" charset="0"/>
              <a:ea typeface="Osaka" pitchFamily="-108" charset="-128"/>
              <a:cs typeface="+mn-cs"/>
            </a:endParaRPr>
          </a:p>
        </p:txBody>
      </p:sp>
      <p:sp>
        <p:nvSpPr>
          <p:cNvPr id="31751" name="Rectangle 10"/>
          <p:cNvSpPr>
            <a:spLocks noChangeArrowheads="1"/>
          </p:cNvSpPr>
          <p:nvPr/>
        </p:nvSpPr>
        <p:spPr bwMode="auto">
          <a:xfrm>
            <a:off x="715963" y="142875"/>
            <a:ext cx="7896225" cy="579438"/>
          </a:xfrm>
          <a:prstGeom prst="rect">
            <a:avLst/>
          </a:prstGeom>
          <a:noFill/>
          <a:ln w="9525">
            <a:noFill/>
            <a:miter lim="800000"/>
            <a:headEnd/>
            <a:tailEnd/>
          </a:ln>
        </p:spPr>
        <p:txBody>
          <a:bodyPr wrap="none" lIns="91420" tIns="45711" rIns="91420" bIns="45711">
            <a:spAutoFit/>
          </a:bodyPr>
          <a:lstStyle/>
          <a:p>
            <a:pPr eaLnBrk="1" hangingPunct="1">
              <a:defRPr/>
            </a:pPr>
            <a:r>
              <a:rPr lang="en-GB" sz="3200" b="1">
                <a:solidFill>
                  <a:srgbClr val="FFFFFF"/>
                </a:solidFill>
                <a:effectLst>
                  <a:outerShdw blurRad="38100" dist="38100" dir="2700000" algn="tl">
                    <a:srgbClr val="C0C0C0"/>
                  </a:outerShdw>
                </a:effectLst>
                <a:cs typeface="+mn-cs"/>
              </a:rPr>
              <a:t>Potassium Di-hydrogen Phosphate KDP</a:t>
            </a:r>
            <a:endParaRPr lang="el-GR" sz="3200" b="1">
              <a:solidFill>
                <a:srgbClr val="FFFFFF"/>
              </a:solidFill>
              <a:effectLst>
                <a:outerShdw blurRad="38100" dist="38100" dir="2700000" algn="tl">
                  <a:srgbClr val="C0C0C0"/>
                </a:outerShdw>
              </a:effectLst>
              <a:cs typeface="+mn-cs"/>
            </a:endParaRPr>
          </a:p>
        </p:txBody>
      </p:sp>
      <p:sp>
        <p:nvSpPr>
          <p:cNvPr id="31752" name="Text Box 8"/>
          <p:cNvSpPr txBox="1">
            <a:spLocks noChangeArrowheads="1"/>
          </p:cNvSpPr>
          <p:nvPr/>
        </p:nvSpPr>
        <p:spPr bwMode="auto">
          <a:xfrm>
            <a:off x="633413" y="1700213"/>
            <a:ext cx="4173537" cy="2832100"/>
          </a:xfrm>
          <a:prstGeom prst="rect">
            <a:avLst/>
          </a:prstGeom>
          <a:noFill/>
          <a:ln w="9525">
            <a:noFill/>
            <a:round/>
            <a:headEnd/>
            <a:tailEnd/>
          </a:ln>
          <a:effectLst/>
        </p:spPr>
        <p:txBody>
          <a:bodyPr lIns="0" tIns="0" rIns="0" bIns="0"/>
          <a:lstStyle/>
          <a:p>
            <a:pPr marL="412664" indent="-307911" defTabSz="457106" eaLnBrk="1" hangingPunct="1">
              <a:lnSpc>
                <a:spcPct val="95000"/>
              </a:lnSpc>
              <a:spcAft>
                <a:spcPts val="1425"/>
              </a:spcAft>
              <a:buClr>
                <a:srgbClr val="000000"/>
              </a:buClr>
              <a:buSzPct val="100000"/>
              <a:buFont typeface="Arial" pitchFamily="34" charset="0"/>
              <a:buChar char="•"/>
              <a:tabLst>
                <a:tab pos="723750" algn="l"/>
                <a:tab pos="1447500" algn="l"/>
                <a:tab pos="2171250" algn="l"/>
                <a:tab pos="2895000" algn="l"/>
                <a:tab pos="3618749" algn="l"/>
              </a:tabLst>
              <a:defRPr/>
            </a:pPr>
            <a:r>
              <a:rPr lang="en-GB" sz="2000" u="sng">
                <a:solidFill>
                  <a:srgbClr val="000000"/>
                </a:solidFill>
                <a:latin typeface="Calibri" pitchFamily="34" charset="0"/>
                <a:cs typeface="+mn-cs"/>
              </a:rPr>
              <a:t>Monoaxial</a:t>
            </a:r>
            <a:r>
              <a:rPr lang="en-GB" sz="2000">
                <a:solidFill>
                  <a:srgbClr val="000000"/>
                </a:solidFill>
                <a:latin typeface="Calibri" pitchFamily="34" charset="0"/>
                <a:cs typeface="+mn-cs"/>
              </a:rPr>
              <a:t> </a:t>
            </a:r>
          </a:p>
          <a:p>
            <a:pPr marL="412664" indent="-307911" defTabSz="457106" eaLnBrk="1" hangingPunct="1">
              <a:lnSpc>
                <a:spcPct val="95000"/>
              </a:lnSpc>
              <a:spcAft>
                <a:spcPts val="1425"/>
              </a:spcAft>
              <a:buClr>
                <a:srgbClr val="000000"/>
              </a:buClr>
              <a:buSzPct val="100000"/>
              <a:buFont typeface="Arial" pitchFamily="34" charset="0"/>
              <a:buChar char="•"/>
              <a:tabLst>
                <a:tab pos="723750" algn="l"/>
                <a:tab pos="1447500" algn="l"/>
                <a:tab pos="2171250" algn="l"/>
                <a:tab pos="2895000" algn="l"/>
                <a:tab pos="3618749" algn="l"/>
              </a:tabLst>
              <a:defRPr/>
            </a:pPr>
            <a:r>
              <a:rPr lang="en-GB" sz="2000">
                <a:solidFill>
                  <a:srgbClr val="000000"/>
                </a:solidFill>
                <a:latin typeface="Calibri" pitchFamily="34" charset="0"/>
                <a:cs typeface="+mn-cs"/>
              </a:rPr>
              <a:t>Oblate optical indicatrix</a:t>
            </a:r>
          </a:p>
        </p:txBody>
      </p:sp>
      <p:sp>
        <p:nvSpPr>
          <p:cNvPr id="31753" name="Text Box 9"/>
          <p:cNvSpPr txBox="1">
            <a:spLocks noChangeArrowheads="1"/>
          </p:cNvSpPr>
          <p:nvPr/>
        </p:nvSpPr>
        <p:spPr bwMode="auto">
          <a:xfrm>
            <a:off x="5205413" y="1700213"/>
            <a:ext cx="4016375" cy="914400"/>
          </a:xfrm>
          <a:prstGeom prst="rect">
            <a:avLst/>
          </a:prstGeom>
          <a:noFill/>
          <a:ln w="9525">
            <a:noFill/>
            <a:round/>
            <a:headEnd/>
            <a:tailEnd/>
          </a:ln>
          <a:effectLst/>
        </p:spPr>
        <p:txBody>
          <a:bodyPr lIns="89982" tIns="44991" rIns="89982" bIns="44991"/>
          <a:lstStyle/>
          <a:p>
            <a:pPr marL="277755" lvl="1" indent="-277755" defTabSz="457106" eaLnBrk="1" hangingPunct="1">
              <a:lnSpc>
                <a:spcPct val="93000"/>
              </a:lnSpc>
              <a:spcAft>
                <a:spcPts val="1425"/>
              </a:spcAft>
              <a:buClr>
                <a:srgbClr val="000000"/>
              </a:buClr>
              <a:buSzPct val="75000"/>
              <a:buFont typeface="Arial" pitchFamily="34" charset="0"/>
              <a:buChar char="•"/>
              <a:tabLst>
                <a:tab pos="723750" algn="l"/>
                <a:tab pos="1447500" algn="l"/>
                <a:tab pos="2171250" algn="l"/>
                <a:tab pos="2895000" algn="l"/>
                <a:tab pos="3618749" algn="l"/>
              </a:tabLst>
              <a:defRPr/>
            </a:pPr>
            <a:r>
              <a:rPr lang="en-GB" sz="2000" u="sng">
                <a:solidFill>
                  <a:srgbClr val="000000"/>
                </a:solidFill>
                <a:latin typeface="Calibri" pitchFamily="34" charset="0"/>
                <a:cs typeface="+mn-cs"/>
              </a:rPr>
              <a:t>Biaxial</a:t>
            </a:r>
          </a:p>
        </p:txBody>
      </p:sp>
      <p:sp>
        <p:nvSpPr>
          <p:cNvPr id="31754" name="Line 10"/>
          <p:cNvSpPr>
            <a:spLocks noChangeShapeType="1"/>
          </p:cNvSpPr>
          <p:nvPr/>
        </p:nvSpPr>
        <p:spPr bwMode="auto">
          <a:xfrm>
            <a:off x="4889500" y="1146175"/>
            <a:ext cx="1588" cy="4881563"/>
          </a:xfrm>
          <a:prstGeom prst="line">
            <a:avLst/>
          </a:prstGeom>
          <a:noFill/>
          <a:ln w="9360">
            <a:solidFill>
              <a:srgbClr val="000000"/>
            </a:solidFill>
            <a:miter lim="800000"/>
            <a:headEnd/>
            <a:tailEnd/>
          </a:ln>
          <a:effectLst/>
        </p:spPr>
        <p:txBody>
          <a:bodyPr lIns="91420" tIns="45711" rIns="91420" bIns="45711"/>
          <a:lstStyle/>
          <a:p>
            <a:pPr eaLnBrk="1" hangingPunct="1">
              <a:defRPr/>
            </a:pPr>
            <a:endParaRPr lang="it-IT" sz="1800">
              <a:solidFill>
                <a:srgbClr val="000000"/>
              </a:solidFill>
              <a:cs typeface="+mn-cs"/>
            </a:endParaRPr>
          </a:p>
        </p:txBody>
      </p:sp>
      <p:sp>
        <p:nvSpPr>
          <p:cNvPr id="31755" name="Text Box 11"/>
          <p:cNvSpPr txBox="1">
            <a:spLocks noChangeArrowheads="1"/>
          </p:cNvSpPr>
          <p:nvPr/>
        </p:nvSpPr>
        <p:spPr bwMode="auto">
          <a:xfrm>
            <a:off x="685800" y="1014413"/>
            <a:ext cx="2773363" cy="527050"/>
          </a:xfrm>
          <a:prstGeom prst="rect">
            <a:avLst/>
          </a:prstGeom>
          <a:noFill/>
          <a:ln w="9525">
            <a:noFill/>
            <a:round/>
            <a:headEnd/>
            <a:tailEnd/>
          </a:ln>
          <a:effectLst/>
        </p:spPr>
        <p:txBody>
          <a:bodyPr wrap="none" lIns="89982" tIns="46790" rIns="89982" bIns="46790">
            <a:spAutoFit/>
          </a:bodyPr>
          <a:lstStyle/>
          <a:p>
            <a:pPr defTabSz="457106" eaLnBrk="1" hangingPunct="1">
              <a:buClr>
                <a:srgbClr val="3333CC"/>
              </a:buClr>
              <a:buSzPct val="100000"/>
              <a:tabLst>
                <a:tab pos="723750" algn="l"/>
                <a:tab pos="1447500" algn="l"/>
                <a:tab pos="2171250" algn="l"/>
                <a:tab pos="2895000" algn="l"/>
                <a:tab pos="3618749" algn="l"/>
              </a:tabLst>
              <a:defRPr/>
            </a:pPr>
            <a:r>
              <a:rPr lang="en-GB" sz="2800">
                <a:solidFill>
                  <a:srgbClr val="3333CC"/>
                </a:solidFill>
                <a:effectLst>
                  <a:outerShdw blurRad="38100" dist="38100" dir="2700000" algn="tl">
                    <a:srgbClr val="C0C0C0"/>
                  </a:outerShdw>
                </a:effectLst>
                <a:latin typeface="Calibri" pitchFamily="34" charset="0"/>
                <a:cs typeface="+mn-cs"/>
              </a:rPr>
              <a:t>Tetragonal (I-4d2)</a:t>
            </a:r>
          </a:p>
        </p:txBody>
      </p:sp>
      <p:sp>
        <p:nvSpPr>
          <p:cNvPr id="31756" name="Text Box 12"/>
          <p:cNvSpPr txBox="1">
            <a:spLocks noChangeArrowheads="1"/>
          </p:cNvSpPr>
          <p:nvPr/>
        </p:nvSpPr>
        <p:spPr bwMode="auto">
          <a:xfrm>
            <a:off x="4857750" y="1014413"/>
            <a:ext cx="3286125" cy="527050"/>
          </a:xfrm>
          <a:prstGeom prst="rect">
            <a:avLst/>
          </a:prstGeom>
          <a:noFill/>
          <a:ln w="9525">
            <a:noFill/>
            <a:round/>
            <a:headEnd/>
            <a:tailEnd/>
          </a:ln>
          <a:effectLst/>
        </p:spPr>
        <p:txBody>
          <a:bodyPr wrap="none" lIns="89982" tIns="46790" rIns="89982" bIns="46790">
            <a:spAutoFit/>
          </a:bodyPr>
          <a:lstStyle/>
          <a:p>
            <a:pPr defTabSz="457106" eaLnBrk="1" hangingPunct="1">
              <a:buClr>
                <a:srgbClr val="84AA33"/>
              </a:buClr>
              <a:buSzPct val="100000"/>
              <a:tabLst>
                <a:tab pos="723750" algn="l"/>
                <a:tab pos="1447500" algn="l"/>
                <a:tab pos="2171250" algn="l"/>
                <a:tab pos="2895000" algn="l"/>
                <a:tab pos="3618749" algn="l"/>
              </a:tabLst>
              <a:defRPr/>
            </a:pPr>
            <a:r>
              <a:rPr lang="en-GB" sz="2800">
                <a:solidFill>
                  <a:srgbClr val="84AA33"/>
                </a:solidFill>
                <a:effectLst>
                  <a:outerShdw blurRad="38100" dist="38100" dir="2700000" algn="tl">
                    <a:srgbClr val="C0C0C0"/>
                  </a:outerShdw>
                </a:effectLst>
                <a:latin typeface="Calibri" pitchFamily="34" charset="0"/>
                <a:cs typeface="+mn-cs"/>
              </a:rPr>
              <a:t>Orthorhombic (Fdd2)</a:t>
            </a:r>
          </a:p>
        </p:txBody>
      </p:sp>
      <p:sp>
        <p:nvSpPr>
          <p:cNvPr id="31757" name="Text Box 13"/>
          <p:cNvSpPr txBox="1">
            <a:spLocks noChangeArrowheads="1"/>
          </p:cNvSpPr>
          <p:nvPr/>
        </p:nvSpPr>
        <p:spPr bwMode="auto">
          <a:xfrm>
            <a:off x="3200400" y="4900613"/>
            <a:ext cx="338138" cy="388937"/>
          </a:xfrm>
          <a:prstGeom prst="rect">
            <a:avLst/>
          </a:prstGeom>
          <a:noFill/>
          <a:ln w="9525">
            <a:noFill/>
            <a:round/>
            <a:headEnd/>
            <a:tailEnd/>
          </a:ln>
          <a:effectLst/>
        </p:spPr>
        <p:txBody>
          <a:bodyPr wrap="none" lIns="89982" tIns="44991" rIns="89982" bIns="44991"/>
          <a:lstStyle/>
          <a:p>
            <a:pPr eaLnBrk="1">
              <a:lnSpc>
                <a:spcPct val="109000"/>
              </a:lnSpc>
              <a:buClr>
                <a:srgbClr val="000000"/>
              </a:buClr>
              <a:buSzPct val="45000"/>
              <a:buFont typeface="Wingdings" pitchFamily="2" charset="2"/>
              <a:buNone/>
              <a:defRPr/>
            </a:pPr>
            <a:r>
              <a:rPr lang="en-GB" sz="1800">
                <a:solidFill>
                  <a:srgbClr val="000000"/>
                </a:solidFill>
                <a:latin typeface="Symbol" pitchFamily="18" charset="2"/>
                <a:cs typeface="+mn-cs"/>
              </a:rPr>
              <a:t>w</a:t>
            </a:r>
          </a:p>
        </p:txBody>
      </p:sp>
      <p:pic>
        <p:nvPicPr>
          <p:cNvPr id="164876"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074863"/>
            <a:ext cx="337185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487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8" y="2843213"/>
            <a:ext cx="4284662" cy="355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1760" name="Rectangle 16"/>
          <p:cNvSpPr>
            <a:spLocks noChangeArrowheads="1"/>
          </p:cNvSpPr>
          <p:nvPr/>
        </p:nvSpPr>
        <p:spPr bwMode="auto">
          <a:xfrm>
            <a:off x="1371600" y="2843213"/>
            <a:ext cx="1828800" cy="228600"/>
          </a:xfrm>
          <a:prstGeom prst="rect">
            <a:avLst/>
          </a:prstGeom>
          <a:solidFill>
            <a:srgbClr val="FFFFFF"/>
          </a:solidFill>
          <a:ln w="9525">
            <a:solidFill>
              <a:srgbClr val="FFFFFF"/>
            </a:solidFill>
            <a:round/>
            <a:headEnd/>
            <a:tailEnd/>
          </a:ln>
          <a:effectLst/>
        </p:spPr>
        <p:txBody>
          <a:bodyPr wrap="none" lIns="89982" tIns="44991" rIns="89982" bIns="44991" anchor="ctr"/>
          <a:lstStyle/>
          <a:p>
            <a:pPr algn="ctr" defTabSz="457106" eaLnBrk="1">
              <a:lnSpc>
                <a:spcPct val="98000"/>
              </a:lnSpc>
              <a:buClr>
                <a:srgbClr val="000000"/>
              </a:buClr>
              <a:buSzPct val="45000"/>
              <a:tabLst>
                <a:tab pos="723750" algn="l"/>
                <a:tab pos="1447500" algn="l"/>
              </a:tabLst>
              <a:defRPr/>
            </a:pPr>
            <a:r>
              <a:rPr lang="en-GB" sz="1800">
                <a:solidFill>
                  <a:srgbClr val="000000"/>
                </a:solidFill>
                <a:latin typeface="DejaVu Sans" pitchFamily="16" charset="0"/>
                <a:cs typeface="+mn-cs"/>
              </a:rPr>
              <a:t>optic axis</a:t>
            </a:r>
          </a:p>
        </p:txBody>
      </p:sp>
      <p:sp>
        <p:nvSpPr>
          <p:cNvPr id="31761" name="Text Box 17"/>
          <p:cNvSpPr txBox="1">
            <a:spLocks noChangeArrowheads="1"/>
          </p:cNvSpPr>
          <p:nvPr/>
        </p:nvSpPr>
        <p:spPr bwMode="auto">
          <a:xfrm>
            <a:off x="3429000" y="2614613"/>
            <a:ext cx="1071563" cy="688975"/>
          </a:xfrm>
          <a:prstGeom prst="rect">
            <a:avLst/>
          </a:prstGeom>
          <a:noFill/>
          <a:ln w="9525">
            <a:solidFill>
              <a:srgbClr val="000000"/>
            </a:solidFill>
            <a:round/>
            <a:headEnd/>
            <a:tailEnd/>
          </a:ln>
          <a:effectLst/>
        </p:spPr>
        <p:txBody>
          <a:bodyPr lIns="89982" tIns="44991" rIns="89982" bIns="44991"/>
          <a:lstStyle/>
          <a:p>
            <a:pPr defTabSz="457106" eaLnBrk="1">
              <a:lnSpc>
                <a:spcPct val="109000"/>
              </a:lnSpc>
              <a:buClr>
                <a:srgbClr val="000000"/>
              </a:buClr>
              <a:buSzPct val="45000"/>
              <a:tabLst>
                <a:tab pos="723750" algn="l"/>
              </a:tabLst>
              <a:defRPr/>
            </a:pPr>
            <a:r>
              <a:rPr lang="en-GB" sz="1800">
                <a:solidFill>
                  <a:srgbClr val="000000"/>
                </a:solidFill>
                <a:latin typeface="Symbol" pitchFamily="18" charset="2"/>
                <a:cs typeface="+mn-cs"/>
              </a:rPr>
              <a:t>e </a:t>
            </a:r>
            <a:r>
              <a:rPr lang="en-GB" sz="1800">
                <a:solidFill>
                  <a:srgbClr val="000000"/>
                </a:solidFill>
                <a:latin typeface="DejaVu Sans" pitchFamily="16" charset="0"/>
                <a:cs typeface="+mn-cs"/>
              </a:rPr>
              <a:t> = 1.43</a:t>
            </a:r>
          </a:p>
          <a:p>
            <a:pPr defTabSz="457106" eaLnBrk="1">
              <a:lnSpc>
                <a:spcPct val="109000"/>
              </a:lnSpc>
              <a:buClr>
                <a:srgbClr val="000000"/>
              </a:buClr>
              <a:buSzPct val="45000"/>
              <a:tabLst>
                <a:tab pos="723750" algn="l"/>
              </a:tabLst>
              <a:defRPr/>
            </a:pPr>
            <a:r>
              <a:rPr lang="en-GB" sz="1800">
                <a:solidFill>
                  <a:srgbClr val="000000"/>
                </a:solidFill>
                <a:latin typeface="Symbol" pitchFamily="18" charset="2"/>
                <a:cs typeface="+mn-cs"/>
              </a:rPr>
              <a:t>w</a:t>
            </a:r>
            <a:r>
              <a:rPr lang="en-GB" sz="1800">
                <a:solidFill>
                  <a:srgbClr val="000000"/>
                </a:solidFill>
                <a:latin typeface="DejaVu Sans" pitchFamily="16" charset="0"/>
                <a:cs typeface="+mn-cs"/>
              </a:rPr>
              <a:t> = 1.49</a:t>
            </a:r>
          </a:p>
        </p:txBody>
      </p:sp>
      <p:sp>
        <p:nvSpPr>
          <p:cNvPr id="31762" name="Text Box 18"/>
          <p:cNvSpPr txBox="1">
            <a:spLocks noChangeArrowheads="1"/>
          </p:cNvSpPr>
          <p:nvPr/>
        </p:nvSpPr>
        <p:spPr bwMode="auto">
          <a:xfrm>
            <a:off x="7740650" y="1700213"/>
            <a:ext cx="1223963" cy="987425"/>
          </a:xfrm>
          <a:prstGeom prst="rect">
            <a:avLst/>
          </a:prstGeom>
          <a:noFill/>
          <a:ln w="9525">
            <a:solidFill>
              <a:srgbClr val="000000"/>
            </a:solidFill>
            <a:round/>
            <a:headEnd/>
            <a:tailEnd/>
          </a:ln>
          <a:effectLst/>
        </p:spPr>
        <p:txBody>
          <a:bodyPr lIns="89982" tIns="44991" rIns="89982" bIns="44991"/>
          <a:lstStyle/>
          <a:p>
            <a:pPr defTabSz="457106" eaLnBrk="1">
              <a:lnSpc>
                <a:spcPct val="109000"/>
              </a:lnSpc>
              <a:buClr>
                <a:srgbClr val="000000"/>
              </a:buClr>
              <a:buSzPct val="45000"/>
              <a:tabLst>
                <a:tab pos="723750" algn="l"/>
              </a:tabLst>
              <a:defRPr/>
            </a:pPr>
            <a:r>
              <a:rPr lang="en-GB" sz="1800">
                <a:solidFill>
                  <a:srgbClr val="000000"/>
                </a:solidFill>
                <a:latin typeface="Symbol" pitchFamily="18" charset="2"/>
                <a:cs typeface="+mn-cs"/>
              </a:rPr>
              <a:t>a</a:t>
            </a:r>
            <a:r>
              <a:rPr lang="en-GB" sz="1800">
                <a:solidFill>
                  <a:srgbClr val="000000"/>
                </a:solidFill>
                <a:latin typeface="DejaVu Sans" pitchFamily="16" charset="0"/>
                <a:cs typeface="+mn-cs"/>
              </a:rPr>
              <a:t> = 1.436</a:t>
            </a:r>
          </a:p>
          <a:p>
            <a:pPr defTabSz="457106" eaLnBrk="1">
              <a:lnSpc>
                <a:spcPct val="109000"/>
              </a:lnSpc>
              <a:buClr>
                <a:srgbClr val="000000"/>
              </a:buClr>
              <a:buSzPct val="45000"/>
              <a:tabLst>
                <a:tab pos="723750" algn="l"/>
              </a:tabLst>
              <a:defRPr/>
            </a:pPr>
            <a:r>
              <a:rPr lang="en-GB" sz="1800">
                <a:solidFill>
                  <a:srgbClr val="000000"/>
                </a:solidFill>
                <a:latin typeface="Symbol" pitchFamily="18" charset="2"/>
                <a:cs typeface="+mn-cs"/>
              </a:rPr>
              <a:t>b</a:t>
            </a:r>
            <a:r>
              <a:rPr lang="en-GB" sz="1800">
                <a:solidFill>
                  <a:srgbClr val="000000"/>
                </a:solidFill>
                <a:latin typeface="DejaVu Sans" pitchFamily="16" charset="0"/>
                <a:cs typeface="+mn-cs"/>
              </a:rPr>
              <a:t> = 1.476</a:t>
            </a:r>
          </a:p>
          <a:p>
            <a:pPr defTabSz="457106" eaLnBrk="1">
              <a:lnSpc>
                <a:spcPct val="109000"/>
              </a:lnSpc>
              <a:buClr>
                <a:srgbClr val="000000"/>
              </a:buClr>
              <a:buSzPct val="45000"/>
              <a:tabLst>
                <a:tab pos="723750" algn="l"/>
              </a:tabLst>
              <a:defRPr/>
            </a:pPr>
            <a:r>
              <a:rPr lang="en-GB" sz="1800">
                <a:solidFill>
                  <a:srgbClr val="000000"/>
                </a:solidFill>
                <a:latin typeface="Symbol" pitchFamily="18" charset="2"/>
                <a:cs typeface="+mn-cs"/>
              </a:rPr>
              <a:t>g</a:t>
            </a:r>
            <a:r>
              <a:rPr lang="en-GB" sz="1800">
                <a:solidFill>
                  <a:srgbClr val="000000"/>
                </a:solidFill>
                <a:latin typeface="DejaVu Sans" pitchFamily="16" charset="0"/>
                <a:cs typeface="+mn-cs"/>
              </a:rPr>
              <a:t> = 1.484</a:t>
            </a:r>
          </a:p>
        </p:txBody>
      </p:sp>
      <p:sp>
        <p:nvSpPr>
          <p:cNvPr id="31763" name="Text Box 19"/>
          <p:cNvSpPr txBox="1">
            <a:spLocks noChangeArrowheads="1"/>
          </p:cNvSpPr>
          <p:nvPr/>
        </p:nvSpPr>
        <p:spPr bwMode="auto">
          <a:xfrm>
            <a:off x="3265488" y="6075363"/>
            <a:ext cx="2906712" cy="425450"/>
          </a:xfrm>
          <a:prstGeom prst="rect">
            <a:avLst/>
          </a:prstGeom>
          <a:noFill/>
          <a:ln w="9525">
            <a:noFill/>
            <a:round/>
            <a:headEnd/>
            <a:tailEnd/>
          </a:ln>
          <a:effectLst/>
        </p:spPr>
        <p:txBody>
          <a:bodyPr wrap="none" lIns="89982" tIns="44991" rIns="89982" bIns="44991"/>
          <a:lstStyle/>
          <a:p>
            <a:pPr defTabSz="457106" eaLnBrk="1" hangingPunct="1">
              <a:lnSpc>
                <a:spcPct val="95000"/>
              </a:lnSpc>
              <a:buClr>
                <a:srgbClr val="000000"/>
              </a:buClr>
              <a:buSzPct val="100000"/>
              <a:tabLst>
                <a:tab pos="723750" algn="l"/>
                <a:tab pos="1447500" algn="l"/>
                <a:tab pos="2171250" algn="l"/>
                <a:tab pos="2895000" algn="l"/>
              </a:tabLst>
              <a:defRPr/>
            </a:pPr>
            <a:r>
              <a:rPr lang="en-GB" sz="1600">
                <a:solidFill>
                  <a:srgbClr val="000000"/>
                </a:solidFill>
                <a:latin typeface="Calibri" pitchFamily="34" charset="0"/>
                <a:cs typeface="+mn-cs"/>
              </a:rPr>
              <a:t>CPHF: B3LYP, Exp. geom.</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ChangeArrowheads="1"/>
          </p:cNvSpPr>
          <p:nvPr/>
        </p:nvSpPr>
        <p:spPr bwMode="auto">
          <a:xfrm>
            <a:off x="0" y="2514600"/>
            <a:ext cx="9140825" cy="1600200"/>
          </a:xfrm>
          <a:prstGeom prst="rect">
            <a:avLst/>
          </a:prstGeom>
          <a:solidFill>
            <a:srgbClr val="000080"/>
          </a:solidFill>
          <a:ln w="9525">
            <a:solidFill>
              <a:srgbClr val="000080"/>
            </a:solidFill>
            <a:miter lim="800000"/>
            <a:headEnd/>
            <a:tailEnd/>
          </a:ln>
        </p:spPr>
        <p:txBody>
          <a:bodyPr wrap="none" lIns="91420" tIns="45711" rIns="91420" bIns="45711" anchor="ctr"/>
          <a:lstStyle/>
          <a:p>
            <a:pPr algn="ctr" eaLnBrk="1" hangingPunct="1">
              <a:defRPr/>
            </a:pPr>
            <a:endParaRPr lang="en-GB">
              <a:solidFill>
                <a:srgbClr val="000000"/>
              </a:solidFill>
              <a:latin typeface="Times" pitchFamily="18" charset="0"/>
              <a:ea typeface="Osaka" pitchFamily="-108" charset="-128"/>
              <a:cs typeface="+mn-cs"/>
            </a:endParaRPr>
          </a:p>
        </p:txBody>
      </p:sp>
      <p:sp>
        <p:nvSpPr>
          <p:cNvPr id="2053" name="Rectangle 3"/>
          <p:cNvSpPr>
            <a:spLocks noChangeArrowheads="1"/>
          </p:cNvSpPr>
          <p:nvPr/>
        </p:nvSpPr>
        <p:spPr bwMode="auto">
          <a:xfrm>
            <a:off x="6350" y="1228725"/>
            <a:ext cx="9140825" cy="1295400"/>
          </a:xfrm>
          <a:prstGeom prst="rect">
            <a:avLst/>
          </a:prstGeom>
          <a:gradFill rotWithShape="0">
            <a:gsLst>
              <a:gs pos="0">
                <a:srgbClr val="FFFFFF"/>
              </a:gs>
              <a:gs pos="100000">
                <a:srgbClr val="000080"/>
              </a:gs>
            </a:gsLst>
            <a:lin ang="5400000" scaled="1"/>
          </a:gradFill>
          <a:ln w="9525">
            <a:noFill/>
            <a:miter lim="800000"/>
            <a:headEnd/>
            <a:tailEnd/>
          </a:ln>
        </p:spPr>
        <p:txBody>
          <a:bodyPr wrap="none" lIns="91420" tIns="45711" rIns="91420" bIns="45711" anchor="ctr"/>
          <a:lstStyle/>
          <a:p>
            <a:pPr algn="ctr" eaLnBrk="1" hangingPunct="1">
              <a:defRPr/>
            </a:pPr>
            <a:endParaRPr lang="en-GB">
              <a:solidFill>
                <a:srgbClr val="000000"/>
              </a:solidFill>
              <a:latin typeface="Times" pitchFamily="18" charset="0"/>
              <a:ea typeface="Osaka" pitchFamily="-108" charset="-128"/>
              <a:cs typeface="+mn-cs"/>
            </a:endParaRPr>
          </a:p>
        </p:txBody>
      </p:sp>
      <p:sp>
        <p:nvSpPr>
          <p:cNvPr id="2054" name="Rectangle 4"/>
          <p:cNvSpPr>
            <a:spLocks noChangeArrowheads="1"/>
          </p:cNvSpPr>
          <p:nvPr/>
        </p:nvSpPr>
        <p:spPr bwMode="auto">
          <a:xfrm>
            <a:off x="7938" y="4114800"/>
            <a:ext cx="9140825" cy="1295400"/>
          </a:xfrm>
          <a:prstGeom prst="rect">
            <a:avLst/>
          </a:prstGeom>
          <a:gradFill rotWithShape="0">
            <a:gsLst>
              <a:gs pos="0">
                <a:srgbClr val="000080"/>
              </a:gs>
              <a:gs pos="100000">
                <a:srgbClr val="FFFFFF"/>
              </a:gs>
            </a:gsLst>
            <a:lin ang="5400000" scaled="1"/>
          </a:gradFill>
          <a:ln w="9525">
            <a:noFill/>
            <a:miter lim="800000"/>
            <a:headEnd/>
            <a:tailEnd/>
          </a:ln>
        </p:spPr>
        <p:txBody>
          <a:bodyPr wrap="none" lIns="91420" tIns="45711" rIns="91420" bIns="45711" anchor="ctr"/>
          <a:lstStyle/>
          <a:p>
            <a:pPr algn="ctr" eaLnBrk="1" hangingPunct="1">
              <a:defRPr/>
            </a:pPr>
            <a:endParaRPr lang="en-GB">
              <a:solidFill>
                <a:srgbClr val="000000"/>
              </a:solidFill>
              <a:latin typeface="Times" pitchFamily="18" charset="0"/>
              <a:ea typeface="Osaka" pitchFamily="-108" charset="-128"/>
              <a:cs typeface="+mn-cs"/>
            </a:endParaRPr>
          </a:p>
        </p:txBody>
      </p:sp>
      <p:sp>
        <p:nvSpPr>
          <p:cNvPr id="2055" name="Rectangle 5"/>
          <p:cNvSpPr>
            <a:spLocks noChangeArrowheads="1"/>
          </p:cNvSpPr>
          <p:nvPr/>
        </p:nvSpPr>
        <p:spPr bwMode="auto">
          <a:xfrm>
            <a:off x="3286125" y="2978150"/>
            <a:ext cx="2568575" cy="646113"/>
          </a:xfrm>
          <a:prstGeom prst="rect">
            <a:avLst/>
          </a:prstGeom>
          <a:noFill/>
          <a:ln w="9525">
            <a:noFill/>
            <a:miter lim="800000"/>
            <a:headEnd/>
            <a:tailEnd/>
          </a:ln>
        </p:spPr>
        <p:txBody>
          <a:bodyPr wrap="none" lIns="91420" tIns="45711" rIns="91420" bIns="45711">
            <a:spAutoFit/>
          </a:bodyPr>
          <a:lstStyle/>
          <a:p>
            <a:pPr algn="ctr" eaLnBrk="1" hangingPunct="1">
              <a:defRPr/>
            </a:pPr>
            <a:r>
              <a:rPr lang="en-GB" sz="3600" b="1" dirty="0" err="1">
                <a:solidFill>
                  <a:srgbClr val="FFFFFF"/>
                </a:solidFill>
                <a:ea typeface="Osaka" pitchFamily="-108" charset="-128"/>
                <a:cs typeface="+mn-cs"/>
              </a:rPr>
              <a:t>Nanotubes</a:t>
            </a:r>
            <a:endParaRPr lang="en-GB" b="1" dirty="0">
              <a:solidFill>
                <a:srgbClr val="000000"/>
              </a:solidFill>
              <a:ea typeface="Osaka" pitchFamily="-108" charset="-128"/>
              <a:cs typeface="+mn-cs"/>
            </a:endParaRPr>
          </a:p>
        </p:txBody>
      </p:sp>
      <p:sp>
        <p:nvSpPr>
          <p:cNvPr id="2057" name="Rectangle 7"/>
          <p:cNvSpPr>
            <a:spLocks noChangeArrowheads="1"/>
          </p:cNvSpPr>
          <p:nvPr/>
        </p:nvSpPr>
        <p:spPr bwMode="auto">
          <a:xfrm>
            <a:off x="8763000" y="6324600"/>
            <a:ext cx="184150" cy="342900"/>
          </a:xfrm>
          <a:prstGeom prst="rect">
            <a:avLst/>
          </a:prstGeom>
          <a:noFill/>
          <a:ln w="9525">
            <a:noFill/>
            <a:miter lim="800000"/>
            <a:headEnd/>
            <a:tailEnd/>
          </a:ln>
        </p:spPr>
        <p:txBody>
          <a:bodyPr wrap="none" lIns="91420" tIns="45711" rIns="91420" bIns="45711">
            <a:spAutoFit/>
          </a:bodyPr>
          <a:lstStyle/>
          <a:p>
            <a:pPr algn="ctr" eaLnBrk="1" hangingPunct="1">
              <a:defRPr/>
            </a:pPr>
            <a:endParaRPr lang="en-GB" sz="1600">
              <a:solidFill>
                <a:srgbClr val="000000"/>
              </a:solidFill>
              <a:latin typeface="Arial Rounded MT Bold" pitchFamily="-108" charset="0"/>
              <a:ea typeface="Osaka" pitchFamily="-108" charset="-128"/>
              <a:cs typeface="+mn-cs"/>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76200"/>
            <a:ext cx="9144000" cy="539750"/>
          </a:xfrm>
          <a:prstGeom prst="rect">
            <a:avLst/>
          </a:prstGeom>
          <a:gradFill rotWithShape="0">
            <a:gsLst>
              <a:gs pos="0">
                <a:srgbClr val="0000FF"/>
              </a:gs>
              <a:gs pos="50000">
                <a:schemeClr val="bg1"/>
              </a:gs>
              <a:gs pos="100000">
                <a:srgbClr val="0000FF"/>
              </a:gs>
            </a:gsLst>
            <a:lin ang="5400000" scaled="1"/>
          </a:gradFill>
          <a:ln w="9525">
            <a:solidFill>
              <a:schemeClr val="tx1"/>
            </a:solidFill>
            <a:miter lim="800000"/>
            <a:headEnd/>
            <a:tailEnd/>
          </a:ln>
        </p:spPr>
        <p:txBody>
          <a:bodyPr wrap="none" lIns="91420" tIns="45711" rIns="91420" bIns="45711" anchor="ctr"/>
          <a:lstStyle/>
          <a:p>
            <a:pPr algn="ctr">
              <a:lnSpc>
                <a:spcPct val="110000"/>
              </a:lnSpc>
              <a:defRPr/>
            </a:pPr>
            <a:r>
              <a:rPr lang="en-GB" sz="2800">
                <a:solidFill>
                  <a:srgbClr val="333399"/>
                </a:solidFill>
                <a:latin typeface="Tahoma" pitchFamily="34" charset="0"/>
                <a:cs typeface="+mn-cs"/>
              </a:rPr>
              <a:t>Nanotubes</a:t>
            </a:r>
            <a:endParaRPr lang="en-GB" sz="1600" b="1">
              <a:solidFill>
                <a:srgbClr val="000000"/>
              </a:solidFill>
              <a:latin typeface="Tahoma" pitchFamily="34" charset="0"/>
              <a:cs typeface="+mn-cs"/>
            </a:endParaRPr>
          </a:p>
        </p:txBody>
      </p:sp>
      <p:sp>
        <p:nvSpPr>
          <p:cNvPr id="2053" name="Text Box 5"/>
          <p:cNvSpPr txBox="1">
            <a:spLocks noChangeArrowheads="1"/>
          </p:cNvSpPr>
          <p:nvPr/>
        </p:nvSpPr>
        <p:spPr bwMode="auto">
          <a:xfrm>
            <a:off x="4038600" y="3802063"/>
            <a:ext cx="801688" cy="398462"/>
          </a:xfrm>
          <a:prstGeom prst="rect">
            <a:avLst/>
          </a:prstGeom>
          <a:noFill/>
          <a:ln w="9525">
            <a:noFill/>
            <a:miter lim="800000"/>
            <a:headEnd/>
            <a:tailEnd/>
          </a:ln>
        </p:spPr>
        <p:txBody>
          <a:bodyPr wrap="none" lIns="91420" tIns="45711" rIns="91420" bIns="45711">
            <a:spAutoFit/>
          </a:bodyPr>
          <a:lstStyle/>
          <a:p>
            <a:pPr>
              <a:defRPr/>
            </a:pPr>
            <a:r>
              <a:rPr lang="en-GB" sz="2000">
                <a:solidFill>
                  <a:srgbClr val="333399"/>
                </a:solidFill>
                <a:latin typeface="Tahoma" pitchFamily="34" charset="0"/>
                <a:cs typeface="+mn-cs"/>
              </a:rPr>
              <a:t>Why?</a:t>
            </a:r>
            <a:endParaRPr lang="en-GB" sz="2000">
              <a:solidFill>
                <a:srgbClr val="FF0080"/>
              </a:solidFill>
              <a:effectLst>
                <a:outerShdw blurRad="38100" dist="38100" dir="2700000" algn="tl">
                  <a:srgbClr val="C0C0C0"/>
                </a:outerShdw>
              </a:effectLst>
              <a:latin typeface="Tahoma" pitchFamily="34" charset="0"/>
              <a:cs typeface="+mn-cs"/>
            </a:endParaRPr>
          </a:p>
        </p:txBody>
      </p:sp>
      <p:sp>
        <p:nvSpPr>
          <p:cNvPr id="2054" name="Text Box 6"/>
          <p:cNvSpPr txBox="1">
            <a:spLocks noChangeArrowheads="1"/>
          </p:cNvSpPr>
          <p:nvPr/>
        </p:nvSpPr>
        <p:spPr bwMode="auto">
          <a:xfrm>
            <a:off x="2009775" y="838200"/>
            <a:ext cx="4784725" cy="398463"/>
          </a:xfrm>
          <a:prstGeom prst="rect">
            <a:avLst/>
          </a:prstGeom>
          <a:noFill/>
          <a:ln w="9525">
            <a:noFill/>
            <a:miter lim="800000"/>
            <a:headEnd/>
            <a:tailEnd/>
          </a:ln>
        </p:spPr>
        <p:txBody>
          <a:bodyPr wrap="none" lIns="91420" tIns="45711" rIns="91420" bIns="45711">
            <a:spAutoFit/>
          </a:bodyPr>
          <a:lstStyle/>
          <a:p>
            <a:pPr>
              <a:defRPr/>
            </a:pPr>
            <a:r>
              <a:rPr lang="en-GB" sz="2000">
                <a:solidFill>
                  <a:srgbClr val="333399"/>
                </a:solidFill>
                <a:latin typeface="Tahoma" pitchFamily="34" charset="0"/>
                <a:cs typeface="+mn-cs"/>
              </a:rPr>
              <a:t>What’s new in the implemented method?</a:t>
            </a:r>
            <a:endParaRPr lang="en-GB" sz="2000">
              <a:solidFill>
                <a:srgbClr val="FF0080"/>
              </a:solidFill>
              <a:effectLst>
                <a:outerShdw blurRad="38100" dist="38100" dir="2700000" algn="tl">
                  <a:srgbClr val="C0C0C0"/>
                </a:outerShdw>
              </a:effectLst>
              <a:latin typeface="Tahoma" pitchFamily="34" charset="0"/>
              <a:cs typeface="+mn-cs"/>
            </a:endParaRPr>
          </a:p>
        </p:txBody>
      </p:sp>
      <p:sp>
        <p:nvSpPr>
          <p:cNvPr id="2055" name="Text Box 7"/>
          <p:cNvSpPr txBox="1">
            <a:spLocks noChangeArrowheads="1"/>
          </p:cNvSpPr>
          <p:nvPr/>
        </p:nvSpPr>
        <p:spPr bwMode="auto">
          <a:xfrm>
            <a:off x="1228725" y="4124325"/>
            <a:ext cx="6659563" cy="828675"/>
          </a:xfrm>
          <a:prstGeom prst="rect">
            <a:avLst/>
          </a:prstGeom>
          <a:noFill/>
          <a:ln w="9525">
            <a:noFill/>
            <a:miter lim="800000"/>
            <a:headEnd/>
            <a:tailEnd/>
          </a:ln>
        </p:spPr>
        <p:txBody>
          <a:bodyPr wrap="none" lIns="91420" tIns="45711" rIns="91420" bIns="45711">
            <a:spAutoFit/>
          </a:bodyPr>
          <a:lstStyle/>
          <a:p>
            <a:pPr algn="ctr">
              <a:lnSpc>
                <a:spcPct val="120000"/>
              </a:lnSpc>
              <a:defRPr/>
            </a:pPr>
            <a:r>
              <a:rPr lang="en-GB" sz="2000">
                <a:solidFill>
                  <a:srgbClr val="000000"/>
                </a:solidFill>
                <a:cs typeface="+mn-cs"/>
              </a:rPr>
              <a:t>Nanotube ab initio simulation is, in </a:t>
            </a:r>
            <a:r>
              <a:rPr lang="en-GB" sz="2000">
                <a:solidFill>
                  <a:srgbClr val="000000"/>
                </a:solidFill>
                <a:latin typeface="Tahoma" pitchFamily="34" charset="0"/>
                <a:cs typeface="+mn-cs"/>
              </a:rPr>
              <a:t>general, </a:t>
            </a:r>
            <a:r>
              <a:rPr lang="en-GB" sz="2000" b="1">
                <a:solidFill>
                  <a:srgbClr val="000000"/>
                </a:solidFill>
                <a:latin typeface="Tahoma" pitchFamily="34" charset="0"/>
                <a:cs typeface="+mn-cs"/>
              </a:rPr>
              <a:t>expensive</a:t>
            </a:r>
            <a:r>
              <a:rPr lang="en-GB" sz="2000">
                <a:solidFill>
                  <a:srgbClr val="000000"/>
                </a:solidFill>
                <a:latin typeface="Tahoma" pitchFamily="34" charset="0"/>
                <a:cs typeface="+mn-cs"/>
              </a:rPr>
              <a:t>:</a:t>
            </a:r>
          </a:p>
          <a:p>
            <a:pPr algn="ctr">
              <a:lnSpc>
                <a:spcPct val="120000"/>
              </a:lnSpc>
              <a:defRPr/>
            </a:pPr>
            <a:r>
              <a:rPr lang="en-GB" sz="2000">
                <a:solidFill>
                  <a:srgbClr val="000000"/>
                </a:solidFill>
                <a:latin typeface="Tahoma" pitchFamily="34" charset="0"/>
                <a:cs typeface="+mn-cs"/>
              </a:rPr>
              <a:t>the unit cell can contain hundreds or thousands of atoms.</a:t>
            </a:r>
            <a:endParaRPr lang="en-GB">
              <a:solidFill>
                <a:srgbClr val="000000"/>
              </a:solidFill>
              <a:cs typeface="+mn-cs"/>
            </a:endParaRPr>
          </a:p>
        </p:txBody>
      </p:sp>
      <p:sp>
        <p:nvSpPr>
          <p:cNvPr id="2056" name="Rectangle 8"/>
          <p:cNvSpPr>
            <a:spLocks noChangeArrowheads="1"/>
          </p:cNvSpPr>
          <p:nvPr/>
        </p:nvSpPr>
        <p:spPr bwMode="auto">
          <a:xfrm>
            <a:off x="1570038" y="1227138"/>
            <a:ext cx="5842000" cy="1933575"/>
          </a:xfrm>
          <a:prstGeom prst="rect">
            <a:avLst/>
          </a:prstGeom>
          <a:noFill/>
          <a:ln w="9525">
            <a:noFill/>
            <a:miter lim="800000"/>
            <a:headEnd/>
            <a:tailEnd/>
          </a:ln>
        </p:spPr>
        <p:txBody>
          <a:bodyPr wrap="none" lIns="91420" tIns="45711" rIns="91420" bIns="45711">
            <a:spAutoFit/>
          </a:bodyPr>
          <a:lstStyle/>
          <a:p>
            <a:pPr algn="ctr">
              <a:lnSpc>
                <a:spcPct val="120000"/>
              </a:lnSpc>
              <a:defRPr/>
            </a:pPr>
            <a:r>
              <a:rPr lang="en-GB" sz="2000">
                <a:solidFill>
                  <a:srgbClr val="000000"/>
                </a:solidFill>
                <a:latin typeface="Tahoma" pitchFamily="34" charset="0"/>
                <a:cs typeface="+mn-cs"/>
              </a:rPr>
              <a:t>The </a:t>
            </a:r>
            <a:r>
              <a:rPr lang="en-GB" sz="2000" b="1">
                <a:solidFill>
                  <a:srgbClr val="000000"/>
                </a:solidFill>
                <a:latin typeface="Tahoma" pitchFamily="34" charset="0"/>
                <a:cs typeface="+mn-cs"/>
              </a:rPr>
              <a:t>exploitation of the high point symmetry</a:t>
            </a:r>
            <a:r>
              <a:rPr lang="en-GB" sz="2000">
                <a:solidFill>
                  <a:srgbClr val="000000"/>
                </a:solidFill>
                <a:latin typeface="Tahoma" pitchFamily="34" charset="0"/>
                <a:cs typeface="+mn-cs"/>
              </a:rPr>
              <a:t> </a:t>
            </a:r>
          </a:p>
          <a:p>
            <a:pPr algn="ctr">
              <a:lnSpc>
                <a:spcPct val="120000"/>
              </a:lnSpc>
              <a:defRPr/>
            </a:pPr>
            <a:r>
              <a:rPr lang="en-GB" sz="2000">
                <a:solidFill>
                  <a:srgbClr val="000000"/>
                </a:solidFill>
                <a:latin typeface="Tahoma" pitchFamily="34" charset="0"/>
                <a:cs typeface="+mn-cs"/>
              </a:rPr>
              <a:t>in helical 1D systems allows to </a:t>
            </a:r>
          </a:p>
          <a:p>
            <a:pPr algn="ctr">
              <a:lnSpc>
                <a:spcPct val="120000"/>
              </a:lnSpc>
              <a:defRPr/>
            </a:pPr>
            <a:r>
              <a:rPr lang="en-GB" sz="2000" b="1">
                <a:solidFill>
                  <a:srgbClr val="000000"/>
                </a:solidFill>
                <a:latin typeface="Tahoma" pitchFamily="34" charset="0"/>
                <a:cs typeface="+mn-cs"/>
              </a:rPr>
              <a:t>dramatically reduce the computational cost</a:t>
            </a:r>
            <a:r>
              <a:rPr lang="en-GB" sz="2000">
                <a:solidFill>
                  <a:srgbClr val="000000"/>
                </a:solidFill>
                <a:latin typeface="Tahoma" pitchFamily="34" charset="0"/>
                <a:cs typeface="+mn-cs"/>
              </a:rPr>
              <a:t> </a:t>
            </a:r>
          </a:p>
          <a:p>
            <a:pPr algn="ctr">
              <a:lnSpc>
                <a:spcPct val="120000"/>
              </a:lnSpc>
              <a:defRPr/>
            </a:pPr>
            <a:r>
              <a:rPr lang="en-GB" sz="2000">
                <a:solidFill>
                  <a:srgbClr val="000000"/>
                </a:solidFill>
                <a:latin typeface="Tahoma" pitchFamily="34" charset="0"/>
                <a:cs typeface="+mn-cs"/>
              </a:rPr>
              <a:t>and </a:t>
            </a:r>
            <a:r>
              <a:rPr lang="en-GB" sz="2000" b="1">
                <a:solidFill>
                  <a:srgbClr val="000000"/>
                </a:solidFill>
                <a:latin typeface="Tahoma" pitchFamily="34" charset="0"/>
                <a:cs typeface="+mn-cs"/>
              </a:rPr>
              <a:t>automatically build nanotubes </a:t>
            </a:r>
          </a:p>
          <a:p>
            <a:pPr algn="ctr">
              <a:lnSpc>
                <a:spcPct val="120000"/>
              </a:lnSpc>
              <a:defRPr/>
            </a:pPr>
            <a:r>
              <a:rPr lang="en-GB" sz="2000">
                <a:solidFill>
                  <a:srgbClr val="000000"/>
                </a:solidFill>
                <a:latin typeface="Tahoma" pitchFamily="34" charset="0"/>
                <a:cs typeface="+mn-cs"/>
              </a:rPr>
              <a:t>from 2D and 3D structures.</a:t>
            </a:r>
          </a:p>
        </p:txBody>
      </p:sp>
      <p:sp>
        <p:nvSpPr>
          <p:cNvPr id="2057" name="Rectangle 9"/>
          <p:cNvSpPr>
            <a:spLocks noChangeArrowheads="1"/>
          </p:cNvSpPr>
          <p:nvPr/>
        </p:nvSpPr>
        <p:spPr bwMode="auto">
          <a:xfrm>
            <a:off x="519113" y="5410200"/>
            <a:ext cx="8243887" cy="704850"/>
          </a:xfrm>
          <a:prstGeom prst="rect">
            <a:avLst/>
          </a:prstGeom>
          <a:noFill/>
          <a:ln w="9525">
            <a:noFill/>
            <a:miter lim="800000"/>
            <a:headEnd/>
            <a:tailEnd/>
          </a:ln>
          <a:effectLst/>
        </p:spPr>
        <p:txBody>
          <a:bodyPr wrap="none" lIns="91420" tIns="45711" rIns="91420" bIns="45711">
            <a:spAutoFit/>
          </a:bodyPr>
          <a:lstStyle/>
          <a:p>
            <a:pPr algn="ctr">
              <a:defRPr/>
            </a:pPr>
            <a:r>
              <a:rPr lang="en-GB" sz="2000" b="1">
                <a:solidFill>
                  <a:srgbClr val="333399"/>
                </a:solidFill>
                <a:effectLst>
                  <a:outerShdw blurRad="38100" dist="38100" dir="2700000" algn="tl">
                    <a:srgbClr val="C0C0C0"/>
                  </a:outerShdw>
                </a:effectLst>
                <a:latin typeface="Tahoma" pitchFamily="34" charset="0"/>
                <a:cs typeface="+mn-cs"/>
              </a:rPr>
              <a:t>QM ab initio calculation of nanotubes with large basis sets and </a:t>
            </a:r>
          </a:p>
          <a:p>
            <a:pPr algn="ctr">
              <a:defRPr/>
            </a:pPr>
            <a:r>
              <a:rPr lang="en-GB" sz="2000" b="1">
                <a:solidFill>
                  <a:srgbClr val="333399"/>
                </a:solidFill>
                <a:effectLst>
                  <a:outerShdw blurRad="38100" dist="38100" dir="2700000" algn="tl">
                    <a:srgbClr val="C0C0C0"/>
                  </a:outerShdw>
                </a:effectLst>
                <a:latin typeface="Tahoma" pitchFamily="34" charset="0"/>
                <a:cs typeface="+mn-cs"/>
              </a:rPr>
              <a:t>hybrid functionals: POSSIBLE AND NOT EXPENSIVE</a:t>
            </a:r>
            <a:endParaRPr lang="en-GB" sz="2000">
              <a:solidFill>
                <a:srgbClr val="FF0080"/>
              </a:solidFill>
              <a:latin typeface="Tahoma" pitchFamily="34" charset="0"/>
              <a:cs typeface="+mn-cs"/>
            </a:endParaRPr>
          </a:p>
        </p:txBody>
      </p:sp>
      <p:sp>
        <p:nvSpPr>
          <p:cNvPr id="2058" name="Rectangle 10"/>
          <p:cNvSpPr>
            <a:spLocks noChangeArrowheads="1"/>
          </p:cNvSpPr>
          <p:nvPr/>
        </p:nvSpPr>
        <p:spPr bwMode="auto">
          <a:xfrm>
            <a:off x="152400" y="3343275"/>
            <a:ext cx="8839200" cy="307975"/>
          </a:xfrm>
          <a:prstGeom prst="rect">
            <a:avLst/>
          </a:prstGeom>
          <a:noFill/>
          <a:ln w="9525">
            <a:solidFill>
              <a:srgbClr val="0033CC"/>
            </a:solidFill>
            <a:miter lim="800000"/>
            <a:headEnd/>
            <a:tailEnd/>
          </a:ln>
        </p:spPr>
        <p:txBody>
          <a:bodyPr lIns="91420" tIns="45711" rIns="91420" bIns="45711">
            <a:spAutoFit/>
          </a:bodyPr>
          <a:lstStyle/>
          <a:p>
            <a:pPr>
              <a:defRPr/>
            </a:pPr>
            <a:r>
              <a:rPr lang="en-GB" sz="1400">
                <a:solidFill>
                  <a:srgbClr val="000000"/>
                </a:solidFill>
                <a:cs typeface="+mn-cs"/>
              </a:rPr>
              <a:t>Y. No</a:t>
            </a:r>
            <a:r>
              <a:rPr lang="it-IT" sz="1400">
                <a:solidFill>
                  <a:srgbClr val="000000"/>
                </a:solidFill>
                <a:cs typeface="+mn-cs"/>
              </a:rPr>
              <a:t>ë</a:t>
            </a:r>
            <a:r>
              <a:rPr lang="en-GB" sz="1400">
                <a:solidFill>
                  <a:srgbClr val="000000"/>
                </a:solidFill>
                <a:cs typeface="+mn-cs"/>
              </a:rPr>
              <a:t>l, P. D</a:t>
            </a:r>
            <a:r>
              <a:rPr lang="it-IT" sz="1400">
                <a:solidFill>
                  <a:srgbClr val="000000"/>
                </a:solidFill>
                <a:cs typeface="+mn-cs"/>
              </a:rPr>
              <a:t>’Ar</a:t>
            </a:r>
            <a:r>
              <a:rPr lang="en-GB" sz="1400">
                <a:solidFill>
                  <a:srgbClr val="000000"/>
                </a:solidFill>
                <a:cs typeface="+mn-cs"/>
              </a:rPr>
              <a:t>co, R. Demichelis, C. M. Zicovich-Wilson, R.Dovesi; J. Comput. Chem., 2010, </a:t>
            </a:r>
            <a:r>
              <a:rPr lang="it-IT" sz="1400">
                <a:solidFill>
                  <a:srgbClr val="000000"/>
                </a:solidFill>
                <a:cs typeface="+mn-cs"/>
              </a:rPr>
              <a:t>31, 855-862</a:t>
            </a:r>
            <a:endParaRPr lang="en-GB">
              <a:solidFill>
                <a:srgbClr val="000000"/>
              </a:solidFill>
              <a:latin typeface="Times" pitchFamily="18" charset="0"/>
              <a:cs typeface="+mn-cs"/>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4" descr="vec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3" y="2819400"/>
            <a:ext cx="6618287"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5"/>
          <p:cNvSpPr>
            <a:spLocks noChangeArrowheads="1"/>
          </p:cNvSpPr>
          <p:nvPr/>
        </p:nvSpPr>
        <p:spPr bwMode="auto">
          <a:xfrm>
            <a:off x="5257800" y="3689350"/>
            <a:ext cx="3733800" cy="1143000"/>
          </a:xfrm>
          <a:prstGeom prst="rect">
            <a:avLst/>
          </a:prstGeom>
          <a:solidFill>
            <a:schemeClr val="bg1"/>
          </a:solidFill>
          <a:ln w="9525">
            <a:solidFill>
              <a:srgbClr val="FF0000"/>
            </a:solidFill>
            <a:miter lim="800000"/>
            <a:headEnd/>
            <a:tailEnd/>
          </a:ln>
        </p:spPr>
        <p:txBody>
          <a:bodyPr wrap="none" lIns="91420" tIns="45711" rIns="91420" bIns="45711" anchor="ctr"/>
          <a:lstStyle/>
          <a:p>
            <a:pPr>
              <a:defRPr/>
            </a:pPr>
            <a:endParaRPr lang="it-IT">
              <a:solidFill>
                <a:srgbClr val="000000"/>
              </a:solidFill>
              <a:cs typeface="+mn-cs"/>
            </a:endParaRPr>
          </a:p>
        </p:txBody>
      </p:sp>
      <p:sp>
        <p:nvSpPr>
          <p:cNvPr id="3078" name="Rectangle 6"/>
          <p:cNvSpPr>
            <a:spLocks noChangeArrowheads="1"/>
          </p:cNvSpPr>
          <p:nvPr/>
        </p:nvSpPr>
        <p:spPr bwMode="auto">
          <a:xfrm>
            <a:off x="0" y="76200"/>
            <a:ext cx="9144000" cy="539750"/>
          </a:xfrm>
          <a:prstGeom prst="rect">
            <a:avLst/>
          </a:prstGeom>
          <a:gradFill rotWithShape="0">
            <a:gsLst>
              <a:gs pos="0">
                <a:srgbClr val="0000FF"/>
              </a:gs>
              <a:gs pos="50000">
                <a:schemeClr val="bg1"/>
              </a:gs>
              <a:gs pos="100000">
                <a:srgbClr val="0000FF"/>
              </a:gs>
            </a:gsLst>
            <a:lin ang="5400000" scaled="1"/>
          </a:gradFill>
          <a:ln w="9525">
            <a:solidFill>
              <a:schemeClr val="tx1"/>
            </a:solidFill>
            <a:miter lim="800000"/>
            <a:headEnd/>
            <a:tailEnd/>
          </a:ln>
        </p:spPr>
        <p:txBody>
          <a:bodyPr wrap="none" lIns="91420" tIns="45711" rIns="91420" bIns="45711" anchor="ctr"/>
          <a:lstStyle/>
          <a:p>
            <a:pPr algn="ctr">
              <a:lnSpc>
                <a:spcPct val="110000"/>
              </a:lnSpc>
              <a:defRPr/>
            </a:pPr>
            <a:r>
              <a:rPr lang="en-GB" sz="2800">
                <a:solidFill>
                  <a:srgbClr val="333399"/>
                </a:solidFill>
                <a:latin typeface="Tahoma" pitchFamily="34" charset="0"/>
                <a:cs typeface="+mn-cs"/>
              </a:rPr>
              <a:t>Nanotubes</a:t>
            </a:r>
            <a:endParaRPr lang="en-GB" sz="1600" b="1">
              <a:solidFill>
                <a:srgbClr val="000000"/>
              </a:solidFill>
              <a:latin typeface="Tahoma" pitchFamily="34" charset="0"/>
              <a:cs typeface="+mn-cs"/>
            </a:endParaRPr>
          </a:p>
        </p:txBody>
      </p:sp>
      <p:sp>
        <p:nvSpPr>
          <p:cNvPr id="3079" name="Text Box 7"/>
          <p:cNvSpPr txBox="1">
            <a:spLocks noChangeArrowheads="1"/>
          </p:cNvSpPr>
          <p:nvPr/>
        </p:nvSpPr>
        <p:spPr bwMode="auto">
          <a:xfrm>
            <a:off x="865188" y="609600"/>
            <a:ext cx="7593012" cy="398463"/>
          </a:xfrm>
          <a:prstGeom prst="rect">
            <a:avLst/>
          </a:prstGeom>
          <a:noFill/>
          <a:ln w="9525">
            <a:noFill/>
            <a:miter lim="800000"/>
            <a:headEnd/>
            <a:tailEnd/>
          </a:ln>
        </p:spPr>
        <p:txBody>
          <a:bodyPr wrap="none" lIns="91420" tIns="45711" rIns="91420" bIns="45711">
            <a:spAutoFit/>
          </a:bodyPr>
          <a:lstStyle/>
          <a:p>
            <a:pPr>
              <a:defRPr/>
            </a:pPr>
            <a:r>
              <a:rPr lang="en-GB" sz="2000" b="1">
                <a:solidFill>
                  <a:srgbClr val="333399"/>
                </a:solidFill>
                <a:latin typeface="Tahoma" pitchFamily="34" charset="0"/>
                <a:cs typeface="+mn-cs"/>
              </a:rPr>
              <a:t>Automatic Construction of a Nanotube from 2D Structures</a:t>
            </a:r>
            <a:endParaRPr lang="en-GB" sz="2000" b="1">
              <a:solidFill>
                <a:srgbClr val="FF0080"/>
              </a:solidFill>
              <a:effectLst>
                <a:outerShdw blurRad="38100" dist="38100" dir="2700000" algn="tl">
                  <a:srgbClr val="C0C0C0"/>
                </a:outerShdw>
              </a:effectLst>
              <a:latin typeface="Tahoma" pitchFamily="34" charset="0"/>
              <a:cs typeface="+mn-cs"/>
            </a:endParaRPr>
          </a:p>
        </p:txBody>
      </p:sp>
      <p:sp>
        <p:nvSpPr>
          <p:cNvPr id="3080" name="Text Box 8"/>
          <p:cNvSpPr txBox="1">
            <a:spLocks noChangeArrowheads="1"/>
          </p:cNvSpPr>
          <p:nvPr/>
        </p:nvSpPr>
        <p:spPr bwMode="auto">
          <a:xfrm>
            <a:off x="958850" y="1031875"/>
            <a:ext cx="7654925" cy="1011238"/>
          </a:xfrm>
          <a:prstGeom prst="rect">
            <a:avLst/>
          </a:prstGeom>
          <a:noFill/>
          <a:ln w="9525">
            <a:noFill/>
            <a:miter lim="800000"/>
            <a:headEnd/>
            <a:tailEnd/>
          </a:ln>
        </p:spPr>
        <p:txBody>
          <a:bodyPr wrap="none" lIns="91420" tIns="45711" rIns="91420" bIns="45711">
            <a:spAutoFit/>
          </a:bodyPr>
          <a:lstStyle/>
          <a:p>
            <a:pPr>
              <a:defRPr/>
            </a:pPr>
            <a:r>
              <a:rPr lang="en-GB" sz="2000">
                <a:solidFill>
                  <a:srgbClr val="000000"/>
                </a:solidFill>
                <a:latin typeface="Tahoma" pitchFamily="34" charset="0"/>
                <a:cs typeface="+mn-cs"/>
              </a:rPr>
              <a:t>(CRYSTAL can authomatically cut 2D layers from 3D structures)</a:t>
            </a:r>
          </a:p>
          <a:p>
            <a:pPr>
              <a:defRPr/>
            </a:pPr>
            <a:endParaRPr lang="en-GB" sz="2000">
              <a:solidFill>
                <a:srgbClr val="000000"/>
              </a:solidFill>
              <a:latin typeface="Tahoma" pitchFamily="34" charset="0"/>
              <a:cs typeface="+mn-cs"/>
            </a:endParaRPr>
          </a:p>
          <a:p>
            <a:pPr>
              <a:defRPr/>
            </a:pPr>
            <a:r>
              <a:rPr lang="en-GB" sz="2000">
                <a:solidFill>
                  <a:srgbClr val="000000"/>
                </a:solidFill>
                <a:latin typeface="Tahoma" pitchFamily="34" charset="0"/>
                <a:cs typeface="+mn-cs"/>
              </a:rPr>
              <a:t>We start from 2D graphene, a simple case ---&gt; C nanotube (CNT).</a:t>
            </a:r>
          </a:p>
        </p:txBody>
      </p:sp>
      <p:sp>
        <p:nvSpPr>
          <p:cNvPr id="3081" name="Text Box 9"/>
          <p:cNvSpPr txBox="1">
            <a:spLocks noChangeArrowheads="1"/>
          </p:cNvSpPr>
          <p:nvPr/>
        </p:nvSpPr>
        <p:spPr bwMode="auto">
          <a:xfrm>
            <a:off x="1447800" y="5087938"/>
            <a:ext cx="446088" cy="400050"/>
          </a:xfrm>
          <a:prstGeom prst="rect">
            <a:avLst/>
          </a:prstGeom>
          <a:noFill/>
          <a:ln w="9525">
            <a:noFill/>
            <a:miter lim="800000"/>
            <a:headEnd/>
            <a:tailEnd/>
          </a:ln>
        </p:spPr>
        <p:txBody>
          <a:bodyPr wrap="none" lIns="91420" tIns="45711" rIns="91420" bIns="45711">
            <a:spAutoFit/>
          </a:bodyPr>
          <a:lstStyle/>
          <a:p>
            <a:pPr>
              <a:defRPr/>
            </a:pPr>
            <a:r>
              <a:rPr lang="en-GB" sz="2000" b="1" i="1">
                <a:solidFill>
                  <a:srgbClr val="000000"/>
                </a:solidFill>
                <a:latin typeface="Tahoma" pitchFamily="34" charset="0"/>
                <a:cs typeface="+mn-cs"/>
              </a:rPr>
              <a:t>a</a:t>
            </a:r>
            <a:r>
              <a:rPr lang="en-GB" sz="2000" b="1" i="1" baseline="-25000">
                <a:solidFill>
                  <a:srgbClr val="000000"/>
                </a:solidFill>
                <a:latin typeface="Tahoma" pitchFamily="34" charset="0"/>
                <a:cs typeface="+mn-cs"/>
              </a:rPr>
              <a:t>2</a:t>
            </a:r>
            <a:endParaRPr lang="en-GB" sz="2000" b="1">
              <a:solidFill>
                <a:srgbClr val="000000"/>
              </a:solidFill>
              <a:latin typeface="Tahoma" pitchFamily="34" charset="0"/>
              <a:cs typeface="+mn-cs"/>
            </a:endParaRPr>
          </a:p>
        </p:txBody>
      </p:sp>
      <p:sp>
        <p:nvSpPr>
          <p:cNvPr id="3082" name="Rectangle 10"/>
          <p:cNvSpPr>
            <a:spLocks noChangeArrowheads="1"/>
          </p:cNvSpPr>
          <p:nvPr/>
        </p:nvSpPr>
        <p:spPr bwMode="auto">
          <a:xfrm>
            <a:off x="5257800" y="5164138"/>
            <a:ext cx="3733800" cy="533400"/>
          </a:xfrm>
          <a:prstGeom prst="rect">
            <a:avLst/>
          </a:prstGeom>
          <a:solidFill>
            <a:schemeClr val="bg1"/>
          </a:solidFill>
          <a:ln w="9525">
            <a:solidFill>
              <a:srgbClr val="FF0000"/>
            </a:solidFill>
            <a:miter lim="800000"/>
            <a:headEnd/>
            <a:tailEnd/>
          </a:ln>
        </p:spPr>
        <p:txBody>
          <a:bodyPr wrap="none" lIns="91420" tIns="45711" rIns="91420" bIns="45711" anchor="ctr"/>
          <a:lstStyle/>
          <a:p>
            <a:pPr>
              <a:defRPr/>
            </a:pPr>
            <a:endParaRPr lang="it-IT">
              <a:solidFill>
                <a:srgbClr val="000000"/>
              </a:solidFill>
              <a:cs typeface="+mn-cs"/>
            </a:endParaRPr>
          </a:p>
        </p:txBody>
      </p:sp>
      <p:sp>
        <p:nvSpPr>
          <p:cNvPr id="3083" name="Text Box 11"/>
          <p:cNvSpPr txBox="1">
            <a:spLocks noChangeArrowheads="1"/>
          </p:cNvSpPr>
          <p:nvPr/>
        </p:nvSpPr>
        <p:spPr bwMode="auto">
          <a:xfrm>
            <a:off x="1616075" y="5849938"/>
            <a:ext cx="446088" cy="400050"/>
          </a:xfrm>
          <a:prstGeom prst="rect">
            <a:avLst/>
          </a:prstGeom>
          <a:noFill/>
          <a:ln w="9525">
            <a:noFill/>
            <a:miter lim="800000"/>
            <a:headEnd/>
            <a:tailEnd/>
          </a:ln>
        </p:spPr>
        <p:txBody>
          <a:bodyPr wrap="none" lIns="91420" tIns="45711" rIns="91420" bIns="45711">
            <a:spAutoFit/>
          </a:bodyPr>
          <a:lstStyle/>
          <a:p>
            <a:pPr>
              <a:defRPr/>
            </a:pPr>
            <a:r>
              <a:rPr lang="en-GB" sz="2000" b="1" i="1">
                <a:solidFill>
                  <a:srgbClr val="000000"/>
                </a:solidFill>
                <a:latin typeface="Tahoma" pitchFamily="34" charset="0"/>
                <a:cs typeface="+mn-cs"/>
              </a:rPr>
              <a:t>a</a:t>
            </a:r>
            <a:r>
              <a:rPr lang="en-GB" sz="2000" b="1" i="1" baseline="-25000">
                <a:solidFill>
                  <a:srgbClr val="000000"/>
                </a:solidFill>
                <a:latin typeface="Tahoma" pitchFamily="34" charset="0"/>
                <a:cs typeface="+mn-cs"/>
              </a:rPr>
              <a:t>1</a:t>
            </a:r>
            <a:endParaRPr lang="en-GB" sz="2000">
              <a:solidFill>
                <a:srgbClr val="000000"/>
              </a:solidFill>
              <a:latin typeface="Tahoma" pitchFamily="34" charset="0"/>
              <a:cs typeface="+mn-cs"/>
            </a:endParaRPr>
          </a:p>
        </p:txBody>
      </p:sp>
      <p:sp>
        <p:nvSpPr>
          <p:cNvPr id="3084" name="Text Box 12"/>
          <p:cNvSpPr txBox="1">
            <a:spLocks noChangeArrowheads="1"/>
          </p:cNvSpPr>
          <p:nvPr/>
        </p:nvSpPr>
        <p:spPr bwMode="auto">
          <a:xfrm>
            <a:off x="5257800" y="3689350"/>
            <a:ext cx="3708400" cy="2236788"/>
          </a:xfrm>
          <a:prstGeom prst="rect">
            <a:avLst/>
          </a:prstGeom>
          <a:noFill/>
          <a:ln w="9525">
            <a:noFill/>
            <a:miter lim="800000"/>
            <a:headEnd/>
            <a:tailEnd/>
          </a:ln>
        </p:spPr>
        <p:txBody>
          <a:bodyPr wrap="none" lIns="91420" tIns="45711" rIns="91420" bIns="45711">
            <a:spAutoFit/>
          </a:bodyPr>
          <a:lstStyle/>
          <a:p>
            <a:pPr algn="ctr">
              <a:defRPr/>
            </a:pPr>
            <a:r>
              <a:rPr lang="en-GB" sz="2000" b="1" i="1">
                <a:solidFill>
                  <a:srgbClr val="FF0000"/>
                </a:solidFill>
                <a:latin typeface="Tahoma" pitchFamily="34" charset="0"/>
                <a:cs typeface="+mn-cs"/>
              </a:rPr>
              <a:t>R</a:t>
            </a:r>
            <a:r>
              <a:rPr lang="en-GB" sz="2000" i="1">
                <a:solidFill>
                  <a:srgbClr val="FF0000"/>
                </a:solidFill>
                <a:latin typeface="Tahoma" pitchFamily="34" charset="0"/>
                <a:cs typeface="+mn-cs"/>
              </a:rPr>
              <a:t>=n</a:t>
            </a:r>
            <a:r>
              <a:rPr lang="en-GB" sz="2000" i="1" baseline="-25000">
                <a:solidFill>
                  <a:srgbClr val="FF0000"/>
                </a:solidFill>
                <a:latin typeface="Tahoma" pitchFamily="34" charset="0"/>
                <a:cs typeface="+mn-cs"/>
              </a:rPr>
              <a:t>1</a:t>
            </a:r>
            <a:r>
              <a:rPr lang="en-GB" sz="2000" b="1" i="1">
                <a:solidFill>
                  <a:srgbClr val="FF0000"/>
                </a:solidFill>
                <a:latin typeface="Tahoma" pitchFamily="34" charset="0"/>
                <a:cs typeface="+mn-cs"/>
              </a:rPr>
              <a:t>a</a:t>
            </a:r>
            <a:r>
              <a:rPr lang="en-GB" sz="2000" b="1" i="1" baseline="-25000">
                <a:solidFill>
                  <a:srgbClr val="FF0000"/>
                </a:solidFill>
                <a:latin typeface="Tahoma" pitchFamily="34" charset="0"/>
                <a:cs typeface="+mn-cs"/>
              </a:rPr>
              <a:t>1</a:t>
            </a:r>
            <a:r>
              <a:rPr lang="en-GB" sz="2000" i="1">
                <a:solidFill>
                  <a:srgbClr val="FF0000"/>
                </a:solidFill>
                <a:latin typeface="Tahoma" pitchFamily="34" charset="0"/>
                <a:cs typeface="+mn-cs"/>
              </a:rPr>
              <a:t>+n</a:t>
            </a:r>
            <a:r>
              <a:rPr lang="en-GB" sz="2000" i="1" baseline="-25000">
                <a:solidFill>
                  <a:srgbClr val="FF0000"/>
                </a:solidFill>
                <a:latin typeface="Tahoma" pitchFamily="34" charset="0"/>
                <a:cs typeface="+mn-cs"/>
              </a:rPr>
              <a:t>2</a:t>
            </a:r>
            <a:r>
              <a:rPr lang="en-GB" sz="2000" b="1" i="1">
                <a:solidFill>
                  <a:srgbClr val="FF0000"/>
                </a:solidFill>
                <a:latin typeface="Tahoma" pitchFamily="34" charset="0"/>
                <a:cs typeface="+mn-cs"/>
              </a:rPr>
              <a:t>a</a:t>
            </a:r>
            <a:r>
              <a:rPr lang="en-GB" sz="2000" b="1" i="1" baseline="-25000">
                <a:solidFill>
                  <a:srgbClr val="FF0000"/>
                </a:solidFill>
                <a:latin typeface="Tahoma" pitchFamily="34" charset="0"/>
                <a:cs typeface="+mn-cs"/>
              </a:rPr>
              <a:t>2</a:t>
            </a:r>
            <a:endParaRPr lang="en-GB" sz="2000">
              <a:solidFill>
                <a:srgbClr val="FF0000"/>
              </a:solidFill>
              <a:latin typeface="Tahoma" pitchFamily="34" charset="0"/>
              <a:cs typeface="+mn-cs"/>
            </a:endParaRPr>
          </a:p>
          <a:p>
            <a:pPr algn="ctr">
              <a:defRPr/>
            </a:pPr>
            <a:r>
              <a:rPr lang="en-GB" sz="2000">
                <a:solidFill>
                  <a:srgbClr val="000000"/>
                </a:solidFill>
                <a:latin typeface="Tahoma" pitchFamily="34" charset="0"/>
                <a:cs typeface="+mn-cs"/>
              </a:rPr>
              <a:t>Rolling direction</a:t>
            </a:r>
          </a:p>
          <a:p>
            <a:pPr algn="ctr">
              <a:defRPr/>
            </a:pPr>
            <a:r>
              <a:rPr lang="en-GB" sz="2000" i="1">
                <a:solidFill>
                  <a:srgbClr val="000000"/>
                </a:solidFill>
                <a:latin typeface="Tahoma" pitchFamily="34" charset="0"/>
                <a:cs typeface="+mn-cs"/>
              </a:rPr>
              <a:t>|</a:t>
            </a:r>
            <a:r>
              <a:rPr lang="en-GB" sz="2000" b="1" i="1">
                <a:solidFill>
                  <a:srgbClr val="000000"/>
                </a:solidFill>
                <a:latin typeface="Tahoma" pitchFamily="34" charset="0"/>
                <a:cs typeface="+mn-cs"/>
              </a:rPr>
              <a:t>R</a:t>
            </a:r>
            <a:r>
              <a:rPr lang="en-GB" sz="2000" i="1">
                <a:solidFill>
                  <a:srgbClr val="000000"/>
                </a:solidFill>
                <a:latin typeface="Tahoma" pitchFamily="34" charset="0"/>
                <a:cs typeface="+mn-cs"/>
              </a:rPr>
              <a:t>|</a:t>
            </a:r>
            <a:r>
              <a:rPr lang="en-GB" sz="2000">
                <a:solidFill>
                  <a:srgbClr val="000000"/>
                </a:solidFill>
                <a:latin typeface="Tahoma" pitchFamily="34" charset="0"/>
                <a:cs typeface="+mn-cs"/>
              </a:rPr>
              <a:t>:nanotube circumference</a:t>
            </a:r>
          </a:p>
          <a:p>
            <a:pPr algn="ctr">
              <a:defRPr/>
            </a:pPr>
            <a:endParaRPr lang="en-GB" sz="2000">
              <a:solidFill>
                <a:srgbClr val="000000"/>
              </a:solidFill>
              <a:latin typeface="Tahoma" pitchFamily="34" charset="0"/>
              <a:cs typeface="+mn-cs"/>
            </a:endParaRPr>
          </a:p>
          <a:p>
            <a:pPr algn="ctr">
              <a:defRPr/>
            </a:pPr>
            <a:endParaRPr lang="en-GB" sz="2000">
              <a:solidFill>
                <a:srgbClr val="000000"/>
              </a:solidFill>
              <a:latin typeface="Tahoma" pitchFamily="34" charset="0"/>
              <a:cs typeface="+mn-cs"/>
            </a:endParaRPr>
          </a:p>
          <a:p>
            <a:pPr algn="ctr">
              <a:defRPr/>
            </a:pPr>
            <a:r>
              <a:rPr lang="en-GB" sz="2000">
                <a:solidFill>
                  <a:srgbClr val="000000"/>
                </a:solidFill>
                <a:latin typeface="Tahoma" pitchFamily="34" charset="0"/>
                <a:cs typeface="+mn-cs"/>
              </a:rPr>
              <a:t>(</a:t>
            </a:r>
            <a:r>
              <a:rPr lang="en-GB" sz="2000" i="1">
                <a:solidFill>
                  <a:srgbClr val="000000"/>
                </a:solidFill>
                <a:latin typeface="Tahoma" pitchFamily="34" charset="0"/>
                <a:cs typeface="+mn-cs"/>
              </a:rPr>
              <a:t>n</a:t>
            </a:r>
            <a:r>
              <a:rPr lang="en-GB" sz="2000" i="1" baseline="-25000">
                <a:solidFill>
                  <a:srgbClr val="000000"/>
                </a:solidFill>
                <a:latin typeface="Tahoma" pitchFamily="34" charset="0"/>
                <a:cs typeface="+mn-cs"/>
              </a:rPr>
              <a:t>1</a:t>
            </a:r>
            <a:r>
              <a:rPr lang="en-GB" sz="2000" i="1">
                <a:solidFill>
                  <a:srgbClr val="000000"/>
                </a:solidFill>
                <a:latin typeface="Tahoma" pitchFamily="34" charset="0"/>
                <a:cs typeface="+mn-cs"/>
              </a:rPr>
              <a:t>,n</a:t>
            </a:r>
            <a:r>
              <a:rPr lang="en-GB" sz="2000" i="1" baseline="-25000">
                <a:solidFill>
                  <a:srgbClr val="000000"/>
                </a:solidFill>
                <a:latin typeface="Tahoma" pitchFamily="34" charset="0"/>
                <a:cs typeface="+mn-cs"/>
              </a:rPr>
              <a:t>2</a:t>
            </a:r>
            <a:r>
              <a:rPr lang="en-GB" sz="2000">
                <a:solidFill>
                  <a:srgbClr val="000000"/>
                </a:solidFill>
                <a:latin typeface="Tahoma" pitchFamily="34" charset="0"/>
                <a:cs typeface="+mn-cs"/>
              </a:rPr>
              <a:t>) </a:t>
            </a:r>
            <a:r>
              <a:rPr lang="en-GB" sz="2000" b="1">
                <a:solidFill>
                  <a:srgbClr val="000000"/>
                </a:solidFill>
                <a:latin typeface="Tahoma" pitchFamily="34" charset="0"/>
                <a:cs typeface="+mn-cs"/>
              </a:rPr>
              <a:t>defines the nanotube</a:t>
            </a:r>
            <a:endParaRPr lang="en-GB" sz="2000">
              <a:solidFill>
                <a:srgbClr val="000000"/>
              </a:solidFill>
              <a:latin typeface="Tahoma" pitchFamily="34" charset="0"/>
              <a:cs typeface="+mn-cs"/>
            </a:endParaRPr>
          </a:p>
          <a:p>
            <a:pPr algn="ctr">
              <a:defRPr/>
            </a:pPr>
            <a:endParaRPr lang="en-GB" sz="2000">
              <a:solidFill>
                <a:srgbClr val="000000"/>
              </a:solidFill>
              <a:latin typeface="Tahoma" pitchFamily="34" charset="0"/>
              <a:cs typeface="+mn-cs"/>
            </a:endParaRPr>
          </a:p>
        </p:txBody>
      </p:sp>
      <p:sp>
        <p:nvSpPr>
          <p:cNvPr id="3085" name="Text Box 13"/>
          <p:cNvSpPr txBox="1">
            <a:spLocks noChangeArrowheads="1"/>
          </p:cNvSpPr>
          <p:nvPr/>
        </p:nvSpPr>
        <p:spPr bwMode="auto">
          <a:xfrm>
            <a:off x="152400" y="2192338"/>
            <a:ext cx="4979988" cy="714375"/>
          </a:xfrm>
          <a:prstGeom prst="rect">
            <a:avLst/>
          </a:prstGeom>
          <a:solidFill>
            <a:schemeClr val="bg1"/>
          </a:solidFill>
          <a:ln w="9525">
            <a:solidFill>
              <a:srgbClr val="0033CC"/>
            </a:solidFill>
            <a:miter lim="800000"/>
            <a:headEnd/>
            <a:tailEnd/>
          </a:ln>
        </p:spPr>
        <p:txBody>
          <a:bodyPr wrap="none" lIns="91420" tIns="45711" rIns="91420" bIns="45711">
            <a:spAutoFit/>
          </a:bodyPr>
          <a:lstStyle/>
          <a:p>
            <a:pPr algn="ctr">
              <a:defRPr/>
            </a:pPr>
            <a:r>
              <a:rPr lang="en-GB" sz="2000">
                <a:solidFill>
                  <a:srgbClr val="000000"/>
                </a:solidFill>
                <a:latin typeface="Tahoma" pitchFamily="34" charset="0"/>
                <a:cs typeface="+mn-cs"/>
              </a:rPr>
              <a:t>Shortest lattice vector perpendicular to </a:t>
            </a:r>
            <a:r>
              <a:rPr lang="en-GB" sz="2000" b="1" i="1">
                <a:solidFill>
                  <a:srgbClr val="FF0000"/>
                </a:solidFill>
                <a:latin typeface="Tahoma" pitchFamily="34" charset="0"/>
                <a:cs typeface="+mn-cs"/>
              </a:rPr>
              <a:t>R</a:t>
            </a:r>
            <a:r>
              <a:rPr lang="en-GB" sz="2000">
                <a:solidFill>
                  <a:srgbClr val="000000"/>
                </a:solidFill>
                <a:latin typeface="Tahoma" pitchFamily="34" charset="0"/>
                <a:cs typeface="+mn-cs"/>
              </a:rPr>
              <a:t>: </a:t>
            </a:r>
          </a:p>
          <a:p>
            <a:pPr algn="ctr">
              <a:defRPr/>
            </a:pPr>
            <a:r>
              <a:rPr lang="en-GB" sz="2000" b="1" i="1">
                <a:solidFill>
                  <a:srgbClr val="0033CC"/>
                </a:solidFill>
                <a:latin typeface="Tahoma" pitchFamily="34" charset="0"/>
                <a:cs typeface="+mn-cs"/>
              </a:rPr>
              <a:t>L</a:t>
            </a:r>
            <a:r>
              <a:rPr lang="en-GB" sz="2000" i="1">
                <a:solidFill>
                  <a:srgbClr val="0033CC"/>
                </a:solidFill>
                <a:latin typeface="Tahoma" pitchFamily="34" charset="0"/>
                <a:cs typeface="+mn-cs"/>
              </a:rPr>
              <a:t>=l</a:t>
            </a:r>
            <a:r>
              <a:rPr lang="en-GB" sz="2000" i="1" baseline="-25000">
                <a:solidFill>
                  <a:srgbClr val="0033CC"/>
                </a:solidFill>
                <a:latin typeface="Tahoma" pitchFamily="34" charset="0"/>
                <a:cs typeface="+mn-cs"/>
              </a:rPr>
              <a:t>1</a:t>
            </a:r>
            <a:r>
              <a:rPr lang="en-GB" sz="2000" b="1" i="1">
                <a:solidFill>
                  <a:srgbClr val="0033CC"/>
                </a:solidFill>
                <a:latin typeface="Tahoma" pitchFamily="34" charset="0"/>
                <a:cs typeface="+mn-cs"/>
              </a:rPr>
              <a:t>a</a:t>
            </a:r>
            <a:r>
              <a:rPr lang="en-GB" sz="2000" b="1" i="1" baseline="-25000">
                <a:solidFill>
                  <a:srgbClr val="0033CC"/>
                </a:solidFill>
                <a:latin typeface="Tahoma" pitchFamily="34" charset="0"/>
                <a:cs typeface="+mn-cs"/>
              </a:rPr>
              <a:t>1</a:t>
            </a:r>
            <a:r>
              <a:rPr lang="en-GB" sz="2000" i="1">
                <a:solidFill>
                  <a:srgbClr val="0033CC"/>
                </a:solidFill>
                <a:latin typeface="Tahoma" pitchFamily="34" charset="0"/>
                <a:cs typeface="+mn-cs"/>
              </a:rPr>
              <a:t>+l</a:t>
            </a:r>
            <a:r>
              <a:rPr lang="en-GB" sz="2000" i="1" baseline="-25000">
                <a:solidFill>
                  <a:srgbClr val="0033CC"/>
                </a:solidFill>
                <a:latin typeface="Tahoma" pitchFamily="34" charset="0"/>
                <a:cs typeface="+mn-cs"/>
              </a:rPr>
              <a:t>2</a:t>
            </a:r>
            <a:r>
              <a:rPr lang="en-GB" sz="2000" b="1" i="1">
                <a:solidFill>
                  <a:srgbClr val="0033CC"/>
                </a:solidFill>
                <a:latin typeface="Tahoma" pitchFamily="34" charset="0"/>
                <a:cs typeface="+mn-cs"/>
              </a:rPr>
              <a:t>a</a:t>
            </a:r>
            <a:r>
              <a:rPr lang="en-GB" sz="2000" b="1" i="1" baseline="-25000">
                <a:solidFill>
                  <a:srgbClr val="0033CC"/>
                </a:solidFill>
                <a:latin typeface="Tahoma" pitchFamily="34" charset="0"/>
                <a:cs typeface="+mn-cs"/>
              </a:rPr>
              <a:t>2</a:t>
            </a:r>
            <a:endParaRPr lang="en-GB" sz="2000">
              <a:solidFill>
                <a:srgbClr val="000000"/>
              </a:solidFill>
              <a:latin typeface="Tahoma" pitchFamily="34" charset="0"/>
              <a:cs typeface="+mn-cs"/>
            </a:endParaRPr>
          </a:p>
        </p:txBody>
      </p:sp>
      <p:sp>
        <p:nvSpPr>
          <p:cNvPr id="3086" name="Rectangle 14"/>
          <p:cNvSpPr>
            <a:spLocks noChangeArrowheads="1"/>
          </p:cNvSpPr>
          <p:nvPr/>
        </p:nvSpPr>
        <p:spPr bwMode="auto">
          <a:xfrm>
            <a:off x="152400" y="6129338"/>
            <a:ext cx="8610600" cy="398462"/>
          </a:xfrm>
          <a:prstGeom prst="rect">
            <a:avLst/>
          </a:prstGeom>
          <a:noFill/>
          <a:ln w="9525">
            <a:noFill/>
            <a:miter lim="800000"/>
            <a:headEnd/>
            <a:tailEnd/>
          </a:ln>
        </p:spPr>
        <p:txBody>
          <a:bodyPr lIns="91420" tIns="45711" rIns="91420" bIns="45711">
            <a:spAutoFit/>
          </a:bodyPr>
          <a:lstStyle/>
          <a:p>
            <a:pPr>
              <a:defRPr/>
            </a:pPr>
            <a:r>
              <a:rPr lang="en-GB" sz="1000" dirty="0">
                <a:solidFill>
                  <a:srgbClr val="0033CC"/>
                </a:solidFill>
                <a:latin typeface="Tahoma" pitchFamily="34" charset="0"/>
                <a:cs typeface="+mn-cs"/>
              </a:rPr>
              <a:t>*</a:t>
            </a:r>
            <a:r>
              <a:rPr lang="en-GB" sz="2000" dirty="0">
                <a:solidFill>
                  <a:srgbClr val="000000"/>
                </a:solidFill>
                <a:latin typeface="Tahoma" pitchFamily="34" charset="0"/>
                <a:cs typeface="+mn-cs"/>
              </a:rPr>
              <a:t> </a:t>
            </a:r>
            <a:r>
              <a:rPr lang="en-GB" sz="1000" dirty="0">
                <a:solidFill>
                  <a:srgbClr val="000000"/>
                </a:solidFill>
                <a:latin typeface="Tahoma" pitchFamily="34" charset="0"/>
                <a:cs typeface="+mn-cs"/>
              </a:rPr>
              <a:t>No</a:t>
            </a:r>
            <a:r>
              <a:rPr lang="it-IT" sz="1000" dirty="0">
                <a:solidFill>
                  <a:srgbClr val="000000"/>
                </a:solidFill>
                <a:latin typeface="Tahoma" pitchFamily="34" charset="0"/>
                <a:cs typeface="+mn-cs"/>
              </a:rPr>
              <a:t>ë</a:t>
            </a:r>
            <a:r>
              <a:rPr lang="en-GB" sz="1000" dirty="0">
                <a:solidFill>
                  <a:srgbClr val="000000"/>
                </a:solidFill>
                <a:latin typeface="Tahoma" pitchFamily="34" charset="0"/>
                <a:cs typeface="+mn-cs"/>
              </a:rPr>
              <a:t>l, D</a:t>
            </a:r>
            <a:r>
              <a:rPr lang="it-IT" sz="1000" dirty="0">
                <a:solidFill>
                  <a:srgbClr val="000000"/>
                </a:solidFill>
                <a:latin typeface="Tahoma" pitchFamily="34" charset="0"/>
                <a:cs typeface="+mn-cs"/>
              </a:rPr>
              <a:t>’Ar</a:t>
            </a:r>
            <a:r>
              <a:rPr lang="en-GB" sz="1000" dirty="0">
                <a:solidFill>
                  <a:srgbClr val="000000"/>
                </a:solidFill>
                <a:latin typeface="Tahoma" pitchFamily="34" charset="0"/>
                <a:cs typeface="+mn-cs"/>
              </a:rPr>
              <a:t>co, </a:t>
            </a:r>
            <a:r>
              <a:rPr lang="en-GB" sz="1000" dirty="0" err="1">
                <a:solidFill>
                  <a:srgbClr val="000000"/>
                </a:solidFill>
                <a:latin typeface="Tahoma" pitchFamily="34" charset="0"/>
                <a:cs typeface="+mn-cs"/>
              </a:rPr>
              <a:t>Demichelis</a:t>
            </a:r>
            <a:r>
              <a:rPr lang="en-GB" sz="1000" dirty="0">
                <a:solidFill>
                  <a:srgbClr val="000000"/>
                </a:solidFill>
                <a:latin typeface="Tahoma" pitchFamily="34" charset="0"/>
                <a:cs typeface="+mn-cs"/>
              </a:rPr>
              <a:t>, </a:t>
            </a:r>
            <a:r>
              <a:rPr lang="en-GB" sz="1000" dirty="0" err="1">
                <a:solidFill>
                  <a:srgbClr val="000000"/>
                </a:solidFill>
                <a:latin typeface="Tahoma" pitchFamily="34" charset="0"/>
                <a:cs typeface="+mn-cs"/>
              </a:rPr>
              <a:t>Zicovich</a:t>
            </a:r>
            <a:r>
              <a:rPr lang="en-GB" sz="1000" dirty="0">
                <a:solidFill>
                  <a:srgbClr val="000000"/>
                </a:solidFill>
                <a:latin typeface="Tahoma" pitchFamily="34" charset="0"/>
                <a:cs typeface="+mn-cs"/>
              </a:rPr>
              <a:t>-Wilson, </a:t>
            </a:r>
            <a:r>
              <a:rPr lang="en-GB" sz="1000" dirty="0" err="1">
                <a:solidFill>
                  <a:srgbClr val="000000"/>
                </a:solidFill>
                <a:latin typeface="Tahoma" pitchFamily="34" charset="0"/>
                <a:cs typeface="+mn-cs"/>
              </a:rPr>
              <a:t>Dovesi</a:t>
            </a:r>
            <a:r>
              <a:rPr lang="en-GB" sz="1000" dirty="0">
                <a:solidFill>
                  <a:srgbClr val="000000"/>
                </a:solidFill>
                <a:latin typeface="Tahoma" pitchFamily="34" charset="0"/>
                <a:cs typeface="+mn-cs"/>
              </a:rPr>
              <a:t>; J. </a:t>
            </a:r>
            <a:r>
              <a:rPr lang="en-GB" sz="1000" dirty="0" err="1">
                <a:solidFill>
                  <a:srgbClr val="000000"/>
                </a:solidFill>
                <a:latin typeface="Tahoma" pitchFamily="34" charset="0"/>
                <a:cs typeface="+mn-cs"/>
              </a:rPr>
              <a:t>Comput</a:t>
            </a:r>
            <a:r>
              <a:rPr lang="en-GB" sz="1000" dirty="0">
                <a:solidFill>
                  <a:srgbClr val="000000"/>
                </a:solidFill>
                <a:latin typeface="Tahoma" pitchFamily="34" charset="0"/>
                <a:cs typeface="+mn-cs"/>
              </a:rPr>
              <a:t>. Chem., 2010, 31, 855-862</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ChangeArrowheads="1"/>
          </p:cNvSpPr>
          <p:nvPr/>
        </p:nvSpPr>
        <p:spPr bwMode="auto">
          <a:xfrm>
            <a:off x="0" y="32657"/>
            <a:ext cx="9144000" cy="539750"/>
          </a:xfrm>
          <a:prstGeom prst="rect">
            <a:avLst/>
          </a:prstGeom>
          <a:noFill/>
          <a:ln w="9525">
            <a:noFill/>
            <a:miter lim="800000"/>
            <a:headEnd/>
            <a:tailEnd/>
          </a:ln>
        </p:spPr>
        <p:txBody>
          <a:bodyPr wrap="none" lIns="91420" tIns="45711" rIns="91420" bIns="45711" anchor="ctr"/>
          <a:lstStyle/>
          <a:p>
            <a:pPr algn="ctr">
              <a:lnSpc>
                <a:spcPct val="110000"/>
              </a:lnSpc>
              <a:defRPr/>
            </a:pPr>
            <a:r>
              <a:rPr lang="en-GB" sz="2800">
                <a:solidFill>
                  <a:srgbClr val="333399"/>
                </a:solidFill>
                <a:latin typeface="Tahoma" pitchFamily="34" charset="0"/>
                <a:cs typeface="+mn-cs"/>
              </a:rPr>
              <a:t>Nanotubes</a:t>
            </a:r>
            <a:endParaRPr lang="en-GB" sz="1600" b="1">
              <a:solidFill>
                <a:srgbClr val="000000"/>
              </a:solidFill>
              <a:latin typeface="Tahoma" pitchFamily="34" charset="0"/>
              <a:cs typeface="+mn-cs"/>
            </a:endParaRPr>
          </a:p>
        </p:txBody>
      </p:sp>
      <p:sp>
        <p:nvSpPr>
          <p:cNvPr id="168963" name="Rectangle 5"/>
          <p:cNvSpPr>
            <a:spLocks noChangeArrowheads="1"/>
          </p:cNvSpPr>
          <p:nvPr/>
        </p:nvSpPr>
        <p:spPr bwMode="auto">
          <a:xfrm>
            <a:off x="76200" y="1066800"/>
            <a:ext cx="89916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it-IT" sz="2000" dirty="0">
                <a:solidFill>
                  <a:srgbClr val="000000"/>
                </a:solidFill>
                <a:latin typeface="Tahoma" panose="020B0604030504040204" pitchFamily="34" charset="0"/>
                <a:ea typeface="MS PGothic" panose="020B0600070205080204" pitchFamily="34" charset="-128"/>
              </a:rPr>
              <a:t>A CNT unit cell can contain hundreds of atoms</a:t>
            </a:r>
          </a:p>
          <a:p>
            <a:pPr algn="ctr">
              <a:spcBef>
                <a:spcPct val="0"/>
              </a:spcBef>
              <a:buFontTx/>
              <a:buNone/>
            </a:pPr>
            <a:r>
              <a:rPr lang="en-GB" altLang="it-IT" sz="2000" b="1" dirty="0">
                <a:solidFill>
                  <a:srgbClr val="000000"/>
                </a:solidFill>
                <a:latin typeface="Tahoma" panose="020B0604030504040204" pitchFamily="34" charset="0"/>
                <a:ea typeface="MS PGothic" panose="020B0600070205080204" pitchFamily="34" charset="-128"/>
              </a:rPr>
              <a:t>BUT</a:t>
            </a:r>
            <a:endParaRPr lang="en-GB" altLang="it-IT" sz="2000" dirty="0">
              <a:solidFill>
                <a:srgbClr val="000000"/>
              </a:solidFill>
              <a:latin typeface="Tahoma" panose="020B0604030504040204" pitchFamily="34" charset="0"/>
              <a:ea typeface="MS PGothic" panose="020B0600070205080204" pitchFamily="34" charset="-128"/>
            </a:endParaRPr>
          </a:p>
          <a:p>
            <a:pPr algn="ctr">
              <a:spcBef>
                <a:spcPct val="0"/>
              </a:spcBef>
              <a:buFontTx/>
              <a:buNone/>
            </a:pPr>
            <a:r>
              <a:rPr lang="en-GB" altLang="it-IT" sz="2000" dirty="0">
                <a:solidFill>
                  <a:srgbClr val="000000"/>
                </a:solidFill>
                <a:latin typeface="Tahoma" panose="020B0604030504040204" pitchFamily="34" charset="0"/>
                <a:ea typeface="MS PGothic" panose="020B0600070205080204" pitchFamily="34" charset="-128"/>
              </a:rPr>
              <a:t>ONLY 2 IRREDUCIBLE ATOMS WITH HELICAL SYMMETRY EXPLOITATION</a:t>
            </a:r>
            <a:endParaRPr lang="en-GB" altLang="it-IT" sz="1800" dirty="0">
              <a:solidFill>
                <a:srgbClr val="000000"/>
              </a:solidFill>
              <a:latin typeface="MS Gothic" panose="020B0609070205080204" pitchFamily="49" charset="-128"/>
              <a:ea typeface="MS PGothic" panose="020B0600070205080204" pitchFamily="34" charset="-128"/>
            </a:endParaRPr>
          </a:p>
        </p:txBody>
      </p:sp>
      <p:sp>
        <p:nvSpPr>
          <p:cNvPr id="5126" name="Text Box 6"/>
          <p:cNvSpPr txBox="1">
            <a:spLocks noChangeArrowheads="1"/>
          </p:cNvSpPr>
          <p:nvPr/>
        </p:nvSpPr>
        <p:spPr bwMode="auto">
          <a:xfrm>
            <a:off x="990600" y="609600"/>
            <a:ext cx="7113588" cy="398463"/>
          </a:xfrm>
          <a:prstGeom prst="rect">
            <a:avLst/>
          </a:prstGeom>
          <a:noFill/>
          <a:ln w="9525">
            <a:noFill/>
            <a:miter lim="800000"/>
            <a:headEnd/>
            <a:tailEnd/>
          </a:ln>
        </p:spPr>
        <p:txBody>
          <a:bodyPr wrap="none" lIns="91420" tIns="45711" rIns="91420" bIns="45711">
            <a:spAutoFit/>
          </a:bodyPr>
          <a:lstStyle/>
          <a:p>
            <a:pPr>
              <a:defRPr/>
            </a:pPr>
            <a:r>
              <a:rPr lang="en-GB" sz="2000" b="1" dirty="0">
                <a:solidFill>
                  <a:srgbClr val="333399"/>
                </a:solidFill>
                <a:effectLst>
                  <a:outerShdw blurRad="38100" dist="38100" dir="2700000" algn="tl">
                    <a:srgbClr val="C0C0C0"/>
                  </a:outerShdw>
                </a:effectLst>
                <a:latin typeface="Tahoma" pitchFamily="34" charset="0"/>
                <a:cs typeface="+mn-cs"/>
              </a:rPr>
              <a:t>Exploitation of the High Point Symmetry of Nanotubes</a:t>
            </a:r>
            <a:endParaRPr lang="en-GB" sz="2000" dirty="0">
              <a:solidFill>
                <a:srgbClr val="333399"/>
              </a:solidFill>
              <a:effectLst>
                <a:outerShdw blurRad="38100" dist="38100" dir="2700000" algn="tl">
                  <a:srgbClr val="C0C0C0"/>
                </a:outerShdw>
              </a:effectLst>
              <a:latin typeface="Tahoma" pitchFamily="34" charset="0"/>
              <a:cs typeface="+mn-cs"/>
            </a:endParaRPr>
          </a:p>
        </p:txBody>
      </p:sp>
      <p:sp>
        <p:nvSpPr>
          <p:cNvPr id="5127" name="Text Box 7"/>
          <p:cNvSpPr txBox="1">
            <a:spLocks noChangeArrowheads="1"/>
          </p:cNvSpPr>
          <p:nvPr/>
        </p:nvSpPr>
        <p:spPr bwMode="auto">
          <a:xfrm>
            <a:off x="700088" y="2743200"/>
            <a:ext cx="6996112" cy="398463"/>
          </a:xfrm>
          <a:prstGeom prst="rect">
            <a:avLst/>
          </a:prstGeom>
          <a:noFill/>
          <a:ln w="9525">
            <a:noFill/>
            <a:miter lim="800000"/>
            <a:headEnd/>
            <a:tailEnd/>
          </a:ln>
        </p:spPr>
        <p:txBody>
          <a:bodyPr wrap="none" lIns="91420" tIns="45711" rIns="91420" bIns="45711">
            <a:spAutoFit/>
          </a:bodyPr>
          <a:lstStyle/>
          <a:p>
            <a:pPr>
              <a:defRPr/>
            </a:pPr>
            <a:r>
              <a:rPr lang="en-GB" sz="2000" b="1" dirty="0">
                <a:solidFill>
                  <a:srgbClr val="333399"/>
                </a:solidFill>
                <a:latin typeface="Tahoma" pitchFamily="34" charset="0"/>
                <a:cs typeface="+mn-cs"/>
              </a:rPr>
              <a:t>EXAMPLE:</a:t>
            </a:r>
            <a:r>
              <a:rPr lang="en-GB" sz="2000" b="1" dirty="0">
                <a:solidFill>
                  <a:srgbClr val="000000"/>
                </a:solidFill>
                <a:latin typeface="Tahoma" pitchFamily="34" charset="0"/>
                <a:cs typeface="+mn-cs"/>
              </a:rPr>
              <a:t> frequency calculation of the (24,0) SWCNT</a:t>
            </a:r>
          </a:p>
        </p:txBody>
      </p:sp>
      <p:sp>
        <p:nvSpPr>
          <p:cNvPr id="5128" name="Rectangle 8"/>
          <p:cNvSpPr>
            <a:spLocks noChangeArrowheads="1"/>
          </p:cNvSpPr>
          <p:nvPr/>
        </p:nvSpPr>
        <p:spPr bwMode="auto">
          <a:xfrm>
            <a:off x="152400" y="3159125"/>
            <a:ext cx="8839200" cy="2859088"/>
          </a:xfrm>
          <a:prstGeom prst="rect">
            <a:avLst/>
          </a:prstGeom>
          <a:solidFill>
            <a:srgbClr val="FFFF99"/>
          </a:solidFill>
          <a:ln w="9525">
            <a:noFill/>
            <a:miter lim="800000"/>
            <a:headEnd/>
            <a:tailEnd/>
          </a:ln>
          <a:effectLst/>
        </p:spPr>
        <p:txBody>
          <a:bodyPr lIns="91420" tIns="45711" rIns="91420" bIns="45711">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cs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cs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cs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cs typeface="Arial" pitchFamily="34" charset="0"/>
              </a:defRPr>
            </a:lvl9pPr>
          </a:lstStyle>
          <a:p>
            <a:pPr>
              <a:defRPr/>
            </a:pPr>
            <a:r>
              <a:rPr lang="en-GB" altLang="it-IT" sz="2000">
                <a:solidFill>
                  <a:srgbClr val="000000"/>
                </a:solidFill>
                <a:latin typeface="Tahoma" pitchFamily="34" charset="0"/>
              </a:rPr>
              <a:t>			(96 atoms in the unit cell)</a:t>
            </a:r>
          </a:p>
          <a:p>
            <a:pPr>
              <a:defRPr/>
            </a:pPr>
            <a:endParaRPr lang="en-GB" altLang="it-IT" sz="2000">
              <a:solidFill>
                <a:srgbClr val="000000"/>
              </a:solidFill>
              <a:latin typeface="Tahoma" pitchFamily="34" charset="0"/>
            </a:endParaRPr>
          </a:p>
          <a:p>
            <a:pPr>
              <a:defRPr/>
            </a:pPr>
            <a:r>
              <a:rPr lang="en-GB" altLang="it-IT" sz="2000" i="1" u="sng">
                <a:solidFill>
                  <a:srgbClr val="000000"/>
                </a:solidFill>
                <a:latin typeface="Tahoma" pitchFamily="34" charset="0"/>
              </a:rPr>
              <a:t>FREQUENCY CALCULATION</a:t>
            </a:r>
            <a:r>
              <a:rPr lang="en-GB" altLang="it-IT" sz="2000">
                <a:solidFill>
                  <a:srgbClr val="000000"/>
                </a:solidFill>
                <a:latin typeface="Tahoma" pitchFamily="34" charset="0"/>
              </a:rPr>
              <a:t>: </a:t>
            </a:r>
          </a:p>
          <a:p>
            <a:pPr>
              <a:defRPr/>
            </a:pPr>
            <a:r>
              <a:rPr lang="en-GB" altLang="it-IT" sz="2000">
                <a:solidFill>
                  <a:srgbClr val="000000"/>
                </a:solidFill>
                <a:latin typeface="Tahoma" pitchFamily="34" charset="0"/>
              </a:rPr>
              <a:t>- equilibrium geometry</a:t>
            </a:r>
          </a:p>
          <a:p>
            <a:pPr>
              <a:defRPr/>
            </a:pPr>
            <a:r>
              <a:rPr lang="en-GB" altLang="it-IT" sz="2000">
                <a:solidFill>
                  <a:srgbClr val="000000"/>
                </a:solidFill>
                <a:latin typeface="Tahoma" pitchFamily="34" charset="0"/>
              </a:rPr>
              <a:t>- displacement of each atom along the 3 Cartesian directions</a:t>
            </a:r>
          </a:p>
          <a:p>
            <a:pPr>
              <a:defRPr/>
            </a:pPr>
            <a:r>
              <a:rPr lang="en-GB" altLang="it-IT" sz="2000">
                <a:solidFill>
                  <a:srgbClr val="000000"/>
                </a:solidFill>
                <a:latin typeface="Tahoma" pitchFamily="34" charset="0"/>
              </a:rPr>
              <a:t>		</a:t>
            </a:r>
            <a:r>
              <a:rPr lang="en-GB" altLang="it-IT" sz="2000" b="1">
                <a:solidFill>
                  <a:srgbClr val="000000"/>
                </a:solidFill>
                <a:effectLst>
                  <a:outerShdw blurRad="38100" dist="38100" dir="2700000" algn="tl">
                    <a:srgbClr val="C0C0C0"/>
                  </a:outerShdw>
                </a:effectLst>
                <a:latin typeface="Tahoma" pitchFamily="34" charset="0"/>
              </a:rPr>
              <a:t>96x3+1=</a:t>
            </a:r>
            <a:r>
              <a:rPr lang="en-GB" altLang="it-IT" sz="2000" b="1">
                <a:solidFill>
                  <a:srgbClr val="FF0808"/>
                </a:solidFill>
                <a:effectLst>
                  <a:outerShdw blurRad="38100" dist="38100" dir="2700000" algn="tl">
                    <a:srgbClr val="C0C0C0"/>
                  </a:outerShdw>
                </a:effectLst>
                <a:latin typeface="Tahoma" pitchFamily="34" charset="0"/>
              </a:rPr>
              <a:t>289</a:t>
            </a:r>
            <a:r>
              <a:rPr lang="en-GB" altLang="it-IT" sz="2000" b="1">
                <a:solidFill>
                  <a:srgbClr val="FF0080"/>
                </a:solidFill>
                <a:effectLst>
                  <a:outerShdw blurRad="38100" dist="38100" dir="2700000" algn="tl">
                    <a:srgbClr val="C0C0C0"/>
                  </a:outerShdw>
                </a:effectLst>
                <a:latin typeface="Tahoma" pitchFamily="34" charset="0"/>
              </a:rPr>
              <a:t> </a:t>
            </a:r>
            <a:r>
              <a:rPr lang="en-GB" altLang="it-IT" sz="2000" b="1">
                <a:solidFill>
                  <a:srgbClr val="000000"/>
                </a:solidFill>
                <a:effectLst>
                  <a:outerShdw blurRad="38100" dist="38100" dir="2700000" algn="tl">
                    <a:srgbClr val="C0C0C0"/>
                  </a:outerShdw>
                </a:effectLst>
                <a:latin typeface="Tahoma" pitchFamily="34" charset="0"/>
              </a:rPr>
              <a:t>SCF calculations</a:t>
            </a:r>
            <a:endParaRPr lang="en-GB" altLang="it-IT" sz="2000">
              <a:solidFill>
                <a:srgbClr val="000000"/>
              </a:solidFill>
              <a:latin typeface="Tahoma" pitchFamily="34" charset="0"/>
            </a:endParaRPr>
          </a:p>
          <a:p>
            <a:pPr>
              <a:defRPr/>
            </a:pPr>
            <a:endParaRPr lang="en-GB" altLang="it-IT" sz="2000">
              <a:solidFill>
                <a:srgbClr val="000000"/>
              </a:solidFill>
              <a:latin typeface="Tahoma" pitchFamily="34" charset="0"/>
            </a:endParaRPr>
          </a:p>
          <a:p>
            <a:pPr>
              <a:defRPr/>
            </a:pPr>
            <a:r>
              <a:rPr lang="en-GB" altLang="it-IT" sz="2000">
                <a:solidFill>
                  <a:srgbClr val="000000"/>
                </a:solidFill>
                <a:latin typeface="Tahoma" pitchFamily="34" charset="0"/>
              </a:rPr>
              <a:t>If  the calculation is performed on 2 irreducible atoms:</a:t>
            </a:r>
          </a:p>
          <a:p>
            <a:pPr>
              <a:defRPr/>
            </a:pPr>
            <a:r>
              <a:rPr lang="en-GB" altLang="it-IT" sz="2000">
                <a:solidFill>
                  <a:srgbClr val="000000"/>
                </a:solidFill>
                <a:latin typeface="Tahoma" pitchFamily="34" charset="0"/>
              </a:rPr>
              <a:t>	</a:t>
            </a:r>
            <a:r>
              <a:rPr lang="en-GB" altLang="it-IT" sz="2000" b="1">
                <a:solidFill>
                  <a:srgbClr val="000000"/>
                </a:solidFill>
                <a:effectLst>
                  <a:outerShdw blurRad="38100" dist="38100" dir="2700000" algn="tl">
                    <a:srgbClr val="C0C0C0"/>
                  </a:outerShdw>
                </a:effectLst>
                <a:latin typeface="Tahoma" pitchFamily="34" charset="0"/>
              </a:rPr>
              <a:t>2x3+1=</a:t>
            </a:r>
            <a:r>
              <a:rPr lang="en-GB" altLang="it-IT" sz="2000" b="1">
                <a:solidFill>
                  <a:srgbClr val="10CC14"/>
                </a:solidFill>
                <a:effectLst>
                  <a:outerShdw blurRad="38100" dist="38100" dir="2700000" algn="tl">
                    <a:srgbClr val="C0C0C0"/>
                  </a:outerShdw>
                </a:effectLst>
                <a:latin typeface="Tahoma" pitchFamily="34" charset="0"/>
              </a:rPr>
              <a:t>7</a:t>
            </a:r>
            <a:r>
              <a:rPr lang="en-GB" altLang="it-IT" sz="2000" b="1">
                <a:solidFill>
                  <a:srgbClr val="000000"/>
                </a:solidFill>
                <a:effectLst>
                  <a:outerShdw blurRad="38100" dist="38100" dir="2700000" algn="tl">
                    <a:srgbClr val="C0C0C0"/>
                  </a:outerShdw>
                </a:effectLst>
                <a:latin typeface="Tahoma" pitchFamily="34" charset="0"/>
              </a:rPr>
              <a:t> SCF calculations</a:t>
            </a:r>
            <a:r>
              <a:rPr lang="en-GB" altLang="it-IT" sz="2000">
                <a:solidFill>
                  <a:srgbClr val="000000"/>
                </a:solidFill>
                <a:latin typeface="Tahoma" pitchFamily="34" charset="0"/>
              </a:rPr>
              <a:t> </a:t>
            </a:r>
            <a:r>
              <a:rPr lang="en-GB" altLang="it-IT" sz="2000">
                <a:solidFill>
                  <a:srgbClr val="10CC14"/>
                </a:solidFill>
                <a:latin typeface="Tahoma" pitchFamily="34" charset="0"/>
              </a:rPr>
              <a:t>(helical symmetry exploitation)</a:t>
            </a:r>
            <a:endParaRPr lang="en-GB" altLang="it-IT" sz="1800">
              <a:solidFill>
                <a:srgbClr val="000000"/>
              </a:solidFill>
              <a:latin typeface="MS Gothic" pitchFamily="49" charset="-128"/>
            </a:endParaRPr>
          </a:p>
        </p:txBody>
      </p:sp>
      <p:sp>
        <p:nvSpPr>
          <p:cNvPr id="5129" name="Rectangle 9"/>
          <p:cNvSpPr>
            <a:spLocks noChangeArrowheads="1"/>
          </p:cNvSpPr>
          <p:nvPr/>
        </p:nvSpPr>
        <p:spPr bwMode="auto">
          <a:xfrm>
            <a:off x="152400" y="6107113"/>
            <a:ext cx="8610600" cy="398462"/>
          </a:xfrm>
          <a:prstGeom prst="rect">
            <a:avLst/>
          </a:prstGeom>
          <a:noFill/>
          <a:ln w="9525">
            <a:noFill/>
            <a:miter lim="800000"/>
            <a:headEnd/>
            <a:tailEnd/>
          </a:ln>
        </p:spPr>
        <p:txBody>
          <a:bodyPr lIns="91420" tIns="45711" rIns="91420" bIns="45711">
            <a:spAutoFit/>
          </a:bodyPr>
          <a:lstStyle/>
          <a:p>
            <a:pPr>
              <a:defRPr/>
            </a:pPr>
            <a:r>
              <a:rPr lang="en-GB" sz="1000" dirty="0">
                <a:solidFill>
                  <a:srgbClr val="0033CC"/>
                </a:solidFill>
                <a:latin typeface="Tahoma" pitchFamily="34" charset="0"/>
                <a:cs typeface="+mn-cs"/>
              </a:rPr>
              <a:t>*</a:t>
            </a:r>
            <a:r>
              <a:rPr lang="en-GB" sz="2000" dirty="0">
                <a:solidFill>
                  <a:srgbClr val="000000"/>
                </a:solidFill>
                <a:latin typeface="Tahoma" pitchFamily="34" charset="0"/>
                <a:cs typeface="+mn-cs"/>
              </a:rPr>
              <a:t> </a:t>
            </a:r>
            <a:r>
              <a:rPr lang="en-GB" sz="1000" dirty="0">
                <a:solidFill>
                  <a:srgbClr val="000000"/>
                </a:solidFill>
                <a:latin typeface="Tahoma" pitchFamily="34" charset="0"/>
                <a:cs typeface="+mn-cs"/>
              </a:rPr>
              <a:t>No</a:t>
            </a:r>
            <a:r>
              <a:rPr lang="it-IT" sz="1000" dirty="0">
                <a:solidFill>
                  <a:srgbClr val="000000"/>
                </a:solidFill>
                <a:latin typeface="Tahoma" pitchFamily="34" charset="0"/>
                <a:cs typeface="+mn-cs"/>
              </a:rPr>
              <a:t>ë</a:t>
            </a:r>
            <a:r>
              <a:rPr lang="en-GB" sz="1000" dirty="0">
                <a:solidFill>
                  <a:srgbClr val="000000"/>
                </a:solidFill>
                <a:latin typeface="Tahoma" pitchFamily="34" charset="0"/>
                <a:cs typeface="+mn-cs"/>
              </a:rPr>
              <a:t>l, D</a:t>
            </a:r>
            <a:r>
              <a:rPr lang="it-IT" sz="1000" dirty="0">
                <a:solidFill>
                  <a:srgbClr val="000000"/>
                </a:solidFill>
                <a:latin typeface="Tahoma" pitchFamily="34" charset="0"/>
                <a:cs typeface="+mn-cs"/>
              </a:rPr>
              <a:t>’Ar</a:t>
            </a:r>
            <a:r>
              <a:rPr lang="en-GB" sz="1000" dirty="0">
                <a:solidFill>
                  <a:srgbClr val="000000"/>
                </a:solidFill>
                <a:latin typeface="Tahoma" pitchFamily="34" charset="0"/>
                <a:cs typeface="+mn-cs"/>
              </a:rPr>
              <a:t>co, </a:t>
            </a:r>
            <a:r>
              <a:rPr lang="en-GB" sz="1000" dirty="0" err="1">
                <a:solidFill>
                  <a:srgbClr val="000000"/>
                </a:solidFill>
                <a:latin typeface="Tahoma" pitchFamily="34" charset="0"/>
                <a:cs typeface="+mn-cs"/>
              </a:rPr>
              <a:t>Demichelis</a:t>
            </a:r>
            <a:r>
              <a:rPr lang="en-GB" sz="1000" dirty="0">
                <a:solidFill>
                  <a:srgbClr val="000000"/>
                </a:solidFill>
                <a:latin typeface="Tahoma" pitchFamily="34" charset="0"/>
                <a:cs typeface="+mn-cs"/>
              </a:rPr>
              <a:t>, </a:t>
            </a:r>
            <a:r>
              <a:rPr lang="en-GB" sz="1000" dirty="0" err="1">
                <a:solidFill>
                  <a:srgbClr val="000000"/>
                </a:solidFill>
                <a:latin typeface="Tahoma" pitchFamily="34" charset="0"/>
                <a:cs typeface="+mn-cs"/>
              </a:rPr>
              <a:t>Zicovich</a:t>
            </a:r>
            <a:r>
              <a:rPr lang="en-GB" sz="1000" dirty="0">
                <a:solidFill>
                  <a:srgbClr val="000000"/>
                </a:solidFill>
                <a:latin typeface="Tahoma" pitchFamily="34" charset="0"/>
                <a:cs typeface="+mn-cs"/>
              </a:rPr>
              <a:t>-Wilson, </a:t>
            </a:r>
            <a:r>
              <a:rPr lang="en-GB" sz="1000" dirty="0" err="1">
                <a:solidFill>
                  <a:srgbClr val="000000"/>
                </a:solidFill>
                <a:latin typeface="Tahoma" pitchFamily="34" charset="0"/>
                <a:cs typeface="+mn-cs"/>
              </a:rPr>
              <a:t>Dovesi</a:t>
            </a:r>
            <a:r>
              <a:rPr lang="en-GB" sz="1000" dirty="0">
                <a:solidFill>
                  <a:srgbClr val="000000"/>
                </a:solidFill>
                <a:latin typeface="Tahoma" pitchFamily="34" charset="0"/>
                <a:cs typeface="+mn-cs"/>
              </a:rPr>
              <a:t>; J. </a:t>
            </a:r>
            <a:r>
              <a:rPr lang="en-GB" sz="1000" dirty="0" err="1">
                <a:solidFill>
                  <a:srgbClr val="000000"/>
                </a:solidFill>
                <a:latin typeface="Tahoma" pitchFamily="34" charset="0"/>
                <a:cs typeface="+mn-cs"/>
              </a:rPr>
              <a:t>Comput</a:t>
            </a:r>
            <a:r>
              <a:rPr lang="en-GB" sz="1000" dirty="0">
                <a:solidFill>
                  <a:srgbClr val="000000"/>
                </a:solidFill>
                <a:latin typeface="Tahoma" pitchFamily="34" charset="0"/>
                <a:cs typeface="+mn-cs"/>
              </a:rPr>
              <a:t>. Chem., 2010, 31, 855-862</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0" y="76200"/>
            <a:ext cx="9144000" cy="539750"/>
          </a:xfrm>
          <a:prstGeom prst="rect">
            <a:avLst/>
          </a:prstGeom>
          <a:gradFill rotWithShape="0">
            <a:gsLst>
              <a:gs pos="0">
                <a:srgbClr val="0000FF"/>
              </a:gs>
              <a:gs pos="50000">
                <a:schemeClr val="bg1"/>
              </a:gs>
              <a:gs pos="100000">
                <a:srgbClr val="0000FF"/>
              </a:gs>
            </a:gsLst>
            <a:lin ang="5400000" scaled="1"/>
          </a:gradFill>
          <a:ln w="9525">
            <a:solidFill>
              <a:schemeClr val="tx1"/>
            </a:solidFill>
            <a:miter lim="800000"/>
            <a:headEnd/>
            <a:tailEnd/>
          </a:ln>
        </p:spPr>
        <p:txBody>
          <a:bodyPr wrap="none" lIns="91420" tIns="45711" rIns="91420" bIns="45711" anchor="ctr"/>
          <a:lstStyle/>
          <a:p>
            <a:pPr algn="ctr">
              <a:lnSpc>
                <a:spcPct val="110000"/>
              </a:lnSpc>
              <a:defRPr/>
            </a:pPr>
            <a:r>
              <a:rPr lang="en-GB" sz="2800">
                <a:solidFill>
                  <a:srgbClr val="333399"/>
                </a:solidFill>
                <a:latin typeface="Tahoma" pitchFamily="34" charset="0"/>
                <a:cs typeface="+mn-cs"/>
              </a:rPr>
              <a:t>Nanotubes</a:t>
            </a:r>
            <a:endParaRPr lang="en-GB" sz="1600" b="1">
              <a:solidFill>
                <a:srgbClr val="000000"/>
              </a:solidFill>
              <a:latin typeface="Tahoma" pitchFamily="34" charset="0"/>
              <a:cs typeface="+mn-cs"/>
            </a:endParaRPr>
          </a:p>
        </p:txBody>
      </p:sp>
      <p:sp>
        <p:nvSpPr>
          <p:cNvPr id="14340" name="Text Box 4"/>
          <p:cNvSpPr txBox="1">
            <a:spLocks noChangeArrowheads="1"/>
          </p:cNvSpPr>
          <p:nvPr/>
        </p:nvSpPr>
        <p:spPr bwMode="auto">
          <a:xfrm>
            <a:off x="990600" y="609600"/>
            <a:ext cx="7113588" cy="398463"/>
          </a:xfrm>
          <a:prstGeom prst="rect">
            <a:avLst/>
          </a:prstGeom>
          <a:noFill/>
          <a:ln w="9525">
            <a:noFill/>
            <a:miter lim="800000"/>
            <a:headEnd/>
            <a:tailEnd/>
          </a:ln>
        </p:spPr>
        <p:txBody>
          <a:bodyPr wrap="none" lIns="91420" tIns="45711" rIns="91420" bIns="45711">
            <a:spAutoFit/>
          </a:bodyPr>
          <a:lstStyle/>
          <a:p>
            <a:pPr>
              <a:defRPr/>
            </a:pPr>
            <a:r>
              <a:rPr lang="en-GB" sz="2000" b="1">
                <a:solidFill>
                  <a:srgbClr val="333399"/>
                </a:solidFill>
                <a:effectLst>
                  <a:outerShdw blurRad="38100" dist="38100" dir="2700000" algn="tl">
                    <a:srgbClr val="C0C0C0"/>
                  </a:outerShdw>
                </a:effectLst>
                <a:latin typeface="Tahoma" pitchFamily="34" charset="0"/>
                <a:cs typeface="+mn-cs"/>
              </a:rPr>
              <a:t>Exploitation of the High Point Symmetry of Nanotubes</a:t>
            </a:r>
            <a:endParaRPr lang="en-GB" sz="2000">
              <a:solidFill>
                <a:srgbClr val="FF0080"/>
              </a:solidFill>
              <a:effectLst>
                <a:outerShdw blurRad="38100" dist="38100" dir="2700000" algn="tl">
                  <a:srgbClr val="C0C0C0"/>
                </a:outerShdw>
              </a:effectLst>
              <a:latin typeface="Tahoma" pitchFamily="34" charset="0"/>
              <a:cs typeface="+mn-cs"/>
            </a:endParaRPr>
          </a:p>
        </p:txBody>
      </p:sp>
      <p:sp>
        <p:nvSpPr>
          <p:cNvPr id="169988" name="Rectangle 5"/>
          <p:cNvSpPr>
            <a:spLocks noChangeArrowheads="1"/>
          </p:cNvSpPr>
          <p:nvPr/>
        </p:nvSpPr>
        <p:spPr bwMode="auto">
          <a:xfrm>
            <a:off x="609600" y="838200"/>
            <a:ext cx="8059738"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40000"/>
              </a:lnSpc>
              <a:spcBef>
                <a:spcPct val="0"/>
              </a:spcBef>
              <a:buFontTx/>
              <a:buNone/>
            </a:pPr>
            <a:r>
              <a:rPr lang="en-GB" altLang="it-IT" sz="2000" u="sng">
                <a:solidFill>
                  <a:srgbClr val="000000"/>
                </a:solidFill>
                <a:latin typeface="Tahoma" panose="020B0604030504040204" pitchFamily="34" charset="0"/>
                <a:ea typeface="MS PGothic" panose="020B0600070205080204" pitchFamily="34" charset="-128"/>
              </a:rPr>
              <a:t>The helical symmetry of nanotubes is then exploited at three levels:</a:t>
            </a:r>
            <a:endParaRPr lang="en-GB" altLang="it-IT" sz="2000">
              <a:solidFill>
                <a:srgbClr val="000000"/>
              </a:solidFill>
              <a:latin typeface="Tahoma" panose="020B0604030504040204" pitchFamily="34" charset="0"/>
              <a:ea typeface="MS PGothic" panose="020B0600070205080204" pitchFamily="34" charset="-128"/>
            </a:endParaRPr>
          </a:p>
          <a:p>
            <a:pPr>
              <a:lnSpc>
                <a:spcPct val="140000"/>
              </a:lnSpc>
              <a:spcBef>
                <a:spcPct val="0"/>
              </a:spcBef>
              <a:buFontTx/>
              <a:buNone/>
            </a:pPr>
            <a:r>
              <a:rPr lang="en-GB" altLang="it-IT" sz="2000">
                <a:solidFill>
                  <a:srgbClr val="0033CC"/>
                </a:solidFill>
                <a:latin typeface="Tahoma" panose="020B0604030504040204" pitchFamily="34" charset="0"/>
                <a:ea typeface="MS PGothic" panose="020B0600070205080204" pitchFamily="34" charset="-128"/>
              </a:rPr>
              <a:t>1 - Automatic generation of the nanotube starting from a 2D structure</a:t>
            </a:r>
            <a:endParaRPr lang="en-GB" altLang="it-IT" sz="1800">
              <a:solidFill>
                <a:srgbClr val="000000"/>
              </a:solidFill>
              <a:latin typeface="MS Gothic" panose="020B0609070205080204" pitchFamily="49" charset="-128"/>
              <a:ea typeface="MS PGothic" panose="020B0600070205080204" pitchFamily="34" charset="-128"/>
            </a:endParaRPr>
          </a:p>
        </p:txBody>
      </p:sp>
      <p:sp>
        <p:nvSpPr>
          <p:cNvPr id="169989" name="Rectangle 6"/>
          <p:cNvSpPr>
            <a:spLocks noChangeArrowheads="1"/>
          </p:cNvSpPr>
          <p:nvPr/>
        </p:nvSpPr>
        <p:spPr bwMode="auto">
          <a:xfrm>
            <a:off x="4335463" y="2170113"/>
            <a:ext cx="3192462" cy="3340100"/>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wrap="none"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5000"/>
              </a:lnSpc>
              <a:spcBef>
                <a:spcPct val="0"/>
              </a:spcBef>
              <a:buFontTx/>
              <a:buNone/>
            </a:pPr>
            <a:r>
              <a:rPr lang="en-GB" altLang="it-IT" sz="1600">
                <a:solidFill>
                  <a:srgbClr val="000000"/>
                </a:solidFill>
                <a:latin typeface="Courier New" panose="02070309020205020404" pitchFamily="49" charset="0"/>
                <a:ea typeface="MS PGothic" panose="020B0600070205080204" pitchFamily="34" charset="-128"/>
                <a:cs typeface="Courier New" panose="02070309020205020404" pitchFamily="49" charset="0"/>
              </a:rPr>
              <a:t>Build the (4,2) SWCNT </a:t>
            </a:r>
          </a:p>
          <a:p>
            <a:pPr>
              <a:lnSpc>
                <a:spcPct val="115000"/>
              </a:lnSpc>
              <a:spcBef>
                <a:spcPct val="0"/>
              </a:spcBef>
              <a:buFontTx/>
              <a:buNone/>
            </a:pPr>
            <a:r>
              <a:rPr lang="en-GB" altLang="it-IT" sz="1400">
                <a:solidFill>
                  <a:srgbClr val="000000"/>
                </a:solidFill>
                <a:latin typeface="Courier New" panose="02070309020205020404" pitchFamily="49" charset="0"/>
                <a:ea typeface="MS PGothic" panose="020B0600070205080204" pitchFamily="34" charset="-128"/>
                <a:cs typeface="Courier New" panose="02070309020205020404" pitchFamily="49" charset="0"/>
              </a:rPr>
              <a:t>CRYSTAL</a:t>
            </a:r>
          </a:p>
          <a:p>
            <a:pPr>
              <a:lnSpc>
                <a:spcPct val="115000"/>
              </a:lnSpc>
              <a:spcBef>
                <a:spcPct val="0"/>
              </a:spcBef>
              <a:buFontTx/>
              <a:buNone/>
            </a:pPr>
            <a:r>
              <a:rPr lang="en-GB" altLang="it-IT" sz="1400">
                <a:solidFill>
                  <a:srgbClr val="000000"/>
                </a:solidFill>
                <a:latin typeface="Courier New" panose="02070309020205020404" pitchFamily="49" charset="0"/>
                <a:ea typeface="MS PGothic" panose="020B0600070205080204" pitchFamily="34" charset="-128"/>
                <a:cs typeface="Courier New" panose="02070309020205020404" pitchFamily="49" charset="0"/>
              </a:rPr>
              <a:t>0 0 0</a:t>
            </a:r>
          </a:p>
          <a:p>
            <a:pPr>
              <a:lnSpc>
                <a:spcPct val="115000"/>
              </a:lnSpc>
              <a:spcBef>
                <a:spcPct val="0"/>
              </a:spcBef>
              <a:buFontTx/>
              <a:buNone/>
            </a:pPr>
            <a:r>
              <a:rPr lang="en-GB" altLang="it-IT" sz="1400">
                <a:solidFill>
                  <a:srgbClr val="000000"/>
                </a:solidFill>
                <a:latin typeface="Courier New" panose="02070309020205020404" pitchFamily="49" charset="0"/>
                <a:ea typeface="MS PGothic" panose="020B0600070205080204" pitchFamily="34" charset="-128"/>
                <a:cs typeface="Courier New" panose="02070309020205020404" pitchFamily="49" charset="0"/>
              </a:rPr>
              <a:t>186</a:t>
            </a:r>
          </a:p>
          <a:p>
            <a:pPr>
              <a:lnSpc>
                <a:spcPct val="115000"/>
              </a:lnSpc>
              <a:spcBef>
                <a:spcPct val="0"/>
              </a:spcBef>
              <a:buFontTx/>
              <a:buNone/>
            </a:pPr>
            <a:r>
              <a:rPr lang="en-GB" altLang="it-IT" sz="1400">
                <a:solidFill>
                  <a:srgbClr val="000000"/>
                </a:solidFill>
                <a:latin typeface="Courier New" panose="02070309020205020404" pitchFamily="49" charset="0"/>
                <a:ea typeface="MS PGothic" panose="020B0600070205080204" pitchFamily="34" charset="-128"/>
                <a:cs typeface="Courier New" panose="02070309020205020404" pitchFamily="49" charset="0"/>
              </a:rPr>
              <a:t>2.47 6.70</a:t>
            </a:r>
          </a:p>
          <a:p>
            <a:pPr>
              <a:lnSpc>
                <a:spcPct val="115000"/>
              </a:lnSpc>
              <a:spcBef>
                <a:spcPct val="0"/>
              </a:spcBef>
              <a:buFontTx/>
              <a:buNone/>
            </a:pPr>
            <a:r>
              <a:rPr lang="en-GB" altLang="it-IT" sz="1400">
                <a:solidFill>
                  <a:srgbClr val="000000"/>
                </a:solidFill>
                <a:latin typeface="Courier New" panose="02070309020205020404" pitchFamily="49" charset="0"/>
                <a:ea typeface="MS PGothic" panose="020B0600070205080204" pitchFamily="34" charset="-128"/>
                <a:cs typeface="Courier New" panose="02070309020205020404" pitchFamily="49" charset="0"/>
              </a:rPr>
              <a:t>2</a:t>
            </a:r>
          </a:p>
          <a:p>
            <a:pPr>
              <a:lnSpc>
                <a:spcPct val="115000"/>
              </a:lnSpc>
              <a:spcBef>
                <a:spcPct val="0"/>
              </a:spcBef>
              <a:buFontTx/>
              <a:buNone/>
            </a:pPr>
            <a:r>
              <a:rPr lang="en-GB" altLang="it-IT" sz="1400">
                <a:solidFill>
                  <a:srgbClr val="000000"/>
                </a:solidFill>
                <a:latin typeface="Courier New" panose="02070309020205020404" pitchFamily="49" charset="0"/>
                <a:ea typeface="MS PGothic" panose="020B0600070205080204" pitchFamily="34" charset="-128"/>
                <a:cs typeface="Courier New" panose="02070309020205020404" pitchFamily="49" charset="0"/>
              </a:rPr>
              <a:t>6 0.000000 0.000000 0.000000</a:t>
            </a:r>
          </a:p>
          <a:p>
            <a:pPr>
              <a:lnSpc>
                <a:spcPct val="115000"/>
              </a:lnSpc>
              <a:spcBef>
                <a:spcPct val="0"/>
              </a:spcBef>
              <a:buFontTx/>
              <a:buNone/>
            </a:pPr>
            <a:r>
              <a:rPr lang="en-GB" altLang="it-IT" sz="1400">
                <a:solidFill>
                  <a:srgbClr val="000000"/>
                </a:solidFill>
                <a:latin typeface="Courier New" panose="02070309020205020404" pitchFamily="49" charset="0"/>
                <a:ea typeface="MS PGothic" panose="020B0600070205080204" pitchFamily="34" charset="-128"/>
                <a:cs typeface="Courier New" panose="02070309020205020404" pitchFamily="49" charset="0"/>
              </a:rPr>
              <a:t>6 0.333333 0.666667 0.000000</a:t>
            </a:r>
          </a:p>
          <a:p>
            <a:pPr>
              <a:lnSpc>
                <a:spcPct val="115000"/>
              </a:lnSpc>
              <a:spcBef>
                <a:spcPct val="0"/>
              </a:spcBef>
              <a:buFontTx/>
              <a:buNone/>
            </a:pPr>
            <a:r>
              <a:rPr lang="en-GB" altLang="it-IT" sz="1400">
                <a:solidFill>
                  <a:srgbClr val="000000"/>
                </a:solidFill>
                <a:latin typeface="Courier New" panose="02070309020205020404" pitchFamily="49" charset="0"/>
                <a:ea typeface="MS PGothic" panose="020B0600070205080204" pitchFamily="34" charset="-128"/>
                <a:cs typeface="Courier New" panose="02070309020205020404" pitchFamily="49" charset="0"/>
              </a:rPr>
              <a:t>SLAB</a:t>
            </a:r>
          </a:p>
          <a:p>
            <a:pPr>
              <a:lnSpc>
                <a:spcPct val="115000"/>
              </a:lnSpc>
              <a:spcBef>
                <a:spcPct val="0"/>
              </a:spcBef>
              <a:buFontTx/>
              <a:buNone/>
            </a:pPr>
            <a:r>
              <a:rPr lang="en-GB" altLang="it-IT" sz="1400">
                <a:solidFill>
                  <a:srgbClr val="000000"/>
                </a:solidFill>
                <a:latin typeface="Courier New" panose="02070309020205020404" pitchFamily="49" charset="0"/>
                <a:ea typeface="MS PGothic" panose="020B0600070205080204" pitchFamily="34" charset="-128"/>
                <a:cs typeface="Courier New" panose="02070309020205020404" pitchFamily="49" charset="0"/>
              </a:rPr>
              <a:t>0 0 1</a:t>
            </a:r>
          </a:p>
          <a:p>
            <a:pPr>
              <a:lnSpc>
                <a:spcPct val="115000"/>
              </a:lnSpc>
              <a:spcBef>
                <a:spcPct val="0"/>
              </a:spcBef>
              <a:buFontTx/>
              <a:buNone/>
            </a:pPr>
            <a:r>
              <a:rPr lang="en-GB" altLang="it-IT" sz="1400">
                <a:solidFill>
                  <a:srgbClr val="000000"/>
                </a:solidFill>
                <a:latin typeface="Courier New" panose="02070309020205020404" pitchFamily="49" charset="0"/>
                <a:ea typeface="MS PGothic" panose="020B0600070205080204" pitchFamily="34" charset="-128"/>
                <a:cs typeface="Courier New" panose="02070309020205020404" pitchFamily="49" charset="0"/>
              </a:rPr>
              <a:t>1 1</a:t>
            </a:r>
          </a:p>
          <a:p>
            <a:pPr>
              <a:lnSpc>
                <a:spcPct val="115000"/>
              </a:lnSpc>
              <a:spcBef>
                <a:spcPct val="0"/>
              </a:spcBef>
              <a:buFontTx/>
              <a:buNone/>
            </a:pPr>
            <a:r>
              <a:rPr lang="en-GB" altLang="it-IT" sz="1400">
                <a:solidFill>
                  <a:srgbClr val="000000"/>
                </a:solidFill>
                <a:latin typeface="Courier New" panose="02070309020205020404" pitchFamily="49" charset="0"/>
                <a:ea typeface="MS PGothic" panose="020B0600070205080204" pitchFamily="34" charset="-128"/>
                <a:cs typeface="Courier New" panose="02070309020205020404" pitchFamily="49" charset="0"/>
              </a:rPr>
              <a:t>SWCNT</a:t>
            </a:r>
          </a:p>
          <a:p>
            <a:pPr>
              <a:lnSpc>
                <a:spcPct val="115000"/>
              </a:lnSpc>
              <a:spcBef>
                <a:spcPct val="0"/>
              </a:spcBef>
              <a:buFontTx/>
              <a:buNone/>
            </a:pPr>
            <a:r>
              <a:rPr lang="en-GB" altLang="it-IT" sz="1400">
                <a:solidFill>
                  <a:srgbClr val="000000"/>
                </a:solidFill>
                <a:latin typeface="Courier New" panose="02070309020205020404" pitchFamily="49" charset="0"/>
                <a:ea typeface="MS PGothic" panose="020B0600070205080204" pitchFamily="34" charset="-128"/>
                <a:cs typeface="Courier New" panose="02070309020205020404" pitchFamily="49" charset="0"/>
              </a:rPr>
              <a:t>4   2</a:t>
            </a:r>
            <a:endParaRPr lang="en-GB" altLang="it-IT" sz="1600">
              <a:solidFill>
                <a:srgbClr val="000000"/>
              </a:solidFill>
              <a:latin typeface="Courier New" panose="02070309020205020404" pitchFamily="49" charset="0"/>
              <a:ea typeface="MS PGothic" panose="020B0600070205080204" pitchFamily="34" charset="-128"/>
              <a:cs typeface="Courier New" panose="02070309020205020404" pitchFamily="49" charset="0"/>
            </a:endParaRPr>
          </a:p>
        </p:txBody>
      </p:sp>
      <p:sp>
        <p:nvSpPr>
          <p:cNvPr id="14343" name="AutoShape 7"/>
          <p:cNvSpPr>
            <a:spLocks/>
          </p:cNvSpPr>
          <p:nvPr/>
        </p:nvSpPr>
        <p:spPr bwMode="auto">
          <a:xfrm>
            <a:off x="7489825" y="2420938"/>
            <a:ext cx="228600" cy="1752600"/>
          </a:xfrm>
          <a:prstGeom prst="rightBrace">
            <a:avLst>
              <a:gd name="adj1" fmla="val 63889"/>
              <a:gd name="adj2" fmla="val 50000"/>
            </a:avLst>
          </a:prstGeom>
          <a:noFill/>
          <a:ln w="9525">
            <a:solidFill>
              <a:schemeClr val="tx1"/>
            </a:solidFill>
            <a:round/>
            <a:headEnd/>
            <a:tailEnd/>
          </a:ln>
        </p:spPr>
        <p:txBody>
          <a:bodyPr wrap="none" lIns="91420" tIns="45711" rIns="91420" bIns="45711" anchor="ctr"/>
          <a:lstStyle/>
          <a:p>
            <a:pPr>
              <a:defRPr/>
            </a:pPr>
            <a:endParaRPr lang="it-IT">
              <a:solidFill>
                <a:srgbClr val="000000"/>
              </a:solidFill>
              <a:cs typeface="+mn-cs"/>
            </a:endParaRPr>
          </a:p>
        </p:txBody>
      </p:sp>
      <p:sp>
        <p:nvSpPr>
          <p:cNvPr id="14344" name="AutoShape 8"/>
          <p:cNvSpPr>
            <a:spLocks/>
          </p:cNvSpPr>
          <p:nvPr/>
        </p:nvSpPr>
        <p:spPr bwMode="auto">
          <a:xfrm>
            <a:off x="7489825" y="4173538"/>
            <a:ext cx="228600" cy="838200"/>
          </a:xfrm>
          <a:prstGeom prst="rightBrace">
            <a:avLst>
              <a:gd name="adj1" fmla="val 30556"/>
              <a:gd name="adj2" fmla="val 50000"/>
            </a:avLst>
          </a:prstGeom>
          <a:noFill/>
          <a:ln w="9525">
            <a:solidFill>
              <a:schemeClr val="tx1"/>
            </a:solidFill>
            <a:round/>
            <a:headEnd/>
            <a:tailEnd/>
          </a:ln>
        </p:spPr>
        <p:txBody>
          <a:bodyPr wrap="none" lIns="91420" tIns="45711" rIns="91420" bIns="45711" anchor="ctr"/>
          <a:lstStyle/>
          <a:p>
            <a:pPr>
              <a:defRPr/>
            </a:pPr>
            <a:endParaRPr lang="it-IT">
              <a:solidFill>
                <a:srgbClr val="000000"/>
              </a:solidFill>
              <a:cs typeface="+mn-cs"/>
            </a:endParaRPr>
          </a:p>
        </p:txBody>
      </p:sp>
      <p:sp>
        <p:nvSpPr>
          <p:cNvPr id="14345" name="AutoShape 9"/>
          <p:cNvSpPr>
            <a:spLocks/>
          </p:cNvSpPr>
          <p:nvPr/>
        </p:nvSpPr>
        <p:spPr bwMode="auto">
          <a:xfrm>
            <a:off x="7489825" y="5011738"/>
            <a:ext cx="228600" cy="457200"/>
          </a:xfrm>
          <a:prstGeom prst="rightBrace">
            <a:avLst>
              <a:gd name="adj1" fmla="val 16667"/>
              <a:gd name="adj2" fmla="val 50000"/>
            </a:avLst>
          </a:prstGeom>
          <a:noFill/>
          <a:ln w="9525">
            <a:solidFill>
              <a:schemeClr val="tx1"/>
            </a:solidFill>
            <a:round/>
            <a:headEnd/>
            <a:tailEnd/>
          </a:ln>
        </p:spPr>
        <p:txBody>
          <a:bodyPr wrap="none" lIns="91420" tIns="45711" rIns="91420" bIns="45711" anchor="ctr"/>
          <a:lstStyle/>
          <a:p>
            <a:pPr>
              <a:defRPr/>
            </a:pPr>
            <a:endParaRPr lang="it-IT">
              <a:solidFill>
                <a:srgbClr val="000000"/>
              </a:solidFill>
              <a:cs typeface="+mn-cs"/>
            </a:endParaRPr>
          </a:p>
        </p:txBody>
      </p:sp>
      <p:sp>
        <p:nvSpPr>
          <p:cNvPr id="14346" name="Text Box 10"/>
          <p:cNvSpPr txBox="1">
            <a:spLocks noChangeArrowheads="1"/>
          </p:cNvSpPr>
          <p:nvPr/>
        </p:nvSpPr>
        <p:spPr bwMode="auto">
          <a:xfrm>
            <a:off x="7629525" y="3081338"/>
            <a:ext cx="1384300" cy="342900"/>
          </a:xfrm>
          <a:prstGeom prst="rect">
            <a:avLst/>
          </a:prstGeom>
          <a:noFill/>
          <a:ln w="9525">
            <a:noFill/>
            <a:miter lim="800000"/>
            <a:headEnd/>
            <a:tailEnd/>
          </a:ln>
        </p:spPr>
        <p:txBody>
          <a:bodyPr wrap="none" lIns="91420" tIns="45711" rIns="91420" bIns="45711">
            <a:spAutoFit/>
          </a:bodyPr>
          <a:lstStyle/>
          <a:p>
            <a:pPr>
              <a:defRPr/>
            </a:pPr>
            <a:r>
              <a:rPr lang="en-GB" sz="1600">
                <a:solidFill>
                  <a:srgbClr val="000000"/>
                </a:solidFill>
                <a:latin typeface="Tahoma" pitchFamily="34" charset="0"/>
                <a:cs typeface="+mn-cs"/>
              </a:rPr>
              <a:t>3D geometry</a:t>
            </a:r>
            <a:endParaRPr lang="en-GB" sz="2000">
              <a:solidFill>
                <a:srgbClr val="000000"/>
              </a:solidFill>
              <a:latin typeface="Tahoma" pitchFamily="34" charset="0"/>
              <a:cs typeface="+mn-cs"/>
            </a:endParaRPr>
          </a:p>
        </p:txBody>
      </p:sp>
      <p:sp>
        <p:nvSpPr>
          <p:cNvPr id="14347" name="Text Box 11"/>
          <p:cNvSpPr txBox="1">
            <a:spLocks noChangeArrowheads="1"/>
          </p:cNvSpPr>
          <p:nvPr/>
        </p:nvSpPr>
        <p:spPr bwMode="auto">
          <a:xfrm>
            <a:off x="7669213" y="4452938"/>
            <a:ext cx="1104900" cy="342900"/>
          </a:xfrm>
          <a:prstGeom prst="rect">
            <a:avLst/>
          </a:prstGeom>
          <a:noFill/>
          <a:ln w="9525">
            <a:noFill/>
            <a:miter lim="800000"/>
            <a:headEnd/>
            <a:tailEnd/>
          </a:ln>
        </p:spPr>
        <p:txBody>
          <a:bodyPr wrap="none" lIns="91420" tIns="45711" rIns="91420" bIns="45711">
            <a:spAutoFit/>
          </a:bodyPr>
          <a:lstStyle/>
          <a:p>
            <a:pPr>
              <a:defRPr/>
            </a:pPr>
            <a:r>
              <a:rPr lang="en-GB" sz="1600">
                <a:solidFill>
                  <a:srgbClr val="000000"/>
                </a:solidFill>
                <a:latin typeface="Tahoma" pitchFamily="34" charset="0"/>
                <a:cs typeface="+mn-cs"/>
              </a:rPr>
              <a:t>Cut a slab</a:t>
            </a:r>
            <a:endParaRPr lang="en-GB" sz="2000">
              <a:solidFill>
                <a:srgbClr val="000000"/>
              </a:solidFill>
              <a:latin typeface="Tahoma" pitchFamily="34" charset="0"/>
              <a:cs typeface="+mn-cs"/>
            </a:endParaRPr>
          </a:p>
        </p:txBody>
      </p:sp>
      <p:sp>
        <p:nvSpPr>
          <p:cNvPr id="14348" name="Text Box 12"/>
          <p:cNvSpPr txBox="1">
            <a:spLocks noChangeArrowheads="1"/>
          </p:cNvSpPr>
          <p:nvPr/>
        </p:nvSpPr>
        <p:spPr bwMode="auto">
          <a:xfrm>
            <a:off x="7662863" y="5056188"/>
            <a:ext cx="1573212" cy="342900"/>
          </a:xfrm>
          <a:prstGeom prst="rect">
            <a:avLst/>
          </a:prstGeom>
          <a:noFill/>
          <a:ln w="9525">
            <a:noFill/>
            <a:miter lim="800000"/>
            <a:headEnd/>
            <a:tailEnd/>
          </a:ln>
        </p:spPr>
        <p:txBody>
          <a:bodyPr wrap="none" lIns="91420" tIns="45711" rIns="91420" bIns="45711">
            <a:spAutoFit/>
          </a:bodyPr>
          <a:lstStyle/>
          <a:p>
            <a:pPr>
              <a:defRPr/>
            </a:pPr>
            <a:r>
              <a:rPr lang="en-GB" sz="1600" dirty="0">
                <a:solidFill>
                  <a:srgbClr val="000000"/>
                </a:solidFill>
                <a:latin typeface="Tahoma" pitchFamily="34" charset="0"/>
                <a:cs typeface="+mn-cs"/>
              </a:rPr>
              <a:t>Build </a:t>
            </a:r>
            <a:r>
              <a:rPr lang="en-GB" sz="1600" dirty="0" err="1">
                <a:solidFill>
                  <a:srgbClr val="000000"/>
                </a:solidFill>
                <a:latin typeface="Tahoma" pitchFamily="34" charset="0"/>
                <a:cs typeface="+mn-cs"/>
              </a:rPr>
              <a:t>nanotube</a:t>
            </a:r>
            <a:endParaRPr lang="en-GB" sz="2000" dirty="0">
              <a:solidFill>
                <a:srgbClr val="000000"/>
              </a:solidFill>
              <a:latin typeface="Tahoma" pitchFamily="34" charset="0"/>
              <a:cs typeface="+mn-cs"/>
            </a:endParaRPr>
          </a:p>
        </p:txBody>
      </p:sp>
      <p:sp>
        <p:nvSpPr>
          <p:cNvPr id="14349" name="Text Box 13"/>
          <p:cNvSpPr txBox="1">
            <a:spLocks noChangeArrowheads="1"/>
          </p:cNvSpPr>
          <p:nvPr/>
        </p:nvSpPr>
        <p:spPr bwMode="auto">
          <a:xfrm>
            <a:off x="152400" y="3094038"/>
            <a:ext cx="3924300" cy="1020762"/>
          </a:xfrm>
          <a:prstGeom prst="rect">
            <a:avLst/>
          </a:prstGeom>
          <a:gradFill rotWithShape="0">
            <a:gsLst>
              <a:gs pos="0">
                <a:srgbClr val="0033CC">
                  <a:alpha val="8000"/>
                </a:srgbClr>
              </a:gs>
              <a:gs pos="100000">
                <a:schemeClr val="bg1"/>
              </a:gs>
            </a:gsLst>
            <a:path path="rect">
              <a:fillToRect l="100000" b="100000"/>
            </a:path>
          </a:gradFill>
          <a:ln w="9525">
            <a:solidFill>
              <a:srgbClr val="0033CC"/>
            </a:solidFill>
            <a:miter lim="800000"/>
            <a:headEnd/>
            <a:tailEnd/>
          </a:ln>
        </p:spPr>
        <p:txBody>
          <a:bodyPr wrap="none" lIns="91420" tIns="45711" rIns="91420" bIns="45711">
            <a:spAutoFit/>
          </a:bodyPr>
          <a:lstStyle/>
          <a:p>
            <a:pPr>
              <a:buClr>
                <a:srgbClr val="0033CC"/>
              </a:buClr>
              <a:buFont typeface="Wingdings" pitchFamily="2" charset="2"/>
              <a:buChar char="ü"/>
              <a:defRPr/>
            </a:pPr>
            <a:r>
              <a:rPr lang="en-GB" sz="2000">
                <a:solidFill>
                  <a:srgbClr val="000000"/>
                </a:solidFill>
                <a:latin typeface="Tahoma" pitchFamily="34" charset="0"/>
                <a:cs typeface="+mn-cs"/>
              </a:rPr>
              <a:t> Easy to use</a:t>
            </a:r>
          </a:p>
          <a:p>
            <a:pPr>
              <a:buClr>
                <a:srgbClr val="0033CC"/>
              </a:buClr>
              <a:buFont typeface="Wingdings" pitchFamily="2" charset="2"/>
              <a:buChar char="ü"/>
              <a:defRPr/>
            </a:pPr>
            <a:r>
              <a:rPr lang="en-GB" sz="2000">
                <a:solidFill>
                  <a:srgbClr val="000000"/>
                </a:solidFill>
                <a:latin typeface="Tahoma" pitchFamily="34" charset="0"/>
                <a:cs typeface="+mn-cs"/>
              </a:rPr>
              <a:t> Thick slabs can be treated</a:t>
            </a:r>
          </a:p>
          <a:p>
            <a:pPr>
              <a:buClr>
                <a:srgbClr val="0033CC"/>
              </a:buClr>
              <a:buFont typeface="Wingdings" pitchFamily="2" charset="2"/>
              <a:buChar char="ü"/>
              <a:defRPr/>
            </a:pPr>
            <a:r>
              <a:rPr lang="en-GB" sz="2000">
                <a:solidFill>
                  <a:srgbClr val="000000"/>
                </a:solidFill>
                <a:latin typeface="Tahoma" pitchFamily="34" charset="0"/>
                <a:cs typeface="+mn-cs"/>
              </a:rPr>
              <a:t> Geometry guess for nanotubes</a:t>
            </a:r>
          </a:p>
        </p:txBody>
      </p:sp>
      <p:sp>
        <p:nvSpPr>
          <p:cNvPr id="14351" name="Rectangle 15"/>
          <p:cNvSpPr>
            <a:spLocks noChangeArrowheads="1"/>
          </p:cNvSpPr>
          <p:nvPr/>
        </p:nvSpPr>
        <p:spPr bwMode="auto">
          <a:xfrm>
            <a:off x="152400" y="6172200"/>
            <a:ext cx="8610600" cy="398463"/>
          </a:xfrm>
          <a:prstGeom prst="rect">
            <a:avLst/>
          </a:prstGeom>
          <a:noFill/>
          <a:ln w="9525">
            <a:noFill/>
            <a:miter lim="800000"/>
            <a:headEnd/>
            <a:tailEnd/>
          </a:ln>
        </p:spPr>
        <p:txBody>
          <a:bodyPr lIns="91420" tIns="45711" rIns="91420" bIns="45711">
            <a:spAutoFit/>
          </a:bodyPr>
          <a:lstStyle/>
          <a:p>
            <a:pPr>
              <a:defRPr/>
            </a:pPr>
            <a:r>
              <a:rPr lang="en-GB" sz="1000" dirty="0">
                <a:solidFill>
                  <a:srgbClr val="0033CC"/>
                </a:solidFill>
                <a:latin typeface="Tahoma" pitchFamily="34" charset="0"/>
                <a:cs typeface="+mn-cs"/>
              </a:rPr>
              <a:t>*</a:t>
            </a:r>
            <a:r>
              <a:rPr lang="en-GB" sz="2000" dirty="0">
                <a:solidFill>
                  <a:srgbClr val="000000"/>
                </a:solidFill>
                <a:latin typeface="Tahoma" pitchFamily="34" charset="0"/>
                <a:cs typeface="+mn-cs"/>
              </a:rPr>
              <a:t> </a:t>
            </a:r>
            <a:r>
              <a:rPr lang="en-GB" sz="1000" dirty="0">
                <a:solidFill>
                  <a:srgbClr val="000000"/>
                </a:solidFill>
                <a:latin typeface="Tahoma" pitchFamily="34" charset="0"/>
                <a:cs typeface="+mn-cs"/>
              </a:rPr>
              <a:t>No</a:t>
            </a:r>
            <a:r>
              <a:rPr lang="it-IT" sz="1000" dirty="0">
                <a:solidFill>
                  <a:srgbClr val="000000"/>
                </a:solidFill>
                <a:latin typeface="Tahoma" pitchFamily="34" charset="0"/>
                <a:cs typeface="+mn-cs"/>
              </a:rPr>
              <a:t>ë</a:t>
            </a:r>
            <a:r>
              <a:rPr lang="en-GB" sz="1000" dirty="0">
                <a:solidFill>
                  <a:srgbClr val="000000"/>
                </a:solidFill>
                <a:latin typeface="Tahoma" pitchFamily="34" charset="0"/>
                <a:cs typeface="+mn-cs"/>
              </a:rPr>
              <a:t>l, D</a:t>
            </a:r>
            <a:r>
              <a:rPr lang="it-IT" sz="1000" dirty="0">
                <a:solidFill>
                  <a:srgbClr val="000000"/>
                </a:solidFill>
                <a:latin typeface="Tahoma" pitchFamily="34" charset="0"/>
                <a:cs typeface="+mn-cs"/>
              </a:rPr>
              <a:t>’Ar</a:t>
            </a:r>
            <a:r>
              <a:rPr lang="en-GB" sz="1000" dirty="0">
                <a:solidFill>
                  <a:srgbClr val="000000"/>
                </a:solidFill>
                <a:latin typeface="Tahoma" pitchFamily="34" charset="0"/>
                <a:cs typeface="+mn-cs"/>
              </a:rPr>
              <a:t>co, </a:t>
            </a:r>
            <a:r>
              <a:rPr lang="en-GB" sz="1000" dirty="0" err="1">
                <a:solidFill>
                  <a:srgbClr val="000000"/>
                </a:solidFill>
                <a:latin typeface="Tahoma" pitchFamily="34" charset="0"/>
                <a:cs typeface="+mn-cs"/>
              </a:rPr>
              <a:t>Demichelis</a:t>
            </a:r>
            <a:r>
              <a:rPr lang="en-GB" sz="1000" dirty="0">
                <a:solidFill>
                  <a:srgbClr val="000000"/>
                </a:solidFill>
                <a:latin typeface="Tahoma" pitchFamily="34" charset="0"/>
                <a:cs typeface="+mn-cs"/>
              </a:rPr>
              <a:t>, </a:t>
            </a:r>
            <a:r>
              <a:rPr lang="en-GB" sz="1000" dirty="0" err="1">
                <a:solidFill>
                  <a:srgbClr val="000000"/>
                </a:solidFill>
                <a:latin typeface="Tahoma" pitchFamily="34" charset="0"/>
                <a:cs typeface="+mn-cs"/>
              </a:rPr>
              <a:t>Zicovich</a:t>
            </a:r>
            <a:r>
              <a:rPr lang="en-GB" sz="1000" dirty="0">
                <a:solidFill>
                  <a:srgbClr val="000000"/>
                </a:solidFill>
                <a:latin typeface="Tahoma" pitchFamily="34" charset="0"/>
                <a:cs typeface="+mn-cs"/>
              </a:rPr>
              <a:t>-Wilson, </a:t>
            </a:r>
            <a:r>
              <a:rPr lang="en-GB" sz="1000" dirty="0" err="1">
                <a:solidFill>
                  <a:srgbClr val="000000"/>
                </a:solidFill>
                <a:latin typeface="Tahoma" pitchFamily="34" charset="0"/>
                <a:cs typeface="+mn-cs"/>
              </a:rPr>
              <a:t>Dovesi</a:t>
            </a:r>
            <a:r>
              <a:rPr lang="en-GB" sz="1000" dirty="0">
                <a:solidFill>
                  <a:srgbClr val="000000"/>
                </a:solidFill>
                <a:latin typeface="Tahoma" pitchFamily="34" charset="0"/>
                <a:cs typeface="+mn-cs"/>
              </a:rPr>
              <a:t>; J. </a:t>
            </a:r>
            <a:r>
              <a:rPr lang="en-GB" sz="1000" dirty="0" err="1">
                <a:solidFill>
                  <a:srgbClr val="000000"/>
                </a:solidFill>
                <a:latin typeface="Tahoma" pitchFamily="34" charset="0"/>
                <a:cs typeface="+mn-cs"/>
              </a:rPr>
              <a:t>Comput</a:t>
            </a:r>
            <a:r>
              <a:rPr lang="en-GB" sz="1000" dirty="0">
                <a:solidFill>
                  <a:srgbClr val="000000"/>
                </a:solidFill>
                <a:latin typeface="Tahoma" pitchFamily="34" charset="0"/>
                <a:cs typeface="+mn-cs"/>
              </a:rPr>
              <a:t>. Chem., 2010, 31, 855-862</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ChangeArrowheads="1"/>
          </p:cNvSpPr>
          <p:nvPr/>
        </p:nvSpPr>
        <p:spPr bwMode="auto">
          <a:xfrm>
            <a:off x="0" y="76200"/>
            <a:ext cx="9144000" cy="539750"/>
          </a:xfrm>
          <a:prstGeom prst="rect">
            <a:avLst/>
          </a:prstGeom>
          <a:gradFill rotWithShape="0">
            <a:gsLst>
              <a:gs pos="0">
                <a:srgbClr val="0000FF"/>
              </a:gs>
              <a:gs pos="50000">
                <a:schemeClr val="bg1"/>
              </a:gs>
              <a:gs pos="100000">
                <a:srgbClr val="0000FF"/>
              </a:gs>
            </a:gsLst>
            <a:lin ang="5400000" scaled="1"/>
          </a:gradFill>
          <a:ln w="9525">
            <a:solidFill>
              <a:schemeClr val="tx1"/>
            </a:solidFill>
            <a:miter lim="800000"/>
            <a:headEnd/>
            <a:tailEnd/>
          </a:ln>
        </p:spPr>
        <p:txBody>
          <a:bodyPr wrap="none" lIns="91420" tIns="45711" rIns="91420" bIns="45711" anchor="ctr"/>
          <a:lstStyle/>
          <a:p>
            <a:pPr algn="ctr">
              <a:lnSpc>
                <a:spcPct val="110000"/>
              </a:lnSpc>
              <a:defRPr/>
            </a:pPr>
            <a:r>
              <a:rPr lang="en-GB" sz="2800">
                <a:solidFill>
                  <a:srgbClr val="333399"/>
                </a:solidFill>
                <a:latin typeface="Tahoma" pitchFamily="34" charset="0"/>
                <a:cs typeface="+mn-cs"/>
              </a:rPr>
              <a:t>Nanotubes</a:t>
            </a:r>
            <a:endParaRPr lang="en-GB" sz="1600" b="1">
              <a:solidFill>
                <a:srgbClr val="000000"/>
              </a:solidFill>
              <a:latin typeface="Tahoma" pitchFamily="34" charset="0"/>
              <a:cs typeface="+mn-cs"/>
            </a:endParaRPr>
          </a:p>
        </p:txBody>
      </p:sp>
      <p:sp>
        <p:nvSpPr>
          <p:cNvPr id="41989" name="Text Box 5"/>
          <p:cNvSpPr txBox="1">
            <a:spLocks noChangeArrowheads="1"/>
          </p:cNvSpPr>
          <p:nvPr/>
        </p:nvSpPr>
        <p:spPr bwMode="auto">
          <a:xfrm>
            <a:off x="3276600" y="609600"/>
            <a:ext cx="1806575" cy="398463"/>
          </a:xfrm>
          <a:prstGeom prst="rect">
            <a:avLst/>
          </a:prstGeom>
          <a:noFill/>
          <a:ln w="9525">
            <a:noFill/>
            <a:miter lim="800000"/>
            <a:headEnd/>
            <a:tailEnd/>
          </a:ln>
        </p:spPr>
        <p:txBody>
          <a:bodyPr wrap="none" lIns="91420" tIns="45711" rIns="91420" bIns="45711">
            <a:spAutoFit/>
          </a:bodyPr>
          <a:lstStyle/>
          <a:p>
            <a:pPr>
              <a:defRPr/>
            </a:pPr>
            <a:r>
              <a:rPr lang="en-GB" sz="2000" b="1">
                <a:solidFill>
                  <a:srgbClr val="333399"/>
                </a:solidFill>
                <a:effectLst>
                  <a:outerShdw blurRad="38100" dist="38100" dir="2700000" algn="tl">
                    <a:srgbClr val="C0C0C0"/>
                  </a:outerShdw>
                </a:effectLst>
                <a:latin typeface="Tahoma" pitchFamily="34" charset="0"/>
                <a:cs typeface="+mn-cs"/>
              </a:rPr>
              <a:t>Time Scaling</a:t>
            </a:r>
            <a:endParaRPr lang="en-GB" sz="2000">
              <a:solidFill>
                <a:srgbClr val="333399"/>
              </a:solidFill>
              <a:effectLst>
                <a:outerShdw blurRad="38100" dist="38100" dir="2700000" algn="tl">
                  <a:srgbClr val="C0C0C0"/>
                </a:outerShdw>
              </a:effectLst>
              <a:latin typeface="Tahoma" pitchFamily="34" charset="0"/>
              <a:cs typeface="+mn-cs"/>
            </a:endParaRPr>
          </a:p>
        </p:txBody>
      </p:sp>
      <p:pic>
        <p:nvPicPr>
          <p:cNvPr id="171013" name="Picture 7"/>
          <p:cNvPicPr>
            <a:picLocks noChangeAspect="1" noChangeArrowheads="1"/>
          </p:cNvPicPr>
          <p:nvPr/>
        </p:nvPicPr>
        <p:blipFill>
          <a:blip r:embed="rId3">
            <a:extLst>
              <a:ext uri="{28A0092B-C50C-407E-A947-70E740481C1C}">
                <a14:useLocalDpi xmlns:a14="http://schemas.microsoft.com/office/drawing/2010/main" val="0"/>
              </a:ext>
            </a:extLst>
          </a:blip>
          <a:srcRect r="32817" b="28732"/>
          <a:stretch>
            <a:fillRect/>
          </a:stretch>
        </p:blipFill>
        <p:spPr bwMode="auto">
          <a:xfrm>
            <a:off x="2286000" y="1066800"/>
            <a:ext cx="6858000" cy="405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l="66690" t="16638" b="18925"/>
          <a:stretch>
            <a:fillRect/>
          </a:stretch>
        </p:blipFill>
        <p:spPr bwMode="auto">
          <a:xfrm>
            <a:off x="0" y="1524000"/>
            <a:ext cx="22574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Text Box 9"/>
          <p:cNvSpPr txBox="1">
            <a:spLocks noChangeArrowheads="1"/>
          </p:cNvSpPr>
          <p:nvPr/>
        </p:nvSpPr>
        <p:spPr bwMode="auto">
          <a:xfrm>
            <a:off x="0" y="4267200"/>
            <a:ext cx="2101850" cy="649288"/>
          </a:xfrm>
          <a:prstGeom prst="rect">
            <a:avLst/>
          </a:prstGeom>
          <a:noFill/>
          <a:ln w="9525">
            <a:noFill/>
            <a:miter lim="800000"/>
            <a:headEnd/>
            <a:tailEnd/>
          </a:ln>
        </p:spPr>
        <p:txBody>
          <a:bodyPr wrap="none" lIns="91420" tIns="45711" rIns="91420" bIns="45711">
            <a:spAutoFit/>
          </a:bodyPr>
          <a:lstStyle/>
          <a:p>
            <a:pPr>
              <a:defRPr/>
            </a:pPr>
            <a:r>
              <a:rPr lang="en-GB" sz="1200">
                <a:solidFill>
                  <a:srgbClr val="0033CC"/>
                </a:solidFill>
                <a:latin typeface="Tahoma" pitchFamily="34" charset="0"/>
                <a:cs typeface="+mn-cs"/>
              </a:rPr>
              <a:t>B3LYP, 6-1111G*</a:t>
            </a:r>
          </a:p>
          <a:p>
            <a:pPr>
              <a:defRPr/>
            </a:pPr>
            <a:r>
              <a:rPr lang="en-GB" sz="1200">
                <a:solidFill>
                  <a:srgbClr val="0033CC"/>
                </a:solidFill>
                <a:latin typeface="Tahoma" pitchFamily="34" charset="0"/>
                <a:cs typeface="+mn-cs"/>
              </a:rPr>
              <a:t>single processor Intel Xeon </a:t>
            </a:r>
          </a:p>
          <a:p>
            <a:pPr>
              <a:defRPr/>
            </a:pPr>
            <a:r>
              <a:rPr lang="en-GB" sz="1200">
                <a:solidFill>
                  <a:srgbClr val="0033CC"/>
                </a:solidFill>
                <a:latin typeface="Tahoma" pitchFamily="34" charset="0"/>
                <a:cs typeface="+mn-cs"/>
              </a:rPr>
              <a:t>1.86GHz, RAM 8Gb</a:t>
            </a:r>
            <a:endParaRPr lang="en-GB" sz="2000">
              <a:solidFill>
                <a:srgbClr val="000000"/>
              </a:solidFill>
              <a:latin typeface="Tahoma" pitchFamily="34" charset="0"/>
              <a:cs typeface="+mn-cs"/>
            </a:endParaRPr>
          </a:p>
        </p:txBody>
      </p:sp>
      <p:sp>
        <p:nvSpPr>
          <p:cNvPr id="41994" name="Rectangle 10"/>
          <p:cNvSpPr>
            <a:spLocks noChangeArrowheads="1"/>
          </p:cNvSpPr>
          <p:nvPr/>
        </p:nvSpPr>
        <p:spPr bwMode="auto">
          <a:xfrm>
            <a:off x="8839200" y="990600"/>
            <a:ext cx="304800" cy="533400"/>
          </a:xfrm>
          <a:prstGeom prst="rect">
            <a:avLst/>
          </a:prstGeom>
          <a:solidFill>
            <a:schemeClr val="bg1"/>
          </a:solidFill>
          <a:ln w="9525">
            <a:noFill/>
            <a:miter lim="800000"/>
            <a:headEnd/>
            <a:tailEnd/>
          </a:ln>
        </p:spPr>
        <p:txBody>
          <a:bodyPr wrap="none" lIns="91420" tIns="45711" rIns="91420" bIns="45711" anchor="ctr"/>
          <a:lstStyle/>
          <a:p>
            <a:pPr>
              <a:defRPr/>
            </a:pPr>
            <a:endParaRPr lang="it-IT">
              <a:solidFill>
                <a:srgbClr val="000000"/>
              </a:solidFill>
              <a:cs typeface="+mn-cs"/>
            </a:endParaRPr>
          </a:p>
        </p:txBody>
      </p:sp>
      <p:pic>
        <p:nvPicPr>
          <p:cNvPr id="17101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t="69890" r="32817"/>
          <a:stretch>
            <a:fillRect/>
          </a:stretch>
        </p:blipFill>
        <p:spPr bwMode="auto">
          <a:xfrm>
            <a:off x="2362200" y="5061857"/>
            <a:ext cx="56388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6" name="Rectangle 12"/>
          <p:cNvSpPr>
            <a:spLocks noChangeArrowheads="1"/>
          </p:cNvSpPr>
          <p:nvPr/>
        </p:nvSpPr>
        <p:spPr bwMode="auto">
          <a:xfrm>
            <a:off x="228600" y="6179798"/>
            <a:ext cx="8610600" cy="398463"/>
          </a:xfrm>
          <a:prstGeom prst="rect">
            <a:avLst/>
          </a:prstGeom>
          <a:noFill/>
          <a:ln w="9525">
            <a:noFill/>
            <a:miter lim="800000"/>
            <a:headEnd/>
            <a:tailEnd/>
          </a:ln>
        </p:spPr>
        <p:txBody>
          <a:bodyPr lIns="91420" tIns="45711" rIns="91420" bIns="45711">
            <a:spAutoFit/>
          </a:bodyPr>
          <a:lstStyle/>
          <a:p>
            <a:pPr>
              <a:defRPr/>
            </a:pPr>
            <a:r>
              <a:rPr lang="en-GB" sz="1000" dirty="0">
                <a:solidFill>
                  <a:srgbClr val="0033CC"/>
                </a:solidFill>
                <a:latin typeface="Tahoma" pitchFamily="34" charset="0"/>
                <a:cs typeface="+mn-cs"/>
              </a:rPr>
              <a:t>*</a:t>
            </a:r>
            <a:r>
              <a:rPr lang="en-GB" sz="2000" dirty="0">
                <a:solidFill>
                  <a:srgbClr val="000000"/>
                </a:solidFill>
                <a:latin typeface="Tahoma" pitchFamily="34" charset="0"/>
                <a:cs typeface="+mn-cs"/>
              </a:rPr>
              <a:t> </a:t>
            </a:r>
            <a:r>
              <a:rPr lang="en-GB" sz="1000" dirty="0">
                <a:solidFill>
                  <a:srgbClr val="000000"/>
                </a:solidFill>
                <a:latin typeface="Tahoma" pitchFamily="34" charset="0"/>
                <a:cs typeface="+mn-cs"/>
              </a:rPr>
              <a:t>No</a:t>
            </a:r>
            <a:r>
              <a:rPr lang="it-IT" sz="1000" dirty="0">
                <a:solidFill>
                  <a:srgbClr val="000000"/>
                </a:solidFill>
                <a:latin typeface="Tahoma" pitchFamily="34" charset="0"/>
                <a:cs typeface="+mn-cs"/>
              </a:rPr>
              <a:t>ë</a:t>
            </a:r>
            <a:r>
              <a:rPr lang="en-GB" sz="1000" dirty="0">
                <a:solidFill>
                  <a:srgbClr val="000000"/>
                </a:solidFill>
                <a:latin typeface="Tahoma" pitchFamily="34" charset="0"/>
                <a:cs typeface="+mn-cs"/>
              </a:rPr>
              <a:t>l, D</a:t>
            </a:r>
            <a:r>
              <a:rPr lang="it-IT" sz="1000" dirty="0">
                <a:solidFill>
                  <a:srgbClr val="000000"/>
                </a:solidFill>
                <a:latin typeface="Tahoma" pitchFamily="34" charset="0"/>
                <a:cs typeface="+mn-cs"/>
              </a:rPr>
              <a:t>’Ar</a:t>
            </a:r>
            <a:r>
              <a:rPr lang="en-GB" sz="1000" dirty="0">
                <a:solidFill>
                  <a:srgbClr val="000000"/>
                </a:solidFill>
                <a:latin typeface="Tahoma" pitchFamily="34" charset="0"/>
                <a:cs typeface="+mn-cs"/>
              </a:rPr>
              <a:t>co, </a:t>
            </a:r>
            <a:r>
              <a:rPr lang="en-GB" sz="1000" dirty="0" err="1">
                <a:solidFill>
                  <a:srgbClr val="000000"/>
                </a:solidFill>
                <a:latin typeface="Tahoma" pitchFamily="34" charset="0"/>
                <a:cs typeface="+mn-cs"/>
              </a:rPr>
              <a:t>Demichelis</a:t>
            </a:r>
            <a:r>
              <a:rPr lang="en-GB" sz="1000" dirty="0">
                <a:solidFill>
                  <a:srgbClr val="000000"/>
                </a:solidFill>
                <a:latin typeface="Tahoma" pitchFamily="34" charset="0"/>
                <a:cs typeface="+mn-cs"/>
              </a:rPr>
              <a:t>, </a:t>
            </a:r>
            <a:r>
              <a:rPr lang="en-GB" sz="1000" dirty="0" err="1">
                <a:solidFill>
                  <a:srgbClr val="000000"/>
                </a:solidFill>
                <a:latin typeface="Tahoma" pitchFamily="34" charset="0"/>
                <a:cs typeface="+mn-cs"/>
              </a:rPr>
              <a:t>Zicovich</a:t>
            </a:r>
            <a:r>
              <a:rPr lang="en-GB" sz="1000" dirty="0">
                <a:solidFill>
                  <a:srgbClr val="000000"/>
                </a:solidFill>
                <a:latin typeface="Tahoma" pitchFamily="34" charset="0"/>
                <a:cs typeface="+mn-cs"/>
              </a:rPr>
              <a:t>-Wilson, </a:t>
            </a:r>
            <a:r>
              <a:rPr lang="en-GB" sz="1000" dirty="0" err="1">
                <a:solidFill>
                  <a:srgbClr val="000000"/>
                </a:solidFill>
                <a:latin typeface="Tahoma" pitchFamily="34" charset="0"/>
                <a:cs typeface="+mn-cs"/>
              </a:rPr>
              <a:t>Dovesi</a:t>
            </a:r>
            <a:r>
              <a:rPr lang="en-GB" sz="1000" dirty="0">
                <a:solidFill>
                  <a:srgbClr val="000000"/>
                </a:solidFill>
                <a:latin typeface="Tahoma" pitchFamily="34" charset="0"/>
                <a:cs typeface="+mn-cs"/>
              </a:rPr>
              <a:t>; J. </a:t>
            </a:r>
            <a:r>
              <a:rPr lang="en-GB" sz="1000" dirty="0" err="1">
                <a:solidFill>
                  <a:srgbClr val="000000"/>
                </a:solidFill>
                <a:latin typeface="Tahoma" pitchFamily="34" charset="0"/>
                <a:cs typeface="+mn-cs"/>
              </a:rPr>
              <a:t>Comput</a:t>
            </a:r>
            <a:r>
              <a:rPr lang="en-GB" sz="1000" dirty="0">
                <a:solidFill>
                  <a:srgbClr val="000000"/>
                </a:solidFill>
                <a:latin typeface="Tahoma" pitchFamily="34" charset="0"/>
                <a:cs typeface="+mn-cs"/>
              </a:rPr>
              <a:t>. Chem., 2010, 31, 855-862</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Immagine 21" descr="crysotile_struc.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5700" y="3629025"/>
            <a:ext cx="29083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5"/>
          <p:cNvSpPr>
            <a:spLocks noChangeArrowheads="1"/>
          </p:cNvSpPr>
          <p:nvPr/>
        </p:nvSpPr>
        <p:spPr bwMode="auto">
          <a:xfrm>
            <a:off x="0" y="76200"/>
            <a:ext cx="9144000" cy="539750"/>
          </a:xfrm>
          <a:prstGeom prst="rect">
            <a:avLst/>
          </a:prstGeom>
          <a:gradFill rotWithShape="0">
            <a:gsLst>
              <a:gs pos="0">
                <a:srgbClr val="0000FF"/>
              </a:gs>
              <a:gs pos="50000">
                <a:schemeClr val="bg1"/>
              </a:gs>
              <a:gs pos="100000">
                <a:srgbClr val="0000FF"/>
              </a:gs>
            </a:gsLst>
            <a:lin ang="5400000" scaled="1"/>
          </a:gradFill>
          <a:ln w="9525">
            <a:solidFill>
              <a:schemeClr val="tx1"/>
            </a:solidFill>
            <a:miter lim="800000"/>
            <a:headEnd/>
            <a:tailEnd/>
          </a:ln>
        </p:spPr>
        <p:txBody>
          <a:bodyPr wrap="none" lIns="91420" tIns="45711" rIns="91420" bIns="45711" anchor="ctr"/>
          <a:lstStyle/>
          <a:p>
            <a:pPr algn="ctr">
              <a:lnSpc>
                <a:spcPct val="110000"/>
              </a:lnSpc>
              <a:defRPr/>
            </a:pPr>
            <a:r>
              <a:rPr lang="en-GB" sz="2800">
                <a:solidFill>
                  <a:srgbClr val="333399"/>
                </a:solidFill>
                <a:latin typeface="Tahoma" pitchFamily="34" charset="0"/>
                <a:cs typeface="+mn-cs"/>
              </a:rPr>
              <a:t>Nanotubes</a:t>
            </a:r>
            <a:endParaRPr lang="en-GB" sz="1600" b="1">
              <a:solidFill>
                <a:srgbClr val="000000"/>
              </a:solidFill>
              <a:latin typeface="Tahoma" pitchFamily="34" charset="0"/>
              <a:cs typeface="+mn-cs"/>
            </a:endParaRPr>
          </a:p>
        </p:txBody>
      </p:sp>
      <p:sp>
        <p:nvSpPr>
          <p:cNvPr id="44038" name="Text Box 6"/>
          <p:cNvSpPr txBox="1">
            <a:spLocks noChangeArrowheads="1"/>
          </p:cNvSpPr>
          <p:nvPr/>
        </p:nvSpPr>
        <p:spPr bwMode="auto">
          <a:xfrm>
            <a:off x="3375025" y="609600"/>
            <a:ext cx="1806575" cy="398463"/>
          </a:xfrm>
          <a:prstGeom prst="rect">
            <a:avLst/>
          </a:prstGeom>
          <a:noFill/>
          <a:ln w="9525">
            <a:noFill/>
            <a:miter lim="800000"/>
            <a:headEnd/>
            <a:tailEnd/>
          </a:ln>
        </p:spPr>
        <p:txBody>
          <a:bodyPr wrap="none" lIns="91420" tIns="45711" rIns="91420" bIns="45711">
            <a:spAutoFit/>
          </a:bodyPr>
          <a:lstStyle/>
          <a:p>
            <a:pPr>
              <a:defRPr/>
            </a:pPr>
            <a:r>
              <a:rPr lang="en-GB" sz="2000" b="1">
                <a:solidFill>
                  <a:srgbClr val="333399"/>
                </a:solidFill>
                <a:effectLst>
                  <a:outerShdw blurRad="38100" dist="38100" dir="2700000" algn="tl">
                    <a:srgbClr val="C0C0C0"/>
                  </a:outerShdw>
                </a:effectLst>
                <a:latin typeface="Tahoma" pitchFamily="34" charset="0"/>
                <a:cs typeface="+mn-cs"/>
              </a:rPr>
              <a:t>Time Scaling</a:t>
            </a:r>
            <a:endParaRPr lang="en-GB" sz="2000">
              <a:solidFill>
                <a:srgbClr val="FF0080"/>
              </a:solidFill>
              <a:effectLst>
                <a:outerShdw blurRad="38100" dist="38100" dir="2700000" algn="tl">
                  <a:srgbClr val="C0C0C0"/>
                </a:outerShdw>
              </a:effectLst>
              <a:latin typeface="Tahoma" pitchFamily="34" charset="0"/>
              <a:cs typeface="+mn-cs"/>
            </a:endParaRPr>
          </a:p>
        </p:txBody>
      </p:sp>
      <p:sp>
        <p:nvSpPr>
          <p:cNvPr id="44039" name="Rectangle 7"/>
          <p:cNvSpPr>
            <a:spLocks noChangeArrowheads="1"/>
          </p:cNvSpPr>
          <p:nvPr/>
        </p:nvSpPr>
        <p:spPr bwMode="auto">
          <a:xfrm>
            <a:off x="152400" y="6132513"/>
            <a:ext cx="8610600" cy="398462"/>
          </a:xfrm>
          <a:prstGeom prst="rect">
            <a:avLst/>
          </a:prstGeom>
          <a:noFill/>
          <a:ln w="9525">
            <a:noFill/>
            <a:miter lim="800000"/>
            <a:headEnd/>
            <a:tailEnd/>
          </a:ln>
        </p:spPr>
        <p:txBody>
          <a:bodyPr lIns="91420" tIns="45711" rIns="91420" bIns="45711">
            <a:spAutoFit/>
          </a:bodyPr>
          <a:lstStyle/>
          <a:p>
            <a:pPr>
              <a:defRPr/>
            </a:pPr>
            <a:r>
              <a:rPr lang="en-GB" sz="1000" dirty="0">
                <a:solidFill>
                  <a:srgbClr val="0033CC"/>
                </a:solidFill>
                <a:latin typeface="Tahoma" pitchFamily="34" charset="0"/>
                <a:cs typeface="+mn-cs"/>
              </a:rPr>
              <a:t>*</a:t>
            </a:r>
            <a:r>
              <a:rPr lang="en-GB" sz="2000" dirty="0">
                <a:solidFill>
                  <a:srgbClr val="000000"/>
                </a:solidFill>
                <a:latin typeface="Tahoma" pitchFamily="34" charset="0"/>
                <a:cs typeface="+mn-cs"/>
              </a:rPr>
              <a:t> </a:t>
            </a:r>
            <a:r>
              <a:rPr lang="en-GB" sz="1000" dirty="0" err="1">
                <a:solidFill>
                  <a:srgbClr val="000000"/>
                </a:solidFill>
                <a:latin typeface="Tahoma" pitchFamily="34" charset="0"/>
                <a:cs typeface="+mn-cs"/>
              </a:rPr>
              <a:t>Demichelis</a:t>
            </a:r>
            <a:r>
              <a:rPr lang="en-GB" sz="1000" dirty="0">
                <a:solidFill>
                  <a:srgbClr val="000000"/>
                </a:solidFill>
                <a:latin typeface="Tahoma" pitchFamily="34" charset="0"/>
                <a:cs typeface="+mn-cs"/>
              </a:rPr>
              <a:t>, No</a:t>
            </a:r>
            <a:r>
              <a:rPr lang="it-IT" sz="1000" dirty="0">
                <a:solidFill>
                  <a:srgbClr val="000000"/>
                </a:solidFill>
                <a:latin typeface="Tahoma" pitchFamily="34" charset="0"/>
                <a:cs typeface="+mn-cs"/>
              </a:rPr>
              <a:t>ë</a:t>
            </a:r>
            <a:r>
              <a:rPr lang="en-GB" sz="1000" dirty="0">
                <a:solidFill>
                  <a:srgbClr val="000000"/>
                </a:solidFill>
                <a:latin typeface="Tahoma" pitchFamily="34" charset="0"/>
                <a:cs typeface="+mn-cs"/>
              </a:rPr>
              <a:t>l, D</a:t>
            </a:r>
            <a:r>
              <a:rPr lang="it-IT" sz="1000" dirty="0">
                <a:solidFill>
                  <a:srgbClr val="000000"/>
                </a:solidFill>
                <a:latin typeface="Tahoma" pitchFamily="34" charset="0"/>
                <a:cs typeface="+mn-cs"/>
              </a:rPr>
              <a:t>’Ar</a:t>
            </a:r>
            <a:r>
              <a:rPr lang="en-GB" sz="1000" dirty="0">
                <a:solidFill>
                  <a:srgbClr val="000000"/>
                </a:solidFill>
                <a:latin typeface="Tahoma" pitchFamily="34" charset="0"/>
                <a:cs typeface="+mn-cs"/>
              </a:rPr>
              <a:t>co, </a:t>
            </a:r>
            <a:r>
              <a:rPr lang="en-GB" sz="1000" dirty="0" err="1">
                <a:solidFill>
                  <a:srgbClr val="000000"/>
                </a:solidFill>
                <a:latin typeface="Tahoma" pitchFamily="34" charset="0"/>
                <a:cs typeface="+mn-cs"/>
              </a:rPr>
              <a:t>Maschio</a:t>
            </a:r>
            <a:r>
              <a:rPr lang="en-GB" sz="1000" dirty="0">
                <a:solidFill>
                  <a:srgbClr val="000000"/>
                </a:solidFill>
                <a:latin typeface="Tahoma" pitchFamily="34" charset="0"/>
                <a:cs typeface="+mn-cs"/>
              </a:rPr>
              <a:t>, </a:t>
            </a:r>
            <a:r>
              <a:rPr lang="en-GB" sz="1000" dirty="0" err="1">
                <a:solidFill>
                  <a:srgbClr val="000000"/>
                </a:solidFill>
                <a:latin typeface="Tahoma" pitchFamily="34" charset="0"/>
                <a:cs typeface="+mn-cs"/>
              </a:rPr>
              <a:t>Orlando</a:t>
            </a:r>
            <a:r>
              <a:rPr lang="en-GB" sz="1000" dirty="0">
                <a:solidFill>
                  <a:srgbClr val="000000"/>
                </a:solidFill>
                <a:latin typeface="Tahoma" pitchFamily="34" charset="0"/>
                <a:cs typeface="+mn-cs"/>
              </a:rPr>
              <a:t>, </a:t>
            </a:r>
            <a:r>
              <a:rPr lang="en-GB" sz="1000" dirty="0" err="1">
                <a:solidFill>
                  <a:srgbClr val="000000"/>
                </a:solidFill>
                <a:latin typeface="Tahoma" pitchFamily="34" charset="0"/>
                <a:cs typeface="+mn-cs"/>
              </a:rPr>
              <a:t>Dovesi</a:t>
            </a:r>
            <a:r>
              <a:rPr lang="en-GB" sz="1000" dirty="0">
                <a:solidFill>
                  <a:srgbClr val="000000"/>
                </a:solidFill>
                <a:latin typeface="Tahoma" pitchFamily="34" charset="0"/>
                <a:cs typeface="+mn-cs"/>
              </a:rPr>
              <a:t>; submitted for publication</a:t>
            </a:r>
          </a:p>
        </p:txBody>
      </p:sp>
      <p:sp>
        <p:nvSpPr>
          <p:cNvPr id="44040" name="Rectangle 8"/>
          <p:cNvSpPr>
            <a:spLocks noChangeArrowheads="1"/>
          </p:cNvSpPr>
          <p:nvPr/>
        </p:nvSpPr>
        <p:spPr bwMode="auto">
          <a:xfrm>
            <a:off x="228600" y="914400"/>
            <a:ext cx="8610600" cy="1317625"/>
          </a:xfrm>
          <a:prstGeom prst="rect">
            <a:avLst/>
          </a:prstGeom>
          <a:noFill/>
          <a:ln w="9525">
            <a:noFill/>
            <a:miter lim="800000"/>
            <a:headEnd/>
            <a:tailEnd/>
          </a:ln>
        </p:spPr>
        <p:txBody>
          <a:bodyPr lIns="91420" tIns="45711" rIns="91420" bIns="45711">
            <a:spAutoFit/>
          </a:bodyPr>
          <a:lstStyle/>
          <a:p>
            <a:pPr>
              <a:buFontTx/>
              <a:buChar char="•"/>
              <a:defRPr/>
            </a:pPr>
            <a:r>
              <a:rPr lang="en-GB" sz="2000">
                <a:solidFill>
                  <a:srgbClr val="000000"/>
                </a:solidFill>
                <a:latin typeface="American Typewriter Light" pitchFamily="1" charset="0"/>
                <a:ea typeface="Osaka" pitchFamily="-108" charset="-128"/>
                <a:cs typeface="+mn-cs"/>
              </a:rPr>
              <a:t>NANORE (SWCNTRE)</a:t>
            </a:r>
            <a:r>
              <a:rPr lang="en-GB" sz="2000">
                <a:solidFill>
                  <a:srgbClr val="000000"/>
                </a:solidFill>
                <a:latin typeface="Tahoma" pitchFamily="34" charset="0"/>
                <a:ea typeface="Osaka" pitchFamily="-108" charset="-128"/>
                <a:cs typeface="+mn-cs"/>
              </a:rPr>
              <a:t>: build a </a:t>
            </a:r>
            <a:r>
              <a:rPr lang="en-GB" sz="2000" i="1">
                <a:solidFill>
                  <a:srgbClr val="000000"/>
                </a:solidFill>
                <a:latin typeface="Tahoma" pitchFamily="34" charset="0"/>
                <a:ea typeface="Osaka" pitchFamily="-108" charset="-128"/>
                <a:cs typeface="+mn-cs"/>
              </a:rPr>
              <a:t>(n</a:t>
            </a:r>
            <a:r>
              <a:rPr lang="en-GB" sz="2000" i="1" baseline="-25000">
                <a:solidFill>
                  <a:srgbClr val="000000"/>
                </a:solidFill>
                <a:latin typeface="Tahoma" pitchFamily="34" charset="0"/>
                <a:ea typeface="Osaka" pitchFamily="-108" charset="-128"/>
                <a:cs typeface="+mn-cs"/>
              </a:rPr>
              <a:t>1</a:t>
            </a:r>
            <a:r>
              <a:rPr lang="en-GB" sz="2000" i="1">
                <a:solidFill>
                  <a:srgbClr val="000000"/>
                </a:solidFill>
                <a:latin typeface="Tahoma" pitchFamily="34" charset="0"/>
                <a:ea typeface="Osaka" pitchFamily="-108" charset="-128"/>
                <a:cs typeface="+mn-cs"/>
              </a:rPr>
              <a:t>,n</a:t>
            </a:r>
            <a:r>
              <a:rPr lang="en-GB" sz="2000" i="1" baseline="-25000">
                <a:solidFill>
                  <a:srgbClr val="000000"/>
                </a:solidFill>
                <a:latin typeface="Tahoma" pitchFamily="34" charset="0"/>
                <a:ea typeface="Osaka" pitchFamily="-108" charset="-128"/>
                <a:cs typeface="+mn-cs"/>
              </a:rPr>
              <a:t>2</a:t>
            </a:r>
            <a:r>
              <a:rPr lang="en-GB" sz="2000" i="1">
                <a:solidFill>
                  <a:srgbClr val="000000"/>
                </a:solidFill>
                <a:latin typeface="Tahoma" pitchFamily="34" charset="0"/>
                <a:ea typeface="Osaka" pitchFamily="-108" charset="-128"/>
                <a:cs typeface="+mn-cs"/>
              </a:rPr>
              <a:t>)</a:t>
            </a:r>
            <a:r>
              <a:rPr lang="en-GB" sz="2000">
                <a:solidFill>
                  <a:srgbClr val="000000"/>
                </a:solidFill>
                <a:latin typeface="Tahoma" pitchFamily="34" charset="0"/>
                <a:ea typeface="Osaka" pitchFamily="-108" charset="-128"/>
                <a:cs typeface="+mn-cs"/>
              </a:rPr>
              <a:t> nanotube from the structure of 						another one 		</a:t>
            </a:r>
            <a:endParaRPr lang="en-GB" sz="1600">
              <a:solidFill>
                <a:srgbClr val="000000"/>
              </a:solidFill>
              <a:latin typeface="Tahoma" pitchFamily="34" charset="0"/>
              <a:ea typeface="Osaka" pitchFamily="-108" charset="-128"/>
              <a:cs typeface="+mn-cs"/>
            </a:endParaRPr>
          </a:p>
          <a:p>
            <a:pPr>
              <a:defRPr/>
            </a:pPr>
            <a:r>
              <a:rPr lang="en-GB" sz="2000">
                <a:solidFill>
                  <a:srgbClr val="000000"/>
                </a:solidFill>
                <a:latin typeface="Tahoma" pitchFamily="34" charset="0"/>
                <a:ea typeface="Osaka" pitchFamily="-108" charset="-128"/>
                <a:cs typeface="+mn-cs"/>
              </a:rPr>
              <a:t>''old'' nanotube unrolled and re-rolled according to a new </a:t>
            </a:r>
            <a:r>
              <a:rPr lang="en-GB" sz="2000" b="1" i="1">
                <a:solidFill>
                  <a:srgbClr val="000000"/>
                </a:solidFill>
                <a:latin typeface="Tahoma" pitchFamily="34" charset="0"/>
                <a:ea typeface="Osaka" pitchFamily="-108" charset="-128"/>
                <a:cs typeface="+mn-cs"/>
              </a:rPr>
              <a:t>R</a:t>
            </a:r>
            <a:r>
              <a:rPr lang="en-GB" sz="2000">
                <a:solidFill>
                  <a:srgbClr val="000000"/>
                </a:solidFill>
                <a:latin typeface="Tahoma" pitchFamily="34" charset="0"/>
                <a:ea typeface="Osaka" pitchFamily="-108" charset="-128"/>
                <a:cs typeface="+mn-cs"/>
              </a:rPr>
              <a:t> vector, with minor modifications to the structure.</a:t>
            </a:r>
            <a:endParaRPr lang="en-GB" sz="1600">
              <a:solidFill>
                <a:srgbClr val="000000"/>
              </a:solidFill>
              <a:ea typeface="Osaka" pitchFamily="-108" charset="-128"/>
              <a:cs typeface="+mn-cs"/>
            </a:endParaRPr>
          </a:p>
        </p:txBody>
      </p:sp>
      <p:sp>
        <p:nvSpPr>
          <p:cNvPr id="44041" name="Rectangle 9"/>
          <p:cNvSpPr>
            <a:spLocks noChangeArrowheads="1"/>
          </p:cNvSpPr>
          <p:nvPr/>
        </p:nvSpPr>
        <p:spPr bwMode="auto">
          <a:xfrm>
            <a:off x="152400" y="2297113"/>
            <a:ext cx="8686800" cy="1011237"/>
          </a:xfrm>
          <a:prstGeom prst="rect">
            <a:avLst/>
          </a:prstGeom>
          <a:gradFill rotWithShape="0">
            <a:gsLst>
              <a:gs pos="0">
                <a:srgbClr val="FF0080">
                  <a:alpha val="10001"/>
                </a:srgbClr>
              </a:gs>
              <a:gs pos="100000">
                <a:schemeClr val="bg1"/>
              </a:gs>
            </a:gsLst>
            <a:path path="rect">
              <a:fillToRect l="100000" b="100000"/>
            </a:path>
          </a:gradFill>
          <a:ln w="9525">
            <a:noFill/>
            <a:miter lim="800000"/>
            <a:headEnd/>
            <a:tailEnd/>
          </a:ln>
        </p:spPr>
        <p:txBody>
          <a:bodyPr lIns="91420" tIns="45711" rIns="91420" bIns="45711">
            <a:spAutoFit/>
          </a:bodyPr>
          <a:lstStyle/>
          <a:p>
            <a:pPr algn="ctr">
              <a:defRPr/>
            </a:pPr>
            <a:r>
              <a:rPr lang="en-GB" sz="2000" b="1" i="1" dirty="0">
                <a:solidFill>
                  <a:srgbClr val="333399"/>
                </a:solidFill>
                <a:latin typeface="Tahoma" pitchFamily="34" charset="0"/>
                <a:cs typeface="+mn-cs"/>
              </a:rPr>
              <a:t>EXAMPLE</a:t>
            </a:r>
            <a:r>
              <a:rPr lang="en-GB" sz="2000" dirty="0">
                <a:solidFill>
                  <a:srgbClr val="000000"/>
                </a:solidFill>
                <a:latin typeface="Tahoma" pitchFamily="34" charset="0"/>
                <a:cs typeface="+mn-cs"/>
              </a:rPr>
              <a:t>: </a:t>
            </a:r>
            <a:r>
              <a:rPr lang="en-GB" sz="2000" b="1" dirty="0">
                <a:solidFill>
                  <a:srgbClr val="000000"/>
                </a:solidFill>
                <a:latin typeface="Tahoma" pitchFamily="34" charset="0"/>
                <a:cs typeface="+mn-cs"/>
              </a:rPr>
              <a:t>geometry optimisation of </a:t>
            </a:r>
            <a:r>
              <a:rPr lang="en-GB" sz="2000" b="1" dirty="0" err="1">
                <a:solidFill>
                  <a:srgbClr val="000000"/>
                </a:solidFill>
                <a:latin typeface="Tahoma" pitchFamily="34" charset="0"/>
                <a:cs typeface="+mn-cs"/>
              </a:rPr>
              <a:t>imogolite</a:t>
            </a:r>
            <a:r>
              <a:rPr lang="en-GB" sz="2000" dirty="0">
                <a:solidFill>
                  <a:srgbClr val="000000"/>
                </a:solidFill>
                <a:latin typeface="Tahoma" pitchFamily="34" charset="0"/>
                <a:cs typeface="+mn-cs"/>
              </a:rPr>
              <a:t> </a:t>
            </a:r>
          </a:p>
          <a:p>
            <a:pPr algn="ctr">
              <a:defRPr/>
            </a:pPr>
            <a:r>
              <a:rPr lang="en-GB" sz="2000" dirty="0">
                <a:solidFill>
                  <a:srgbClr val="000000"/>
                </a:solidFill>
                <a:latin typeface="Tahoma" pitchFamily="34" charset="0"/>
                <a:cs typeface="+mn-cs"/>
              </a:rPr>
              <a:t>Al</a:t>
            </a:r>
            <a:r>
              <a:rPr lang="en-GB" sz="2000" baseline="-25000" dirty="0">
                <a:solidFill>
                  <a:srgbClr val="000000"/>
                </a:solidFill>
                <a:latin typeface="Tahoma" pitchFamily="34" charset="0"/>
                <a:cs typeface="+mn-cs"/>
              </a:rPr>
              <a:t>2</a:t>
            </a:r>
            <a:r>
              <a:rPr lang="en-GB" sz="2000" dirty="0">
                <a:solidFill>
                  <a:srgbClr val="000000"/>
                </a:solidFill>
                <a:latin typeface="Tahoma" pitchFamily="34" charset="0"/>
                <a:cs typeface="+mn-cs"/>
              </a:rPr>
              <a:t>(OH)</a:t>
            </a:r>
            <a:r>
              <a:rPr lang="en-GB" sz="2000" baseline="-25000" dirty="0">
                <a:solidFill>
                  <a:srgbClr val="000000"/>
                </a:solidFill>
                <a:latin typeface="Tahoma" pitchFamily="34" charset="0"/>
                <a:cs typeface="+mn-cs"/>
              </a:rPr>
              <a:t>3</a:t>
            </a:r>
            <a:r>
              <a:rPr lang="en-GB" sz="2000" dirty="0">
                <a:solidFill>
                  <a:srgbClr val="000000"/>
                </a:solidFill>
                <a:latin typeface="Tahoma" pitchFamily="34" charset="0"/>
                <a:cs typeface="+mn-cs"/>
              </a:rPr>
              <a:t>SiO</a:t>
            </a:r>
            <a:r>
              <a:rPr lang="en-GB" sz="2000" baseline="-25000" dirty="0">
                <a:solidFill>
                  <a:srgbClr val="000000"/>
                </a:solidFill>
                <a:latin typeface="Tahoma" pitchFamily="34" charset="0"/>
                <a:cs typeface="+mn-cs"/>
              </a:rPr>
              <a:t>3</a:t>
            </a:r>
            <a:r>
              <a:rPr lang="en-GB" sz="2000" dirty="0">
                <a:solidFill>
                  <a:srgbClr val="000000"/>
                </a:solidFill>
                <a:latin typeface="Tahoma" pitchFamily="34" charset="0"/>
                <a:cs typeface="+mn-cs"/>
              </a:rPr>
              <a:t>OH, tubular hydrated </a:t>
            </a:r>
            <a:r>
              <a:rPr lang="en-GB" sz="2000" dirty="0" err="1">
                <a:solidFill>
                  <a:srgbClr val="000000"/>
                </a:solidFill>
                <a:latin typeface="Tahoma" pitchFamily="34" charset="0"/>
                <a:cs typeface="+mn-cs"/>
              </a:rPr>
              <a:t>aluminosilicate</a:t>
            </a:r>
            <a:endParaRPr lang="en-GB" sz="2000" dirty="0">
              <a:solidFill>
                <a:srgbClr val="000000"/>
              </a:solidFill>
              <a:latin typeface="Tahoma" pitchFamily="34" charset="0"/>
              <a:cs typeface="+mn-cs"/>
            </a:endParaRPr>
          </a:p>
          <a:p>
            <a:pPr algn="ctr">
              <a:defRPr/>
            </a:pPr>
            <a:r>
              <a:rPr lang="en-GB" sz="2000" dirty="0">
                <a:solidFill>
                  <a:srgbClr val="000000"/>
                </a:solidFill>
                <a:latin typeface="Tahoma" pitchFamily="34" charset="0"/>
                <a:cs typeface="+mn-cs"/>
              </a:rPr>
              <a:t>(thick slabs, large systems, tube and slab geometries very different)</a:t>
            </a:r>
            <a:endParaRPr lang="en-GB" sz="1400" dirty="0">
              <a:solidFill>
                <a:srgbClr val="000000"/>
              </a:solidFill>
              <a:cs typeface="+mn-cs"/>
            </a:endParaRPr>
          </a:p>
        </p:txBody>
      </p:sp>
      <p:sp>
        <p:nvSpPr>
          <p:cNvPr id="44049" name="Rectangle 17"/>
          <p:cNvSpPr>
            <a:spLocks noChangeArrowheads="1"/>
          </p:cNvSpPr>
          <p:nvPr/>
        </p:nvSpPr>
        <p:spPr bwMode="auto">
          <a:xfrm>
            <a:off x="457200" y="3363913"/>
            <a:ext cx="4156075" cy="527050"/>
          </a:xfrm>
          <a:prstGeom prst="rect">
            <a:avLst/>
          </a:prstGeom>
          <a:noFill/>
          <a:ln w="9525">
            <a:solidFill>
              <a:srgbClr val="0033CC"/>
            </a:solidFill>
            <a:miter lim="800000"/>
            <a:headEnd/>
            <a:tailEnd/>
          </a:ln>
        </p:spPr>
        <p:txBody>
          <a:bodyPr wrap="none" lIns="91420" tIns="45711" rIns="91420" bIns="45711">
            <a:spAutoFit/>
          </a:bodyPr>
          <a:lstStyle/>
          <a:p>
            <a:pPr algn="ctr">
              <a:defRPr/>
            </a:pPr>
            <a:r>
              <a:rPr lang="en-GB" sz="1400" dirty="0">
                <a:solidFill>
                  <a:srgbClr val="0033CC"/>
                </a:solidFill>
                <a:cs typeface="+mn-cs"/>
              </a:rPr>
              <a:t>starting structure for the optimisation </a:t>
            </a:r>
          </a:p>
          <a:p>
            <a:pPr algn="ctr">
              <a:defRPr/>
            </a:pPr>
            <a:r>
              <a:rPr lang="en-GB" sz="1400" dirty="0">
                <a:solidFill>
                  <a:srgbClr val="0033CC"/>
                </a:solidFill>
                <a:cs typeface="+mn-cs"/>
              </a:rPr>
              <a:t>(the optimised slab or a previously optimised</a:t>
            </a:r>
            <a:r>
              <a:rPr lang="en-GB" sz="1400" dirty="0">
                <a:solidFill>
                  <a:srgbClr val="000000"/>
                </a:solidFill>
                <a:cs typeface="+mn-cs"/>
              </a:rPr>
              <a:t> </a:t>
            </a:r>
            <a:r>
              <a:rPr lang="en-GB" sz="1400" dirty="0">
                <a:solidFill>
                  <a:srgbClr val="0033CC"/>
                </a:solidFill>
                <a:cs typeface="+mn-cs"/>
              </a:rPr>
              <a:t>tube)</a:t>
            </a:r>
          </a:p>
        </p:txBody>
      </p:sp>
      <p:grpSp>
        <p:nvGrpSpPr>
          <p:cNvPr id="172041" name="Gruppo 1"/>
          <p:cNvGrpSpPr>
            <a:grpSpLocks/>
          </p:cNvGrpSpPr>
          <p:nvPr/>
        </p:nvGrpSpPr>
        <p:grpSpPr bwMode="auto">
          <a:xfrm>
            <a:off x="150813" y="3821113"/>
            <a:ext cx="6097587" cy="2482850"/>
            <a:chOff x="151089" y="3820885"/>
            <a:chExt cx="6097311" cy="2482195"/>
          </a:xfrm>
        </p:grpSpPr>
        <p:sp>
          <p:nvSpPr>
            <p:cNvPr id="44042" name="Rectangle 10"/>
            <p:cNvSpPr>
              <a:spLocks noChangeArrowheads="1"/>
            </p:cNvSpPr>
            <p:nvPr/>
          </p:nvSpPr>
          <p:spPr bwMode="auto">
            <a:xfrm>
              <a:off x="152676" y="3973245"/>
              <a:ext cx="6095724" cy="523737"/>
            </a:xfrm>
            <a:prstGeom prst="rect">
              <a:avLst/>
            </a:prstGeom>
            <a:noFill/>
            <a:ln w="9525">
              <a:solidFill>
                <a:srgbClr val="0033CC"/>
              </a:solidFill>
              <a:miter lim="800000"/>
              <a:headEnd/>
              <a:tailEnd/>
            </a:ln>
          </p:spPr>
          <p:txBody>
            <a:bodyPr>
              <a:spAutoFit/>
            </a:bodyPr>
            <a:lstStyle/>
            <a:p>
              <a:pPr>
                <a:defRPr/>
              </a:pPr>
              <a:r>
                <a:rPr lang="en-GB" sz="1400" dirty="0">
                  <a:solidFill>
                    <a:srgbClr val="000000"/>
                  </a:solidFill>
                  <a:latin typeface="Tahoma" pitchFamily="34" charset="0"/>
                  <a:cs typeface="+mn-cs"/>
                </a:rPr>
                <a:t>	ATOMS	</a:t>
              </a:r>
              <a:r>
                <a:rPr lang="en-GB" sz="1400" dirty="0">
                  <a:solidFill>
                    <a:srgbClr val="0033CC"/>
                  </a:solidFill>
                  <a:latin typeface="Tahoma" pitchFamily="34" charset="0"/>
                  <a:cs typeface="+mn-cs"/>
                </a:rPr>
                <a:t>Beginning	 </a:t>
              </a:r>
              <a:r>
                <a:rPr lang="en-GB" sz="1400" dirty="0">
                  <a:solidFill>
                    <a:srgbClr val="000000"/>
                  </a:solidFill>
                  <a:cs typeface="+mn-cs"/>
                </a:rPr>
                <a:t>Number of						</a:t>
              </a:r>
              <a:r>
                <a:rPr lang="en-GB" sz="1400" dirty="0" err="1">
                  <a:solidFill>
                    <a:srgbClr val="000000"/>
                  </a:solidFill>
                  <a:cs typeface="+mn-cs"/>
                </a:rPr>
                <a:t>SCF+gradient</a:t>
              </a:r>
              <a:endParaRPr lang="en-GB" sz="1400" dirty="0">
                <a:solidFill>
                  <a:srgbClr val="000000"/>
                </a:solidFill>
                <a:latin typeface="Tahoma" pitchFamily="34" charset="0"/>
                <a:cs typeface="+mn-cs"/>
              </a:endParaRPr>
            </a:p>
          </p:txBody>
        </p:sp>
        <p:sp>
          <p:nvSpPr>
            <p:cNvPr id="44044" name="Text Box 12"/>
            <p:cNvSpPr txBox="1">
              <a:spLocks noChangeArrowheads="1"/>
            </p:cNvSpPr>
            <p:nvPr/>
          </p:nvSpPr>
          <p:spPr bwMode="auto">
            <a:xfrm>
              <a:off x="151089" y="4517613"/>
              <a:ext cx="736567" cy="1341084"/>
            </a:xfrm>
            <a:prstGeom prst="rect">
              <a:avLst/>
            </a:prstGeom>
            <a:noFill/>
            <a:ln w="9525">
              <a:noFill/>
              <a:miter lim="800000"/>
              <a:headEnd/>
              <a:tailEnd/>
            </a:ln>
          </p:spPr>
          <p:txBody>
            <a:bodyPr wrap="none">
              <a:spAutoFit/>
            </a:bodyPr>
            <a:lstStyle/>
            <a:p>
              <a:pPr algn="ctr">
                <a:defRPr/>
              </a:pPr>
              <a:r>
                <a:rPr lang="en-GB" sz="1600">
                  <a:solidFill>
                    <a:srgbClr val="000000"/>
                  </a:solidFill>
                  <a:latin typeface="Tahoma" pitchFamily="34" charset="0"/>
                  <a:cs typeface="+mn-cs"/>
                </a:rPr>
                <a:t>(8,0)</a:t>
              </a:r>
            </a:p>
            <a:p>
              <a:pPr algn="ctr">
                <a:defRPr/>
              </a:pPr>
              <a:r>
                <a:rPr lang="en-GB" sz="1600">
                  <a:solidFill>
                    <a:srgbClr val="000000"/>
                  </a:solidFill>
                  <a:latin typeface="Tahoma" pitchFamily="34" charset="0"/>
                  <a:cs typeface="+mn-cs"/>
                </a:rPr>
                <a:t>(9,0)</a:t>
              </a:r>
            </a:p>
            <a:p>
              <a:pPr algn="ctr">
                <a:defRPr/>
              </a:pPr>
              <a:r>
                <a:rPr lang="en-GB" sz="1600">
                  <a:solidFill>
                    <a:srgbClr val="000000"/>
                  </a:solidFill>
                  <a:latin typeface="Tahoma" pitchFamily="34" charset="0"/>
                  <a:cs typeface="+mn-cs"/>
                </a:rPr>
                <a:t>(10,0)</a:t>
              </a:r>
            </a:p>
            <a:p>
              <a:pPr algn="ctr">
                <a:defRPr/>
              </a:pPr>
              <a:r>
                <a:rPr lang="en-GB" sz="1600">
                  <a:solidFill>
                    <a:srgbClr val="000000"/>
                  </a:solidFill>
                  <a:latin typeface="Tahoma" pitchFamily="34" charset="0"/>
                  <a:cs typeface="+mn-cs"/>
                </a:rPr>
                <a:t>(11,0)</a:t>
              </a:r>
            </a:p>
            <a:p>
              <a:pPr algn="ctr">
                <a:defRPr/>
              </a:pPr>
              <a:r>
                <a:rPr lang="en-GB" sz="1600">
                  <a:solidFill>
                    <a:srgbClr val="000000"/>
                  </a:solidFill>
                  <a:latin typeface="Tahoma" pitchFamily="34" charset="0"/>
                  <a:cs typeface="+mn-cs"/>
                </a:rPr>
                <a:t>(12,0)</a:t>
              </a:r>
              <a:endParaRPr lang="en-GB" sz="2000">
                <a:solidFill>
                  <a:srgbClr val="000000"/>
                </a:solidFill>
                <a:latin typeface="Tahoma" pitchFamily="34" charset="0"/>
                <a:cs typeface="+mn-cs"/>
              </a:endParaRPr>
            </a:p>
          </p:txBody>
        </p:sp>
        <p:sp>
          <p:nvSpPr>
            <p:cNvPr id="44045" name="Rectangle 13"/>
            <p:cNvSpPr>
              <a:spLocks noChangeArrowheads="1"/>
            </p:cNvSpPr>
            <p:nvPr/>
          </p:nvSpPr>
          <p:spPr bwMode="auto">
            <a:xfrm>
              <a:off x="1143231" y="4517613"/>
              <a:ext cx="520676" cy="1323626"/>
            </a:xfrm>
            <a:prstGeom prst="rect">
              <a:avLst/>
            </a:prstGeom>
            <a:noFill/>
            <a:ln w="9525">
              <a:noFill/>
              <a:miter lim="800000"/>
              <a:headEnd/>
              <a:tailEnd/>
            </a:ln>
          </p:spPr>
          <p:txBody>
            <a:bodyPr wrap="none">
              <a:spAutoFit/>
            </a:bodyPr>
            <a:lstStyle/>
            <a:p>
              <a:pPr>
                <a:defRPr/>
              </a:pPr>
              <a:r>
                <a:rPr lang="en-GB" sz="1600">
                  <a:solidFill>
                    <a:srgbClr val="000000"/>
                  </a:solidFill>
                  <a:latin typeface="Tahoma" pitchFamily="34" charset="0"/>
                  <a:cs typeface="+mn-cs"/>
                </a:rPr>
                <a:t>224</a:t>
              </a:r>
            </a:p>
            <a:p>
              <a:pPr>
                <a:defRPr/>
              </a:pPr>
              <a:r>
                <a:rPr lang="en-GB" sz="1600">
                  <a:solidFill>
                    <a:srgbClr val="000000"/>
                  </a:solidFill>
                  <a:latin typeface="Tahoma" pitchFamily="34" charset="0"/>
                  <a:cs typeface="+mn-cs"/>
                </a:rPr>
                <a:t>252</a:t>
              </a:r>
            </a:p>
            <a:p>
              <a:pPr>
                <a:defRPr/>
              </a:pPr>
              <a:r>
                <a:rPr lang="en-GB" sz="1600">
                  <a:solidFill>
                    <a:srgbClr val="000000"/>
                  </a:solidFill>
                  <a:latin typeface="Tahoma" pitchFamily="34" charset="0"/>
                  <a:cs typeface="+mn-cs"/>
                </a:rPr>
                <a:t>280</a:t>
              </a:r>
            </a:p>
            <a:p>
              <a:pPr>
                <a:defRPr/>
              </a:pPr>
              <a:r>
                <a:rPr lang="en-GB" sz="1600">
                  <a:solidFill>
                    <a:srgbClr val="000000"/>
                  </a:solidFill>
                  <a:latin typeface="Tahoma" pitchFamily="34" charset="0"/>
                  <a:cs typeface="+mn-cs"/>
                </a:rPr>
                <a:t>308</a:t>
              </a:r>
            </a:p>
            <a:p>
              <a:pPr>
                <a:defRPr/>
              </a:pPr>
              <a:r>
                <a:rPr lang="en-GB" sz="1600">
                  <a:solidFill>
                    <a:srgbClr val="000000"/>
                  </a:solidFill>
                  <a:latin typeface="Tahoma" pitchFamily="34" charset="0"/>
                  <a:cs typeface="+mn-cs"/>
                </a:rPr>
                <a:t>336</a:t>
              </a:r>
            </a:p>
          </p:txBody>
        </p:sp>
        <p:sp>
          <p:nvSpPr>
            <p:cNvPr id="44046" name="Text Box 14"/>
            <p:cNvSpPr txBox="1">
              <a:spLocks noChangeArrowheads="1"/>
            </p:cNvSpPr>
            <p:nvPr/>
          </p:nvSpPr>
          <p:spPr bwMode="auto">
            <a:xfrm>
              <a:off x="2056003" y="4517613"/>
              <a:ext cx="736567" cy="1341084"/>
            </a:xfrm>
            <a:prstGeom prst="rect">
              <a:avLst/>
            </a:prstGeom>
            <a:noFill/>
            <a:ln w="9525">
              <a:noFill/>
              <a:miter lim="800000"/>
              <a:headEnd/>
              <a:tailEnd/>
            </a:ln>
          </p:spPr>
          <p:txBody>
            <a:bodyPr wrap="none">
              <a:spAutoFit/>
            </a:bodyPr>
            <a:lstStyle/>
            <a:p>
              <a:pPr algn="ctr">
                <a:defRPr/>
              </a:pPr>
              <a:r>
                <a:rPr lang="en-GB" sz="1600" dirty="0">
                  <a:solidFill>
                    <a:srgbClr val="000000"/>
                  </a:solidFill>
                  <a:latin typeface="Tahoma" pitchFamily="34" charset="0"/>
                  <a:cs typeface="+mn-cs"/>
                </a:rPr>
                <a:t>(9,0)</a:t>
              </a:r>
            </a:p>
            <a:p>
              <a:pPr algn="ctr">
                <a:defRPr/>
              </a:pPr>
              <a:r>
                <a:rPr lang="en-GB" sz="1600" dirty="0">
                  <a:solidFill>
                    <a:srgbClr val="000000"/>
                  </a:solidFill>
                  <a:latin typeface="Tahoma" pitchFamily="34" charset="0"/>
                  <a:cs typeface="+mn-cs"/>
                </a:rPr>
                <a:t>(10,0)</a:t>
              </a:r>
            </a:p>
            <a:p>
              <a:pPr algn="ctr">
                <a:defRPr/>
              </a:pPr>
              <a:r>
                <a:rPr lang="en-GB" sz="1600" dirty="0">
                  <a:solidFill>
                    <a:srgbClr val="000000"/>
                  </a:solidFill>
                  <a:latin typeface="Tahoma" pitchFamily="34" charset="0"/>
                  <a:cs typeface="+mn-cs"/>
                </a:rPr>
                <a:t>slab</a:t>
              </a:r>
            </a:p>
            <a:p>
              <a:pPr algn="ctr">
                <a:defRPr/>
              </a:pPr>
              <a:r>
                <a:rPr lang="en-GB" sz="1600" dirty="0">
                  <a:solidFill>
                    <a:srgbClr val="000000"/>
                  </a:solidFill>
                  <a:latin typeface="Tahoma" pitchFamily="34" charset="0"/>
                  <a:cs typeface="+mn-cs"/>
                </a:rPr>
                <a:t>(10,0)</a:t>
              </a:r>
            </a:p>
            <a:p>
              <a:pPr algn="ctr">
                <a:defRPr/>
              </a:pPr>
              <a:r>
                <a:rPr lang="en-GB" sz="1600" dirty="0">
                  <a:solidFill>
                    <a:srgbClr val="000000"/>
                  </a:solidFill>
                  <a:latin typeface="Tahoma" pitchFamily="34" charset="0"/>
                  <a:cs typeface="+mn-cs"/>
                </a:rPr>
                <a:t>(11,0)</a:t>
              </a:r>
              <a:endParaRPr lang="en-GB" sz="2000" dirty="0">
                <a:solidFill>
                  <a:srgbClr val="000000"/>
                </a:solidFill>
                <a:latin typeface="Tahoma" pitchFamily="34" charset="0"/>
                <a:cs typeface="+mn-cs"/>
              </a:endParaRPr>
            </a:p>
          </p:txBody>
        </p:sp>
        <p:sp>
          <p:nvSpPr>
            <p:cNvPr id="44047" name="Rectangle 15"/>
            <p:cNvSpPr>
              <a:spLocks noChangeArrowheads="1"/>
            </p:cNvSpPr>
            <p:nvPr/>
          </p:nvSpPr>
          <p:spPr bwMode="auto">
            <a:xfrm>
              <a:off x="3200538" y="4517613"/>
              <a:ext cx="447655" cy="1323626"/>
            </a:xfrm>
            <a:prstGeom prst="rect">
              <a:avLst/>
            </a:prstGeom>
            <a:noFill/>
            <a:ln w="9525">
              <a:noFill/>
              <a:miter lim="800000"/>
              <a:headEnd/>
              <a:tailEnd/>
            </a:ln>
          </p:spPr>
          <p:txBody>
            <a:bodyPr wrap="none">
              <a:spAutoFit/>
            </a:bodyPr>
            <a:lstStyle/>
            <a:p>
              <a:pPr>
                <a:defRPr/>
              </a:pPr>
              <a:r>
                <a:rPr lang="en-GB" sz="1600">
                  <a:solidFill>
                    <a:srgbClr val="000000"/>
                  </a:solidFill>
                  <a:latin typeface="Tahoma" pitchFamily="34" charset="0"/>
                  <a:cs typeface="+mn-cs"/>
                </a:rPr>
                <a:t>22</a:t>
              </a:r>
            </a:p>
            <a:p>
              <a:pPr>
                <a:defRPr/>
              </a:pPr>
              <a:r>
                <a:rPr lang="en-GB" sz="1600">
                  <a:solidFill>
                    <a:srgbClr val="000000"/>
                  </a:solidFill>
                  <a:latin typeface="Tahoma" pitchFamily="34" charset="0"/>
                  <a:cs typeface="+mn-cs"/>
                </a:rPr>
                <a:t>20</a:t>
              </a:r>
            </a:p>
            <a:p>
              <a:pPr>
                <a:defRPr/>
              </a:pPr>
              <a:r>
                <a:rPr lang="en-GB" sz="1600" b="1">
                  <a:solidFill>
                    <a:srgbClr val="000000"/>
                  </a:solidFill>
                  <a:latin typeface="Tahoma" pitchFamily="34" charset="0"/>
                  <a:cs typeface="+mn-cs"/>
                </a:rPr>
                <a:t>46</a:t>
              </a:r>
              <a:endParaRPr lang="en-GB" sz="1600">
                <a:solidFill>
                  <a:srgbClr val="000000"/>
                </a:solidFill>
                <a:latin typeface="Tahoma" pitchFamily="34" charset="0"/>
                <a:cs typeface="+mn-cs"/>
              </a:endParaRPr>
            </a:p>
            <a:p>
              <a:pPr>
                <a:defRPr/>
              </a:pPr>
              <a:r>
                <a:rPr lang="en-GB" sz="1600">
                  <a:solidFill>
                    <a:srgbClr val="000000"/>
                  </a:solidFill>
                  <a:latin typeface="Tahoma" pitchFamily="34" charset="0"/>
                  <a:cs typeface="+mn-cs"/>
                </a:rPr>
                <a:t>19</a:t>
              </a:r>
            </a:p>
            <a:p>
              <a:pPr>
                <a:defRPr/>
              </a:pPr>
              <a:r>
                <a:rPr lang="en-GB" sz="1600">
                  <a:solidFill>
                    <a:srgbClr val="000000"/>
                  </a:solidFill>
                  <a:latin typeface="Tahoma" pitchFamily="34" charset="0"/>
                  <a:cs typeface="+mn-cs"/>
                </a:rPr>
                <a:t>16</a:t>
              </a:r>
            </a:p>
          </p:txBody>
        </p:sp>
        <p:sp>
          <p:nvSpPr>
            <p:cNvPr id="44048" name="Rectangle 16"/>
            <p:cNvSpPr>
              <a:spLocks noChangeArrowheads="1"/>
            </p:cNvSpPr>
            <p:nvPr/>
          </p:nvSpPr>
          <p:spPr bwMode="auto">
            <a:xfrm>
              <a:off x="152676" y="4517613"/>
              <a:ext cx="6095724" cy="1295058"/>
            </a:xfrm>
            <a:prstGeom prst="rect">
              <a:avLst/>
            </a:prstGeom>
            <a:noFill/>
            <a:ln w="9525">
              <a:solidFill>
                <a:srgbClr val="0033CC"/>
              </a:solidFill>
              <a:miter lim="800000"/>
              <a:headEnd/>
              <a:tailEnd/>
            </a:ln>
          </p:spPr>
          <p:txBody>
            <a:bodyPr wrap="none" anchor="ctr"/>
            <a:lstStyle/>
            <a:p>
              <a:pPr>
                <a:defRPr/>
              </a:pPr>
              <a:endParaRPr lang="it-IT">
                <a:solidFill>
                  <a:srgbClr val="000000"/>
                </a:solidFill>
                <a:cs typeface="+mn-cs"/>
              </a:endParaRPr>
            </a:p>
          </p:txBody>
        </p:sp>
        <p:sp>
          <p:nvSpPr>
            <p:cNvPr id="44050" name="Line 18"/>
            <p:cNvSpPr>
              <a:spLocks noChangeShapeType="1"/>
            </p:cNvSpPr>
            <p:nvPr/>
          </p:nvSpPr>
          <p:spPr bwMode="auto">
            <a:xfrm flipV="1">
              <a:off x="2438572" y="3820885"/>
              <a:ext cx="0" cy="228540"/>
            </a:xfrm>
            <a:prstGeom prst="line">
              <a:avLst/>
            </a:prstGeom>
            <a:noFill/>
            <a:ln w="9525">
              <a:solidFill>
                <a:schemeClr val="tx1"/>
              </a:solidFill>
              <a:round/>
              <a:headEnd/>
              <a:tailEnd type="triangle" w="med" len="med"/>
            </a:ln>
          </p:spPr>
          <p:txBody>
            <a:bodyPr wrap="none" anchor="ctr"/>
            <a:lstStyle/>
            <a:p>
              <a:pPr>
                <a:defRPr/>
              </a:pPr>
              <a:endParaRPr lang="it-IT">
                <a:solidFill>
                  <a:srgbClr val="000000"/>
                </a:solidFill>
                <a:cs typeface="+mn-cs"/>
              </a:endParaRPr>
            </a:p>
          </p:txBody>
        </p:sp>
        <p:sp>
          <p:nvSpPr>
            <p:cNvPr id="44051" name="Rectangle 19"/>
            <p:cNvSpPr>
              <a:spLocks noChangeArrowheads="1"/>
            </p:cNvSpPr>
            <p:nvPr/>
          </p:nvSpPr>
          <p:spPr bwMode="auto">
            <a:xfrm>
              <a:off x="4224430" y="4517613"/>
              <a:ext cx="658782" cy="1323626"/>
            </a:xfrm>
            <a:prstGeom prst="rect">
              <a:avLst/>
            </a:prstGeom>
            <a:noFill/>
            <a:ln w="9525">
              <a:noFill/>
              <a:miter lim="800000"/>
              <a:headEnd/>
              <a:tailEnd/>
            </a:ln>
          </p:spPr>
          <p:txBody>
            <a:bodyPr wrap="none">
              <a:spAutoFit/>
            </a:bodyPr>
            <a:lstStyle/>
            <a:p>
              <a:pPr>
                <a:defRPr/>
              </a:pPr>
              <a:r>
                <a:rPr lang="en-GB" sz="1600">
                  <a:solidFill>
                    <a:srgbClr val="000000"/>
                  </a:solidFill>
                  <a:latin typeface="Tahoma" pitchFamily="34" charset="0"/>
                  <a:cs typeface="+mn-cs"/>
                </a:rPr>
                <a:t>-47.8</a:t>
              </a:r>
            </a:p>
            <a:p>
              <a:pPr>
                <a:defRPr/>
              </a:pPr>
              <a:r>
                <a:rPr lang="en-GB" sz="1600">
                  <a:solidFill>
                    <a:srgbClr val="000000"/>
                  </a:solidFill>
                  <a:latin typeface="Tahoma" pitchFamily="34" charset="0"/>
                  <a:cs typeface="+mn-cs"/>
                </a:rPr>
                <a:t>-52.1</a:t>
              </a:r>
            </a:p>
            <a:p>
              <a:pPr>
                <a:defRPr/>
              </a:pPr>
              <a:r>
                <a:rPr lang="en-GB" sz="1600">
                  <a:solidFill>
                    <a:srgbClr val="000000"/>
                  </a:solidFill>
                  <a:latin typeface="Tahoma" pitchFamily="34" charset="0"/>
                  <a:cs typeface="+mn-cs"/>
                </a:rPr>
                <a:t>-52.6</a:t>
              </a:r>
            </a:p>
            <a:p>
              <a:pPr>
                <a:defRPr/>
              </a:pPr>
              <a:r>
                <a:rPr lang="en-GB" sz="1600">
                  <a:solidFill>
                    <a:srgbClr val="000000"/>
                  </a:solidFill>
                  <a:latin typeface="Tahoma" pitchFamily="34" charset="0"/>
                  <a:cs typeface="+mn-cs"/>
                </a:rPr>
                <a:t>-51.8</a:t>
              </a:r>
            </a:p>
            <a:p>
              <a:pPr>
                <a:defRPr/>
              </a:pPr>
              <a:r>
                <a:rPr lang="en-GB" sz="1600">
                  <a:solidFill>
                    <a:srgbClr val="000000"/>
                  </a:solidFill>
                  <a:latin typeface="Tahoma" pitchFamily="34" charset="0"/>
                  <a:cs typeface="+mn-cs"/>
                </a:rPr>
                <a:t>-50.8</a:t>
              </a:r>
            </a:p>
          </p:txBody>
        </p:sp>
        <p:sp>
          <p:nvSpPr>
            <p:cNvPr id="44052" name="Rectangle 20"/>
            <p:cNvSpPr>
              <a:spLocks noChangeArrowheads="1"/>
            </p:cNvSpPr>
            <p:nvPr/>
          </p:nvSpPr>
          <p:spPr bwMode="auto">
            <a:xfrm>
              <a:off x="5332454" y="4517613"/>
              <a:ext cx="766727" cy="1341084"/>
            </a:xfrm>
            <a:prstGeom prst="rect">
              <a:avLst/>
            </a:prstGeom>
            <a:noFill/>
            <a:ln w="9525">
              <a:noFill/>
              <a:miter lim="800000"/>
              <a:headEnd/>
              <a:tailEnd/>
            </a:ln>
          </p:spPr>
          <p:txBody>
            <a:bodyPr wrap="none">
              <a:spAutoFit/>
            </a:bodyPr>
            <a:lstStyle/>
            <a:p>
              <a:pPr>
                <a:defRPr/>
              </a:pPr>
              <a:r>
                <a:rPr lang="en-GB" sz="1600" dirty="0">
                  <a:solidFill>
                    <a:srgbClr val="000000"/>
                  </a:solidFill>
                  <a:latin typeface="Tahoma" pitchFamily="34" charset="0"/>
                  <a:cs typeface="+mn-cs"/>
                </a:rPr>
                <a:t>-8.0</a:t>
              </a:r>
            </a:p>
            <a:p>
              <a:pPr>
                <a:defRPr/>
              </a:pPr>
              <a:r>
                <a:rPr lang="en-GB" sz="1600" dirty="0">
                  <a:solidFill>
                    <a:srgbClr val="000000"/>
                  </a:solidFill>
                  <a:latin typeface="Tahoma" pitchFamily="34" charset="0"/>
                  <a:cs typeface="+mn-cs"/>
                </a:rPr>
                <a:t>-4.2</a:t>
              </a:r>
            </a:p>
            <a:p>
              <a:pPr>
                <a:defRPr/>
              </a:pPr>
              <a:r>
                <a:rPr lang="en-GB" sz="1600" dirty="0">
                  <a:solidFill>
                    <a:srgbClr val="000000"/>
                  </a:solidFill>
                  <a:latin typeface="Tahoma" pitchFamily="34" charset="0"/>
                  <a:cs typeface="+mn-cs"/>
                </a:rPr>
                <a:t>-236.6</a:t>
              </a:r>
            </a:p>
            <a:p>
              <a:pPr>
                <a:defRPr/>
              </a:pPr>
              <a:r>
                <a:rPr lang="en-GB" sz="1600" dirty="0">
                  <a:solidFill>
                    <a:srgbClr val="000000"/>
                  </a:solidFill>
                  <a:latin typeface="Tahoma" pitchFamily="34" charset="0"/>
                  <a:cs typeface="+mn-cs"/>
                </a:rPr>
                <a:t>-2.4</a:t>
              </a:r>
            </a:p>
            <a:p>
              <a:pPr>
                <a:defRPr/>
              </a:pPr>
              <a:r>
                <a:rPr lang="en-GB" sz="1600" dirty="0">
                  <a:solidFill>
                    <a:srgbClr val="000000"/>
                  </a:solidFill>
                  <a:latin typeface="Tahoma" pitchFamily="34" charset="0"/>
                  <a:cs typeface="+mn-cs"/>
                </a:rPr>
                <a:t>-1.5</a:t>
              </a:r>
            </a:p>
          </p:txBody>
        </p:sp>
        <p:sp>
          <p:nvSpPr>
            <p:cNvPr id="44053" name="Text Box 21"/>
            <p:cNvSpPr txBox="1">
              <a:spLocks noChangeArrowheads="1"/>
            </p:cNvSpPr>
            <p:nvPr/>
          </p:nvSpPr>
          <p:spPr bwMode="auto">
            <a:xfrm>
              <a:off x="4343486" y="4190674"/>
              <a:ext cx="446068" cy="338049"/>
            </a:xfrm>
            <a:prstGeom prst="rect">
              <a:avLst/>
            </a:prstGeom>
            <a:noFill/>
            <a:ln w="9525">
              <a:noFill/>
              <a:miter lim="800000"/>
              <a:headEnd/>
              <a:tailEnd/>
            </a:ln>
          </p:spPr>
          <p:txBody>
            <a:bodyPr wrap="none">
              <a:spAutoFit/>
            </a:bodyPr>
            <a:lstStyle/>
            <a:p>
              <a:pPr>
                <a:defRPr/>
              </a:pPr>
              <a:r>
                <a:rPr lang="en-GB" sz="1600">
                  <a:solidFill>
                    <a:srgbClr val="000000"/>
                  </a:solidFill>
                  <a:cs typeface="+mn-cs"/>
                  <a:sym typeface="Symbol" pitchFamily="18" charset="2"/>
                </a:rPr>
                <a:t>E</a:t>
              </a:r>
              <a:endParaRPr lang="en-GB">
                <a:solidFill>
                  <a:srgbClr val="000000"/>
                </a:solidFill>
                <a:cs typeface="+mn-cs"/>
              </a:endParaRPr>
            </a:p>
          </p:txBody>
        </p:sp>
        <p:sp>
          <p:nvSpPr>
            <p:cNvPr id="44054" name="Text Box 22"/>
            <p:cNvSpPr txBox="1">
              <a:spLocks noChangeArrowheads="1"/>
            </p:cNvSpPr>
            <p:nvPr/>
          </p:nvSpPr>
          <p:spPr bwMode="auto">
            <a:xfrm>
              <a:off x="5446749" y="4190674"/>
              <a:ext cx="422256" cy="338049"/>
            </a:xfrm>
            <a:prstGeom prst="rect">
              <a:avLst/>
            </a:prstGeom>
            <a:noFill/>
            <a:ln w="9525">
              <a:noFill/>
              <a:miter lim="800000"/>
              <a:headEnd/>
              <a:tailEnd/>
            </a:ln>
          </p:spPr>
          <p:txBody>
            <a:bodyPr wrap="none">
              <a:spAutoFit/>
            </a:bodyPr>
            <a:lstStyle/>
            <a:p>
              <a:pPr>
                <a:defRPr/>
              </a:pPr>
              <a:r>
                <a:rPr lang="en-GB" sz="1600">
                  <a:solidFill>
                    <a:srgbClr val="000000"/>
                  </a:solidFill>
                  <a:cs typeface="+mn-cs"/>
                  <a:sym typeface="Symbol" pitchFamily="18" charset="2"/>
                </a:rPr>
                <a:t></a:t>
              </a:r>
              <a:r>
                <a:rPr lang="en-GB" sz="1600">
                  <a:solidFill>
                    <a:srgbClr val="000000"/>
                  </a:solidFill>
                  <a:cs typeface="+mn-cs"/>
                </a:rPr>
                <a:t>E</a:t>
              </a:r>
              <a:endParaRPr lang="en-GB">
                <a:solidFill>
                  <a:srgbClr val="000000"/>
                </a:solidFill>
                <a:cs typeface="+mn-cs"/>
              </a:endParaRPr>
            </a:p>
          </p:txBody>
        </p:sp>
        <p:sp>
          <p:nvSpPr>
            <p:cNvPr id="44055" name="Text Box 23"/>
            <p:cNvSpPr txBox="1">
              <a:spLocks noChangeArrowheads="1"/>
            </p:cNvSpPr>
            <p:nvPr/>
          </p:nvSpPr>
          <p:spPr bwMode="auto">
            <a:xfrm>
              <a:off x="152676" y="5779343"/>
              <a:ext cx="5673468" cy="523737"/>
            </a:xfrm>
            <a:prstGeom prst="rect">
              <a:avLst/>
            </a:prstGeom>
            <a:noFill/>
            <a:ln w="9525">
              <a:noFill/>
              <a:miter lim="800000"/>
              <a:headEnd/>
              <a:tailEnd/>
            </a:ln>
          </p:spPr>
          <p:txBody>
            <a:bodyPr wrap="none">
              <a:spAutoFit/>
            </a:bodyPr>
            <a:lstStyle/>
            <a:p>
              <a:pPr>
                <a:defRPr/>
              </a:pPr>
              <a:r>
                <a:rPr lang="en-GB" sz="1400">
                  <a:solidFill>
                    <a:srgbClr val="000000"/>
                  </a:solidFill>
                  <a:cs typeface="+mn-cs"/>
                  <a:sym typeface="Symbol" pitchFamily="18" charset="2"/>
                </a:rPr>
                <a:t>E</a:t>
              </a:r>
              <a:r>
                <a:rPr lang="en-GB" sz="1400">
                  <a:solidFill>
                    <a:srgbClr val="000000"/>
                  </a:solidFill>
                  <a:cs typeface="+mn-cs"/>
                </a:rPr>
                <a:t>: Energy difference with respect to slab, kJ/mol per fu</a:t>
              </a:r>
            </a:p>
            <a:p>
              <a:pPr>
                <a:defRPr/>
              </a:pPr>
              <a:r>
                <a:rPr lang="en-GB" sz="1400">
                  <a:solidFill>
                    <a:srgbClr val="000000"/>
                  </a:solidFill>
                  <a:cs typeface="+mn-cs"/>
                  <a:sym typeface="Symbol" pitchFamily="18" charset="2"/>
                </a:rPr>
                <a:t></a:t>
              </a:r>
              <a:r>
                <a:rPr lang="en-GB" sz="1400">
                  <a:solidFill>
                    <a:srgbClr val="000000"/>
                  </a:solidFill>
                  <a:cs typeface="+mn-cs"/>
                </a:rPr>
                <a:t>E: Energy relaxation after rigid unrolling and re-rolling , kJ/mol per fu</a:t>
              </a:r>
            </a:p>
          </p:txBody>
        </p:sp>
      </p:gr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0" y="76200"/>
            <a:ext cx="9144000" cy="539750"/>
          </a:xfrm>
          <a:prstGeom prst="rect">
            <a:avLst/>
          </a:prstGeom>
          <a:gradFill rotWithShape="0">
            <a:gsLst>
              <a:gs pos="0">
                <a:srgbClr val="0000FF"/>
              </a:gs>
              <a:gs pos="50000">
                <a:schemeClr val="bg1"/>
              </a:gs>
              <a:gs pos="100000">
                <a:srgbClr val="0000FF"/>
              </a:gs>
            </a:gsLst>
            <a:lin ang="5400000" scaled="1"/>
          </a:gradFill>
          <a:ln w="9525">
            <a:solidFill>
              <a:schemeClr val="tx1"/>
            </a:solidFill>
            <a:miter lim="800000"/>
            <a:headEnd/>
            <a:tailEnd/>
          </a:ln>
        </p:spPr>
        <p:txBody>
          <a:bodyPr wrap="none" lIns="91420" tIns="45711" rIns="91420" bIns="45711" anchor="ctr"/>
          <a:lstStyle/>
          <a:p>
            <a:pPr algn="ctr">
              <a:lnSpc>
                <a:spcPct val="110000"/>
              </a:lnSpc>
              <a:defRPr/>
            </a:pPr>
            <a:r>
              <a:rPr lang="en-GB" sz="2800">
                <a:solidFill>
                  <a:srgbClr val="333399"/>
                </a:solidFill>
                <a:latin typeface="Tahoma" pitchFamily="34" charset="0"/>
                <a:cs typeface="+mn-cs"/>
              </a:rPr>
              <a:t>Nanotubes</a:t>
            </a:r>
            <a:endParaRPr lang="en-GB" sz="1600" b="1">
              <a:solidFill>
                <a:srgbClr val="000000"/>
              </a:solidFill>
              <a:latin typeface="Tahoma" pitchFamily="34" charset="0"/>
              <a:cs typeface="+mn-cs"/>
            </a:endParaRPr>
          </a:p>
        </p:txBody>
      </p:sp>
      <p:sp>
        <p:nvSpPr>
          <p:cNvPr id="46084" name="Text Box 4"/>
          <p:cNvSpPr txBox="1">
            <a:spLocks noChangeArrowheads="1"/>
          </p:cNvSpPr>
          <p:nvPr/>
        </p:nvSpPr>
        <p:spPr bwMode="auto">
          <a:xfrm>
            <a:off x="1643063" y="609600"/>
            <a:ext cx="5824537" cy="398463"/>
          </a:xfrm>
          <a:prstGeom prst="rect">
            <a:avLst/>
          </a:prstGeom>
          <a:noFill/>
          <a:ln w="9525">
            <a:noFill/>
            <a:miter lim="800000"/>
            <a:headEnd/>
            <a:tailEnd/>
          </a:ln>
        </p:spPr>
        <p:txBody>
          <a:bodyPr wrap="none" lIns="91420" tIns="45711" rIns="91420" bIns="45711">
            <a:spAutoFit/>
          </a:bodyPr>
          <a:lstStyle/>
          <a:p>
            <a:pPr>
              <a:defRPr/>
            </a:pPr>
            <a:r>
              <a:rPr lang="en-GB" sz="2000" b="1">
                <a:solidFill>
                  <a:srgbClr val="FF0808"/>
                </a:solidFill>
                <a:latin typeface="Tahoma" pitchFamily="34" charset="0"/>
                <a:cs typeface="+mn-cs"/>
              </a:rPr>
              <a:t>Inorganic Nanotubes: the Case of Chrysotile</a:t>
            </a:r>
            <a:endParaRPr lang="en-GB" sz="2000" b="1">
              <a:solidFill>
                <a:srgbClr val="FF0808"/>
              </a:solidFill>
              <a:effectLst>
                <a:outerShdw blurRad="38100" dist="38100" dir="2700000" algn="tl">
                  <a:srgbClr val="C0C0C0"/>
                </a:outerShdw>
              </a:effectLst>
              <a:latin typeface="Tahoma" pitchFamily="34" charset="0"/>
              <a:cs typeface="+mn-cs"/>
            </a:endParaRPr>
          </a:p>
        </p:txBody>
      </p:sp>
      <p:pic>
        <p:nvPicPr>
          <p:cNvPr id="173060" name="Picture 5" descr="pastedpic_10012009_2210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589338"/>
            <a:ext cx="3509963"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1" name="Picture 6" descr="dir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000125"/>
            <a:ext cx="2286000"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7" descr="fl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00125"/>
            <a:ext cx="2411413"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3" name="Rectangle 8"/>
          <p:cNvSpPr>
            <a:spLocks noChangeArrowheads="1"/>
          </p:cNvSpPr>
          <p:nvPr/>
        </p:nvSpPr>
        <p:spPr bwMode="auto">
          <a:xfrm>
            <a:off x="185738" y="2220913"/>
            <a:ext cx="6859587" cy="706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it-IT" sz="2000" b="1">
                <a:solidFill>
                  <a:srgbClr val="000000"/>
                </a:solidFill>
                <a:latin typeface="Tahoma" panose="020B0604030504040204" pitchFamily="34" charset="0"/>
                <a:ea typeface="MS PGothic" panose="020B0600070205080204" pitchFamily="34" charset="-128"/>
              </a:rPr>
              <a:t>“White” asbestos: </a:t>
            </a:r>
          </a:p>
          <a:p>
            <a:pPr algn="ctr">
              <a:spcBef>
                <a:spcPct val="0"/>
              </a:spcBef>
              <a:buFontTx/>
              <a:buNone/>
            </a:pPr>
            <a:r>
              <a:rPr lang="en-GB" altLang="it-IT" sz="2000" b="1">
                <a:solidFill>
                  <a:srgbClr val="000000"/>
                </a:solidFill>
                <a:latin typeface="Tahoma" panose="020B0604030504040204" pitchFamily="34" charset="0"/>
                <a:ea typeface="MS PGothic" panose="020B0600070205080204" pitchFamily="34" charset="-128"/>
              </a:rPr>
              <a:t>wrapping of lizardite - phyllosilicate, Mg</a:t>
            </a:r>
            <a:r>
              <a:rPr lang="en-GB" altLang="it-IT" sz="2000" b="1" baseline="-25000">
                <a:solidFill>
                  <a:srgbClr val="000000"/>
                </a:solidFill>
                <a:latin typeface="Tahoma" panose="020B0604030504040204" pitchFamily="34" charset="0"/>
                <a:ea typeface="MS PGothic" panose="020B0600070205080204" pitchFamily="34" charset="-128"/>
              </a:rPr>
              <a:t>3</a:t>
            </a:r>
            <a:r>
              <a:rPr lang="en-GB" altLang="it-IT" sz="2000" b="1">
                <a:solidFill>
                  <a:srgbClr val="000000"/>
                </a:solidFill>
                <a:latin typeface="Tahoma" panose="020B0604030504040204" pitchFamily="34" charset="0"/>
                <a:ea typeface="MS PGothic" panose="020B0600070205080204" pitchFamily="34" charset="-128"/>
              </a:rPr>
              <a:t>Si</a:t>
            </a:r>
            <a:r>
              <a:rPr lang="en-GB" altLang="it-IT" sz="2000" b="1" baseline="-25000">
                <a:solidFill>
                  <a:srgbClr val="000000"/>
                </a:solidFill>
                <a:latin typeface="Tahoma" panose="020B0604030504040204" pitchFamily="34" charset="0"/>
                <a:ea typeface="MS PGothic" panose="020B0600070205080204" pitchFamily="34" charset="-128"/>
              </a:rPr>
              <a:t>2</a:t>
            </a:r>
            <a:r>
              <a:rPr lang="en-GB" altLang="it-IT" sz="2000" b="1">
                <a:solidFill>
                  <a:srgbClr val="000000"/>
                </a:solidFill>
                <a:latin typeface="Tahoma" panose="020B0604030504040204" pitchFamily="34" charset="0"/>
                <a:ea typeface="MS PGothic" panose="020B0600070205080204" pitchFamily="34" charset="-128"/>
              </a:rPr>
              <a:t>O</a:t>
            </a:r>
            <a:r>
              <a:rPr lang="en-GB" altLang="it-IT" sz="2000" b="1" baseline="-25000">
                <a:solidFill>
                  <a:srgbClr val="000000"/>
                </a:solidFill>
                <a:latin typeface="Tahoma" panose="020B0604030504040204" pitchFamily="34" charset="0"/>
                <a:ea typeface="MS PGothic" panose="020B0600070205080204" pitchFamily="34" charset="-128"/>
              </a:rPr>
              <a:t>5</a:t>
            </a:r>
            <a:r>
              <a:rPr lang="en-GB" altLang="it-IT" sz="2000" b="1">
                <a:solidFill>
                  <a:srgbClr val="000000"/>
                </a:solidFill>
                <a:latin typeface="Tahoma" panose="020B0604030504040204" pitchFamily="34" charset="0"/>
                <a:ea typeface="MS PGothic" panose="020B0600070205080204" pitchFamily="34" charset="-128"/>
              </a:rPr>
              <a:t>(OH)</a:t>
            </a:r>
            <a:r>
              <a:rPr lang="en-GB" altLang="it-IT" sz="2000" b="1" baseline="-25000">
                <a:solidFill>
                  <a:srgbClr val="000000"/>
                </a:solidFill>
                <a:latin typeface="Tahoma" panose="020B0604030504040204" pitchFamily="34" charset="0"/>
                <a:ea typeface="MS PGothic" panose="020B0600070205080204" pitchFamily="34" charset="-128"/>
              </a:rPr>
              <a:t>4</a:t>
            </a:r>
            <a:endParaRPr lang="en-GB" altLang="it-IT" sz="1800" b="1">
              <a:solidFill>
                <a:srgbClr val="000000"/>
              </a:solidFill>
              <a:latin typeface="MS Gothic" panose="020B0609070205080204" pitchFamily="49" charset="-128"/>
              <a:ea typeface="MS PGothic" panose="020B0600070205080204" pitchFamily="34" charset="-128"/>
            </a:endParaRPr>
          </a:p>
        </p:txBody>
      </p:sp>
      <p:sp>
        <p:nvSpPr>
          <p:cNvPr id="173064" name="Rectangle 9"/>
          <p:cNvSpPr>
            <a:spLocks noChangeArrowheads="1"/>
          </p:cNvSpPr>
          <p:nvPr/>
        </p:nvSpPr>
        <p:spPr bwMode="auto">
          <a:xfrm>
            <a:off x="4876800" y="928688"/>
            <a:ext cx="4008438"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it-IT" sz="2000">
                <a:solidFill>
                  <a:srgbClr val="FF0808"/>
                </a:solidFill>
                <a:latin typeface="Tahoma" panose="020B0604030504040204" pitchFamily="34" charset="0"/>
                <a:ea typeface="MS PGothic" panose="020B0600070205080204" pitchFamily="34" charset="-128"/>
              </a:rPr>
              <a:t>FIRST AB INITIO SIMULATION OF SINGLE LAYER CHRYSOTILE</a:t>
            </a:r>
          </a:p>
          <a:p>
            <a:pPr algn="ctr">
              <a:spcBef>
                <a:spcPct val="0"/>
              </a:spcBef>
              <a:buFontTx/>
              <a:buNone/>
            </a:pPr>
            <a:r>
              <a:rPr lang="en-GB" altLang="it-IT" sz="2000">
                <a:solidFill>
                  <a:srgbClr val="FF0808"/>
                </a:solidFill>
                <a:latin typeface="Tahoma" panose="020B0604030504040204" pitchFamily="34" charset="0"/>
                <a:ea typeface="MS PGothic" panose="020B0600070205080204" pitchFamily="34" charset="-128"/>
              </a:rPr>
              <a:t>(smallest fibre in the nature </a:t>
            </a:r>
            <a:r>
              <a:rPr lang="en-GB" altLang="ja-JP" sz="2000">
                <a:solidFill>
                  <a:srgbClr val="FF0808"/>
                </a:solidFill>
                <a:latin typeface="Tahoma" panose="020B0604030504040204" pitchFamily="34" charset="0"/>
                <a:ea typeface="MS PGothic" panose="020B0600070205080204" pitchFamily="34" charset="-128"/>
              </a:rPr>
              <a:t>~1000 atoms in the unit cell)</a:t>
            </a:r>
            <a:endParaRPr lang="en-GB" altLang="it-IT" sz="1800">
              <a:solidFill>
                <a:srgbClr val="000000"/>
              </a:solidFill>
              <a:latin typeface="MS Gothic" panose="020B0609070205080204" pitchFamily="49" charset="-128"/>
              <a:ea typeface="MS PGothic" panose="020B0600070205080204" pitchFamily="34" charset="-128"/>
            </a:endParaRPr>
          </a:p>
        </p:txBody>
      </p:sp>
      <p:sp>
        <p:nvSpPr>
          <p:cNvPr id="46090" name="Rectangle 10"/>
          <p:cNvSpPr>
            <a:spLocks noChangeArrowheads="1"/>
          </p:cNvSpPr>
          <p:nvPr/>
        </p:nvSpPr>
        <p:spPr bwMode="auto">
          <a:xfrm>
            <a:off x="142875" y="2935288"/>
            <a:ext cx="8858250" cy="708025"/>
          </a:xfrm>
          <a:prstGeom prst="rect">
            <a:avLst/>
          </a:prstGeom>
          <a:noFill/>
          <a:ln w="9525">
            <a:noFill/>
            <a:miter lim="800000"/>
            <a:headEnd/>
            <a:tailEnd/>
          </a:ln>
        </p:spPr>
        <p:txBody>
          <a:bodyPr lIns="91420" tIns="45711" rIns="91420" bIns="45711">
            <a:spAutoFit/>
          </a:bodyPr>
          <a:lstStyle/>
          <a:p>
            <a:pPr>
              <a:buFontTx/>
              <a:buChar char="-"/>
              <a:defRPr/>
            </a:pPr>
            <a:r>
              <a:rPr lang="en-GB" sz="2000" dirty="0" err="1">
                <a:solidFill>
                  <a:srgbClr val="33CC00"/>
                </a:solidFill>
                <a:latin typeface="Tahoma" pitchFamily="34" charset="0"/>
                <a:cs typeface="+mn-cs"/>
              </a:rPr>
              <a:t>brucite</a:t>
            </a:r>
            <a:r>
              <a:rPr lang="en-GB" sz="2000" dirty="0">
                <a:solidFill>
                  <a:srgbClr val="33CC00"/>
                </a:solidFill>
                <a:latin typeface="Tahoma" pitchFamily="34" charset="0"/>
                <a:cs typeface="+mn-cs"/>
              </a:rPr>
              <a:t>-type octahedral sheet</a:t>
            </a:r>
            <a:r>
              <a:rPr lang="en-GB" sz="2000" dirty="0">
                <a:solidFill>
                  <a:srgbClr val="000000"/>
                </a:solidFill>
                <a:latin typeface="Tahoma" pitchFamily="34" charset="0"/>
                <a:cs typeface="+mn-cs"/>
              </a:rPr>
              <a:t>  (MgO</a:t>
            </a:r>
            <a:r>
              <a:rPr lang="en-GB" sz="2000" baseline="-25000" dirty="0">
                <a:solidFill>
                  <a:srgbClr val="000000"/>
                </a:solidFill>
                <a:latin typeface="Tahoma" pitchFamily="34" charset="0"/>
                <a:cs typeface="+mn-cs"/>
              </a:rPr>
              <a:t>6</a:t>
            </a:r>
            <a:r>
              <a:rPr lang="en-GB" sz="2000" dirty="0">
                <a:solidFill>
                  <a:srgbClr val="000000"/>
                </a:solidFill>
                <a:latin typeface="Tahoma" pitchFamily="34" charset="0"/>
                <a:cs typeface="+mn-cs"/>
              </a:rPr>
              <a:t> </a:t>
            </a:r>
            <a:r>
              <a:rPr lang="en-GB" sz="2000" dirty="0" err="1">
                <a:solidFill>
                  <a:srgbClr val="000000"/>
                </a:solidFill>
                <a:latin typeface="Tahoma" pitchFamily="34" charset="0"/>
                <a:cs typeface="+mn-cs"/>
              </a:rPr>
              <a:t>octahedra</a:t>
            </a:r>
            <a:r>
              <a:rPr lang="en-GB" sz="2000" dirty="0">
                <a:solidFill>
                  <a:srgbClr val="000000"/>
                </a:solidFill>
                <a:latin typeface="Tahoma" pitchFamily="34" charset="0"/>
                <a:cs typeface="+mn-cs"/>
              </a:rPr>
              <a:t> sharing edges)</a:t>
            </a:r>
          </a:p>
          <a:p>
            <a:pPr>
              <a:buFontTx/>
              <a:buChar char="-"/>
              <a:defRPr/>
            </a:pPr>
            <a:r>
              <a:rPr lang="en-GB" sz="2000" dirty="0">
                <a:solidFill>
                  <a:srgbClr val="CC9999"/>
                </a:solidFill>
                <a:latin typeface="Tahoma" pitchFamily="34" charset="0"/>
                <a:cs typeface="+mn-cs"/>
              </a:rPr>
              <a:t>tetrahedral sheet</a:t>
            </a:r>
            <a:r>
              <a:rPr lang="en-GB" sz="2000" dirty="0">
                <a:solidFill>
                  <a:srgbClr val="000000"/>
                </a:solidFill>
                <a:latin typeface="Tahoma" pitchFamily="34" charset="0"/>
                <a:cs typeface="+mn-cs"/>
              </a:rPr>
              <a:t> (vertices-sharing SiO</a:t>
            </a:r>
            <a:r>
              <a:rPr lang="en-GB" sz="2000" baseline="-25000" dirty="0">
                <a:solidFill>
                  <a:srgbClr val="000000"/>
                </a:solidFill>
                <a:latin typeface="Tahoma" pitchFamily="34" charset="0"/>
                <a:cs typeface="+mn-cs"/>
              </a:rPr>
              <a:t>4</a:t>
            </a:r>
            <a:r>
              <a:rPr lang="en-GB" sz="2000" dirty="0">
                <a:solidFill>
                  <a:srgbClr val="000000"/>
                </a:solidFill>
                <a:latin typeface="Tahoma" pitchFamily="34" charset="0"/>
                <a:cs typeface="+mn-cs"/>
              </a:rPr>
              <a:t> </a:t>
            </a:r>
            <a:r>
              <a:rPr lang="en-GB" sz="2000" dirty="0" err="1">
                <a:solidFill>
                  <a:srgbClr val="000000"/>
                </a:solidFill>
                <a:latin typeface="Tahoma" pitchFamily="34" charset="0"/>
                <a:cs typeface="+mn-cs"/>
              </a:rPr>
              <a:t>tetrahedra</a:t>
            </a:r>
            <a:r>
              <a:rPr lang="en-GB" sz="2000" dirty="0">
                <a:solidFill>
                  <a:srgbClr val="000000"/>
                </a:solidFill>
                <a:latin typeface="Tahoma" pitchFamily="34" charset="0"/>
                <a:cs typeface="+mn-cs"/>
              </a:rPr>
              <a:t> forming hexagonal motif)</a:t>
            </a:r>
            <a:endParaRPr lang="en-GB" sz="1600" dirty="0">
              <a:solidFill>
                <a:srgbClr val="000000"/>
              </a:solidFill>
              <a:cs typeface="+mn-cs"/>
            </a:endParaRPr>
          </a:p>
        </p:txBody>
      </p:sp>
      <p:sp>
        <p:nvSpPr>
          <p:cNvPr id="173066" name="Rectangle 11"/>
          <p:cNvSpPr>
            <a:spLocks noChangeArrowheads="1"/>
          </p:cNvSpPr>
          <p:nvPr/>
        </p:nvSpPr>
        <p:spPr bwMode="auto">
          <a:xfrm>
            <a:off x="3657600" y="4876800"/>
            <a:ext cx="5105400" cy="1327150"/>
          </a:xfrm>
          <a:prstGeom prst="rect">
            <a:avLst/>
          </a:prstGeom>
          <a:solidFill>
            <a:schemeClr val="bg1"/>
          </a:solidFill>
          <a:ln w="9525">
            <a:solidFill>
              <a:srgbClr val="FF0080"/>
            </a:solidFill>
            <a:miter lim="800000"/>
            <a:headEnd/>
            <a:tailEnd/>
          </a:ln>
        </p:spPr>
        <p:txBody>
          <a:bodyPr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it-IT" sz="2000">
                <a:solidFill>
                  <a:srgbClr val="000000"/>
                </a:solidFill>
                <a:latin typeface="Tahoma" panose="020B0604030504040204" pitchFamily="34" charset="0"/>
                <a:ea typeface="MS PGothic" panose="020B0600070205080204" pitchFamily="34" charset="-128"/>
              </a:rPr>
              <a:t>The </a:t>
            </a:r>
            <a:r>
              <a:rPr lang="en-GB" altLang="it-IT" sz="2000" b="1">
                <a:solidFill>
                  <a:srgbClr val="000000"/>
                </a:solidFill>
                <a:latin typeface="Tahoma" panose="020B0604030504040204" pitchFamily="34" charset="0"/>
                <a:ea typeface="MS PGothic" panose="020B0600070205080204" pitchFamily="34" charset="-128"/>
              </a:rPr>
              <a:t>misfit</a:t>
            </a:r>
            <a:r>
              <a:rPr lang="en-GB" altLang="it-IT" sz="2000">
                <a:solidFill>
                  <a:srgbClr val="000000"/>
                </a:solidFill>
                <a:latin typeface="Tahoma" panose="020B0604030504040204" pitchFamily="34" charset="0"/>
                <a:ea typeface="MS PGothic" panose="020B0600070205080204" pitchFamily="34" charset="-128"/>
              </a:rPr>
              <a:t> might be one of the main responsible for chrysotile </a:t>
            </a:r>
            <a:r>
              <a:rPr lang="en-GB" altLang="it-IT" sz="2000" b="1">
                <a:solidFill>
                  <a:srgbClr val="000000"/>
                </a:solidFill>
                <a:latin typeface="Tahoma" panose="020B0604030504040204" pitchFamily="34" charset="0"/>
                <a:ea typeface="MS PGothic" panose="020B0600070205080204" pitchFamily="34" charset="-128"/>
              </a:rPr>
              <a:t>curling</a:t>
            </a:r>
            <a:r>
              <a:rPr lang="en-GB" altLang="it-IT" sz="2000">
                <a:solidFill>
                  <a:srgbClr val="000000"/>
                </a:solidFill>
                <a:latin typeface="Tahoma" panose="020B0604030504040204" pitchFamily="34" charset="0"/>
                <a:ea typeface="MS PGothic" panose="020B0600070205080204" pitchFamily="34" charset="-128"/>
              </a:rPr>
              <a:t>. Octahedral external wall is allowed to expand and tetrahedral wall to contract.</a:t>
            </a:r>
            <a:endParaRPr lang="en-GB" altLang="it-IT" sz="1800">
              <a:solidFill>
                <a:srgbClr val="000000"/>
              </a:solidFill>
              <a:latin typeface="MS Gothic" panose="020B0609070205080204" pitchFamily="49" charset="-128"/>
              <a:ea typeface="MS PGothic" panose="020B0600070205080204" pitchFamily="34" charset="-128"/>
            </a:endParaRPr>
          </a:p>
        </p:txBody>
      </p:sp>
      <p:sp>
        <p:nvSpPr>
          <p:cNvPr id="46092" name="Rectangle 12"/>
          <p:cNvSpPr>
            <a:spLocks noChangeArrowheads="1"/>
          </p:cNvSpPr>
          <p:nvPr/>
        </p:nvSpPr>
        <p:spPr bwMode="auto">
          <a:xfrm>
            <a:off x="3643313" y="3714750"/>
            <a:ext cx="4932362" cy="1016000"/>
          </a:xfrm>
          <a:prstGeom prst="rect">
            <a:avLst/>
          </a:prstGeom>
          <a:solidFill>
            <a:schemeClr val="bg1"/>
          </a:solidFill>
          <a:ln w="9525">
            <a:noFill/>
            <a:miter lim="800000"/>
            <a:headEnd/>
            <a:tailEnd/>
          </a:ln>
        </p:spPr>
        <p:txBody>
          <a:bodyPr wrap="none" lIns="91420" tIns="45711" rIns="91420" bIns="45711">
            <a:spAutoFit/>
          </a:bodyPr>
          <a:lstStyle/>
          <a:p>
            <a:pPr>
              <a:defRPr/>
            </a:pPr>
            <a:r>
              <a:rPr lang="en-GB" sz="2000" dirty="0" err="1">
                <a:solidFill>
                  <a:srgbClr val="33CC00"/>
                </a:solidFill>
                <a:latin typeface="Tahoma" pitchFamily="34" charset="0"/>
                <a:cs typeface="+mn-cs"/>
              </a:rPr>
              <a:t>Brucite</a:t>
            </a:r>
            <a:r>
              <a:rPr lang="en-GB" sz="2000" dirty="0">
                <a:solidFill>
                  <a:srgbClr val="33CC00"/>
                </a:solidFill>
                <a:latin typeface="Tahoma" pitchFamily="34" charset="0"/>
                <a:cs typeface="+mn-cs"/>
              </a:rPr>
              <a:t>-like slab</a:t>
            </a:r>
            <a:r>
              <a:rPr lang="en-GB" sz="2000" dirty="0">
                <a:solidFill>
                  <a:srgbClr val="99CC33"/>
                </a:solidFill>
                <a:latin typeface="Tahoma" pitchFamily="34" charset="0"/>
                <a:cs typeface="+mn-cs"/>
              </a:rPr>
              <a:t>	</a:t>
            </a:r>
            <a:r>
              <a:rPr lang="en-GB" sz="2000" dirty="0">
                <a:solidFill>
                  <a:srgbClr val="000000"/>
                </a:solidFill>
                <a:latin typeface="Tahoma" pitchFamily="34" charset="0"/>
                <a:cs typeface="+mn-cs"/>
              </a:rPr>
              <a:t>: lattice parameter 5.43 Å</a:t>
            </a:r>
          </a:p>
          <a:p>
            <a:pPr>
              <a:defRPr/>
            </a:pPr>
            <a:r>
              <a:rPr lang="en-GB" sz="2000" dirty="0">
                <a:solidFill>
                  <a:srgbClr val="CC9999"/>
                </a:solidFill>
                <a:latin typeface="Tahoma" pitchFamily="34" charset="0"/>
                <a:cs typeface="+mn-cs"/>
              </a:rPr>
              <a:t>SiO</a:t>
            </a:r>
            <a:r>
              <a:rPr lang="en-GB" sz="2000" baseline="-25000" dirty="0">
                <a:solidFill>
                  <a:srgbClr val="CC9999"/>
                </a:solidFill>
                <a:latin typeface="Tahoma" pitchFamily="34" charset="0"/>
                <a:cs typeface="+mn-cs"/>
              </a:rPr>
              <a:t>3</a:t>
            </a:r>
            <a:r>
              <a:rPr lang="en-GB" sz="2000" dirty="0">
                <a:solidFill>
                  <a:srgbClr val="CC9999"/>
                </a:solidFill>
                <a:latin typeface="Tahoma" pitchFamily="34" charset="0"/>
                <a:cs typeface="+mn-cs"/>
              </a:rPr>
              <a:t>(OH)</a:t>
            </a:r>
            <a:r>
              <a:rPr lang="en-GB" sz="2000" baseline="-25000" dirty="0">
                <a:solidFill>
                  <a:srgbClr val="CC9999"/>
                </a:solidFill>
                <a:latin typeface="Tahoma" pitchFamily="34" charset="0"/>
                <a:cs typeface="+mn-cs"/>
              </a:rPr>
              <a:t>2</a:t>
            </a:r>
            <a:r>
              <a:rPr lang="en-GB" sz="2000" dirty="0">
                <a:solidFill>
                  <a:srgbClr val="CC9999"/>
                </a:solidFill>
                <a:latin typeface="Tahoma" pitchFamily="34" charset="0"/>
                <a:cs typeface="+mn-cs"/>
              </a:rPr>
              <a:t> slab</a:t>
            </a:r>
            <a:r>
              <a:rPr lang="en-GB" sz="2000" dirty="0">
                <a:solidFill>
                  <a:srgbClr val="000000"/>
                </a:solidFill>
                <a:latin typeface="Tahoma" pitchFamily="34" charset="0"/>
                <a:cs typeface="+mn-cs"/>
              </a:rPr>
              <a:t>	: lattice parameter 5.32 Å</a:t>
            </a:r>
          </a:p>
          <a:p>
            <a:pPr>
              <a:defRPr/>
            </a:pPr>
            <a:r>
              <a:rPr lang="en-GB" sz="2000" dirty="0" err="1">
                <a:solidFill>
                  <a:srgbClr val="000000"/>
                </a:solidFill>
                <a:latin typeface="Tahoma" pitchFamily="34" charset="0"/>
                <a:cs typeface="+mn-cs"/>
              </a:rPr>
              <a:t>Lizardite</a:t>
            </a:r>
            <a:r>
              <a:rPr lang="en-GB" sz="2000" dirty="0">
                <a:solidFill>
                  <a:srgbClr val="000000"/>
                </a:solidFill>
                <a:latin typeface="Tahoma" pitchFamily="34" charset="0"/>
                <a:cs typeface="+mn-cs"/>
              </a:rPr>
              <a:t> slab	: lattice parameter 5.37 Å</a:t>
            </a:r>
            <a:endParaRPr lang="en-GB" sz="1800" dirty="0">
              <a:solidFill>
                <a:srgbClr val="000000"/>
              </a:solidFill>
              <a:latin typeface="Tahoma" pitchFamily="34" charset="0"/>
              <a:cs typeface="+mn-cs"/>
            </a:endParaRPr>
          </a:p>
        </p:txBody>
      </p:sp>
      <p:sp>
        <p:nvSpPr>
          <p:cNvPr id="46093" name="Rectangle 13"/>
          <p:cNvSpPr>
            <a:spLocks noChangeArrowheads="1"/>
          </p:cNvSpPr>
          <p:nvPr/>
        </p:nvSpPr>
        <p:spPr bwMode="auto">
          <a:xfrm>
            <a:off x="228600" y="6270625"/>
            <a:ext cx="4184650" cy="277813"/>
          </a:xfrm>
          <a:prstGeom prst="rect">
            <a:avLst/>
          </a:prstGeom>
          <a:noFill/>
          <a:ln w="9525">
            <a:noFill/>
            <a:miter lim="800000"/>
            <a:headEnd/>
            <a:tailEnd/>
          </a:ln>
        </p:spPr>
        <p:txBody>
          <a:bodyPr wrap="none" lIns="91420" tIns="45711" rIns="91420" bIns="45711">
            <a:spAutoFit/>
          </a:bodyPr>
          <a:lstStyle/>
          <a:p>
            <a:pPr>
              <a:defRPr/>
            </a:pPr>
            <a:r>
              <a:rPr lang="en-GB" sz="1000" b="1" dirty="0">
                <a:solidFill>
                  <a:srgbClr val="0033CC"/>
                </a:solidFill>
                <a:effectLst>
                  <a:outerShdw blurRad="38100" dist="38100" dir="2700000" algn="tl">
                    <a:srgbClr val="C0C0C0"/>
                  </a:outerShdw>
                </a:effectLst>
                <a:latin typeface="Tahoma" pitchFamily="34" charset="0"/>
                <a:cs typeface="+mn-cs"/>
                <a:sym typeface="Monotype Sorts" pitchFamily="1" charset="2"/>
              </a:rPr>
              <a:t>*</a:t>
            </a:r>
            <a:r>
              <a:rPr lang="en-GB" sz="1200" dirty="0">
                <a:solidFill>
                  <a:srgbClr val="000000"/>
                </a:solidFill>
                <a:latin typeface="Tahoma" pitchFamily="34" charset="0"/>
                <a:cs typeface="+mn-cs"/>
              </a:rPr>
              <a:t> </a:t>
            </a:r>
            <a:r>
              <a:rPr lang="en-GB" sz="1000" dirty="0">
                <a:solidFill>
                  <a:srgbClr val="000000"/>
                </a:solidFill>
                <a:latin typeface="Tahoma" pitchFamily="34" charset="0"/>
                <a:cs typeface="+mn-cs"/>
              </a:rPr>
              <a:t>D</a:t>
            </a:r>
            <a:r>
              <a:rPr lang="it-IT" sz="1000" dirty="0">
                <a:solidFill>
                  <a:srgbClr val="000000"/>
                </a:solidFill>
                <a:latin typeface="Tahoma" pitchFamily="34" charset="0"/>
                <a:cs typeface="+mn-cs"/>
              </a:rPr>
              <a:t>’Ar</a:t>
            </a:r>
            <a:r>
              <a:rPr lang="en-GB" sz="1000" dirty="0">
                <a:solidFill>
                  <a:srgbClr val="000000"/>
                </a:solidFill>
                <a:latin typeface="Tahoma" pitchFamily="34" charset="0"/>
                <a:cs typeface="+mn-cs"/>
              </a:rPr>
              <a:t>co, No</a:t>
            </a:r>
            <a:r>
              <a:rPr lang="it-IT" sz="1000" dirty="0">
                <a:solidFill>
                  <a:srgbClr val="000000"/>
                </a:solidFill>
                <a:latin typeface="Tahoma" pitchFamily="34" charset="0"/>
                <a:cs typeface="+mn-cs"/>
              </a:rPr>
              <a:t>ë</a:t>
            </a:r>
            <a:r>
              <a:rPr lang="en-GB" sz="1000" dirty="0">
                <a:solidFill>
                  <a:srgbClr val="000000"/>
                </a:solidFill>
                <a:latin typeface="Tahoma" pitchFamily="34" charset="0"/>
                <a:cs typeface="+mn-cs"/>
              </a:rPr>
              <a:t>l, </a:t>
            </a:r>
            <a:r>
              <a:rPr lang="en-GB" sz="1000" dirty="0" err="1">
                <a:solidFill>
                  <a:srgbClr val="000000"/>
                </a:solidFill>
                <a:latin typeface="Tahoma" pitchFamily="34" charset="0"/>
                <a:cs typeface="+mn-cs"/>
              </a:rPr>
              <a:t>Demichelis</a:t>
            </a:r>
            <a:r>
              <a:rPr lang="en-GB" sz="1000" dirty="0">
                <a:solidFill>
                  <a:srgbClr val="000000"/>
                </a:solidFill>
                <a:latin typeface="Tahoma" pitchFamily="34" charset="0"/>
                <a:cs typeface="+mn-cs"/>
              </a:rPr>
              <a:t>, </a:t>
            </a:r>
            <a:r>
              <a:rPr lang="en-GB" sz="1000" dirty="0" err="1">
                <a:solidFill>
                  <a:srgbClr val="000000"/>
                </a:solidFill>
                <a:latin typeface="Tahoma" pitchFamily="34" charset="0"/>
                <a:cs typeface="+mn-cs"/>
              </a:rPr>
              <a:t>Dovesi</a:t>
            </a:r>
            <a:r>
              <a:rPr lang="en-GB" sz="1000" dirty="0">
                <a:solidFill>
                  <a:srgbClr val="000000"/>
                </a:solidFill>
                <a:latin typeface="Tahoma" pitchFamily="34" charset="0"/>
                <a:cs typeface="+mn-cs"/>
              </a:rPr>
              <a:t>; J. Chem. Phys., 2009, 131, 204701</a:t>
            </a:r>
            <a:endParaRPr lang="en-GB" sz="1200" dirty="0">
              <a:solidFill>
                <a:srgbClr val="000000"/>
              </a:solidFill>
              <a:latin typeface="Tahoma" pitchFamily="34" charset="0"/>
              <a:cs typeface="+mn-cs"/>
            </a:endParaRPr>
          </a:p>
        </p:txBody>
      </p:sp>
      <p:sp>
        <p:nvSpPr>
          <p:cNvPr id="46094" name="AutoShape 14"/>
          <p:cNvSpPr>
            <a:spLocks noChangeArrowheads="1"/>
          </p:cNvSpPr>
          <p:nvPr/>
        </p:nvSpPr>
        <p:spPr bwMode="auto">
          <a:xfrm>
            <a:off x="2133600" y="1571625"/>
            <a:ext cx="685800" cy="228600"/>
          </a:xfrm>
          <a:prstGeom prst="notchedRightArrow">
            <a:avLst>
              <a:gd name="adj1" fmla="val 50000"/>
              <a:gd name="adj2" fmla="val 75000"/>
            </a:avLst>
          </a:prstGeom>
          <a:solidFill>
            <a:schemeClr val="accent2"/>
          </a:solidFill>
          <a:ln w="9525">
            <a:solidFill>
              <a:srgbClr val="10CC14"/>
            </a:solidFill>
            <a:miter lim="800000"/>
            <a:headEnd/>
            <a:tailEnd/>
          </a:ln>
        </p:spPr>
        <p:txBody>
          <a:bodyPr wrap="none" lIns="91420" tIns="45711" rIns="91420" bIns="45711" anchor="ctr"/>
          <a:lstStyle/>
          <a:p>
            <a:pPr>
              <a:defRPr/>
            </a:pPr>
            <a:endParaRPr lang="it-IT">
              <a:solidFill>
                <a:srgbClr val="000000"/>
              </a:solidFill>
              <a:cs typeface="+mn-cs"/>
            </a:endParaRPr>
          </a:p>
        </p:txBody>
      </p:sp>
      <p:sp>
        <p:nvSpPr>
          <p:cNvPr id="16" name="Rettangolo 15"/>
          <p:cNvSpPr/>
          <p:nvPr/>
        </p:nvSpPr>
        <p:spPr bwMode="auto">
          <a:xfrm>
            <a:off x="2143125" y="2000250"/>
            <a:ext cx="285750" cy="214313"/>
          </a:xfrm>
          <a:prstGeom prst="rect">
            <a:avLst/>
          </a:prstGeom>
          <a:solidFill>
            <a:schemeClr val="bg1"/>
          </a:solidFill>
          <a:ln w="9525" cap="flat" cmpd="sng" algn="ctr">
            <a:noFill/>
            <a:prstDash val="solid"/>
            <a:round/>
            <a:headEnd type="none" w="med" len="med"/>
            <a:tailEnd type="none" w="med" len="med"/>
          </a:ln>
          <a:effectLst/>
        </p:spPr>
        <p:txBody>
          <a:bodyPr lIns="91420" tIns="45711" rIns="91420" bIns="45711"/>
          <a:lstStyle/>
          <a:p>
            <a:pPr>
              <a:defRPr/>
            </a:pPr>
            <a:endParaRPr lang="it-IT">
              <a:solidFill>
                <a:srgbClr val="000000"/>
              </a:solidFill>
              <a:cs typeface="+mn-cs"/>
            </a:endParaRPr>
          </a:p>
        </p:txBody>
      </p:sp>
      <p:sp>
        <p:nvSpPr>
          <p:cNvPr id="17" name="Rettangolo 16"/>
          <p:cNvSpPr/>
          <p:nvPr/>
        </p:nvSpPr>
        <p:spPr bwMode="auto">
          <a:xfrm>
            <a:off x="4714875" y="2000250"/>
            <a:ext cx="285750" cy="214313"/>
          </a:xfrm>
          <a:prstGeom prst="rect">
            <a:avLst/>
          </a:prstGeom>
          <a:solidFill>
            <a:schemeClr val="bg1"/>
          </a:solidFill>
          <a:ln w="9525" cap="flat" cmpd="sng" algn="ctr">
            <a:noFill/>
            <a:prstDash val="solid"/>
            <a:round/>
            <a:headEnd type="none" w="med" len="med"/>
            <a:tailEnd type="none" w="med" len="med"/>
          </a:ln>
          <a:effectLst/>
        </p:spPr>
        <p:txBody>
          <a:bodyPr lIns="91420" tIns="45711" rIns="91420" bIns="45711"/>
          <a:lstStyle/>
          <a:p>
            <a:pPr>
              <a:defRPr/>
            </a:pPr>
            <a:endParaRPr lang="it-IT">
              <a:solidFill>
                <a:srgbClr val="000000"/>
              </a:solidFill>
              <a:cs typeface="+mn-cs"/>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49225" y="152400"/>
            <a:ext cx="7942263" cy="457200"/>
          </a:xfrm>
          <a:prstGeom prst="rect">
            <a:avLst/>
          </a:prstGeom>
          <a:solidFill>
            <a:srgbClr val="EAEAEA">
              <a:alpha val="50000"/>
            </a:srgbClr>
          </a:solidFill>
          <a:ln w="25400">
            <a:solidFill>
              <a:srgbClr val="000066"/>
            </a:solidFill>
            <a:miter lim="800000"/>
            <a:headEnd/>
            <a:tailEnd/>
          </a:ln>
          <a:effectLst/>
        </p:spPr>
        <p:txBody>
          <a:bodyPr lIns="91420" tIns="45711" rIns="91420" bIns="45711" anchor="ctr"/>
          <a:lstStyle/>
          <a:p>
            <a:pPr algn="ctr" eaLnBrk="1" fontAlgn="auto" hangingPunct="1">
              <a:spcBef>
                <a:spcPts val="0"/>
              </a:spcBef>
              <a:spcAft>
                <a:spcPts val="0"/>
              </a:spcAft>
              <a:defRPr/>
            </a:pPr>
            <a:r>
              <a:rPr lang="it-IT" dirty="0">
                <a:solidFill>
                  <a:srgbClr val="CC0000"/>
                </a:solidFill>
                <a:effectLst>
                  <a:outerShdw blurRad="38100" dist="38100" dir="2700000" algn="tl">
                    <a:srgbClr val="000000"/>
                  </a:outerShdw>
                </a:effectLst>
                <a:latin typeface="Times New Roman"/>
                <a:ea typeface="MS PGothic" pitchFamily="34" charset="-128"/>
                <a:cs typeface="+mn-cs"/>
              </a:rPr>
              <a:t>The PRACE Tier-0 </a:t>
            </a:r>
            <a:r>
              <a:rPr lang="it-IT" dirty="0" err="1">
                <a:solidFill>
                  <a:srgbClr val="CC0000"/>
                </a:solidFill>
                <a:effectLst>
                  <a:outerShdw blurRad="38100" dist="38100" dir="2700000" algn="tl">
                    <a:srgbClr val="000000"/>
                  </a:outerShdw>
                </a:effectLst>
                <a:latin typeface="Times New Roman"/>
                <a:ea typeface="MS PGothic" pitchFamily="34" charset="-128"/>
                <a:cs typeface="+mn-cs"/>
              </a:rPr>
              <a:t>Resources</a:t>
            </a:r>
            <a:endParaRPr lang="it-IT" dirty="0">
              <a:solidFill>
                <a:srgbClr val="CC0000"/>
              </a:solidFill>
              <a:effectLst>
                <a:outerShdw blurRad="38100" dist="38100" dir="2700000" algn="tl">
                  <a:srgbClr val="000000"/>
                </a:outerShdw>
              </a:effectLst>
              <a:latin typeface="Times New Roman"/>
              <a:ea typeface="MS PGothic" pitchFamily="34" charset="-128"/>
              <a:cs typeface="+mn-cs"/>
            </a:endParaRPr>
          </a:p>
        </p:txBody>
      </p:sp>
      <p:pic>
        <p:nvPicPr>
          <p:cNvPr id="97283"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025" y="2571750"/>
            <a:ext cx="2173288"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Immagine 11"/>
          <p:cNvPicPr>
            <a:picLocks noChangeAspect="1"/>
          </p:cNvPicPr>
          <p:nvPr/>
        </p:nvPicPr>
        <p:blipFill>
          <a:blip r:embed="rId3">
            <a:extLst>
              <a:ext uri="{28A0092B-C50C-407E-A947-70E740481C1C}">
                <a14:useLocalDpi xmlns:a14="http://schemas.microsoft.com/office/drawing/2010/main" val="0"/>
              </a:ext>
            </a:extLst>
          </a:blip>
          <a:srcRect l="14830" r="11552"/>
          <a:stretch>
            <a:fillRect/>
          </a:stretch>
        </p:blipFill>
        <p:spPr bwMode="auto">
          <a:xfrm>
            <a:off x="5662613" y="655638"/>
            <a:ext cx="2767012"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Immagin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225" y="655638"/>
            <a:ext cx="4422775"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Immagin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78575" y="2708275"/>
            <a:ext cx="21018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Immagin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9225" y="4800600"/>
            <a:ext cx="276225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Immagine 20"/>
          <p:cNvPicPr>
            <a:picLocks noChangeAspect="1"/>
          </p:cNvPicPr>
          <p:nvPr/>
        </p:nvPicPr>
        <p:blipFill>
          <a:blip r:embed="rId7">
            <a:extLst>
              <a:ext uri="{28A0092B-C50C-407E-A947-70E740481C1C}">
                <a14:useLocalDpi xmlns:a14="http://schemas.microsoft.com/office/drawing/2010/main" val="0"/>
              </a:ext>
            </a:extLst>
          </a:blip>
          <a:srcRect t="25594" b="5544"/>
          <a:stretch>
            <a:fillRect/>
          </a:stretch>
        </p:blipFill>
        <p:spPr bwMode="auto">
          <a:xfrm>
            <a:off x="6019800" y="5094288"/>
            <a:ext cx="28194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magine 21"/>
          <p:cNvPicPr>
            <a:picLocks noChangeAspect="1"/>
          </p:cNvPicPr>
          <p:nvPr/>
        </p:nvPicPr>
        <p:blipFill>
          <a:blip r:embed="rId8" cstate="print">
            <a:extLst/>
          </a:blip>
          <a:stretch>
            <a:fillRect/>
          </a:stretch>
        </p:blipFill>
        <p:spPr>
          <a:xfrm>
            <a:off x="3428024" y="2781162"/>
            <a:ext cx="2530671" cy="1831015"/>
          </a:xfrm>
          <a:prstGeom prst="ellipse">
            <a:avLst/>
          </a:prstGeom>
          <a:ln w="57150">
            <a:solidFill>
              <a:srgbClr val="00B0F0"/>
            </a:solidFill>
          </a:ln>
        </p:spPr>
      </p:pic>
      <p:sp>
        <p:nvSpPr>
          <p:cNvPr id="23" name="CasellaDiTesto 22"/>
          <p:cNvSpPr txBox="1"/>
          <p:nvPr/>
        </p:nvSpPr>
        <p:spPr>
          <a:xfrm>
            <a:off x="1800225" y="1876425"/>
            <a:ext cx="3254375" cy="595313"/>
          </a:xfrm>
          <a:prstGeom prst="rect">
            <a:avLst/>
          </a:prstGeom>
          <a:noFill/>
        </p:spPr>
        <p:txBody>
          <a:bodyPr lIns="91420" tIns="45711" rIns="91420" bIns="45711">
            <a:spAutoFit/>
          </a:bodyPr>
          <a:lstStyle/>
          <a:p>
            <a:pPr algn="ctr" eaLnBrk="1" fontAlgn="auto" hangingPunct="1">
              <a:spcBef>
                <a:spcPts val="0"/>
              </a:spcBef>
              <a:spcAft>
                <a:spcPts val="0"/>
              </a:spcAft>
              <a:defRPr/>
            </a:pPr>
            <a:r>
              <a:rPr lang="en-US" sz="1600" dirty="0">
                <a:solidFill>
                  <a:srgbClr val="000000"/>
                </a:solidFill>
                <a:effectLst>
                  <a:outerShdw blurRad="38100" dist="38100" dir="2700000" algn="tl">
                    <a:srgbClr val="000000">
                      <a:alpha val="43137"/>
                    </a:srgbClr>
                  </a:outerShdw>
                </a:effectLst>
                <a:latin typeface="Times New Roman"/>
                <a:ea typeface="MS PGothic" pitchFamily="34" charset="-128"/>
                <a:cs typeface="+mn-cs"/>
              </a:rPr>
              <a:t>HORNET (HLRS, DE)</a:t>
            </a:r>
          </a:p>
          <a:p>
            <a:pPr algn="ctr" eaLnBrk="1" fontAlgn="auto" hangingPunct="1">
              <a:spcBef>
                <a:spcPts val="0"/>
              </a:spcBef>
              <a:spcAft>
                <a:spcPts val="0"/>
              </a:spcAft>
              <a:defRPr/>
            </a:pPr>
            <a:r>
              <a:rPr lang="en-US" sz="1600" dirty="0">
                <a:solidFill>
                  <a:srgbClr val="000000"/>
                </a:solidFill>
                <a:latin typeface="Times New Roman"/>
                <a:ea typeface="MS PGothic" pitchFamily="34" charset="-128"/>
                <a:cs typeface="+mn-cs"/>
              </a:rPr>
              <a:t>Cray XC30 system - 94,656 cores </a:t>
            </a:r>
          </a:p>
        </p:txBody>
      </p:sp>
      <p:sp>
        <p:nvSpPr>
          <p:cNvPr id="29" name="CasellaDiTesto 28"/>
          <p:cNvSpPr txBox="1"/>
          <p:nvPr/>
        </p:nvSpPr>
        <p:spPr>
          <a:xfrm>
            <a:off x="4833938" y="2019300"/>
            <a:ext cx="4424362" cy="595313"/>
          </a:xfrm>
          <a:prstGeom prst="rect">
            <a:avLst/>
          </a:prstGeom>
          <a:noFill/>
        </p:spPr>
        <p:txBody>
          <a:bodyPr lIns="91420" tIns="45711" rIns="91420" bIns="45711">
            <a:spAutoFit/>
          </a:bodyPr>
          <a:lstStyle/>
          <a:p>
            <a:pPr algn="ctr" eaLnBrk="1" fontAlgn="auto" hangingPunct="1">
              <a:spcBef>
                <a:spcPts val="0"/>
              </a:spcBef>
              <a:spcAft>
                <a:spcPts val="0"/>
              </a:spcAft>
              <a:defRPr/>
            </a:pPr>
            <a:r>
              <a:rPr lang="en-US" sz="1600" dirty="0">
                <a:solidFill>
                  <a:srgbClr val="000000"/>
                </a:solidFill>
                <a:effectLst>
                  <a:outerShdw blurRad="38100" dist="38100" dir="2700000" algn="tl">
                    <a:srgbClr val="000000">
                      <a:alpha val="43137"/>
                    </a:srgbClr>
                  </a:outerShdw>
                </a:effectLst>
                <a:latin typeface="Times New Roman"/>
                <a:ea typeface="MS PGothic" pitchFamily="34" charset="-128"/>
                <a:cs typeface="+mn-cs"/>
              </a:rPr>
              <a:t>CURIE (GENCI, FR)</a:t>
            </a:r>
          </a:p>
          <a:p>
            <a:pPr algn="ctr" eaLnBrk="1" fontAlgn="auto" hangingPunct="1">
              <a:spcBef>
                <a:spcPts val="0"/>
              </a:spcBef>
              <a:spcAft>
                <a:spcPts val="0"/>
              </a:spcAft>
              <a:defRPr/>
            </a:pPr>
            <a:r>
              <a:rPr lang="en-US" sz="1600" dirty="0">
                <a:solidFill>
                  <a:srgbClr val="000000"/>
                </a:solidFill>
                <a:latin typeface="Times New Roman"/>
                <a:ea typeface="MS PGothic" pitchFamily="34" charset="-128"/>
                <a:cs typeface="+mn-cs"/>
              </a:rPr>
              <a:t>BULL x86 system – 80,640 cores (thin nodes)</a:t>
            </a:r>
          </a:p>
        </p:txBody>
      </p:sp>
      <p:sp>
        <p:nvSpPr>
          <p:cNvPr id="30" name="CasellaDiTesto 29"/>
          <p:cNvSpPr txBox="1"/>
          <p:nvPr/>
        </p:nvSpPr>
        <p:spPr>
          <a:xfrm>
            <a:off x="0" y="4002088"/>
            <a:ext cx="3589338" cy="595312"/>
          </a:xfrm>
          <a:prstGeom prst="rect">
            <a:avLst/>
          </a:prstGeom>
          <a:noFill/>
        </p:spPr>
        <p:txBody>
          <a:bodyPr lIns="91420" tIns="45711" rIns="91420" bIns="45711">
            <a:spAutoFit/>
          </a:bodyPr>
          <a:lstStyle/>
          <a:p>
            <a:pPr algn="ctr" eaLnBrk="1" fontAlgn="auto" hangingPunct="1">
              <a:spcBef>
                <a:spcPts val="0"/>
              </a:spcBef>
              <a:spcAft>
                <a:spcPts val="0"/>
              </a:spcAft>
              <a:defRPr/>
            </a:pPr>
            <a:r>
              <a:rPr lang="en-US" sz="1600" dirty="0">
                <a:solidFill>
                  <a:srgbClr val="000000"/>
                </a:solidFill>
                <a:effectLst>
                  <a:outerShdw blurRad="38100" dist="38100" dir="2700000" algn="tl">
                    <a:srgbClr val="000000">
                      <a:alpha val="43137"/>
                    </a:srgbClr>
                  </a:outerShdw>
                </a:effectLst>
                <a:latin typeface="Times New Roman"/>
                <a:ea typeface="MS PGothic" pitchFamily="34" charset="-128"/>
                <a:cs typeface="+mn-cs"/>
              </a:rPr>
              <a:t>FERMI (CINECA, IT)</a:t>
            </a:r>
          </a:p>
          <a:p>
            <a:pPr algn="ctr" eaLnBrk="1" fontAlgn="auto" hangingPunct="1">
              <a:spcBef>
                <a:spcPts val="0"/>
              </a:spcBef>
              <a:spcAft>
                <a:spcPts val="0"/>
              </a:spcAft>
              <a:defRPr/>
            </a:pPr>
            <a:r>
              <a:rPr lang="en-US" sz="1600" dirty="0" err="1">
                <a:solidFill>
                  <a:srgbClr val="000000"/>
                </a:solidFill>
                <a:latin typeface="Times New Roman"/>
                <a:ea typeface="MS PGothic" pitchFamily="34" charset="-128"/>
                <a:cs typeface="+mn-cs"/>
              </a:rPr>
              <a:t>BlueGene</a:t>
            </a:r>
            <a:r>
              <a:rPr lang="en-US" sz="1600" dirty="0">
                <a:solidFill>
                  <a:srgbClr val="000000"/>
                </a:solidFill>
                <a:latin typeface="Times New Roman"/>
                <a:ea typeface="MS PGothic" pitchFamily="34" charset="-128"/>
                <a:cs typeface="+mn-cs"/>
              </a:rPr>
              <a:t> Q system – 163,840 cores</a:t>
            </a:r>
          </a:p>
        </p:txBody>
      </p:sp>
      <p:sp>
        <p:nvSpPr>
          <p:cNvPr id="31" name="CasellaDiTesto 30"/>
          <p:cNvSpPr txBox="1"/>
          <p:nvPr/>
        </p:nvSpPr>
        <p:spPr>
          <a:xfrm>
            <a:off x="2911475" y="4718050"/>
            <a:ext cx="2424113" cy="846138"/>
          </a:xfrm>
          <a:prstGeom prst="rect">
            <a:avLst/>
          </a:prstGeom>
          <a:noFill/>
        </p:spPr>
        <p:txBody>
          <a:bodyPr lIns="91420" tIns="45711" rIns="91420" bIns="45711">
            <a:spAutoFit/>
          </a:bodyPr>
          <a:lstStyle/>
          <a:p>
            <a:pPr algn="ctr" eaLnBrk="1" fontAlgn="auto" hangingPunct="1">
              <a:spcBef>
                <a:spcPts val="0"/>
              </a:spcBef>
              <a:spcAft>
                <a:spcPts val="0"/>
              </a:spcAft>
              <a:defRPr/>
            </a:pPr>
            <a:r>
              <a:rPr lang="en-US" sz="1600" dirty="0">
                <a:solidFill>
                  <a:srgbClr val="000000"/>
                </a:solidFill>
                <a:effectLst>
                  <a:outerShdw blurRad="38100" dist="38100" dir="2700000" algn="tl">
                    <a:srgbClr val="000000">
                      <a:alpha val="43137"/>
                    </a:srgbClr>
                  </a:outerShdw>
                </a:effectLst>
                <a:latin typeface="Times New Roman"/>
                <a:ea typeface="MS PGothic" pitchFamily="34" charset="-128"/>
                <a:cs typeface="+mn-cs"/>
              </a:rPr>
              <a:t>SUPERMUC (LRZ, DE)</a:t>
            </a:r>
          </a:p>
          <a:p>
            <a:pPr algn="ctr" eaLnBrk="1" fontAlgn="auto" hangingPunct="1">
              <a:spcBef>
                <a:spcPts val="0"/>
              </a:spcBef>
              <a:spcAft>
                <a:spcPts val="0"/>
              </a:spcAft>
              <a:defRPr/>
            </a:pPr>
            <a:r>
              <a:rPr lang="en-US" sz="1600" dirty="0">
                <a:solidFill>
                  <a:srgbClr val="000000"/>
                </a:solidFill>
                <a:latin typeface="Times New Roman"/>
                <a:ea typeface="MS PGothic" pitchFamily="34" charset="-128"/>
                <a:cs typeface="+mn-cs"/>
              </a:rPr>
              <a:t>IBM System x </a:t>
            </a:r>
            <a:r>
              <a:rPr lang="en-US" sz="1600" dirty="0" err="1">
                <a:solidFill>
                  <a:srgbClr val="000000"/>
                </a:solidFill>
                <a:latin typeface="Times New Roman"/>
                <a:ea typeface="MS PGothic" pitchFamily="34" charset="-128"/>
                <a:cs typeface="+mn-cs"/>
              </a:rPr>
              <a:t>iDataPlex</a:t>
            </a:r>
            <a:r>
              <a:rPr lang="en-US" sz="1600" dirty="0">
                <a:solidFill>
                  <a:srgbClr val="000000"/>
                </a:solidFill>
                <a:latin typeface="Times New Roman"/>
                <a:ea typeface="MS PGothic" pitchFamily="34" charset="-128"/>
                <a:cs typeface="+mn-cs"/>
              </a:rPr>
              <a:t> system– 155,656 cores</a:t>
            </a:r>
          </a:p>
        </p:txBody>
      </p:sp>
      <p:sp>
        <p:nvSpPr>
          <p:cNvPr id="32" name="CasellaDiTesto 31"/>
          <p:cNvSpPr txBox="1"/>
          <p:nvPr/>
        </p:nvSpPr>
        <p:spPr>
          <a:xfrm>
            <a:off x="3184525" y="5548313"/>
            <a:ext cx="2774950" cy="846137"/>
          </a:xfrm>
          <a:prstGeom prst="rect">
            <a:avLst/>
          </a:prstGeom>
          <a:noFill/>
        </p:spPr>
        <p:txBody>
          <a:bodyPr lIns="91420" tIns="45711" rIns="91420" bIns="45711">
            <a:spAutoFit/>
          </a:bodyPr>
          <a:lstStyle/>
          <a:p>
            <a:pPr algn="r" eaLnBrk="1" fontAlgn="auto" hangingPunct="1">
              <a:spcBef>
                <a:spcPts val="0"/>
              </a:spcBef>
              <a:spcAft>
                <a:spcPts val="0"/>
              </a:spcAft>
              <a:defRPr/>
            </a:pPr>
            <a:r>
              <a:rPr lang="en-US" sz="1600" dirty="0">
                <a:solidFill>
                  <a:srgbClr val="000000"/>
                </a:solidFill>
                <a:effectLst>
                  <a:outerShdw blurRad="38100" dist="38100" dir="2700000" algn="tl">
                    <a:srgbClr val="000000">
                      <a:alpha val="43137"/>
                    </a:srgbClr>
                  </a:outerShdw>
                </a:effectLst>
                <a:latin typeface="Times New Roman"/>
                <a:ea typeface="MS PGothic" pitchFamily="34" charset="-128"/>
                <a:cs typeface="+mn-cs"/>
              </a:rPr>
              <a:t>MARENOSTRUM (BSC, SP)</a:t>
            </a:r>
          </a:p>
          <a:p>
            <a:pPr algn="r" eaLnBrk="1" fontAlgn="auto" hangingPunct="1">
              <a:spcBef>
                <a:spcPts val="0"/>
              </a:spcBef>
              <a:spcAft>
                <a:spcPts val="0"/>
              </a:spcAft>
              <a:defRPr/>
            </a:pPr>
            <a:r>
              <a:rPr lang="en-US" sz="1600" dirty="0">
                <a:solidFill>
                  <a:srgbClr val="000000"/>
                </a:solidFill>
                <a:latin typeface="Times New Roman"/>
                <a:ea typeface="MS PGothic" pitchFamily="34" charset="-128"/>
                <a:cs typeface="+mn-cs"/>
              </a:rPr>
              <a:t>IBM System x </a:t>
            </a:r>
            <a:r>
              <a:rPr lang="en-US" sz="1600" dirty="0" err="1">
                <a:solidFill>
                  <a:srgbClr val="000000"/>
                </a:solidFill>
                <a:latin typeface="Times New Roman"/>
                <a:ea typeface="MS PGothic" pitchFamily="34" charset="-128"/>
                <a:cs typeface="+mn-cs"/>
              </a:rPr>
              <a:t>iDataPlex</a:t>
            </a:r>
            <a:r>
              <a:rPr lang="en-US" sz="1600" dirty="0">
                <a:solidFill>
                  <a:srgbClr val="000000"/>
                </a:solidFill>
                <a:latin typeface="Times New Roman"/>
                <a:ea typeface="MS PGothic" pitchFamily="34" charset="-128"/>
                <a:cs typeface="+mn-cs"/>
              </a:rPr>
              <a:t> system– 48,448 cores</a:t>
            </a:r>
          </a:p>
        </p:txBody>
      </p:sp>
      <p:sp>
        <p:nvSpPr>
          <p:cNvPr id="33" name="CasellaDiTesto 32"/>
          <p:cNvSpPr txBox="1"/>
          <p:nvPr/>
        </p:nvSpPr>
        <p:spPr>
          <a:xfrm>
            <a:off x="5635625" y="4186238"/>
            <a:ext cx="3587750" cy="595312"/>
          </a:xfrm>
          <a:prstGeom prst="rect">
            <a:avLst/>
          </a:prstGeom>
          <a:noFill/>
        </p:spPr>
        <p:txBody>
          <a:bodyPr lIns="91420" tIns="45711" rIns="91420" bIns="45711">
            <a:spAutoFit/>
          </a:bodyPr>
          <a:lstStyle/>
          <a:p>
            <a:pPr algn="ctr" eaLnBrk="1" fontAlgn="auto" hangingPunct="1">
              <a:spcBef>
                <a:spcPts val="0"/>
              </a:spcBef>
              <a:spcAft>
                <a:spcPts val="0"/>
              </a:spcAft>
              <a:defRPr/>
            </a:pPr>
            <a:r>
              <a:rPr lang="en-US" sz="1600" dirty="0">
                <a:solidFill>
                  <a:srgbClr val="000000"/>
                </a:solidFill>
                <a:effectLst>
                  <a:outerShdw blurRad="38100" dist="38100" dir="2700000" algn="tl">
                    <a:srgbClr val="000000">
                      <a:alpha val="43137"/>
                    </a:srgbClr>
                  </a:outerShdw>
                </a:effectLst>
                <a:latin typeface="Times New Roman"/>
                <a:ea typeface="MS PGothic" pitchFamily="34" charset="-128"/>
                <a:cs typeface="+mn-cs"/>
              </a:rPr>
              <a:t>JUQUEEN (JÜLICH, DE)</a:t>
            </a:r>
          </a:p>
          <a:p>
            <a:pPr algn="ctr" eaLnBrk="1" fontAlgn="auto" hangingPunct="1">
              <a:spcBef>
                <a:spcPts val="0"/>
              </a:spcBef>
              <a:spcAft>
                <a:spcPts val="0"/>
              </a:spcAft>
              <a:defRPr/>
            </a:pPr>
            <a:r>
              <a:rPr lang="en-US" sz="1600" dirty="0" err="1">
                <a:solidFill>
                  <a:srgbClr val="000000"/>
                </a:solidFill>
                <a:latin typeface="Times New Roman"/>
                <a:ea typeface="MS PGothic" pitchFamily="34" charset="-128"/>
                <a:cs typeface="+mn-cs"/>
              </a:rPr>
              <a:t>BlueGene</a:t>
            </a:r>
            <a:r>
              <a:rPr lang="en-US" sz="1600" dirty="0">
                <a:solidFill>
                  <a:srgbClr val="000000"/>
                </a:solidFill>
                <a:latin typeface="Times New Roman"/>
                <a:ea typeface="MS PGothic" pitchFamily="34" charset="-128"/>
                <a:cs typeface="+mn-cs"/>
              </a:rPr>
              <a:t> Q system – 458,752 cores</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olo 1"/>
          <p:cNvSpPr>
            <a:spLocks noGrp="1"/>
          </p:cNvSpPr>
          <p:nvPr>
            <p:ph type="title" idx="4294967295"/>
          </p:nvPr>
        </p:nvSpPr>
        <p:spPr>
          <a:xfrm>
            <a:off x="0" y="609600"/>
            <a:ext cx="7772400" cy="1143000"/>
          </a:xfrm>
        </p:spPr>
        <p:txBody>
          <a:bodyPr/>
          <a:lstStyle/>
          <a:p>
            <a:r>
              <a:rPr lang="fr-FR" altLang="it-IT" sz="2800" smtClean="0">
                <a:solidFill>
                  <a:srgbClr val="F73717"/>
                </a:solidFill>
              </a:rPr>
              <a:t/>
            </a:r>
            <a:br>
              <a:rPr lang="fr-FR" altLang="it-IT" sz="2800" smtClean="0">
                <a:solidFill>
                  <a:srgbClr val="F73717"/>
                </a:solidFill>
              </a:rPr>
            </a:br>
            <a:r>
              <a:rPr lang="fr-FR" altLang="it-IT" sz="2800" smtClean="0">
                <a:solidFill>
                  <a:srgbClr val="F73717"/>
                </a:solidFill>
              </a:rPr>
              <a:t/>
            </a:r>
            <a:br>
              <a:rPr lang="fr-FR" altLang="it-IT" sz="2800" smtClean="0">
                <a:solidFill>
                  <a:srgbClr val="F73717"/>
                </a:solidFill>
              </a:rPr>
            </a:br>
            <a:endParaRPr lang="fr-FR" altLang="it-IT" sz="2800" smtClean="0">
              <a:solidFill>
                <a:srgbClr val="F73717"/>
              </a:solidFill>
            </a:endParaRPr>
          </a:p>
        </p:txBody>
      </p:sp>
      <p:sp>
        <p:nvSpPr>
          <p:cNvPr id="174083" name="Rettangolo 3"/>
          <p:cNvSpPr>
            <a:spLocks noChangeArrowheads="1"/>
          </p:cNvSpPr>
          <p:nvPr/>
        </p:nvSpPr>
        <p:spPr bwMode="auto">
          <a:xfrm>
            <a:off x="457200" y="1658938"/>
            <a:ext cx="7934325" cy="1570037"/>
          </a:xfrm>
          <a:prstGeom prst="rect">
            <a:avLst/>
          </a:prstGeom>
          <a:solidFill>
            <a:schemeClr val="bg1"/>
          </a:solidFill>
          <a:ln w="9525">
            <a:solidFill>
              <a:schemeClr val="bg1"/>
            </a:solidFill>
            <a:miter lim="800000"/>
            <a:headEnd/>
            <a:tailEnd/>
          </a:ln>
        </p:spPr>
        <p:txBody>
          <a:bodyPr lIns="91420" tIns="45711" rIns="91420" bIns="45711">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it-IT" altLang="it-IT" sz="1800">
              <a:solidFill>
                <a:srgbClr val="000000"/>
              </a:solidFill>
              <a:ea typeface="MS PGothic" panose="020B0600070205080204" pitchFamily="34" charset="-128"/>
            </a:endParaRPr>
          </a:p>
          <a:p>
            <a:pPr algn="ctr" eaLnBrk="1" hangingPunct="1">
              <a:spcBef>
                <a:spcPct val="50000"/>
              </a:spcBef>
            </a:pPr>
            <a:r>
              <a:rPr lang="it-IT" altLang="it-IT" sz="3200">
                <a:solidFill>
                  <a:srgbClr val="FF0000"/>
                </a:solidFill>
                <a:ea typeface="MS PGothic" panose="020B0600070205080204" pitchFamily="34" charset="-128"/>
              </a:rPr>
              <a:t>FULLERENES</a:t>
            </a:r>
          </a:p>
          <a:p>
            <a:pPr algn="ctr" eaLnBrk="1" hangingPunct="1">
              <a:spcBef>
                <a:spcPct val="50000"/>
              </a:spcBef>
            </a:pPr>
            <a:endParaRPr lang="it-IT" altLang="it-IT" sz="2000">
              <a:solidFill>
                <a:srgbClr val="000000"/>
              </a:solidFill>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olo 1"/>
          <p:cNvSpPr>
            <a:spLocks noGrp="1"/>
          </p:cNvSpPr>
          <p:nvPr>
            <p:ph type="title"/>
          </p:nvPr>
        </p:nvSpPr>
        <p:spPr/>
        <p:txBody>
          <a:bodyPr/>
          <a:lstStyle/>
          <a:p>
            <a:r>
              <a:rPr lang="it-IT" altLang="it-IT" smtClean="0">
                <a:solidFill>
                  <a:srgbClr val="FF0000"/>
                </a:solidFill>
              </a:rPr>
              <a:t>Input again: general!!</a:t>
            </a:r>
          </a:p>
        </p:txBody>
      </p:sp>
      <p:pic>
        <p:nvPicPr>
          <p:cNvPr id="175108" name="Picture 1"/>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238375" y="2667000"/>
            <a:ext cx="4667250" cy="2743200"/>
          </a:xfrm>
          <a:noFill/>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Immagine 1" descr="zoom_recadr_lettr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8150" y="765175"/>
            <a:ext cx="8021638" cy="565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6464753" y="5440362"/>
            <a:ext cx="1714500" cy="830262"/>
          </a:xfrm>
          <a:prstGeom prst="rect">
            <a:avLst/>
          </a:prstGeom>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91420" tIns="45711" rIns="91420" bIns="45711">
            <a:spAutoFit/>
          </a:bodyPr>
          <a:lstStyle/>
          <a:p>
            <a:pPr algn="ctr" eaLnBrk="1" hangingPunct="1">
              <a:spcBef>
                <a:spcPct val="50000"/>
              </a:spcBef>
              <a:defRPr/>
            </a:pPr>
            <a:r>
              <a:rPr lang="fr-FR" altLang="it-IT" dirty="0">
                <a:solidFill>
                  <a:schemeClr val="tx1"/>
                </a:solidFill>
              </a:rPr>
              <a:t>C1500 </a:t>
            </a:r>
            <a:r>
              <a:rPr lang="fr-FR" altLang="it-IT" dirty="0" err="1">
                <a:solidFill>
                  <a:schemeClr val="tx1"/>
                </a:solidFill>
              </a:rPr>
              <a:t>fullerene</a:t>
            </a:r>
            <a:endParaRPr lang="fr-FR" altLang="it-IT" dirty="0">
              <a:solidFill>
                <a:schemeClr val="tx1"/>
              </a:solidFill>
            </a:endParaRPr>
          </a:p>
        </p:txBody>
      </p:sp>
      <p:sp>
        <p:nvSpPr>
          <p:cNvPr id="176132" name="ZoneTexte 1"/>
          <p:cNvSpPr txBox="1">
            <a:spLocks noChangeArrowheads="1"/>
          </p:cNvSpPr>
          <p:nvPr/>
        </p:nvSpPr>
        <p:spPr bwMode="auto">
          <a:xfrm>
            <a:off x="5932488" y="3178175"/>
            <a:ext cx="301625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fr-FR" altLang="it-IT" sz="1600" b="1">
                <a:latin typeface="Calibri" panose="020F0502020204030204" pitchFamily="34" charset="0"/>
                <a:ea typeface="MS PGothic" panose="020B0600070205080204" pitchFamily="34" charset="-128"/>
              </a:rPr>
              <a:t>Some (in pink) hexagons (or pentagons in orange) cannot change their orientation; it is fixed by symmetry</a:t>
            </a:r>
          </a:p>
        </p:txBody>
      </p:sp>
    </p:spTree>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Imag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220663"/>
            <a:ext cx="8264525" cy="567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5" name="Immagine 1" descr="zoom_recadr_lettres.png"/>
          <p:cNvPicPr>
            <a:picLocks noChangeAspect="1"/>
          </p:cNvPicPr>
          <p:nvPr/>
        </p:nvPicPr>
        <p:blipFill>
          <a:blip r:embed="rId4">
            <a:extLst>
              <a:ext uri="{28A0092B-C50C-407E-A947-70E740481C1C}">
                <a14:useLocalDpi xmlns:a14="http://schemas.microsoft.com/office/drawing/2010/main" val="0"/>
              </a:ext>
            </a:extLst>
          </a:blip>
          <a:srcRect r="33058"/>
          <a:stretch>
            <a:fillRect/>
          </a:stretch>
        </p:blipFill>
        <p:spPr bwMode="auto">
          <a:xfrm>
            <a:off x="85725" y="3860800"/>
            <a:ext cx="24638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339975" y="3800475"/>
            <a:ext cx="254000" cy="1357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anchor="ctr"/>
          <a:lstStyle/>
          <a:p>
            <a:pPr algn="ctr" eaLnBrk="1" hangingPunct="1">
              <a:spcBef>
                <a:spcPct val="50000"/>
              </a:spcBef>
              <a:defRPr/>
            </a:pPr>
            <a:endParaRPr lang="fr-FR"/>
          </a:p>
        </p:txBody>
      </p:sp>
    </p:spTree>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138" y="2449513"/>
            <a:ext cx="318135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817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 y="720725"/>
            <a:ext cx="8712200"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olo 1"/>
          <p:cNvSpPr>
            <a:spLocks noGrp="1"/>
          </p:cNvSpPr>
          <p:nvPr>
            <p:ph type="title" idx="4294967295"/>
          </p:nvPr>
        </p:nvSpPr>
        <p:spPr>
          <a:xfrm>
            <a:off x="457200" y="4763"/>
            <a:ext cx="8686800" cy="677862"/>
          </a:xfrm>
        </p:spPr>
        <p:txBody>
          <a:bodyPr lIns="91360" tIns="45682" rIns="91360" bIns="45682" anchor="t"/>
          <a:lstStyle/>
          <a:p>
            <a:pPr eaLnBrk="1" hangingPunct="1"/>
            <a:r>
              <a:rPr lang="fr-FR" altLang="it-IT" sz="3200" smtClean="0">
                <a:cs typeface="Arial" panose="020B0604020202020204" pitchFamily="34" charset="0"/>
              </a:rPr>
              <a:t>Comparison of optimized structures</a:t>
            </a:r>
          </a:p>
        </p:txBody>
      </p:sp>
      <p:pic>
        <p:nvPicPr>
          <p:cNvPr id="179203" name="Immagine 1" descr="Schermata 08-2456164 alle 11.15.1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888" y="933450"/>
            <a:ext cx="3286125"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ZoneTexte 1"/>
          <p:cNvSpPr txBox="1">
            <a:spLocks noChangeArrowheads="1"/>
          </p:cNvSpPr>
          <p:nvPr/>
        </p:nvSpPr>
        <p:spPr bwMode="auto">
          <a:xfrm>
            <a:off x="3017838" y="1308100"/>
            <a:ext cx="20891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fr-FR" altLang="it-IT" sz="1600" b="1">
                <a:ea typeface="MS PGothic" panose="020B0600070205080204" pitchFamily="34" charset="-128"/>
              </a:rPr>
              <a:t>C240</a:t>
            </a:r>
          </a:p>
        </p:txBody>
      </p:sp>
      <p:sp>
        <p:nvSpPr>
          <p:cNvPr id="179205" name="ZoneTexte 5"/>
          <p:cNvSpPr txBox="1">
            <a:spLocks noChangeArrowheads="1"/>
          </p:cNvSpPr>
          <p:nvPr/>
        </p:nvSpPr>
        <p:spPr bwMode="auto">
          <a:xfrm>
            <a:off x="3779838" y="2852738"/>
            <a:ext cx="208756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fr-FR" altLang="it-IT" sz="1600" b="1">
                <a:ea typeface="MS PGothic" panose="020B0600070205080204" pitchFamily="34" charset="-128"/>
              </a:rPr>
              <a:t>C540</a:t>
            </a:r>
          </a:p>
        </p:txBody>
      </p:sp>
      <p:sp>
        <p:nvSpPr>
          <p:cNvPr id="179206" name="ZoneTexte 6"/>
          <p:cNvSpPr txBox="1">
            <a:spLocks noChangeArrowheads="1"/>
          </p:cNvSpPr>
          <p:nvPr/>
        </p:nvSpPr>
        <p:spPr bwMode="auto">
          <a:xfrm>
            <a:off x="4284663" y="5157788"/>
            <a:ext cx="208756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fr-FR" altLang="it-IT" sz="1600" b="1">
                <a:ea typeface="MS PGothic" panose="020B0600070205080204" pitchFamily="34" charset="-128"/>
              </a:rPr>
              <a:t>C960</a:t>
            </a:r>
          </a:p>
        </p:txBody>
      </p:sp>
      <p:sp>
        <p:nvSpPr>
          <p:cNvPr id="179207" name="ZoneTexte 2"/>
          <p:cNvSpPr txBox="1">
            <a:spLocks noChangeArrowheads="1"/>
          </p:cNvSpPr>
          <p:nvPr/>
        </p:nvSpPr>
        <p:spPr bwMode="auto">
          <a:xfrm>
            <a:off x="4824413" y="3222625"/>
            <a:ext cx="40322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fr-FR" altLang="it-IT" sz="2000" b="1">
                <a:ea typeface="MS PGothic" panose="020B0600070205080204" pitchFamily="34" charset="-128"/>
              </a:rPr>
              <a:t>Each fullerene is compared to the C1500. The center of pentagons have been taken as reference.</a:t>
            </a:r>
          </a:p>
        </p:txBody>
      </p:sp>
    </p:spTree>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288925"/>
            <a:ext cx="59213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olo 1"/>
          <p:cNvSpPr>
            <a:spLocks noGrp="1"/>
          </p:cNvSpPr>
          <p:nvPr>
            <p:ph type="title"/>
          </p:nvPr>
        </p:nvSpPr>
        <p:spPr>
          <a:xfrm>
            <a:off x="457200" y="4763"/>
            <a:ext cx="8686800" cy="677862"/>
          </a:xfrm>
        </p:spPr>
        <p:txBody>
          <a:bodyPr anchor="t"/>
          <a:lstStyle/>
          <a:p>
            <a:pPr eaLnBrk="1" hangingPunct="1"/>
            <a:r>
              <a:rPr lang="fr-FR" altLang="it-IT" sz="3200" smtClean="0">
                <a:latin typeface="Arial" panose="020B0604020202020204" pitchFamily="34" charset="0"/>
                <a:cs typeface="Arial" panose="020B0604020202020204" pitchFamily="34" charset="0"/>
              </a:rPr>
              <a:t>FULLERENES:  size of the matrices</a:t>
            </a:r>
          </a:p>
        </p:txBody>
      </p:sp>
      <p:graphicFrame>
        <p:nvGraphicFramePr>
          <p:cNvPr id="30810" name="Group 90"/>
          <p:cNvGraphicFramePr>
            <a:graphicFrameLocks noGrp="1"/>
          </p:cNvGraphicFramePr>
          <p:nvPr/>
        </p:nvGraphicFramePr>
        <p:xfrm>
          <a:off x="912813" y="993775"/>
          <a:ext cx="7513637" cy="2971800"/>
        </p:xfrm>
        <a:graphic>
          <a:graphicData uri="http://schemas.openxmlformats.org/drawingml/2006/table">
            <a:tbl>
              <a:tblPr/>
              <a:tblGrid>
                <a:gridCol w="668337"/>
                <a:gridCol w="549275"/>
                <a:gridCol w="877888"/>
                <a:gridCol w="946150"/>
                <a:gridCol w="962025"/>
                <a:gridCol w="1255712"/>
                <a:gridCol w="708025"/>
                <a:gridCol w="836613"/>
                <a:gridCol w="709612"/>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alibri" pitchFamily="34" charset="0"/>
                          <a:ea typeface="MS PGothic" pitchFamily="34" charset="-128"/>
                        </a:rPr>
                        <a:t>(n,n)</a:t>
                      </a:r>
                      <a:endParaRPr kumimoji="0" lang="it-IT" sz="1400" b="1" i="0" u="none" strike="noStrike" cap="none" normalizeH="0" baseline="0" smtClean="0">
                        <a:ln>
                          <a:noFill/>
                        </a:ln>
                        <a:solidFill>
                          <a:srgbClr val="FFFFFF"/>
                        </a:solidFill>
                        <a:effectLst/>
                        <a:latin typeface="Cambria" pitchFamily="18" charset="0"/>
                        <a:ea typeface="MS Mincho" pitchFamily="49" charset="-128"/>
                        <a:cs typeface="Times New Roman" pitchFamily="18" charset="0"/>
                      </a:endParaRPr>
                    </a:p>
                  </a:txBody>
                  <a:tcPr marL="44445" marR="44445" marT="0" marB="0" anchor="ctr"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alibri" pitchFamily="34" charset="0"/>
                          <a:ea typeface="MS PGothic" pitchFamily="34" charset="-128"/>
                        </a:rPr>
                        <a:t>n</a:t>
                      </a:r>
                      <a:r>
                        <a:rPr kumimoji="0" lang="it-IT" sz="1400" b="1" i="0" u="none" strike="noStrike" cap="none" normalizeH="0" baseline="-25000" smtClean="0">
                          <a:ln>
                            <a:noFill/>
                          </a:ln>
                          <a:solidFill>
                            <a:srgbClr val="FFFFFF"/>
                          </a:solidFill>
                          <a:effectLst/>
                          <a:latin typeface="Calibri" pitchFamily="34" charset="0"/>
                          <a:ea typeface="MS PGothic" pitchFamily="34" charset="-128"/>
                        </a:rPr>
                        <a:t>at</a:t>
                      </a:r>
                      <a:endParaRPr kumimoji="0" lang="it-IT" sz="1400" b="1" i="0" u="none" strike="noStrike" cap="none" normalizeH="0" baseline="0" smtClean="0">
                        <a:ln>
                          <a:noFill/>
                        </a:ln>
                        <a:solidFill>
                          <a:srgbClr val="FFFFFF"/>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alibri" pitchFamily="34" charset="0"/>
                          <a:ea typeface="MS PGothic" pitchFamily="34" charset="-128"/>
                        </a:rPr>
                        <a:t>N</a:t>
                      </a:r>
                      <a:r>
                        <a:rPr kumimoji="0" lang="it-IT" sz="1400" b="1" i="0" u="none" strike="noStrike" cap="none" normalizeH="0" baseline="-25000" smtClean="0">
                          <a:ln>
                            <a:noFill/>
                          </a:ln>
                          <a:solidFill>
                            <a:srgbClr val="FFFFFF"/>
                          </a:solidFill>
                          <a:effectLst/>
                          <a:latin typeface="Calibri" pitchFamily="34" charset="0"/>
                          <a:ea typeface="MS PGothic" pitchFamily="34" charset="-128"/>
                        </a:rPr>
                        <a:t>at</a:t>
                      </a:r>
                      <a:endParaRPr kumimoji="0" lang="it-IT" sz="1400" b="1" i="0" u="none" strike="noStrike" cap="none" normalizeH="0" baseline="0" smtClean="0">
                        <a:ln>
                          <a:noFill/>
                        </a:ln>
                        <a:solidFill>
                          <a:srgbClr val="FFFFFF"/>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alibri" pitchFamily="34" charset="0"/>
                          <a:ea typeface="MS PGothic" pitchFamily="34" charset="-128"/>
                        </a:rPr>
                        <a:t>N</a:t>
                      </a:r>
                      <a:r>
                        <a:rPr kumimoji="0" lang="it-IT" sz="1400" b="1" i="0" u="none" strike="noStrike" cap="none" normalizeH="0" baseline="-25000" smtClean="0">
                          <a:ln>
                            <a:noFill/>
                          </a:ln>
                          <a:solidFill>
                            <a:srgbClr val="FFFFFF"/>
                          </a:solidFill>
                          <a:effectLst/>
                          <a:latin typeface="Calibri" pitchFamily="34" charset="0"/>
                          <a:ea typeface="MS PGothic" pitchFamily="34" charset="-128"/>
                        </a:rPr>
                        <a:t>AO</a:t>
                      </a:r>
                      <a:endParaRPr kumimoji="0" lang="it-IT" sz="1400" b="1" i="0" u="none" strike="noStrike" cap="none" normalizeH="0" baseline="0" smtClean="0">
                        <a:ln>
                          <a:noFill/>
                        </a:ln>
                        <a:solidFill>
                          <a:srgbClr val="FFFFFF"/>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AU" sz="1400" b="1" i="0" u="none" strike="noStrike" cap="none" normalizeH="0" baseline="0" smtClean="0">
                          <a:ln>
                            <a:noFill/>
                          </a:ln>
                          <a:solidFill>
                            <a:srgbClr val="FFFFFF"/>
                          </a:solidFill>
                          <a:effectLst/>
                          <a:latin typeface="Calibri" pitchFamily="34" charset="0"/>
                          <a:ea typeface="MS PGothic" pitchFamily="34" charset="-128"/>
                        </a:rPr>
                        <a:t>S</a:t>
                      </a:r>
                      <a:r>
                        <a:rPr kumimoji="0" lang="en-AU" sz="1400" b="1" i="0" u="none" strike="noStrike" cap="none" normalizeH="0" baseline="-25000" smtClean="0">
                          <a:ln>
                            <a:noFill/>
                          </a:ln>
                          <a:solidFill>
                            <a:srgbClr val="FFFFFF"/>
                          </a:solidFill>
                          <a:effectLst/>
                          <a:latin typeface="Calibri" pitchFamily="34" charset="0"/>
                          <a:ea typeface="MS PGothic" pitchFamily="34" charset="-128"/>
                        </a:rPr>
                        <a:t>FIRR</a:t>
                      </a: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AU" sz="1400" b="1" i="0" u="none" strike="noStrike" cap="none" normalizeH="0" baseline="0" smtClean="0">
                          <a:ln>
                            <a:noFill/>
                          </a:ln>
                          <a:solidFill>
                            <a:srgbClr val="FFFFFF"/>
                          </a:solidFill>
                          <a:effectLst/>
                          <a:latin typeface="Calibri" pitchFamily="34" charset="0"/>
                          <a:ea typeface="MS PGothic" pitchFamily="34" charset="-128"/>
                        </a:rPr>
                        <a:t>S</a:t>
                      </a:r>
                      <a:r>
                        <a:rPr kumimoji="0" lang="en-AU" sz="1400" b="1" i="0" u="none" strike="noStrike" cap="none" normalizeH="0" baseline="-25000" smtClean="0">
                          <a:ln>
                            <a:noFill/>
                          </a:ln>
                          <a:solidFill>
                            <a:srgbClr val="FFFFFF"/>
                          </a:solidFill>
                          <a:effectLst/>
                          <a:latin typeface="Calibri" pitchFamily="34" charset="0"/>
                          <a:ea typeface="MS PGothic" pitchFamily="34" charset="-128"/>
                        </a:rPr>
                        <a:t>FRED</a:t>
                      </a: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alibri" pitchFamily="34" charset="0"/>
                          <a:ea typeface="MS PGothic" pitchFamily="34" charset="-128"/>
                        </a:rPr>
                        <a:t>R</a:t>
                      </a:r>
                      <a:r>
                        <a:rPr kumimoji="0" lang="it-IT" sz="1400" b="1" i="0" u="none" strike="noStrike" cap="none" normalizeH="0" baseline="-25000" smtClean="0">
                          <a:ln>
                            <a:noFill/>
                          </a:ln>
                          <a:solidFill>
                            <a:srgbClr val="FFFFFF"/>
                          </a:solidFill>
                          <a:effectLst/>
                          <a:latin typeface="Calibri" pitchFamily="34" charset="0"/>
                          <a:ea typeface="MS PGothic" pitchFamily="34" charset="-128"/>
                        </a:rPr>
                        <a:t>1</a:t>
                      </a:r>
                      <a:endParaRPr kumimoji="0" lang="it-IT" sz="1400" b="1" i="0" u="none" strike="noStrike" cap="none" normalizeH="0" baseline="0" smtClean="0">
                        <a:ln>
                          <a:noFill/>
                        </a:ln>
                        <a:solidFill>
                          <a:srgbClr val="FFFFFF"/>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alibri" pitchFamily="34" charset="0"/>
                          <a:ea typeface="MS PGothic" pitchFamily="34" charset="-128"/>
                        </a:rPr>
                        <a:t>R</a:t>
                      </a:r>
                      <a:r>
                        <a:rPr kumimoji="0" lang="it-IT" sz="1400" b="1" i="0" u="none" strike="noStrike" cap="none" normalizeH="0" baseline="-25000" smtClean="0">
                          <a:ln>
                            <a:noFill/>
                          </a:ln>
                          <a:solidFill>
                            <a:srgbClr val="FFFFFF"/>
                          </a:solidFill>
                          <a:effectLst/>
                          <a:latin typeface="Calibri" pitchFamily="34" charset="0"/>
                          <a:ea typeface="MS PGothic" pitchFamily="34" charset="-128"/>
                        </a:rPr>
                        <a:t>2</a:t>
                      </a:r>
                      <a:endParaRPr kumimoji="0" lang="it-IT" sz="1400" b="1" i="0" u="none" strike="noStrike" cap="none" normalizeH="0" baseline="0" smtClean="0">
                        <a:ln>
                          <a:noFill/>
                        </a:ln>
                        <a:solidFill>
                          <a:srgbClr val="FFFFFF"/>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alibri" pitchFamily="34" charset="0"/>
                          <a:ea typeface="MS PGothic" pitchFamily="34" charset="-128"/>
                        </a:rPr>
                        <a:t>R</a:t>
                      </a:r>
                      <a:r>
                        <a:rPr kumimoji="0" lang="it-IT" sz="1400" b="1" i="0" u="none" strike="noStrike" cap="none" normalizeH="0" baseline="-25000" smtClean="0">
                          <a:ln>
                            <a:noFill/>
                          </a:ln>
                          <a:solidFill>
                            <a:srgbClr val="FFFFFF"/>
                          </a:solidFill>
                          <a:effectLst/>
                          <a:latin typeface="Calibri" pitchFamily="34" charset="0"/>
                          <a:ea typeface="MS PGothic" pitchFamily="34" charset="-128"/>
                        </a:rPr>
                        <a:t>4</a:t>
                      </a:r>
                      <a:endParaRPr kumimoji="0" lang="it-IT" sz="1400" b="1" i="0" u="none" strike="noStrike" cap="none" normalizeH="0" baseline="0" smtClean="0">
                        <a:ln>
                          <a:noFill/>
                        </a:ln>
                        <a:solidFill>
                          <a:srgbClr val="FFFFFF"/>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(1,1)</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1</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60</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840</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1759</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169'980</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97</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401</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22</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(2,2)</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3</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240</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3360</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6707</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716'130</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107</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1683</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23</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(3,3)</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6</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540</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7560</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14570</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1'609'020</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110</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3923</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23</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(4,4)</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10</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960</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13440</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25377</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2'847'690</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112</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7118</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23</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(6,6)</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21</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2160</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30240</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55661</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6'362'370</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114</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16429</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24</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(8,8)</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36</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3840</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53760</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97559</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11’260’170</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115</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29625</a:t>
                      </a:r>
                      <a:endPar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24</a:t>
                      </a:r>
                    </a:p>
                  </a:txBody>
                  <a:tcPr marL="44445" marR="44445" marT="0" marB="0" anchor="ctr"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rPr>
                        <a:t>(10,10)</a:t>
                      </a:r>
                    </a:p>
                  </a:txBody>
                  <a:tcPr marL="44445" marR="44445" marT="0" marB="0" anchor="ctr"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rPr>
                        <a:t>55</a:t>
                      </a: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rPr>
                        <a:t>6000</a:t>
                      </a: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FF0000"/>
                          </a:solidFill>
                          <a:effectLst/>
                          <a:latin typeface="Cambria" pitchFamily="18" charset="0"/>
                          <a:ea typeface="MS Mincho" pitchFamily="49" charset="-128"/>
                          <a:cs typeface="Times New Roman" pitchFamily="18" charset="0"/>
                        </a:rPr>
                        <a:t>84000</a:t>
                      </a: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rPr>
                        <a:t>151071</a:t>
                      </a: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rPr>
                        <a:t>17’541’090</a:t>
                      </a: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rPr>
                        <a:t>116</a:t>
                      </a: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rPr>
                        <a:t>46707</a:t>
                      </a:r>
                    </a:p>
                  </a:txBody>
                  <a:tcPr marL="44445" marR="44445"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alibri" pitchFamily="34" charset="0"/>
                          <a:ea typeface="MS PGothic" pitchFamily="34" charset="-128"/>
                        </a:rPr>
                        <a:t>24</a:t>
                      </a:r>
                    </a:p>
                  </a:txBody>
                  <a:tcPr marL="44445" marR="44445" marT="0" marB="0" anchor="ctr"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r>
            </a:tbl>
          </a:graphicData>
        </a:graphic>
      </p:graphicFrame>
      <p:sp>
        <p:nvSpPr>
          <p:cNvPr id="30807" name="CasellaDiTesto 9"/>
          <p:cNvSpPr txBox="1">
            <a:spLocks noChangeArrowheads="1"/>
          </p:cNvSpPr>
          <p:nvPr/>
        </p:nvSpPr>
        <p:spPr bwMode="auto">
          <a:xfrm>
            <a:off x="741363" y="4303713"/>
            <a:ext cx="7940675"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457200" eaLnBrk="1" hangingPunct="1">
              <a:defRPr/>
            </a:pPr>
            <a:r>
              <a:rPr lang="en-AU" altLang="it-IT" sz="1800" smtClean="0">
                <a:solidFill>
                  <a:prstClr val="black"/>
                </a:solidFill>
                <a:cs typeface="+mn-cs"/>
              </a:rPr>
              <a:t> </a:t>
            </a:r>
            <a:r>
              <a:rPr lang="en-AU" altLang="it-IT" sz="1800" i="1" smtClean="0">
                <a:solidFill>
                  <a:prstClr val="black"/>
                </a:solidFill>
                <a:cs typeface="+mn-cs"/>
              </a:rPr>
              <a:t>n</a:t>
            </a:r>
            <a:r>
              <a:rPr lang="en-AU" altLang="it-IT" sz="1800" i="1" baseline="-25000" smtClean="0">
                <a:solidFill>
                  <a:prstClr val="black"/>
                </a:solidFill>
                <a:cs typeface="+mn-cs"/>
              </a:rPr>
              <a:t>at</a:t>
            </a:r>
            <a:r>
              <a:rPr lang="en-AU" altLang="it-IT" sz="1800" smtClean="0">
                <a:solidFill>
                  <a:prstClr val="black"/>
                </a:solidFill>
                <a:cs typeface="+mn-cs"/>
              </a:rPr>
              <a:t> = number of irreducible atoms,                                     </a:t>
            </a:r>
            <a:r>
              <a:rPr lang="en-AU" altLang="it-IT" sz="1800" i="1" smtClean="0">
                <a:solidFill>
                  <a:prstClr val="black"/>
                </a:solidFill>
                <a:cs typeface="+mn-cs"/>
              </a:rPr>
              <a:t>N</a:t>
            </a:r>
            <a:r>
              <a:rPr lang="en-AU" altLang="it-IT" sz="1800" i="1" baseline="-25000" smtClean="0">
                <a:solidFill>
                  <a:prstClr val="black"/>
                </a:solidFill>
                <a:cs typeface="+mn-cs"/>
              </a:rPr>
              <a:t>at</a:t>
            </a:r>
            <a:r>
              <a:rPr lang="en-AU" altLang="it-IT" sz="1800" smtClean="0">
                <a:solidFill>
                  <a:prstClr val="black"/>
                </a:solidFill>
                <a:cs typeface="+mn-cs"/>
              </a:rPr>
              <a:t> = number of atoms,  </a:t>
            </a:r>
            <a:r>
              <a:rPr lang="en-AU" altLang="it-IT" sz="1800" i="1" smtClean="0">
                <a:solidFill>
                  <a:prstClr val="black"/>
                </a:solidFill>
                <a:cs typeface="+mn-cs"/>
              </a:rPr>
              <a:t>N</a:t>
            </a:r>
            <a:r>
              <a:rPr lang="en-AU" altLang="it-IT" sz="1800" i="1" baseline="-25000" smtClean="0">
                <a:solidFill>
                  <a:prstClr val="black"/>
                </a:solidFill>
                <a:cs typeface="+mn-cs"/>
              </a:rPr>
              <a:t>AO</a:t>
            </a:r>
            <a:r>
              <a:rPr lang="en-AU" altLang="it-IT" sz="1800" smtClean="0">
                <a:solidFill>
                  <a:prstClr val="black"/>
                </a:solidFill>
                <a:cs typeface="+mn-cs"/>
              </a:rPr>
              <a:t>  = number of AO          </a:t>
            </a:r>
          </a:p>
          <a:p>
            <a:pPr defTabSz="457200" eaLnBrk="1" hangingPunct="1">
              <a:defRPr/>
            </a:pPr>
            <a:r>
              <a:rPr lang="en-AU" altLang="it-IT" sz="1800" smtClean="0">
                <a:solidFill>
                  <a:prstClr val="black"/>
                </a:solidFill>
                <a:cs typeface="+mn-cs"/>
              </a:rPr>
              <a:t>S</a:t>
            </a:r>
            <a:r>
              <a:rPr lang="en-AU" altLang="it-IT" sz="1800" baseline="-25000" smtClean="0">
                <a:solidFill>
                  <a:prstClr val="black"/>
                </a:solidFill>
                <a:cs typeface="+mn-cs"/>
              </a:rPr>
              <a:t>FIR</a:t>
            </a:r>
            <a:r>
              <a:rPr lang="en-AU" altLang="it-IT" sz="1800" smtClean="0">
                <a:solidFill>
                  <a:prstClr val="black"/>
                </a:solidFill>
                <a:cs typeface="+mn-cs"/>
              </a:rPr>
              <a:t>  (S</a:t>
            </a:r>
            <a:r>
              <a:rPr lang="en-AU" altLang="it-IT" sz="1800" baseline="-25000" smtClean="0">
                <a:solidFill>
                  <a:prstClr val="black"/>
                </a:solidFill>
                <a:cs typeface="+mn-cs"/>
              </a:rPr>
              <a:t>FRED</a:t>
            </a:r>
            <a:r>
              <a:rPr lang="en-AU" altLang="it-IT" sz="1800" smtClean="0">
                <a:solidFill>
                  <a:prstClr val="black"/>
                </a:solidFill>
                <a:cs typeface="+mn-cs"/>
              </a:rPr>
              <a:t> )  =   size of the irreducible (reducible)  </a:t>
            </a:r>
            <a:r>
              <a:rPr lang="en-AU" altLang="it-IT" sz="1800" b="1" smtClean="0">
                <a:solidFill>
                  <a:prstClr val="black"/>
                </a:solidFill>
                <a:cs typeface="+mn-cs"/>
              </a:rPr>
              <a:t>compact</a:t>
            </a:r>
            <a:r>
              <a:rPr lang="en-AU" altLang="it-IT" sz="1800" smtClean="0">
                <a:solidFill>
                  <a:prstClr val="black"/>
                </a:solidFill>
                <a:cs typeface="+mn-cs"/>
              </a:rPr>
              <a:t> Fock matrix.</a:t>
            </a:r>
          </a:p>
          <a:p>
            <a:pPr defTabSz="457200" eaLnBrk="1" hangingPunct="1">
              <a:defRPr/>
            </a:pPr>
            <a:r>
              <a:rPr lang="en-AU" altLang="it-IT" sz="1800" smtClean="0">
                <a:solidFill>
                  <a:prstClr val="black"/>
                </a:solidFill>
                <a:cs typeface="+mn-cs"/>
              </a:rPr>
              <a:t> R</a:t>
            </a:r>
            <a:r>
              <a:rPr lang="en-AU" altLang="it-IT" sz="1800" baseline="-25000" smtClean="0">
                <a:solidFill>
                  <a:prstClr val="black"/>
                </a:solidFill>
                <a:cs typeface="+mn-cs"/>
              </a:rPr>
              <a:t>1</a:t>
            </a:r>
            <a:r>
              <a:rPr lang="en-AU" altLang="it-IT" sz="1800" smtClean="0">
                <a:solidFill>
                  <a:prstClr val="black"/>
                </a:solidFill>
                <a:cs typeface="+mn-cs"/>
              </a:rPr>
              <a:t>, R</a:t>
            </a:r>
            <a:r>
              <a:rPr lang="en-AU" altLang="it-IT" sz="1800" baseline="-25000" smtClean="0">
                <a:solidFill>
                  <a:prstClr val="black"/>
                </a:solidFill>
                <a:cs typeface="+mn-cs"/>
              </a:rPr>
              <a:t>2</a:t>
            </a:r>
            <a:r>
              <a:rPr lang="en-AU" altLang="it-IT" sz="1800" smtClean="0">
                <a:solidFill>
                  <a:prstClr val="black"/>
                </a:solidFill>
                <a:cs typeface="+mn-cs"/>
              </a:rPr>
              <a:t> and R</a:t>
            </a:r>
            <a:r>
              <a:rPr lang="en-AU" altLang="it-IT" sz="1800" baseline="-25000" smtClean="0">
                <a:solidFill>
                  <a:prstClr val="black"/>
                </a:solidFill>
                <a:cs typeface="+mn-cs"/>
              </a:rPr>
              <a:t>4</a:t>
            </a:r>
            <a:r>
              <a:rPr lang="en-AU" altLang="it-IT" sz="1800" smtClean="0">
                <a:solidFill>
                  <a:prstClr val="black"/>
                </a:solidFill>
                <a:cs typeface="+mn-cs"/>
              </a:rPr>
              <a:t> =   S</a:t>
            </a:r>
            <a:r>
              <a:rPr lang="en-AU" altLang="it-IT" sz="1800" baseline="-25000" smtClean="0">
                <a:solidFill>
                  <a:prstClr val="black"/>
                </a:solidFill>
                <a:cs typeface="+mn-cs"/>
              </a:rPr>
              <a:t>FRED</a:t>
            </a:r>
            <a:r>
              <a:rPr lang="en-AU" altLang="it-IT" sz="1800" smtClean="0">
                <a:solidFill>
                  <a:prstClr val="black"/>
                </a:solidFill>
                <a:cs typeface="+mn-cs"/>
              </a:rPr>
              <a:t>/S</a:t>
            </a:r>
            <a:r>
              <a:rPr lang="en-AU" altLang="it-IT" sz="1800" baseline="-25000" smtClean="0">
                <a:solidFill>
                  <a:prstClr val="black"/>
                </a:solidFill>
                <a:cs typeface="+mn-cs"/>
              </a:rPr>
              <a:t>FIRR</a:t>
            </a:r>
            <a:r>
              <a:rPr lang="en-AU" altLang="it-IT" sz="1800" smtClean="0">
                <a:solidFill>
                  <a:prstClr val="black"/>
                </a:solidFill>
                <a:cs typeface="+mn-cs"/>
              </a:rPr>
              <a:t> , N</a:t>
            </a:r>
            <a:r>
              <a:rPr lang="en-AU" altLang="it-IT" sz="1800" baseline="-25000" smtClean="0">
                <a:solidFill>
                  <a:prstClr val="black"/>
                </a:solidFill>
                <a:cs typeface="+mn-cs"/>
              </a:rPr>
              <a:t>AO</a:t>
            </a:r>
            <a:r>
              <a:rPr lang="en-AU" altLang="it-IT" sz="1800" baseline="30000" smtClean="0">
                <a:solidFill>
                  <a:prstClr val="black"/>
                </a:solidFill>
                <a:cs typeface="+mn-cs"/>
              </a:rPr>
              <a:t>2</a:t>
            </a:r>
            <a:r>
              <a:rPr lang="en-AU" altLang="it-IT" sz="1800" smtClean="0">
                <a:solidFill>
                  <a:prstClr val="black"/>
                </a:solidFill>
                <a:cs typeface="+mn-cs"/>
              </a:rPr>
              <a:t>/S</a:t>
            </a:r>
            <a:r>
              <a:rPr lang="en-AU" altLang="it-IT" sz="1800" baseline="-25000" smtClean="0">
                <a:solidFill>
                  <a:prstClr val="black"/>
                </a:solidFill>
                <a:cs typeface="+mn-cs"/>
              </a:rPr>
              <a:t>FIRR</a:t>
            </a:r>
            <a:r>
              <a:rPr lang="en-AU" altLang="it-IT" sz="1800" smtClean="0">
                <a:solidFill>
                  <a:prstClr val="black"/>
                </a:solidFill>
                <a:cs typeface="+mn-cs"/>
              </a:rPr>
              <a:t> and </a:t>
            </a:r>
            <a:r>
              <a:rPr lang="en-AU" altLang="it-IT" sz="1800" i="1" smtClean="0">
                <a:solidFill>
                  <a:prstClr val="black"/>
                </a:solidFill>
                <a:cs typeface="+mn-cs"/>
              </a:rPr>
              <a:t>N</a:t>
            </a:r>
            <a:r>
              <a:rPr lang="en-AU" altLang="it-IT" sz="1800" i="1" baseline="-25000" smtClean="0">
                <a:solidFill>
                  <a:prstClr val="black"/>
                </a:solidFill>
                <a:cs typeface="+mn-cs"/>
              </a:rPr>
              <a:t>AO</a:t>
            </a:r>
            <a:r>
              <a:rPr lang="en-AU" altLang="it-IT" sz="1800" smtClean="0">
                <a:solidFill>
                  <a:prstClr val="black"/>
                </a:solidFill>
                <a:cs typeface="+mn-cs"/>
              </a:rPr>
              <a:t>/</a:t>
            </a:r>
            <a:r>
              <a:rPr lang="en-AU" altLang="it-IT" sz="1800" i="1" smtClean="0">
                <a:solidFill>
                  <a:prstClr val="black"/>
                </a:solidFill>
                <a:cs typeface="+mn-cs"/>
              </a:rPr>
              <a:t>MAX</a:t>
            </a:r>
            <a:r>
              <a:rPr lang="en-AU" altLang="it-IT" sz="1800" i="1" baseline="-25000" smtClean="0">
                <a:solidFill>
                  <a:prstClr val="black"/>
                </a:solidFill>
                <a:cs typeface="+mn-cs"/>
              </a:rPr>
              <a:t>IR</a:t>
            </a:r>
            <a:r>
              <a:rPr lang="en-AU" altLang="it-IT" sz="1800" smtClean="0">
                <a:solidFill>
                  <a:prstClr val="black"/>
                </a:solidFill>
                <a:cs typeface="+mn-cs"/>
              </a:rPr>
              <a:t>.</a:t>
            </a:r>
          </a:p>
          <a:p>
            <a:pPr defTabSz="457200" eaLnBrk="1" hangingPunct="1">
              <a:defRPr/>
            </a:pPr>
            <a:r>
              <a:rPr lang="en-AU" altLang="it-IT" sz="1800" smtClean="0">
                <a:solidFill>
                  <a:prstClr val="black"/>
                </a:solidFill>
                <a:cs typeface="+mn-cs"/>
              </a:rPr>
              <a:t>  </a:t>
            </a:r>
            <a:r>
              <a:rPr lang="en-AU" altLang="it-IT" sz="1800" i="1" smtClean="0">
                <a:solidFill>
                  <a:prstClr val="black"/>
                </a:solidFill>
                <a:cs typeface="+mn-cs"/>
              </a:rPr>
              <a:t>N</a:t>
            </a:r>
            <a:r>
              <a:rPr lang="en-AU" altLang="it-IT" sz="1800" i="1" baseline="-25000" smtClean="0">
                <a:solidFill>
                  <a:prstClr val="black"/>
                </a:solidFill>
                <a:cs typeface="+mn-cs"/>
              </a:rPr>
              <a:t>op</a:t>
            </a:r>
            <a:r>
              <a:rPr lang="en-AU" altLang="it-IT" sz="1800" smtClean="0">
                <a:solidFill>
                  <a:prstClr val="black"/>
                </a:solidFill>
                <a:cs typeface="+mn-cs"/>
              </a:rPr>
              <a:t> =  120</a:t>
            </a:r>
          </a:p>
          <a:p>
            <a:pPr defTabSz="457200" eaLnBrk="1" hangingPunct="1">
              <a:defRPr/>
            </a:pPr>
            <a:r>
              <a:rPr lang="en-AU" altLang="it-IT" sz="1800" smtClean="0">
                <a:solidFill>
                  <a:prstClr val="black"/>
                </a:solidFill>
                <a:cs typeface="+mn-cs"/>
              </a:rPr>
              <a:t>  </a:t>
            </a:r>
            <a:r>
              <a:rPr lang="en-AU" altLang="it-IT" sz="1800" i="1" smtClean="0">
                <a:solidFill>
                  <a:prstClr val="black"/>
                </a:solidFill>
                <a:cs typeface="+mn-cs"/>
              </a:rPr>
              <a:t>N</a:t>
            </a:r>
            <a:r>
              <a:rPr lang="en-AU" altLang="it-IT" sz="1800" i="1" baseline="-25000" smtClean="0">
                <a:solidFill>
                  <a:prstClr val="black"/>
                </a:solidFill>
                <a:cs typeface="+mn-cs"/>
              </a:rPr>
              <a:t>IR</a:t>
            </a:r>
            <a:r>
              <a:rPr lang="en-AU" altLang="it-IT" sz="1800" smtClean="0">
                <a:solidFill>
                  <a:prstClr val="black"/>
                </a:solidFill>
                <a:cs typeface="+mn-cs"/>
              </a:rPr>
              <a:t>  =  10</a:t>
            </a:r>
            <a:endParaRPr lang="it-IT" altLang="it-IT" sz="1800" smtClean="0">
              <a:solidFill>
                <a:prstClr val="black"/>
              </a:solidFill>
              <a:cs typeface="+mn-cs"/>
            </a:endParaRPr>
          </a:p>
          <a:p>
            <a:pPr defTabSz="457200" eaLnBrk="1" hangingPunct="1">
              <a:defRPr/>
            </a:pPr>
            <a:endParaRPr lang="it-IT" altLang="it-IT" sz="1800" smtClean="0">
              <a:solidFill>
                <a:prstClr val="black"/>
              </a:solidFill>
              <a:cs typeface="+mn-cs"/>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882" name="Group 114"/>
          <p:cNvGraphicFramePr>
            <a:graphicFrameLocks noGrp="1"/>
          </p:cNvGraphicFramePr>
          <p:nvPr/>
        </p:nvGraphicFramePr>
        <p:xfrm>
          <a:off x="819150" y="234950"/>
          <a:ext cx="7332663" cy="3341688"/>
        </p:xfrm>
        <a:graphic>
          <a:graphicData uri="http://schemas.openxmlformats.org/drawingml/2006/table">
            <a:tbl>
              <a:tblPr/>
              <a:tblGrid>
                <a:gridCol w="919163"/>
                <a:gridCol w="860425"/>
                <a:gridCol w="990600"/>
                <a:gridCol w="1309687"/>
                <a:gridCol w="858838"/>
                <a:gridCol w="1122362"/>
                <a:gridCol w="1271588"/>
              </a:tblGrid>
              <a:tr h="257175">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it-IT" altLang="it-IT" sz="1400" b="1" i="0" u="none" strike="noStrike" cap="none" normalizeH="0" baseline="0" dirty="0" smtClean="0">
                        <a:ln>
                          <a:noFill/>
                        </a:ln>
                        <a:solidFill>
                          <a:srgbClr val="FFFFFF"/>
                        </a:solidFill>
                        <a:effectLst/>
                        <a:latin typeface="Calibri" pitchFamily="34" charset="0"/>
                        <a:ea typeface="MS Mincho" pitchFamily="49" charset="-128"/>
                        <a:cs typeface="Calibri" pitchFamily="34" charset="0"/>
                      </a:endParaRPr>
                    </a:p>
                  </a:txBody>
                  <a:tcPr marL="44453" marR="44453" marT="0" marB="0" anchor="ctr"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smtClean="0">
                          <a:ln>
                            <a:noFill/>
                          </a:ln>
                          <a:solidFill>
                            <a:srgbClr val="000000"/>
                          </a:solidFill>
                          <a:effectLst/>
                          <a:latin typeface="Calibri" pitchFamily="34" charset="0"/>
                          <a:ea typeface="MS Mincho" pitchFamily="49" charset="-128"/>
                          <a:cs typeface="Calibri" pitchFamily="34" charset="0"/>
                        </a:rPr>
                        <a:t>t</a:t>
                      </a:r>
                      <a:endParaRPr kumimoji="0" lang="it-IT" altLang="it-IT" sz="1400" b="1" i="0" u="none" strike="noStrike" cap="none" normalizeH="0" baseline="0" smtClean="0">
                        <a:ln>
                          <a:noFill/>
                        </a:ln>
                        <a:solidFill>
                          <a:srgbClr val="FFFFFF"/>
                        </a:solidFill>
                        <a:effectLst/>
                        <a:latin typeface="Calibri" pitchFamily="34" charset="0"/>
                        <a:ea typeface="MS Mincho" pitchFamily="49" charset="-128"/>
                        <a:cs typeface="Calibri" pitchFamily="34" charset="0"/>
                      </a:endParaRP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smtClean="0">
                          <a:ln>
                            <a:noFill/>
                          </a:ln>
                          <a:solidFill>
                            <a:srgbClr val="000000"/>
                          </a:solidFill>
                          <a:effectLst/>
                          <a:latin typeface="Calibri" pitchFamily="34" charset="0"/>
                          <a:ea typeface="Times New Roman" pitchFamily="18" charset="0"/>
                          <a:cs typeface="Calibri" pitchFamily="34" charset="0"/>
                        </a:rPr>
                        <a:t>(1,1)</a:t>
                      </a:r>
                      <a:endParaRPr kumimoji="0" lang="it-IT" altLang="it-IT" sz="1400" b="1" i="0" u="none" strike="noStrike" cap="none" normalizeH="0" baseline="0" smtClean="0">
                        <a:ln>
                          <a:noFill/>
                        </a:ln>
                        <a:solidFill>
                          <a:srgbClr val="FFFFFF"/>
                        </a:solidFill>
                        <a:effectLst/>
                        <a:latin typeface="Calibri" pitchFamily="34" charset="0"/>
                        <a:ea typeface="MS Mincho" pitchFamily="49" charset="-128"/>
                        <a:cs typeface="Calibri" pitchFamily="34" charset="0"/>
                      </a:endParaRP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smtClean="0">
                          <a:ln>
                            <a:noFill/>
                          </a:ln>
                          <a:solidFill>
                            <a:srgbClr val="000000"/>
                          </a:solidFill>
                          <a:effectLst/>
                          <a:latin typeface="Calibri" pitchFamily="34" charset="0"/>
                          <a:ea typeface="Times New Roman" pitchFamily="18" charset="0"/>
                          <a:cs typeface="Calibri" pitchFamily="34" charset="0"/>
                        </a:rPr>
                        <a:t>(4,4)</a:t>
                      </a:r>
                      <a:endParaRPr kumimoji="0" lang="it-IT" altLang="it-IT" sz="1400" b="1" i="0" u="none" strike="noStrike" cap="none" normalizeH="0" baseline="0" smtClean="0">
                        <a:ln>
                          <a:noFill/>
                        </a:ln>
                        <a:solidFill>
                          <a:srgbClr val="FFFFFF"/>
                        </a:solidFill>
                        <a:effectLst/>
                        <a:latin typeface="Calibri" pitchFamily="34" charset="0"/>
                        <a:ea typeface="MS Mincho" pitchFamily="49" charset="-128"/>
                        <a:cs typeface="Calibri" pitchFamily="34" charset="0"/>
                      </a:endParaRP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smtClean="0">
                          <a:ln>
                            <a:noFill/>
                          </a:ln>
                          <a:solidFill>
                            <a:srgbClr val="000000"/>
                          </a:solidFill>
                          <a:effectLst/>
                          <a:latin typeface="Calibri" pitchFamily="34" charset="0"/>
                          <a:ea typeface="Times New Roman" pitchFamily="18" charset="0"/>
                          <a:cs typeface="Calibri" pitchFamily="34" charset="0"/>
                        </a:rPr>
                        <a:t>(6,6)</a:t>
                      </a:r>
                      <a:endParaRPr kumimoji="0" lang="it-IT" altLang="it-IT" sz="1400" b="1" i="0" u="none" strike="noStrike" cap="none" normalizeH="0" baseline="0" smtClean="0">
                        <a:ln>
                          <a:noFill/>
                        </a:ln>
                        <a:solidFill>
                          <a:srgbClr val="FFFFFF"/>
                        </a:solidFill>
                        <a:effectLst/>
                        <a:latin typeface="Calibri" pitchFamily="34" charset="0"/>
                        <a:ea typeface="MS Mincho" pitchFamily="49" charset="-128"/>
                        <a:cs typeface="Calibri" pitchFamily="34" charset="0"/>
                      </a:endParaRP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smtClean="0">
                          <a:ln>
                            <a:noFill/>
                          </a:ln>
                          <a:solidFill>
                            <a:srgbClr val="000000"/>
                          </a:solidFill>
                          <a:effectLst/>
                          <a:latin typeface="Calibri" pitchFamily="34" charset="0"/>
                          <a:ea typeface="Times New Roman" pitchFamily="18" charset="0"/>
                          <a:cs typeface="Calibri" pitchFamily="34" charset="0"/>
                        </a:rPr>
                        <a:t>(8,8)*</a:t>
                      </a:r>
                      <a:endParaRPr kumimoji="0" lang="it-IT" altLang="it-IT" sz="1400" b="1" i="0" u="none" strike="noStrike" cap="none" normalizeH="0" baseline="0" smtClean="0">
                        <a:ln>
                          <a:noFill/>
                        </a:ln>
                        <a:solidFill>
                          <a:srgbClr val="FFFFFF"/>
                        </a:solidFill>
                        <a:effectLst/>
                        <a:latin typeface="Calibri" pitchFamily="34" charset="0"/>
                        <a:ea typeface="MS Mincho" pitchFamily="49" charset="-128"/>
                        <a:cs typeface="Calibri" pitchFamily="34" charset="0"/>
                      </a:endParaRP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smtClean="0">
                          <a:ln>
                            <a:noFill/>
                          </a:ln>
                          <a:solidFill>
                            <a:srgbClr val="000000"/>
                          </a:solidFill>
                          <a:effectLst/>
                          <a:latin typeface="Calibri" pitchFamily="34" charset="0"/>
                          <a:ea typeface="Times New Roman" pitchFamily="18" charset="0"/>
                          <a:cs typeface="Calibri" pitchFamily="34" charset="0"/>
                        </a:rPr>
                        <a:t>(10,10)*</a:t>
                      </a:r>
                      <a:endParaRPr kumimoji="0" lang="it-IT" altLang="it-IT" sz="1400" b="1" i="0" u="none" strike="noStrike" cap="none" normalizeH="0" baseline="0" smtClean="0">
                        <a:ln>
                          <a:noFill/>
                        </a:ln>
                        <a:solidFill>
                          <a:srgbClr val="FFFFFF"/>
                        </a:solidFill>
                        <a:effectLst/>
                        <a:latin typeface="Calibri" pitchFamily="34" charset="0"/>
                        <a:ea typeface="MS Mincho" pitchFamily="49" charset="-128"/>
                        <a:cs typeface="Calibri" pitchFamily="34" charset="0"/>
                      </a:endParaRPr>
                    </a:p>
                  </a:txBody>
                  <a:tcPr marL="44453" marR="44453" marT="0" marB="0" anchor="ctr"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r>
              <a:tr h="257175">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PGothic" pitchFamily="34" charset="-128"/>
                        </a:rPr>
                        <a:t>A.</a:t>
                      </a:r>
                    </a:p>
                  </a:txBody>
                  <a:tcPr marL="44453" marR="44453" marT="0" marB="0" anchor="ctr"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smtClean="0">
                          <a:ln>
                            <a:noFill/>
                          </a:ln>
                          <a:solidFill>
                            <a:srgbClr val="000000"/>
                          </a:solidFill>
                          <a:effectLst/>
                          <a:latin typeface="Calibri" pitchFamily="34" charset="0"/>
                          <a:ea typeface="MS PGothic" pitchFamily="34" charset="-128"/>
                        </a:rPr>
                        <a:t>init</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PGothic" pitchFamily="34" charset="-128"/>
                        </a:rPr>
                        <a:t>26.36</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PGothic" pitchFamily="34" charset="-128"/>
                        </a:rPr>
                        <a:t>64.92</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PGothic" pitchFamily="34" charset="-128"/>
                        </a:rPr>
                        <a:t>184.54</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PGothic" pitchFamily="34" charset="-128"/>
                        </a:rPr>
                        <a:t>418.64</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PGothic" pitchFamily="34" charset="-128"/>
                        </a:rPr>
                        <a:t>825.41</a:t>
                      </a:r>
                    </a:p>
                  </a:txBody>
                  <a:tcPr marL="44453" marR="44453" marT="0" marB="0" anchor="ctr"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r>
              <a:tr h="257175">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Times New Roman" pitchFamily="18" charset="0"/>
                          <a:cs typeface="Calibri" pitchFamily="34" charset="0"/>
                        </a:rPr>
                        <a:t>“</a:t>
                      </a:r>
                      <a:endPar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endParaRPr>
                    </a:p>
                  </a:txBody>
                  <a:tcPr marL="44453" marR="44453" marT="0" marB="0" anchor="ctr"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smtClean="0">
                          <a:ln>
                            <a:noFill/>
                          </a:ln>
                          <a:solidFill>
                            <a:srgbClr val="000000"/>
                          </a:solidFill>
                          <a:effectLst/>
                          <a:latin typeface="Calibri" pitchFamily="34" charset="0"/>
                          <a:ea typeface="Times New Roman" pitchFamily="18" charset="0"/>
                          <a:cs typeface="Calibri" pitchFamily="34" charset="0"/>
                        </a:rPr>
                        <a:t>over</a:t>
                      </a:r>
                      <a:endParaRPr kumimoji="0" lang="it-IT" altLang="it-IT" sz="1400" b="0" i="1" u="none" strike="noStrike" cap="none" normalizeH="0" baseline="0" smtClean="0">
                        <a:ln>
                          <a:noFill/>
                        </a:ln>
                        <a:solidFill>
                          <a:srgbClr val="000000"/>
                        </a:solidFill>
                        <a:effectLst/>
                        <a:latin typeface="Calibri" pitchFamily="34" charset="0"/>
                        <a:ea typeface="MS Mincho" pitchFamily="49" charset="-128"/>
                        <a:cs typeface="Calibri" pitchFamily="34" charset="0"/>
                      </a:endParaRP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Times New Roman" pitchFamily="18" charset="0"/>
                          <a:cs typeface="Calibri" pitchFamily="34" charset="0"/>
                        </a:rPr>
                        <a:t>81.40</a:t>
                      </a:r>
                      <a:endPar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endParaRP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Times New Roman" pitchFamily="18" charset="0"/>
                          <a:cs typeface="Calibri" pitchFamily="34" charset="0"/>
                        </a:rPr>
                        <a:t>8.11</a:t>
                      </a:r>
                      <a:endPar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endParaRP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Times New Roman" pitchFamily="18" charset="0"/>
                          <a:cs typeface="Calibri" pitchFamily="34" charset="0"/>
                        </a:rPr>
                        <a:t>22.36</a:t>
                      </a:r>
                      <a:endPar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endParaRP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Times New Roman" pitchFamily="18" charset="0"/>
                          <a:cs typeface="Calibri" pitchFamily="34" charset="0"/>
                        </a:rPr>
                        <a:t>56.73</a:t>
                      </a:r>
                      <a:endPar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endParaRP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135.85</a:t>
                      </a:r>
                      <a:endParaRPr kumimoji="0" lang="it-IT" altLang="it-IT" sz="1400" b="0" i="0" u="none" strike="noStrike" cap="none" normalizeH="0" baseline="0" dirty="0" smtClean="0">
                        <a:ln>
                          <a:noFill/>
                        </a:ln>
                        <a:solidFill>
                          <a:srgbClr val="000000"/>
                        </a:solidFill>
                        <a:effectLst/>
                        <a:latin typeface="Calibri" pitchFamily="34" charset="0"/>
                        <a:ea typeface="MS Mincho" pitchFamily="49" charset="-128"/>
                        <a:cs typeface="Calibri" pitchFamily="34" charset="0"/>
                      </a:endParaRPr>
                    </a:p>
                  </a:txBody>
                  <a:tcPr marL="44453" marR="44453" marT="0" marB="0" anchor="ctr"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r>
              <a:tr h="257175">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B.</a:t>
                      </a:r>
                    </a:p>
                  </a:txBody>
                  <a:tcPr marL="44453" marR="44453" marT="0" marB="0" anchor="ctr"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smtClean="0">
                          <a:ln>
                            <a:noFill/>
                          </a:ln>
                          <a:solidFill>
                            <a:srgbClr val="000000"/>
                          </a:solidFill>
                          <a:effectLst/>
                          <a:latin typeface="Calibri" pitchFamily="34" charset="0"/>
                          <a:ea typeface="MS Mincho" pitchFamily="49" charset="-128"/>
                          <a:cs typeface="Calibri" pitchFamily="34" charset="0"/>
                        </a:rPr>
                        <a:t>pole</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326.15</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6.64</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14.76</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26.51</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40.77</a:t>
                      </a:r>
                    </a:p>
                  </a:txBody>
                  <a:tcPr marL="44453" marR="44453" marT="0" marB="0" anchor="ctr"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r>
              <a:tr h="257175">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a:t>
                      </a:r>
                    </a:p>
                  </a:txBody>
                  <a:tcPr marL="44453" marR="44453" marT="0" marB="0" anchor="ctr"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smtClean="0">
                          <a:ln>
                            <a:noFill/>
                          </a:ln>
                          <a:solidFill>
                            <a:srgbClr val="000000"/>
                          </a:solidFill>
                          <a:effectLst/>
                          <a:latin typeface="Calibri" pitchFamily="34" charset="0"/>
                          <a:ea typeface="MS Mincho" pitchFamily="49" charset="-128"/>
                          <a:cs typeface="Calibri" pitchFamily="34" charset="0"/>
                        </a:rPr>
                        <a:t>biel</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8.34</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154.46</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578.06</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1141.61</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rgbClr val="000000"/>
                          </a:solidFill>
                          <a:effectLst/>
                          <a:latin typeface="Calibri" pitchFamily="34" charset="0"/>
                          <a:ea typeface="MS Mincho" pitchFamily="49" charset="-128"/>
                          <a:cs typeface="Calibri" pitchFamily="34" charset="0"/>
                        </a:rPr>
                        <a:t>1885.74</a:t>
                      </a:r>
                    </a:p>
                  </a:txBody>
                  <a:tcPr marL="44453" marR="44453" marT="0" marB="0" anchor="ctr"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r>
              <a:tr h="257175">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a:t>
                      </a:r>
                    </a:p>
                  </a:txBody>
                  <a:tcPr marL="44453" marR="44453" marT="0" marB="0" anchor="ctr"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smtClean="0">
                          <a:ln>
                            <a:noFill/>
                          </a:ln>
                          <a:solidFill>
                            <a:srgbClr val="000000"/>
                          </a:solidFill>
                          <a:effectLst/>
                          <a:latin typeface="Calibri" pitchFamily="34" charset="0"/>
                          <a:ea typeface="MS Mincho" pitchFamily="49" charset="-128"/>
                          <a:cs typeface="Calibri" pitchFamily="34" charset="0"/>
                        </a:rPr>
                        <a:t>mono</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PGothic" pitchFamily="34" charset="-128"/>
                        </a:rPr>
                        <a:t>0.02</a:t>
                      </a:r>
                      <a:endParaRPr kumimoji="0" lang="it-IT" altLang="it-IT" sz="1100" b="0" i="0" u="none" strike="noStrike" cap="none" normalizeH="0" baseline="0" smtClean="0">
                        <a:ln>
                          <a:noFill/>
                        </a:ln>
                        <a:solidFill>
                          <a:srgbClr val="000000"/>
                        </a:solidFill>
                        <a:effectLst/>
                        <a:latin typeface="Calibri" pitchFamily="34" charset="0"/>
                        <a:ea typeface="MS Mincho" pitchFamily="49" charset="-128"/>
                        <a:cs typeface="Calibri" pitchFamily="34" charset="0"/>
                      </a:endParaRP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PGothic" pitchFamily="34" charset="-128"/>
                        </a:rPr>
                        <a:t>4.45</a:t>
                      </a:r>
                      <a:endPar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endParaRP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PGothic" pitchFamily="34" charset="-128"/>
                        </a:rPr>
                        <a:t>21.98</a:t>
                      </a:r>
                      <a:endPar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endParaRP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PGothic" pitchFamily="34" charset="-128"/>
                        </a:rPr>
                        <a:t>68.70 </a:t>
                      </a:r>
                      <a:endPar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endParaRP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PGothic" pitchFamily="34" charset="-128"/>
                        </a:rPr>
                        <a:t>166.01</a:t>
                      </a:r>
                      <a:endPar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endParaRPr>
                    </a:p>
                  </a:txBody>
                  <a:tcPr marL="44453" marR="44453" marT="0" marB="0" anchor="ctr"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r>
              <a:tr h="257175">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C.</a:t>
                      </a:r>
                    </a:p>
                  </a:txBody>
                  <a:tcPr marL="44453" marR="44453" marT="0" marB="0" anchor="ctr"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smtClean="0">
                          <a:ln>
                            <a:noFill/>
                          </a:ln>
                          <a:solidFill>
                            <a:srgbClr val="000000"/>
                          </a:solidFill>
                          <a:effectLst/>
                          <a:latin typeface="Calibri" pitchFamily="34" charset="0"/>
                          <a:ea typeface="MS Mincho" pitchFamily="49" charset="-128"/>
                          <a:cs typeface="Calibri" pitchFamily="34" charset="0"/>
                        </a:rPr>
                        <a:t>fock</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0.16</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7.71</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18.91</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36.27</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56.31</a:t>
                      </a:r>
                    </a:p>
                  </a:txBody>
                  <a:tcPr marL="44453" marR="44453" marT="0" marB="0" anchor="ctr"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r>
              <a:tr h="255588">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D.</a:t>
                      </a:r>
                    </a:p>
                  </a:txBody>
                  <a:tcPr marL="44453" marR="44453" marT="0" marB="0" anchor="ctr"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smtClean="0">
                          <a:ln>
                            <a:noFill/>
                          </a:ln>
                          <a:solidFill>
                            <a:srgbClr val="000000"/>
                          </a:solidFill>
                          <a:effectLst/>
                          <a:latin typeface="Calibri" pitchFamily="34" charset="0"/>
                          <a:ea typeface="MS Mincho" pitchFamily="49" charset="-128"/>
                          <a:cs typeface="Calibri" pitchFamily="34" charset="0"/>
                        </a:rPr>
                        <a:t>diag</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0.1</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2.51</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26.20</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183.42</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729.50</a:t>
                      </a:r>
                    </a:p>
                  </a:txBody>
                  <a:tcPr marL="44453" marR="44453" marT="0" marB="0" anchor="ctr"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r>
              <a:tr h="257175">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E.</a:t>
                      </a:r>
                    </a:p>
                  </a:txBody>
                  <a:tcPr marL="44453" marR="44453" marT="0" marB="0" anchor="ctr"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smtClean="0">
                          <a:ln>
                            <a:noFill/>
                          </a:ln>
                          <a:solidFill>
                            <a:srgbClr val="000000"/>
                          </a:solidFill>
                          <a:effectLst/>
                          <a:latin typeface="Calibri" pitchFamily="34" charset="0"/>
                          <a:ea typeface="MS Mincho" pitchFamily="49" charset="-128"/>
                          <a:cs typeface="Calibri" pitchFamily="34" charset="0"/>
                        </a:rPr>
                        <a:t>dens</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1.23</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93.02</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233.02</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441.63</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740.14</a:t>
                      </a:r>
                    </a:p>
                  </a:txBody>
                  <a:tcPr marL="44453" marR="44453" marT="0" marB="0" anchor="ctr"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r>
              <a:tr h="257175">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F.</a:t>
                      </a:r>
                    </a:p>
                  </a:txBody>
                  <a:tcPr marL="44453" marR="44453" marT="0" marB="0" anchor="ctr"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smtClean="0">
                          <a:ln>
                            <a:noFill/>
                          </a:ln>
                          <a:solidFill>
                            <a:srgbClr val="000000"/>
                          </a:solidFill>
                          <a:effectLst/>
                          <a:latin typeface="Calibri" pitchFamily="34" charset="0"/>
                          <a:ea typeface="MS Mincho" pitchFamily="49" charset="-128"/>
                          <a:cs typeface="Calibri" pitchFamily="34" charset="0"/>
                        </a:rPr>
                        <a:t>dft</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5.50</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55.16</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126.18</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437.99</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702.36</a:t>
                      </a:r>
                    </a:p>
                  </a:txBody>
                  <a:tcPr marL="44453" marR="44453" marT="0" marB="0" anchor="ctr"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r>
              <a:tr h="257175">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endParaRPr>
                    </a:p>
                  </a:txBody>
                  <a:tcPr marL="44453" marR="44453" marT="0" marB="0" anchor="ctr"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smtClean="0">
                          <a:ln>
                            <a:noFill/>
                          </a:ln>
                          <a:solidFill>
                            <a:srgbClr val="000000"/>
                          </a:solidFill>
                          <a:effectLst/>
                          <a:latin typeface="Calibri" pitchFamily="34" charset="0"/>
                          <a:ea typeface="MS Mincho" pitchFamily="49" charset="-128"/>
                          <a:cs typeface="Calibri" pitchFamily="34" charset="0"/>
                        </a:rPr>
                        <a:t>TOT</a:t>
                      </a:r>
                      <a:r>
                        <a:rPr kumimoji="0" lang="it-IT" altLang="it-IT" sz="1400" b="0" i="1" u="none" strike="noStrike" cap="none" normalizeH="0" baseline="-25000" smtClean="0">
                          <a:ln>
                            <a:noFill/>
                          </a:ln>
                          <a:solidFill>
                            <a:srgbClr val="000000"/>
                          </a:solidFill>
                          <a:effectLst/>
                          <a:latin typeface="Calibri" pitchFamily="34" charset="0"/>
                          <a:ea typeface="MS Mincho" pitchFamily="49" charset="-128"/>
                          <a:cs typeface="Calibri" pitchFamily="34" charset="0"/>
                        </a:rPr>
                        <a:t>cyc</a:t>
                      </a:r>
                      <a:endParaRPr kumimoji="0" lang="it-IT" altLang="it-IT" sz="1400" b="0" i="1" u="none" strike="noStrike" cap="none" normalizeH="0" baseline="0" smtClean="0">
                        <a:ln>
                          <a:noFill/>
                        </a:ln>
                        <a:solidFill>
                          <a:srgbClr val="000000"/>
                        </a:solidFill>
                        <a:effectLst/>
                        <a:latin typeface="Calibri" pitchFamily="34" charset="0"/>
                        <a:ea typeface="MS Mincho" pitchFamily="49" charset="-128"/>
                        <a:cs typeface="Calibri" pitchFamily="34" charset="0"/>
                      </a:endParaRP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15.67</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323.97</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1019.14</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2336.16</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4320.87</a:t>
                      </a:r>
                    </a:p>
                  </a:txBody>
                  <a:tcPr marL="44453" marR="44453" marT="0" marB="0" anchor="ctr"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r>
              <a:tr h="257175">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endParaRPr>
                    </a:p>
                  </a:txBody>
                  <a:tcPr marL="44453" marR="44453" marT="0" marB="0" anchor="ctr"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smtClean="0">
                          <a:ln>
                            <a:noFill/>
                          </a:ln>
                          <a:solidFill>
                            <a:srgbClr val="000000"/>
                          </a:solidFill>
                          <a:effectLst/>
                          <a:latin typeface="Calibri" pitchFamily="34" charset="0"/>
                          <a:ea typeface="MS Mincho" pitchFamily="49" charset="-128"/>
                          <a:cs typeface="Calibri" pitchFamily="34" charset="0"/>
                        </a:rPr>
                        <a:t>TOT</a:t>
                      </a:r>
                      <a:r>
                        <a:rPr kumimoji="0" lang="it-IT" altLang="it-IT" sz="1400" b="0" i="1" u="none" strike="noStrike" cap="none" normalizeH="0" baseline="-25000" smtClean="0">
                          <a:ln>
                            <a:noFill/>
                          </a:ln>
                          <a:solidFill>
                            <a:srgbClr val="000000"/>
                          </a:solidFill>
                          <a:effectLst/>
                          <a:latin typeface="Calibri" pitchFamily="34" charset="0"/>
                          <a:ea typeface="MS Mincho" pitchFamily="49" charset="-128"/>
                          <a:cs typeface="Calibri" pitchFamily="34" charset="0"/>
                        </a:rPr>
                        <a:t>SCF</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1265.23</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6552.43</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20589.74</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47198.57</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87378.66</a:t>
                      </a:r>
                    </a:p>
                  </a:txBody>
                  <a:tcPr marL="44453" marR="44453" marT="0" marB="0" anchor="ctr"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r>
              <a:tr h="257175">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endParaRPr>
                    </a:p>
                  </a:txBody>
                  <a:tcPr marL="44453" marR="44453" marT="0" marB="0" anchor="ctr"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smtClean="0">
                          <a:ln>
                            <a:noFill/>
                          </a:ln>
                          <a:solidFill>
                            <a:srgbClr val="000000"/>
                          </a:solidFill>
                          <a:effectLst/>
                          <a:latin typeface="Calibri" pitchFamily="34" charset="0"/>
                          <a:ea typeface="MS Mincho" pitchFamily="49" charset="-128"/>
                          <a:cs typeface="Calibri" pitchFamily="34" charset="0"/>
                        </a:rPr>
                        <a:t>grad</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83.99</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1253.55</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3191.33</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10088.28</a:t>
                      </a:r>
                    </a:p>
                  </a:txBody>
                  <a:tcPr marL="44453" marR="44453" marT="0" marB="0" anchor="ctr"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rgbClr val="000000"/>
                          </a:solidFill>
                          <a:effectLst/>
                          <a:latin typeface="Calibri" pitchFamily="34" charset="0"/>
                          <a:ea typeface="MS Mincho" pitchFamily="49" charset="-128"/>
                          <a:cs typeface="Calibri" pitchFamily="34" charset="0"/>
                        </a:rPr>
                        <a:t>16170.70</a:t>
                      </a:r>
                    </a:p>
                  </a:txBody>
                  <a:tcPr marL="44453" marR="44453" marT="0" marB="0" anchor="ctr"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r>
            </a:tbl>
          </a:graphicData>
        </a:graphic>
      </p:graphicFrame>
      <p:sp>
        <p:nvSpPr>
          <p:cNvPr id="32880" name="Rettangolo 6"/>
          <p:cNvSpPr>
            <a:spLocks noChangeArrowheads="1"/>
          </p:cNvSpPr>
          <p:nvPr/>
        </p:nvSpPr>
        <p:spPr bwMode="auto">
          <a:xfrm>
            <a:off x="247650" y="3787775"/>
            <a:ext cx="88963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457200" eaLnBrk="1" hangingPunct="1">
              <a:defRPr/>
            </a:pPr>
            <a:r>
              <a:rPr lang="en-US" altLang="it-IT" sz="1600" b="1" smtClean="0">
                <a:solidFill>
                  <a:prstClr val="black"/>
                </a:solidFill>
                <a:cs typeface="+mn-cs"/>
              </a:rPr>
              <a:t> </a:t>
            </a:r>
            <a:r>
              <a:rPr lang="en-US" altLang="it-IT" sz="1600" smtClean="0">
                <a:solidFill>
                  <a:srgbClr val="FF0000"/>
                </a:solidFill>
                <a:cs typeface="+mn-cs"/>
              </a:rPr>
              <a:t>Time (in seconds):</a:t>
            </a:r>
            <a:r>
              <a:rPr lang="en-US" altLang="it-IT" sz="1600" smtClean="0">
                <a:solidFill>
                  <a:prstClr val="black"/>
                </a:solidFill>
                <a:cs typeface="+mn-cs"/>
              </a:rPr>
              <a:t>  </a:t>
            </a:r>
            <a:r>
              <a:rPr lang="en-US" altLang="it-IT" sz="1600" smtClean="0">
                <a:solidFill>
                  <a:srgbClr val="00CC00"/>
                </a:solidFill>
                <a:cs typeface="+mn-cs"/>
              </a:rPr>
              <a:t>ONE CORE</a:t>
            </a:r>
          </a:p>
          <a:p>
            <a:pPr defTabSz="457200" eaLnBrk="1" hangingPunct="1">
              <a:defRPr/>
            </a:pPr>
            <a:r>
              <a:rPr lang="en-US" altLang="it-IT" sz="1600" smtClean="0">
                <a:solidFill>
                  <a:prstClr val="black"/>
                </a:solidFill>
                <a:cs typeface="+mn-cs"/>
              </a:rPr>
              <a:t> construction of symmetry group and transformation matrices (</a:t>
            </a:r>
            <a:r>
              <a:rPr lang="en-US" altLang="it-IT" sz="1600" i="1" smtClean="0">
                <a:solidFill>
                  <a:prstClr val="black"/>
                </a:solidFill>
                <a:cs typeface="+mn-cs"/>
              </a:rPr>
              <a:t>init</a:t>
            </a:r>
            <a:r>
              <a:rPr lang="en-US" altLang="it-IT" sz="1600" smtClean="0">
                <a:solidFill>
                  <a:prstClr val="black"/>
                </a:solidFill>
                <a:cs typeface="+mn-cs"/>
              </a:rPr>
              <a:t>), construction of the overlap matrix (over), calculation  of multipole (</a:t>
            </a:r>
            <a:r>
              <a:rPr lang="en-US" altLang="it-IT" sz="1600" i="1" smtClean="0">
                <a:solidFill>
                  <a:prstClr val="black"/>
                </a:solidFill>
                <a:cs typeface="+mn-cs"/>
              </a:rPr>
              <a:t>pole</a:t>
            </a:r>
            <a:r>
              <a:rPr lang="en-US" altLang="it-IT" sz="1600" smtClean="0">
                <a:solidFill>
                  <a:prstClr val="black"/>
                </a:solidFill>
                <a:cs typeface="+mn-cs"/>
              </a:rPr>
              <a:t>), bi- (</a:t>
            </a:r>
            <a:r>
              <a:rPr lang="en-US" altLang="it-IT" sz="1600" i="1" smtClean="0">
                <a:solidFill>
                  <a:prstClr val="black"/>
                </a:solidFill>
                <a:cs typeface="+mn-cs"/>
              </a:rPr>
              <a:t>biel</a:t>
            </a:r>
            <a:r>
              <a:rPr lang="en-US" altLang="it-IT" sz="1600" smtClean="0">
                <a:solidFill>
                  <a:prstClr val="black"/>
                </a:solidFill>
                <a:cs typeface="+mn-cs"/>
              </a:rPr>
              <a:t>) and mono- (</a:t>
            </a:r>
            <a:r>
              <a:rPr lang="en-US" altLang="it-IT" sz="1600" i="1" smtClean="0">
                <a:solidFill>
                  <a:prstClr val="black"/>
                </a:solidFill>
                <a:cs typeface="+mn-cs"/>
              </a:rPr>
              <a:t>mono</a:t>
            </a:r>
            <a:r>
              <a:rPr lang="en-US" altLang="it-IT" sz="1600" smtClean="0">
                <a:solidFill>
                  <a:prstClr val="black"/>
                </a:solidFill>
                <a:cs typeface="+mn-cs"/>
              </a:rPr>
              <a:t>) electronic integrals, transformation of f into F (</a:t>
            </a:r>
            <a:r>
              <a:rPr lang="en-US" altLang="it-IT" sz="1600" i="1" smtClean="0">
                <a:solidFill>
                  <a:prstClr val="black"/>
                </a:solidFill>
                <a:cs typeface="+mn-cs"/>
              </a:rPr>
              <a:t>fock</a:t>
            </a:r>
            <a:r>
              <a:rPr lang="en-US" altLang="it-IT" sz="1600" smtClean="0">
                <a:solidFill>
                  <a:prstClr val="black"/>
                </a:solidFill>
                <a:cs typeface="+mn-cs"/>
              </a:rPr>
              <a:t>), Fock matrix diagonalization (</a:t>
            </a:r>
            <a:r>
              <a:rPr lang="en-US" altLang="it-IT" sz="1600" i="1" smtClean="0">
                <a:solidFill>
                  <a:prstClr val="black"/>
                </a:solidFill>
                <a:cs typeface="+mn-cs"/>
              </a:rPr>
              <a:t>diag</a:t>
            </a:r>
            <a:r>
              <a:rPr lang="en-US" altLang="it-IT" sz="1600" smtClean="0">
                <a:solidFill>
                  <a:prstClr val="black"/>
                </a:solidFill>
                <a:cs typeface="+mn-cs"/>
              </a:rPr>
              <a:t>), construction and back transformation of the density matrix (dens),  calculation of the electron density over the DFT grid (</a:t>
            </a:r>
            <a:r>
              <a:rPr lang="en-US" altLang="it-IT" sz="1600" i="1" smtClean="0">
                <a:solidFill>
                  <a:prstClr val="black"/>
                </a:solidFill>
                <a:cs typeface="+mn-cs"/>
              </a:rPr>
              <a:t>dft</a:t>
            </a:r>
            <a:r>
              <a:rPr lang="en-US" altLang="it-IT" sz="1600" smtClean="0">
                <a:solidFill>
                  <a:prstClr val="black"/>
                </a:solidFill>
                <a:cs typeface="+mn-cs"/>
              </a:rPr>
              <a:t>), a single SCF cycle (</a:t>
            </a:r>
            <a:r>
              <a:rPr lang="en-US" altLang="it-IT" sz="1600" i="1" smtClean="0">
                <a:solidFill>
                  <a:prstClr val="black"/>
                </a:solidFill>
                <a:cs typeface="+mn-cs"/>
              </a:rPr>
              <a:t>TOT</a:t>
            </a:r>
            <a:r>
              <a:rPr lang="en-US" altLang="it-IT" sz="1600" i="1" baseline="-25000" smtClean="0">
                <a:solidFill>
                  <a:prstClr val="black"/>
                </a:solidFill>
                <a:cs typeface="+mn-cs"/>
              </a:rPr>
              <a:t>cyc</a:t>
            </a:r>
            <a:r>
              <a:rPr lang="en-US" altLang="it-IT" sz="1600" smtClean="0">
                <a:solidFill>
                  <a:prstClr val="black"/>
                </a:solidFill>
                <a:cs typeface="+mn-cs"/>
              </a:rPr>
              <a:t>, from B. to F.),    the entire SCF procedure (</a:t>
            </a:r>
            <a:r>
              <a:rPr lang="en-US" altLang="it-IT" sz="1600" i="1" smtClean="0">
                <a:solidFill>
                  <a:prstClr val="black"/>
                </a:solidFill>
                <a:cs typeface="+mn-cs"/>
              </a:rPr>
              <a:t>TOT</a:t>
            </a:r>
            <a:r>
              <a:rPr lang="en-US" altLang="it-IT" sz="1600" i="1" baseline="-25000" smtClean="0">
                <a:solidFill>
                  <a:prstClr val="black"/>
                </a:solidFill>
                <a:cs typeface="+mn-cs"/>
              </a:rPr>
              <a:t>SCF</a:t>
            </a:r>
            <a:r>
              <a:rPr lang="en-US" altLang="it-IT" sz="1600" smtClean="0">
                <a:solidFill>
                  <a:prstClr val="black"/>
                </a:solidFill>
                <a:cs typeface="+mn-cs"/>
              </a:rPr>
              <a:t> , 20 SCF cycles considered), calculation of the gradient for geometry optimization (</a:t>
            </a:r>
            <a:r>
              <a:rPr lang="en-US" altLang="it-IT" sz="1600" i="1" smtClean="0">
                <a:solidFill>
                  <a:prstClr val="black"/>
                </a:solidFill>
                <a:cs typeface="+mn-cs"/>
              </a:rPr>
              <a:t>grad</a:t>
            </a:r>
            <a:r>
              <a:rPr lang="en-US" altLang="it-IT" sz="1600" smtClean="0">
                <a:solidFill>
                  <a:prstClr val="black"/>
                </a:solidFill>
                <a:cs typeface="+mn-cs"/>
              </a:rPr>
              <a:t>). Calculations from (7,7) on (marked with an asterisk) were performed using the   “low memory" option.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7" name="AutoShape 2"/>
          <p:cNvSpPr>
            <a:spLocks noChangeArrowheads="1"/>
          </p:cNvSpPr>
          <p:nvPr/>
        </p:nvSpPr>
        <p:spPr bwMode="auto">
          <a:xfrm>
            <a:off x="249238" y="84138"/>
            <a:ext cx="8045450" cy="746125"/>
          </a:xfrm>
          <a:prstGeom prst="roundRect">
            <a:avLst>
              <a:gd name="adj" fmla="val 16667"/>
            </a:avLst>
          </a:prstGeom>
          <a:solidFill>
            <a:srgbClr val="729FCF"/>
          </a:solidFill>
          <a:ln w="9360">
            <a:solidFill>
              <a:srgbClr val="3465AF"/>
            </a:solidFill>
            <a:round/>
            <a:headEnd/>
            <a:tailEnd/>
          </a:ln>
        </p:spPr>
        <p:txBody>
          <a:bodyPr wrap="none" lIns="82876" tIns="41438" rIns="82876" bIns="41438" anchor="ctr"/>
          <a:lstStyle>
            <a:lvl1pPr defTabSz="414338">
              <a:lnSpc>
                <a:spcPct val="93000"/>
              </a:lnSpc>
              <a:spcAft>
                <a:spcPts val="1288"/>
              </a:spcAft>
              <a:buClr>
                <a:srgbClr val="000000"/>
              </a:buClr>
              <a:buSzPct val="100000"/>
              <a:buFont typeface="Times New Roman" panose="02020603050405020304" pitchFamily="18" charset="0"/>
              <a:buChar char="•"/>
              <a:defRPr sz="2900">
                <a:solidFill>
                  <a:srgbClr val="000000"/>
                </a:solidFill>
                <a:latin typeface="Arial" panose="020B0604020202020204" pitchFamily="34" charset="0"/>
                <a:ea typeface="DejaVu Sans" pitchFamily="16" charset="0"/>
                <a:cs typeface="DejaVu Sans" pitchFamily="16" charset="0"/>
              </a:defRPr>
            </a:lvl1pPr>
            <a:lvl2pPr marL="742950" indent="-285750" defTabSz="414338">
              <a:lnSpc>
                <a:spcPct val="93000"/>
              </a:lnSpc>
              <a:spcAft>
                <a:spcPts val="1038"/>
              </a:spcAft>
              <a:buClr>
                <a:srgbClr val="000000"/>
              </a:buClr>
              <a:buSzPct val="100000"/>
              <a:buFont typeface="Times New Roman" panose="02020603050405020304" pitchFamily="18" charset="0"/>
              <a:buChar char="–"/>
              <a:defRPr sz="2500">
                <a:solidFill>
                  <a:srgbClr val="000000"/>
                </a:solidFill>
                <a:latin typeface="Arial" panose="020B0604020202020204" pitchFamily="34" charset="0"/>
                <a:ea typeface="DejaVu Sans" pitchFamily="16" charset="0"/>
                <a:cs typeface="DejaVu Sans" pitchFamily="16" charset="0"/>
              </a:defRPr>
            </a:lvl2pPr>
            <a:lvl3pPr marL="1143000" indent="-228600" defTabSz="414338">
              <a:lnSpc>
                <a:spcPct val="93000"/>
              </a:lnSpc>
              <a:spcAft>
                <a:spcPts val="775"/>
              </a:spcAft>
              <a:buClr>
                <a:srgbClr val="000000"/>
              </a:buClr>
              <a:buSzPct val="100000"/>
              <a:buFont typeface="Times New Roman" panose="02020603050405020304" pitchFamily="18" charset="0"/>
              <a:buChar char="•"/>
              <a:defRPr sz="2200">
                <a:solidFill>
                  <a:srgbClr val="000000"/>
                </a:solidFill>
                <a:latin typeface="Arial" panose="020B0604020202020204" pitchFamily="34" charset="0"/>
                <a:ea typeface="DejaVu Sans" pitchFamily="16" charset="0"/>
                <a:cs typeface="DejaVu Sans" pitchFamily="16" charset="0"/>
              </a:defRPr>
            </a:lvl3pPr>
            <a:lvl4pPr marL="1600200" indent="-228600" defTabSz="414338">
              <a:lnSpc>
                <a:spcPct val="93000"/>
              </a:lnSpc>
              <a:spcAft>
                <a:spcPts val="52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ea typeface="DejaVu Sans" pitchFamily="16" charset="0"/>
                <a:cs typeface="DejaVu Sans" pitchFamily="16" charset="0"/>
              </a:defRPr>
            </a:lvl4pPr>
            <a:lvl5pPr marL="2057400" indent="-228600" defTabSz="414338">
              <a:lnSpc>
                <a:spcPct val="93000"/>
              </a:lnSpc>
              <a:spcAft>
                <a:spcPts val="263"/>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ea typeface="DejaVu Sans" pitchFamily="16" charset="0"/>
                <a:cs typeface="DejaVu Sans" pitchFamily="16" charset="0"/>
              </a:defRPr>
            </a:lvl5pPr>
            <a:lvl6pPr marL="2514600" indent="-228600" defTabSz="414338" eaLnBrk="0" fontAlgn="base" hangingPunct="0">
              <a:lnSpc>
                <a:spcPct val="93000"/>
              </a:lnSpc>
              <a:spcBef>
                <a:spcPct val="0"/>
              </a:spcBef>
              <a:spcAft>
                <a:spcPts val="263"/>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ea typeface="DejaVu Sans" pitchFamily="16" charset="0"/>
                <a:cs typeface="DejaVu Sans" pitchFamily="16" charset="0"/>
              </a:defRPr>
            </a:lvl6pPr>
            <a:lvl7pPr marL="2971800" indent="-228600" defTabSz="414338" eaLnBrk="0" fontAlgn="base" hangingPunct="0">
              <a:lnSpc>
                <a:spcPct val="93000"/>
              </a:lnSpc>
              <a:spcBef>
                <a:spcPct val="0"/>
              </a:spcBef>
              <a:spcAft>
                <a:spcPts val="263"/>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ea typeface="DejaVu Sans" pitchFamily="16" charset="0"/>
                <a:cs typeface="DejaVu Sans" pitchFamily="16" charset="0"/>
              </a:defRPr>
            </a:lvl7pPr>
            <a:lvl8pPr marL="3429000" indent="-228600" defTabSz="414338" eaLnBrk="0" fontAlgn="base" hangingPunct="0">
              <a:lnSpc>
                <a:spcPct val="93000"/>
              </a:lnSpc>
              <a:spcBef>
                <a:spcPct val="0"/>
              </a:spcBef>
              <a:spcAft>
                <a:spcPts val="263"/>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ea typeface="DejaVu Sans" pitchFamily="16" charset="0"/>
                <a:cs typeface="DejaVu Sans" pitchFamily="16" charset="0"/>
              </a:defRPr>
            </a:lvl8pPr>
            <a:lvl9pPr marL="3886200" indent="-228600" defTabSz="414338" eaLnBrk="0" fontAlgn="base" hangingPunct="0">
              <a:lnSpc>
                <a:spcPct val="93000"/>
              </a:lnSpc>
              <a:spcBef>
                <a:spcPct val="0"/>
              </a:spcBef>
              <a:spcAft>
                <a:spcPts val="263"/>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ea typeface="DejaVu Sans" pitchFamily="16" charset="0"/>
                <a:cs typeface="DejaVu Sans" pitchFamily="16" charset="0"/>
              </a:defRPr>
            </a:lvl9pPr>
          </a:lstStyle>
          <a:p>
            <a:pPr eaLnBrk="1">
              <a:spcAft>
                <a:spcPct val="0"/>
              </a:spcAft>
              <a:buFontTx/>
              <a:buNone/>
            </a:pPr>
            <a:endParaRPr lang="it-IT" altLang="it-IT" sz="1600">
              <a:solidFill>
                <a:srgbClr val="FFFFFF"/>
              </a:solidFill>
              <a:ea typeface="MS PGothic" panose="020B0600070205080204" pitchFamily="34" charset="-128"/>
              <a:cs typeface="Arial" panose="020B0604020202020204" pitchFamily="34" charset="0"/>
            </a:endParaRPr>
          </a:p>
        </p:txBody>
      </p:sp>
      <p:sp>
        <p:nvSpPr>
          <p:cNvPr id="98308" name="Rectangle 3"/>
          <p:cNvSpPr>
            <a:spLocks noGrp="1" noChangeArrowheads="1"/>
          </p:cNvSpPr>
          <p:nvPr>
            <p:ph type="title"/>
          </p:nvPr>
        </p:nvSpPr>
        <p:spPr>
          <a:xfrm>
            <a:off x="171450" y="176213"/>
            <a:ext cx="8224838" cy="1233487"/>
          </a:xfrm>
        </p:spPr>
        <p:txBody>
          <a:bodyPr/>
          <a:lstStyle/>
          <a:p>
            <a:pPr eaLnBrk="1">
              <a:buClrTx/>
              <a:tabLst>
                <a:tab pos="0" algn="l"/>
                <a:tab pos="412750" algn="l"/>
                <a:tab pos="827088" algn="l"/>
                <a:tab pos="1241425" algn="l"/>
                <a:tab pos="1655763" algn="l"/>
                <a:tab pos="2070100" algn="l"/>
                <a:tab pos="2484438" algn="l"/>
                <a:tab pos="2898775" algn="l"/>
                <a:tab pos="3313113" algn="l"/>
                <a:tab pos="3727450" algn="l"/>
                <a:tab pos="4141788" algn="l"/>
                <a:tab pos="4556125" algn="l"/>
                <a:tab pos="4970463" algn="l"/>
                <a:tab pos="5386388" algn="l"/>
                <a:tab pos="5800725" algn="l"/>
                <a:tab pos="6215063" algn="l"/>
                <a:tab pos="6629400" algn="l"/>
                <a:tab pos="7043738" algn="l"/>
                <a:tab pos="7458075" algn="l"/>
                <a:tab pos="7870825" algn="l"/>
                <a:tab pos="8285163" algn="l"/>
              </a:tabLst>
            </a:pPr>
            <a:r>
              <a:rPr lang="en-US" altLang="it-IT" sz="2900" smtClean="0">
                <a:latin typeface="Times New Roman" panose="02020603050405020304" pitchFamily="18" charset="0"/>
              </a:rPr>
              <a:t>    MPPCRYSTAL:  strong scaling</a:t>
            </a:r>
            <a:br>
              <a:rPr lang="en-US" altLang="it-IT" sz="2900" smtClean="0">
                <a:latin typeface="Times New Roman" panose="02020603050405020304" pitchFamily="18" charset="0"/>
              </a:rPr>
            </a:br>
            <a:r>
              <a:rPr lang="en-US" altLang="it-IT" sz="2900" smtClean="0">
                <a:latin typeface="Times New Roman" panose="02020603050405020304" pitchFamily="18" charset="0"/>
              </a:rPr>
              <a:t/>
            </a:r>
            <a:br>
              <a:rPr lang="en-US" altLang="it-IT" sz="2900" smtClean="0">
                <a:latin typeface="Times New Roman" panose="02020603050405020304" pitchFamily="18" charset="0"/>
              </a:rPr>
            </a:br>
            <a:endParaRPr lang="en-US" altLang="it-IT" sz="2900" smtClean="0">
              <a:latin typeface="Times New Roman" panose="02020603050405020304" pitchFamily="18" charset="0"/>
            </a:endParaRPr>
          </a:p>
        </p:txBody>
      </p:sp>
      <p:pic>
        <p:nvPicPr>
          <p:cNvPr id="9830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1200" y="79375"/>
            <a:ext cx="779463"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3" name="Gruppo 2"/>
          <p:cNvGrpSpPr/>
          <p:nvPr/>
        </p:nvGrpSpPr>
        <p:grpSpPr>
          <a:xfrm>
            <a:off x="1230313" y="573509"/>
            <a:ext cx="7880350" cy="5180950"/>
            <a:chOff x="1230313" y="573509"/>
            <a:chExt cx="7880350" cy="5180950"/>
          </a:xfrm>
        </p:grpSpPr>
        <p:graphicFrame>
          <p:nvGraphicFramePr>
            <p:cNvPr id="98306" name="Object 1"/>
            <p:cNvGraphicFramePr>
              <a:graphicFrameLocks noChangeAspect="1"/>
            </p:cNvGraphicFramePr>
            <p:nvPr>
              <p:extLst>
                <p:ext uri="{D42A27DB-BD31-4B8C-83A1-F6EECF244321}">
                  <p14:modId xmlns:p14="http://schemas.microsoft.com/office/powerpoint/2010/main" val="4138218674"/>
                </p:ext>
              </p:extLst>
            </p:nvPr>
          </p:nvGraphicFramePr>
          <p:xfrm>
            <a:off x="1230313" y="573509"/>
            <a:ext cx="7880350" cy="5180950"/>
          </p:xfrm>
          <a:graphic>
            <a:graphicData uri="http://schemas.openxmlformats.org/presentationml/2006/ole">
              <mc:AlternateContent xmlns:mc="http://schemas.openxmlformats.org/markup-compatibility/2006">
                <mc:Choice xmlns:v="urn:schemas-microsoft-com:vml" Requires="v">
                  <p:oleObj spid="_x0000_s98330" r:id="rId5" imgW="5184475" imgH="3676688" progId="">
                    <p:embed/>
                  </p:oleObj>
                </mc:Choice>
                <mc:Fallback>
                  <p:oleObj r:id="rId5" imgW="5184475" imgH="3676688" progId="">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0313" y="573509"/>
                          <a:ext cx="7880350" cy="5180950"/>
                        </a:xfrm>
                        <a:prstGeom prst="rect">
                          <a:avLst/>
                        </a:prstGeom>
                        <a:noFill/>
                        <a:ln>
                          <a:noFill/>
                        </a:ln>
                        <a:effectLst/>
                        <a:extLst/>
                      </p:spPr>
                    </p:pic>
                  </p:oleObj>
                </mc:Fallback>
              </mc:AlternateContent>
            </a:graphicData>
          </a:graphic>
        </p:graphicFrame>
        <p:pic>
          <p:nvPicPr>
            <p:cNvPr id="9831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0666" y="1849209"/>
              <a:ext cx="17430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nvGrpSpPr>
          <p:cNvPr id="2" name="Gruppo 1"/>
          <p:cNvGrpSpPr/>
          <p:nvPr/>
        </p:nvGrpSpPr>
        <p:grpSpPr>
          <a:xfrm>
            <a:off x="538957" y="5185455"/>
            <a:ext cx="7713663" cy="1425575"/>
            <a:chOff x="663575" y="5185455"/>
            <a:chExt cx="7713663" cy="1425575"/>
          </a:xfrm>
        </p:grpSpPr>
        <p:sp>
          <p:nvSpPr>
            <p:cNvPr id="98311" name="Text Box 6"/>
            <p:cNvSpPr txBox="1">
              <a:spLocks noChangeArrowheads="1"/>
            </p:cNvSpPr>
            <p:nvPr/>
          </p:nvSpPr>
          <p:spPr bwMode="auto">
            <a:xfrm>
              <a:off x="663575" y="5185455"/>
              <a:ext cx="7631113"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571" tIns="56774" rIns="81571" bIns="40786"/>
            <a:lstStyle>
              <a:lvl1pPr defTabSz="414338">
                <a:lnSpc>
                  <a:spcPct val="93000"/>
                </a:lnSpc>
                <a:spcAft>
                  <a:spcPts val="1288"/>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rgbClr val="000000"/>
                  </a:solidFill>
                  <a:latin typeface="Arial" panose="020B0604020202020204" pitchFamily="34" charset="0"/>
                  <a:ea typeface="DejaVu Sans" pitchFamily="16" charset="0"/>
                  <a:cs typeface="DejaVu Sans" pitchFamily="16" charset="0"/>
                </a:defRPr>
              </a:lvl1pPr>
              <a:lvl2pPr marL="742950" indent="-285750" defTabSz="414338">
                <a:lnSpc>
                  <a:spcPct val="93000"/>
                </a:lnSpc>
                <a:spcAft>
                  <a:spcPts val="1038"/>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500">
                  <a:solidFill>
                    <a:srgbClr val="000000"/>
                  </a:solidFill>
                  <a:latin typeface="Arial" panose="020B0604020202020204" pitchFamily="34" charset="0"/>
                  <a:ea typeface="DejaVu Sans" pitchFamily="16" charset="0"/>
                  <a:cs typeface="DejaVu Sans" pitchFamily="16" charset="0"/>
                </a:defRPr>
              </a:lvl2pPr>
              <a:lvl3pPr marL="1143000" indent="-228600" defTabSz="414338">
                <a:lnSpc>
                  <a:spcPct val="93000"/>
                </a:lnSpc>
                <a:spcAft>
                  <a:spcPts val="775"/>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ea typeface="DejaVu Sans" pitchFamily="16" charset="0"/>
                  <a:cs typeface="DejaVu Sans" pitchFamily="16" charset="0"/>
                </a:defRPr>
              </a:lvl3pPr>
              <a:lvl4pPr marL="1600200" indent="-228600" defTabSz="414338">
                <a:lnSpc>
                  <a:spcPct val="93000"/>
                </a:lnSpc>
                <a:spcAft>
                  <a:spcPts val="525"/>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DejaVu Sans" pitchFamily="16" charset="0"/>
                  <a:cs typeface="DejaVu Sans" pitchFamily="16" charset="0"/>
                </a:defRPr>
              </a:lvl4pPr>
              <a:lvl5pPr marL="2057400" indent="-228600" defTabSz="414338">
                <a:lnSpc>
                  <a:spcPct val="93000"/>
                </a:lnSpc>
                <a:spcAft>
                  <a:spcPts val="263"/>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DejaVu Sans" pitchFamily="16" charset="0"/>
                  <a:cs typeface="DejaVu Sans" pitchFamily="16" charset="0"/>
                </a:defRPr>
              </a:lvl5pPr>
              <a:lvl6pPr marL="2514600" indent="-228600" defTabSz="414338" eaLnBrk="0" fontAlgn="base" hangingPunct="0">
                <a:lnSpc>
                  <a:spcPct val="93000"/>
                </a:lnSpc>
                <a:spcBef>
                  <a:spcPct val="0"/>
                </a:spcBef>
                <a:spcAft>
                  <a:spcPts val="263"/>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DejaVu Sans" pitchFamily="16" charset="0"/>
                  <a:cs typeface="DejaVu Sans" pitchFamily="16" charset="0"/>
                </a:defRPr>
              </a:lvl6pPr>
              <a:lvl7pPr marL="2971800" indent="-228600" defTabSz="414338" eaLnBrk="0" fontAlgn="base" hangingPunct="0">
                <a:lnSpc>
                  <a:spcPct val="93000"/>
                </a:lnSpc>
                <a:spcBef>
                  <a:spcPct val="0"/>
                </a:spcBef>
                <a:spcAft>
                  <a:spcPts val="263"/>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DejaVu Sans" pitchFamily="16" charset="0"/>
                  <a:cs typeface="DejaVu Sans" pitchFamily="16" charset="0"/>
                </a:defRPr>
              </a:lvl7pPr>
              <a:lvl8pPr marL="3429000" indent="-228600" defTabSz="414338" eaLnBrk="0" fontAlgn="base" hangingPunct="0">
                <a:lnSpc>
                  <a:spcPct val="93000"/>
                </a:lnSpc>
                <a:spcBef>
                  <a:spcPct val="0"/>
                </a:spcBef>
                <a:spcAft>
                  <a:spcPts val="263"/>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DejaVu Sans" pitchFamily="16" charset="0"/>
                  <a:cs typeface="DejaVu Sans" pitchFamily="16" charset="0"/>
                </a:defRPr>
              </a:lvl8pPr>
              <a:lvl9pPr marL="3886200" indent="-228600" defTabSz="414338" eaLnBrk="0" fontAlgn="base" hangingPunct="0">
                <a:lnSpc>
                  <a:spcPct val="93000"/>
                </a:lnSpc>
                <a:spcBef>
                  <a:spcPct val="0"/>
                </a:spcBef>
                <a:spcAft>
                  <a:spcPts val="263"/>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DejaVu Sans" pitchFamily="16" charset="0"/>
                  <a:cs typeface="DejaVu Sans" pitchFamily="16" charset="0"/>
                </a:defRPr>
              </a:lvl9pPr>
            </a:lstStyle>
            <a:p>
              <a:pPr algn="ctr" eaLnBrk="1">
                <a:spcAft>
                  <a:spcPct val="0"/>
                </a:spcAft>
                <a:buFontTx/>
                <a:buNone/>
              </a:pPr>
              <a:r>
                <a:rPr lang="en-US" altLang="it-IT" sz="1600">
                  <a:latin typeface="Times New Roman" panose="02020603050405020304" pitchFamily="18" charset="0"/>
                  <a:ea typeface="MS PGothic" panose="020B0600070205080204" pitchFamily="34" charset="-128"/>
                  <a:cs typeface="Arial" panose="020B0604020202020204" pitchFamily="34" charset="0"/>
                </a:rPr>
                <a:t>Scaling of </a:t>
              </a:r>
              <a:r>
                <a:rPr lang="en-US" altLang="it-IT" sz="1600" b="1">
                  <a:latin typeface="Times New Roman" panose="02020603050405020304" pitchFamily="18" charset="0"/>
                  <a:ea typeface="MS PGothic" panose="020B0600070205080204" pitchFamily="34" charset="-128"/>
                  <a:cs typeface="Arial" panose="020B0604020202020204" pitchFamily="34" charset="0"/>
                </a:rPr>
                <a:t>computational time</a:t>
              </a:r>
              <a:r>
                <a:rPr lang="en-US" altLang="it-IT" sz="1600">
                  <a:latin typeface="Times New Roman" panose="02020603050405020304" pitchFamily="18" charset="0"/>
                  <a:ea typeface="MS PGothic" panose="020B0600070205080204" pitchFamily="34" charset="-128"/>
                  <a:cs typeface="Arial" panose="020B0604020202020204" pitchFamily="34" charset="0"/>
                </a:rPr>
                <a:t> required for an SCF cycle with the number of processors for two supercells of mesoporous silica MCM-41, with a 6-31G** basis set and PBE functional. The X16 cell contains 9264 atoms and 124096 atomic orbitals, the X24 one  13896 atoms and 186144 atomic orbitals.</a:t>
              </a:r>
            </a:p>
          </p:txBody>
        </p:sp>
        <p:sp>
          <p:nvSpPr>
            <p:cNvPr id="98313" name="AutoShape 8"/>
            <p:cNvSpPr>
              <a:spLocks noChangeArrowheads="1"/>
            </p:cNvSpPr>
            <p:nvPr/>
          </p:nvSpPr>
          <p:spPr bwMode="auto">
            <a:xfrm>
              <a:off x="663575" y="5228997"/>
              <a:ext cx="7713663" cy="1050925"/>
            </a:xfrm>
            <a:prstGeom prst="roundRect">
              <a:avLst>
                <a:gd name="adj" fmla="val 16667"/>
              </a:avLst>
            </a:prstGeom>
            <a:solidFill>
              <a:srgbClr val="729FCF">
                <a:alpha val="0"/>
              </a:srgbClr>
            </a:solidFill>
            <a:ln w="9360">
              <a:solidFill>
                <a:srgbClr val="3465AF"/>
              </a:solidFill>
              <a:round/>
              <a:headEnd/>
              <a:tailEnd/>
            </a:ln>
          </p:spPr>
          <p:txBody>
            <a:bodyPr wrap="none" lIns="82876" tIns="41438" rIns="82876" bIns="41438" anchor="ctr"/>
            <a:lstStyle>
              <a:lvl1pPr defTabSz="414338">
                <a:lnSpc>
                  <a:spcPct val="93000"/>
                </a:lnSpc>
                <a:spcAft>
                  <a:spcPts val="1288"/>
                </a:spcAft>
                <a:buClr>
                  <a:srgbClr val="000000"/>
                </a:buClr>
                <a:buSzPct val="100000"/>
                <a:buFont typeface="Times New Roman" panose="02020603050405020304" pitchFamily="18" charset="0"/>
                <a:buChar char="•"/>
                <a:defRPr sz="2900">
                  <a:solidFill>
                    <a:srgbClr val="000000"/>
                  </a:solidFill>
                  <a:latin typeface="Arial" panose="020B0604020202020204" pitchFamily="34" charset="0"/>
                  <a:ea typeface="DejaVu Sans" pitchFamily="16" charset="0"/>
                  <a:cs typeface="DejaVu Sans" pitchFamily="16" charset="0"/>
                </a:defRPr>
              </a:lvl1pPr>
              <a:lvl2pPr marL="742950" indent="-285750" defTabSz="414338">
                <a:lnSpc>
                  <a:spcPct val="93000"/>
                </a:lnSpc>
                <a:spcAft>
                  <a:spcPts val="1038"/>
                </a:spcAft>
                <a:buClr>
                  <a:srgbClr val="000000"/>
                </a:buClr>
                <a:buSzPct val="100000"/>
                <a:buFont typeface="Times New Roman" panose="02020603050405020304" pitchFamily="18" charset="0"/>
                <a:buChar char="–"/>
                <a:defRPr sz="2500">
                  <a:solidFill>
                    <a:srgbClr val="000000"/>
                  </a:solidFill>
                  <a:latin typeface="Arial" panose="020B0604020202020204" pitchFamily="34" charset="0"/>
                  <a:ea typeface="DejaVu Sans" pitchFamily="16" charset="0"/>
                  <a:cs typeface="DejaVu Sans" pitchFamily="16" charset="0"/>
                </a:defRPr>
              </a:lvl2pPr>
              <a:lvl3pPr marL="1143000" indent="-228600" defTabSz="414338">
                <a:lnSpc>
                  <a:spcPct val="93000"/>
                </a:lnSpc>
                <a:spcAft>
                  <a:spcPts val="775"/>
                </a:spcAft>
                <a:buClr>
                  <a:srgbClr val="000000"/>
                </a:buClr>
                <a:buSzPct val="100000"/>
                <a:buFont typeface="Times New Roman" panose="02020603050405020304" pitchFamily="18" charset="0"/>
                <a:buChar char="•"/>
                <a:defRPr sz="2200">
                  <a:solidFill>
                    <a:srgbClr val="000000"/>
                  </a:solidFill>
                  <a:latin typeface="Arial" panose="020B0604020202020204" pitchFamily="34" charset="0"/>
                  <a:ea typeface="DejaVu Sans" pitchFamily="16" charset="0"/>
                  <a:cs typeface="DejaVu Sans" pitchFamily="16" charset="0"/>
                </a:defRPr>
              </a:lvl3pPr>
              <a:lvl4pPr marL="1600200" indent="-228600" defTabSz="414338">
                <a:lnSpc>
                  <a:spcPct val="93000"/>
                </a:lnSpc>
                <a:spcAft>
                  <a:spcPts val="52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ea typeface="DejaVu Sans" pitchFamily="16" charset="0"/>
                  <a:cs typeface="DejaVu Sans" pitchFamily="16" charset="0"/>
                </a:defRPr>
              </a:lvl4pPr>
              <a:lvl5pPr marL="2057400" indent="-228600" defTabSz="414338">
                <a:lnSpc>
                  <a:spcPct val="93000"/>
                </a:lnSpc>
                <a:spcAft>
                  <a:spcPts val="263"/>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ea typeface="DejaVu Sans" pitchFamily="16" charset="0"/>
                  <a:cs typeface="DejaVu Sans" pitchFamily="16" charset="0"/>
                </a:defRPr>
              </a:lvl5pPr>
              <a:lvl6pPr marL="2514600" indent="-228600" defTabSz="414338" eaLnBrk="0" fontAlgn="base" hangingPunct="0">
                <a:lnSpc>
                  <a:spcPct val="93000"/>
                </a:lnSpc>
                <a:spcBef>
                  <a:spcPct val="0"/>
                </a:spcBef>
                <a:spcAft>
                  <a:spcPts val="263"/>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ea typeface="DejaVu Sans" pitchFamily="16" charset="0"/>
                  <a:cs typeface="DejaVu Sans" pitchFamily="16" charset="0"/>
                </a:defRPr>
              </a:lvl6pPr>
              <a:lvl7pPr marL="2971800" indent="-228600" defTabSz="414338" eaLnBrk="0" fontAlgn="base" hangingPunct="0">
                <a:lnSpc>
                  <a:spcPct val="93000"/>
                </a:lnSpc>
                <a:spcBef>
                  <a:spcPct val="0"/>
                </a:spcBef>
                <a:spcAft>
                  <a:spcPts val="263"/>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ea typeface="DejaVu Sans" pitchFamily="16" charset="0"/>
                  <a:cs typeface="DejaVu Sans" pitchFamily="16" charset="0"/>
                </a:defRPr>
              </a:lvl7pPr>
              <a:lvl8pPr marL="3429000" indent="-228600" defTabSz="414338" eaLnBrk="0" fontAlgn="base" hangingPunct="0">
                <a:lnSpc>
                  <a:spcPct val="93000"/>
                </a:lnSpc>
                <a:spcBef>
                  <a:spcPct val="0"/>
                </a:spcBef>
                <a:spcAft>
                  <a:spcPts val="263"/>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ea typeface="DejaVu Sans" pitchFamily="16" charset="0"/>
                  <a:cs typeface="DejaVu Sans" pitchFamily="16" charset="0"/>
                </a:defRPr>
              </a:lvl8pPr>
              <a:lvl9pPr marL="3886200" indent="-228600" defTabSz="414338" eaLnBrk="0" fontAlgn="base" hangingPunct="0">
                <a:lnSpc>
                  <a:spcPct val="93000"/>
                </a:lnSpc>
                <a:spcBef>
                  <a:spcPct val="0"/>
                </a:spcBef>
                <a:spcAft>
                  <a:spcPts val="263"/>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ea typeface="DejaVu Sans" pitchFamily="16" charset="0"/>
                  <a:cs typeface="DejaVu Sans" pitchFamily="16" charset="0"/>
                </a:defRPr>
              </a:lvl9pPr>
            </a:lstStyle>
            <a:p>
              <a:pPr eaLnBrk="1">
                <a:spcAft>
                  <a:spcPct val="0"/>
                </a:spcAft>
                <a:buFontTx/>
                <a:buNone/>
              </a:pPr>
              <a:endParaRPr lang="it-IT" altLang="it-IT" sz="1600">
                <a:solidFill>
                  <a:srgbClr val="FFFFFF"/>
                </a:solidFill>
                <a:ea typeface="MS PGothic" panose="020B0600070205080204" pitchFamily="34" charset="-128"/>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it-IT" sz="2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it-IT" sz="24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23950</TotalTime>
  <Words>5250</Words>
  <Application>Microsoft Office PowerPoint</Application>
  <PresentationFormat>Presentazione su schermo (4:3)</PresentationFormat>
  <Paragraphs>1513</Paragraphs>
  <Slides>88</Slides>
  <Notes>71</Notes>
  <HiddenSlides>5</HiddenSlides>
  <MMClips>0</MMClips>
  <ScaleCrop>false</ScaleCrop>
  <HeadingPairs>
    <vt:vector size="6" baseType="variant">
      <vt:variant>
        <vt:lpstr>Tema</vt:lpstr>
      </vt:variant>
      <vt:variant>
        <vt:i4>1</vt:i4>
      </vt:variant>
      <vt:variant>
        <vt:lpstr>Server OLE incorporati</vt:lpstr>
      </vt:variant>
      <vt:variant>
        <vt:i4>3</vt:i4>
      </vt:variant>
      <vt:variant>
        <vt:lpstr>Titoli diapositive</vt:lpstr>
      </vt:variant>
      <vt:variant>
        <vt:i4>88</vt:i4>
      </vt:variant>
    </vt:vector>
  </HeadingPairs>
  <TitlesOfParts>
    <vt:vector size="92" baseType="lpstr">
      <vt:lpstr>Struttura predefinita</vt:lpstr>
      <vt:lpstr>Equation</vt:lpstr>
      <vt:lpstr>Equation.DSMT4</vt:lpstr>
      <vt:lpstr>Foglio di lavoro</vt:lpstr>
      <vt:lpstr>  Quantum mechanical simulation of crystaline systems  Roberto Dovesi  Gruppo di Chimica Teorica Dip. Di Chimica IFM Università degli Studi di Torino    </vt:lpstr>
      <vt:lpstr>  Why simulation? Is simulation useful?  Does it  produce reasonable  numbers?  Or can only try to reproduce the   experiments?</vt:lpstr>
      <vt:lpstr>Presentazione standard di PowerPoint</vt:lpstr>
      <vt:lpstr>Presentazione standard di PowerPoint</vt:lpstr>
      <vt:lpstr> But…..  The evolution of the  hardware is always much faster  than that of the  software. Parallel computing….   How to fill supercomputers?    </vt:lpstr>
      <vt:lpstr> Is simulation expensive? The last computer we bought….  </vt:lpstr>
      <vt:lpstr> At the other extreme: SUPERCOMPUTERS  </vt:lpstr>
      <vt:lpstr>Presentazione standard di PowerPoint</vt:lpstr>
      <vt:lpstr>    MPPCRYSTAL:  strong scaling  </vt:lpstr>
      <vt:lpstr>   </vt:lpstr>
      <vt:lpstr>   -classical or semi-classical energy expressions (force-field, electrostatic + repulsion terms);  structural, elastic, dielectric  properties of ionic and semi-ionic compounds  such as Al2O3 (corundum) or SiO2 (quartz); the only available  in the 1960-1980 period; still used for large systems or for a first quick determination.  Parametric (then boring parametrization, usually valid for interpolation, much less for extrapolation……).  -MD (molecular dynamics) based on classical mechanics  (then on force fields). The only  available for, say,  more than  30.000 atoms  (for example proteins).     Temperature  effect   Obviously  no electronic wavefunction      nothing about the related properties    </vt:lpstr>
      <vt:lpstr> Quantum mechanical  (based then on the solution of the Schroedinger equation at some level of approximation)  a)  ab initio   (no parameters, also indicated as first-principle)  b) semi-empirical in the quantum-mechanical frame many of the interactions (then of expensive integrals) are approximated with reference to some physical or chemical property. Cheaper than a)    </vt:lpstr>
      <vt:lpstr>  Quantum mechanical, ab initio  I)  wavefunction based (Hartree-Fock, Configuration interaction, Coupled Cluster, Moeller Plesset…..). In short:  The multielectronic problem MUST be tackled through ONE electron wavefunctions: Hartree-Product &gt;Slater Determinant &gt;variational principle &gt; double infinite expansion (basis set and determinants).   Historically, the Molecular or Chemistry approach.  Standard codes since 1960-70 (IBMOL-  means IBM  first explicit set of atomic wave-functions,  1974, Clementi and Roetti.  Gaussian (Pople) code (1975), and others in the following years.    </vt:lpstr>
      <vt:lpstr>      Quantum mechanical, ab initio II)  Electronic Density based  (a 3 variables problem instead of 3N variables)  The Hohenberg-Kohn Theorems  (1964) originates  the DFT (Density Functional Theory): LDA, GGA, meta-GGA, «hybrids», range separated…… a sort of medioeval «bestiarium»  because: the theorems say that the TOTAL ENERGY (a number)  only depends on the density (a function); however the link between the two is unknown (or known only in limiting cases as for the electron gas). In practice solves an equation very close to the one for the wavefunction.        </vt:lpstr>
      <vt:lpstr>Here we consider  the    QUANTUM MECHANICAL ab initio    approach to the properties   of crystalline compounds   only crystalline (means: periodic in 1, 2 3 directions)?   NO!  The same scheme applies to: a) local defects (say vacancies in silicon) b) desordered systems (say solid solutions)</vt:lpstr>
      <vt:lpstr>            The level of the theory:  non relativistic Schroedinger equation Born-Hoppeneimer approximation single particle approximation single determinant (Hartree-Fock or ….DFT) variational principle local basis set (LCAO)            </vt:lpstr>
      <vt:lpstr>           An obvious statement: also the simplest crystalline system is much more complicated than the simplest molecular system:  Accurate studies for the latter in the ’60 (H2, methane,benzene)  The first ab initio calculations for solids appear in 1979-1980 (diamond)            </vt:lpstr>
      <vt:lpstr>                 Hystorically, two separated development lines:  Molecules (or finite systems): HF based, a local basis set, all electron   Solids (infinite in three directions) DFT, plane-waves, pseudopotential.  In the last say 10 years…..intersections…            </vt:lpstr>
      <vt:lpstr>                The simulation at the  theoretical chemistry group in Torino   The CRYSTAL code            </vt:lpstr>
      <vt:lpstr>Presentazione standard di PowerPoint</vt:lpstr>
      <vt:lpstr>Cesare Pisani</vt:lpstr>
      <vt:lpstr> Carla Roetti </vt:lpstr>
      <vt:lpstr>            The CRYSTAL code  for the investigation of systems periodic in 1D (polymers, nanotubes), 2D (monolayers, slabs), 3D (bulk)  Born in Torino in 1976, public releases  in  1988 (QCPE),  1992, 1995, 1998, 2002, 2006, 2009,  2014  Contributions from many researchers  from many countries            </vt:lpstr>
      <vt:lpstr>            CRYSTAL88, was the first ab initio code publicly  available to the scientific community,  last  release: 2014.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periodic model</vt:lpstr>
      <vt:lpstr>Hamiltonians </vt:lpstr>
      <vt:lpstr>Presentazione standard di PowerPoint</vt:lpstr>
      <vt:lpstr>            A few applications…….   Total energy calculation…. Geometry optimization….              </vt:lpstr>
      <vt:lpstr>Presentazione standard di PowerPoint</vt:lpstr>
      <vt:lpstr>Tensorial Properties of Crystals </vt:lpstr>
      <vt:lpstr>Effect of the Crystal Symmetry on Tensors </vt:lpstr>
      <vt:lpstr>Tensorial Properties Related to Crystal Strain</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Garnets: X3Y2(SiO4)3</vt:lpstr>
      <vt:lpstr>Presentazione standard di PowerPoint</vt:lpstr>
      <vt:lpstr>Presentazione standard di PowerPoint</vt:lpstr>
      <vt:lpstr>Presentazione standard di PowerPoint</vt:lpstr>
      <vt:lpstr>Presentazione standard di PowerPoint</vt:lpstr>
      <vt:lpstr>Presentazione standard di PowerPoint</vt:lpstr>
      <vt:lpstr>Garnets : Statistics</vt:lpstr>
      <vt:lpstr>IR reflectance spectrum</vt:lpstr>
      <vt:lpstr>IR reflectance spectrum of grossular</vt:lpstr>
      <vt:lpstr>IR reflectance spectrum: required quantities</vt:lpstr>
      <vt:lpstr>Presentazione standard di PowerPoint</vt:lpstr>
      <vt:lpstr>From A1g+Eg wavenumbers...</vt:lpstr>
      <vt:lpstr>... to RAMAN spectra!</vt:lpstr>
      <vt:lpstr>And now F2g wavenumbers...</vt:lpstr>
      <vt:lpstr>... and the RAMAN spectra!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Input again: general!!</vt:lpstr>
      <vt:lpstr>Presentazione standard di PowerPoint</vt:lpstr>
      <vt:lpstr>Presentazione standard di PowerPoint</vt:lpstr>
      <vt:lpstr>Presentazione standard di PowerPoint</vt:lpstr>
      <vt:lpstr>Comparison of optimized structures</vt:lpstr>
      <vt:lpstr>Presentazione standard di PowerPoint</vt:lpstr>
      <vt:lpstr>FULLERENES:  size of the matrices</vt:lpstr>
      <vt:lpstr>Presentazione standard di PowerPoint</vt:lpstr>
    </vt:vector>
  </TitlesOfParts>
  <Company>CRYSTAL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Javier</dc:creator>
  <cp:lastModifiedBy>RD</cp:lastModifiedBy>
  <cp:revision>375</cp:revision>
  <dcterms:created xsi:type="dcterms:W3CDTF">2005-05-11T19:44:38Z</dcterms:created>
  <dcterms:modified xsi:type="dcterms:W3CDTF">2014-12-19T12:49:20Z</dcterms:modified>
</cp:coreProperties>
</file>