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4158" r:id="rId1"/>
    <p:sldMasterId id="2147484242" r:id="rId2"/>
    <p:sldMasterId id="2147484290" r:id="rId3"/>
    <p:sldMasterId id="2147484677" r:id="rId4"/>
  </p:sldMasterIdLst>
  <p:notesMasterIdLst>
    <p:notesMasterId r:id="rId46"/>
  </p:notesMasterIdLst>
  <p:handoutMasterIdLst>
    <p:handoutMasterId r:id="rId47"/>
  </p:handoutMasterIdLst>
  <p:sldIdLst>
    <p:sldId id="256" r:id="rId5"/>
    <p:sldId id="262" r:id="rId6"/>
    <p:sldId id="295" r:id="rId7"/>
    <p:sldId id="298" r:id="rId8"/>
    <p:sldId id="263" r:id="rId9"/>
    <p:sldId id="308" r:id="rId10"/>
    <p:sldId id="309" r:id="rId11"/>
    <p:sldId id="265" r:id="rId12"/>
    <p:sldId id="274" r:id="rId13"/>
    <p:sldId id="279" r:id="rId14"/>
    <p:sldId id="277" r:id="rId15"/>
    <p:sldId id="301" r:id="rId16"/>
    <p:sldId id="304" r:id="rId17"/>
    <p:sldId id="303" r:id="rId18"/>
    <p:sldId id="267" r:id="rId19"/>
    <p:sldId id="282" r:id="rId20"/>
    <p:sldId id="284" r:id="rId21"/>
    <p:sldId id="268" r:id="rId22"/>
    <p:sldId id="285" r:id="rId23"/>
    <p:sldId id="287" r:id="rId24"/>
    <p:sldId id="299" r:id="rId25"/>
    <p:sldId id="288" r:id="rId26"/>
    <p:sldId id="270" r:id="rId27"/>
    <p:sldId id="286" r:id="rId28"/>
    <p:sldId id="289" r:id="rId29"/>
    <p:sldId id="310" r:id="rId30"/>
    <p:sldId id="271" r:id="rId31"/>
    <p:sldId id="292" r:id="rId32"/>
    <p:sldId id="272" r:id="rId33"/>
    <p:sldId id="291" r:id="rId34"/>
    <p:sldId id="294" r:id="rId35"/>
    <p:sldId id="297" r:id="rId36"/>
    <p:sldId id="275" r:id="rId37"/>
    <p:sldId id="260" r:id="rId38"/>
    <p:sldId id="276" r:id="rId39"/>
    <p:sldId id="278" r:id="rId40"/>
    <p:sldId id="283" r:id="rId41"/>
    <p:sldId id="293" r:id="rId42"/>
    <p:sldId id="300" r:id="rId43"/>
    <p:sldId id="305" r:id="rId44"/>
    <p:sldId id="30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D915A0C9-3518-489A-A6E3-6B25DCB14992}">
          <p14:sldIdLst>
            <p14:sldId id="256"/>
            <p14:sldId id="262"/>
            <p14:sldId id="295"/>
            <p14:sldId id="298"/>
            <p14:sldId id="263"/>
            <p14:sldId id="308"/>
            <p14:sldId id="309"/>
            <p14:sldId id="265"/>
            <p14:sldId id="274"/>
            <p14:sldId id="279"/>
            <p14:sldId id="277"/>
            <p14:sldId id="301"/>
            <p14:sldId id="304"/>
            <p14:sldId id="303"/>
            <p14:sldId id="267"/>
            <p14:sldId id="282"/>
            <p14:sldId id="284"/>
            <p14:sldId id="268"/>
            <p14:sldId id="285"/>
            <p14:sldId id="287"/>
            <p14:sldId id="299"/>
            <p14:sldId id="288"/>
            <p14:sldId id="270"/>
            <p14:sldId id="286"/>
            <p14:sldId id="289"/>
            <p14:sldId id="310"/>
            <p14:sldId id="271"/>
            <p14:sldId id="292"/>
            <p14:sldId id="272"/>
            <p14:sldId id="291"/>
            <p14:sldId id="294"/>
            <p14:sldId id="297"/>
            <p14:sldId id="275"/>
            <p14:sldId id="260"/>
            <p14:sldId id="276"/>
            <p14:sldId id="278"/>
            <p14:sldId id="283"/>
            <p14:sldId id="293"/>
            <p14:sldId id="300"/>
            <p14:sldId id="305"/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" initials="S" lastIdx="2" clrIdx="0">
    <p:extLst>
      <p:ext uri="{19B8F6BF-5375-455C-9EA6-DF929625EA0E}">
        <p15:presenceInfo xmlns:p15="http://schemas.microsoft.com/office/powerpoint/2012/main" userId="Silv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2F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011E638B-F285-4F63-9A9D-FC5182A7C3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F8EF0BE-F2B2-456F-AAB9-3F6B2AAAD2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t-IT"/>
              <a:t>17/07/2018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1C717A5-B986-4F8C-A36D-5CE5569171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Sensitivity of WRF model in retrieving CTH and application to EUSO-SPB1 experiment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B3893C0-3552-4046-A395-E4FD421170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5ECA8-042E-4CB7-9B65-45906EC30A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36859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t-IT"/>
              <a:t>17/07/2018</a:t>
            </a:r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Sensitivity of WRF model in retrieving CTH and application to EUSO-SPB1 experiment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124CB-CA75-4DB1-9E38-AD83095F72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821999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E3A87-303C-428D-8C9D-4B063876B5B4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0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25FA-7B6F-4E32-9B09-990981F094B5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60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04C0-BC77-4F4C-A4D2-AED4892879A8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8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C637-767B-4037-8934-571A58D78A36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65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1F8D-05A7-416B-A69F-165AEEED2D35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23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BA4F-660D-4D2E-BB83-A365CB13A0D1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64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3424-916D-4ADD-8EE0-FFB1BAE116E4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61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F992-F422-4A62-8D37-570A0902AAC5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98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BF7E-F0EC-4362-8987-39E3893455D4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46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6543-3F27-482D-8C09-55B37CDC05B2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36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0EE8-26D2-48B6-8BDA-F20AA64AB4E0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2AEB-5D86-4F36-A547-B7DA40BB433F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66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AA81-DD59-4EF4-87A9-6AD49FC3558C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843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4660-DBF9-4F95-AB60-6C3C88DD010A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21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5ECD-C8E8-4347-B7BE-D1B1B7AC9133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34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0581-F8DF-421D-9027-EA12C2CDF601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169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A21-2E6A-41D9-B29E-E3C96268F02E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512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73F8-17D9-4C08-B8E7-CB545F27F225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26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5191-42F6-4620-91DF-29C299C302B1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83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798A6-9032-4F3D-8026-34D7A6A89FB9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21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FED7-2057-469F-9196-BE008ACF0521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50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2641-A72D-4F2E-BCF1-DC989C258452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0CBD-EF87-4753-96C2-0BEB19B9DE69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43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5B52-A031-48EC-A536-982E3A64B22D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66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F511-7B41-4012-B825-0CD642A8FFCF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49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9289-CF17-45CF-8693-3721F078293B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08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7B73-1429-42E8-A939-8BCD8BC90E1B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809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5139890-EA78-4D4E-BA66-54FC00EBF402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70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ED1E-A7B1-4131-9F8F-9276FF5FDFE4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7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FD9D650-78B6-4392-932C-8DE71B767982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E0E9-181C-47F3-999B-B186150E8EBB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10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1552-6755-4D3F-94A6-7ECE466CBDA3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044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80BF-23F0-40C6-AB15-517E555E014A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8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43B86-AEBD-44BE-8D65-93BB2EE6E613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975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5E57-B079-403C-A70F-66533BA92E22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114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031FE8F-F23B-4FB4-98AA-8045401F8926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679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D3F6-1F1C-4678-9499-A62D0E35A9F7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812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E05D-B7B1-4EE3-80B4-F9031374837C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25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2814D91-BC1F-4248-B4D1-4AD1195C6DEB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23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1F55-376E-45F9-A9D1-9C1276B2E475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5A13-B952-4B80-8A3B-0682A5C46286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22959-8FE9-4143-9747-38FE5E082A58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9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C866-C312-4D5C-B3DA-AE7060ACAAE4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8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1BC1-381A-48B4-A186-31B070322861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40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0C3121-9EE2-4180-AB52-B84F27037F4A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4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9F4F55B-CFAB-4D40-8245-454956428E09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83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E3B99F1-CEAC-4C91-BC61-3CE285CC768B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9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D86CA79-5C9A-4330-97EC-085046822DC0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029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8" r:id="rId1"/>
    <p:sldLayoutId id="2147484679" r:id="rId2"/>
    <p:sldLayoutId id="2147484680" r:id="rId3"/>
    <p:sldLayoutId id="2147484681" r:id="rId4"/>
    <p:sldLayoutId id="2147484682" r:id="rId5"/>
    <p:sldLayoutId id="2147484683" r:id="rId6"/>
    <p:sldLayoutId id="2147484684" r:id="rId7"/>
    <p:sldLayoutId id="2147484685" r:id="rId8"/>
    <p:sldLayoutId id="2147484686" r:id="rId9"/>
    <p:sldLayoutId id="2147484687" r:id="rId10"/>
    <p:sldLayoutId id="2147484688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jpe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3AC36E-FC99-4861-AF5F-4EB204BC397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29390" y="1510104"/>
            <a:ext cx="10545763" cy="3673475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Sensitivity </a:t>
            </a:r>
            <a:r>
              <a:rPr lang="en-US" sz="3600" dirty="0">
                <a:solidFill>
                  <a:schemeClr val="accent1"/>
                </a:solidFill>
              </a:rPr>
              <a:t>of </a:t>
            </a:r>
            <a:r>
              <a:rPr lang="en-US" sz="3600" dirty="0" smtClean="0">
                <a:solidFill>
                  <a:schemeClr val="accent1"/>
                </a:solidFill>
              </a:rPr>
              <a:t>WRF </a:t>
            </a:r>
            <a:r>
              <a:rPr lang="en-US" sz="3600" dirty="0">
                <a:solidFill>
                  <a:schemeClr val="accent1"/>
                </a:solidFill>
              </a:rPr>
              <a:t>meteorological model in retrieving Cloud Top Height and application to the EUSO-SPB1 experiment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4E68E40-3DD5-4856-9F93-2EDAAC791BD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59567" y="4586990"/>
            <a:ext cx="10822899" cy="1738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1">
                    <a:alpha val="80000"/>
                  </a:schemeClr>
                </a:solidFill>
              </a:rPr>
              <a:t>Supervisor: Ferrarese Silvia</a:t>
            </a:r>
          </a:p>
          <a:p>
            <a:pPr marL="0" indent="0">
              <a:buNone/>
            </a:pPr>
            <a:r>
              <a:rPr lang="it-IT" dirty="0">
                <a:solidFill>
                  <a:schemeClr val="tx1">
                    <a:alpha val="80000"/>
                  </a:schemeClr>
                </a:solidFill>
              </a:rPr>
              <a:t>Co-supervisor: </a:t>
            </a:r>
            <a:r>
              <a:rPr lang="it-IT" dirty="0" err="1">
                <a:solidFill>
                  <a:schemeClr val="tx1">
                    <a:alpha val="80000"/>
                  </a:schemeClr>
                </a:solidFill>
              </a:rPr>
              <a:t>Bertaina</a:t>
            </a:r>
            <a:r>
              <a:rPr lang="it-IT" dirty="0">
                <a:solidFill>
                  <a:schemeClr val="tx1">
                    <a:alpha val="80000"/>
                  </a:schemeClr>
                </a:solidFill>
              </a:rPr>
              <a:t> Mario</a:t>
            </a:r>
          </a:p>
          <a:p>
            <a:pPr marL="0" indent="0" algn="r">
              <a:buNone/>
            </a:pPr>
            <a:r>
              <a:rPr lang="it-IT" dirty="0" smtClean="0">
                <a:solidFill>
                  <a:schemeClr val="tx1">
                    <a:alpha val="80000"/>
                  </a:schemeClr>
                </a:solidFill>
              </a:rPr>
              <a:t>Candidate: Monte Silvia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420131" y="629587"/>
            <a:ext cx="5891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Università degli Studi di Torino</a:t>
            </a:r>
          </a:p>
          <a:p>
            <a:r>
              <a:rPr lang="it-IT" dirty="0" smtClean="0"/>
              <a:t>Dipartimento di Fisica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661941" y="6220918"/>
            <a:ext cx="385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Academic</a:t>
            </a:r>
            <a:r>
              <a:rPr lang="it-IT" dirty="0" smtClean="0"/>
              <a:t> </a:t>
            </a:r>
            <a:r>
              <a:rPr lang="it-IT" dirty="0" err="1" smtClean="0"/>
              <a:t>Year</a:t>
            </a:r>
            <a:r>
              <a:rPr lang="it-IT" dirty="0" smtClean="0"/>
              <a:t> 2017/2018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351" y="516533"/>
            <a:ext cx="1589918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31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7580DE-C0DA-46F0-BDA4-182188C66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GCM </a:t>
            </a:r>
            <a:r>
              <a:rPr lang="it-IT" dirty="0" err="1"/>
              <a:t>Outputs</a:t>
            </a: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7D06D07-41C0-42FE-9516-6FB2CF14E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594" y="1895574"/>
            <a:ext cx="11029616" cy="4574556"/>
          </a:xfrm>
        </p:spPr>
        <p:txBody>
          <a:bodyPr anchor="t" anchorCtr="0">
            <a:normAutofit fontScale="77500" lnSpcReduction="20000"/>
          </a:bodyPr>
          <a:lstStyle/>
          <a:p>
            <a:pPr marL="0" indent="0">
              <a:buNone/>
            </a:pPr>
            <a:r>
              <a:rPr lang="it-IT" sz="2300" dirty="0"/>
              <a:t>ECMWF (Reading, UK) </a:t>
            </a:r>
            <a:r>
              <a:rPr lang="it-IT" sz="2300" dirty="0" err="1"/>
              <a:t>provides</a:t>
            </a:r>
            <a:r>
              <a:rPr lang="it-IT" sz="2300" dirty="0"/>
              <a:t>: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/>
              <a:t>10 m U and V </a:t>
            </a:r>
            <a:r>
              <a:rPr lang="it-IT" sz="1500" dirty="0" err="1"/>
              <a:t>wind</a:t>
            </a:r>
            <a:r>
              <a:rPr lang="it-IT" sz="1500" dirty="0"/>
              <a:t> </a:t>
            </a:r>
            <a:r>
              <a:rPr lang="it-IT" sz="1500" dirty="0" err="1"/>
              <a:t>components</a:t>
            </a:r>
            <a:endParaRPr lang="it-IT" sz="15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/>
              <a:t>2 m T and </a:t>
            </a:r>
            <a:r>
              <a:rPr lang="it-IT" sz="1500" dirty="0" err="1"/>
              <a:t>dewpoint</a:t>
            </a:r>
            <a:r>
              <a:rPr lang="it-IT" sz="1500" dirty="0"/>
              <a:t> T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/>
              <a:t>Albedo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 err="1"/>
              <a:t>Geopotential</a:t>
            </a:r>
            <a:endParaRPr lang="it-IT" sz="15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/>
              <a:t>Land-</a:t>
            </a:r>
            <a:r>
              <a:rPr lang="it-IT" sz="1500" dirty="0" err="1"/>
              <a:t>sea</a:t>
            </a:r>
            <a:r>
              <a:rPr lang="it-IT" sz="1500" dirty="0"/>
              <a:t> </a:t>
            </a:r>
            <a:r>
              <a:rPr lang="it-IT" sz="1500" dirty="0" err="1"/>
              <a:t>mask</a:t>
            </a:r>
            <a:endParaRPr lang="it-IT" sz="15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 err="1"/>
              <a:t>Mean</a:t>
            </a:r>
            <a:r>
              <a:rPr lang="it-IT" sz="1500" dirty="0"/>
              <a:t> </a:t>
            </a:r>
            <a:r>
              <a:rPr lang="it-IT" sz="1500" dirty="0" err="1"/>
              <a:t>sea</a:t>
            </a:r>
            <a:r>
              <a:rPr lang="it-IT" sz="1500" dirty="0"/>
              <a:t> </a:t>
            </a:r>
            <a:r>
              <a:rPr lang="it-IT" sz="1500" dirty="0" err="1"/>
              <a:t>level</a:t>
            </a:r>
            <a:r>
              <a:rPr lang="it-IT" sz="1500" dirty="0"/>
              <a:t> pressure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/>
              <a:t>Sea-</a:t>
            </a:r>
            <a:r>
              <a:rPr lang="it-IT" sz="1500" dirty="0" err="1"/>
              <a:t>ice</a:t>
            </a:r>
            <a:r>
              <a:rPr lang="it-IT" sz="1500" dirty="0"/>
              <a:t> cover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/>
              <a:t>Sea </a:t>
            </a:r>
            <a:r>
              <a:rPr lang="it-IT" sz="1500" dirty="0" err="1"/>
              <a:t>surface</a:t>
            </a:r>
            <a:r>
              <a:rPr lang="it-IT" sz="1500" dirty="0"/>
              <a:t> temperature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 err="1"/>
              <a:t>Skin</a:t>
            </a:r>
            <a:r>
              <a:rPr lang="it-IT" sz="1500" dirty="0"/>
              <a:t> temperature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 err="1"/>
              <a:t>Snow</a:t>
            </a:r>
            <a:r>
              <a:rPr lang="it-IT" sz="1500" dirty="0"/>
              <a:t> </a:t>
            </a:r>
            <a:r>
              <a:rPr lang="it-IT" sz="1500" dirty="0" err="1"/>
              <a:t>depth</a:t>
            </a:r>
            <a:endParaRPr lang="it-IT" sz="15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 err="1"/>
              <a:t>Soil</a:t>
            </a:r>
            <a:r>
              <a:rPr lang="it-IT" sz="1500" dirty="0"/>
              <a:t> temperature </a:t>
            </a:r>
            <a:r>
              <a:rPr lang="it-IT" sz="1500" dirty="0" err="1"/>
              <a:t>level</a:t>
            </a:r>
            <a:r>
              <a:rPr lang="it-IT" sz="1500" dirty="0"/>
              <a:t> (4)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/>
              <a:t>Surface pressure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/>
                </a:solidFill>
              </a:rPr>
              <a:t>Total, Low, Medium and High cloud cover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/>
              <a:t>Total </a:t>
            </a:r>
            <a:r>
              <a:rPr lang="it-IT" sz="1500" dirty="0" err="1"/>
              <a:t>column</a:t>
            </a:r>
            <a:r>
              <a:rPr lang="it-IT" sz="1500" dirty="0"/>
              <a:t> water and water </a:t>
            </a:r>
            <a:r>
              <a:rPr lang="it-IT" sz="1500" dirty="0" err="1"/>
              <a:t>vapor</a:t>
            </a:r>
            <a:endParaRPr lang="it-IT" sz="15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 err="1"/>
              <a:t>Volumetric</a:t>
            </a:r>
            <a:r>
              <a:rPr lang="it-IT" sz="1500" dirty="0"/>
              <a:t> </a:t>
            </a:r>
            <a:r>
              <a:rPr lang="it-IT" sz="1500" dirty="0" err="1"/>
              <a:t>soil</a:t>
            </a:r>
            <a:r>
              <a:rPr lang="it-IT" sz="1500" dirty="0"/>
              <a:t> water </a:t>
            </a:r>
            <a:r>
              <a:rPr lang="it-IT" sz="1500" dirty="0" err="1"/>
              <a:t>layer</a:t>
            </a:r>
            <a:r>
              <a:rPr lang="it-IT" sz="1500" dirty="0"/>
              <a:t> (4)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29" name="Segnaposto piè di pagina 4">
            <a:extLst>
              <a:ext uri="{FF2B5EF4-FFF2-40B4-BE49-F238E27FC236}">
                <a16:creationId xmlns:a16="http://schemas.microsoft.com/office/drawing/2014/main" id="{C05A0B8B-60D5-4A83-B0F4-FD2DCFD0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7790" y="6240888"/>
            <a:ext cx="8337183" cy="289077"/>
          </a:xfrm>
        </p:spPr>
        <p:txBody>
          <a:bodyPr/>
          <a:lstStyle/>
          <a:p>
            <a:r>
              <a:rPr lang="en-US" sz="1200" dirty="0"/>
              <a:t>Sensitivity of WRF meteorological model in retrieving CTH and application to EUSO-SPB1 experiment</a:t>
            </a:r>
          </a:p>
        </p:txBody>
      </p:sp>
      <p:sp>
        <p:nvSpPr>
          <p:cNvPr id="31" name="Segnaposto numero diapositiva 3">
            <a:extLst>
              <a:ext uri="{FF2B5EF4-FFF2-40B4-BE49-F238E27FC236}">
                <a16:creationId xmlns:a16="http://schemas.microsoft.com/office/drawing/2014/main" id="{BA603528-6876-4D77-A96B-A52A5B34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702" y="6168524"/>
            <a:ext cx="1052508" cy="365125"/>
          </a:xfrm>
        </p:spPr>
        <p:txBody>
          <a:bodyPr/>
          <a:lstStyle/>
          <a:p>
            <a:fld id="{6D22F896-40B5-4ADD-8801-0D06FADFA095}" type="slidenum">
              <a:rPr lang="en-US" sz="1200" smtClean="0"/>
              <a:pPr/>
              <a:t>10</a:t>
            </a:fld>
            <a:endParaRPr lang="en-US" sz="1200" dirty="0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0514BDD3-18AB-4D57-9F8C-A908162A7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402879"/>
              </p:ext>
            </p:extLst>
          </p:nvPr>
        </p:nvGraphicFramePr>
        <p:xfrm>
          <a:off x="5062246" y="4727610"/>
          <a:ext cx="1059050" cy="148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sx="1000" sy="1000" algn="ctr" rotWithShape="0">
                    <a:srgbClr val="000000"/>
                  </a:outerShdw>
                </a:effectLst>
                <a:tableStyleId>{5C22544A-7EE6-4342-B048-85BDC9FD1C3A}</a:tableStyleId>
              </a:tblPr>
              <a:tblGrid>
                <a:gridCol w="352209">
                  <a:extLst>
                    <a:ext uri="{9D8B030D-6E8A-4147-A177-3AD203B41FA5}">
                      <a16:colId xmlns:a16="http://schemas.microsoft.com/office/drawing/2014/main" val="122039234"/>
                    </a:ext>
                  </a:extLst>
                </a:gridCol>
                <a:gridCol w="706841">
                  <a:extLst>
                    <a:ext uri="{9D8B030D-6E8A-4147-A177-3AD203B41FA5}">
                      <a16:colId xmlns:a16="http://schemas.microsoft.com/office/drawing/2014/main" val="3065012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H (km)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607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 ≤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830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200" dirty="0"/>
                        <a:t>2 ÷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281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6 ÷ 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264640"/>
                  </a:ext>
                </a:extLst>
              </a:tr>
            </a:tbl>
          </a:graphicData>
        </a:graphic>
      </p:graphicFrame>
      <p:pic>
        <p:nvPicPr>
          <p:cNvPr id="11" name="Immagine 10">
            <a:extLst>
              <a:ext uri="{FF2B5EF4-FFF2-40B4-BE49-F238E27FC236}">
                <a16:creationId xmlns:a16="http://schemas.microsoft.com/office/drawing/2014/main" id="{E462288F-A8E7-489A-803B-9D32F7CA5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296" y="633601"/>
            <a:ext cx="2685131" cy="3600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8B50C03-1C93-4789-8D11-DC0CA30A3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861" y="1629000"/>
            <a:ext cx="266611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81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7580DE-C0DA-46F0-BDA4-182188C66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GCM </a:t>
            </a:r>
            <a:r>
              <a:rPr lang="it-IT" dirty="0" err="1"/>
              <a:t>Outputs</a:t>
            </a: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7D06D07-41C0-42FE-9516-6FB2CF14E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594" y="1895574"/>
            <a:ext cx="11029616" cy="4574556"/>
          </a:xfrm>
        </p:spPr>
        <p:txBody>
          <a:bodyPr anchor="t" anchorCtr="0">
            <a:normAutofit fontScale="77500" lnSpcReduction="20000"/>
          </a:bodyPr>
          <a:lstStyle/>
          <a:p>
            <a:pPr marL="0" indent="0">
              <a:buNone/>
            </a:pPr>
            <a:r>
              <a:rPr lang="it-IT" sz="2300" dirty="0"/>
              <a:t>ECMWF (Reading, UK) </a:t>
            </a:r>
            <a:r>
              <a:rPr lang="it-IT" sz="2300" dirty="0" err="1"/>
              <a:t>provides</a:t>
            </a:r>
            <a:r>
              <a:rPr lang="it-IT" sz="2300" dirty="0"/>
              <a:t>: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/>
              <a:t>10 m U and V </a:t>
            </a:r>
            <a:r>
              <a:rPr lang="it-IT" sz="1500" dirty="0" err="1"/>
              <a:t>wind</a:t>
            </a:r>
            <a:r>
              <a:rPr lang="it-IT" sz="1500" dirty="0"/>
              <a:t> </a:t>
            </a:r>
            <a:r>
              <a:rPr lang="it-IT" sz="1500" dirty="0" err="1"/>
              <a:t>components</a:t>
            </a:r>
            <a:endParaRPr lang="it-IT" sz="15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/>
              <a:t>2 m T and </a:t>
            </a:r>
            <a:r>
              <a:rPr lang="it-IT" sz="1500" dirty="0" err="1"/>
              <a:t>dewpoint</a:t>
            </a:r>
            <a:r>
              <a:rPr lang="it-IT" sz="1500" dirty="0"/>
              <a:t> T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/>
              <a:t>Albedo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 err="1"/>
              <a:t>Geopotential</a:t>
            </a:r>
            <a:endParaRPr lang="it-IT" sz="15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/>
              <a:t>Land-</a:t>
            </a:r>
            <a:r>
              <a:rPr lang="it-IT" sz="1500" dirty="0" err="1"/>
              <a:t>sea</a:t>
            </a:r>
            <a:r>
              <a:rPr lang="it-IT" sz="1500" dirty="0"/>
              <a:t> </a:t>
            </a:r>
            <a:r>
              <a:rPr lang="it-IT" sz="1500" dirty="0" err="1"/>
              <a:t>mask</a:t>
            </a:r>
            <a:endParaRPr lang="it-IT" sz="15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 err="1"/>
              <a:t>Mean</a:t>
            </a:r>
            <a:r>
              <a:rPr lang="it-IT" sz="1500" dirty="0"/>
              <a:t> </a:t>
            </a:r>
            <a:r>
              <a:rPr lang="it-IT" sz="1500" dirty="0" err="1"/>
              <a:t>sea</a:t>
            </a:r>
            <a:r>
              <a:rPr lang="it-IT" sz="1500" dirty="0"/>
              <a:t> </a:t>
            </a:r>
            <a:r>
              <a:rPr lang="it-IT" sz="1500" dirty="0" err="1"/>
              <a:t>level</a:t>
            </a:r>
            <a:r>
              <a:rPr lang="it-IT" sz="1500" dirty="0"/>
              <a:t> pressure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/>
              <a:t>Sea-</a:t>
            </a:r>
            <a:r>
              <a:rPr lang="it-IT" sz="1500" dirty="0" err="1"/>
              <a:t>ice</a:t>
            </a:r>
            <a:r>
              <a:rPr lang="it-IT" sz="1500" dirty="0"/>
              <a:t> cover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/>
              <a:t>Sea </a:t>
            </a:r>
            <a:r>
              <a:rPr lang="it-IT" sz="1500" dirty="0" err="1"/>
              <a:t>surface</a:t>
            </a:r>
            <a:r>
              <a:rPr lang="it-IT" sz="1500" dirty="0"/>
              <a:t> temperature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 err="1"/>
              <a:t>Skin</a:t>
            </a:r>
            <a:r>
              <a:rPr lang="it-IT" sz="1500" dirty="0"/>
              <a:t> temperature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 err="1"/>
              <a:t>Snow</a:t>
            </a:r>
            <a:r>
              <a:rPr lang="it-IT" sz="1500" dirty="0"/>
              <a:t> </a:t>
            </a:r>
            <a:r>
              <a:rPr lang="it-IT" sz="1500" dirty="0" err="1"/>
              <a:t>depth</a:t>
            </a:r>
            <a:endParaRPr lang="it-IT" sz="15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 err="1"/>
              <a:t>Soil</a:t>
            </a:r>
            <a:r>
              <a:rPr lang="it-IT" sz="1500" dirty="0"/>
              <a:t> temperature </a:t>
            </a:r>
            <a:r>
              <a:rPr lang="it-IT" sz="1500" dirty="0" err="1"/>
              <a:t>level</a:t>
            </a:r>
            <a:r>
              <a:rPr lang="it-IT" sz="1500" dirty="0"/>
              <a:t> (4)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/>
              <a:t>Surface pressure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/>
                </a:solidFill>
              </a:rPr>
              <a:t>Total, Low, Medium and High cloud cover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/>
              <a:t>Total </a:t>
            </a:r>
            <a:r>
              <a:rPr lang="it-IT" sz="1500" dirty="0" err="1"/>
              <a:t>column</a:t>
            </a:r>
            <a:r>
              <a:rPr lang="it-IT" sz="1500" dirty="0"/>
              <a:t> water and water </a:t>
            </a:r>
            <a:r>
              <a:rPr lang="it-IT" sz="1500" dirty="0" err="1"/>
              <a:t>vapor</a:t>
            </a:r>
            <a:endParaRPr lang="it-IT" sz="15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 err="1"/>
              <a:t>Volumetric</a:t>
            </a:r>
            <a:r>
              <a:rPr lang="it-IT" sz="1500" dirty="0"/>
              <a:t> </a:t>
            </a:r>
            <a:r>
              <a:rPr lang="it-IT" sz="1500" dirty="0" err="1"/>
              <a:t>soil</a:t>
            </a:r>
            <a:r>
              <a:rPr lang="it-IT" sz="1500" dirty="0"/>
              <a:t> water </a:t>
            </a:r>
            <a:r>
              <a:rPr lang="it-IT" sz="1500" dirty="0" err="1"/>
              <a:t>layer</a:t>
            </a:r>
            <a:r>
              <a:rPr lang="it-IT" sz="1500" dirty="0"/>
              <a:t> (4)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29" name="Segnaposto piè di pagina 4">
            <a:extLst>
              <a:ext uri="{FF2B5EF4-FFF2-40B4-BE49-F238E27FC236}">
                <a16:creationId xmlns:a16="http://schemas.microsoft.com/office/drawing/2014/main" id="{C05A0B8B-60D5-4A83-B0F4-FD2DCFD0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7790" y="6240888"/>
            <a:ext cx="8337183" cy="289077"/>
          </a:xfrm>
        </p:spPr>
        <p:txBody>
          <a:bodyPr/>
          <a:lstStyle/>
          <a:p>
            <a:r>
              <a:rPr lang="en-US" sz="1200" dirty="0"/>
              <a:t>Sensitivity of WRF meteorological model in retrieving CTH and application to EUSO-SPB1 experiment</a:t>
            </a:r>
          </a:p>
        </p:txBody>
      </p:sp>
      <p:sp>
        <p:nvSpPr>
          <p:cNvPr id="31" name="Segnaposto numero diapositiva 3">
            <a:extLst>
              <a:ext uri="{FF2B5EF4-FFF2-40B4-BE49-F238E27FC236}">
                <a16:creationId xmlns:a16="http://schemas.microsoft.com/office/drawing/2014/main" id="{BA603528-6876-4D77-A96B-A52A5B34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702" y="6168524"/>
            <a:ext cx="1052508" cy="365125"/>
          </a:xfrm>
        </p:spPr>
        <p:txBody>
          <a:bodyPr/>
          <a:lstStyle/>
          <a:p>
            <a:fld id="{6D22F896-40B5-4ADD-8801-0D06FADFA095}" type="slidenum">
              <a:rPr lang="en-US" sz="1200" smtClean="0"/>
              <a:pPr/>
              <a:t>11</a:t>
            </a:fld>
            <a:endParaRPr lang="en-US" sz="1200" dirty="0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0514BDD3-18AB-4D57-9F8C-A908162A7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153273"/>
              </p:ext>
            </p:extLst>
          </p:nvPr>
        </p:nvGraphicFramePr>
        <p:xfrm>
          <a:off x="5062246" y="4727610"/>
          <a:ext cx="1059050" cy="148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sx="1000" sy="1000" algn="ctr" rotWithShape="0">
                    <a:srgbClr val="000000"/>
                  </a:outerShdw>
                </a:effectLst>
                <a:tableStyleId>{5C22544A-7EE6-4342-B048-85BDC9FD1C3A}</a:tableStyleId>
              </a:tblPr>
              <a:tblGrid>
                <a:gridCol w="352209">
                  <a:extLst>
                    <a:ext uri="{9D8B030D-6E8A-4147-A177-3AD203B41FA5}">
                      <a16:colId xmlns:a16="http://schemas.microsoft.com/office/drawing/2014/main" val="122039234"/>
                    </a:ext>
                  </a:extLst>
                </a:gridCol>
                <a:gridCol w="706841">
                  <a:extLst>
                    <a:ext uri="{9D8B030D-6E8A-4147-A177-3AD203B41FA5}">
                      <a16:colId xmlns:a16="http://schemas.microsoft.com/office/drawing/2014/main" val="3065012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H (km)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607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 ≤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4830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200" dirty="0"/>
                        <a:t>2 ÷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281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6 ÷ 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64640"/>
                  </a:ext>
                </a:extLst>
              </a:tr>
            </a:tbl>
          </a:graphicData>
        </a:graphic>
      </p:graphicFrame>
      <p:pic>
        <p:nvPicPr>
          <p:cNvPr id="11" name="Immagine 10">
            <a:extLst>
              <a:ext uri="{FF2B5EF4-FFF2-40B4-BE49-F238E27FC236}">
                <a16:creationId xmlns:a16="http://schemas.microsoft.com/office/drawing/2014/main" id="{26DDA11F-A128-4321-8D72-8CA0F6CBD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296" y="633601"/>
            <a:ext cx="2685131" cy="36000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5318B23-9E8B-4F03-AE20-B12C08B5E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861" y="1629000"/>
            <a:ext cx="2666112" cy="3600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32DB9A4-F162-47EE-91CA-F659B332A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427" y="2610970"/>
            <a:ext cx="267406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9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7580DE-C0DA-46F0-BDA4-182188C66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GCM </a:t>
            </a:r>
            <a:r>
              <a:rPr lang="it-IT" dirty="0" err="1"/>
              <a:t>Outputs</a:t>
            </a:r>
            <a:r>
              <a:rPr lang="it-IT" dirty="0"/>
              <a:t>: EUSO-SPB1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7D06D07-41C0-42FE-9516-6FB2CF14E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55409"/>
            <a:ext cx="11029616" cy="4285479"/>
          </a:xfrm>
        </p:spPr>
        <p:txBody>
          <a:bodyPr anchor="t" anchorCtr="0">
            <a:normAutofit/>
          </a:bodyPr>
          <a:lstStyle/>
          <a:p>
            <a:pPr marL="0" indent="0">
              <a:buSzPct val="80000"/>
              <a:buNone/>
            </a:pPr>
            <a:r>
              <a:rPr lang="it-IT" dirty="0"/>
              <a:t>Start:  25</a:t>
            </a:r>
            <a:r>
              <a:rPr lang="it-IT" baseline="30000" dirty="0"/>
              <a:t>th</a:t>
            </a:r>
            <a:r>
              <a:rPr lang="it-IT" dirty="0"/>
              <a:t> April 2017  (</a:t>
            </a:r>
            <a:r>
              <a:rPr lang="it-IT" dirty="0" err="1"/>
              <a:t>Wanaka</a:t>
            </a:r>
            <a:r>
              <a:rPr lang="it-IT" dirty="0"/>
              <a:t>, NZ)                                                          </a:t>
            </a:r>
            <a:r>
              <a:rPr lang="it-IT" dirty="0" err="1"/>
              <a:t>Height</a:t>
            </a:r>
            <a:r>
              <a:rPr lang="it-IT" dirty="0"/>
              <a:t> </a:t>
            </a:r>
            <a:r>
              <a:rPr lang="it-IT" dirty="0" err="1"/>
              <a:t>fly</a:t>
            </a:r>
            <a:r>
              <a:rPr lang="it-IT" dirty="0"/>
              <a:t>: </a:t>
            </a:r>
            <a:r>
              <a:rPr lang="it-IT" dirty="0" err="1"/>
              <a:t>almost</a:t>
            </a:r>
            <a:r>
              <a:rPr lang="it-IT" dirty="0"/>
              <a:t> 33 km</a:t>
            </a:r>
          </a:p>
          <a:p>
            <a:pPr marL="0" indent="0">
              <a:buSzPct val="80000"/>
              <a:buNone/>
            </a:pPr>
            <a:r>
              <a:rPr lang="it-IT" dirty="0"/>
              <a:t>End:    6</a:t>
            </a:r>
            <a:r>
              <a:rPr lang="it-IT" baseline="30000" dirty="0"/>
              <a:t>th</a:t>
            </a:r>
            <a:r>
              <a:rPr lang="it-IT" dirty="0"/>
              <a:t>  </a:t>
            </a:r>
            <a:r>
              <a:rPr lang="it-IT" dirty="0" err="1"/>
              <a:t>May</a:t>
            </a:r>
            <a:r>
              <a:rPr lang="it-IT" dirty="0"/>
              <a:t>  2017  (South Pacific Ocean) </a:t>
            </a:r>
          </a:p>
          <a:p>
            <a:pPr marL="0" indent="0">
              <a:buSzPct val="80000"/>
              <a:buNone/>
            </a:pPr>
            <a:r>
              <a:rPr lang="en-US" dirty="0"/>
              <a:t>                               Looking down from orbital space: first observations of UHECR Air Showers</a:t>
            </a:r>
            <a:endParaRPr lang="it-IT" dirty="0"/>
          </a:p>
        </p:txBody>
      </p:sp>
      <p:sp>
        <p:nvSpPr>
          <p:cNvPr id="29" name="Segnaposto piè di pagina 4">
            <a:extLst>
              <a:ext uri="{FF2B5EF4-FFF2-40B4-BE49-F238E27FC236}">
                <a16:creationId xmlns:a16="http://schemas.microsoft.com/office/drawing/2014/main" id="{C05A0B8B-60D5-4A83-B0F4-FD2DCFD0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7790" y="6240888"/>
            <a:ext cx="8337183" cy="289077"/>
          </a:xfrm>
        </p:spPr>
        <p:txBody>
          <a:bodyPr/>
          <a:lstStyle/>
          <a:p>
            <a:r>
              <a:rPr lang="en-US" sz="1200" dirty="0"/>
              <a:t>Sensitivity of WRF meteorological model in retrieving CTH and application to EUSO-SPB1 experiment</a:t>
            </a:r>
          </a:p>
        </p:txBody>
      </p:sp>
      <p:sp>
        <p:nvSpPr>
          <p:cNvPr id="31" name="Segnaposto numero diapositiva 3">
            <a:extLst>
              <a:ext uri="{FF2B5EF4-FFF2-40B4-BE49-F238E27FC236}">
                <a16:creationId xmlns:a16="http://schemas.microsoft.com/office/drawing/2014/main" id="{BA603528-6876-4D77-A96B-A52A5B34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702" y="6168524"/>
            <a:ext cx="1052508" cy="365125"/>
          </a:xfrm>
        </p:spPr>
        <p:txBody>
          <a:bodyPr/>
          <a:lstStyle/>
          <a:p>
            <a:fld id="{6D22F896-40B5-4ADD-8801-0D06FADFA095}" type="slidenum">
              <a:rPr lang="en-US" sz="1200" smtClean="0"/>
              <a:pPr/>
              <a:t>12</a:t>
            </a:fld>
            <a:endParaRPr lang="en-US" sz="1200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F5BE0F5B-907A-46B5-B2BC-CAA37685F070}"/>
              </a:ext>
            </a:extLst>
          </p:cNvPr>
          <p:cNvSpPr txBox="1">
            <a:spLocks/>
          </p:cNvSpPr>
          <p:nvPr/>
        </p:nvSpPr>
        <p:spPr>
          <a:xfrm>
            <a:off x="581192" y="1969478"/>
            <a:ext cx="11029616" cy="38893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DF96BC9-AE34-4479-BF9C-9CB749B21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615" y="646998"/>
            <a:ext cx="3274176" cy="704403"/>
          </a:xfrm>
          <a:prstGeom prst="rect">
            <a:avLst/>
          </a:prstGeom>
        </p:spPr>
      </p:pic>
      <p:pic>
        <p:nvPicPr>
          <p:cNvPr id="12" name="Segnaposto contenuto 8">
            <a:extLst>
              <a:ext uri="{FF2B5EF4-FFF2-40B4-BE49-F238E27FC236}">
                <a16:creationId xmlns:a16="http://schemas.microsoft.com/office/drawing/2014/main" id="{6A370397-484C-4B44-89A9-6C94537DE9C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258929" y="3356500"/>
            <a:ext cx="4468862" cy="2884388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11794AE5-A0E3-4E11-9D64-AAECAF57CFF0}"/>
              </a:ext>
            </a:extLst>
          </p:cNvPr>
          <p:cNvSpPr/>
          <p:nvPr/>
        </p:nvSpPr>
        <p:spPr>
          <a:xfrm>
            <a:off x="8391929" y="4167090"/>
            <a:ext cx="203200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DCA08C2-290C-450D-A5F5-A23706F16EDA}"/>
              </a:ext>
            </a:extLst>
          </p:cNvPr>
          <p:cNvCxnSpPr>
            <a:cxnSpLocks/>
          </p:cNvCxnSpPr>
          <p:nvPr/>
        </p:nvCxnSpPr>
        <p:spPr>
          <a:xfrm>
            <a:off x="2799471" y="4314048"/>
            <a:ext cx="55779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894AB21-61CD-4E6B-8928-3D03B73FD982}"/>
              </a:ext>
            </a:extLst>
          </p:cNvPr>
          <p:cNvSpPr txBox="1"/>
          <p:nvPr/>
        </p:nvSpPr>
        <p:spPr>
          <a:xfrm>
            <a:off x="4428590" y="4334758"/>
            <a:ext cx="5404914" cy="38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 first idea of the cloud </a:t>
            </a:r>
            <a:r>
              <a:rPr lang="it-IT" dirty="0" err="1"/>
              <a:t>field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1021AFA-EF31-432B-905C-622C6A554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2" y="3061610"/>
            <a:ext cx="2639507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3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7580DE-C0DA-46F0-BDA4-182188C66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GCM </a:t>
            </a:r>
            <a:r>
              <a:rPr lang="it-IT" dirty="0" err="1"/>
              <a:t>Outputs</a:t>
            </a:r>
            <a:r>
              <a:rPr lang="it-IT" dirty="0"/>
              <a:t>: EUSO-SPB1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7D06D07-41C0-42FE-9516-6FB2CF14E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55409"/>
            <a:ext cx="11029616" cy="4285479"/>
          </a:xfrm>
        </p:spPr>
        <p:txBody>
          <a:bodyPr anchor="t" anchorCtr="0">
            <a:normAutofit/>
          </a:bodyPr>
          <a:lstStyle/>
          <a:p>
            <a:pPr marL="0" indent="0">
              <a:buSzPct val="80000"/>
              <a:buNone/>
            </a:pPr>
            <a:r>
              <a:rPr lang="it-IT" dirty="0"/>
              <a:t>Start:  25</a:t>
            </a:r>
            <a:r>
              <a:rPr lang="it-IT" baseline="30000" dirty="0"/>
              <a:t>th</a:t>
            </a:r>
            <a:r>
              <a:rPr lang="it-IT" dirty="0"/>
              <a:t> April 2017  (</a:t>
            </a:r>
            <a:r>
              <a:rPr lang="it-IT" dirty="0" err="1"/>
              <a:t>Wanaka</a:t>
            </a:r>
            <a:r>
              <a:rPr lang="it-IT" dirty="0"/>
              <a:t>, NZ)                                                          </a:t>
            </a:r>
            <a:r>
              <a:rPr lang="it-IT" dirty="0" err="1"/>
              <a:t>Height</a:t>
            </a:r>
            <a:r>
              <a:rPr lang="it-IT" dirty="0"/>
              <a:t> </a:t>
            </a:r>
            <a:r>
              <a:rPr lang="it-IT" dirty="0" err="1"/>
              <a:t>fly</a:t>
            </a:r>
            <a:r>
              <a:rPr lang="it-IT" dirty="0"/>
              <a:t>: </a:t>
            </a:r>
            <a:r>
              <a:rPr lang="it-IT" dirty="0" err="1"/>
              <a:t>almost</a:t>
            </a:r>
            <a:r>
              <a:rPr lang="it-IT" dirty="0"/>
              <a:t> 33 km</a:t>
            </a:r>
          </a:p>
          <a:p>
            <a:pPr marL="0" indent="0">
              <a:buSzPct val="80000"/>
              <a:buNone/>
            </a:pPr>
            <a:r>
              <a:rPr lang="it-IT" dirty="0"/>
              <a:t>End:    6</a:t>
            </a:r>
            <a:r>
              <a:rPr lang="it-IT" baseline="30000" dirty="0"/>
              <a:t>th</a:t>
            </a:r>
            <a:r>
              <a:rPr lang="it-IT" dirty="0"/>
              <a:t>  </a:t>
            </a:r>
            <a:r>
              <a:rPr lang="it-IT" dirty="0" err="1"/>
              <a:t>May</a:t>
            </a:r>
            <a:r>
              <a:rPr lang="it-IT" dirty="0"/>
              <a:t>  2017  (South Pacific Ocean) </a:t>
            </a:r>
          </a:p>
          <a:p>
            <a:pPr marL="0" indent="0">
              <a:buSzPct val="80000"/>
              <a:buNone/>
            </a:pPr>
            <a:r>
              <a:rPr lang="en-US" dirty="0"/>
              <a:t>                               Looking down from orbital space: first observations of UHECR Air Showers</a:t>
            </a:r>
            <a:endParaRPr lang="it-IT" dirty="0"/>
          </a:p>
        </p:txBody>
      </p:sp>
      <p:sp>
        <p:nvSpPr>
          <p:cNvPr id="29" name="Segnaposto piè di pagina 4">
            <a:extLst>
              <a:ext uri="{FF2B5EF4-FFF2-40B4-BE49-F238E27FC236}">
                <a16:creationId xmlns:a16="http://schemas.microsoft.com/office/drawing/2014/main" id="{C05A0B8B-60D5-4A83-B0F4-FD2DCFD0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7790" y="6240888"/>
            <a:ext cx="8337183" cy="289077"/>
          </a:xfrm>
        </p:spPr>
        <p:txBody>
          <a:bodyPr/>
          <a:lstStyle/>
          <a:p>
            <a:r>
              <a:rPr lang="en-US" sz="1200" dirty="0"/>
              <a:t>Sensitivity of WRF meteorological model in retrieving CTH and application to EUSO-SPB1 experiment</a:t>
            </a:r>
          </a:p>
        </p:txBody>
      </p:sp>
      <p:sp>
        <p:nvSpPr>
          <p:cNvPr id="31" name="Segnaposto numero diapositiva 3">
            <a:extLst>
              <a:ext uri="{FF2B5EF4-FFF2-40B4-BE49-F238E27FC236}">
                <a16:creationId xmlns:a16="http://schemas.microsoft.com/office/drawing/2014/main" id="{BA603528-6876-4D77-A96B-A52A5B34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702" y="6168524"/>
            <a:ext cx="1052508" cy="365125"/>
          </a:xfrm>
        </p:spPr>
        <p:txBody>
          <a:bodyPr/>
          <a:lstStyle/>
          <a:p>
            <a:fld id="{6D22F896-40B5-4ADD-8801-0D06FADFA095}" type="slidenum">
              <a:rPr lang="en-US" sz="1200" smtClean="0"/>
              <a:pPr/>
              <a:t>13</a:t>
            </a:fld>
            <a:endParaRPr lang="en-US" sz="1200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F5BE0F5B-907A-46B5-B2BC-CAA37685F070}"/>
              </a:ext>
            </a:extLst>
          </p:cNvPr>
          <p:cNvSpPr txBox="1">
            <a:spLocks/>
          </p:cNvSpPr>
          <p:nvPr/>
        </p:nvSpPr>
        <p:spPr>
          <a:xfrm>
            <a:off x="581192" y="1969478"/>
            <a:ext cx="11029616" cy="38893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DF96BC9-AE34-4479-BF9C-9CB749B21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615" y="646998"/>
            <a:ext cx="3274176" cy="704403"/>
          </a:xfrm>
          <a:prstGeom prst="rect">
            <a:avLst/>
          </a:prstGeom>
        </p:spPr>
      </p:pic>
      <p:pic>
        <p:nvPicPr>
          <p:cNvPr id="12" name="Segnaposto contenuto 8">
            <a:extLst>
              <a:ext uri="{FF2B5EF4-FFF2-40B4-BE49-F238E27FC236}">
                <a16:creationId xmlns:a16="http://schemas.microsoft.com/office/drawing/2014/main" id="{6A370397-484C-4B44-89A9-6C94537DE9C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258929" y="3356500"/>
            <a:ext cx="4468862" cy="2884388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11794AE5-A0E3-4E11-9D64-AAECAF57CFF0}"/>
              </a:ext>
            </a:extLst>
          </p:cNvPr>
          <p:cNvSpPr/>
          <p:nvPr/>
        </p:nvSpPr>
        <p:spPr>
          <a:xfrm>
            <a:off x="8391929" y="4167090"/>
            <a:ext cx="203200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DCA08C2-290C-450D-A5F5-A23706F16EDA}"/>
              </a:ext>
            </a:extLst>
          </p:cNvPr>
          <p:cNvCxnSpPr>
            <a:cxnSpLocks/>
          </p:cNvCxnSpPr>
          <p:nvPr/>
        </p:nvCxnSpPr>
        <p:spPr>
          <a:xfrm>
            <a:off x="3545058" y="4314048"/>
            <a:ext cx="483235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894AB21-61CD-4E6B-8928-3D03B73FD982}"/>
              </a:ext>
            </a:extLst>
          </p:cNvPr>
          <p:cNvSpPr txBox="1"/>
          <p:nvPr/>
        </p:nvSpPr>
        <p:spPr>
          <a:xfrm>
            <a:off x="4426959" y="4328118"/>
            <a:ext cx="5404914" cy="38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 first idea of the cloud </a:t>
            </a:r>
            <a:r>
              <a:rPr lang="it-IT" dirty="0" err="1"/>
              <a:t>field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1021AFA-EF31-432B-905C-622C6A554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2" y="3061610"/>
            <a:ext cx="2639507" cy="3240000"/>
          </a:xfrm>
          <a:prstGeom prst="rect">
            <a:avLst/>
          </a:prstGeom>
        </p:spPr>
      </p:pic>
      <p:pic>
        <p:nvPicPr>
          <p:cNvPr id="11" name="Immagine 10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90F8BCD3-BA08-436B-BDA1-165695884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176" y="3061610"/>
            <a:ext cx="265030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22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7580DE-C0DA-46F0-BDA4-182188C66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GCM </a:t>
            </a:r>
            <a:r>
              <a:rPr lang="it-IT" dirty="0" err="1"/>
              <a:t>Outputs</a:t>
            </a:r>
            <a:r>
              <a:rPr lang="it-IT" dirty="0"/>
              <a:t>: EUSO-SPB1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7D06D07-41C0-42FE-9516-6FB2CF14E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55409"/>
            <a:ext cx="11029616" cy="4285479"/>
          </a:xfrm>
        </p:spPr>
        <p:txBody>
          <a:bodyPr anchor="t" anchorCtr="0">
            <a:normAutofit/>
          </a:bodyPr>
          <a:lstStyle/>
          <a:p>
            <a:pPr marL="0" indent="0">
              <a:buSzPct val="80000"/>
              <a:buNone/>
            </a:pPr>
            <a:r>
              <a:rPr lang="it-IT" dirty="0"/>
              <a:t>Start:  25</a:t>
            </a:r>
            <a:r>
              <a:rPr lang="it-IT" baseline="30000" dirty="0"/>
              <a:t>th</a:t>
            </a:r>
            <a:r>
              <a:rPr lang="it-IT" dirty="0"/>
              <a:t> April 2017  (</a:t>
            </a:r>
            <a:r>
              <a:rPr lang="it-IT" dirty="0" err="1"/>
              <a:t>Wanaka</a:t>
            </a:r>
            <a:r>
              <a:rPr lang="it-IT" dirty="0"/>
              <a:t>, NZ)                                                          </a:t>
            </a:r>
            <a:r>
              <a:rPr lang="it-IT" dirty="0" err="1"/>
              <a:t>Height</a:t>
            </a:r>
            <a:r>
              <a:rPr lang="it-IT" dirty="0"/>
              <a:t> </a:t>
            </a:r>
            <a:r>
              <a:rPr lang="it-IT" dirty="0" err="1"/>
              <a:t>fly</a:t>
            </a:r>
            <a:r>
              <a:rPr lang="it-IT" dirty="0"/>
              <a:t>: </a:t>
            </a:r>
            <a:r>
              <a:rPr lang="it-IT" dirty="0" err="1"/>
              <a:t>almost</a:t>
            </a:r>
            <a:r>
              <a:rPr lang="it-IT" dirty="0"/>
              <a:t> 33 km</a:t>
            </a:r>
          </a:p>
          <a:p>
            <a:pPr marL="0" indent="0">
              <a:buSzPct val="80000"/>
              <a:buNone/>
            </a:pPr>
            <a:r>
              <a:rPr lang="it-IT" dirty="0"/>
              <a:t>End:    6</a:t>
            </a:r>
            <a:r>
              <a:rPr lang="it-IT" baseline="30000" dirty="0"/>
              <a:t>th</a:t>
            </a:r>
            <a:r>
              <a:rPr lang="it-IT" dirty="0"/>
              <a:t>  </a:t>
            </a:r>
            <a:r>
              <a:rPr lang="it-IT" dirty="0" err="1"/>
              <a:t>May</a:t>
            </a:r>
            <a:r>
              <a:rPr lang="it-IT" dirty="0"/>
              <a:t>  2017  (South Pacific Ocean) </a:t>
            </a:r>
          </a:p>
          <a:p>
            <a:pPr marL="0" indent="0">
              <a:buSzPct val="80000"/>
              <a:buNone/>
            </a:pPr>
            <a:r>
              <a:rPr lang="en-US" dirty="0"/>
              <a:t>                               Looking down from orbital space: first observations of UHECR Air Showers</a:t>
            </a:r>
            <a:endParaRPr lang="it-IT" dirty="0"/>
          </a:p>
        </p:txBody>
      </p:sp>
      <p:sp>
        <p:nvSpPr>
          <p:cNvPr id="29" name="Segnaposto piè di pagina 4">
            <a:extLst>
              <a:ext uri="{FF2B5EF4-FFF2-40B4-BE49-F238E27FC236}">
                <a16:creationId xmlns:a16="http://schemas.microsoft.com/office/drawing/2014/main" id="{C05A0B8B-60D5-4A83-B0F4-FD2DCFD0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7790" y="6240888"/>
            <a:ext cx="8337183" cy="289077"/>
          </a:xfrm>
        </p:spPr>
        <p:txBody>
          <a:bodyPr/>
          <a:lstStyle/>
          <a:p>
            <a:r>
              <a:rPr lang="en-US" sz="1200" dirty="0"/>
              <a:t>Sensitivity of WRF meteorological model in retrieving CTH and application to EUSO-SPB1 experiment</a:t>
            </a:r>
          </a:p>
        </p:txBody>
      </p:sp>
      <p:sp>
        <p:nvSpPr>
          <p:cNvPr id="31" name="Segnaposto numero diapositiva 3">
            <a:extLst>
              <a:ext uri="{FF2B5EF4-FFF2-40B4-BE49-F238E27FC236}">
                <a16:creationId xmlns:a16="http://schemas.microsoft.com/office/drawing/2014/main" id="{BA603528-6876-4D77-A96B-A52A5B34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702" y="6168524"/>
            <a:ext cx="1052508" cy="365125"/>
          </a:xfrm>
        </p:spPr>
        <p:txBody>
          <a:bodyPr/>
          <a:lstStyle/>
          <a:p>
            <a:fld id="{6D22F896-40B5-4ADD-8801-0D06FADFA095}" type="slidenum">
              <a:rPr lang="en-US" sz="1200" smtClean="0"/>
              <a:pPr/>
              <a:t>14</a:t>
            </a:fld>
            <a:endParaRPr lang="en-US" sz="1200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F5BE0F5B-907A-46B5-B2BC-CAA37685F070}"/>
              </a:ext>
            </a:extLst>
          </p:cNvPr>
          <p:cNvSpPr txBox="1">
            <a:spLocks/>
          </p:cNvSpPr>
          <p:nvPr/>
        </p:nvSpPr>
        <p:spPr>
          <a:xfrm>
            <a:off x="581192" y="1969478"/>
            <a:ext cx="11029616" cy="38893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DF96BC9-AE34-4479-BF9C-9CB749B21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615" y="646998"/>
            <a:ext cx="3274176" cy="704403"/>
          </a:xfrm>
          <a:prstGeom prst="rect">
            <a:avLst/>
          </a:prstGeom>
        </p:spPr>
      </p:pic>
      <p:pic>
        <p:nvPicPr>
          <p:cNvPr id="12" name="Segnaposto contenuto 8">
            <a:extLst>
              <a:ext uri="{FF2B5EF4-FFF2-40B4-BE49-F238E27FC236}">
                <a16:creationId xmlns:a16="http://schemas.microsoft.com/office/drawing/2014/main" id="{6A370397-484C-4B44-89A9-6C94537DE9C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258929" y="3356500"/>
            <a:ext cx="4468862" cy="2884388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11794AE5-A0E3-4E11-9D64-AAECAF57CFF0}"/>
              </a:ext>
            </a:extLst>
          </p:cNvPr>
          <p:cNvSpPr/>
          <p:nvPr/>
        </p:nvSpPr>
        <p:spPr>
          <a:xfrm>
            <a:off x="8391929" y="4167090"/>
            <a:ext cx="203200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DCA08C2-290C-450D-A5F5-A23706F16EDA}"/>
              </a:ext>
            </a:extLst>
          </p:cNvPr>
          <p:cNvCxnSpPr>
            <a:cxnSpLocks/>
          </p:cNvCxnSpPr>
          <p:nvPr/>
        </p:nvCxnSpPr>
        <p:spPr>
          <a:xfrm>
            <a:off x="3545058" y="4314048"/>
            <a:ext cx="483235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894AB21-61CD-4E6B-8928-3D03B73FD982}"/>
              </a:ext>
            </a:extLst>
          </p:cNvPr>
          <p:cNvSpPr txBox="1"/>
          <p:nvPr/>
        </p:nvSpPr>
        <p:spPr>
          <a:xfrm>
            <a:off x="4424044" y="4334322"/>
            <a:ext cx="5404914" cy="38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 first idea of the cloud </a:t>
            </a:r>
            <a:r>
              <a:rPr lang="it-IT" dirty="0" err="1"/>
              <a:t>field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1021AFA-EF31-432B-905C-622C6A554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2" y="3061610"/>
            <a:ext cx="2639507" cy="3240000"/>
          </a:xfrm>
          <a:prstGeom prst="rect">
            <a:avLst/>
          </a:prstGeom>
        </p:spPr>
      </p:pic>
      <p:pic>
        <p:nvPicPr>
          <p:cNvPr id="11" name="Immagine 10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90F8BCD3-BA08-436B-BDA1-165695884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176" y="3061610"/>
            <a:ext cx="2650301" cy="3240000"/>
          </a:xfrm>
          <a:prstGeom prst="rect">
            <a:avLst/>
          </a:prstGeom>
        </p:spPr>
      </p:pic>
      <p:pic>
        <p:nvPicPr>
          <p:cNvPr id="13" name="Immagine 12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A5964D76-AB2D-4513-B088-B908F36DB2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1946" y="3058188"/>
            <a:ext cx="263627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24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6349F9-F1F6-4183-A7B1-7058E2B1E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E4B18B-DDEA-41EB-8EB9-FD2A85111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69478"/>
            <a:ext cx="11029616" cy="3889322"/>
          </a:xfrm>
        </p:spPr>
        <p:txBody>
          <a:bodyPr/>
          <a:lstStyle/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JEM-EUSO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program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Meteorological</a:t>
            </a:r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models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GCM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outputs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b="1" dirty="0"/>
              <a:t>WRF </a:t>
            </a:r>
            <a:r>
              <a:rPr lang="it-IT" b="1" dirty="0" err="1"/>
              <a:t>structure</a:t>
            </a:r>
            <a:endParaRPr lang="it-IT" b="1" dirty="0"/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CTH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retrieval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CTH from cloud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fraction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CTH from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optical</a:t>
            </a:r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depth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EUSO-SPB1:  an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application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endParaRPr lang="it-IT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8205CB-A9CF-4C23-8369-B023EF4D22C6}"/>
              </a:ext>
            </a:extLst>
          </p:cNvPr>
          <p:cNvSpPr txBox="1">
            <a:spLocks/>
          </p:cNvSpPr>
          <p:nvPr/>
        </p:nvSpPr>
        <p:spPr>
          <a:xfrm>
            <a:off x="607790" y="6240888"/>
            <a:ext cx="8337183" cy="289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Sensitivity of WRF meteorological model in retrieving CTH and application to EUSO-SPB1 experiment</a:t>
            </a:r>
          </a:p>
        </p:txBody>
      </p:sp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D89D03D5-A573-4D6D-9CA3-9416BA36D37F}"/>
              </a:ext>
            </a:extLst>
          </p:cNvPr>
          <p:cNvSpPr txBox="1">
            <a:spLocks/>
          </p:cNvSpPr>
          <p:nvPr/>
        </p:nvSpPr>
        <p:spPr>
          <a:xfrm>
            <a:off x="10531702" y="6168524"/>
            <a:ext cx="1052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200" smtClean="0"/>
              <a:pPr/>
              <a:t>15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2903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7A3ED6-0D9B-4FDA-A335-FF1FAA760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WRF </a:t>
            </a:r>
            <a:r>
              <a:rPr lang="it-IT" dirty="0" err="1"/>
              <a:t>structure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04F9CCB-7688-4947-8F33-8F111045FB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7052" y="2064203"/>
                <a:ext cx="3856414" cy="3922542"/>
              </a:xfrm>
            </p:spPr>
            <p:txBody>
              <a:bodyPr anchor="t" anchorCtr="0"/>
              <a:lstStyle/>
              <a:p>
                <a:r>
                  <a:rPr lang="it-IT" dirty="0"/>
                  <a:t>Mesoscale </a:t>
                </a:r>
                <a:r>
                  <a:rPr lang="it-IT" dirty="0" err="1"/>
                  <a:t>Numerical</a:t>
                </a:r>
                <a:r>
                  <a:rPr lang="it-IT" dirty="0"/>
                  <a:t> </a:t>
                </a:r>
                <a:r>
                  <a:rPr lang="it-IT" dirty="0" err="1"/>
                  <a:t>Weather</a:t>
                </a:r>
                <a:r>
                  <a:rPr lang="it-IT" dirty="0"/>
                  <a:t> </a:t>
                </a:r>
                <a:r>
                  <a:rPr lang="it-IT" dirty="0" err="1"/>
                  <a:t>Prediction</a:t>
                </a:r>
                <a:r>
                  <a:rPr lang="it-IT" dirty="0"/>
                  <a:t> system</a:t>
                </a:r>
              </a:p>
              <a:p>
                <a:r>
                  <a:rPr lang="it-IT" dirty="0"/>
                  <a:t>Maximum </a:t>
                </a:r>
                <a:r>
                  <a:rPr lang="it-IT" dirty="0" err="1"/>
                  <a:t>resolution</a:t>
                </a:r>
                <a:r>
                  <a:rPr lang="it-IT" dirty="0"/>
                  <a:t>: 1 km</a:t>
                </a:r>
              </a:p>
              <a:p>
                <a:r>
                  <a:rPr lang="it-IT" dirty="0" err="1"/>
                  <a:t>Eta</a:t>
                </a:r>
                <a:r>
                  <a:rPr lang="it-IT" dirty="0"/>
                  <a:t> </a:t>
                </a:r>
                <a:r>
                  <a:rPr lang="it-IT" dirty="0" err="1"/>
                  <a:t>vertical</a:t>
                </a:r>
                <a:r>
                  <a:rPr lang="it-IT" dirty="0"/>
                  <a:t> </a:t>
                </a:r>
                <a:r>
                  <a:rPr lang="it-IT" dirty="0" err="1"/>
                  <a:t>coordinates</a:t>
                </a:r>
                <a:r>
                  <a:rPr lang="it-IT" dirty="0"/>
                  <a:t>:  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it-IT" b="0" dirty="0">
                  <a:ea typeface="Cambria Math" panose="02040503050406030204" pitchFamily="18" charset="0"/>
                </a:endParaRPr>
              </a:p>
              <a:p>
                <a:r>
                  <a:rPr lang="it-IT" dirty="0" err="1"/>
                  <a:t>Horizontal</a:t>
                </a:r>
                <a:r>
                  <a:rPr lang="it-IT" dirty="0"/>
                  <a:t> </a:t>
                </a:r>
                <a:r>
                  <a:rPr lang="it-IT" dirty="0" err="1"/>
                  <a:t>nesting</a:t>
                </a:r>
                <a:endParaRPr lang="it-IT" dirty="0"/>
              </a:p>
              <a:p>
                <a:endParaRPr lang="it-IT" dirty="0"/>
              </a:p>
              <a:p>
                <a:r>
                  <a:rPr lang="it-IT" dirty="0"/>
                  <a:t>Parametrisation for sub-</a:t>
                </a:r>
                <a:r>
                  <a:rPr lang="it-IT" dirty="0" err="1"/>
                  <a:t>grid</a:t>
                </a:r>
                <a:r>
                  <a:rPr lang="it-IT" dirty="0"/>
                  <a:t> </a:t>
                </a:r>
                <a:r>
                  <a:rPr lang="it-IT" dirty="0" err="1"/>
                  <a:t>processes</a:t>
                </a:r>
                <a:r>
                  <a:rPr lang="it-IT" dirty="0"/>
                  <a:t>: </a:t>
                </a:r>
                <a:r>
                  <a:rPr lang="it-IT" dirty="0" err="1"/>
                  <a:t>microphysics</a:t>
                </a:r>
                <a:r>
                  <a:rPr lang="it-IT" dirty="0"/>
                  <a:t>, </a:t>
                </a:r>
                <a:r>
                  <a:rPr lang="it-IT" dirty="0" err="1"/>
                  <a:t>radiation</a:t>
                </a:r>
                <a:r>
                  <a:rPr lang="it-IT" dirty="0"/>
                  <a:t>, </a:t>
                </a:r>
                <a:r>
                  <a:rPr lang="it-IT" dirty="0" err="1"/>
                  <a:t>planetary</a:t>
                </a:r>
                <a:r>
                  <a:rPr lang="it-IT" dirty="0"/>
                  <a:t> </a:t>
                </a:r>
                <a:r>
                  <a:rPr lang="it-IT" dirty="0" err="1"/>
                  <a:t>boundary</a:t>
                </a:r>
                <a:r>
                  <a:rPr lang="it-IT" dirty="0"/>
                  <a:t> </a:t>
                </a:r>
                <a:r>
                  <a:rPr lang="it-IT" dirty="0" err="1"/>
                  <a:t>layer</a:t>
                </a:r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04F9CCB-7688-4947-8F33-8F111045FB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7052" y="2064203"/>
                <a:ext cx="3856414" cy="3922542"/>
              </a:xfrm>
              <a:blipFill>
                <a:blip r:embed="rId2"/>
                <a:stretch>
                  <a:fillRect l="-632" t="-9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27F61B7-7A7E-48FD-B1FB-833A15E5F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0C31267-8207-419B-B3E3-D4250AEE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26F5EF6-976D-4F5A-AD1F-081934208117}"/>
              </a:ext>
            </a:extLst>
          </p:cNvPr>
          <p:cNvSpPr/>
          <p:nvPr/>
        </p:nvSpPr>
        <p:spPr>
          <a:xfrm>
            <a:off x="7048767" y="2143644"/>
            <a:ext cx="4546551" cy="189875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F6401B3-F3BF-41AC-B2A8-C083D906C675}"/>
              </a:ext>
            </a:extLst>
          </p:cNvPr>
          <p:cNvSpPr/>
          <p:nvPr/>
        </p:nvSpPr>
        <p:spPr>
          <a:xfrm>
            <a:off x="7165298" y="2263515"/>
            <a:ext cx="1919650" cy="82445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chemeClr val="accent1"/>
                </a:solidFill>
              </a:rPr>
              <a:t>Geogrid</a:t>
            </a:r>
            <a:endParaRPr lang="it-IT" b="1" dirty="0">
              <a:solidFill>
                <a:schemeClr val="accent1"/>
              </a:solidFill>
            </a:endParaRPr>
          </a:p>
          <a:p>
            <a:pPr algn="ctr"/>
            <a:r>
              <a:rPr lang="it-IT" sz="1100" dirty="0">
                <a:solidFill>
                  <a:schemeClr val="tx1"/>
                </a:solidFill>
              </a:rPr>
              <a:t>(model </a:t>
            </a:r>
            <a:r>
              <a:rPr lang="it-IT" sz="1100" dirty="0" err="1">
                <a:solidFill>
                  <a:schemeClr val="tx1"/>
                </a:solidFill>
              </a:rPr>
              <a:t>domains</a:t>
            </a:r>
            <a:r>
              <a:rPr lang="it-IT" sz="1100" dirty="0">
                <a:solidFill>
                  <a:schemeClr val="tx1"/>
                </a:solidFill>
              </a:rPr>
              <a:t> and </a:t>
            </a:r>
            <a:r>
              <a:rPr lang="it-IT" sz="1100" dirty="0" err="1">
                <a:solidFill>
                  <a:schemeClr val="tx1"/>
                </a:solidFill>
              </a:rPr>
              <a:t>geographical</a:t>
            </a:r>
            <a:r>
              <a:rPr lang="it-IT" sz="1100" dirty="0">
                <a:solidFill>
                  <a:schemeClr val="tx1"/>
                </a:solidFill>
              </a:rPr>
              <a:t> data </a:t>
            </a:r>
            <a:r>
              <a:rPr lang="it-IT" sz="1100" dirty="0" err="1">
                <a:solidFill>
                  <a:schemeClr val="tx1"/>
                </a:solidFill>
              </a:rPr>
              <a:t>interpolation</a:t>
            </a:r>
            <a:r>
              <a:rPr lang="it-IT" sz="11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E337639-9324-4633-AACD-49087482DD1F}"/>
              </a:ext>
            </a:extLst>
          </p:cNvPr>
          <p:cNvSpPr/>
          <p:nvPr/>
        </p:nvSpPr>
        <p:spPr>
          <a:xfrm>
            <a:off x="9602789" y="2263515"/>
            <a:ext cx="1844360" cy="82445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chemeClr val="accent1"/>
                </a:solidFill>
              </a:rPr>
              <a:t>Ungrib</a:t>
            </a:r>
            <a:endParaRPr lang="it-IT" b="1" dirty="0">
              <a:solidFill>
                <a:schemeClr val="accent1"/>
              </a:solidFill>
            </a:endParaRPr>
          </a:p>
          <a:p>
            <a:pPr algn="ctr"/>
            <a:r>
              <a:rPr lang="it-IT" sz="1100" dirty="0">
                <a:solidFill>
                  <a:schemeClr val="tx1"/>
                </a:solidFill>
              </a:rPr>
              <a:t>(</a:t>
            </a:r>
            <a:r>
              <a:rPr lang="it-IT" sz="1100" dirty="0" err="1">
                <a:solidFill>
                  <a:schemeClr val="tx1"/>
                </a:solidFill>
              </a:rPr>
              <a:t>meteorological</a:t>
            </a:r>
            <a:r>
              <a:rPr lang="it-IT" sz="1100" dirty="0">
                <a:solidFill>
                  <a:schemeClr val="tx1"/>
                </a:solidFill>
              </a:rPr>
              <a:t> </a:t>
            </a:r>
            <a:r>
              <a:rPr lang="it-IT" sz="1100" dirty="0" err="1">
                <a:solidFill>
                  <a:schemeClr val="tx1"/>
                </a:solidFill>
              </a:rPr>
              <a:t>fields</a:t>
            </a:r>
            <a:r>
              <a:rPr lang="it-IT" sz="1100" dirty="0">
                <a:solidFill>
                  <a:schemeClr val="tx1"/>
                </a:solidFill>
              </a:rPr>
              <a:t> from GCM)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F54A4FF-2DB1-497C-B16E-211327D04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081" y="2689448"/>
            <a:ext cx="677576" cy="58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3C3B871B-5B6A-44AB-B12E-1668403734EB}"/>
              </a:ext>
            </a:extLst>
          </p:cNvPr>
          <p:cNvSpPr/>
          <p:nvPr/>
        </p:nvSpPr>
        <p:spPr>
          <a:xfrm>
            <a:off x="8454453" y="3310763"/>
            <a:ext cx="1844360" cy="58382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chemeClr val="accent1"/>
                </a:solidFill>
              </a:rPr>
              <a:t>Metgrid</a:t>
            </a:r>
            <a:endParaRPr lang="it-IT" b="1" dirty="0">
              <a:solidFill>
                <a:schemeClr val="accent1"/>
              </a:solidFill>
            </a:endParaRPr>
          </a:p>
          <a:p>
            <a:pPr algn="ctr"/>
            <a:r>
              <a:rPr lang="it-IT" sz="1100" dirty="0">
                <a:solidFill>
                  <a:schemeClr val="tx1"/>
                </a:solidFill>
              </a:rPr>
              <a:t>(</a:t>
            </a:r>
            <a:r>
              <a:rPr lang="it-IT" sz="1100" dirty="0" err="1">
                <a:solidFill>
                  <a:schemeClr val="tx1"/>
                </a:solidFill>
              </a:rPr>
              <a:t>horizontal</a:t>
            </a:r>
            <a:r>
              <a:rPr lang="it-IT" sz="1100" dirty="0">
                <a:solidFill>
                  <a:schemeClr val="tx1"/>
                </a:solidFill>
              </a:rPr>
              <a:t> </a:t>
            </a:r>
            <a:r>
              <a:rPr lang="it-IT" sz="1100" dirty="0" err="1">
                <a:solidFill>
                  <a:schemeClr val="tx1"/>
                </a:solidFill>
              </a:rPr>
              <a:t>interpolation</a:t>
            </a:r>
            <a:r>
              <a:rPr lang="it-IT" sz="1100" dirty="0">
                <a:solidFill>
                  <a:schemeClr val="tx1"/>
                </a:solidFill>
              </a:rPr>
              <a:t> to the model </a:t>
            </a:r>
            <a:r>
              <a:rPr lang="it-IT" sz="1100" dirty="0" err="1">
                <a:solidFill>
                  <a:schemeClr val="tx1"/>
                </a:solidFill>
              </a:rPr>
              <a:t>grid</a:t>
            </a:r>
            <a:r>
              <a:rPr lang="it-IT" sz="1100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13" name="Freccia angolare in su 12">
            <a:extLst>
              <a:ext uri="{FF2B5EF4-FFF2-40B4-BE49-F238E27FC236}">
                <a16:creationId xmlns:a16="http://schemas.microsoft.com/office/drawing/2014/main" id="{65D1C76F-EF70-4DAD-ADF6-FC7386DD71B5}"/>
              </a:ext>
            </a:extLst>
          </p:cNvPr>
          <p:cNvSpPr/>
          <p:nvPr/>
        </p:nvSpPr>
        <p:spPr>
          <a:xfrm rot="10800000">
            <a:off x="7644983" y="3503798"/>
            <a:ext cx="736623" cy="762637"/>
          </a:xfrm>
          <a:prstGeom prst="bentUpArrow">
            <a:avLst>
              <a:gd name="adj1" fmla="val 13675"/>
              <a:gd name="adj2" fmla="val 20536"/>
              <a:gd name="adj3" fmla="val 2321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C791AF0-4312-4A27-B32F-D9C3850574A5}"/>
              </a:ext>
            </a:extLst>
          </p:cNvPr>
          <p:cNvSpPr/>
          <p:nvPr/>
        </p:nvSpPr>
        <p:spPr>
          <a:xfrm>
            <a:off x="7070593" y="4304911"/>
            <a:ext cx="4546551" cy="107720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5CB6F9C1-9472-4A63-BED9-9F52E40CB213}"/>
              </a:ext>
            </a:extLst>
          </p:cNvPr>
          <p:cNvSpPr/>
          <p:nvPr/>
        </p:nvSpPr>
        <p:spPr>
          <a:xfrm>
            <a:off x="7165298" y="4408841"/>
            <a:ext cx="1919650" cy="66316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3">
                    <a:lumMod val="50000"/>
                  </a:schemeClr>
                </a:solidFill>
              </a:rPr>
              <a:t>Real</a:t>
            </a:r>
          </a:p>
          <a:p>
            <a:pPr algn="ctr"/>
            <a:r>
              <a:rPr lang="it-IT" sz="1100" dirty="0">
                <a:solidFill>
                  <a:schemeClr val="tx1"/>
                </a:solidFill>
              </a:rPr>
              <a:t>(</a:t>
            </a:r>
            <a:r>
              <a:rPr lang="it-IT" sz="1100" dirty="0" err="1">
                <a:solidFill>
                  <a:schemeClr val="tx1"/>
                </a:solidFill>
              </a:rPr>
              <a:t>initial</a:t>
            </a:r>
            <a:r>
              <a:rPr lang="it-IT" sz="1100" dirty="0">
                <a:solidFill>
                  <a:schemeClr val="tx1"/>
                </a:solidFill>
              </a:rPr>
              <a:t> and </a:t>
            </a:r>
            <a:r>
              <a:rPr lang="it-IT" sz="1100" dirty="0" err="1">
                <a:solidFill>
                  <a:schemeClr val="tx1"/>
                </a:solidFill>
              </a:rPr>
              <a:t>boundary</a:t>
            </a:r>
            <a:r>
              <a:rPr lang="it-IT" sz="1100" dirty="0">
                <a:solidFill>
                  <a:schemeClr val="tx1"/>
                </a:solidFill>
              </a:rPr>
              <a:t> </a:t>
            </a:r>
            <a:r>
              <a:rPr lang="it-IT" sz="1100" dirty="0" err="1">
                <a:solidFill>
                  <a:schemeClr val="tx1"/>
                </a:solidFill>
              </a:rPr>
              <a:t>conditions</a:t>
            </a:r>
            <a:r>
              <a:rPr lang="it-IT" sz="11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1916C183-F13F-48E6-9BA9-44D19071A538}"/>
              </a:ext>
            </a:extLst>
          </p:cNvPr>
          <p:cNvSpPr/>
          <p:nvPr/>
        </p:nvSpPr>
        <p:spPr>
          <a:xfrm>
            <a:off x="9818806" y="4670819"/>
            <a:ext cx="1589946" cy="51542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3">
                    <a:lumMod val="50000"/>
                  </a:schemeClr>
                </a:solidFill>
              </a:rPr>
              <a:t>WRF</a:t>
            </a:r>
          </a:p>
          <a:p>
            <a:pPr algn="ctr"/>
            <a:r>
              <a:rPr lang="it-IT" sz="1100" dirty="0">
                <a:solidFill>
                  <a:schemeClr val="tx1"/>
                </a:solidFill>
              </a:rPr>
              <a:t>(solver)</a:t>
            </a:r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C9854932-2A07-4050-B218-6D8037CC7C45}"/>
              </a:ext>
            </a:extLst>
          </p:cNvPr>
          <p:cNvSpPr/>
          <p:nvPr/>
        </p:nvSpPr>
        <p:spPr>
          <a:xfrm>
            <a:off x="9192957" y="4732679"/>
            <a:ext cx="517840" cy="22166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ornice 17">
            <a:extLst>
              <a:ext uri="{FF2B5EF4-FFF2-40B4-BE49-F238E27FC236}">
                <a16:creationId xmlns:a16="http://schemas.microsoft.com/office/drawing/2014/main" id="{020F3209-BACF-4178-AAC8-2EE96A53A7C4}"/>
              </a:ext>
            </a:extLst>
          </p:cNvPr>
          <p:cNvSpPr/>
          <p:nvPr/>
        </p:nvSpPr>
        <p:spPr>
          <a:xfrm>
            <a:off x="8956614" y="4025474"/>
            <a:ext cx="960741" cy="323838"/>
          </a:xfrm>
          <a:prstGeom prst="fra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3">
                    <a:lumMod val="50000"/>
                  </a:schemeClr>
                </a:solidFill>
              </a:rPr>
              <a:t>ARW</a:t>
            </a:r>
          </a:p>
        </p:txBody>
      </p:sp>
      <p:sp>
        <p:nvSpPr>
          <p:cNvPr id="19" name="Cornice 18">
            <a:extLst>
              <a:ext uri="{FF2B5EF4-FFF2-40B4-BE49-F238E27FC236}">
                <a16:creationId xmlns:a16="http://schemas.microsoft.com/office/drawing/2014/main" id="{25B5576F-81A1-4ED5-9EB7-F43A7CE43200}"/>
              </a:ext>
            </a:extLst>
          </p:cNvPr>
          <p:cNvSpPr/>
          <p:nvPr/>
        </p:nvSpPr>
        <p:spPr>
          <a:xfrm>
            <a:off x="8947768" y="1914926"/>
            <a:ext cx="876277" cy="249104"/>
          </a:xfrm>
          <a:prstGeom prst="fra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WPS</a:t>
            </a:r>
          </a:p>
        </p:txBody>
      </p:sp>
    </p:spTree>
    <p:extLst>
      <p:ext uri="{BB962C8B-B14F-4D97-AF65-F5344CB8AC3E}">
        <p14:creationId xmlns:p14="http://schemas.microsoft.com/office/powerpoint/2010/main" val="2265485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A874EA-2E5B-48FE-B78E-F5E606222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Parametrisation </a:t>
            </a:r>
            <a:r>
              <a:rPr lang="it-IT" dirty="0" err="1"/>
              <a:t>schemes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198DC11-4F00-46B6-8551-C916FB87A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27244AC-5DF3-495F-A60B-8875AC91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8D2FFC1-C497-4F67-A5C6-A4C04646F8E5}"/>
              </a:ext>
            </a:extLst>
          </p:cNvPr>
          <p:cNvSpPr/>
          <p:nvPr/>
        </p:nvSpPr>
        <p:spPr>
          <a:xfrm>
            <a:off x="915021" y="2013001"/>
            <a:ext cx="2699037" cy="101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err="1"/>
              <a:t>Microphysics</a:t>
            </a:r>
            <a:endParaRPr lang="it-IT" sz="2000" b="1" dirty="0"/>
          </a:p>
          <a:p>
            <a:pPr algn="ctr"/>
            <a:r>
              <a:rPr lang="it-IT" sz="1600" dirty="0"/>
              <a:t>(</a:t>
            </a:r>
            <a:r>
              <a:rPr lang="it-IT" sz="1600" dirty="0" err="1"/>
              <a:t>vapor</a:t>
            </a:r>
            <a:r>
              <a:rPr lang="it-IT" sz="1600" dirty="0"/>
              <a:t>, cloud and </a:t>
            </a:r>
            <a:r>
              <a:rPr lang="it-IT" sz="1600" dirty="0" err="1"/>
              <a:t>precipitation</a:t>
            </a:r>
            <a:r>
              <a:rPr lang="it-IT" sz="1600" dirty="0"/>
              <a:t> </a:t>
            </a:r>
            <a:r>
              <a:rPr lang="it-IT" sz="1600" dirty="0" err="1"/>
              <a:t>processes</a:t>
            </a:r>
            <a:r>
              <a:rPr lang="it-IT" sz="1600" dirty="0"/>
              <a:t>)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15BD410-7EA6-429A-928C-82BE7DB78CFE}"/>
              </a:ext>
            </a:extLst>
          </p:cNvPr>
          <p:cNvSpPr/>
          <p:nvPr/>
        </p:nvSpPr>
        <p:spPr>
          <a:xfrm>
            <a:off x="4799365" y="1981201"/>
            <a:ext cx="2699037" cy="1013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err="1"/>
              <a:t>Radiation</a:t>
            </a:r>
            <a:endParaRPr lang="it-IT" sz="2000" b="1" dirty="0"/>
          </a:p>
          <a:p>
            <a:pPr algn="ctr"/>
            <a:r>
              <a:rPr lang="it-IT" sz="1600" dirty="0"/>
              <a:t>(</a:t>
            </a:r>
            <a:r>
              <a:rPr lang="it-IT" sz="1600" dirty="0" err="1"/>
              <a:t>heat</a:t>
            </a:r>
            <a:r>
              <a:rPr lang="it-IT" sz="1600" dirty="0"/>
              <a:t> balance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 err="1"/>
              <a:t>surface</a:t>
            </a:r>
            <a:r>
              <a:rPr lang="it-IT" sz="1600" dirty="0"/>
              <a:t>, </a:t>
            </a:r>
            <a:r>
              <a:rPr lang="it-IT" sz="1600" dirty="0" err="1"/>
              <a:t>effects</a:t>
            </a:r>
            <a:r>
              <a:rPr lang="it-IT" sz="1600" dirty="0"/>
              <a:t> of radiative </a:t>
            </a:r>
            <a:r>
              <a:rPr lang="it-IT" sz="1600" dirty="0" err="1"/>
              <a:t>flux</a:t>
            </a:r>
            <a:r>
              <a:rPr lang="it-IT" sz="1600" dirty="0"/>
              <a:t>)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65D0496-2E71-4561-A340-61AA014FC7F2}"/>
              </a:ext>
            </a:extLst>
          </p:cNvPr>
          <p:cNvSpPr/>
          <p:nvPr/>
        </p:nvSpPr>
        <p:spPr>
          <a:xfrm>
            <a:off x="8577944" y="2002973"/>
            <a:ext cx="2699037" cy="1013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PBL</a:t>
            </a:r>
          </a:p>
          <a:p>
            <a:pPr algn="ctr"/>
            <a:r>
              <a:rPr lang="it-IT" sz="1600" dirty="0"/>
              <a:t>(vortex generation for </a:t>
            </a:r>
            <a:r>
              <a:rPr lang="it-IT" sz="1600" dirty="0" err="1"/>
              <a:t>heat</a:t>
            </a:r>
            <a:r>
              <a:rPr lang="it-IT" sz="1600" dirty="0"/>
              <a:t>, </a:t>
            </a:r>
            <a:r>
              <a:rPr lang="it-IT" sz="1600" dirty="0" err="1"/>
              <a:t>humidity</a:t>
            </a:r>
            <a:r>
              <a:rPr lang="it-IT" sz="1600" dirty="0"/>
              <a:t>, </a:t>
            </a:r>
            <a:r>
              <a:rPr lang="it-IT" sz="1600" dirty="0" err="1"/>
              <a:t>momentum</a:t>
            </a:r>
            <a:r>
              <a:rPr lang="it-IT" sz="1600" dirty="0"/>
              <a:t> transfer)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826DB2E-10F8-4857-A3A4-D809A06B89F8}"/>
              </a:ext>
            </a:extLst>
          </p:cNvPr>
          <p:cNvSpPr txBox="1"/>
          <p:nvPr/>
        </p:nvSpPr>
        <p:spPr>
          <a:xfrm>
            <a:off x="915020" y="3429000"/>
            <a:ext cx="280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Morrison </a:t>
            </a:r>
            <a:r>
              <a:rPr lang="it-IT" dirty="0" smtClean="0"/>
              <a:t>2-moment (</a:t>
            </a:r>
            <a:r>
              <a:rPr lang="it-IT" dirty="0" err="1" smtClean="0"/>
              <a:t>Morr</a:t>
            </a:r>
            <a:r>
              <a:rPr lang="it-IT" dirty="0" smtClean="0"/>
              <a:t>):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cloud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resolving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1A5533D-3E62-430B-A109-95F3036C9890}"/>
              </a:ext>
            </a:extLst>
          </p:cNvPr>
          <p:cNvSpPr txBox="1"/>
          <p:nvPr/>
        </p:nvSpPr>
        <p:spPr>
          <a:xfrm>
            <a:off x="4459728" y="3413846"/>
            <a:ext cx="34302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Rapide Radiative Transfer Model </a:t>
            </a:r>
            <a:r>
              <a:rPr lang="it-IT" dirty="0" smtClean="0"/>
              <a:t>(RRTM):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common use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it-IT" dirty="0"/>
              <a:t>Fu </a:t>
            </a:r>
            <a:r>
              <a:rPr lang="it-IT" dirty="0" err="1"/>
              <a:t>Liou</a:t>
            </a:r>
            <a:r>
              <a:rPr lang="it-IT" dirty="0"/>
              <a:t> </a:t>
            </a:r>
            <a:r>
              <a:rPr lang="it-IT" dirty="0" err="1" smtClean="0"/>
              <a:t>Gu</a:t>
            </a:r>
            <a:r>
              <a:rPr lang="it-IT" dirty="0" smtClean="0"/>
              <a:t> (FLG):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clouds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it-IT" dirty="0" smtClean="0"/>
          </a:p>
          <a:p>
            <a:pPr algn="ctr"/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it-IT" dirty="0" err="1" smtClean="0"/>
              <a:t>Dudhia</a:t>
            </a:r>
            <a:r>
              <a:rPr lang="it-IT" dirty="0" smtClean="0"/>
              <a:t>: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common use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it-IT" dirty="0"/>
              <a:t>New </a:t>
            </a:r>
            <a:r>
              <a:rPr lang="it-IT" dirty="0" err="1" smtClean="0"/>
              <a:t>Goddard</a:t>
            </a:r>
            <a:r>
              <a:rPr lang="it-IT" dirty="0" smtClean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Godd</a:t>
            </a:r>
            <a:r>
              <a:rPr lang="it-IT" dirty="0" smtClean="0"/>
              <a:t>): </a:t>
            </a:r>
            <a:r>
              <a:rPr lang="it-IT" dirty="0" smtClean="0"/>
              <a:t> </a:t>
            </a:r>
            <a:endParaRPr lang="it-IT" dirty="0"/>
          </a:p>
          <a:p>
            <a:pPr algn="ctr"/>
            <a:r>
              <a:rPr lang="it-IT" dirty="0"/>
              <a:t>Fu </a:t>
            </a:r>
            <a:r>
              <a:rPr lang="it-IT" dirty="0" err="1"/>
              <a:t>Liou</a:t>
            </a:r>
            <a:r>
              <a:rPr lang="it-IT" dirty="0"/>
              <a:t> </a:t>
            </a:r>
            <a:r>
              <a:rPr lang="it-IT" dirty="0" err="1" smtClean="0"/>
              <a:t>Gu</a:t>
            </a:r>
            <a:r>
              <a:rPr lang="it-IT" dirty="0" smtClean="0"/>
              <a:t> (FLG):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 </a:t>
            </a:r>
            <a:r>
              <a:rPr lang="it-IT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clouds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D68A1CE-BD2F-42FA-998A-441F40202697}"/>
              </a:ext>
            </a:extLst>
          </p:cNvPr>
          <p:cNvSpPr txBox="1"/>
          <p:nvPr/>
        </p:nvSpPr>
        <p:spPr>
          <a:xfrm>
            <a:off x="8622914" y="3353895"/>
            <a:ext cx="26990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Yonsei</a:t>
            </a:r>
            <a:r>
              <a:rPr lang="it-IT" dirty="0"/>
              <a:t> </a:t>
            </a:r>
            <a:r>
              <a:rPr lang="it-IT" dirty="0" err="1" smtClean="0"/>
              <a:t>University</a:t>
            </a:r>
            <a:r>
              <a:rPr lang="it-IT" dirty="0"/>
              <a:t> </a:t>
            </a:r>
            <a:r>
              <a:rPr lang="it-IT" dirty="0" smtClean="0"/>
              <a:t>(YSU):</a:t>
            </a:r>
          </a:p>
          <a:p>
            <a:pPr algn="ctr"/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common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</a:p>
          <a:p>
            <a:pPr algn="ctr"/>
            <a:r>
              <a:rPr lang="it-IT" dirty="0" err="1" smtClean="0"/>
              <a:t>Mellor</a:t>
            </a:r>
            <a:r>
              <a:rPr lang="it-IT" dirty="0" smtClean="0"/>
              <a:t>-Yamada-</a:t>
            </a:r>
            <a:r>
              <a:rPr lang="it-IT" dirty="0" err="1" smtClean="0"/>
              <a:t>Janjic</a:t>
            </a:r>
            <a:r>
              <a:rPr lang="it-IT" dirty="0" smtClean="0"/>
              <a:t> (MYJ): </a:t>
            </a:r>
          </a:p>
          <a:p>
            <a:pPr algn="ctr"/>
            <a:r>
              <a:rPr lang="it-IT" dirty="0" smtClean="0"/>
              <a:t> </a:t>
            </a:r>
            <a:endParaRPr lang="it-IT" dirty="0"/>
          </a:p>
          <a:p>
            <a:pPr algn="ctr"/>
            <a:r>
              <a:rPr lang="it-IT" dirty="0" err="1"/>
              <a:t>Mellor</a:t>
            </a:r>
            <a:r>
              <a:rPr lang="it-IT" dirty="0"/>
              <a:t>-Yamada-</a:t>
            </a:r>
            <a:r>
              <a:rPr lang="it-IT" dirty="0" err="1"/>
              <a:t>Nakanishi</a:t>
            </a:r>
            <a:r>
              <a:rPr lang="it-IT" dirty="0"/>
              <a:t> and </a:t>
            </a:r>
            <a:r>
              <a:rPr lang="it-IT" dirty="0" err="1"/>
              <a:t>Niino</a:t>
            </a:r>
            <a:r>
              <a:rPr lang="it-IT" dirty="0"/>
              <a:t> </a:t>
            </a:r>
            <a:r>
              <a:rPr lang="it-IT" dirty="0" err="1"/>
              <a:t>level</a:t>
            </a:r>
            <a:r>
              <a:rPr lang="it-IT" dirty="0"/>
              <a:t> 2.5 </a:t>
            </a:r>
            <a:r>
              <a:rPr lang="it-IT" dirty="0" smtClean="0"/>
              <a:t>(MYNN2.5): </a:t>
            </a:r>
          </a:p>
          <a:p>
            <a:pPr algn="ctr"/>
            <a:endParaRPr lang="it-IT" dirty="0"/>
          </a:p>
          <a:p>
            <a:pPr algn="ctr"/>
            <a:r>
              <a:rPr lang="it-IT" dirty="0" err="1" smtClean="0"/>
              <a:t>Shin</a:t>
            </a:r>
            <a:r>
              <a:rPr lang="it-IT" dirty="0" smtClean="0"/>
              <a:t>-Hong: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891349" y="3056709"/>
            <a:ext cx="57476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LW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900057" y="4437017"/>
            <a:ext cx="57476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</a:t>
            </a:r>
            <a:r>
              <a:rPr lang="it-IT" dirty="0" smtClean="0"/>
              <a:t>W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0113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6349F9-F1F6-4183-A7B1-7058E2B1E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E4B18B-DDEA-41EB-8EB9-FD2A85111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69478"/>
            <a:ext cx="11029616" cy="3889322"/>
          </a:xfrm>
        </p:spPr>
        <p:txBody>
          <a:bodyPr/>
          <a:lstStyle/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JEM-EUSO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program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Meteorological</a:t>
            </a:r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models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GCM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outputs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WRF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structure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b="1" dirty="0"/>
              <a:t>CTH </a:t>
            </a:r>
            <a:r>
              <a:rPr lang="it-IT" b="1" dirty="0" err="1"/>
              <a:t>retrieval</a:t>
            </a:r>
            <a:endParaRPr lang="it-IT" b="1" dirty="0"/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CTH from cloud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fraction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CTH from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optical</a:t>
            </a:r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depth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EUSO-SPB1:  an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application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endParaRPr lang="it-IT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8205CB-A9CF-4C23-8369-B023EF4D22C6}"/>
              </a:ext>
            </a:extLst>
          </p:cNvPr>
          <p:cNvSpPr txBox="1">
            <a:spLocks/>
          </p:cNvSpPr>
          <p:nvPr/>
        </p:nvSpPr>
        <p:spPr>
          <a:xfrm>
            <a:off x="607790" y="6240888"/>
            <a:ext cx="8337183" cy="289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Sensitivity of WRF meteorological model in retrieving CTH and application to EUSO-SPB1 experiment</a:t>
            </a:r>
            <a:endParaRPr lang="en-US" sz="1200" dirty="0"/>
          </a:p>
        </p:txBody>
      </p:sp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D89D03D5-A573-4D6D-9CA3-9416BA36D37F}"/>
              </a:ext>
            </a:extLst>
          </p:cNvPr>
          <p:cNvSpPr txBox="1">
            <a:spLocks/>
          </p:cNvSpPr>
          <p:nvPr/>
        </p:nvSpPr>
        <p:spPr>
          <a:xfrm>
            <a:off x="10531702" y="6168524"/>
            <a:ext cx="1052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200" smtClean="0"/>
              <a:pPr/>
              <a:t>18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1704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arallelogramma 101">
            <a:extLst>
              <a:ext uri="{FF2B5EF4-FFF2-40B4-BE49-F238E27FC236}">
                <a16:creationId xmlns:a16="http://schemas.microsoft.com/office/drawing/2014/main" id="{4C1DD02B-5616-47A8-89AB-489CD5EAF6DF}"/>
              </a:ext>
            </a:extLst>
          </p:cNvPr>
          <p:cNvSpPr/>
          <p:nvPr/>
        </p:nvSpPr>
        <p:spPr>
          <a:xfrm>
            <a:off x="9032153" y="5431209"/>
            <a:ext cx="878748" cy="189374"/>
          </a:xfrm>
          <a:prstGeom prst="parallelogram">
            <a:avLst>
              <a:gd name="adj" fmla="val 81495"/>
            </a:avLst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5"/>
          <p:cNvSpPr/>
          <p:nvPr/>
        </p:nvSpPr>
        <p:spPr>
          <a:xfrm>
            <a:off x="8925636" y="5622878"/>
            <a:ext cx="320719" cy="156949"/>
          </a:xfrm>
          <a:prstGeom prst="parallelogram">
            <a:avLst>
              <a:gd name="adj" fmla="val 69160"/>
            </a:avLst>
          </a:prstGeom>
          <a:solidFill>
            <a:srgbClr val="FF000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00" name="Parallelogramma 99">
            <a:extLst>
              <a:ext uri="{FF2B5EF4-FFF2-40B4-BE49-F238E27FC236}">
                <a16:creationId xmlns:a16="http://schemas.microsoft.com/office/drawing/2014/main" id="{D0170AFB-0FC3-4A1F-AC4E-98C373AA4748}"/>
              </a:ext>
            </a:extLst>
          </p:cNvPr>
          <p:cNvSpPr/>
          <p:nvPr/>
        </p:nvSpPr>
        <p:spPr>
          <a:xfrm>
            <a:off x="8987051" y="5624439"/>
            <a:ext cx="1006008" cy="325985"/>
          </a:xfrm>
          <a:prstGeom prst="parallelogram">
            <a:avLst>
              <a:gd name="adj" fmla="val 80211"/>
            </a:avLst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Parallelogramma 2"/>
          <p:cNvSpPr/>
          <p:nvPr/>
        </p:nvSpPr>
        <p:spPr>
          <a:xfrm rot="166371">
            <a:off x="11044081" y="4796677"/>
            <a:ext cx="546591" cy="143136"/>
          </a:xfrm>
          <a:prstGeom prst="parallelogram">
            <a:avLst>
              <a:gd name="adj" fmla="val 6945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3" name="Parallelogramma 102">
            <a:extLst>
              <a:ext uri="{FF2B5EF4-FFF2-40B4-BE49-F238E27FC236}">
                <a16:creationId xmlns:a16="http://schemas.microsoft.com/office/drawing/2014/main" id="{55D1E3B9-CB7F-4331-B798-8F54C3BEC779}"/>
              </a:ext>
            </a:extLst>
          </p:cNvPr>
          <p:cNvSpPr/>
          <p:nvPr/>
        </p:nvSpPr>
        <p:spPr>
          <a:xfrm>
            <a:off x="10706669" y="4926841"/>
            <a:ext cx="1009934" cy="375313"/>
          </a:xfrm>
          <a:prstGeom prst="parallelogram">
            <a:avLst>
              <a:gd name="adj" fmla="val 74659"/>
            </a:avLst>
          </a:prstGeom>
          <a:solidFill>
            <a:schemeClr val="accent2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09377A84-DBA2-46EF-9825-A22284233F99}"/>
              </a:ext>
            </a:extLst>
          </p:cNvPr>
          <p:cNvCxnSpPr>
            <a:cxnSpLocks/>
          </p:cNvCxnSpPr>
          <p:nvPr/>
        </p:nvCxnSpPr>
        <p:spPr>
          <a:xfrm flipH="1" flipV="1">
            <a:off x="9581193" y="4920911"/>
            <a:ext cx="2082224" cy="3048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391C6806-227B-471E-85A9-54617EE83696}"/>
              </a:ext>
            </a:extLst>
          </p:cNvPr>
          <p:cNvCxnSpPr>
            <a:cxnSpLocks/>
          </p:cNvCxnSpPr>
          <p:nvPr/>
        </p:nvCxnSpPr>
        <p:spPr>
          <a:xfrm flipH="1" flipV="1">
            <a:off x="9032558" y="5610226"/>
            <a:ext cx="2082224" cy="3048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>
            <a:extLst>
              <a:ext uri="{FF2B5EF4-FFF2-40B4-BE49-F238E27FC236}">
                <a16:creationId xmlns:a16="http://schemas.microsoft.com/office/drawing/2014/main" id="{EE1F51D1-ACE6-4315-8ED8-D8DF6E81D71F}"/>
              </a:ext>
            </a:extLst>
          </p:cNvPr>
          <p:cNvCxnSpPr>
            <a:cxnSpLocks/>
          </p:cNvCxnSpPr>
          <p:nvPr/>
        </p:nvCxnSpPr>
        <p:spPr>
          <a:xfrm flipH="1" flipV="1">
            <a:off x="8905950" y="5779036"/>
            <a:ext cx="2082224" cy="3048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Nuvola 30">
            <a:extLst>
              <a:ext uri="{FF2B5EF4-FFF2-40B4-BE49-F238E27FC236}">
                <a16:creationId xmlns:a16="http://schemas.microsoft.com/office/drawing/2014/main" id="{B31613D8-9B28-411F-BFB0-1BF6A634E84E}"/>
              </a:ext>
            </a:extLst>
          </p:cNvPr>
          <p:cNvSpPr/>
          <p:nvPr/>
        </p:nvSpPr>
        <p:spPr>
          <a:xfrm>
            <a:off x="9133552" y="5529050"/>
            <a:ext cx="675717" cy="335216"/>
          </a:xfrm>
          <a:prstGeom prst="cloud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94615FB6-D61B-4F8F-A2C9-BCFF076748A2}"/>
              </a:ext>
            </a:extLst>
          </p:cNvPr>
          <p:cNvCxnSpPr>
            <a:cxnSpLocks/>
          </p:cNvCxnSpPr>
          <p:nvPr/>
        </p:nvCxnSpPr>
        <p:spPr>
          <a:xfrm flipH="1">
            <a:off x="9485069" y="4810714"/>
            <a:ext cx="920342" cy="115408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Nuvola 31">
            <a:extLst>
              <a:ext uri="{FF2B5EF4-FFF2-40B4-BE49-F238E27FC236}">
                <a16:creationId xmlns:a16="http://schemas.microsoft.com/office/drawing/2014/main" id="{B71F4630-C619-45EF-BD3B-71AFD3A1D08E}"/>
              </a:ext>
            </a:extLst>
          </p:cNvPr>
          <p:cNvSpPr/>
          <p:nvPr/>
        </p:nvSpPr>
        <p:spPr>
          <a:xfrm>
            <a:off x="9989805" y="5082238"/>
            <a:ext cx="1242990" cy="559480"/>
          </a:xfrm>
          <a:prstGeom prst="cloud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7339119F-4DF6-4195-A0EE-3F9D90AB82C0}"/>
              </a:ext>
            </a:extLst>
          </p:cNvPr>
          <p:cNvCxnSpPr>
            <a:cxnSpLocks/>
          </p:cNvCxnSpPr>
          <p:nvPr/>
        </p:nvCxnSpPr>
        <p:spPr>
          <a:xfrm flipH="1" flipV="1">
            <a:off x="9173230" y="5427347"/>
            <a:ext cx="2082224" cy="3048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1BC43D43-AF27-4BDD-A8F4-5BA6CF351CDD}"/>
              </a:ext>
            </a:extLst>
          </p:cNvPr>
          <p:cNvCxnSpPr>
            <a:cxnSpLocks/>
          </p:cNvCxnSpPr>
          <p:nvPr/>
        </p:nvCxnSpPr>
        <p:spPr>
          <a:xfrm flipH="1" flipV="1">
            <a:off x="9454590" y="5075653"/>
            <a:ext cx="2082224" cy="3048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Nuvola 32">
            <a:extLst>
              <a:ext uri="{FF2B5EF4-FFF2-40B4-BE49-F238E27FC236}">
                <a16:creationId xmlns:a16="http://schemas.microsoft.com/office/drawing/2014/main" id="{301B1F1F-F277-4748-BD91-282C85BD3029}"/>
              </a:ext>
            </a:extLst>
          </p:cNvPr>
          <p:cNvSpPr/>
          <p:nvPr/>
        </p:nvSpPr>
        <p:spPr>
          <a:xfrm>
            <a:off x="10843884" y="4902033"/>
            <a:ext cx="675717" cy="335216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8" name="Parallelogramma 97">
            <a:extLst>
              <a:ext uri="{FF2B5EF4-FFF2-40B4-BE49-F238E27FC236}">
                <a16:creationId xmlns:a16="http://schemas.microsoft.com/office/drawing/2014/main" id="{E5CFEA51-840F-46C5-97DD-C33850FE9BE7}"/>
              </a:ext>
            </a:extLst>
          </p:cNvPr>
          <p:cNvSpPr/>
          <p:nvPr/>
        </p:nvSpPr>
        <p:spPr>
          <a:xfrm>
            <a:off x="10450319" y="5281537"/>
            <a:ext cx="1021628" cy="348835"/>
          </a:xfrm>
          <a:prstGeom prst="parallelogram">
            <a:avLst>
              <a:gd name="adj" fmla="val 83394"/>
            </a:avLst>
          </a:prstGeom>
          <a:solidFill>
            <a:srgbClr val="32F23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Parallelogramma 96">
            <a:extLst>
              <a:ext uri="{FF2B5EF4-FFF2-40B4-BE49-F238E27FC236}">
                <a16:creationId xmlns:a16="http://schemas.microsoft.com/office/drawing/2014/main" id="{68712EF8-2470-4192-9A92-622BA189CC93}"/>
              </a:ext>
            </a:extLst>
          </p:cNvPr>
          <p:cNvSpPr/>
          <p:nvPr/>
        </p:nvSpPr>
        <p:spPr>
          <a:xfrm>
            <a:off x="9769188" y="5095685"/>
            <a:ext cx="1116398" cy="524898"/>
          </a:xfrm>
          <a:prstGeom prst="parallelogram">
            <a:avLst>
              <a:gd name="adj" fmla="val 77423"/>
            </a:avLst>
          </a:prstGeom>
          <a:solidFill>
            <a:srgbClr val="32F232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A8AD0DBB-2ECA-4D4E-AD61-DFB6A0C95EEE}"/>
              </a:ext>
            </a:extLst>
          </p:cNvPr>
          <p:cNvCxnSpPr>
            <a:cxnSpLocks/>
          </p:cNvCxnSpPr>
          <p:nvPr/>
        </p:nvCxnSpPr>
        <p:spPr>
          <a:xfrm flipH="1">
            <a:off x="10428905" y="4824781"/>
            <a:ext cx="920342" cy="115408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FBF154B2-EF14-4D8A-ABBB-95FECF82EBC7}"/>
              </a:ext>
            </a:extLst>
          </p:cNvPr>
          <p:cNvCxnSpPr>
            <a:cxnSpLocks/>
          </p:cNvCxnSpPr>
          <p:nvPr/>
        </p:nvCxnSpPr>
        <p:spPr>
          <a:xfrm flipH="1">
            <a:off x="10188451" y="4824782"/>
            <a:ext cx="920342" cy="115408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Nuvola 25">
            <a:extLst>
              <a:ext uri="{FF2B5EF4-FFF2-40B4-BE49-F238E27FC236}">
                <a16:creationId xmlns:a16="http://schemas.microsoft.com/office/drawing/2014/main" id="{40F9B394-B14A-4802-B8F5-60D4B6DDB733}"/>
              </a:ext>
            </a:extLst>
          </p:cNvPr>
          <p:cNvSpPr/>
          <p:nvPr/>
        </p:nvSpPr>
        <p:spPr>
          <a:xfrm>
            <a:off x="10770081" y="798985"/>
            <a:ext cx="675717" cy="335216"/>
          </a:xfrm>
          <a:prstGeom prst="cloud">
            <a:avLst/>
          </a:prstGeom>
          <a:solidFill>
            <a:schemeClr val="bg1"/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FA4E9796-9766-406A-8FE8-3EDD3DE94FD0}"/>
              </a:ext>
            </a:extLst>
          </p:cNvPr>
          <p:cNvCxnSpPr>
            <a:cxnSpLocks/>
          </p:cNvCxnSpPr>
          <p:nvPr/>
        </p:nvCxnSpPr>
        <p:spPr>
          <a:xfrm flipV="1">
            <a:off x="10252681" y="719040"/>
            <a:ext cx="905119" cy="90511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>
            <a:extLst>
              <a:ext uri="{FF2B5EF4-FFF2-40B4-BE49-F238E27FC236}">
                <a16:creationId xmlns:a16="http://schemas.microsoft.com/office/drawing/2014/main" id="{23DF85AF-71C5-483B-A855-7E2D74628D06}"/>
              </a:ext>
            </a:extLst>
          </p:cNvPr>
          <p:cNvCxnSpPr>
            <a:cxnSpLocks/>
          </p:cNvCxnSpPr>
          <p:nvPr/>
        </p:nvCxnSpPr>
        <p:spPr>
          <a:xfrm flipV="1">
            <a:off x="10674709" y="719038"/>
            <a:ext cx="905119" cy="90511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B49AEA29-6A1D-435C-9A41-5CFA1B33BFC6}"/>
              </a:ext>
            </a:extLst>
          </p:cNvPr>
          <p:cNvCxnSpPr>
            <a:cxnSpLocks/>
          </p:cNvCxnSpPr>
          <p:nvPr/>
        </p:nvCxnSpPr>
        <p:spPr>
          <a:xfrm flipV="1">
            <a:off x="10449631" y="733104"/>
            <a:ext cx="905119" cy="90511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105BE779-1363-4894-86FC-79A227DEA992}"/>
              </a:ext>
            </a:extLst>
          </p:cNvPr>
          <p:cNvCxnSpPr>
            <a:cxnSpLocks/>
          </p:cNvCxnSpPr>
          <p:nvPr/>
        </p:nvCxnSpPr>
        <p:spPr>
          <a:xfrm>
            <a:off x="9630573" y="850430"/>
            <a:ext cx="202713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98A53359-CDDA-4034-87C6-99123ADCA506}"/>
              </a:ext>
            </a:extLst>
          </p:cNvPr>
          <p:cNvCxnSpPr>
            <a:cxnSpLocks/>
          </p:cNvCxnSpPr>
          <p:nvPr/>
        </p:nvCxnSpPr>
        <p:spPr>
          <a:xfrm>
            <a:off x="9503974" y="977039"/>
            <a:ext cx="202713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48A22E9A-E008-496A-8DBD-7C6AB30D8C4C}"/>
              </a:ext>
            </a:extLst>
          </p:cNvPr>
          <p:cNvCxnSpPr>
            <a:cxnSpLocks/>
          </p:cNvCxnSpPr>
          <p:nvPr/>
        </p:nvCxnSpPr>
        <p:spPr>
          <a:xfrm>
            <a:off x="9377363" y="1103651"/>
            <a:ext cx="202713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6FD3E990-A0E1-4AD1-BAA6-18229E840CE0}"/>
              </a:ext>
            </a:extLst>
          </p:cNvPr>
          <p:cNvCxnSpPr>
            <a:cxnSpLocks/>
          </p:cNvCxnSpPr>
          <p:nvPr/>
        </p:nvCxnSpPr>
        <p:spPr>
          <a:xfrm flipH="1">
            <a:off x="9259978" y="4796650"/>
            <a:ext cx="920342" cy="115408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7BAB297D-BC75-444D-9117-D20B4448D85C}"/>
              </a:ext>
            </a:extLst>
          </p:cNvPr>
          <p:cNvCxnSpPr>
            <a:cxnSpLocks/>
          </p:cNvCxnSpPr>
          <p:nvPr/>
        </p:nvCxnSpPr>
        <p:spPr>
          <a:xfrm flipH="1">
            <a:off x="9949300" y="4824783"/>
            <a:ext cx="920342" cy="115408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FE14B0D1-E0A2-4940-9381-27B14621D675}"/>
              </a:ext>
            </a:extLst>
          </p:cNvPr>
          <p:cNvCxnSpPr>
            <a:cxnSpLocks/>
          </p:cNvCxnSpPr>
          <p:nvPr/>
        </p:nvCxnSpPr>
        <p:spPr>
          <a:xfrm flipH="1">
            <a:off x="9724217" y="4810719"/>
            <a:ext cx="920342" cy="115408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D152B27D-0670-48A7-9914-34BDBC4C2611}"/>
              </a:ext>
            </a:extLst>
          </p:cNvPr>
          <p:cNvCxnSpPr>
            <a:cxnSpLocks/>
          </p:cNvCxnSpPr>
          <p:nvPr/>
        </p:nvCxnSpPr>
        <p:spPr>
          <a:xfrm flipH="1" flipV="1">
            <a:off x="9313913" y="5244469"/>
            <a:ext cx="2082224" cy="3048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bo 6">
            <a:extLst>
              <a:ext uri="{FF2B5EF4-FFF2-40B4-BE49-F238E27FC236}">
                <a16:creationId xmlns:a16="http://schemas.microsoft.com/office/drawing/2014/main" id="{01227D1A-2248-4559-96EA-47F0F1C15E8F}"/>
              </a:ext>
            </a:extLst>
          </p:cNvPr>
          <p:cNvSpPr/>
          <p:nvPr/>
        </p:nvSpPr>
        <p:spPr>
          <a:xfrm>
            <a:off x="8859196" y="719549"/>
            <a:ext cx="2932255" cy="2709451"/>
          </a:xfrm>
          <a:prstGeom prst="cube">
            <a:avLst>
              <a:gd name="adj" fmla="val 33406"/>
            </a:avLst>
          </a:prstGeom>
          <a:solidFill>
            <a:schemeClr val="accent3">
              <a:tint val="70000"/>
              <a:lumMod val="104000"/>
              <a:alpha val="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1ED0413-4C53-4388-A56E-CE59BDDB7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CTH </a:t>
            </a:r>
            <a:r>
              <a:rPr lang="it-IT" dirty="0" err="1"/>
              <a:t>retrieval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6B8ED9-8425-4DA7-8629-C017DA008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7972193-76B4-4CFA-B38E-927E45E6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98E1BB70-A13D-4C7D-B3CA-E46ED527B5B6}"/>
              </a:ext>
            </a:extLst>
          </p:cNvPr>
          <p:cNvCxnSpPr>
            <a:cxnSpLocks/>
          </p:cNvCxnSpPr>
          <p:nvPr/>
        </p:nvCxnSpPr>
        <p:spPr>
          <a:xfrm>
            <a:off x="9759778" y="314793"/>
            <a:ext cx="49491" cy="3299405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220FE1C9-B238-461A-9D9D-70882773FC16}"/>
              </a:ext>
            </a:extLst>
          </p:cNvPr>
          <p:cNvCxnSpPr/>
          <p:nvPr/>
        </p:nvCxnSpPr>
        <p:spPr>
          <a:xfrm flipV="1">
            <a:off x="8859196" y="464695"/>
            <a:ext cx="0" cy="1141439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52902F03-7D43-4E59-A1D4-952D7DBCD84D}"/>
              </a:ext>
            </a:extLst>
          </p:cNvPr>
          <p:cNvCxnSpPr>
            <a:cxnSpLocks/>
          </p:cNvCxnSpPr>
          <p:nvPr/>
        </p:nvCxnSpPr>
        <p:spPr>
          <a:xfrm>
            <a:off x="8871269" y="3459488"/>
            <a:ext cx="8730" cy="821727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70E3D5EB-A520-4F9D-A4D0-0EF4EE7030CA}"/>
              </a:ext>
            </a:extLst>
          </p:cNvPr>
          <p:cNvCxnSpPr>
            <a:cxnSpLocks/>
          </p:cNvCxnSpPr>
          <p:nvPr/>
        </p:nvCxnSpPr>
        <p:spPr>
          <a:xfrm>
            <a:off x="10895558" y="3472582"/>
            <a:ext cx="12687" cy="786507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4067AA98-2CAF-4946-A9C0-9033C0C5FD26}"/>
              </a:ext>
            </a:extLst>
          </p:cNvPr>
          <p:cNvCxnSpPr>
            <a:cxnSpLocks/>
          </p:cNvCxnSpPr>
          <p:nvPr/>
        </p:nvCxnSpPr>
        <p:spPr>
          <a:xfrm>
            <a:off x="11794435" y="2584174"/>
            <a:ext cx="6198" cy="861547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C2E777DF-1F69-4E65-9702-FE107E91C675}"/>
              </a:ext>
            </a:extLst>
          </p:cNvPr>
          <p:cNvCxnSpPr>
            <a:cxnSpLocks/>
          </p:cNvCxnSpPr>
          <p:nvPr/>
        </p:nvCxnSpPr>
        <p:spPr>
          <a:xfrm flipV="1">
            <a:off x="11800633" y="314793"/>
            <a:ext cx="0" cy="392984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E5293109-3992-48E7-A276-23E3FA9D2069}"/>
              </a:ext>
            </a:extLst>
          </p:cNvPr>
          <p:cNvCxnSpPr/>
          <p:nvPr/>
        </p:nvCxnSpPr>
        <p:spPr>
          <a:xfrm flipV="1">
            <a:off x="10883072" y="464695"/>
            <a:ext cx="0" cy="1141439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923C30F3-5DAD-44E1-9C17-B7CF49342D32}"/>
              </a:ext>
            </a:extLst>
          </p:cNvPr>
          <p:cNvCxnSpPr>
            <a:cxnSpLocks/>
          </p:cNvCxnSpPr>
          <p:nvPr/>
        </p:nvCxnSpPr>
        <p:spPr>
          <a:xfrm flipV="1">
            <a:off x="8851626" y="2540602"/>
            <a:ext cx="905119" cy="905119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B3AA69FB-D463-46C4-95C8-5B6EADCF1C32}"/>
              </a:ext>
            </a:extLst>
          </p:cNvPr>
          <p:cNvCxnSpPr>
            <a:cxnSpLocks/>
          </p:cNvCxnSpPr>
          <p:nvPr/>
        </p:nvCxnSpPr>
        <p:spPr>
          <a:xfrm>
            <a:off x="9754245" y="2525014"/>
            <a:ext cx="2031673" cy="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3EE291FC-C669-452B-841D-4756F6690121}"/>
              </a:ext>
            </a:extLst>
          </p:cNvPr>
          <p:cNvCxnSpPr>
            <a:cxnSpLocks/>
          </p:cNvCxnSpPr>
          <p:nvPr/>
        </p:nvCxnSpPr>
        <p:spPr>
          <a:xfrm flipV="1">
            <a:off x="8859195" y="1611855"/>
            <a:ext cx="905119" cy="905119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9CD23309-BE84-4425-86EF-529794A39B8C}"/>
              </a:ext>
            </a:extLst>
          </p:cNvPr>
          <p:cNvCxnSpPr>
            <a:cxnSpLocks/>
          </p:cNvCxnSpPr>
          <p:nvPr/>
        </p:nvCxnSpPr>
        <p:spPr>
          <a:xfrm>
            <a:off x="8859196" y="2526834"/>
            <a:ext cx="202713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0D65034D-5D61-4E91-9B86-3E31E56A726B}"/>
              </a:ext>
            </a:extLst>
          </p:cNvPr>
          <p:cNvCxnSpPr>
            <a:cxnSpLocks/>
          </p:cNvCxnSpPr>
          <p:nvPr/>
        </p:nvCxnSpPr>
        <p:spPr>
          <a:xfrm>
            <a:off x="9759778" y="1619386"/>
            <a:ext cx="2031673" cy="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151445FA-AE25-486A-BCCF-6C36D32D0469}"/>
              </a:ext>
            </a:extLst>
          </p:cNvPr>
          <p:cNvCxnSpPr>
            <a:cxnSpLocks/>
          </p:cNvCxnSpPr>
          <p:nvPr/>
        </p:nvCxnSpPr>
        <p:spPr>
          <a:xfrm flipV="1">
            <a:off x="10888070" y="1621714"/>
            <a:ext cx="905119" cy="90511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uvola 22">
            <a:extLst>
              <a:ext uri="{FF2B5EF4-FFF2-40B4-BE49-F238E27FC236}">
                <a16:creationId xmlns:a16="http://schemas.microsoft.com/office/drawing/2014/main" id="{B944508E-70E0-4AF7-A6ED-FE9E52C59949}"/>
              </a:ext>
            </a:extLst>
          </p:cNvPr>
          <p:cNvSpPr/>
          <p:nvPr/>
        </p:nvSpPr>
        <p:spPr>
          <a:xfrm>
            <a:off x="9250972" y="2963238"/>
            <a:ext cx="675717" cy="335216"/>
          </a:xfrm>
          <a:prstGeom prst="cloud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Nuvola 23">
            <a:extLst>
              <a:ext uri="{FF2B5EF4-FFF2-40B4-BE49-F238E27FC236}">
                <a16:creationId xmlns:a16="http://schemas.microsoft.com/office/drawing/2014/main" id="{E4685385-2921-458A-82C4-D64473C8E3B8}"/>
              </a:ext>
            </a:extLst>
          </p:cNvPr>
          <p:cNvSpPr/>
          <p:nvPr/>
        </p:nvSpPr>
        <p:spPr>
          <a:xfrm>
            <a:off x="10198355" y="2652510"/>
            <a:ext cx="458540" cy="271921"/>
          </a:xfrm>
          <a:prstGeom prst="cloud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Nuvola 24">
            <a:extLst>
              <a:ext uri="{FF2B5EF4-FFF2-40B4-BE49-F238E27FC236}">
                <a16:creationId xmlns:a16="http://schemas.microsoft.com/office/drawing/2014/main" id="{FD88255D-BE7D-4605-9C52-FBC37EAC4546}"/>
              </a:ext>
            </a:extLst>
          </p:cNvPr>
          <p:cNvSpPr/>
          <p:nvPr/>
        </p:nvSpPr>
        <p:spPr>
          <a:xfrm>
            <a:off x="9984640" y="1754215"/>
            <a:ext cx="1242990" cy="559480"/>
          </a:xfrm>
          <a:prstGeom prst="cloud">
            <a:avLst/>
          </a:prstGeom>
          <a:solidFill>
            <a:schemeClr val="bg1"/>
          </a:solidFill>
          <a:ln w="12700">
            <a:solidFill>
              <a:srgbClr val="32F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8B2E4A95-75FB-4C6D-9DCE-FAA837AE114B}"/>
              </a:ext>
            </a:extLst>
          </p:cNvPr>
          <p:cNvCxnSpPr>
            <a:cxnSpLocks/>
          </p:cNvCxnSpPr>
          <p:nvPr/>
        </p:nvCxnSpPr>
        <p:spPr>
          <a:xfrm flipH="1" flipV="1">
            <a:off x="9724217" y="4782579"/>
            <a:ext cx="2082224" cy="3048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D63D0A52-F606-4858-88CA-C2BC7A8169EA}"/>
              </a:ext>
            </a:extLst>
          </p:cNvPr>
          <p:cNvCxnSpPr>
            <a:cxnSpLocks/>
          </p:cNvCxnSpPr>
          <p:nvPr/>
        </p:nvCxnSpPr>
        <p:spPr>
          <a:xfrm flipH="1" flipV="1">
            <a:off x="8781677" y="5950733"/>
            <a:ext cx="2101189" cy="2386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15A5C827-76CA-469F-A138-AF47B18B3EB9}"/>
              </a:ext>
            </a:extLst>
          </p:cNvPr>
          <p:cNvCxnSpPr>
            <a:cxnSpLocks/>
          </p:cNvCxnSpPr>
          <p:nvPr/>
        </p:nvCxnSpPr>
        <p:spPr>
          <a:xfrm flipH="1">
            <a:off x="10908245" y="4813062"/>
            <a:ext cx="920342" cy="115408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egnaposto data 4">
            <a:extLst>
              <a:ext uri="{FF2B5EF4-FFF2-40B4-BE49-F238E27FC236}">
                <a16:creationId xmlns:a16="http://schemas.microsoft.com/office/drawing/2014/main" id="{A4144CE4-C374-4EC9-931A-BD6CFFBED559}"/>
              </a:ext>
            </a:extLst>
          </p:cNvPr>
          <p:cNvSpPr txBox="1">
            <a:spLocks/>
          </p:cNvSpPr>
          <p:nvPr/>
        </p:nvSpPr>
        <p:spPr>
          <a:xfrm>
            <a:off x="7581401" y="1446294"/>
            <a:ext cx="1052934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N+1 </a:t>
            </a:r>
            <a:r>
              <a:rPr lang="it-IT" sz="1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level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Segnaposto data 4">
            <a:extLst>
              <a:ext uri="{FF2B5EF4-FFF2-40B4-BE49-F238E27FC236}">
                <a16:creationId xmlns:a16="http://schemas.microsoft.com/office/drawing/2014/main" id="{FF0ABEF4-CADF-47A0-A778-A72BD74D16A0}"/>
              </a:ext>
            </a:extLst>
          </p:cNvPr>
          <p:cNvSpPr txBox="1">
            <a:spLocks/>
          </p:cNvSpPr>
          <p:nvPr/>
        </p:nvSpPr>
        <p:spPr>
          <a:xfrm>
            <a:off x="7611568" y="2313703"/>
            <a:ext cx="1052934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/>
              <a:t>N </a:t>
            </a:r>
            <a:r>
              <a:rPr lang="it-IT" sz="1200" dirty="0" err="1"/>
              <a:t>level</a:t>
            </a:r>
            <a:endParaRPr lang="en-US" sz="1200" dirty="0"/>
          </a:p>
        </p:txBody>
      </p:sp>
      <p:sp>
        <p:nvSpPr>
          <p:cNvPr id="36" name="Segnaposto data 4">
            <a:extLst>
              <a:ext uri="{FF2B5EF4-FFF2-40B4-BE49-F238E27FC236}">
                <a16:creationId xmlns:a16="http://schemas.microsoft.com/office/drawing/2014/main" id="{EC51E372-DDEF-4552-9BF6-E2BE853D41B9}"/>
              </a:ext>
            </a:extLst>
          </p:cNvPr>
          <p:cNvSpPr txBox="1">
            <a:spLocks/>
          </p:cNvSpPr>
          <p:nvPr/>
        </p:nvSpPr>
        <p:spPr>
          <a:xfrm>
            <a:off x="7644666" y="3243802"/>
            <a:ext cx="1052934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dirty="0"/>
              <a:t>N-1 </a:t>
            </a:r>
            <a:r>
              <a:rPr lang="it-IT" sz="1200" dirty="0" err="1"/>
              <a:t>level</a:t>
            </a:r>
            <a:endParaRPr lang="en-US" sz="1200" dirty="0"/>
          </a:p>
        </p:txBody>
      </p:sp>
      <p:sp>
        <p:nvSpPr>
          <p:cNvPr id="38" name="Segnaposto data 4">
            <a:extLst>
              <a:ext uri="{FF2B5EF4-FFF2-40B4-BE49-F238E27FC236}">
                <a16:creationId xmlns:a16="http://schemas.microsoft.com/office/drawing/2014/main" id="{7731E119-B05F-4D9A-BAA2-D26CD63D4CAE}"/>
              </a:ext>
            </a:extLst>
          </p:cNvPr>
          <p:cNvSpPr txBox="1">
            <a:spLocks/>
          </p:cNvSpPr>
          <p:nvPr/>
        </p:nvSpPr>
        <p:spPr>
          <a:xfrm>
            <a:off x="7668567" y="4912237"/>
            <a:ext cx="1758585" cy="333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dirty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t>CTP / CTH</a:t>
            </a:r>
            <a:endParaRPr lang="en-US" sz="2400" b="1" dirty="0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3">
                <a:extLst>
                  <a:ext uri="{FF2B5EF4-FFF2-40B4-BE49-F238E27FC236}">
                    <a16:creationId xmlns:a16="http://schemas.microsoft.com/office/drawing/2014/main" id="{F3E7BE96-B352-48A4-B01F-862F4BDFA3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024" y="2181224"/>
                <a:ext cx="6476631" cy="3974615"/>
              </a:xfrm>
            </p:spPr>
            <p:txBody>
              <a:bodyPr vert="horz" lIns="91440" tIns="45720" rIns="91440" bIns="45720" rtlCol="0" anchor="t"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Cloud Top Pressure (CTP) and Cloud Top Height (CTH) obtained for each grid point using:</a:t>
                </a:r>
              </a:p>
              <a:p>
                <a:endParaRPr lang="en-US" sz="1100" dirty="0"/>
              </a:p>
              <a:p>
                <a:pPr>
                  <a:buClr>
                    <a:schemeClr val="accent3">
                      <a:lumMod val="50000"/>
                    </a:schemeClr>
                  </a:buClr>
                </a:pPr>
                <a:r>
                  <a:rPr lang="en-US" dirty="0">
                    <a:solidFill>
                      <a:schemeClr val="accent2"/>
                    </a:solidFill>
                  </a:rPr>
                  <a:t>Cloud Fraction  &gt; 20%</a:t>
                </a: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chemeClr val="tx1"/>
                    </a:solidFill>
                  </a:rPr>
                  <a:t>(“A Semiempirical Cloudiness Parameterization for Use in Climate Models”, Xu and Randall,1996)</a:t>
                </a:r>
              </a:p>
              <a:p>
                <a:pPr marL="0" indent="0">
                  <a:buNone/>
                </a:pPr>
                <a:endParaRPr lang="en-US" sz="10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accent3">
                      <a:lumMod val="50000"/>
                    </a:schemeClr>
                  </a:buClr>
                </a:pPr>
                <a:r>
                  <a:rPr lang="en-US" dirty="0">
                    <a:solidFill>
                      <a:schemeClr val="accent2"/>
                    </a:solidFill>
                  </a:rPr>
                  <a:t>Optical Depth   &gt; 0.002 m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   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from</a:t>
                </a:r>
                <a14:m>
                  <m:oMath xmlns:m="http://schemas.openxmlformats.org/officeDocument/2006/math">
                    <m:r>
                      <a:rPr lang="it-IT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𝑂𝑝𝑡𝑑</m:t>
                    </m:r>
                    <m:r>
                      <a:rPr lang="it-IT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0.145∗</m:t>
                        </m:r>
                        <m:sSub>
                          <m:sSubPr>
                            <m:ctrlPr>
                              <a:rPr lang="it-IT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𝑐𝑙𝑜𝑢𝑑</m:t>
                            </m:r>
                          </m:sub>
                        </m:sSub>
                        <m:r>
                          <a:rPr lang="it-IT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+0,272∗</m:t>
                        </m:r>
                        <m:sSub>
                          <m:sSubPr>
                            <m:ctrlPr>
                              <a:rPr lang="it-IT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𝑖𝑐𝑒</m:t>
                            </m:r>
                          </m:sub>
                        </m:sSub>
                      </m:e>
                    </m:d>
                    <m:r>
                      <a:rPr lang="it-IT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it-IT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it-IT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it-IT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it-IT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1400" dirty="0" err="1">
                    <a:solidFill>
                      <a:schemeClr val="tx1"/>
                    </a:solidFill>
                  </a:rPr>
                  <a:t>Qcloud</a:t>
                </a:r>
                <a:r>
                  <a:rPr lang="en-US" sz="1400" dirty="0">
                    <a:solidFill>
                      <a:schemeClr val="tx1"/>
                    </a:solidFill>
                  </a:rPr>
                  <a:t> : water mixing ratio ,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Qice</a:t>
                </a:r>
                <a:r>
                  <a:rPr lang="en-US" sz="1400" dirty="0">
                    <a:solidFill>
                      <a:schemeClr val="tx1"/>
                    </a:solidFill>
                  </a:rPr>
                  <a:t> : ice mixing ratio</a:t>
                </a:r>
              </a:p>
              <a:p>
                <a:pPr marL="0" indent="0">
                  <a:buNone/>
                </a:pPr>
                <a:r>
                  <a:rPr lang="en-US" sz="1400" dirty="0">
                    <a:solidFill>
                      <a:schemeClr val="tx1"/>
                    </a:solidFill>
                  </a:rPr>
                  <a:t>(“Verification and Sensitivity Experiments for the WISP94 MM5 Forecasts”, Manning and Davis, 1997)</a:t>
                </a:r>
              </a:p>
              <a:p>
                <a:pPr marL="0" indent="0">
                  <a:buNone/>
                </a:pPr>
                <a:endParaRPr lang="en-US" sz="11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Content Placeholder 3">
                <a:extLst>
                  <a:ext uri="{FF2B5EF4-FFF2-40B4-BE49-F238E27FC236}">
                    <a16:creationId xmlns:a16="http://schemas.microsoft.com/office/drawing/2014/main" id="{F3E7BE96-B352-48A4-B01F-862F4BDFA3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024" y="2181224"/>
                <a:ext cx="6476631" cy="3974615"/>
              </a:xfrm>
              <a:blipFill>
                <a:blip r:embed="rId2"/>
                <a:stretch>
                  <a:fillRect l="-753" t="-15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D3AAC313-2B6B-4C74-8424-4229BEDB3753}"/>
              </a:ext>
            </a:extLst>
          </p:cNvPr>
          <p:cNvCxnSpPr>
            <a:cxnSpLocks/>
          </p:cNvCxnSpPr>
          <p:nvPr/>
        </p:nvCxnSpPr>
        <p:spPr>
          <a:xfrm flipH="1">
            <a:off x="8781677" y="4782579"/>
            <a:ext cx="920342" cy="115408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C76A3FF1-F850-4099-9A99-9B9E4071EEDC}"/>
              </a:ext>
            </a:extLst>
          </p:cNvPr>
          <p:cNvCxnSpPr>
            <a:cxnSpLocks/>
          </p:cNvCxnSpPr>
          <p:nvPr/>
        </p:nvCxnSpPr>
        <p:spPr>
          <a:xfrm flipV="1">
            <a:off x="10013529" y="719039"/>
            <a:ext cx="905119" cy="90511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374C3967-EFFC-4B20-A281-88C627C011F7}"/>
              </a:ext>
            </a:extLst>
          </p:cNvPr>
          <p:cNvCxnSpPr>
            <a:cxnSpLocks/>
          </p:cNvCxnSpPr>
          <p:nvPr/>
        </p:nvCxnSpPr>
        <p:spPr>
          <a:xfrm flipV="1">
            <a:off x="9788444" y="719037"/>
            <a:ext cx="905119" cy="90511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C45CD793-41FD-461E-9B60-4371F39EE480}"/>
              </a:ext>
            </a:extLst>
          </p:cNvPr>
          <p:cNvCxnSpPr>
            <a:cxnSpLocks/>
          </p:cNvCxnSpPr>
          <p:nvPr/>
        </p:nvCxnSpPr>
        <p:spPr>
          <a:xfrm flipV="1">
            <a:off x="9563366" y="719039"/>
            <a:ext cx="905119" cy="90511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6F3B5F24-AB0A-458C-87F1-59096CA3E8CB}"/>
              </a:ext>
            </a:extLst>
          </p:cNvPr>
          <p:cNvCxnSpPr>
            <a:cxnSpLocks/>
          </p:cNvCxnSpPr>
          <p:nvPr/>
        </p:nvCxnSpPr>
        <p:spPr>
          <a:xfrm flipV="1">
            <a:off x="9324209" y="719037"/>
            <a:ext cx="905119" cy="90511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7483B460-0044-434A-9127-8B67ACB8FE58}"/>
              </a:ext>
            </a:extLst>
          </p:cNvPr>
          <p:cNvCxnSpPr>
            <a:cxnSpLocks/>
          </p:cNvCxnSpPr>
          <p:nvPr/>
        </p:nvCxnSpPr>
        <p:spPr>
          <a:xfrm flipV="1">
            <a:off x="9099134" y="719040"/>
            <a:ext cx="905119" cy="90511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diritto 65">
            <a:extLst>
              <a:ext uri="{FF2B5EF4-FFF2-40B4-BE49-F238E27FC236}">
                <a16:creationId xmlns:a16="http://schemas.microsoft.com/office/drawing/2014/main" id="{85EF0F1F-0509-492D-A2BB-6A0C5A97CE5B}"/>
              </a:ext>
            </a:extLst>
          </p:cNvPr>
          <p:cNvCxnSpPr>
            <a:cxnSpLocks/>
          </p:cNvCxnSpPr>
          <p:nvPr/>
        </p:nvCxnSpPr>
        <p:spPr>
          <a:xfrm>
            <a:off x="9236684" y="1230259"/>
            <a:ext cx="202713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7F379F2A-90FC-40A9-A26E-E7118436DF7D}"/>
              </a:ext>
            </a:extLst>
          </p:cNvPr>
          <p:cNvCxnSpPr>
            <a:cxnSpLocks/>
          </p:cNvCxnSpPr>
          <p:nvPr/>
        </p:nvCxnSpPr>
        <p:spPr>
          <a:xfrm>
            <a:off x="9110072" y="1370933"/>
            <a:ext cx="202713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9656A041-7A3D-4CE3-97AA-F1FB9B994E76}"/>
              </a:ext>
            </a:extLst>
          </p:cNvPr>
          <p:cNvCxnSpPr>
            <a:cxnSpLocks/>
          </p:cNvCxnSpPr>
          <p:nvPr/>
        </p:nvCxnSpPr>
        <p:spPr>
          <a:xfrm>
            <a:off x="8983460" y="1497545"/>
            <a:ext cx="202713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EC93E720-D3DB-452F-83E9-887803E5D689}"/>
              </a:ext>
            </a:extLst>
          </p:cNvPr>
          <p:cNvCxnSpPr>
            <a:cxnSpLocks/>
          </p:cNvCxnSpPr>
          <p:nvPr/>
        </p:nvCxnSpPr>
        <p:spPr>
          <a:xfrm>
            <a:off x="9644645" y="1736701"/>
            <a:ext cx="2027136" cy="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147ECA3F-3A50-4221-A1EE-78D30C980B60}"/>
              </a:ext>
            </a:extLst>
          </p:cNvPr>
          <p:cNvCxnSpPr>
            <a:cxnSpLocks/>
          </p:cNvCxnSpPr>
          <p:nvPr/>
        </p:nvCxnSpPr>
        <p:spPr>
          <a:xfrm>
            <a:off x="9503967" y="1877373"/>
            <a:ext cx="2027136" cy="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58BFB693-BA2A-48F3-A763-F50C58D111C3}"/>
              </a:ext>
            </a:extLst>
          </p:cNvPr>
          <p:cNvCxnSpPr>
            <a:cxnSpLocks/>
          </p:cNvCxnSpPr>
          <p:nvPr/>
        </p:nvCxnSpPr>
        <p:spPr>
          <a:xfrm>
            <a:off x="9405489" y="2003985"/>
            <a:ext cx="2027136" cy="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9149E9F3-D205-4416-AB13-CC545C0670C9}"/>
              </a:ext>
            </a:extLst>
          </p:cNvPr>
          <p:cNvCxnSpPr>
            <a:cxnSpLocks/>
          </p:cNvCxnSpPr>
          <p:nvPr/>
        </p:nvCxnSpPr>
        <p:spPr>
          <a:xfrm>
            <a:off x="9236684" y="2130593"/>
            <a:ext cx="2027136" cy="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diritto 72">
            <a:extLst>
              <a:ext uri="{FF2B5EF4-FFF2-40B4-BE49-F238E27FC236}">
                <a16:creationId xmlns:a16="http://schemas.microsoft.com/office/drawing/2014/main" id="{FBF5A1EA-CD34-4985-9266-F1EB4BB30806}"/>
              </a:ext>
            </a:extLst>
          </p:cNvPr>
          <p:cNvCxnSpPr>
            <a:cxnSpLocks/>
          </p:cNvCxnSpPr>
          <p:nvPr/>
        </p:nvCxnSpPr>
        <p:spPr>
          <a:xfrm>
            <a:off x="9110072" y="2271270"/>
            <a:ext cx="2027136" cy="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2080FC38-71F9-48FA-87DA-08B8B61B0AFA}"/>
              </a:ext>
            </a:extLst>
          </p:cNvPr>
          <p:cNvCxnSpPr>
            <a:cxnSpLocks/>
          </p:cNvCxnSpPr>
          <p:nvPr/>
        </p:nvCxnSpPr>
        <p:spPr>
          <a:xfrm>
            <a:off x="8969392" y="2411947"/>
            <a:ext cx="2027136" cy="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BCA0D75E-1F08-4C0F-840C-8D51EFD72849}"/>
              </a:ext>
            </a:extLst>
          </p:cNvPr>
          <p:cNvCxnSpPr>
            <a:cxnSpLocks/>
          </p:cNvCxnSpPr>
          <p:nvPr/>
        </p:nvCxnSpPr>
        <p:spPr>
          <a:xfrm flipV="1">
            <a:off x="10660641" y="1619367"/>
            <a:ext cx="905119" cy="905119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>
            <a:extLst>
              <a:ext uri="{FF2B5EF4-FFF2-40B4-BE49-F238E27FC236}">
                <a16:creationId xmlns:a16="http://schemas.microsoft.com/office/drawing/2014/main" id="{5C55C0E9-D921-4DB2-8332-ACFB0F9534D2}"/>
              </a:ext>
            </a:extLst>
          </p:cNvPr>
          <p:cNvCxnSpPr>
            <a:cxnSpLocks/>
          </p:cNvCxnSpPr>
          <p:nvPr/>
        </p:nvCxnSpPr>
        <p:spPr>
          <a:xfrm flipV="1">
            <a:off x="10435561" y="1619369"/>
            <a:ext cx="905119" cy="905119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0D9356B6-3903-4510-B1F7-0F3F1D687CE3}"/>
              </a:ext>
            </a:extLst>
          </p:cNvPr>
          <p:cNvCxnSpPr>
            <a:cxnSpLocks/>
          </p:cNvCxnSpPr>
          <p:nvPr/>
        </p:nvCxnSpPr>
        <p:spPr>
          <a:xfrm flipV="1">
            <a:off x="10182341" y="1633437"/>
            <a:ext cx="905119" cy="905119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diritto 77">
            <a:extLst>
              <a:ext uri="{FF2B5EF4-FFF2-40B4-BE49-F238E27FC236}">
                <a16:creationId xmlns:a16="http://schemas.microsoft.com/office/drawing/2014/main" id="{7EBAB11A-04E1-4FDE-A769-1B225DFD7936}"/>
              </a:ext>
            </a:extLst>
          </p:cNvPr>
          <p:cNvCxnSpPr>
            <a:cxnSpLocks/>
          </p:cNvCxnSpPr>
          <p:nvPr/>
        </p:nvCxnSpPr>
        <p:spPr>
          <a:xfrm flipV="1">
            <a:off x="9985395" y="1605300"/>
            <a:ext cx="905119" cy="905119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0C701627-FA5E-430C-B807-D3CC523A7107}"/>
              </a:ext>
            </a:extLst>
          </p:cNvPr>
          <p:cNvCxnSpPr>
            <a:cxnSpLocks/>
          </p:cNvCxnSpPr>
          <p:nvPr/>
        </p:nvCxnSpPr>
        <p:spPr>
          <a:xfrm flipV="1">
            <a:off x="9746240" y="1619367"/>
            <a:ext cx="905119" cy="905119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BD9C6682-B9DB-4E8D-81F7-5BA470047280}"/>
              </a:ext>
            </a:extLst>
          </p:cNvPr>
          <p:cNvCxnSpPr>
            <a:cxnSpLocks/>
          </p:cNvCxnSpPr>
          <p:nvPr/>
        </p:nvCxnSpPr>
        <p:spPr>
          <a:xfrm flipV="1">
            <a:off x="9521157" y="1619369"/>
            <a:ext cx="905119" cy="905119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9CB55643-DAB3-4973-865E-1F1A488B37D4}"/>
              </a:ext>
            </a:extLst>
          </p:cNvPr>
          <p:cNvCxnSpPr>
            <a:cxnSpLocks/>
          </p:cNvCxnSpPr>
          <p:nvPr/>
        </p:nvCxnSpPr>
        <p:spPr>
          <a:xfrm flipV="1">
            <a:off x="9282015" y="1633434"/>
            <a:ext cx="905119" cy="905119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diritto 81">
            <a:extLst>
              <a:ext uri="{FF2B5EF4-FFF2-40B4-BE49-F238E27FC236}">
                <a16:creationId xmlns:a16="http://schemas.microsoft.com/office/drawing/2014/main" id="{15E2071E-EDB8-487D-A3C3-633BA2E1F64D}"/>
              </a:ext>
            </a:extLst>
          </p:cNvPr>
          <p:cNvCxnSpPr>
            <a:cxnSpLocks/>
          </p:cNvCxnSpPr>
          <p:nvPr/>
        </p:nvCxnSpPr>
        <p:spPr>
          <a:xfrm flipV="1">
            <a:off x="9070989" y="1619369"/>
            <a:ext cx="905119" cy="905119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diritto 82">
            <a:extLst>
              <a:ext uri="{FF2B5EF4-FFF2-40B4-BE49-F238E27FC236}">
                <a16:creationId xmlns:a16="http://schemas.microsoft.com/office/drawing/2014/main" id="{1F139357-FC87-4E63-B4AD-3949F48081F4}"/>
              </a:ext>
            </a:extLst>
          </p:cNvPr>
          <p:cNvCxnSpPr>
            <a:cxnSpLocks/>
          </p:cNvCxnSpPr>
          <p:nvPr/>
        </p:nvCxnSpPr>
        <p:spPr>
          <a:xfrm flipV="1">
            <a:off x="10674709" y="2519702"/>
            <a:ext cx="905119" cy="905119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diritto 83">
            <a:extLst>
              <a:ext uri="{FF2B5EF4-FFF2-40B4-BE49-F238E27FC236}">
                <a16:creationId xmlns:a16="http://schemas.microsoft.com/office/drawing/2014/main" id="{252F681A-FAB1-4F00-BE75-F97695382F44}"/>
              </a:ext>
            </a:extLst>
          </p:cNvPr>
          <p:cNvCxnSpPr>
            <a:cxnSpLocks/>
          </p:cNvCxnSpPr>
          <p:nvPr/>
        </p:nvCxnSpPr>
        <p:spPr>
          <a:xfrm flipV="1">
            <a:off x="10449625" y="2519703"/>
            <a:ext cx="905119" cy="905119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diritto 84">
            <a:extLst>
              <a:ext uri="{FF2B5EF4-FFF2-40B4-BE49-F238E27FC236}">
                <a16:creationId xmlns:a16="http://schemas.microsoft.com/office/drawing/2014/main" id="{A4A7D603-FD6C-4861-A2C2-8074AED0D6E0}"/>
              </a:ext>
            </a:extLst>
          </p:cNvPr>
          <p:cNvCxnSpPr>
            <a:cxnSpLocks/>
          </p:cNvCxnSpPr>
          <p:nvPr/>
        </p:nvCxnSpPr>
        <p:spPr>
          <a:xfrm flipV="1">
            <a:off x="10224543" y="2519704"/>
            <a:ext cx="905119" cy="905119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diritto 85">
            <a:extLst>
              <a:ext uri="{FF2B5EF4-FFF2-40B4-BE49-F238E27FC236}">
                <a16:creationId xmlns:a16="http://schemas.microsoft.com/office/drawing/2014/main" id="{DED2509A-8749-488C-B8B7-D49EAFB4412F}"/>
              </a:ext>
            </a:extLst>
          </p:cNvPr>
          <p:cNvCxnSpPr>
            <a:cxnSpLocks/>
          </p:cNvCxnSpPr>
          <p:nvPr/>
        </p:nvCxnSpPr>
        <p:spPr>
          <a:xfrm flipV="1">
            <a:off x="9985392" y="2533770"/>
            <a:ext cx="905119" cy="905119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diritto 86">
            <a:extLst>
              <a:ext uri="{FF2B5EF4-FFF2-40B4-BE49-F238E27FC236}">
                <a16:creationId xmlns:a16="http://schemas.microsoft.com/office/drawing/2014/main" id="{37DE96D0-DD35-432B-9AB3-2F7B9DEF2C55}"/>
              </a:ext>
            </a:extLst>
          </p:cNvPr>
          <p:cNvCxnSpPr>
            <a:cxnSpLocks/>
          </p:cNvCxnSpPr>
          <p:nvPr/>
        </p:nvCxnSpPr>
        <p:spPr>
          <a:xfrm flipV="1">
            <a:off x="9788444" y="2519704"/>
            <a:ext cx="905119" cy="905119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D7730CDA-5979-4831-B79A-41138C080C58}"/>
              </a:ext>
            </a:extLst>
          </p:cNvPr>
          <p:cNvCxnSpPr>
            <a:cxnSpLocks/>
          </p:cNvCxnSpPr>
          <p:nvPr/>
        </p:nvCxnSpPr>
        <p:spPr>
          <a:xfrm flipV="1">
            <a:off x="9549293" y="2519701"/>
            <a:ext cx="905119" cy="905119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diritto 88">
            <a:extLst>
              <a:ext uri="{FF2B5EF4-FFF2-40B4-BE49-F238E27FC236}">
                <a16:creationId xmlns:a16="http://schemas.microsoft.com/office/drawing/2014/main" id="{ECD4EA3A-E133-4ADA-A64D-A1B08C6DA44E}"/>
              </a:ext>
            </a:extLst>
          </p:cNvPr>
          <p:cNvCxnSpPr>
            <a:cxnSpLocks/>
          </p:cNvCxnSpPr>
          <p:nvPr/>
        </p:nvCxnSpPr>
        <p:spPr>
          <a:xfrm flipV="1">
            <a:off x="9338281" y="2519697"/>
            <a:ext cx="905119" cy="905119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diritto 89">
            <a:extLst>
              <a:ext uri="{FF2B5EF4-FFF2-40B4-BE49-F238E27FC236}">
                <a16:creationId xmlns:a16="http://schemas.microsoft.com/office/drawing/2014/main" id="{D007C317-7FED-4EBB-84FC-6FDB4CA5BCD4}"/>
              </a:ext>
            </a:extLst>
          </p:cNvPr>
          <p:cNvCxnSpPr>
            <a:cxnSpLocks/>
          </p:cNvCxnSpPr>
          <p:nvPr/>
        </p:nvCxnSpPr>
        <p:spPr>
          <a:xfrm flipV="1">
            <a:off x="9099122" y="2519703"/>
            <a:ext cx="905119" cy="905119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9782AE32-2740-44E0-B75B-BFCB2A2CD16B}"/>
              </a:ext>
            </a:extLst>
          </p:cNvPr>
          <p:cNvCxnSpPr>
            <a:cxnSpLocks/>
          </p:cNvCxnSpPr>
          <p:nvPr/>
        </p:nvCxnSpPr>
        <p:spPr>
          <a:xfrm>
            <a:off x="8995180" y="3295868"/>
            <a:ext cx="2027136" cy="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493F3CF0-2A81-484B-BFFD-20E895044DA1}"/>
              </a:ext>
            </a:extLst>
          </p:cNvPr>
          <p:cNvCxnSpPr>
            <a:cxnSpLocks/>
          </p:cNvCxnSpPr>
          <p:nvPr/>
        </p:nvCxnSpPr>
        <p:spPr>
          <a:xfrm>
            <a:off x="9149928" y="3169262"/>
            <a:ext cx="2027136" cy="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A7035880-3E13-49D0-BC02-DE2DCD0527C3}"/>
              </a:ext>
            </a:extLst>
          </p:cNvPr>
          <p:cNvCxnSpPr>
            <a:cxnSpLocks/>
          </p:cNvCxnSpPr>
          <p:nvPr/>
        </p:nvCxnSpPr>
        <p:spPr>
          <a:xfrm>
            <a:off x="9276540" y="3028584"/>
            <a:ext cx="2027136" cy="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id="{AE5B34B9-E46E-4863-9C3D-770DACE3C4DA}"/>
              </a:ext>
            </a:extLst>
          </p:cNvPr>
          <p:cNvCxnSpPr>
            <a:cxnSpLocks/>
          </p:cNvCxnSpPr>
          <p:nvPr/>
        </p:nvCxnSpPr>
        <p:spPr>
          <a:xfrm>
            <a:off x="9431282" y="2887908"/>
            <a:ext cx="2027136" cy="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diritto 94">
            <a:extLst>
              <a:ext uri="{FF2B5EF4-FFF2-40B4-BE49-F238E27FC236}">
                <a16:creationId xmlns:a16="http://schemas.microsoft.com/office/drawing/2014/main" id="{A3F2FF34-D76D-4118-8953-EFFC7EE3E7EF}"/>
              </a:ext>
            </a:extLst>
          </p:cNvPr>
          <p:cNvCxnSpPr>
            <a:cxnSpLocks/>
          </p:cNvCxnSpPr>
          <p:nvPr/>
        </p:nvCxnSpPr>
        <p:spPr>
          <a:xfrm>
            <a:off x="9571955" y="2761299"/>
            <a:ext cx="2027136" cy="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033CCD78-A43A-4D98-BFF3-975E4D4FBAC2}"/>
              </a:ext>
            </a:extLst>
          </p:cNvPr>
          <p:cNvCxnSpPr>
            <a:cxnSpLocks/>
          </p:cNvCxnSpPr>
          <p:nvPr/>
        </p:nvCxnSpPr>
        <p:spPr>
          <a:xfrm>
            <a:off x="9656359" y="2634687"/>
            <a:ext cx="2027136" cy="0"/>
          </a:xfrm>
          <a:prstGeom prst="line">
            <a:avLst/>
          </a:prstGeom>
          <a:ln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Parallelogramma 103">
            <a:extLst>
              <a:ext uri="{FF2B5EF4-FFF2-40B4-BE49-F238E27FC236}">
                <a16:creationId xmlns:a16="http://schemas.microsoft.com/office/drawing/2014/main" id="{79DD96E2-034F-46F5-A3FA-7A4D11EA50E2}"/>
              </a:ext>
            </a:extLst>
          </p:cNvPr>
          <p:cNvSpPr/>
          <p:nvPr/>
        </p:nvSpPr>
        <p:spPr>
          <a:xfrm>
            <a:off x="10658901" y="4933666"/>
            <a:ext cx="320723" cy="163773"/>
          </a:xfrm>
          <a:prstGeom prst="parallelogram">
            <a:avLst>
              <a:gd name="adj" fmla="val 74577"/>
            </a:avLst>
          </a:prstGeom>
          <a:solidFill>
            <a:schemeClr val="accent2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FC30B488-0AA4-4CCB-9D5C-3EEC5983F965}"/>
              </a:ext>
            </a:extLst>
          </p:cNvPr>
          <p:cNvCxnSpPr>
            <a:cxnSpLocks/>
          </p:cNvCxnSpPr>
          <p:nvPr/>
        </p:nvCxnSpPr>
        <p:spPr>
          <a:xfrm flipH="1">
            <a:off x="10680820" y="4810715"/>
            <a:ext cx="920342" cy="115408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2C847E23-EA2C-4C17-BDEC-6A08A2EE3CF1}"/>
              </a:ext>
            </a:extLst>
          </p:cNvPr>
          <p:cNvCxnSpPr>
            <a:cxnSpLocks/>
          </p:cNvCxnSpPr>
          <p:nvPr/>
        </p:nvCxnSpPr>
        <p:spPr>
          <a:xfrm flipH="1">
            <a:off x="8992694" y="4810714"/>
            <a:ext cx="920342" cy="115408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88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6349F9-F1F6-4183-A7B1-7058E2B1E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Summary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E4B18B-DDEA-41EB-8EB9-FD2A85111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69478"/>
            <a:ext cx="11029616" cy="3889322"/>
          </a:xfrm>
        </p:spPr>
        <p:txBody>
          <a:bodyPr/>
          <a:lstStyle/>
          <a:p>
            <a:r>
              <a:rPr lang="it-IT" dirty="0"/>
              <a:t>JEM-EUSO </a:t>
            </a:r>
            <a:r>
              <a:rPr lang="it-IT" dirty="0" err="1"/>
              <a:t>program</a:t>
            </a:r>
            <a:endParaRPr lang="it-IT" dirty="0"/>
          </a:p>
          <a:p>
            <a:r>
              <a:rPr lang="it-IT" dirty="0" err="1"/>
              <a:t>Meteorological</a:t>
            </a:r>
            <a:r>
              <a:rPr lang="it-IT" dirty="0"/>
              <a:t> </a:t>
            </a:r>
            <a:r>
              <a:rPr lang="it-IT" dirty="0" err="1"/>
              <a:t>models</a:t>
            </a:r>
            <a:endParaRPr lang="it-IT" dirty="0"/>
          </a:p>
          <a:p>
            <a:r>
              <a:rPr lang="it-IT" dirty="0"/>
              <a:t>GCM </a:t>
            </a:r>
            <a:r>
              <a:rPr lang="it-IT" dirty="0" err="1"/>
              <a:t>outputs</a:t>
            </a:r>
            <a:endParaRPr lang="it-IT" dirty="0"/>
          </a:p>
          <a:p>
            <a:r>
              <a:rPr lang="it-IT" dirty="0"/>
              <a:t>WRF </a:t>
            </a:r>
            <a:r>
              <a:rPr lang="it-IT" dirty="0" err="1"/>
              <a:t>structure</a:t>
            </a:r>
            <a:endParaRPr lang="it-IT" dirty="0"/>
          </a:p>
          <a:p>
            <a:r>
              <a:rPr lang="it-IT" dirty="0"/>
              <a:t>CTH </a:t>
            </a:r>
            <a:r>
              <a:rPr lang="it-IT" dirty="0" err="1"/>
              <a:t>retrieval</a:t>
            </a:r>
            <a:endParaRPr lang="it-IT" dirty="0"/>
          </a:p>
          <a:p>
            <a:r>
              <a:rPr lang="it-IT" dirty="0"/>
              <a:t>CTH from cloud </a:t>
            </a:r>
            <a:r>
              <a:rPr lang="it-IT" dirty="0" err="1"/>
              <a:t>fraction</a:t>
            </a:r>
            <a:endParaRPr lang="it-IT" dirty="0"/>
          </a:p>
          <a:p>
            <a:r>
              <a:rPr lang="it-IT" dirty="0"/>
              <a:t>CTH from </a:t>
            </a:r>
            <a:r>
              <a:rPr lang="it-IT" dirty="0" err="1"/>
              <a:t>optical</a:t>
            </a:r>
            <a:r>
              <a:rPr lang="it-IT" dirty="0"/>
              <a:t> </a:t>
            </a:r>
            <a:r>
              <a:rPr lang="it-IT" dirty="0" err="1"/>
              <a:t>depth</a:t>
            </a:r>
            <a:endParaRPr lang="it-IT" dirty="0"/>
          </a:p>
          <a:p>
            <a:r>
              <a:rPr lang="it-IT" dirty="0"/>
              <a:t>EUSO-SPB1:  an </a:t>
            </a:r>
            <a:r>
              <a:rPr lang="it-IT" dirty="0" err="1"/>
              <a:t>application</a:t>
            </a:r>
            <a:endParaRPr lang="it-IT" dirty="0"/>
          </a:p>
          <a:p>
            <a:endParaRPr lang="it-IT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4290AC2E-CA92-437F-A4BB-0F938C9CD3A0}"/>
              </a:ext>
            </a:extLst>
          </p:cNvPr>
          <p:cNvSpPr txBox="1">
            <a:spLocks/>
          </p:cNvSpPr>
          <p:nvPr/>
        </p:nvSpPr>
        <p:spPr>
          <a:xfrm>
            <a:off x="607790" y="6240888"/>
            <a:ext cx="8337183" cy="289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Sensitivity of WRF meteorological model in retrieving CTH and application to EUSO-SPB1 experiment</a:t>
            </a:r>
            <a:endParaRPr lang="en-US" sz="1200" dirty="0"/>
          </a:p>
        </p:txBody>
      </p:sp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AEE230CE-1A47-48D9-B0F8-38BDBCD059DF}"/>
              </a:ext>
            </a:extLst>
          </p:cNvPr>
          <p:cNvSpPr txBox="1">
            <a:spLocks/>
          </p:cNvSpPr>
          <p:nvPr/>
        </p:nvSpPr>
        <p:spPr>
          <a:xfrm>
            <a:off x="10531702" y="6168524"/>
            <a:ext cx="1052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200" smtClean="0"/>
              <a:pPr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46193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5CCD2F-C2C9-4C8E-9E97-E5CCCD7E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comparison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74C683-1740-44C8-AADF-B3F4DE00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473" y="1962782"/>
            <a:ext cx="4463265" cy="2792098"/>
          </a:xfrm>
        </p:spPr>
        <p:txBody>
          <a:bodyPr anchor="t" anchorCtr="0">
            <a:norm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None/>
            </a:pP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Study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 case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selection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None/>
            </a:pPr>
            <a:r>
              <a:rPr lang="it-IT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A. Anzalone et al., «</a:t>
            </a:r>
            <a:r>
              <a:rPr lang="it-IT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Methods</a:t>
            </a:r>
            <a:r>
              <a:rPr lang="it-IT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to </a:t>
            </a:r>
            <a:r>
              <a:rPr lang="it-IT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retrieve</a:t>
            </a:r>
            <a:r>
              <a:rPr lang="it-IT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the Cloud Top </a:t>
            </a:r>
            <a:r>
              <a:rPr lang="it-IT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Height</a:t>
            </a:r>
            <a:r>
              <a:rPr lang="it-IT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in the frame of the </a:t>
            </a:r>
            <a:r>
              <a:rPr lang="it-IT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Jem</a:t>
            </a:r>
            <a:r>
              <a:rPr lang="it-IT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-EUSO mission », 2018 (in press),</a:t>
            </a:r>
          </a:p>
          <a:p>
            <a:pPr marL="342900" lvl="0" indent="-342900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+mj-lt"/>
              <a:buAutoNum type="alphaLcPeriod"/>
            </a:pP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heterogeneous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 situation</a:t>
            </a:r>
          </a:p>
          <a:p>
            <a:pPr marL="342900" lvl="0" indent="-342900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+mj-lt"/>
              <a:buAutoNum type="alphaLcPeriod"/>
            </a:pP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Jem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-EUSO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observation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condition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 (over the Atlantic Ocean)</a:t>
            </a:r>
          </a:p>
          <a:p>
            <a:pPr marL="342900" lvl="0" indent="-342900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+mj-lt"/>
              <a:buAutoNum type="alphaLcPeriod"/>
            </a:pP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near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Equator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 (maximum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resolution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pPr marL="342900" lvl="0" indent="-342900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+mj-lt"/>
              <a:buAutoNum type="alphaLcPeriod"/>
            </a:pPr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None/>
            </a:pPr>
            <a:endParaRPr lang="it-IT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BD56AD-3F4F-4EDF-9D10-3A2A7B863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Sensitivity of WRF meteorological model in retrieving CTH and application to EUSO-SPB1 experiment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A4A0122-306E-4936-97C8-03724AE4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4B08406-F896-4821-81D7-7A8FDDDC2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538" y="900720"/>
            <a:ext cx="2854865" cy="3060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8529509-9AF4-439D-AFC4-5CC31FA60CFE}"/>
              </a:ext>
            </a:extLst>
          </p:cNvPr>
          <p:cNvSpPr txBox="1"/>
          <p:nvPr/>
        </p:nvSpPr>
        <p:spPr>
          <a:xfrm>
            <a:off x="5212849" y="4105860"/>
            <a:ext cx="883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WRF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A31029D-92B5-4288-8F34-B4A89FD2899D}"/>
              </a:ext>
            </a:extLst>
          </p:cNvPr>
          <p:cNvSpPr txBox="1"/>
          <p:nvPr/>
        </p:nvSpPr>
        <p:spPr>
          <a:xfrm>
            <a:off x="5293177" y="4349982"/>
            <a:ext cx="1733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Spatial</a:t>
            </a:r>
            <a:r>
              <a:rPr lang="it-IT" sz="1400" dirty="0"/>
              <a:t> </a:t>
            </a:r>
            <a:r>
              <a:rPr lang="it-IT" sz="1400" dirty="0" err="1"/>
              <a:t>resolution</a:t>
            </a:r>
            <a:r>
              <a:rPr lang="it-IT" sz="1400" dirty="0"/>
              <a:t>:</a:t>
            </a:r>
          </a:p>
          <a:p>
            <a:pPr algn="ctr"/>
            <a:r>
              <a:rPr lang="it-IT" sz="1400" dirty="0"/>
              <a:t>9 km</a:t>
            </a:r>
          </a:p>
          <a:p>
            <a:r>
              <a:rPr lang="it-IT" sz="1400" dirty="0" err="1"/>
              <a:t>Grid</a:t>
            </a:r>
            <a:r>
              <a:rPr lang="it-IT" sz="1400" dirty="0"/>
              <a:t> point:</a:t>
            </a:r>
          </a:p>
          <a:p>
            <a:pPr algn="ctr"/>
            <a:r>
              <a:rPr lang="it-IT" sz="1400" dirty="0"/>
              <a:t>250 x 250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E9D6FEC-2A4D-40DD-9766-EE4DC685708A}"/>
              </a:ext>
            </a:extLst>
          </p:cNvPr>
          <p:cNvSpPr/>
          <p:nvPr/>
        </p:nvSpPr>
        <p:spPr>
          <a:xfrm>
            <a:off x="5092275" y="947960"/>
            <a:ext cx="768601" cy="12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it-IT" sz="400" dirty="0">
                <a:solidFill>
                  <a:schemeClr val="accent1">
                    <a:lumMod val="50000"/>
                  </a:schemeClr>
                </a:solidFill>
              </a:rPr>
              <a:t>Cloud Top Pressure (</a:t>
            </a:r>
            <a:r>
              <a:rPr lang="it-IT" sz="400" dirty="0" err="1">
                <a:solidFill>
                  <a:schemeClr val="accent1">
                    <a:lumMod val="50000"/>
                  </a:schemeClr>
                </a:solidFill>
              </a:rPr>
              <a:t>hPa</a:t>
            </a:r>
            <a:r>
              <a:rPr lang="it-IT" sz="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6884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5CCD2F-C2C9-4C8E-9E97-E5CCCD7E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comparison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74C683-1740-44C8-AADF-B3F4DE00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473" y="1962781"/>
            <a:ext cx="4509802" cy="3989029"/>
          </a:xfrm>
        </p:spPr>
        <p:txBody>
          <a:bodyPr anchor="t" anchorCtr="0">
            <a:norm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None/>
            </a:pP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Study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 case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selection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None/>
            </a:pPr>
            <a:r>
              <a:rPr lang="it-IT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A. Anzalone et al., «</a:t>
            </a:r>
            <a:r>
              <a:rPr lang="it-IT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Methods</a:t>
            </a:r>
            <a:r>
              <a:rPr lang="it-IT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to </a:t>
            </a:r>
            <a:r>
              <a:rPr lang="it-IT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retrieve</a:t>
            </a:r>
            <a:r>
              <a:rPr lang="it-IT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the Cloud Top </a:t>
            </a:r>
            <a:r>
              <a:rPr lang="it-IT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Height</a:t>
            </a:r>
            <a:r>
              <a:rPr lang="it-IT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in the frame of the </a:t>
            </a:r>
            <a:r>
              <a:rPr lang="it-IT" sz="1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Jem</a:t>
            </a:r>
            <a:r>
              <a:rPr lang="it-IT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-EUSO mission », 2018 (in press),</a:t>
            </a:r>
          </a:p>
          <a:p>
            <a:pPr marL="342900" lvl="0" indent="-342900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+mj-lt"/>
              <a:buAutoNum type="alphaLcPeriod"/>
            </a:pP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heterogeneous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 situation</a:t>
            </a:r>
          </a:p>
          <a:p>
            <a:pPr marL="342900" lvl="0" indent="-342900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+mj-lt"/>
              <a:buAutoNum type="alphaLcPeriod"/>
            </a:pP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Jem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-EUSO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observation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condition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 (over the Atlantic Ocean)</a:t>
            </a:r>
          </a:p>
          <a:p>
            <a:pPr marL="342900" lvl="0" indent="-342900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+mj-lt"/>
              <a:buAutoNum type="alphaLcPeriod"/>
            </a:pP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near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Equator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 (maximum </a:t>
            </a:r>
            <a:r>
              <a:rPr lang="it-IT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resolution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pPr marL="342900" lvl="0" indent="-342900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+mj-lt"/>
              <a:buAutoNum type="alphaLcPeriod"/>
            </a:pPr>
            <a:endParaRPr lang="it-IT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r>
              <a:rPr lang="it-IT" dirty="0"/>
              <a:t>MODIS images </a:t>
            </a:r>
            <a:r>
              <a:rPr lang="it-IT" dirty="0" err="1"/>
              <a:t>used</a:t>
            </a:r>
            <a:r>
              <a:rPr lang="it-IT" dirty="0"/>
              <a:t> for </a:t>
            </a:r>
            <a:r>
              <a:rPr lang="it-IT" dirty="0" err="1"/>
              <a:t>comparison</a:t>
            </a:r>
            <a:r>
              <a:rPr lang="it-IT" dirty="0"/>
              <a:t>: </a:t>
            </a:r>
          </a:p>
          <a:p>
            <a:pPr marL="0" indent="0">
              <a:buNone/>
            </a:pPr>
            <a:r>
              <a:rPr lang="it-IT" dirty="0"/>
              <a:t>     CTP and CTH </a:t>
            </a:r>
            <a:r>
              <a:rPr lang="it-IT" dirty="0" err="1"/>
              <a:t>measured</a:t>
            </a:r>
            <a:endParaRPr lang="it-IT" dirty="0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None/>
            </a:pPr>
            <a:endParaRPr lang="it-IT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BD56AD-3F4F-4EDF-9D10-3A2A7B863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Sensitivity of WRF meteorological model in retrieving CTH and application to EUSO-SPB1 experiment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A4A0122-306E-4936-97C8-03724AE4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2EE8F89-6C96-4D34-AD55-D8F3DBF51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727" y="3539625"/>
            <a:ext cx="4609317" cy="2664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4B08406-F896-4821-81D7-7A8FDDDC2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442" y="906190"/>
            <a:ext cx="2854861" cy="3060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8529509-9AF4-439D-AFC4-5CC31FA60CFE}"/>
              </a:ext>
            </a:extLst>
          </p:cNvPr>
          <p:cNvSpPr txBox="1"/>
          <p:nvPr/>
        </p:nvSpPr>
        <p:spPr>
          <a:xfrm>
            <a:off x="5212849" y="4105860"/>
            <a:ext cx="883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WRF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A31029D-92B5-4288-8F34-B4A89FD2899D}"/>
              </a:ext>
            </a:extLst>
          </p:cNvPr>
          <p:cNvSpPr txBox="1"/>
          <p:nvPr/>
        </p:nvSpPr>
        <p:spPr>
          <a:xfrm>
            <a:off x="5293177" y="4349982"/>
            <a:ext cx="1733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Spatial</a:t>
            </a:r>
            <a:r>
              <a:rPr lang="it-IT" sz="1400" dirty="0"/>
              <a:t> </a:t>
            </a:r>
            <a:r>
              <a:rPr lang="it-IT" sz="1400" dirty="0" err="1"/>
              <a:t>resolution</a:t>
            </a:r>
            <a:r>
              <a:rPr lang="it-IT" sz="1400" dirty="0"/>
              <a:t>:</a:t>
            </a:r>
          </a:p>
          <a:p>
            <a:pPr algn="ctr"/>
            <a:r>
              <a:rPr lang="it-IT" sz="1400" dirty="0"/>
              <a:t>9 km</a:t>
            </a:r>
          </a:p>
          <a:p>
            <a:r>
              <a:rPr lang="it-IT" sz="1400" dirty="0" err="1"/>
              <a:t>Grid</a:t>
            </a:r>
            <a:r>
              <a:rPr lang="it-IT" sz="1400" dirty="0"/>
              <a:t> point:</a:t>
            </a:r>
          </a:p>
          <a:p>
            <a:pPr algn="ctr"/>
            <a:r>
              <a:rPr lang="it-IT" sz="1400" dirty="0"/>
              <a:t>250 x 250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D53D0B1-89C0-4C28-9F90-9CAF7D2115A1}"/>
              </a:ext>
            </a:extLst>
          </p:cNvPr>
          <p:cNvSpPr txBox="1"/>
          <p:nvPr/>
        </p:nvSpPr>
        <p:spPr>
          <a:xfrm>
            <a:off x="8268354" y="3154634"/>
            <a:ext cx="1070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1600" b="1" dirty="0">
                <a:solidFill>
                  <a:prstClr val="black"/>
                </a:solidFill>
                <a:latin typeface="Century Gothic" panose="020B0502020202020204"/>
              </a:rPr>
              <a:t>MODIS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4AE29462-9AE6-449F-AAF5-C91E07AAFBB2}"/>
              </a:ext>
            </a:extLst>
          </p:cNvPr>
          <p:cNvSpPr/>
          <p:nvPr/>
        </p:nvSpPr>
        <p:spPr>
          <a:xfrm>
            <a:off x="10069796" y="2278296"/>
            <a:ext cx="18417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it-IT" sz="1400" dirty="0" err="1">
                <a:solidFill>
                  <a:prstClr val="black"/>
                </a:solidFill>
                <a:latin typeface="Century Gothic" panose="020B0502020202020204"/>
              </a:rPr>
              <a:t>Gridded</a:t>
            </a:r>
            <a:r>
              <a:rPr lang="it-IT" sz="14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it-IT" sz="1400" dirty="0" err="1">
                <a:solidFill>
                  <a:prstClr val="black"/>
                </a:solidFill>
                <a:latin typeface="Century Gothic" panose="020B0502020202020204"/>
              </a:rPr>
              <a:t>resolution</a:t>
            </a:r>
            <a:r>
              <a:rPr lang="it-IT" sz="1400" dirty="0">
                <a:solidFill>
                  <a:prstClr val="black"/>
                </a:solidFill>
                <a:latin typeface="Century Gothic" panose="020B0502020202020204"/>
              </a:rPr>
              <a:t>:</a:t>
            </a:r>
          </a:p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Century Gothic" panose="020B0502020202020204"/>
              </a:rPr>
              <a:t>9 km</a:t>
            </a:r>
          </a:p>
          <a:p>
            <a:pPr defTabSz="457200"/>
            <a:r>
              <a:rPr lang="it-IT" sz="1400" dirty="0" err="1">
                <a:solidFill>
                  <a:prstClr val="black"/>
                </a:solidFill>
                <a:latin typeface="Century Gothic" panose="020B0502020202020204"/>
              </a:rPr>
              <a:t>Grid</a:t>
            </a:r>
            <a:r>
              <a:rPr lang="it-IT" sz="1400" dirty="0">
                <a:solidFill>
                  <a:prstClr val="black"/>
                </a:solidFill>
                <a:latin typeface="Century Gothic" panose="020B0502020202020204"/>
              </a:rPr>
              <a:t> point:</a:t>
            </a:r>
          </a:p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Century Gothic" panose="020B0502020202020204"/>
              </a:rPr>
              <a:t>250 x 250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38488D5-3C7F-49AA-B4F4-D9AFD9D01CB3}"/>
              </a:ext>
            </a:extLst>
          </p:cNvPr>
          <p:cNvSpPr/>
          <p:nvPr/>
        </p:nvSpPr>
        <p:spPr>
          <a:xfrm>
            <a:off x="7847220" y="2269291"/>
            <a:ext cx="1733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it-IT" sz="1400" dirty="0">
                <a:solidFill>
                  <a:prstClr val="black"/>
                </a:solidFill>
                <a:latin typeface="Century Gothic" panose="020B0502020202020204"/>
              </a:rPr>
              <a:t>Real </a:t>
            </a:r>
            <a:r>
              <a:rPr lang="it-IT" sz="1400" dirty="0" err="1">
                <a:solidFill>
                  <a:prstClr val="black"/>
                </a:solidFill>
                <a:latin typeface="Century Gothic" panose="020B0502020202020204"/>
              </a:rPr>
              <a:t>resolution</a:t>
            </a:r>
            <a:r>
              <a:rPr lang="it-IT" sz="1400" dirty="0">
                <a:solidFill>
                  <a:prstClr val="black"/>
                </a:solidFill>
                <a:latin typeface="Century Gothic" panose="020B0502020202020204"/>
              </a:rPr>
              <a:t>:</a:t>
            </a:r>
          </a:p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Century Gothic" panose="020B0502020202020204"/>
              </a:rPr>
              <a:t>5 km</a:t>
            </a:r>
          </a:p>
          <a:p>
            <a:pPr defTabSz="457200"/>
            <a:r>
              <a:rPr lang="it-IT" sz="1400" dirty="0" err="1">
                <a:solidFill>
                  <a:prstClr val="black"/>
                </a:solidFill>
                <a:latin typeface="Century Gothic" panose="020B0502020202020204"/>
              </a:rPr>
              <a:t>Grid</a:t>
            </a:r>
            <a:r>
              <a:rPr lang="it-IT" sz="1400" dirty="0">
                <a:solidFill>
                  <a:prstClr val="black"/>
                </a:solidFill>
                <a:latin typeface="Century Gothic" panose="020B0502020202020204"/>
              </a:rPr>
              <a:t> point:</a:t>
            </a:r>
          </a:p>
          <a:p>
            <a:pPr algn="ctr" defTabSz="457200"/>
            <a:r>
              <a:rPr lang="it-IT" sz="1400" dirty="0">
                <a:solidFill>
                  <a:prstClr val="black"/>
                </a:solidFill>
                <a:latin typeface="Century Gothic" panose="020B0502020202020204"/>
              </a:rPr>
              <a:t>406 x 269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B3A4749-4FFC-45DF-A781-41E7D3791756}"/>
              </a:ext>
            </a:extLst>
          </p:cNvPr>
          <p:cNvSpPr/>
          <p:nvPr/>
        </p:nvSpPr>
        <p:spPr>
          <a:xfrm>
            <a:off x="5092275" y="947960"/>
            <a:ext cx="768601" cy="12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it-IT" sz="400" dirty="0">
                <a:solidFill>
                  <a:schemeClr val="accent1">
                    <a:lumMod val="50000"/>
                  </a:schemeClr>
                </a:solidFill>
              </a:rPr>
              <a:t>Cloud Top Pressure (</a:t>
            </a:r>
            <a:r>
              <a:rPr lang="it-IT" sz="400" dirty="0" err="1">
                <a:solidFill>
                  <a:schemeClr val="accent1">
                    <a:lumMod val="50000"/>
                  </a:schemeClr>
                </a:solidFill>
              </a:rPr>
              <a:t>hPa</a:t>
            </a:r>
            <a:r>
              <a:rPr lang="it-IT" sz="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1364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3EB35D-37EB-4EEE-A007-E8279549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comparison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2DAD616E-8410-44FA-89AB-0DB7330047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1948226"/>
                <a:ext cx="4498807" cy="3901031"/>
              </a:xfrm>
            </p:spPr>
            <p:txBody>
              <a:bodyPr anchor="t" anchorCtr="0">
                <a:normAutofit/>
              </a:bodyPr>
              <a:lstStyle/>
              <a:p>
                <a:pPr marL="0" indent="0">
                  <a:buNone/>
                </a:pPr>
                <a:r>
                  <a:rPr lang="it-IT" sz="1900" dirty="0"/>
                  <a:t>MODIS data </a:t>
                </a:r>
                <a:r>
                  <a:rPr lang="it-IT" sz="1900" dirty="0" err="1"/>
                  <a:t>regridded</a:t>
                </a:r>
                <a:r>
                  <a:rPr lang="it-IT" sz="1900" dirty="0"/>
                  <a:t> </a:t>
                </a:r>
                <a:r>
                  <a:rPr lang="it-IT" sz="1900" dirty="0" err="1"/>
                  <a:t>onto</a:t>
                </a:r>
                <a:r>
                  <a:rPr lang="it-IT" sz="1900" dirty="0"/>
                  <a:t> WRF </a:t>
                </a:r>
                <a:r>
                  <a:rPr lang="it-IT" sz="1900" dirty="0" err="1"/>
                  <a:t>horizontal</a:t>
                </a:r>
                <a:r>
                  <a:rPr lang="it-IT" sz="1900" dirty="0"/>
                  <a:t> </a:t>
                </a:r>
                <a:r>
                  <a:rPr lang="it-IT" sz="1900" dirty="0" err="1"/>
                  <a:t>grid</a:t>
                </a:r>
                <a:r>
                  <a:rPr lang="it-IT" sz="1900" dirty="0"/>
                  <a:t> and </a:t>
                </a:r>
                <a:r>
                  <a:rPr lang="it-IT" sz="1900" dirty="0" err="1"/>
                  <a:t>subtracted</a:t>
                </a:r>
                <a:r>
                  <a:rPr lang="it-IT" sz="1900" dirty="0"/>
                  <a:t> (</a:t>
                </a:r>
                <a:r>
                  <a:rPr lang="it-IT" sz="1900" dirty="0" err="1"/>
                  <a:t>where</a:t>
                </a:r>
                <a:r>
                  <a:rPr lang="it-IT" sz="1900" dirty="0"/>
                  <a:t> </a:t>
                </a:r>
                <a:r>
                  <a:rPr lang="it-IT" sz="1900" dirty="0" err="1"/>
                  <a:t>not</a:t>
                </a:r>
                <a:r>
                  <a:rPr lang="it-IT" sz="1900" dirty="0"/>
                  <a:t> </a:t>
                </a:r>
                <a:r>
                  <a:rPr lang="it-IT" sz="1900" dirty="0" err="1"/>
                  <a:t>missing</a:t>
                </a:r>
                <a:r>
                  <a:rPr lang="it-IT" sz="1900" dirty="0"/>
                  <a:t>)</a:t>
                </a:r>
              </a:p>
              <a:p>
                <a:pPr marL="0" indent="0">
                  <a:buNone/>
                </a:pPr>
                <a:endParaRPr lang="it-IT" sz="1900" dirty="0"/>
              </a:p>
              <a:p>
                <a:pPr marL="0" indent="0">
                  <a:buNone/>
                </a:pPr>
                <a:endParaRPr lang="it-IT" sz="1900" dirty="0"/>
              </a:p>
              <a:p>
                <a:pPr marL="0" indent="0">
                  <a:buNone/>
                </a:pPr>
                <a:r>
                  <a:rPr lang="it-IT" sz="1900" dirty="0"/>
                  <a:t>Statistical </a:t>
                </a:r>
                <a:r>
                  <a:rPr lang="it-IT" sz="1900" dirty="0" err="1"/>
                  <a:t>quantities</a:t>
                </a:r>
                <a:r>
                  <a:rPr lang="it-IT" sz="1900" dirty="0"/>
                  <a:t> for </a:t>
                </a:r>
                <a:r>
                  <a:rPr lang="it-IT" sz="1900" dirty="0" err="1"/>
                  <a:t>estimating</a:t>
                </a:r>
                <a:r>
                  <a:rPr lang="it-IT" sz="1900" dirty="0"/>
                  <a:t> the </a:t>
                </a:r>
                <a:r>
                  <a:rPr lang="it-IT" sz="1900" dirty="0" err="1"/>
                  <a:t>goodness</a:t>
                </a:r>
                <a:r>
                  <a:rPr lang="it-IT" sz="1900" dirty="0"/>
                  <a:t> of </a:t>
                </a:r>
                <a:r>
                  <a:rPr lang="it-IT" sz="1900" dirty="0" err="1"/>
                  <a:t>simulation</a:t>
                </a:r>
                <a:r>
                  <a:rPr lang="it-IT" sz="1900" dirty="0"/>
                  <a:t>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it-IT" sz="1900" dirty="0" err="1">
                    <a:solidFill>
                      <a:schemeClr val="accent2"/>
                    </a:solidFill>
                  </a:rPr>
                  <a:t>Median</a:t>
                </a:r>
                <a:r>
                  <a:rPr lang="it-IT" sz="1900" dirty="0">
                    <a:solidFill>
                      <a:schemeClr val="accent2">
                        <a:lumMod val="50000"/>
                      </a:schemeClr>
                    </a:solidFill>
                  </a:rPr>
                  <a:t>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it-IT" sz="1900" dirty="0" err="1">
                    <a:solidFill>
                      <a:schemeClr val="accent2"/>
                    </a:solidFill>
                  </a:rPr>
                  <a:t>InterQuartile</a:t>
                </a:r>
                <a:r>
                  <a:rPr lang="it-IT" sz="1900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it-IT" sz="1900" dirty="0">
                    <a:solidFill>
                      <a:schemeClr val="accent2"/>
                    </a:solidFill>
                  </a:rPr>
                  <a:t>Range</a:t>
                </a:r>
                <a:r>
                  <a:rPr lang="it-IT" sz="1900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𝐼𝑄𝑅</m:t>
                    </m:r>
                    <m:r>
                      <a:rPr lang="it-IT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it-IT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it-IT" sz="1400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marL="0" indent="0">
                  <a:buClr>
                    <a:schemeClr val="accent2">
                      <a:lumMod val="50000"/>
                    </a:schemeClr>
                  </a:buClr>
                  <a:buNone/>
                </a:pPr>
                <a:r>
                  <a:rPr lang="it-IT" sz="1400" dirty="0">
                    <a:solidFill>
                      <a:schemeClr val="accent2">
                        <a:lumMod val="50000"/>
                      </a:schemeClr>
                    </a:solidFill>
                  </a:rPr>
                  <a:t>       </a:t>
                </a:r>
                <a:r>
                  <a:rPr lang="it-IT" sz="1400" dirty="0" err="1">
                    <a:solidFill>
                      <a:schemeClr val="tx1"/>
                    </a:solidFill>
                  </a:rPr>
                  <a:t>measure</a:t>
                </a:r>
                <a:r>
                  <a:rPr lang="it-IT" sz="1400" dirty="0">
                    <a:solidFill>
                      <a:schemeClr val="tx1"/>
                    </a:solidFill>
                  </a:rPr>
                  <a:t> of the </a:t>
                </a:r>
                <a:r>
                  <a:rPr lang="it-IT" sz="1400" dirty="0" err="1">
                    <a:solidFill>
                      <a:schemeClr val="tx1"/>
                    </a:solidFill>
                  </a:rPr>
                  <a:t>statistical</a:t>
                </a:r>
                <a:r>
                  <a:rPr lang="it-IT" sz="1400" dirty="0">
                    <a:solidFill>
                      <a:schemeClr val="tx1"/>
                    </a:solidFill>
                  </a:rPr>
                  <a:t> </a:t>
                </a:r>
                <a:r>
                  <a:rPr lang="it-IT" sz="1400" dirty="0" err="1">
                    <a:solidFill>
                      <a:schemeClr val="tx1"/>
                    </a:solidFill>
                  </a:rPr>
                  <a:t>dispersion</a:t>
                </a:r>
                <a:endParaRPr lang="it-IT" sz="1400" dirty="0">
                  <a:solidFill>
                    <a:schemeClr val="tx1"/>
                  </a:solidFill>
                </a:endParaRPr>
              </a:p>
              <a:p>
                <a:pPr marL="0" indent="0">
                  <a:buClr>
                    <a:schemeClr val="accent2">
                      <a:lumMod val="50000"/>
                    </a:schemeClr>
                  </a:buClr>
                  <a:buNone/>
                </a:pPr>
                <a:endParaRPr lang="it-IT" sz="1400" dirty="0">
                  <a:solidFill>
                    <a:schemeClr val="tx1"/>
                  </a:solidFill>
                </a:endParaRP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2DAD616E-8410-44FA-89AB-0DB7330047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1948226"/>
                <a:ext cx="4498807" cy="3901031"/>
              </a:xfrm>
              <a:blipFill>
                <a:blip r:embed="rId2"/>
                <a:stretch>
                  <a:fillRect l="-1220" t="-9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F15D482-D6DB-4228-BAE0-CB21F7E3A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281ED37-4C7A-4262-A5C4-8F8D11F7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87AFAE2-1773-4412-B021-C18D56E3C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142" y="541064"/>
            <a:ext cx="2854608" cy="3060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03F70BE-7354-41EF-8ACA-612ECED77662}"/>
              </a:ext>
            </a:extLst>
          </p:cNvPr>
          <p:cNvSpPr txBox="1"/>
          <p:nvPr/>
        </p:nvSpPr>
        <p:spPr>
          <a:xfrm>
            <a:off x="8326894" y="1851495"/>
            <a:ext cx="1733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Spatial</a:t>
            </a:r>
            <a:r>
              <a:rPr lang="it-IT" sz="1400" dirty="0"/>
              <a:t> </a:t>
            </a:r>
            <a:r>
              <a:rPr lang="it-IT" sz="1400" dirty="0" err="1"/>
              <a:t>resolution</a:t>
            </a:r>
            <a:r>
              <a:rPr lang="it-IT" sz="1400" dirty="0"/>
              <a:t>:</a:t>
            </a:r>
          </a:p>
          <a:p>
            <a:pPr algn="ctr"/>
            <a:r>
              <a:rPr lang="it-IT" sz="1400" dirty="0"/>
              <a:t>9 km</a:t>
            </a:r>
          </a:p>
          <a:p>
            <a:r>
              <a:rPr lang="it-IT" sz="1400" dirty="0" err="1"/>
              <a:t>Grid</a:t>
            </a:r>
            <a:r>
              <a:rPr lang="it-IT" sz="1400" dirty="0"/>
              <a:t> point:</a:t>
            </a:r>
          </a:p>
          <a:p>
            <a:pPr algn="ctr"/>
            <a:r>
              <a:rPr lang="it-IT" sz="1400" dirty="0"/>
              <a:t>250 x 250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FEAD4B0-690C-46F7-8045-98064F744FF7}"/>
              </a:ext>
            </a:extLst>
          </p:cNvPr>
          <p:cNvSpPr txBox="1"/>
          <p:nvPr/>
        </p:nvSpPr>
        <p:spPr>
          <a:xfrm>
            <a:off x="8202098" y="1437750"/>
            <a:ext cx="1711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MODIS-WRF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59160E5-900D-47A0-ACA8-F5FC403D8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671" y="2805602"/>
            <a:ext cx="3871800" cy="3240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8606117" y="3079376"/>
            <a:ext cx="1358153" cy="645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 err="1" smtClean="0">
                <a:solidFill>
                  <a:schemeClr val="tx1"/>
                </a:solidFill>
              </a:rPr>
              <a:t>Median</a:t>
            </a:r>
            <a:r>
              <a:rPr lang="it-IT" sz="900" dirty="0" smtClean="0">
                <a:solidFill>
                  <a:schemeClr val="tx1"/>
                </a:solidFill>
              </a:rPr>
              <a:t> = 40.96</a:t>
            </a:r>
          </a:p>
          <a:p>
            <a:pPr algn="ctr"/>
            <a:r>
              <a:rPr lang="it-IT" sz="900" dirty="0" smtClean="0">
                <a:solidFill>
                  <a:schemeClr val="tx1"/>
                </a:solidFill>
              </a:rPr>
              <a:t>Minimum = -815.14</a:t>
            </a:r>
          </a:p>
          <a:p>
            <a:pPr algn="ctr"/>
            <a:r>
              <a:rPr lang="it-IT" sz="900" dirty="0" smtClean="0">
                <a:solidFill>
                  <a:schemeClr val="tx1"/>
                </a:solidFill>
              </a:rPr>
              <a:t>Maximum = 882.75</a:t>
            </a:r>
          </a:p>
          <a:p>
            <a:pPr algn="ctr"/>
            <a:r>
              <a:rPr lang="it-IT" sz="900" dirty="0" smtClean="0">
                <a:solidFill>
                  <a:schemeClr val="tx1"/>
                </a:solidFill>
              </a:rPr>
              <a:t>IQR = 442.58</a:t>
            </a:r>
            <a:endParaRPr lang="it-IT" sz="900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525434" y="5741895"/>
            <a:ext cx="2796989" cy="147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900" dirty="0" smtClean="0">
                <a:solidFill>
                  <a:schemeClr val="tx1"/>
                </a:solidFill>
              </a:rPr>
              <a:t> -850                               0                                    850                  </a:t>
            </a:r>
            <a:endParaRPr lang="it-IT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01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6349F9-F1F6-4183-A7B1-7058E2B1E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E4B18B-DDEA-41EB-8EB9-FD2A85111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69478"/>
            <a:ext cx="11029616" cy="3889322"/>
          </a:xfrm>
        </p:spPr>
        <p:txBody>
          <a:bodyPr/>
          <a:lstStyle/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JEM-EUSO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program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Meteorological</a:t>
            </a:r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models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GCM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outputs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WRF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structure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CTH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retrieval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b="1" dirty="0"/>
              <a:t>CTH from cloud </a:t>
            </a:r>
            <a:r>
              <a:rPr lang="it-IT" b="1" dirty="0" err="1"/>
              <a:t>fraction</a:t>
            </a:r>
            <a:endParaRPr lang="it-IT" b="1" dirty="0"/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CTH from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optical</a:t>
            </a:r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depth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EUSO-SPB1:  an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application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endParaRPr lang="it-IT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8205CB-A9CF-4C23-8369-B023EF4D22C6}"/>
              </a:ext>
            </a:extLst>
          </p:cNvPr>
          <p:cNvSpPr txBox="1">
            <a:spLocks/>
          </p:cNvSpPr>
          <p:nvPr/>
        </p:nvSpPr>
        <p:spPr>
          <a:xfrm>
            <a:off x="607790" y="6240888"/>
            <a:ext cx="8337183" cy="289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Sensitivity of WRF meteorological model in retrieving CTH and application to EUSO-SPB1 experiment</a:t>
            </a:r>
            <a:endParaRPr lang="en-US" sz="1200" dirty="0"/>
          </a:p>
        </p:txBody>
      </p:sp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D89D03D5-A573-4D6D-9CA3-9416BA36D37F}"/>
              </a:ext>
            </a:extLst>
          </p:cNvPr>
          <p:cNvSpPr txBox="1">
            <a:spLocks/>
          </p:cNvSpPr>
          <p:nvPr/>
        </p:nvSpPr>
        <p:spPr>
          <a:xfrm>
            <a:off x="10531702" y="6168524"/>
            <a:ext cx="1052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200" smtClean="0"/>
              <a:pPr/>
              <a:t>23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4317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0FD4B8-A648-402E-AD3F-2BBA80B41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Simulations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F9770D7-29EC-469C-8587-AC94D031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890C6E-41F8-491E-9FB4-DC8DCF317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CF11AFF8-488A-46E3-ADFC-1245B2BF58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219871"/>
              </p:ext>
            </p:extLst>
          </p:nvPr>
        </p:nvGraphicFramePr>
        <p:xfrm>
          <a:off x="3780000" y="536738"/>
          <a:ext cx="7973813" cy="39397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737">
                  <a:extLst>
                    <a:ext uri="{9D8B030D-6E8A-4147-A177-3AD203B41FA5}">
                      <a16:colId xmlns:a16="http://schemas.microsoft.com/office/drawing/2014/main" val="878345043"/>
                    </a:ext>
                  </a:extLst>
                </a:gridCol>
                <a:gridCol w="1154243">
                  <a:extLst>
                    <a:ext uri="{9D8B030D-6E8A-4147-A177-3AD203B41FA5}">
                      <a16:colId xmlns:a16="http://schemas.microsoft.com/office/drawing/2014/main" val="3576337206"/>
                    </a:ext>
                  </a:extLst>
                </a:gridCol>
                <a:gridCol w="1214203">
                  <a:extLst>
                    <a:ext uri="{9D8B030D-6E8A-4147-A177-3AD203B41FA5}">
                      <a16:colId xmlns:a16="http://schemas.microsoft.com/office/drawing/2014/main" val="4222470559"/>
                    </a:ext>
                  </a:extLst>
                </a:gridCol>
                <a:gridCol w="1409075">
                  <a:extLst>
                    <a:ext uri="{9D8B030D-6E8A-4147-A177-3AD203B41FA5}">
                      <a16:colId xmlns:a16="http://schemas.microsoft.com/office/drawing/2014/main" val="794781925"/>
                    </a:ext>
                  </a:extLst>
                </a:gridCol>
                <a:gridCol w="1274164">
                  <a:extLst>
                    <a:ext uri="{9D8B030D-6E8A-4147-A177-3AD203B41FA5}">
                      <a16:colId xmlns:a16="http://schemas.microsoft.com/office/drawing/2014/main" val="1555518830"/>
                    </a:ext>
                  </a:extLst>
                </a:gridCol>
                <a:gridCol w="1474391">
                  <a:extLst>
                    <a:ext uri="{9D8B030D-6E8A-4147-A177-3AD203B41FA5}">
                      <a16:colId xmlns:a16="http://schemas.microsoft.com/office/drawing/2014/main" val="2691413450"/>
                    </a:ext>
                  </a:extLst>
                </a:gridCol>
              </a:tblGrid>
              <a:tr h="5802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600" dirty="0"/>
                        <a:t># </a:t>
                      </a:r>
                      <a:r>
                        <a:rPr lang="it-IT" sz="1600" dirty="0" err="1"/>
                        <a:t>Simulation</a:t>
                      </a:r>
                      <a:endParaRPr lang="it-IT" sz="1600" dirty="0"/>
                    </a:p>
                    <a:p>
                      <a:pPr algn="ctr">
                        <a:buNone/>
                      </a:pPr>
                      <a:endParaRPr lang="it-IT" sz="1600" dirty="0" err="1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46000">
                          <a:schemeClr val="accent3">
                            <a:lumMod val="95000"/>
                            <a:lumOff val="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600" dirty="0"/>
                        <a:t># Point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46000">
                          <a:schemeClr val="accent3">
                            <a:lumMod val="95000"/>
                            <a:lumOff val="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600" dirty="0"/>
                        <a:t>Vertical </a:t>
                      </a:r>
                      <a:r>
                        <a:rPr lang="it-IT" sz="1600" dirty="0" err="1"/>
                        <a:t>levels</a:t>
                      </a:r>
                      <a:endParaRPr lang="it-IT" sz="16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46000">
                          <a:schemeClr val="accent3">
                            <a:lumMod val="95000"/>
                            <a:lumOff val="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600" dirty="0" err="1"/>
                        <a:t>Radiation</a:t>
                      </a:r>
                      <a:r>
                        <a:rPr lang="it-IT" sz="1600" dirty="0"/>
                        <a:t> </a:t>
                      </a:r>
                    </a:p>
                    <a:p>
                      <a:pPr algn="ctr">
                        <a:buNone/>
                      </a:pPr>
                      <a:r>
                        <a:rPr lang="it-IT" sz="1600" dirty="0" err="1"/>
                        <a:t>param</a:t>
                      </a:r>
                      <a:endParaRPr lang="it-IT" sz="16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46000">
                          <a:schemeClr val="accent3">
                            <a:lumMod val="95000"/>
                            <a:lumOff val="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600" dirty="0"/>
                        <a:t>PBL </a:t>
                      </a:r>
                    </a:p>
                    <a:p>
                      <a:pPr algn="ctr">
                        <a:buNone/>
                      </a:pPr>
                      <a:r>
                        <a:rPr lang="it-IT" sz="1600" dirty="0" err="1"/>
                        <a:t>param</a:t>
                      </a:r>
                      <a:endParaRPr lang="it-IT" sz="16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46000">
                          <a:schemeClr val="accent3">
                            <a:lumMod val="95000"/>
                            <a:lumOff val="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600" dirty="0" err="1"/>
                        <a:t>Microphysic</a:t>
                      </a:r>
                      <a:r>
                        <a:rPr lang="it-IT" sz="1600" dirty="0"/>
                        <a:t> </a:t>
                      </a:r>
                      <a:r>
                        <a:rPr lang="it-IT" sz="1600" dirty="0" err="1"/>
                        <a:t>param</a:t>
                      </a:r>
                      <a:endParaRPr lang="it-IT" sz="16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46000">
                          <a:schemeClr val="accent3">
                            <a:lumMod val="95000"/>
                            <a:lumOff val="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18853888"/>
                  </a:ext>
                </a:extLst>
              </a:tr>
              <a:tr h="3054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DK1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250 x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 err="1"/>
                        <a:t>Dudhia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YSU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 smtClean="0"/>
                        <a:t>Morr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194449"/>
                  </a:ext>
                </a:extLst>
              </a:tr>
              <a:tr h="3054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DK2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250 x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/>
                        <a:t>Dudhia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YSU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Morr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239667"/>
                  </a:ext>
                </a:extLst>
              </a:tr>
              <a:tr h="3054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DK3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250 x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/>
                        <a:t>Dudhia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YSU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Morr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719627"/>
                  </a:ext>
                </a:extLst>
              </a:tr>
              <a:tr h="3054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DK4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250 x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/>
                        <a:t>Dudhia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YSU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Morr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82880"/>
                  </a:ext>
                </a:extLst>
              </a:tr>
              <a:tr h="3054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DK5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250 x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 err="1" smtClean="0"/>
                        <a:t>Godd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YSU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Morr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048599"/>
                  </a:ext>
                </a:extLst>
              </a:tr>
              <a:tr h="3054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DK6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100 x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 smtClean="0"/>
                        <a:t>FLG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YSU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Morr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263326"/>
                  </a:ext>
                </a:extLst>
              </a:tr>
              <a:tr h="3054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945032"/>
                  </a:ext>
                </a:extLst>
              </a:tr>
              <a:tr h="3054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DK13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250 x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 err="1" smtClean="0"/>
                        <a:t>Godd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YSU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Morr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273445"/>
                  </a:ext>
                </a:extLst>
              </a:tr>
              <a:tr h="3054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DK14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250 x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/>
                        <a:t>Dudhia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 err="1"/>
                        <a:t>Shin</a:t>
                      </a:r>
                      <a:r>
                        <a:rPr lang="it-IT" sz="1400" dirty="0"/>
                        <a:t>-Hong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Morr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326077"/>
                  </a:ext>
                </a:extLst>
              </a:tr>
              <a:tr h="3054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DK15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250 x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/>
                        <a:t>Dudhia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MYJ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Morr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477849"/>
                  </a:ext>
                </a:extLst>
              </a:tr>
              <a:tr h="3054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DK16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250 x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/>
                        <a:t>Dudhia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MYNN2.5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Morr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30937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3174BE67-D30B-43BA-B216-3DFAD9AA65CA}"/>
              </a:ext>
            </a:extLst>
          </p:cNvPr>
          <p:cNvSpPr txBox="1"/>
          <p:nvPr/>
        </p:nvSpPr>
        <p:spPr>
          <a:xfrm>
            <a:off x="8504010" y="5595204"/>
            <a:ext cx="1063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Only</a:t>
            </a:r>
            <a:r>
              <a:rPr lang="it-IT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high </a:t>
            </a:r>
            <a:r>
              <a:rPr lang="it-IT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clouds</a:t>
            </a:r>
            <a:endParaRPr lang="it-IT" sz="1400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10" name="Parentesi graffa aperta 9">
            <a:extLst>
              <a:ext uri="{FF2B5EF4-FFF2-40B4-BE49-F238E27FC236}">
                <a16:creationId xmlns:a16="http://schemas.microsoft.com/office/drawing/2014/main" id="{C88DCB11-F7F1-4772-9691-017D6436C071}"/>
              </a:ext>
            </a:extLst>
          </p:cNvPr>
          <p:cNvSpPr/>
          <p:nvPr/>
        </p:nvSpPr>
        <p:spPr>
          <a:xfrm rot="10800000">
            <a:off x="8258352" y="4985510"/>
            <a:ext cx="230924" cy="174260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E60E7B0F-257D-4DD4-A2C7-D026D4D2A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166720"/>
              </p:ext>
            </p:extLst>
          </p:nvPr>
        </p:nvGraphicFramePr>
        <p:xfrm>
          <a:off x="185853" y="4491950"/>
          <a:ext cx="7973813" cy="23087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17864">
                  <a:extLst>
                    <a:ext uri="{9D8B030D-6E8A-4147-A177-3AD203B41FA5}">
                      <a16:colId xmlns:a16="http://schemas.microsoft.com/office/drawing/2014/main" val="943124914"/>
                    </a:ext>
                  </a:extLst>
                </a:gridCol>
                <a:gridCol w="1184116">
                  <a:extLst>
                    <a:ext uri="{9D8B030D-6E8A-4147-A177-3AD203B41FA5}">
                      <a16:colId xmlns:a16="http://schemas.microsoft.com/office/drawing/2014/main" val="1007469879"/>
                    </a:ext>
                  </a:extLst>
                </a:gridCol>
                <a:gridCol w="1214203">
                  <a:extLst>
                    <a:ext uri="{9D8B030D-6E8A-4147-A177-3AD203B41FA5}">
                      <a16:colId xmlns:a16="http://schemas.microsoft.com/office/drawing/2014/main" val="2070741511"/>
                    </a:ext>
                  </a:extLst>
                </a:gridCol>
                <a:gridCol w="1409075">
                  <a:extLst>
                    <a:ext uri="{9D8B030D-6E8A-4147-A177-3AD203B41FA5}">
                      <a16:colId xmlns:a16="http://schemas.microsoft.com/office/drawing/2014/main" val="2465570660"/>
                    </a:ext>
                  </a:extLst>
                </a:gridCol>
                <a:gridCol w="1274164">
                  <a:extLst>
                    <a:ext uri="{9D8B030D-6E8A-4147-A177-3AD203B41FA5}">
                      <a16:colId xmlns:a16="http://schemas.microsoft.com/office/drawing/2014/main" val="2133401191"/>
                    </a:ext>
                  </a:extLst>
                </a:gridCol>
                <a:gridCol w="1474391">
                  <a:extLst>
                    <a:ext uri="{9D8B030D-6E8A-4147-A177-3AD203B41FA5}">
                      <a16:colId xmlns:a16="http://schemas.microsoft.com/office/drawing/2014/main" val="774119210"/>
                    </a:ext>
                  </a:extLst>
                </a:gridCol>
              </a:tblGrid>
              <a:tr h="1667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dirty="0"/>
                        <a:t># </a:t>
                      </a:r>
                      <a:r>
                        <a:rPr lang="it-IT" sz="1200" dirty="0" err="1"/>
                        <a:t>Simulation</a:t>
                      </a:r>
                      <a:endParaRPr lang="it-IT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46000">
                          <a:schemeClr val="accent3">
                            <a:lumMod val="95000"/>
                            <a:lumOff val="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dirty="0"/>
                        <a:t># Point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46000">
                          <a:schemeClr val="accent3">
                            <a:lumMod val="95000"/>
                            <a:lumOff val="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dirty="0"/>
                        <a:t>Vertical </a:t>
                      </a:r>
                      <a:r>
                        <a:rPr lang="it-IT" sz="1200" dirty="0" err="1"/>
                        <a:t>levels</a:t>
                      </a:r>
                      <a:endParaRPr lang="it-IT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46000">
                          <a:schemeClr val="accent3">
                            <a:lumMod val="95000"/>
                            <a:lumOff val="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dirty="0" err="1"/>
                        <a:t>Radiation</a:t>
                      </a:r>
                      <a:r>
                        <a:rPr lang="it-IT" sz="1200" dirty="0"/>
                        <a:t> </a:t>
                      </a:r>
                    </a:p>
                    <a:p>
                      <a:pPr algn="ctr">
                        <a:buNone/>
                      </a:pPr>
                      <a:r>
                        <a:rPr lang="it-IT" sz="1200" dirty="0" err="1"/>
                        <a:t>param</a:t>
                      </a:r>
                      <a:endParaRPr lang="it-IT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46000">
                          <a:schemeClr val="accent3">
                            <a:lumMod val="95000"/>
                            <a:lumOff val="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dirty="0"/>
                        <a:t>PBL </a:t>
                      </a:r>
                    </a:p>
                    <a:p>
                      <a:pPr algn="ctr">
                        <a:buNone/>
                      </a:pPr>
                      <a:r>
                        <a:rPr lang="it-IT" sz="1200" dirty="0" err="1"/>
                        <a:t>param</a:t>
                      </a:r>
                      <a:endParaRPr lang="it-IT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46000">
                          <a:schemeClr val="accent3">
                            <a:lumMod val="95000"/>
                            <a:lumOff val="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200" dirty="0" err="1"/>
                        <a:t>Microphysic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param</a:t>
                      </a:r>
                      <a:endParaRPr lang="it-IT" sz="12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46000">
                          <a:schemeClr val="accent3">
                            <a:lumMod val="95000"/>
                            <a:lumOff val="5000"/>
                          </a:schemeClr>
                        </a:gs>
                        <a:gs pos="100000">
                          <a:schemeClr val="accent3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27760368"/>
                  </a:ext>
                </a:extLst>
              </a:tr>
              <a:tr h="3054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DK7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100 x 90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28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 smtClean="0"/>
                        <a:t>FLG</a:t>
                      </a:r>
                      <a:endParaRPr lang="it-IT" sz="1400" dirty="0"/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YSU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Morr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4283051902"/>
                  </a:ext>
                </a:extLst>
              </a:tr>
              <a:tr h="3149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DK8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100 x 90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28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/>
                        <a:t>Dudhia</a:t>
                      </a:r>
                      <a:endParaRPr lang="it-IT" sz="1400" dirty="0"/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YSU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Morr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2847943088"/>
                  </a:ext>
                </a:extLst>
              </a:tr>
              <a:tr h="3149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DK9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100 x 90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28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 err="1" smtClean="0"/>
                        <a:t>Godd</a:t>
                      </a:r>
                      <a:endParaRPr lang="it-IT" sz="1400" dirty="0"/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YSU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Morr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3746334096"/>
                  </a:ext>
                </a:extLst>
              </a:tr>
              <a:tr h="3054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DK10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100 x 90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40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 smtClean="0"/>
                        <a:t>FLG</a:t>
                      </a:r>
                      <a:endParaRPr lang="it-IT" sz="1400" dirty="0"/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YSU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Morr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797278940"/>
                  </a:ext>
                </a:extLst>
              </a:tr>
              <a:tr h="3054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DK11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100 x 90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40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/>
                        <a:t>Dudhia</a:t>
                      </a:r>
                      <a:endParaRPr lang="it-IT" sz="1400" dirty="0"/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YSU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Morr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3135499353"/>
                  </a:ext>
                </a:extLst>
              </a:tr>
              <a:tr h="3054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DK12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100 x 90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40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 err="1" smtClean="0"/>
                        <a:t>Godd</a:t>
                      </a:r>
                      <a:endParaRPr lang="it-IT" sz="1400" dirty="0"/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400" dirty="0"/>
                        <a:t>YSU</a:t>
                      </a:r>
                    </a:p>
                  </a:txBody>
                  <a:tcPr marL="9000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Morr</a:t>
                      </a:r>
                      <a:endParaRPr kumimoji="0" 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a:txBody>
                  <a:tcPr marL="90000"/>
                </a:tc>
                <a:extLst>
                  <a:ext uri="{0D108BD9-81ED-4DB2-BD59-A6C34878D82A}">
                    <a16:rowId xmlns:a16="http://schemas.microsoft.com/office/drawing/2014/main" val="4101278246"/>
                  </a:ext>
                </a:extLst>
              </a:tr>
            </a:tbl>
          </a:graphicData>
        </a:graphic>
      </p:graphicFrame>
      <p:sp>
        <p:nvSpPr>
          <p:cNvPr id="8" name="Freccia angolare in su 7">
            <a:extLst>
              <a:ext uri="{FF2B5EF4-FFF2-40B4-BE49-F238E27FC236}">
                <a16:creationId xmlns:a16="http://schemas.microsoft.com/office/drawing/2014/main" id="{BC14D1C6-CAC4-432C-9FE0-EC8266494F74}"/>
              </a:ext>
            </a:extLst>
          </p:cNvPr>
          <p:cNvSpPr/>
          <p:nvPr/>
        </p:nvSpPr>
        <p:spPr>
          <a:xfrm rot="10800000">
            <a:off x="2509206" y="3040368"/>
            <a:ext cx="1768319" cy="1395704"/>
          </a:xfrm>
          <a:prstGeom prst="bentUpArrow">
            <a:avLst>
              <a:gd name="adj1" fmla="val 11897"/>
              <a:gd name="adj2" fmla="val 15929"/>
              <a:gd name="adj3" fmla="val 209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30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F32F7-247D-4F3E-9772-028400CE3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CTH from Cloud </a:t>
            </a:r>
            <a:r>
              <a:rPr lang="it-IT" dirty="0" err="1"/>
              <a:t>fraction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4B22676-4F7E-4B1B-ABC1-38C83D253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D4D925B-F448-4984-B336-5424E7189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AF3AA9C-A4FD-43B3-ABA2-584C52C74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75" y="3367087"/>
            <a:ext cx="19050" cy="12382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4F09284-8BA9-4BA3-90E5-CF1CC0195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5" y="3519487"/>
            <a:ext cx="19050" cy="123825"/>
          </a:xfrm>
          <a:prstGeom prst="rect">
            <a:avLst/>
          </a:prstGeom>
        </p:spPr>
      </p:pic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7D1CD239-1089-414A-84BB-EDC193981AE7}"/>
              </a:ext>
            </a:extLst>
          </p:cNvPr>
          <p:cNvSpPr/>
          <p:nvPr/>
        </p:nvSpPr>
        <p:spPr>
          <a:xfrm>
            <a:off x="2674441" y="2282947"/>
            <a:ext cx="523422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4FC50E6-F130-476A-83B1-8B8E8DE3A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077" y="3209802"/>
            <a:ext cx="2514552" cy="27720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1CA0A75-0E8F-420A-9F9E-4A5EDFB1F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650" y="3221713"/>
            <a:ext cx="3391674" cy="2880000"/>
          </a:xfrm>
          <a:prstGeom prst="rect">
            <a:avLst/>
          </a:prstGeom>
        </p:spPr>
      </p:pic>
      <p:sp>
        <p:nvSpPr>
          <p:cNvPr id="6" name="Freccia circolare in giù 5">
            <a:extLst>
              <a:ext uri="{FF2B5EF4-FFF2-40B4-BE49-F238E27FC236}">
                <a16:creationId xmlns:a16="http://schemas.microsoft.com/office/drawing/2014/main" id="{3D08B37B-9786-4F12-8F7D-3428D1BCCA9A}"/>
              </a:ext>
            </a:extLst>
          </p:cNvPr>
          <p:cNvSpPr/>
          <p:nvPr/>
        </p:nvSpPr>
        <p:spPr>
          <a:xfrm rot="5400000">
            <a:off x="2173666" y="3926624"/>
            <a:ext cx="1264915" cy="5234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BBEE1A9-63E1-4B80-85B2-69485ED87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354" y="1715956"/>
            <a:ext cx="2114550" cy="4333875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8049718" y="5846824"/>
            <a:ext cx="2758190" cy="89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900" dirty="0" smtClean="0">
                <a:solidFill>
                  <a:schemeClr val="tx1"/>
                </a:solidFill>
              </a:rPr>
              <a:t> </a:t>
            </a:r>
            <a:r>
              <a:rPr lang="it-IT" sz="900" dirty="0" smtClean="0">
                <a:solidFill>
                  <a:schemeClr val="tx1"/>
                </a:solidFill>
              </a:rPr>
              <a:t>-16                           0                            16                     </a:t>
            </a:r>
            <a:endParaRPr lang="it-IT" sz="900" dirty="0">
              <a:solidFill>
                <a:schemeClr val="tx1"/>
              </a:solidFill>
            </a:endParaRPr>
          </a:p>
        </p:txBody>
      </p:sp>
      <p:graphicFrame>
        <p:nvGraphicFramePr>
          <p:cNvPr id="18" name="Tabella 17">
            <a:extLst>
              <a:ext uri="{FF2B5EF4-FFF2-40B4-BE49-F238E27FC236}">
                <a16:creationId xmlns:a16="http://schemas.microsoft.com/office/drawing/2014/main" id="{D1012589-9674-4949-AC96-A8306A6C0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755272"/>
              </p:ext>
            </p:extLst>
          </p:nvPr>
        </p:nvGraphicFramePr>
        <p:xfrm>
          <a:off x="3222885" y="1826138"/>
          <a:ext cx="836211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420">
                  <a:extLst>
                    <a:ext uri="{9D8B030D-6E8A-4147-A177-3AD203B41FA5}">
                      <a16:colId xmlns:a16="http://schemas.microsoft.com/office/drawing/2014/main" val="4113606217"/>
                    </a:ext>
                  </a:extLst>
                </a:gridCol>
                <a:gridCol w="824459">
                  <a:extLst>
                    <a:ext uri="{9D8B030D-6E8A-4147-A177-3AD203B41FA5}">
                      <a16:colId xmlns:a16="http://schemas.microsoft.com/office/drawing/2014/main" val="2869241732"/>
                    </a:ext>
                  </a:extLst>
                </a:gridCol>
                <a:gridCol w="876548">
                  <a:extLst>
                    <a:ext uri="{9D8B030D-6E8A-4147-A177-3AD203B41FA5}">
                      <a16:colId xmlns:a16="http://schemas.microsoft.com/office/drawing/2014/main" val="1112390993"/>
                    </a:ext>
                  </a:extLst>
                </a:gridCol>
                <a:gridCol w="1030515">
                  <a:extLst>
                    <a:ext uri="{9D8B030D-6E8A-4147-A177-3AD203B41FA5}">
                      <a16:colId xmlns:a16="http://schemas.microsoft.com/office/drawing/2014/main" val="2461159531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3469372153"/>
                    </a:ext>
                  </a:extLst>
                </a:gridCol>
                <a:gridCol w="1190171">
                  <a:extLst>
                    <a:ext uri="{9D8B030D-6E8A-4147-A177-3AD203B41FA5}">
                      <a16:colId xmlns:a16="http://schemas.microsoft.com/office/drawing/2014/main" val="952659094"/>
                    </a:ext>
                  </a:extLst>
                </a:gridCol>
                <a:gridCol w="449943">
                  <a:extLst>
                    <a:ext uri="{9D8B030D-6E8A-4147-A177-3AD203B41FA5}">
                      <a16:colId xmlns:a16="http://schemas.microsoft.com/office/drawing/2014/main" val="2285047405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1418859756"/>
                    </a:ext>
                  </a:extLst>
                </a:gridCol>
                <a:gridCol w="1161144">
                  <a:extLst>
                    <a:ext uri="{9D8B030D-6E8A-4147-A177-3AD203B41FA5}">
                      <a16:colId xmlns:a16="http://schemas.microsoft.com/office/drawing/2014/main" val="3057161716"/>
                    </a:ext>
                  </a:extLst>
                </a:gridCol>
              </a:tblGrid>
              <a:tr h="398678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#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Vertical </a:t>
                      </a:r>
                      <a:r>
                        <a:rPr kumimoji="0" lang="it-IT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levels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Radiation</a:t>
                      </a: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param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PBL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param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Microphysic</a:t>
                      </a: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param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/>
                        <a:t>Median</a:t>
                      </a:r>
                      <a:endParaRPr lang="it-IT" sz="1400" dirty="0"/>
                    </a:p>
                    <a:p>
                      <a:pPr algn="ctr"/>
                      <a:r>
                        <a:rPr lang="it-IT" sz="1400" dirty="0"/>
                        <a:t>[km]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IQR</a:t>
                      </a:r>
                    </a:p>
                    <a:p>
                      <a:pPr algn="ctr"/>
                      <a:r>
                        <a:rPr lang="it-IT" sz="1400" dirty="0"/>
                        <a:t>[km]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368432"/>
                  </a:ext>
                </a:extLst>
              </a:tr>
              <a:tr h="285328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DK17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250x250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Godd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MYNN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Morr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-0.43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1.72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67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123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F32F7-247D-4F3E-9772-028400CE3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CTH from Cloud </a:t>
            </a:r>
            <a:r>
              <a:rPr lang="it-IT" dirty="0" err="1"/>
              <a:t>fraction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4B22676-4F7E-4B1B-ABC1-38C83D253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D4D925B-F448-4984-B336-5424E7189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AF3AA9C-A4FD-43B3-ABA2-584C52C74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75" y="3367087"/>
            <a:ext cx="19050" cy="12382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4F09284-8BA9-4BA3-90E5-CF1CC0195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5" y="3519487"/>
            <a:ext cx="19050" cy="123825"/>
          </a:xfrm>
          <a:prstGeom prst="rect">
            <a:avLst/>
          </a:prstGeom>
        </p:spPr>
      </p:pic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7D1CD239-1089-414A-84BB-EDC193981AE7}"/>
              </a:ext>
            </a:extLst>
          </p:cNvPr>
          <p:cNvSpPr/>
          <p:nvPr/>
        </p:nvSpPr>
        <p:spPr>
          <a:xfrm>
            <a:off x="2674441" y="2282947"/>
            <a:ext cx="523422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D1012589-9674-4949-AC96-A8306A6C0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885433"/>
              </p:ext>
            </p:extLst>
          </p:nvPr>
        </p:nvGraphicFramePr>
        <p:xfrm>
          <a:off x="3222885" y="1826138"/>
          <a:ext cx="8362114" cy="13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420">
                  <a:extLst>
                    <a:ext uri="{9D8B030D-6E8A-4147-A177-3AD203B41FA5}">
                      <a16:colId xmlns:a16="http://schemas.microsoft.com/office/drawing/2014/main" val="4113606217"/>
                    </a:ext>
                  </a:extLst>
                </a:gridCol>
                <a:gridCol w="824459">
                  <a:extLst>
                    <a:ext uri="{9D8B030D-6E8A-4147-A177-3AD203B41FA5}">
                      <a16:colId xmlns:a16="http://schemas.microsoft.com/office/drawing/2014/main" val="2869241732"/>
                    </a:ext>
                  </a:extLst>
                </a:gridCol>
                <a:gridCol w="876548">
                  <a:extLst>
                    <a:ext uri="{9D8B030D-6E8A-4147-A177-3AD203B41FA5}">
                      <a16:colId xmlns:a16="http://schemas.microsoft.com/office/drawing/2014/main" val="1112390993"/>
                    </a:ext>
                  </a:extLst>
                </a:gridCol>
                <a:gridCol w="1030515">
                  <a:extLst>
                    <a:ext uri="{9D8B030D-6E8A-4147-A177-3AD203B41FA5}">
                      <a16:colId xmlns:a16="http://schemas.microsoft.com/office/drawing/2014/main" val="2461159531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3469372153"/>
                    </a:ext>
                  </a:extLst>
                </a:gridCol>
                <a:gridCol w="1190171">
                  <a:extLst>
                    <a:ext uri="{9D8B030D-6E8A-4147-A177-3AD203B41FA5}">
                      <a16:colId xmlns:a16="http://schemas.microsoft.com/office/drawing/2014/main" val="952659094"/>
                    </a:ext>
                  </a:extLst>
                </a:gridCol>
                <a:gridCol w="449943">
                  <a:extLst>
                    <a:ext uri="{9D8B030D-6E8A-4147-A177-3AD203B41FA5}">
                      <a16:colId xmlns:a16="http://schemas.microsoft.com/office/drawing/2014/main" val="2285047405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1418859756"/>
                    </a:ext>
                  </a:extLst>
                </a:gridCol>
                <a:gridCol w="1161144">
                  <a:extLst>
                    <a:ext uri="{9D8B030D-6E8A-4147-A177-3AD203B41FA5}">
                      <a16:colId xmlns:a16="http://schemas.microsoft.com/office/drawing/2014/main" val="3057161716"/>
                    </a:ext>
                  </a:extLst>
                </a:gridCol>
              </a:tblGrid>
              <a:tr h="398678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#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Vertical </a:t>
                      </a:r>
                      <a:r>
                        <a:rPr kumimoji="0" lang="it-IT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levels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Radiation</a:t>
                      </a: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param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PBL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param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Microphysic</a:t>
                      </a: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param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/>
                        <a:t>Median</a:t>
                      </a:r>
                      <a:endParaRPr lang="it-IT" sz="1400" dirty="0"/>
                    </a:p>
                    <a:p>
                      <a:pPr algn="ctr"/>
                      <a:r>
                        <a:rPr lang="it-IT" sz="1400" dirty="0"/>
                        <a:t>[km]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IQR</a:t>
                      </a:r>
                    </a:p>
                    <a:p>
                      <a:pPr algn="ctr"/>
                      <a:r>
                        <a:rPr lang="it-IT" sz="1400" dirty="0"/>
                        <a:t>[km]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368432"/>
                  </a:ext>
                </a:extLst>
              </a:tr>
              <a:tr h="285328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DK17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250x250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Godd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MYNN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Morr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-0.43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1.72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670991"/>
                  </a:ext>
                </a:extLst>
              </a:tr>
              <a:tr h="562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Previous</a:t>
                      </a:r>
                      <a:r>
                        <a:rPr lang="it-IT" sz="1400" dirty="0" smtClean="0"/>
                        <a:t> work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250x250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40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Dudhia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YSU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Morr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-0.85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10.15</a:t>
                      </a:r>
                    </a:p>
                    <a:p>
                      <a:pPr algn="ctr"/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583067"/>
                  </a:ext>
                </a:extLst>
              </a:tr>
            </a:tbl>
          </a:graphicData>
        </a:graphic>
      </p:graphicFrame>
      <p:sp>
        <p:nvSpPr>
          <p:cNvPr id="6" name="Freccia circolare in giù 5">
            <a:extLst>
              <a:ext uri="{FF2B5EF4-FFF2-40B4-BE49-F238E27FC236}">
                <a16:creationId xmlns:a16="http://schemas.microsoft.com/office/drawing/2014/main" id="{3D08B37B-9786-4F12-8F7D-3428D1BCCA9A}"/>
              </a:ext>
            </a:extLst>
          </p:cNvPr>
          <p:cNvSpPr/>
          <p:nvPr/>
        </p:nvSpPr>
        <p:spPr>
          <a:xfrm rot="5400000">
            <a:off x="2173666" y="3926624"/>
            <a:ext cx="1264915" cy="5234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BBEE1A9-63E1-4B80-85B2-69485ED87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54" y="1715956"/>
            <a:ext cx="2114550" cy="433387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6D49D880-0843-4530-AF6E-730E72BC8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478" y="3097253"/>
            <a:ext cx="6613531" cy="324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10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6349F9-F1F6-4183-A7B1-7058E2B1E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E4B18B-DDEA-41EB-8EB9-FD2A85111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69478"/>
            <a:ext cx="11029616" cy="3889322"/>
          </a:xfrm>
        </p:spPr>
        <p:txBody>
          <a:bodyPr/>
          <a:lstStyle/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JEM-EUSO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program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Meteorological</a:t>
            </a:r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models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GCM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outputs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WRF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structure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CTH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retrieval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CTH from cloud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fraction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b="1" dirty="0"/>
              <a:t>CTH from </a:t>
            </a:r>
            <a:r>
              <a:rPr lang="it-IT" b="1" dirty="0" err="1"/>
              <a:t>optical</a:t>
            </a:r>
            <a:r>
              <a:rPr lang="it-IT" b="1" dirty="0"/>
              <a:t> </a:t>
            </a:r>
            <a:r>
              <a:rPr lang="it-IT" b="1" dirty="0" err="1"/>
              <a:t>depth</a:t>
            </a:r>
            <a:endParaRPr lang="it-IT" b="1" dirty="0"/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EUSO-SPB1:  an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application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endParaRPr lang="it-IT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8205CB-A9CF-4C23-8369-B023EF4D22C6}"/>
              </a:ext>
            </a:extLst>
          </p:cNvPr>
          <p:cNvSpPr txBox="1">
            <a:spLocks/>
          </p:cNvSpPr>
          <p:nvPr/>
        </p:nvSpPr>
        <p:spPr>
          <a:xfrm>
            <a:off x="607790" y="6240888"/>
            <a:ext cx="8337183" cy="289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Sensitivity of WRF meteorological model in retrieving CTH and application to EUSO-SPB1 experiment</a:t>
            </a:r>
            <a:endParaRPr lang="en-US" sz="1200" dirty="0"/>
          </a:p>
        </p:txBody>
      </p:sp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D89D03D5-A573-4D6D-9CA3-9416BA36D37F}"/>
              </a:ext>
            </a:extLst>
          </p:cNvPr>
          <p:cNvSpPr txBox="1">
            <a:spLocks/>
          </p:cNvSpPr>
          <p:nvPr/>
        </p:nvSpPr>
        <p:spPr>
          <a:xfrm>
            <a:off x="10531702" y="6168524"/>
            <a:ext cx="1052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200" smtClean="0"/>
              <a:pPr/>
              <a:t>27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5957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F32F7-247D-4F3E-9772-028400CE3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CTH from </a:t>
            </a:r>
            <a:r>
              <a:rPr lang="it-IT" dirty="0" err="1"/>
              <a:t>optical</a:t>
            </a:r>
            <a:r>
              <a:rPr lang="it-IT" dirty="0"/>
              <a:t> </a:t>
            </a:r>
            <a:r>
              <a:rPr lang="it-IT" dirty="0" err="1"/>
              <a:t>depth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4B22676-4F7E-4B1B-ABC1-38C83D253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D4D925B-F448-4984-B336-5424E7189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AF3AA9C-A4FD-43B3-ABA2-584C52C74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75" y="3367087"/>
            <a:ext cx="19050" cy="12382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4F09284-8BA9-4BA3-90E5-CF1CC0195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5" y="3519487"/>
            <a:ext cx="19050" cy="123825"/>
          </a:xfrm>
          <a:prstGeom prst="rect">
            <a:avLst/>
          </a:prstGeom>
        </p:spPr>
      </p:pic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7D1CD239-1089-414A-84BB-EDC193981AE7}"/>
              </a:ext>
            </a:extLst>
          </p:cNvPr>
          <p:cNvSpPr/>
          <p:nvPr/>
        </p:nvSpPr>
        <p:spPr>
          <a:xfrm>
            <a:off x="2694279" y="2282947"/>
            <a:ext cx="523422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D1012589-9674-4949-AC96-A8306A6C0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509978"/>
              </p:ext>
            </p:extLst>
          </p:nvPr>
        </p:nvGraphicFramePr>
        <p:xfrm>
          <a:off x="3296389" y="2021010"/>
          <a:ext cx="825863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542">
                  <a:extLst>
                    <a:ext uri="{9D8B030D-6E8A-4147-A177-3AD203B41FA5}">
                      <a16:colId xmlns:a16="http://schemas.microsoft.com/office/drawing/2014/main" val="4113606217"/>
                    </a:ext>
                  </a:extLst>
                </a:gridCol>
                <a:gridCol w="855742">
                  <a:extLst>
                    <a:ext uri="{9D8B030D-6E8A-4147-A177-3AD203B41FA5}">
                      <a16:colId xmlns:a16="http://schemas.microsoft.com/office/drawing/2014/main" val="2869241732"/>
                    </a:ext>
                  </a:extLst>
                </a:gridCol>
                <a:gridCol w="913659">
                  <a:extLst>
                    <a:ext uri="{9D8B030D-6E8A-4147-A177-3AD203B41FA5}">
                      <a16:colId xmlns:a16="http://schemas.microsoft.com/office/drawing/2014/main" val="1112390993"/>
                    </a:ext>
                  </a:extLst>
                </a:gridCol>
                <a:gridCol w="1030515">
                  <a:extLst>
                    <a:ext uri="{9D8B030D-6E8A-4147-A177-3AD203B41FA5}">
                      <a16:colId xmlns:a16="http://schemas.microsoft.com/office/drawing/2014/main" val="2461159531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3469372153"/>
                    </a:ext>
                  </a:extLst>
                </a:gridCol>
                <a:gridCol w="1190171">
                  <a:extLst>
                    <a:ext uri="{9D8B030D-6E8A-4147-A177-3AD203B41FA5}">
                      <a16:colId xmlns:a16="http://schemas.microsoft.com/office/drawing/2014/main" val="952659094"/>
                    </a:ext>
                  </a:extLst>
                </a:gridCol>
                <a:gridCol w="449943">
                  <a:extLst>
                    <a:ext uri="{9D8B030D-6E8A-4147-A177-3AD203B41FA5}">
                      <a16:colId xmlns:a16="http://schemas.microsoft.com/office/drawing/2014/main" val="2285047405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1418859756"/>
                    </a:ext>
                  </a:extLst>
                </a:gridCol>
                <a:gridCol w="1161144">
                  <a:extLst>
                    <a:ext uri="{9D8B030D-6E8A-4147-A177-3AD203B41FA5}">
                      <a16:colId xmlns:a16="http://schemas.microsoft.com/office/drawing/2014/main" val="3057161716"/>
                    </a:ext>
                  </a:extLst>
                </a:gridCol>
              </a:tblGrid>
              <a:tr h="18686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#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Vertical </a:t>
                      </a:r>
                      <a:r>
                        <a:rPr kumimoji="0" lang="it-IT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levels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Radiation</a:t>
                      </a: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param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PBL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param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Microphysic</a:t>
                      </a: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param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/>
                        <a:t>Median</a:t>
                      </a:r>
                      <a:endParaRPr lang="it-IT" sz="1400" dirty="0"/>
                    </a:p>
                    <a:p>
                      <a:pPr algn="ctr"/>
                      <a:r>
                        <a:rPr lang="it-IT" sz="1400" dirty="0"/>
                        <a:t>[km]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IQR</a:t>
                      </a:r>
                    </a:p>
                    <a:p>
                      <a:pPr algn="ctr"/>
                      <a:r>
                        <a:rPr lang="it-IT" sz="1400" dirty="0"/>
                        <a:t>[km]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368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DK4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250x250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/>
                        <a:t>Dudhia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YSU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Morr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0.29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1.56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670991"/>
                  </a:ext>
                </a:extLst>
              </a:tr>
            </a:tbl>
          </a:graphicData>
        </a:graphic>
      </p:graphicFrame>
      <p:pic>
        <p:nvPicPr>
          <p:cNvPr id="13" name="Immagine 12">
            <a:extLst>
              <a:ext uri="{FF2B5EF4-FFF2-40B4-BE49-F238E27FC236}">
                <a16:creationId xmlns:a16="http://schemas.microsoft.com/office/drawing/2014/main" id="{B4FC50E6-F130-476A-83B1-8B8E8DE3A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067" y="3044910"/>
            <a:ext cx="2514552" cy="2772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8C322BE-0E13-4EB7-A30D-54E6B32B3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4273" y="3044910"/>
            <a:ext cx="3389992" cy="3028587"/>
          </a:xfrm>
          <a:prstGeom prst="rect">
            <a:avLst/>
          </a:prstGeom>
        </p:spPr>
      </p:pic>
      <p:sp>
        <p:nvSpPr>
          <p:cNvPr id="15" name="Freccia circolare in giù 14">
            <a:extLst>
              <a:ext uri="{FF2B5EF4-FFF2-40B4-BE49-F238E27FC236}">
                <a16:creationId xmlns:a16="http://schemas.microsoft.com/office/drawing/2014/main" id="{8ABA222C-F186-4D35-8CF9-C46D9E572B29}"/>
              </a:ext>
            </a:extLst>
          </p:cNvPr>
          <p:cNvSpPr/>
          <p:nvPr/>
        </p:nvSpPr>
        <p:spPr>
          <a:xfrm rot="5400000">
            <a:off x="2173666" y="3926624"/>
            <a:ext cx="1264915" cy="5234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73E06B7B-720E-4AC4-9CBB-36500F06C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41" y="1730024"/>
            <a:ext cx="20955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45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6349F9-F1F6-4183-A7B1-7058E2B1E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E4B18B-DDEA-41EB-8EB9-FD2A85111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69478"/>
            <a:ext cx="11029616" cy="3889322"/>
          </a:xfrm>
        </p:spPr>
        <p:txBody>
          <a:bodyPr/>
          <a:lstStyle/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JEM-EUSO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program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Meteorological</a:t>
            </a:r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models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GCM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outputs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WRF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structure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CTH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retrieval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CTH from cloud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fraction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CTH from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optical</a:t>
            </a:r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depth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b="1" dirty="0"/>
              <a:t>EUSO-SPB1:  an </a:t>
            </a:r>
            <a:r>
              <a:rPr lang="it-IT" b="1" dirty="0" err="1"/>
              <a:t>application</a:t>
            </a:r>
            <a:endParaRPr lang="it-IT" b="1" dirty="0"/>
          </a:p>
          <a:p>
            <a:endParaRPr lang="it-IT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8205CB-A9CF-4C23-8369-B023EF4D22C6}"/>
              </a:ext>
            </a:extLst>
          </p:cNvPr>
          <p:cNvSpPr txBox="1">
            <a:spLocks/>
          </p:cNvSpPr>
          <p:nvPr/>
        </p:nvSpPr>
        <p:spPr>
          <a:xfrm>
            <a:off x="607790" y="6240888"/>
            <a:ext cx="8337183" cy="289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Sensitivity of WRF meteorological model in retrieving CTH and application to EUSO-SPB1 experiment</a:t>
            </a:r>
            <a:endParaRPr lang="en-US" sz="1200" dirty="0"/>
          </a:p>
        </p:txBody>
      </p:sp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D89D03D5-A573-4D6D-9CA3-9416BA36D37F}"/>
              </a:ext>
            </a:extLst>
          </p:cNvPr>
          <p:cNvSpPr txBox="1">
            <a:spLocks/>
          </p:cNvSpPr>
          <p:nvPr/>
        </p:nvSpPr>
        <p:spPr>
          <a:xfrm>
            <a:off x="10531702" y="6168524"/>
            <a:ext cx="1052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200" smtClean="0"/>
              <a:pPr/>
              <a:t>29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7006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6349F9-F1F6-4183-A7B1-7058E2B1E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Summary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E4B18B-DDEA-41EB-8EB9-FD2A85111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69478"/>
            <a:ext cx="11029616" cy="3889322"/>
          </a:xfrm>
        </p:spPr>
        <p:txBody>
          <a:bodyPr/>
          <a:lstStyle/>
          <a:p>
            <a:r>
              <a:rPr lang="it-IT" b="1" dirty="0"/>
              <a:t>JEM-EUSO </a:t>
            </a:r>
            <a:r>
              <a:rPr lang="it-IT" b="1" dirty="0" err="1"/>
              <a:t>program</a:t>
            </a:r>
            <a:endParaRPr lang="it-IT" b="1" dirty="0"/>
          </a:p>
          <a:p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Meteorological</a:t>
            </a:r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models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GCM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outputs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WRF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structure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CTH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retrieval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CTH from cloud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fraction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CTH from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optical</a:t>
            </a:r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depth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EUSO-SPB1:  an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application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endParaRPr lang="it-IT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4290AC2E-CA92-437F-A4BB-0F938C9CD3A0}"/>
              </a:ext>
            </a:extLst>
          </p:cNvPr>
          <p:cNvSpPr txBox="1">
            <a:spLocks/>
          </p:cNvSpPr>
          <p:nvPr/>
        </p:nvSpPr>
        <p:spPr>
          <a:xfrm>
            <a:off x="607790" y="6240888"/>
            <a:ext cx="8337183" cy="289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Sensitivity of WRF meteorological model in retrieving CTH and application to EUSO-SPB1 experiment</a:t>
            </a:r>
            <a:endParaRPr lang="en-US" sz="1200" dirty="0"/>
          </a:p>
        </p:txBody>
      </p:sp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AEE230CE-1A47-48D9-B0F8-38BDBCD059DF}"/>
              </a:ext>
            </a:extLst>
          </p:cNvPr>
          <p:cNvSpPr txBox="1">
            <a:spLocks/>
          </p:cNvSpPr>
          <p:nvPr/>
        </p:nvSpPr>
        <p:spPr>
          <a:xfrm>
            <a:off x="10531702" y="6168524"/>
            <a:ext cx="1052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200" smtClean="0"/>
              <a:pPr/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72028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953EBE-15AD-493E-92E4-EE31CE0E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t-IT" dirty="0"/>
              <a:t>EUSO-spb1: settings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867A32-A850-418A-85FA-0DC2090DE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200" y="1855656"/>
            <a:ext cx="3183132" cy="3923934"/>
          </a:xfrm>
        </p:spPr>
        <p:txBody>
          <a:bodyPr anchor="t" anchorCtr="0"/>
          <a:lstStyle/>
          <a:p>
            <a:r>
              <a:rPr lang="it-IT" dirty="0"/>
              <a:t>No satellite </a:t>
            </a:r>
            <a:r>
              <a:rPr lang="it-IT" dirty="0" err="1"/>
              <a:t>comparison</a:t>
            </a:r>
            <a:endParaRPr lang="it-IT" dirty="0"/>
          </a:p>
          <a:p>
            <a:r>
              <a:rPr lang="it-IT" dirty="0"/>
              <a:t>50 </a:t>
            </a:r>
            <a:r>
              <a:rPr lang="it-IT" dirty="0" err="1"/>
              <a:t>vertical</a:t>
            </a:r>
            <a:r>
              <a:rPr lang="it-IT" dirty="0"/>
              <a:t> </a:t>
            </a:r>
            <a:r>
              <a:rPr lang="it-IT" dirty="0" err="1"/>
              <a:t>levels</a:t>
            </a:r>
            <a:r>
              <a:rPr lang="it-IT" dirty="0"/>
              <a:t>, Morrison 2-mom, New </a:t>
            </a:r>
            <a:r>
              <a:rPr lang="it-IT" dirty="0" err="1"/>
              <a:t>Goddard</a:t>
            </a:r>
            <a:r>
              <a:rPr lang="it-IT" dirty="0"/>
              <a:t>, MYNN2.5 (cloud </a:t>
            </a:r>
            <a:r>
              <a:rPr lang="it-IT" dirty="0" err="1"/>
              <a:t>fraction</a:t>
            </a:r>
            <a:r>
              <a:rPr lang="it-IT" dirty="0"/>
              <a:t>)</a:t>
            </a:r>
          </a:p>
          <a:p>
            <a:r>
              <a:rPr lang="it-IT" dirty="0"/>
              <a:t>3 </a:t>
            </a:r>
            <a:r>
              <a:rPr lang="it-IT" dirty="0" err="1"/>
              <a:t>nested</a:t>
            </a:r>
            <a:r>
              <a:rPr lang="it-IT" dirty="0"/>
              <a:t> </a:t>
            </a:r>
            <a:r>
              <a:rPr lang="it-IT" dirty="0" err="1"/>
              <a:t>domains</a:t>
            </a:r>
            <a:r>
              <a:rPr lang="it-IT" dirty="0"/>
              <a:t>: 9 km, 3 km, 1 km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8CD16FE-AD1F-4C03-8673-51019073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59665F3-9638-4BA9-B01E-FF57945C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0E06DDE-04DC-4D63-BE7A-AA539B4E5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063" y="1925082"/>
            <a:ext cx="4812470" cy="2880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CA1F1F4-2F79-4E85-B664-B76BD7AB8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79" y="3213386"/>
            <a:ext cx="2689153" cy="2700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D997E62-C84B-44AA-A603-EFBA3FA69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615" y="646094"/>
            <a:ext cx="3274176" cy="70440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7D64E65-30FC-4D4A-A350-4AA50C90902E}"/>
              </a:ext>
            </a:extLst>
          </p:cNvPr>
          <p:cNvSpPr txBox="1"/>
          <p:nvPr/>
        </p:nvSpPr>
        <p:spPr>
          <a:xfrm>
            <a:off x="6845209" y="5014208"/>
            <a:ext cx="4431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Input for ESAF </a:t>
            </a:r>
            <a:r>
              <a:rPr lang="it-IT" dirty="0" err="1">
                <a:solidFill>
                  <a:schemeClr val="tx2"/>
                </a:solidFill>
              </a:rPr>
              <a:t>program</a:t>
            </a:r>
            <a:r>
              <a:rPr lang="it-IT" dirty="0">
                <a:solidFill>
                  <a:schemeClr val="tx2"/>
                </a:solidFill>
              </a:rPr>
              <a:t> to </a:t>
            </a:r>
            <a:r>
              <a:rPr lang="it-IT" dirty="0" err="1">
                <a:solidFill>
                  <a:schemeClr val="tx2"/>
                </a:solidFill>
              </a:rPr>
              <a:t>predict</a:t>
            </a:r>
            <a:r>
              <a:rPr lang="it-IT" dirty="0">
                <a:solidFill>
                  <a:schemeClr val="tx2"/>
                </a:solidFill>
              </a:rPr>
              <a:t> the </a:t>
            </a:r>
            <a:r>
              <a:rPr lang="it-IT" dirty="0" err="1">
                <a:solidFill>
                  <a:schemeClr val="tx2"/>
                </a:solidFill>
              </a:rPr>
              <a:t>number</a:t>
            </a:r>
            <a:r>
              <a:rPr lang="it-IT" dirty="0">
                <a:solidFill>
                  <a:schemeClr val="tx2"/>
                </a:solidFill>
              </a:rPr>
              <a:t> of </a:t>
            </a:r>
            <a:r>
              <a:rPr lang="it-IT" dirty="0" err="1">
                <a:solidFill>
                  <a:schemeClr val="tx2"/>
                </a:solidFill>
              </a:rPr>
              <a:t>possible</a:t>
            </a:r>
            <a:r>
              <a:rPr lang="it-IT" dirty="0">
                <a:solidFill>
                  <a:schemeClr val="tx2"/>
                </a:solidFill>
              </a:rPr>
              <a:t> air </a:t>
            </a:r>
            <a:r>
              <a:rPr lang="it-IT" dirty="0" err="1">
                <a:solidFill>
                  <a:schemeClr val="tx2"/>
                </a:solidFill>
              </a:rPr>
              <a:t>showers</a:t>
            </a: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23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9DD81B-EF20-4C38-B283-B5EDA8D06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CTH </a:t>
            </a:r>
            <a:r>
              <a:rPr lang="it-IT" dirty="0" err="1"/>
              <a:t>retrieval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6148A0B-173C-4742-9DA5-B3753B50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50133B5-96E6-4421-8C62-EE646CC6B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8ADB013-89D5-4B6C-9E9A-5164493E8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657" y="1991811"/>
            <a:ext cx="3366422" cy="3960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818206A-1F6C-4842-BC37-7D5186AC6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50" y="1991811"/>
            <a:ext cx="3298569" cy="3960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0062503-0856-4909-8241-4B110190E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289" y="1991811"/>
            <a:ext cx="3194899" cy="3960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B15EB98-09AA-4C6D-92AE-351E06C8D4AD}"/>
              </a:ext>
            </a:extLst>
          </p:cNvPr>
          <p:cNvSpPr txBox="1"/>
          <p:nvPr/>
        </p:nvSpPr>
        <p:spPr>
          <a:xfrm>
            <a:off x="3491983" y="1980651"/>
            <a:ext cx="663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9 km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D0E9A4A-3F48-458D-AFF1-947A3E90C6C7}"/>
              </a:ext>
            </a:extLst>
          </p:cNvPr>
          <p:cNvSpPr txBox="1"/>
          <p:nvPr/>
        </p:nvSpPr>
        <p:spPr>
          <a:xfrm>
            <a:off x="7601079" y="1991811"/>
            <a:ext cx="663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 km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15E79FB-5B16-4231-8E97-90EE99029920}"/>
              </a:ext>
            </a:extLst>
          </p:cNvPr>
          <p:cNvSpPr txBox="1"/>
          <p:nvPr/>
        </p:nvSpPr>
        <p:spPr>
          <a:xfrm>
            <a:off x="11459188" y="1980651"/>
            <a:ext cx="663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 km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380776C-7D54-41DE-A0BF-6990865B0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3615" y="646094"/>
            <a:ext cx="3274176" cy="70440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03E44F0C-A4F3-4D3A-9238-EDABA861837D}"/>
              </a:ext>
            </a:extLst>
          </p:cNvPr>
          <p:cNvSpPr/>
          <p:nvPr/>
        </p:nvSpPr>
        <p:spPr>
          <a:xfrm>
            <a:off x="1428750" y="3190875"/>
            <a:ext cx="876300" cy="876300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8E824A5-0DA6-4E55-A307-615A8449F708}"/>
              </a:ext>
            </a:extLst>
          </p:cNvPr>
          <p:cNvSpPr/>
          <p:nvPr/>
        </p:nvSpPr>
        <p:spPr>
          <a:xfrm>
            <a:off x="1736725" y="3454400"/>
            <a:ext cx="266700" cy="304800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AE6E877-5578-4A44-9DEF-A5F71DC6E49A}"/>
              </a:ext>
            </a:extLst>
          </p:cNvPr>
          <p:cNvSpPr/>
          <p:nvPr/>
        </p:nvSpPr>
        <p:spPr>
          <a:xfrm>
            <a:off x="5543218" y="3185697"/>
            <a:ext cx="876300" cy="876300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8003CB67-67BB-4F4D-9A06-545CC44DF4C4}"/>
              </a:ext>
            </a:extLst>
          </p:cNvPr>
          <p:cNvCxnSpPr>
            <a:cxnSpLocks/>
          </p:cNvCxnSpPr>
          <p:nvPr/>
        </p:nvCxnSpPr>
        <p:spPr>
          <a:xfrm>
            <a:off x="1866900" y="3548062"/>
            <a:ext cx="0" cy="10477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804FB5C2-91BD-4C52-A623-9BA9ADBEC816}"/>
              </a:ext>
            </a:extLst>
          </p:cNvPr>
          <p:cNvCxnSpPr>
            <a:cxnSpLocks/>
          </p:cNvCxnSpPr>
          <p:nvPr/>
        </p:nvCxnSpPr>
        <p:spPr>
          <a:xfrm flipH="1">
            <a:off x="1807369" y="3600449"/>
            <a:ext cx="11906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C86A2E42-F70A-4663-B5B6-DD7A41E5877C}"/>
              </a:ext>
            </a:extLst>
          </p:cNvPr>
          <p:cNvCxnSpPr>
            <a:cxnSpLocks/>
          </p:cNvCxnSpPr>
          <p:nvPr/>
        </p:nvCxnSpPr>
        <p:spPr>
          <a:xfrm>
            <a:off x="5967408" y="3559170"/>
            <a:ext cx="0" cy="10477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D32D5624-F795-4398-89EE-2008B1727561}"/>
              </a:ext>
            </a:extLst>
          </p:cNvPr>
          <p:cNvCxnSpPr>
            <a:cxnSpLocks/>
          </p:cNvCxnSpPr>
          <p:nvPr/>
        </p:nvCxnSpPr>
        <p:spPr>
          <a:xfrm>
            <a:off x="9991726" y="3540122"/>
            <a:ext cx="0" cy="10477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B9C98012-A3A1-4300-8667-9B5BCCECCAAE}"/>
              </a:ext>
            </a:extLst>
          </p:cNvPr>
          <p:cNvCxnSpPr>
            <a:cxnSpLocks/>
          </p:cNvCxnSpPr>
          <p:nvPr/>
        </p:nvCxnSpPr>
        <p:spPr>
          <a:xfrm flipH="1">
            <a:off x="5908342" y="3606800"/>
            <a:ext cx="11906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46423722-24F9-43B4-9317-603CB06E109A}"/>
              </a:ext>
            </a:extLst>
          </p:cNvPr>
          <p:cNvCxnSpPr>
            <a:cxnSpLocks/>
          </p:cNvCxnSpPr>
          <p:nvPr/>
        </p:nvCxnSpPr>
        <p:spPr>
          <a:xfrm flipH="1">
            <a:off x="9932195" y="3587633"/>
            <a:ext cx="11906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68D0AD64-BAED-4D0B-B811-0C84EA6D2A1A}"/>
              </a:ext>
            </a:extLst>
          </p:cNvPr>
          <p:cNvCxnSpPr>
            <a:cxnSpLocks/>
          </p:cNvCxnSpPr>
          <p:nvPr/>
        </p:nvCxnSpPr>
        <p:spPr>
          <a:xfrm flipV="1">
            <a:off x="1428750" y="2222695"/>
            <a:ext cx="3115115" cy="963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382EA097-D089-4722-8F75-473757AC0F7C}"/>
              </a:ext>
            </a:extLst>
          </p:cNvPr>
          <p:cNvCxnSpPr>
            <a:cxnSpLocks/>
          </p:cNvCxnSpPr>
          <p:nvPr/>
        </p:nvCxnSpPr>
        <p:spPr>
          <a:xfrm>
            <a:off x="1428750" y="4061997"/>
            <a:ext cx="3115115" cy="903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49ECEFCC-CD1F-44CE-B981-D450053CD8DC}"/>
              </a:ext>
            </a:extLst>
          </p:cNvPr>
          <p:cNvCxnSpPr>
            <a:cxnSpLocks/>
          </p:cNvCxnSpPr>
          <p:nvPr/>
        </p:nvCxnSpPr>
        <p:spPr>
          <a:xfrm flipV="1">
            <a:off x="5543218" y="2222695"/>
            <a:ext cx="3038074" cy="963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3381CFE3-E0CC-4744-BCE0-405CF2E991CA}"/>
              </a:ext>
            </a:extLst>
          </p:cNvPr>
          <p:cNvCxnSpPr>
            <a:cxnSpLocks/>
          </p:cNvCxnSpPr>
          <p:nvPr/>
        </p:nvCxnSpPr>
        <p:spPr>
          <a:xfrm>
            <a:off x="5543218" y="4061997"/>
            <a:ext cx="3038074" cy="903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2C95347A-98C6-422A-80E9-3155FD3D1E1C}"/>
              </a:ext>
            </a:extLst>
          </p:cNvPr>
          <p:cNvCxnSpPr>
            <a:cxnSpLocks/>
          </p:cNvCxnSpPr>
          <p:nvPr/>
        </p:nvCxnSpPr>
        <p:spPr>
          <a:xfrm flipV="1">
            <a:off x="2305050" y="2796003"/>
            <a:ext cx="2238815" cy="389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5D469A71-49C2-46F4-839B-4D5D8A8C6BC9}"/>
              </a:ext>
            </a:extLst>
          </p:cNvPr>
          <p:cNvCxnSpPr>
            <a:cxnSpLocks/>
          </p:cNvCxnSpPr>
          <p:nvPr/>
        </p:nvCxnSpPr>
        <p:spPr>
          <a:xfrm>
            <a:off x="2305050" y="4061997"/>
            <a:ext cx="2238815" cy="510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BA42F9D9-75C1-44EC-9317-1DB4399C01FE}"/>
              </a:ext>
            </a:extLst>
          </p:cNvPr>
          <p:cNvCxnSpPr/>
          <p:nvPr/>
        </p:nvCxnSpPr>
        <p:spPr>
          <a:xfrm flipV="1">
            <a:off x="6419518" y="2796003"/>
            <a:ext cx="2161774" cy="389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101D73D8-939A-4A48-A65C-2DAACFA6AA3D}"/>
              </a:ext>
            </a:extLst>
          </p:cNvPr>
          <p:cNvCxnSpPr/>
          <p:nvPr/>
        </p:nvCxnSpPr>
        <p:spPr>
          <a:xfrm>
            <a:off x="6419518" y="4061997"/>
            <a:ext cx="2161774" cy="510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392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81D9CC-136C-4EF4-97A3-347206CF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39CFB3-B8C2-47CB-A9F1-E9E9A10A0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06" y="2273508"/>
            <a:ext cx="11029615" cy="3678303"/>
          </a:xfrm>
        </p:spPr>
        <p:txBody>
          <a:bodyPr anchor="t" anchorCtr="0"/>
          <a:lstStyle/>
          <a:p>
            <a:pPr marL="0" indent="0">
              <a:buNone/>
            </a:pPr>
            <a:r>
              <a:rPr lang="it-IT" dirty="0" err="1"/>
              <a:t>Improvement</a:t>
            </a:r>
            <a:r>
              <a:rPr lang="it-IT" dirty="0"/>
              <a:t> of the </a:t>
            </a:r>
            <a:r>
              <a:rPr lang="it-IT" dirty="0" err="1"/>
              <a:t>previous</a:t>
            </a:r>
            <a:r>
              <a:rPr lang="it-IT" dirty="0"/>
              <a:t> work:</a:t>
            </a:r>
          </a:p>
          <a:p>
            <a:pPr marL="0" indent="0">
              <a:buNone/>
            </a:pPr>
            <a:r>
              <a:rPr lang="it-IT" dirty="0"/>
              <a:t>    </a:t>
            </a:r>
            <a:r>
              <a:rPr lang="it-IT" dirty="0" err="1"/>
              <a:t>Median</a:t>
            </a:r>
            <a:r>
              <a:rPr lang="it-IT" dirty="0"/>
              <a:t>:  -0.43 km</a:t>
            </a:r>
          </a:p>
          <a:p>
            <a:pPr marL="0" indent="0">
              <a:buNone/>
            </a:pPr>
            <a:r>
              <a:rPr lang="it-IT" dirty="0"/>
              <a:t>    IQR:       1.72 km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/>
              <a:t>Inhomogeneous</a:t>
            </a:r>
            <a:r>
              <a:rPr lang="it-IT" dirty="0"/>
              <a:t> cloud case:</a:t>
            </a:r>
          </a:p>
          <a:p>
            <a:pPr marL="0" indent="0">
              <a:buNone/>
            </a:pPr>
            <a:r>
              <a:rPr lang="it-IT" dirty="0"/>
              <a:t> 1. cloud </a:t>
            </a:r>
            <a:r>
              <a:rPr lang="it-IT" dirty="0" err="1"/>
              <a:t>fraction</a:t>
            </a:r>
            <a:r>
              <a:rPr lang="it-IT" dirty="0"/>
              <a:t>   50 </a:t>
            </a:r>
            <a:r>
              <a:rPr lang="it-IT" dirty="0" err="1"/>
              <a:t>levels</a:t>
            </a:r>
            <a:r>
              <a:rPr lang="it-IT" dirty="0"/>
              <a:t>, New </a:t>
            </a:r>
            <a:r>
              <a:rPr lang="it-IT" dirty="0" err="1"/>
              <a:t>Goddard</a:t>
            </a:r>
            <a:r>
              <a:rPr lang="it-IT" dirty="0"/>
              <a:t> </a:t>
            </a:r>
            <a:r>
              <a:rPr lang="it-IT" dirty="0" err="1"/>
              <a:t>radiation</a:t>
            </a:r>
            <a:r>
              <a:rPr lang="it-IT" dirty="0"/>
              <a:t> </a:t>
            </a:r>
            <a:r>
              <a:rPr lang="it-IT" dirty="0" err="1"/>
              <a:t>scheme</a:t>
            </a:r>
            <a:r>
              <a:rPr lang="it-IT" dirty="0"/>
              <a:t>, MYNN2.5 PBL </a:t>
            </a:r>
            <a:r>
              <a:rPr lang="it-IT" dirty="0" err="1"/>
              <a:t>scheme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 2. </a:t>
            </a:r>
            <a:r>
              <a:rPr lang="it-IT" dirty="0" err="1"/>
              <a:t>optical</a:t>
            </a:r>
            <a:r>
              <a:rPr lang="it-IT" dirty="0"/>
              <a:t> </a:t>
            </a:r>
            <a:r>
              <a:rPr lang="it-IT" dirty="0" err="1"/>
              <a:t>depth</a:t>
            </a:r>
            <a:r>
              <a:rPr lang="it-IT" dirty="0"/>
              <a:t>    50 </a:t>
            </a:r>
            <a:r>
              <a:rPr lang="it-IT" dirty="0" err="1"/>
              <a:t>levels</a:t>
            </a:r>
            <a:r>
              <a:rPr lang="it-IT" dirty="0"/>
              <a:t>, </a:t>
            </a:r>
            <a:r>
              <a:rPr lang="it-IT" dirty="0" err="1"/>
              <a:t>Dudhia</a:t>
            </a:r>
            <a:r>
              <a:rPr lang="it-IT" dirty="0"/>
              <a:t> </a:t>
            </a:r>
            <a:r>
              <a:rPr lang="it-IT" dirty="0" err="1"/>
              <a:t>radiation</a:t>
            </a:r>
            <a:r>
              <a:rPr lang="it-IT" dirty="0"/>
              <a:t> </a:t>
            </a:r>
            <a:r>
              <a:rPr lang="it-IT" dirty="0" err="1"/>
              <a:t>scheme</a:t>
            </a:r>
            <a:r>
              <a:rPr lang="it-IT" dirty="0"/>
              <a:t>, YSU PBL </a:t>
            </a:r>
            <a:r>
              <a:rPr lang="it-IT" dirty="0" err="1" smtClean="0"/>
              <a:t>scheme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B1781E9-AFE9-4FFC-86B3-3CBFD6A61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1A20111-6DFF-4DB4-97F6-5372FFCC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38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7580DE-C0DA-46F0-BDA4-182188C6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280" y="747126"/>
            <a:ext cx="11029616" cy="1013800"/>
          </a:xfrm>
        </p:spPr>
        <p:txBody>
          <a:bodyPr/>
          <a:lstStyle/>
          <a:p>
            <a:r>
              <a:rPr lang="it-IT" dirty="0" err="1" smtClean="0"/>
              <a:t>Appendix</a:t>
            </a:r>
            <a:r>
              <a:rPr lang="it-IT" dirty="0" smtClean="0"/>
              <a:t> a: GCM </a:t>
            </a:r>
            <a:r>
              <a:rPr lang="it-IT" dirty="0" err="1"/>
              <a:t>Outputs</a:t>
            </a: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7D06D07-41C0-42FE-9516-6FB2CF14E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70365"/>
            <a:ext cx="11029616" cy="4490678"/>
          </a:xfrm>
        </p:spPr>
        <p:txBody>
          <a:bodyPr anchor="t" anchorCtr="0">
            <a:normAutofit fontScale="55000" lnSpcReduction="20000"/>
          </a:bodyPr>
          <a:lstStyle/>
          <a:p>
            <a:pPr marL="0" indent="0">
              <a:buNone/>
            </a:pPr>
            <a:r>
              <a:rPr lang="it-IT" sz="3300" dirty="0"/>
              <a:t>ECMWF (Reading, UK) </a:t>
            </a:r>
            <a:r>
              <a:rPr lang="it-IT" sz="3300" dirty="0" err="1"/>
              <a:t>provides</a:t>
            </a:r>
            <a:r>
              <a:rPr lang="it-IT" sz="3300" dirty="0"/>
              <a:t>: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900" b="1" dirty="0">
                <a:solidFill>
                  <a:schemeClr val="accent1"/>
                </a:solidFill>
              </a:rPr>
              <a:t>10 m U and V </a:t>
            </a:r>
            <a:r>
              <a:rPr lang="it-IT" sz="2900" b="1" dirty="0" err="1">
                <a:solidFill>
                  <a:schemeClr val="accent1"/>
                </a:solidFill>
              </a:rPr>
              <a:t>wind</a:t>
            </a:r>
            <a:r>
              <a:rPr lang="it-IT" sz="2900" b="1" dirty="0">
                <a:solidFill>
                  <a:schemeClr val="accent1"/>
                </a:solidFill>
              </a:rPr>
              <a:t> </a:t>
            </a:r>
            <a:r>
              <a:rPr lang="it-IT" sz="2900" b="1" dirty="0" err="1">
                <a:solidFill>
                  <a:schemeClr val="accent1"/>
                </a:solidFill>
              </a:rPr>
              <a:t>components</a:t>
            </a:r>
            <a:endParaRPr lang="it-IT" sz="2900" b="1" dirty="0">
              <a:solidFill>
                <a:schemeClr val="accent1"/>
              </a:solidFill>
            </a:endParaRP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/>
              <a:t>2 m T</a:t>
            </a:r>
            <a:r>
              <a:rPr lang="it-IT" sz="2900" b="1" dirty="0"/>
              <a:t> </a:t>
            </a:r>
            <a:r>
              <a:rPr lang="it-IT" sz="2200" dirty="0"/>
              <a:t>and </a:t>
            </a:r>
            <a:r>
              <a:rPr lang="it-IT" sz="2200" dirty="0" err="1"/>
              <a:t>dewpoint</a:t>
            </a:r>
            <a:r>
              <a:rPr lang="it-IT" sz="2200" dirty="0"/>
              <a:t> T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/>
              <a:t>Albedo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 err="1"/>
              <a:t>Geopotential</a:t>
            </a:r>
            <a:endParaRPr lang="it-IT" sz="22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/>
              <a:t>Land-</a:t>
            </a:r>
            <a:r>
              <a:rPr lang="it-IT" sz="2200" dirty="0" err="1"/>
              <a:t>sea</a:t>
            </a:r>
            <a:r>
              <a:rPr lang="it-IT" sz="2200" dirty="0"/>
              <a:t> </a:t>
            </a:r>
            <a:r>
              <a:rPr lang="it-IT" sz="2200" dirty="0" err="1"/>
              <a:t>mask</a:t>
            </a:r>
            <a:endParaRPr lang="it-IT" sz="22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 err="1"/>
              <a:t>Mean</a:t>
            </a:r>
            <a:r>
              <a:rPr lang="it-IT" sz="2200" dirty="0"/>
              <a:t> </a:t>
            </a:r>
            <a:r>
              <a:rPr lang="it-IT" sz="2200" dirty="0" err="1"/>
              <a:t>sea</a:t>
            </a:r>
            <a:r>
              <a:rPr lang="it-IT" sz="2200" dirty="0"/>
              <a:t> </a:t>
            </a:r>
            <a:r>
              <a:rPr lang="it-IT" sz="2200" dirty="0" err="1"/>
              <a:t>level</a:t>
            </a:r>
            <a:r>
              <a:rPr lang="it-IT" sz="2200" dirty="0"/>
              <a:t> pressure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/>
              <a:t>Sea-</a:t>
            </a:r>
            <a:r>
              <a:rPr lang="it-IT" sz="2200" dirty="0" err="1"/>
              <a:t>ice</a:t>
            </a:r>
            <a:r>
              <a:rPr lang="it-IT" sz="2200" dirty="0"/>
              <a:t> cover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/>
              <a:t>Sea </a:t>
            </a:r>
            <a:r>
              <a:rPr lang="it-IT" sz="2200" dirty="0" err="1"/>
              <a:t>surface</a:t>
            </a:r>
            <a:r>
              <a:rPr lang="it-IT" sz="2200" dirty="0"/>
              <a:t> temperature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 err="1"/>
              <a:t>Skin</a:t>
            </a:r>
            <a:r>
              <a:rPr lang="it-IT" sz="2200" dirty="0"/>
              <a:t> temperature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 err="1"/>
              <a:t>Snow</a:t>
            </a:r>
            <a:r>
              <a:rPr lang="it-IT" sz="2200" dirty="0"/>
              <a:t> </a:t>
            </a:r>
            <a:r>
              <a:rPr lang="it-IT" sz="2200" dirty="0" err="1"/>
              <a:t>depth</a:t>
            </a:r>
            <a:endParaRPr lang="it-IT" sz="22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 err="1"/>
              <a:t>Soil</a:t>
            </a:r>
            <a:r>
              <a:rPr lang="it-IT" sz="2200" dirty="0"/>
              <a:t> temperature </a:t>
            </a:r>
            <a:r>
              <a:rPr lang="it-IT" sz="2200" dirty="0" err="1"/>
              <a:t>level</a:t>
            </a:r>
            <a:r>
              <a:rPr lang="it-IT" sz="2200" dirty="0"/>
              <a:t> (4)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/>
              <a:t>Surface pressure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/>
              <a:t>Total, Low, Medium and High cloud cover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/>
              <a:t>Total </a:t>
            </a:r>
            <a:r>
              <a:rPr lang="it-IT" sz="2200" dirty="0" err="1"/>
              <a:t>column</a:t>
            </a:r>
            <a:r>
              <a:rPr lang="it-IT" sz="2200" dirty="0"/>
              <a:t> water and water </a:t>
            </a:r>
            <a:r>
              <a:rPr lang="it-IT" sz="2200" dirty="0" err="1"/>
              <a:t>vapor</a:t>
            </a:r>
            <a:endParaRPr lang="it-IT" sz="22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 err="1"/>
              <a:t>Volumetric</a:t>
            </a:r>
            <a:r>
              <a:rPr lang="it-IT" sz="2200" dirty="0"/>
              <a:t> </a:t>
            </a:r>
            <a:r>
              <a:rPr lang="it-IT" sz="2200" dirty="0" err="1"/>
              <a:t>soil</a:t>
            </a:r>
            <a:r>
              <a:rPr lang="it-IT" sz="2200" dirty="0"/>
              <a:t> water </a:t>
            </a:r>
            <a:r>
              <a:rPr lang="it-IT" sz="2200" dirty="0" err="1"/>
              <a:t>layer</a:t>
            </a:r>
            <a:r>
              <a:rPr lang="it-IT" sz="2200" dirty="0"/>
              <a:t> (4)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29" name="Segnaposto piè di pagina 4">
            <a:extLst>
              <a:ext uri="{FF2B5EF4-FFF2-40B4-BE49-F238E27FC236}">
                <a16:creationId xmlns:a16="http://schemas.microsoft.com/office/drawing/2014/main" id="{C05A0B8B-60D5-4A83-B0F4-FD2DCFD0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7790" y="6240888"/>
            <a:ext cx="8337183" cy="289077"/>
          </a:xfrm>
        </p:spPr>
        <p:txBody>
          <a:bodyPr/>
          <a:lstStyle/>
          <a:p>
            <a:r>
              <a:rPr lang="en-US" sz="1200" dirty="0"/>
              <a:t>Sensitivity of WRF meteorological model in retrieving CTH and application to EUSO-SPB1 experiment</a:t>
            </a:r>
          </a:p>
        </p:txBody>
      </p:sp>
      <p:sp>
        <p:nvSpPr>
          <p:cNvPr id="31" name="Segnaposto numero diapositiva 3">
            <a:extLst>
              <a:ext uri="{FF2B5EF4-FFF2-40B4-BE49-F238E27FC236}">
                <a16:creationId xmlns:a16="http://schemas.microsoft.com/office/drawing/2014/main" id="{BA603528-6876-4D77-A96B-A52A5B34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702" y="6168524"/>
            <a:ext cx="1052508" cy="365125"/>
          </a:xfrm>
        </p:spPr>
        <p:txBody>
          <a:bodyPr/>
          <a:lstStyle/>
          <a:p>
            <a:fld id="{6D22F896-40B5-4ADD-8801-0D06FADFA095}" type="slidenum">
              <a:rPr lang="en-US" sz="1200" smtClean="0"/>
              <a:pPr/>
              <a:t>33</a:t>
            </a:fld>
            <a:endParaRPr lang="en-US" sz="1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BEA8AD1-ECE0-44F7-986D-77F619034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663" y="1406004"/>
            <a:ext cx="2762067" cy="3060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4FA2964-72CB-4BEB-8DBA-150EC33D8E8C}"/>
              </a:ext>
            </a:extLst>
          </p:cNvPr>
          <p:cNvSpPr txBox="1"/>
          <p:nvPr/>
        </p:nvSpPr>
        <p:spPr>
          <a:xfrm>
            <a:off x="9552399" y="1739216"/>
            <a:ext cx="23864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02/04/2014 12:00 UTC, 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Atlantic Ocean</a:t>
            </a:r>
          </a:p>
        </p:txBody>
      </p:sp>
    </p:spTree>
    <p:extLst>
      <p:ext uri="{BB962C8B-B14F-4D97-AF65-F5344CB8AC3E}">
        <p14:creationId xmlns:p14="http://schemas.microsoft.com/office/powerpoint/2010/main" val="3872451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7580DE-C0DA-46F0-BDA4-182188C66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GCM </a:t>
            </a:r>
            <a:r>
              <a:rPr lang="it-IT" dirty="0" err="1"/>
              <a:t>Outputs</a:t>
            </a: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7D06D07-41C0-42FE-9516-6FB2CF14E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70365"/>
            <a:ext cx="11029616" cy="4490678"/>
          </a:xfrm>
        </p:spPr>
        <p:txBody>
          <a:bodyPr anchor="t" anchorCtr="0">
            <a:normAutofit fontScale="55000" lnSpcReduction="20000"/>
          </a:bodyPr>
          <a:lstStyle/>
          <a:p>
            <a:pPr marL="0" indent="0">
              <a:buNone/>
            </a:pPr>
            <a:r>
              <a:rPr lang="it-IT" sz="3300" dirty="0"/>
              <a:t>ECMWF (Reading, UK) </a:t>
            </a:r>
            <a:r>
              <a:rPr lang="it-IT" sz="3300" dirty="0" err="1"/>
              <a:t>provides</a:t>
            </a:r>
            <a:r>
              <a:rPr lang="it-IT" sz="3300" dirty="0"/>
              <a:t>: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/>
              <a:t>10 m U and V </a:t>
            </a:r>
            <a:r>
              <a:rPr lang="it-IT" sz="2200" dirty="0" err="1"/>
              <a:t>wind</a:t>
            </a:r>
            <a:r>
              <a:rPr lang="it-IT" sz="2200" dirty="0"/>
              <a:t> </a:t>
            </a:r>
            <a:r>
              <a:rPr lang="it-IT" sz="2200" dirty="0" err="1"/>
              <a:t>components</a:t>
            </a:r>
            <a:endParaRPr lang="it-IT" sz="22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900" b="1" dirty="0">
                <a:solidFill>
                  <a:schemeClr val="accent1"/>
                </a:solidFill>
              </a:rPr>
              <a:t>2 m T </a:t>
            </a:r>
            <a:r>
              <a:rPr lang="it-IT" sz="2200" dirty="0"/>
              <a:t>and </a:t>
            </a:r>
            <a:r>
              <a:rPr lang="it-IT" sz="2200" dirty="0" err="1"/>
              <a:t>dewpoint</a:t>
            </a:r>
            <a:r>
              <a:rPr lang="it-IT" sz="2200" dirty="0"/>
              <a:t> T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/>
              <a:t>Albedo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 err="1"/>
              <a:t>Geopotential</a:t>
            </a:r>
            <a:endParaRPr lang="it-IT" sz="22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/>
              <a:t>Land-</a:t>
            </a:r>
            <a:r>
              <a:rPr lang="it-IT" sz="2200" dirty="0" err="1"/>
              <a:t>sea</a:t>
            </a:r>
            <a:r>
              <a:rPr lang="it-IT" sz="2200" dirty="0"/>
              <a:t> </a:t>
            </a:r>
            <a:r>
              <a:rPr lang="it-IT" sz="2200" dirty="0" err="1"/>
              <a:t>mask</a:t>
            </a:r>
            <a:endParaRPr lang="it-IT" sz="22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 err="1"/>
              <a:t>Mean</a:t>
            </a:r>
            <a:r>
              <a:rPr lang="it-IT" sz="2200" dirty="0"/>
              <a:t> </a:t>
            </a:r>
            <a:r>
              <a:rPr lang="it-IT" sz="2200" dirty="0" err="1"/>
              <a:t>sea</a:t>
            </a:r>
            <a:r>
              <a:rPr lang="it-IT" sz="2200" dirty="0"/>
              <a:t> </a:t>
            </a:r>
            <a:r>
              <a:rPr lang="it-IT" sz="2200" dirty="0" err="1"/>
              <a:t>level</a:t>
            </a:r>
            <a:r>
              <a:rPr lang="it-IT" sz="2200" dirty="0"/>
              <a:t> pressure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/>
              <a:t>Sea-</a:t>
            </a:r>
            <a:r>
              <a:rPr lang="it-IT" sz="2200" dirty="0" err="1"/>
              <a:t>ice</a:t>
            </a:r>
            <a:r>
              <a:rPr lang="it-IT" sz="2200" dirty="0"/>
              <a:t> cover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/>
              <a:t>Sea </a:t>
            </a:r>
            <a:r>
              <a:rPr lang="it-IT" sz="2200" dirty="0" err="1"/>
              <a:t>surface</a:t>
            </a:r>
            <a:r>
              <a:rPr lang="it-IT" sz="2200" dirty="0"/>
              <a:t> temperature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 err="1"/>
              <a:t>Skin</a:t>
            </a:r>
            <a:r>
              <a:rPr lang="it-IT" sz="2200" dirty="0"/>
              <a:t> temperature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 err="1"/>
              <a:t>Snow</a:t>
            </a:r>
            <a:r>
              <a:rPr lang="it-IT" sz="2200" dirty="0"/>
              <a:t> </a:t>
            </a:r>
            <a:r>
              <a:rPr lang="it-IT" sz="2200" dirty="0" err="1"/>
              <a:t>depth</a:t>
            </a:r>
            <a:endParaRPr lang="it-IT" sz="22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 err="1"/>
              <a:t>Soil</a:t>
            </a:r>
            <a:r>
              <a:rPr lang="it-IT" sz="2200" dirty="0"/>
              <a:t> temperature </a:t>
            </a:r>
            <a:r>
              <a:rPr lang="it-IT" sz="2200" dirty="0" err="1"/>
              <a:t>level</a:t>
            </a:r>
            <a:r>
              <a:rPr lang="it-IT" sz="2200" dirty="0"/>
              <a:t> (4)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/>
              <a:t>Surface pressure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/>
              <a:t>Total, Low, Medium and High cloud cover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/>
              <a:t>Total </a:t>
            </a:r>
            <a:r>
              <a:rPr lang="it-IT" sz="2200" dirty="0" err="1"/>
              <a:t>column</a:t>
            </a:r>
            <a:r>
              <a:rPr lang="it-IT" sz="2200" dirty="0"/>
              <a:t> water and water </a:t>
            </a:r>
            <a:r>
              <a:rPr lang="it-IT" sz="2200" dirty="0" err="1"/>
              <a:t>vapor</a:t>
            </a:r>
            <a:endParaRPr lang="it-IT" sz="22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 err="1"/>
              <a:t>Volumetric</a:t>
            </a:r>
            <a:r>
              <a:rPr lang="it-IT" sz="2200" dirty="0"/>
              <a:t> </a:t>
            </a:r>
            <a:r>
              <a:rPr lang="it-IT" sz="2200" dirty="0" err="1"/>
              <a:t>soil</a:t>
            </a:r>
            <a:r>
              <a:rPr lang="it-IT" sz="2200" dirty="0"/>
              <a:t> water </a:t>
            </a:r>
            <a:r>
              <a:rPr lang="it-IT" sz="2200" dirty="0" err="1"/>
              <a:t>layer</a:t>
            </a:r>
            <a:r>
              <a:rPr lang="it-IT" sz="2200" dirty="0"/>
              <a:t> (4)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29" name="Segnaposto piè di pagina 4">
            <a:extLst>
              <a:ext uri="{FF2B5EF4-FFF2-40B4-BE49-F238E27FC236}">
                <a16:creationId xmlns:a16="http://schemas.microsoft.com/office/drawing/2014/main" id="{C05A0B8B-60D5-4A83-B0F4-FD2DCFD0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7790" y="6240888"/>
            <a:ext cx="8337183" cy="289077"/>
          </a:xfrm>
        </p:spPr>
        <p:txBody>
          <a:bodyPr/>
          <a:lstStyle/>
          <a:p>
            <a:r>
              <a:rPr lang="en-US" sz="1200" dirty="0"/>
              <a:t>Sensitivity of WRF meteorological model in retrieving CTH and application to EUSO-SPB1 experiment</a:t>
            </a:r>
          </a:p>
        </p:txBody>
      </p:sp>
      <p:sp>
        <p:nvSpPr>
          <p:cNvPr id="31" name="Segnaposto numero diapositiva 3">
            <a:extLst>
              <a:ext uri="{FF2B5EF4-FFF2-40B4-BE49-F238E27FC236}">
                <a16:creationId xmlns:a16="http://schemas.microsoft.com/office/drawing/2014/main" id="{BA603528-6876-4D77-A96B-A52A5B34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702" y="6168524"/>
            <a:ext cx="1052508" cy="365125"/>
          </a:xfrm>
        </p:spPr>
        <p:txBody>
          <a:bodyPr/>
          <a:lstStyle/>
          <a:p>
            <a:fld id="{6D22F896-40B5-4ADD-8801-0D06FADFA095}" type="slidenum">
              <a:rPr lang="en-US" sz="1200" smtClean="0"/>
              <a:pPr/>
              <a:t>34</a:t>
            </a:fld>
            <a:endParaRPr lang="en-US" sz="1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BEA8AD1-ECE0-44F7-986D-77F619034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663" y="1406004"/>
            <a:ext cx="2762067" cy="3060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8CC41B2-DBA3-4412-9E1B-7A980F09F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504" y="2293446"/>
            <a:ext cx="2623738" cy="3060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3A55A54-BBEA-4ACB-90A1-C1E8A927B843}"/>
              </a:ext>
            </a:extLst>
          </p:cNvPr>
          <p:cNvSpPr txBox="1"/>
          <p:nvPr/>
        </p:nvSpPr>
        <p:spPr>
          <a:xfrm>
            <a:off x="9552399" y="1739216"/>
            <a:ext cx="23864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02/04/2014 12:00 UTC, 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Atlantic Ocean</a:t>
            </a:r>
          </a:p>
        </p:txBody>
      </p:sp>
    </p:spTree>
    <p:extLst>
      <p:ext uri="{BB962C8B-B14F-4D97-AF65-F5344CB8AC3E}">
        <p14:creationId xmlns:p14="http://schemas.microsoft.com/office/powerpoint/2010/main" val="3108043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7580DE-C0DA-46F0-BDA4-182188C66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GCM </a:t>
            </a:r>
            <a:r>
              <a:rPr lang="it-IT" dirty="0" err="1"/>
              <a:t>Outputs</a:t>
            </a: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7D06D07-41C0-42FE-9516-6FB2CF14E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70365"/>
            <a:ext cx="11029616" cy="4490678"/>
          </a:xfrm>
        </p:spPr>
        <p:txBody>
          <a:bodyPr anchor="t" anchorCtr="0">
            <a:normAutofit fontScale="55000" lnSpcReduction="20000"/>
          </a:bodyPr>
          <a:lstStyle/>
          <a:p>
            <a:pPr marL="0" indent="0">
              <a:buNone/>
            </a:pPr>
            <a:r>
              <a:rPr lang="it-IT" sz="3300" dirty="0"/>
              <a:t>ECMWF (Reading, UK) </a:t>
            </a:r>
            <a:r>
              <a:rPr lang="it-IT" sz="3300" dirty="0" err="1"/>
              <a:t>provides</a:t>
            </a:r>
            <a:r>
              <a:rPr lang="it-IT" sz="3300" dirty="0"/>
              <a:t>: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/>
              <a:t>10 m U and V </a:t>
            </a:r>
            <a:r>
              <a:rPr lang="it-IT" sz="2200" dirty="0" err="1"/>
              <a:t>wind</a:t>
            </a:r>
            <a:r>
              <a:rPr lang="it-IT" sz="2200" dirty="0"/>
              <a:t> </a:t>
            </a:r>
            <a:r>
              <a:rPr lang="it-IT" sz="2200" dirty="0" err="1"/>
              <a:t>components</a:t>
            </a:r>
            <a:endParaRPr lang="it-IT" sz="22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/>
              <a:t>2 m T and </a:t>
            </a:r>
            <a:r>
              <a:rPr lang="it-IT" sz="2200" dirty="0" err="1"/>
              <a:t>dewpoint</a:t>
            </a:r>
            <a:r>
              <a:rPr lang="it-IT" sz="2200" dirty="0"/>
              <a:t> T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/>
              <a:t>Albedo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 err="1"/>
              <a:t>Geopotential</a:t>
            </a:r>
            <a:endParaRPr lang="it-IT" sz="22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/>
              <a:t>Land-</a:t>
            </a:r>
            <a:r>
              <a:rPr lang="it-IT" sz="2200" dirty="0" err="1"/>
              <a:t>sea</a:t>
            </a:r>
            <a:r>
              <a:rPr lang="it-IT" sz="2200" dirty="0"/>
              <a:t> </a:t>
            </a:r>
            <a:r>
              <a:rPr lang="it-IT" sz="2200" dirty="0" err="1"/>
              <a:t>mask</a:t>
            </a:r>
            <a:endParaRPr lang="it-IT" sz="22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 err="1"/>
              <a:t>Mean</a:t>
            </a:r>
            <a:r>
              <a:rPr lang="it-IT" sz="2200" dirty="0"/>
              <a:t> </a:t>
            </a:r>
            <a:r>
              <a:rPr lang="it-IT" sz="2200" dirty="0" err="1"/>
              <a:t>sea</a:t>
            </a:r>
            <a:r>
              <a:rPr lang="it-IT" sz="2200" dirty="0"/>
              <a:t> </a:t>
            </a:r>
            <a:r>
              <a:rPr lang="it-IT" sz="2200" dirty="0" err="1"/>
              <a:t>level</a:t>
            </a:r>
            <a:r>
              <a:rPr lang="it-IT" sz="2200" dirty="0"/>
              <a:t> pressure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/>
              <a:t>Sea-</a:t>
            </a:r>
            <a:r>
              <a:rPr lang="it-IT" sz="2200" dirty="0" err="1"/>
              <a:t>ice</a:t>
            </a:r>
            <a:r>
              <a:rPr lang="it-IT" sz="2200" dirty="0"/>
              <a:t> cover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/>
              <a:t>Sea </a:t>
            </a:r>
            <a:r>
              <a:rPr lang="it-IT" sz="2200" dirty="0" err="1"/>
              <a:t>surface</a:t>
            </a:r>
            <a:r>
              <a:rPr lang="it-IT" sz="2200" dirty="0"/>
              <a:t> temperature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 err="1"/>
              <a:t>Skin</a:t>
            </a:r>
            <a:r>
              <a:rPr lang="it-IT" sz="2200" dirty="0"/>
              <a:t> temperature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 err="1"/>
              <a:t>Snow</a:t>
            </a:r>
            <a:r>
              <a:rPr lang="it-IT" sz="2200" dirty="0"/>
              <a:t> </a:t>
            </a:r>
            <a:r>
              <a:rPr lang="it-IT" sz="2200" dirty="0" err="1"/>
              <a:t>depth</a:t>
            </a:r>
            <a:endParaRPr lang="it-IT" sz="22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 err="1"/>
              <a:t>Soil</a:t>
            </a:r>
            <a:r>
              <a:rPr lang="it-IT" sz="2200" dirty="0"/>
              <a:t> temperature </a:t>
            </a:r>
            <a:r>
              <a:rPr lang="it-IT" sz="2200" dirty="0" err="1"/>
              <a:t>level</a:t>
            </a:r>
            <a:r>
              <a:rPr lang="it-IT" sz="2200" dirty="0"/>
              <a:t> (4)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/>
              <a:t>Surface pressure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/>
              <a:t>Total, Low, Medium and High cloud cover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900" b="1" dirty="0">
                <a:solidFill>
                  <a:schemeClr val="accent1"/>
                </a:solidFill>
              </a:rPr>
              <a:t>Total </a:t>
            </a:r>
            <a:r>
              <a:rPr lang="it-IT" sz="2900" b="1" dirty="0" err="1">
                <a:solidFill>
                  <a:schemeClr val="accent1"/>
                </a:solidFill>
              </a:rPr>
              <a:t>column</a:t>
            </a:r>
            <a:r>
              <a:rPr lang="it-IT" sz="2900" b="1" dirty="0">
                <a:solidFill>
                  <a:schemeClr val="accent1"/>
                </a:solidFill>
              </a:rPr>
              <a:t> water</a:t>
            </a:r>
            <a:r>
              <a:rPr lang="it-IT" sz="2900" b="1" dirty="0"/>
              <a:t> </a:t>
            </a:r>
            <a:r>
              <a:rPr lang="it-IT" sz="2200" dirty="0"/>
              <a:t>and water </a:t>
            </a:r>
            <a:r>
              <a:rPr lang="it-IT" sz="2200" dirty="0" err="1"/>
              <a:t>vapor</a:t>
            </a:r>
            <a:endParaRPr lang="it-IT" sz="22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200" dirty="0" err="1"/>
              <a:t>Volumetric</a:t>
            </a:r>
            <a:r>
              <a:rPr lang="it-IT" sz="2200" dirty="0"/>
              <a:t> </a:t>
            </a:r>
            <a:r>
              <a:rPr lang="it-IT" sz="2200" dirty="0" err="1"/>
              <a:t>soil</a:t>
            </a:r>
            <a:r>
              <a:rPr lang="it-IT" sz="2200" dirty="0"/>
              <a:t> water </a:t>
            </a:r>
            <a:r>
              <a:rPr lang="it-IT" sz="2200" dirty="0" err="1"/>
              <a:t>layer</a:t>
            </a:r>
            <a:r>
              <a:rPr lang="it-IT" sz="2200" dirty="0"/>
              <a:t> (4)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29" name="Segnaposto piè di pagina 4">
            <a:extLst>
              <a:ext uri="{FF2B5EF4-FFF2-40B4-BE49-F238E27FC236}">
                <a16:creationId xmlns:a16="http://schemas.microsoft.com/office/drawing/2014/main" id="{C05A0B8B-60D5-4A83-B0F4-FD2DCFD0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7790" y="6240888"/>
            <a:ext cx="8337183" cy="289077"/>
          </a:xfrm>
        </p:spPr>
        <p:txBody>
          <a:bodyPr/>
          <a:lstStyle/>
          <a:p>
            <a:r>
              <a:rPr lang="en-US" sz="1200" dirty="0"/>
              <a:t>Sensitivity of WRF meteorological model in retrieving CTH and application to EUSO-SPB1 experiment</a:t>
            </a:r>
          </a:p>
        </p:txBody>
      </p:sp>
      <p:sp>
        <p:nvSpPr>
          <p:cNvPr id="31" name="Segnaposto numero diapositiva 3">
            <a:extLst>
              <a:ext uri="{FF2B5EF4-FFF2-40B4-BE49-F238E27FC236}">
                <a16:creationId xmlns:a16="http://schemas.microsoft.com/office/drawing/2014/main" id="{BA603528-6876-4D77-A96B-A52A5B34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702" y="6168524"/>
            <a:ext cx="1052508" cy="365125"/>
          </a:xfrm>
        </p:spPr>
        <p:txBody>
          <a:bodyPr/>
          <a:lstStyle/>
          <a:p>
            <a:fld id="{6D22F896-40B5-4ADD-8801-0D06FADFA095}" type="slidenum">
              <a:rPr lang="en-US" sz="1200" smtClean="0"/>
              <a:pPr/>
              <a:t>35</a:t>
            </a:fld>
            <a:endParaRPr lang="en-US" sz="1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BEA8AD1-ECE0-44F7-986D-77F619034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663" y="1406004"/>
            <a:ext cx="2762067" cy="3060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8CC41B2-DBA3-4412-9E1B-7A980F09F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504" y="2293446"/>
            <a:ext cx="2623738" cy="3060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64C931D-6407-4E6B-81BF-88A645CA2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851" y="3180888"/>
            <a:ext cx="2597303" cy="3060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629F665-7527-448A-8A8B-EB42F63B248F}"/>
              </a:ext>
            </a:extLst>
          </p:cNvPr>
          <p:cNvSpPr txBox="1"/>
          <p:nvPr/>
        </p:nvSpPr>
        <p:spPr>
          <a:xfrm>
            <a:off x="9552399" y="1739216"/>
            <a:ext cx="23864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02/04/2014 12:00 UTC, 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Atlantic Ocean</a:t>
            </a:r>
          </a:p>
        </p:txBody>
      </p:sp>
    </p:spTree>
    <p:extLst>
      <p:ext uri="{BB962C8B-B14F-4D97-AF65-F5344CB8AC3E}">
        <p14:creationId xmlns:p14="http://schemas.microsoft.com/office/powerpoint/2010/main" val="469014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7580DE-C0DA-46F0-BDA4-182188C66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GCM </a:t>
            </a:r>
            <a:r>
              <a:rPr lang="it-IT" dirty="0" err="1"/>
              <a:t>Outputs</a:t>
            </a: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7D06D07-41C0-42FE-9516-6FB2CF14E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594" y="1895574"/>
            <a:ext cx="11029616" cy="4574556"/>
          </a:xfrm>
        </p:spPr>
        <p:txBody>
          <a:bodyPr anchor="t" anchorCtr="0">
            <a:normAutofit fontScale="77500" lnSpcReduction="20000"/>
          </a:bodyPr>
          <a:lstStyle/>
          <a:p>
            <a:pPr marL="0" indent="0">
              <a:buNone/>
            </a:pPr>
            <a:r>
              <a:rPr lang="it-IT" sz="2300" dirty="0"/>
              <a:t>ECMWF (Reading, UK) </a:t>
            </a:r>
            <a:r>
              <a:rPr lang="it-IT" sz="2300" dirty="0" err="1"/>
              <a:t>provides</a:t>
            </a:r>
            <a:r>
              <a:rPr lang="it-IT" sz="2300" dirty="0"/>
              <a:t>: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/>
              <a:t>10 m U and V </a:t>
            </a:r>
            <a:r>
              <a:rPr lang="it-IT" sz="1500" dirty="0" err="1"/>
              <a:t>wind</a:t>
            </a:r>
            <a:r>
              <a:rPr lang="it-IT" sz="1500" dirty="0"/>
              <a:t> </a:t>
            </a:r>
            <a:r>
              <a:rPr lang="it-IT" sz="1500" dirty="0" err="1"/>
              <a:t>components</a:t>
            </a:r>
            <a:endParaRPr lang="it-IT" sz="15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/>
              <a:t>2 m T and </a:t>
            </a:r>
            <a:r>
              <a:rPr lang="it-IT" sz="1500" dirty="0" err="1"/>
              <a:t>dewpoint</a:t>
            </a:r>
            <a:r>
              <a:rPr lang="it-IT" sz="1500" dirty="0"/>
              <a:t> T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/>
              <a:t>Albedo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 err="1"/>
              <a:t>Geopotential</a:t>
            </a:r>
            <a:endParaRPr lang="it-IT" sz="15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/>
              <a:t>Land-</a:t>
            </a:r>
            <a:r>
              <a:rPr lang="it-IT" sz="1500" dirty="0" err="1"/>
              <a:t>sea</a:t>
            </a:r>
            <a:r>
              <a:rPr lang="it-IT" sz="1500" dirty="0"/>
              <a:t> </a:t>
            </a:r>
            <a:r>
              <a:rPr lang="it-IT" sz="1500" dirty="0" err="1"/>
              <a:t>mask</a:t>
            </a:r>
            <a:endParaRPr lang="it-IT" sz="15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 err="1"/>
              <a:t>Mean</a:t>
            </a:r>
            <a:r>
              <a:rPr lang="it-IT" sz="1500" dirty="0"/>
              <a:t> </a:t>
            </a:r>
            <a:r>
              <a:rPr lang="it-IT" sz="1500" dirty="0" err="1"/>
              <a:t>sea</a:t>
            </a:r>
            <a:r>
              <a:rPr lang="it-IT" sz="1500" dirty="0"/>
              <a:t> </a:t>
            </a:r>
            <a:r>
              <a:rPr lang="it-IT" sz="1500" dirty="0" err="1"/>
              <a:t>level</a:t>
            </a:r>
            <a:r>
              <a:rPr lang="it-IT" sz="1500" dirty="0"/>
              <a:t> pressure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/>
              <a:t>Sea-</a:t>
            </a:r>
            <a:r>
              <a:rPr lang="it-IT" sz="1500" dirty="0" err="1"/>
              <a:t>ice</a:t>
            </a:r>
            <a:r>
              <a:rPr lang="it-IT" sz="1500" dirty="0"/>
              <a:t> cover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/>
              <a:t>Sea </a:t>
            </a:r>
            <a:r>
              <a:rPr lang="it-IT" sz="1500" dirty="0" err="1"/>
              <a:t>surface</a:t>
            </a:r>
            <a:r>
              <a:rPr lang="it-IT" sz="1500" dirty="0"/>
              <a:t> temperature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 err="1"/>
              <a:t>Skin</a:t>
            </a:r>
            <a:r>
              <a:rPr lang="it-IT" sz="1500" dirty="0"/>
              <a:t> temperature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 err="1"/>
              <a:t>Snow</a:t>
            </a:r>
            <a:r>
              <a:rPr lang="it-IT" sz="1500" dirty="0"/>
              <a:t> </a:t>
            </a:r>
            <a:r>
              <a:rPr lang="it-IT" sz="1500" dirty="0" err="1"/>
              <a:t>depth</a:t>
            </a:r>
            <a:endParaRPr lang="it-IT" sz="15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 err="1"/>
              <a:t>Soil</a:t>
            </a:r>
            <a:r>
              <a:rPr lang="it-IT" sz="1500" dirty="0"/>
              <a:t> temperature </a:t>
            </a:r>
            <a:r>
              <a:rPr lang="it-IT" sz="1500" dirty="0" err="1"/>
              <a:t>level</a:t>
            </a:r>
            <a:r>
              <a:rPr lang="it-IT" sz="1500" dirty="0"/>
              <a:t> (4)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/>
              <a:t>Surface pressure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/>
                </a:solidFill>
              </a:rPr>
              <a:t>Total, Low, Medium and High cloud cover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/>
              <a:t>Total </a:t>
            </a:r>
            <a:r>
              <a:rPr lang="it-IT" sz="1500" dirty="0" err="1"/>
              <a:t>column</a:t>
            </a:r>
            <a:r>
              <a:rPr lang="it-IT" sz="1500" dirty="0"/>
              <a:t> water and water </a:t>
            </a:r>
            <a:r>
              <a:rPr lang="it-IT" sz="1500" dirty="0" err="1"/>
              <a:t>vapor</a:t>
            </a:r>
            <a:endParaRPr lang="it-IT" sz="15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 err="1"/>
              <a:t>Volumetric</a:t>
            </a:r>
            <a:r>
              <a:rPr lang="it-IT" sz="1500" dirty="0"/>
              <a:t> </a:t>
            </a:r>
            <a:r>
              <a:rPr lang="it-IT" sz="1500" dirty="0" err="1"/>
              <a:t>soil</a:t>
            </a:r>
            <a:r>
              <a:rPr lang="it-IT" sz="1500" dirty="0"/>
              <a:t> water </a:t>
            </a:r>
            <a:r>
              <a:rPr lang="it-IT" sz="1500" dirty="0" err="1"/>
              <a:t>layer</a:t>
            </a:r>
            <a:r>
              <a:rPr lang="it-IT" sz="1500" dirty="0"/>
              <a:t> (4)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29" name="Segnaposto piè di pagina 4">
            <a:extLst>
              <a:ext uri="{FF2B5EF4-FFF2-40B4-BE49-F238E27FC236}">
                <a16:creationId xmlns:a16="http://schemas.microsoft.com/office/drawing/2014/main" id="{C05A0B8B-60D5-4A83-B0F4-FD2DCFD0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7790" y="6240888"/>
            <a:ext cx="8337183" cy="289077"/>
          </a:xfrm>
        </p:spPr>
        <p:txBody>
          <a:bodyPr/>
          <a:lstStyle/>
          <a:p>
            <a:r>
              <a:rPr lang="en-US" sz="1200" dirty="0"/>
              <a:t>Sensitivity of WRF meteorological model in retrieving CTH and application to EUSO-SPB1 experiment</a:t>
            </a:r>
          </a:p>
        </p:txBody>
      </p:sp>
      <p:sp>
        <p:nvSpPr>
          <p:cNvPr id="31" name="Segnaposto numero diapositiva 3">
            <a:extLst>
              <a:ext uri="{FF2B5EF4-FFF2-40B4-BE49-F238E27FC236}">
                <a16:creationId xmlns:a16="http://schemas.microsoft.com/office/drawing/2014/main" id="{BA603528-6876-4D77-A96B-A52A5B34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702" y="6168524"/>
            <a:ext cx="1052508" cy="365125"/>
          </a:xfrm>
        </p:spPr>
        <p:txBody>
          <a:bodyPr/>
          <a:lstStyle/>
          <a:p>
            <a:fld id="{6D22F896-40B5-4ADD-8801-0D06FADFA095}" type="slidenum">
              <a:rPr lang="en-US" sz="1200" smtClean="0"/>
              <a:pPr/>
              <a:t>36</a:t>
            </a:fld>
            <a:endParaRPr lang="en-US" sz="1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53229C5-CD58-4E08-83BB-F2C455DCD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779" y="702156"/>
            <a:ext cx="2469400" cy="2880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9026CEE-2D08-4E3E-9867-3C6354A80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479" y="1478531"/>
            <a:ext cx="2386440" cy="2880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861E72C-7C44-455C-806B-3AB2D6945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2099" y="2311617"/>
            <a:ext cx="2483560" cy="2880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EAC6368-8B86-4C4C-A1B3-4C40CE30B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3288" y="3110690"/>
            <a:ext cx="2471105" cy="2880000"/>
          </a:xfrm>
          <a:prstGeom prst="rect">
            <a:avLst/>
          </a:prstGeom>
        </p:spPr>
      </p:pic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0514BDD3-18AB-4D57-9F8C-A908162A7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976698"/>
              </p:ext>
            </p:extLst>
          </p:nvPr>
        </p:nvGraphicFramePr>
        <p:xfrm>
          <a:off x="5062246" y="4727610"/>
          <a:ext cx="1903111" cy="148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sx="1000" sy="1000" algn="ctr" rotWithShape="0">
                    <a:srgbClr val="000000"/>
                  </a:outerShdw>
                </a:effectLst>
                <a:tableStyleId>{5C22544A-7EE6-4342-B048-85BDC9FD1C3A}</a:tableStyleId>
              </a:tblPr>
              <a:tblGrid>
                <a:gridCol w="352209">
                  <a:extLst>
                    <a:ext uri="{9D8B030D-6E8A-4147-A177-3AD203B41FA5}">
                      <a16:colId xmlns:a16="http://schemas.microsoft.com/office/drawing/2014/main" val="122039234"/>
                    </a:ext>
                  </a:extLst>
                </a:gridCol>
                <a:gridCol w="844061">
                  <a:extLst>
                    <a:ext uri="{9D8B030D-6E8A-4147-A177-3AD203B41FA5}">
                      <a16:colId xmlns:a16="http://schemas.microsoft.com/office/drawing/2014/main" val="1753368786"/>
                    </a:ext>
                  </a:extLst>
                </a:gridCol>
                <a:gridCol w="706841">
                  <a:extLst>
                    <a:ext uri="{9D8B030D-6E8A-4147-A177-3AD203B41FA5}">
                      <a16:colId xmlns:a16="http://schemas.microsoft.com/office/drawing/2014/main" val="3065012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σ</a:t>
                      </a:r>
                      <a:r>
                        <a:rPr lang="it-IT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it-IT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H (km)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607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0.8 ÷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 ≤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830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0.45 ÷ 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200" dirty="0"/>
                        <a:t>2 ÷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281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≤ 0.45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6 ÷ 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64640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F1A094A-F260-49D0-A7DE-944C14136E2D}"/>
              </a:ext>
            </a:extLst>
          </p:cNvPr>
          <p:cNvSpPr txBox="1"/>
          <p:nvPr/>
        </p:nvSpPr>
        <p:spPr>
          <a:xfrm>
            <a:off x="9552399" y="1739216"/>
            <a:ext cx="23864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02/04/2014 12:00 UTC, 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Atlantic Ocean</a:t>
            </a:r>
          </a:p>
        </p:txBody>
      </p:sp>
    </p:spTree>
    <p:extLst>
      <p:ext uri="{BB962C8B-B14F-4D97-AF65-F5344CB8AC3E}">
        <p14:creationId xmlns:p14="http://schemas.microsoft.com/office/powerpoint/2010/main" val="3708499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3CCC19D-4CD5-46D1-B832-0FA2C4AFF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B109251-9FD5-4FD5-AAFF-46D7603C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5D9A01C7-6859-4537-9C5A-1B819B15C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Appendix</a:t>
            </a:r>
            <a:r>
              <a:rPr lang="it-IT" dirty="0"/>
              <a:t> b:  </a:t>
            </a:r>
            <a:r>
              <a:rPr lang="it-IT" dirty="0" err="1"/>
              <a:t>wrf</a:t>
            </a:r>
            <a:r>
              <a:rPr lang="it-IT" dirty="0"/>
              <a:t> </a:t>
            </a:r>
            <a:r>
              <a:rPr lang="it-IT" dirty="0" err="1"/>
              <a:t>structure</a:t>
            </a:r>
            <a:r>
              <a:rPr lang="it-IT" dirty="0"/>
              <a:t>	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2451147-6E0E-4942-BC08-C4ED7BED6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74" y="2017489"/>
            <a:ext cx="2199466" cy="151503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2E58D7-AB2D-4E83-8230-6CA8CAA8B7A1}"/>
              </a:ext>
            </a:extLst>
          </p:cNvPr>
          <p:cNvSpPr txBox="1"/>
          <p:nvPr/>
        </p:nvSpPr>
        <p:spPr>
          <a:xfrm>
            <a:off x="423706" y="2118586"/>
            <a:ext cx="461665" cy="1440543"/>
          </a:xfrm>
          <a:prstGeom prst="rect">
            <a:avLst/>
          </a:prstGeom>
          <a:noFill/>
        </p:spPr>
        <p:txBody>
          <a:bodyPr vert="eaVert" wrap="square" rtlCol="0" anchor="b" anchorCtr="1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NESTING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9179196-23BF-409E-B574-408EA13D4D47}"/>
              </a:ext>
            </a:extLst>
          </p:cNvPr>
          <p:cNvSpPr/>
          <p:nvPr/>
        </p:nvSpPr>
        <p:spPr>
          <a:xfrm>
            <a:off x="3340129" y="2336300"/>
            <a:ext cx="34380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The </a:t>
            </a:r>
            <a:r>
              <a:rPr lang="it-IT" dirty="0" err="1">
                <a:solidFill>
                  <a:schemeClr val="tx2"/>
                </a:solidFill>
              </a:rPr>
              <a:t>bigger</a:t>
            </a:r>
            <a:r>
              <a:rPr lang="it-IT" dirty="0">
                <a:solidFill>
                  <a:schemeClr val="tx2"/>
                </a:solidFill>
              </a:rPr>
              <a:t> domain </a:t>
            </a:r>
            <a:r>
              <a:rPr lang="it-IT" dirty="0" err="1">
                <a:solidFill>
                  <a:schemeClr val="tx2"/>
                </a:solidFill>
              </a:rPr>
              <a:t>gives</a:t>
            </a:r>
            <a:r>
              <a:rPr lang="it-IT" dirty="0">
                <a:solidFill>
                  <a:schemeClr val="tx2"/>
                </a:solidFill>
              </a:rPr>
              <a:t> the </a:t>
            </a:r>
            <a:r>
              <a:rPr lang="it-IT" dirty="0" err="1">
                <a:solidFill>
                  <a:schemeClr val="tx2"/>
                </a:solidFill>
              </a:rPr>
              <a:t>initial</a:t>
            </a:r>
            <a:r>
              <a:rPr lang="it-IT" dirty="0">
                <a:solidFill>
                  <a:schemeClr val="tx2"/>
                </a:solidFill>
              </a:rPr>
              <a:t> and </a:t>
            </a:r>
            <a:r>
              <a:rPr lang="it-IT" dirty="0" err="1">
                <a:solidFill>
                  <a:schemeClr val="tx2"/>
                </a:solidFill>
              </a:rPr>
              <a:t>boundary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conditions</a:t>
            </a:r>
            <a:r>
              <a:rPr lang="it-IT" dirty="0">
                <a:solidFill>
                  <a:schemeClr val="tx2"/>
                </a:solidFill>
              </a:rPr>
              <a:t> for the </a:t>
            </a:r>
            <a:r>
              <a:rPr lang="it-IT" dirty="0" err="1">
                <a:solidFill>
                  <a:schemeClr val="tx2"/>
                </a:solidFill>
              </a:rPr>
              <a:t>inner</a:t>
            </a:r>
            <a:r>
              <a:rPr lang="it-IT" dirty="0">
                <a:solidFill>
                  <a:schemeClr val="tx2"/>
                </a:solidFill>
              </a:rPr>
              <a:t> domain.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31361C8-3FD2-4D06-A506-E74166212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17" y="4608366"/>
            <a:ext cx="4412578" cy="104394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90CEB21-65B7-4067-B478-59D672B0F568}"/>
              </a:ext>
            </a:extLst>
          </p:cNvPr>
          <p:cNvSpPr txBox="1"/>
          <p:nvPr/>
        </p:nvSpPr>
        <p:spPr>
          <a:xfrm>
            <a:off x="423705" y="4360287"/>
            <a:ext cx="461665" cy="1440543"/>
          </a:xfrm>
          <a:prstGeom prst="rect">
            <a:avLst/>
          </a:prstGeom>
          <a:noFill/>
        </p:spPr>
        <p:txBody>
          <a:bodyPr vert="eaVert" wrap="square" rtlCol="0" anchor="b" anchorCtr="1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ETA COORD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D6671BB-A684-442E-84E5-163CED9606F1}"/>
              </a:ext>
            </a:extLst>
          </p:cNvPr>
          <p:cNvSpPr txBox="1"/>
          <p:nvPr/>
        </p:nvSpPr>
        <p:spPr>
          <a:xfrm>
            <a:off x="5733142" y="4709884"/>
            <a:ext cx="1765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tx2"/>
                </a:solidFill>
              </a:rPr>
              <a:t>Coordinates</a:t>
            </a:r>
            <a:r>
              <a:rPr lang="it-IT" dirty="0">
                <a:solidFill>
                  <a:schemeClr val="tx2"/>
                </a:solidFill>
              </a:rPr>
              <a:t> are </a:t>
            </a:r>
            <a:r>
              <a:rPr lang="it-IT" dirty="0" err="1">
                <a:solidFill>
                  <a:schemeClr val="tx2"/>
                </a:solidFill>
              </a:rPr>
              <a:t>terrain-following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DF18EEE-5773-42C8-B1FE-613C22103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060" y="1798165"/>
            <a:ext cx="3403639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728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D3117B-FD02-441D-8D42-7ECFECE33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Appendix</a:t>
            </a:r>
            <a:r>
              <a:rPr lang="it-IT" dirty="0" smtClean="0"/>
              <a:t> c: </a:t>
            </a:r>
            <a:r>
              <a:rPr lang="it-IT" dirty="0" err="1" smtClean="0"/>
              <a:t>Accuracy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950444-4F2F-4AF9-875C-6BB86DC7E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B9AECDA-FE48-4A5F-8EA2-6B0235A6C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460D927-E862-4F34-B1A7-70B0D164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54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8E59DB-97E0-4901-87E5-661F1BA34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Appendix</a:t>
            </a:r>
            <a:r>
              <a:rPr lang="it-IT" dirty="0" smtClean="0"/>
              <a:t> d: From </a:t>
            </a:r>
            <a:r>
              <a:rPr lang="it-IT" dirty="0"/>
              <a:t>the </a:t>
            </a:r>
            <a:r>
              <a:rPr lang="it-IT" dirty="0" err="1"/>
              <a:t>previous</a:t>
            </a:r>
            <a:r>
              <a:rPr lang="it-IT" dirty="0"/>
              <a:t> work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4B8AECB-AE68-434C-B07F-93C092B10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Sensitivity of WRF meteorological model in retrieving CTH and application to EUSO-SPB1 experiment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EEE5FB-1A16-49AA-A36E-57C473316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D6A72697-81FF-4602-A5AC-9661CFCBE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98795"/>
            <a:ext cx="4004876" cy="3446581"/>
          </a:xfrm>
        </p:spPr>
        <p:txBody>
          <a:bodyPr/>
          <a:lstStyle/>
          <a:p>
            <a:r>
              <a:rPr lang="it-IT" dirty="0"/>
              <a:t>40 </a:t>
            </a:r>
            <a:r>
              <a:rPr lang="it-IT" dirty="0" err="1"/>
              <a:t>vertical</a:t>
            </a:r>
            <a:r>
              <a:rPr lang="it-IT" dirty="0"/>
              <a:t> </a:t>
            </a:r>
            <a:r>
              <a:rPr lang="it-IT" dirty="0" err="1"/>
              <a:t>levels</a:t>
            </a:r>
            <a:endParaRPr lang="it-IT" dirty="0"/>
          </a:p>
          <a:p>
            <a:r>
              <a:rPr lang="it-IT" dirty="0"/>
              <a:t>Morrison 2-moment </a:t>
            </a:r>
            <a:r>
              <a:rPr lang="it-IT" dirty="0" err="1"/>
              <a:t>microphysics</a:t>
            </a:r>
            <a:r>
              <a:rPr lang="it-IT" dirty="0"/>
              <a:t> </a:t>
            </a:r>
          </a:p>
          <a:p>
            <a:r>
              <a:rPr lang="it-IT" dirty="0" err="1"/>
              <a:t>Dudhia</a:t>
            </a:r>
            <a:r>
              <a:rPr lang="it-IT" dirty="0"/>
              <a:t> </a:t>
            </a:r>
            <a:r>
              <a:rPr lang="it-IT" dirty="0" err="1"/>
              <a:t>radiation</a:t>
            </a:r>
            <a:endParaRPr lang="it-IT" dirty="0"/>
          </a:p>
          <a:p>
            <a:r>
              <a:rPr lang="it-IT" dirty="0"/>
              <a:t>YSU </a:t>
            </a:r>
            <a:r>
              <a:rPr lang="it-IT" dirty="0" err="1"/>
              <a:t>planetary</a:t>
            </a:r>
            <a:r>
              <a:rPr lang="it-IT" dirty="0"/>
              <a:t> </a:t>
            </a:r>
            <a:r>
              <a:rPr lang="it-IT" dirty="0" err="1"/>
              <a:t>boundary</a:t>
            </a:r>
            <a:r>
              <a:rPr lang="it-IT" dirty="0"/>
              <a:t> </a:t>
            </a:r>
            <a:r>
              <a:rPr lang="it-IT" dirty="0" err="1"/>
              <a:t>layer</a:t>
            </a:r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D49D880-0843-4530-AF6E-730E72BC8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878" y="2362737"/>
            <a:ext cx="6613531" cy="3240000"/>
          </a:xfrm>
          <a:prstGeom prst="rect">
            <a:avLst/>
          </a:prstGeom>
        </p:spPr>
      </p:pic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49CD892E-E37B-49C2-AE13-01E26A84F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720624"/>
              </p:ext>
            </p:extLst>
          </p:nvPr>
        </p:nvGraphicFramePr>
        <p:xfrm>
          <a:off x="948787" y="4620009"/>
          <a:ext cx="2933896" cy="771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788">
                  <a:extLst>
                    <a:ext uri="{9D8B030D-6E8A-4147-A177-3AD203B41FA5}">
                      <a16:colId xmlns:a16="http://schemas.microsoft.com/office/drawing/2014/main" val="716885408"/>
                    </a:ext>
                  </a:extLst>
                </a:gridCol>
                <a:gridCol w="1477108">
                  <a:extLst>
                    <a:ext uri="{9D8B030D-6E8A-4147-A177-3AD203B41FA5}">
                      <a16:colId xmlns:a16="http://schemas.microsoft.com/office/drawing/2014/main" val="2052283319"/>
                    </a:ext>
                  </a:extLst>
                </a:gridCol>
              </a:tblGrid>
              <a:tr h="385755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/>
                        <a:t>Median</a:t>
                      </a:r>
                      <a:r>
                        <a:rPr lang="it-IT" sz="1400" dirty="0"/>
                        <a:t> (km)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IQR (km)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091284"/>
                  </a:ext>
                </a:extLst>
              </a:tr>
              <a:tr h="385755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873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00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6C8507-4A20-4620-884A-16041BF37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t-IT" dirty="0"/>
              <a:t>JEM-EUSO </a:t>
            </a:r>
            <a:r>
              <a:rPr lang="it-IT" dirty="0" err="1"/>
              <a:t>program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AD06EC-5DF7-41BB-9B14-AA504E9EE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44945"/>
            <a:ext cx="2940673" cy="3906865"/>
          </a:xfrm>
        </p:spPr>
        <p:txBody>
          <a:bodyPr anchor="t" anchorCtr="0">
            <a:normAutofit/>
          </a:bodyPr>
          <a:lstStyle/>
          <a:p>
            <a:pPr marL="0" indent="0" algn="just">
              <a:buNone/>
            </a:pPr>
            <a:r>
              <a:rPr lang="en-US" dirty="0"/>
              <a:t>16 countries and 77 institutes involved, with support of International and National Space Agencies.</a:t>
            </a:r>
          </a:p>
          <a:p>
            <a:pPr marL="0" indent="0" algn="just">
              <a:buNone/>
            </a:pPr>
            <a:r>
              <a:rPr lang="en-US" dirty="0"/>
              <a:t>Designed to increase the number of observed Extreme Energy Cosmic Rays by an order of magnitude.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A7B728F-F57D-4C4C-B5A8-CB74E064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Sensitivity of WRF meteorological model in retrieving CTH and application to EUSO-SPB1 experiment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9864C4E-6D42-4BE4-8C6E-4894B197F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FCE7E37-3A75-4073-8FC5-F7699C633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615" y="646094"/>
            <a:ext cx="3274176" cy="70440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4C1938E-E997-4D3C-ABC7-4EF8008E2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592" y="1935000"/>
            <a:ext cx="3992326" cy="2988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404FFA9-61D9-4855-82CB-B9BFE4A00C37}"/>
              </a:ext>
            </a:extLst>
          </p:cNvPr>
          <p:cNvSpPr txBox="1"/>
          <p:nvPr/>
        </p:nvSpPr>
        <p:spPr>
          <a:xfrm>
            <a:off x="6422157" y="5142044"/>
            <a:ext cx="2940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</a:pPr>
            <a:r>
              <a:rPr lang="it-IT" dirty="0">
                <a:solidFill>
                  <a:srgbClr val="3D3D3D"/>
                </a:solidFill>
              </a:rPr>
              <a:t>CTH and </a:t>
            </a:r>
            <a:r>
              <a:rPr lang="it-IT" dirty="0" err="1">
                <a:solidFill>
                  <a:srgbClr val="3D3D3D"/>
                </a:solidFill>
              </a:rPr>
              <a:t>thickness</a:t>
            </a:r>
            <a:r>
              <a:rPr lang="it-IT" dirty="0">
                <a:solidFill>
                  <a:srgbClr val="3D3D3D"/>
                </a:solidFill>
              </a:rPr>
              <a:t> </a:t>
            </a:r>
            <a:r>
              <a:rPr lang="it-IT" dirty="0" err="1">
                <a:solidFill>
                  <a:srgbClr val="3D3D3D"/>
                </a:solidFill>
              </a:rPr>
              <a:t>needed</a:t>
            </a:r>
            <a:r>
              <a:rPr lang="it-IT" dirty="0">
                <a:solidFill>
                  <a:srgbClr val="3D3D3D"/>
                </a:solidFill>
              </a:rPr>
              <a:t> for a </a:t>
            </a:r>
            <a:r>
              <a:rPr lang="it-IT" dirty="0" err="1">
                <a:solidFill>
                  <a:srgbClr val="3D3D3D"/>
                </a:solidFill>
              </a:rPr>
              <a:t>correct</a:t>
            </a:r>
            <a:r>
              <a:rPr lang="it-IT" dirty="0">
                <a:solidFill>
                  <a:srgbClr val="3D3D3D"/>
                </a:solidFill>
              </a:rPr>
              <a:t> </a:t>
            </a:r>
            <a:r>
              <a:rPr lang="it-IT" dirty="0" err="1">
                <a:solidFill>
                  <a:srgbClr val="3D3D3D"/>
                </a:solidFill>
              </a:rPr>
              <a:t>detection</a:t>
            </a:r>
            <a:endParaRPr lang="it-IT" dirty="0">
              <a:solidFill>
                <a:srgbClr val="3D3D3D"/>
              </a:solidFill>
            </a:endParaRPr>
          </a:p>
        </p:txBody>
      </p:sp>
      <p:pic>
        <p:nvPicPr>
          <p:cNvPr id="9" name="Immagine 5" descr="Immagine che contiene monitor, parete, tavolo, sedendo&#10;&#10;Descrizione generata con affidabilità molto elevata">
            <a:extLst>
              <a:ext uri="{FF2B5EF4-FFF2-40B4-BE49-F238E27FC236}">
                <a16:creationId xmlns:a16="http://schemas.microsoft.com/office/drawing/2014/main" id="{7FFAD4E1-FCBE-4D39-8F04-10589B9DE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6188" y="1848791"/>
            <a:ext cx="2368057" cy="397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9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7580DE-C0DA-46F0-BDA4-182188C6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016" y="301752"/>
            <a:ext cx="7729728" cy="1188720"/>
          </a:xfrm>
        </p:spPr>
        <p:txBody>
          <a:bodyPr/>
          <a:lstStyle/>
          <a:p>
            <a:r>
              <a:rPr lang="it-IT" dirty="0" err="1"/>
              <a:t>Meteorological</a:t>
            </a:r>
            <a:r>
              <a:rPr lang="it-IT" dirty="0"/>
              <a:t> </a:t>
            </a:r>
            <a:r>
              <a:rPr lang="it-IT" dirty="0" err="1"/>
              <a:t>Models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3B71B6-B061-418E-AC60-0E36E809B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7790" y="6240888"/>
            <a:ext cx="8337183" cy="289077"/>
          </a:xfrm>
        </p:spPr>
        <p:txBody>
          <a:bodyPr/>
          <a:lstStyle/>
          <a:p>
            <a:r>
              <a:rPr lang="en-US" sz="1200" dirty="0"/>
              <a:t>Sensitivity of WRF meteorological model in retrieving CTH and application to EUSO-SPB1 experiment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1C7EC8-D142-4AB4-A2F6-886264932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702" y="6168524"/>
            <a:ext cx="1052508" cy="365125"/>
          </a:xfrm>
        </p:spPr>
        <p:txBody>
          <a:bodyPr/>
          <a:lstStyle/>
          <a:p>
            <a:fld id="{6D22F896-40B5-4ADD-8801-0D06FADFA095}" type="slidenum">
              <a:rPr lang="en-US" sz="1200" smtClean="0"/>
              <a:pPr/>
              <a:t>40</a:t>
            </a:fld>
            <a:endParaRPr lang="en-US" sz="12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ADB61AB-2141-4B17-A33B-6ED609A61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4" y="1846664"/>
            <a:ext cx="1511841" cy="147721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2461268-9BF3-467A-AB86-6C934BB19292}"/>
              </a:ext>
            </a:extLst>
          </p:cNvPr>
          <p:cNvSpPr txBox="1"/>
          <p:nvPr/>
        </p:nvSpPr>
        <p:spPr>
          <a:xfrm>
            <a:off x="1599429" y="1921935"/>
            <a:ext cx="5206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/>
                </a:solidFill>
                <a:latin typeface="Calibri" panose="020F0502020204030204"/>
              </a:rPr>
              <a:t>Global </a:t>
            </a:r>
            <a:r>
              <a:rPr lang="it-IT" sz="2400" dirty="0" err="1">
                <a:solidFill>
                  <a:schemeClr val="accent1"/>
                </a:solidFill>
                <a:latin typeface="Calibri" panose="020F0502020204030204"/>
              </a:rPr>
              <a:t>Circulation</a:t>
            </a:r>
            <a:r>
              <a:rPr lang="it-IT" sz="2400" dirty="0">
                <a:solidFill>
                  <a:schemeClr val="accent1"/>
                </a:solidFill>
                <a:latin typeface="Calibri" panose="020F0502020204030204"/>
              </a:rPr>
              <a:t> </a:t>
            </a:r>
            <a:r>
              <a:rPr lang="it-IT" sz="2400" dirty="0" err="1">
                <a:solidFill>
                  <a:schemeClr val="accent1"/>
                </a:solidFill>
                <a:latin typeface="Calibri" panose="020F0502020204030204"/>
              </a:rPr>
              <a:t>Models</a:t>
            </a:r>
            <a:r>
              <a:rPr lang="it-IT" sz="2400" dirty="0">
                <a:solidFill>
                  <a:schemeClr val="accent1"/>
                </a:solidFill>
                <a:latin typeface="Calibri" panose="020F0502020204030204"/>
              </a:rPr>
              <a:t> (GCM): IFS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CF0B3DA-67EB-4E2A-AEEC-CDC0B748D2DD}"/>
              </a:ext>
            </a:extLst>
          </p:cNvPr>
          <p:cNvSpPr/>
          <p:nvPr/>
        </p:nvSpPr>
        <p:spPr>
          <a:xfrm>
            <a:off x="1605821" y="2563450"/>
            <a:ext cx="1937306" cy="114044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in situ and remote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sensing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observations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1D984A0-2769-4CEA-BEEB-D3CEDD127577}"/>
              </a:ext>
            </a:extLst>
          </p:cNvPr>
          <p:cNvSpPr/>
          <p:nvPr/>
        </p:nvSpPr>
        <p:spPr>
          <a:xfrm>
            <a:off x="3961369" y="2585273"/>
            <a:ext cx="2478504" cy="1135867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meteorological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variables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retrieved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grid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points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FF1B249-5350-47F8-A8AB-D6B95638248D}"/>
              </a:ext>
            </a:extLst>
          </p:cNvPr>
          <p:cNvSpPr/>
          <p:nvPr/>
        </p:nvSpPr>
        <p:spPr>
          <a:xfrm>
            <a:off x="6854430" y="2565162"/>
            <a:ext cx="2063945" cy="1140439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prognostic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equations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solved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grid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point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5FABC46-89AA-40DD-A657-C52F69A47D9B}"/>
              </a:ext>
            </a:extLst>
          </p:cNvPr>
          <p:cNvSpPr/>
          <p:nvPr/>
        </p:nvSpPr>
        <p:spPr>
          <a:xfrm>
            <a:off x="9332932" y="2569775"/>
            <a:ext cx="2610841" cy="1140439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Forecasts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meteorological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variables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typically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 hours</a:t>
            </a: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B05300C4-CC10-4E11-9581-74215F3BAE49}"/>
              </a:ext>
            </a:extLst>
          </p:cNvPr>
          <p:cNvSpPr/>
          <p:nvPr/>
        </p:nvSpPr>
        <p:spPr>
          <a:xfrm>
            <a:off x="3543127" y="3010486"/>
            <a:ext cx="435463" cy="196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56910842-6FF8-432B-8929-EB2C8A9308BD}"/>
              </a:ext>
            </a:extLst>
          </p:cNvPr>
          <p:cNvSpPr/>
          <p:nvPr/>
        </p:nvSpPr>
        <p:spPr>
          <a:xfrm>
            <a:off x="8944973" y="3010486"/>
            <a:ext cx="435463" cy="196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B5911FF0-BC75-4BCE-9AF6-6E7099E9859E}"/>
              </a:ext>
            </a:extLst>
          </p:cNvPr>
          <p:cNvSpPr/>
          <p:nvPr/>
        </p:nvSpPr>
        <p:spPr>
          <a:xfrm>
            <a:off x="6466471" y="3010486"/>
            <a:ext cx="435463" cy="196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29238A5-15C3-4641-B403-063E39B40E05}"/>
              </a:ext>
            </a:extLst>
          </p:cNvPr>
          <p:cNvSpPr/>
          <p:nvPr/>
        </p:nvSpPr>
        <p:spPr>
          <a:xfrm>
            <a:off x="3608207" y="4709378"/>
            <a:ext cx="2478504" cy="1071167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prognostic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equations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solved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grid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point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8FA5989-C54F-46C7-BE7A-59488755F30A}"/>
              </a:ext>
            </a:extLst>
          </p:cNvPr>
          <p:cNvSpPr txBox="1"/>
          <p:nvPr/>
        </p:nvSpPr>
        <p:spPr>
          <a:xfrm>
            <a:off x="6184356" y="4027876"/>
            <a:ext cx="5206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Limited Area </a:t>
            </a:r>
            <a:r>
              <a:rPr lang="it-IT" sz="24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Models</a:t>
            </a:r>
            <a:r>
              <a:rPr lang="it-IT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 (LAM):WRF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4CF6E554-77C7-4972-A97D-620D5B912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1087" y="3793583"/>
            <a:ext cx="1353738" cy="1306923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F2FB73DE-0265-40AF-9787-AFB1D659230F}"/>
              </a:ext>
            </a:extLst>
          </p:cNvPr>
          <p:cNvSpPr/>
          <p:nvPr/>
        </p:nvSpPr>
        <p:spPr>
          <a:xfrm>
            <a:off x="6596556" y="4711231"/>
            <a:ext cx="2579691" cy="1070017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case-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meteorological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variables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fixed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time step)</a:t>
            </a:r>
          </a:p>
        </p:txBody>
      </p:sp>
      <p:sp>
        <p:nvSpPr>
          <p:cNvPr id="23" name="Freccia in giù 22">
            <a:extLst>
              <a:ext uri="{FF2B5EF4-FFF2-40B4-BE49-F238E27FC236}">
                <a16:creationId xmlns:a16="http://schemas.microsoft.com/office/drawing/2014/main" id="{C8CB1497-2E49-417F-B17D-C55A329140E7}"/>
              </a:ext>
            </a:extLst>
          </p:cNvPr>
          <p:cNvSpPr/>
          <p:nvPr/>
        </p:nvSpPr>
        <p:spPr>
          <a:xfrm>
            <a:off x="4672730" y="3820606"/>
            <a:ext cx="337624" cy="876206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AA03ADF-172A-4AF5-8DA3-55C8D40A8962}"/>
              </a:ext>
            </a:extLst>
          </p:cNvPr>
          <p:cNvSpPr txBox="1"/>
          <p:nvPr/>
        </p:nvSpPr>
        <p:spPr>
          <a:xfrm>
            <a:off x="5179381" y="4077713"/>
            <a:ext cx="100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input for</a:t>
            </a:r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80677F4B-271B-45CA-81E7-DA05A3151A88}"/>
              </a:ext>
            </a:extLst>
          </p:cNvPr>
          <p:cNvSpPr/>
          <p:nvPr/>
        </p:nvSpPr>
        <p:spPr>
          <a:xfrm>
            <a:off x="6138007" y="5152260"/>
            <a:ext cx="435463" cy="196948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90C1B3-DBC5-4B35-BF69-D8EDE346D5BD}"/>
              </a:ext>
            </a:extLst>
          </p:cNvPr>
          <p:cNvSpPr txBox="1"/>
          <p:nvPr/>
        </p:nvSpPr>
        <p:spPr>
          <a:xfrm>
            <a:off x="746139" y="3946131"/>
            <a:ext cx="2478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Max </a:t>
            </a:r>
            <a:r>
              <a:rPr lang="it-IT" dirty="0" err="1"/>
              <a:t>resolution</a:t>
            </a:r>
            <a:r>
              <a:rPr lang="it-IT" dirty="0"/>
              <a:t>: 0.125°</a:t>
            </a:r>
          </a:p>
          <a:p>
            <a:r>
              <a:rPr lang="it-IT" dirty="0"/>
              <a:t>  (14 km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Equator</a:t>
            </a:r>
            <a:r>
              <a:rPr lang="it-IT" dirty="0"/>
              <a:t>)</a:t>
            </a:r>
          </a:p>
          <a:p>
            <a:r>
              <a:rPr lang="it-IT" dirty="0" err="1"/>
              <a:t>Variable</a:t>
            </a:r>
            <a:r>
              <a:rPr lang="it-IT" dirty="0"/>
              <a:t>: cloud cover</a:t>
            </a:r>
          </a:p>
          <a:p>
            <a:r>
              <a:rPr lang="it-IT" dirty="0"/>
              <a:t>  over 3 </a:t>
            </a:r>
            <a:r>
              <a:rPr lang="it-IT" dirty="0" err="1"/>
              <a:t>layers</a:t>
            </a:r>
            <a:endParaRPr lang="it-IT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115E6CB-2AF7-437A-AD50-D5959F82C0D4}"/>
              </a:ext>
            </a:extLst>
          </p:cNvPr>
          <p:cNvSpPr txBox="1"/>
          <p:nvPr/>
        </p:nvSpPr>
        <p:spPr>
          <a:xfrm>
            <a:off x="9410497" y="5355671"/>
            <a:ext cx="2807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Max </a:t>
            </a:r>
            <a:r>
              <a:rPr lang="it-IT" dirty="0" err="1"/>
              <a:t>resolution</a:t>
            </a:r>
            <a:r>
              <a:rPr lang="it-IT" dirty="0"/>
              <a:t>: 1 km</a:t>
            </a:r>
          </a:p>
          <a:p>
            <a:r>
              <a:rPr lang="it-IT" dirty="0" err="1"/>
              <a:t>Variables</a:t>
            </a:r>
            <a:r>
              <a:rPr lang="it-IT" dirty="0"/>
              <a:t>: cloud </a:t>
            </a:r>
            <a:r>
              <a:rPr lang="it-IT" dirty="0" err="1"/>
              <a:t>fraction</a:t>
            </a:r>
            <a:endParaRPr lang="it-IT" dirty="0"/>
          </a:p>
          <a:p>
            <a:r>
              <a:rPr lang="it-IT" dirty="0"/>
              <a:t>   over model </a:t>
            </a:r>
            <a:r>
              <a:rPr lang="it-IT" dirty="0" err="1"/>
              <a:t>layers</a:t>
            </a:r>
            <a:endParaRPr lang="it-IT" dirty="0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FB243F04-08E8-4359-A0B2-5E2728D5739F}"/>
              </a:ext>
            </a:extLst>
          </p:cNvPr>
          <p:cNvCxnSpPr>
            <a:cxnSpLocks/>
          </p:cNvCxnSpPr>
          <p:nvPr/>
        </p:nvCxnSpPr>
        <p:spPr>
          <a:xfrm flipH="1">
            <a:off x="3230641" y="3632647"/>
            <a:ext cx="864000" cy="564941"/>
          </a:xfrm>
          <a:prstGeom prst="straightConnector1">
            <a:avLst/>
          </a:prstGeom>
          <a:ln w="222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rentesi graffa chiusa 26">
            <a:extLst>
              <a:ext uri="{FF2B5EF4-FFF2-40B4-BE49-F238E27FC236}">
                <a16:creationId xmlns:a16="http://schemas.microsoft.com/office/drawing/2014/main" id="{8E72677D-3246-46C5-9A28-F36DC5C9F2D7}"/>
              </a:ext>
            </a:extLst>
          </p:cNvPr>
          <p:cNvSpPr/>
          <p:nvPr/>
        </p:nvSpPr>
        <p:spPr>
          <a:xfrm>
            <a:off x="3097537" y="4077713"/>
            <a:ext cx="75968" cy="975371"/>
          </a:xfrm>
          <a:prstGeom prst="rightBrac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Parentesi graffa aperta 27">
            <a:extLst>
              <a:ext uri="{FF2B5EF4-FFF2-40B4-BE49-F238E27FC236}">
                <a16:creationId xmlns:a16="http://schemas.microsoft.com/office/drawing/2014/main" id="{4691B916-1586-4349-AFC6-5C7569D21C7E}"/>
              </a:ext>
            </a:extLst>
          </p:cNvPr>
          <p:cNvSpPr/>
          <p:nvPr/>
        </p:nvSpPr>
        <p:spPr>
          <a:xfrm>
            <a:off x="9400479" y="5349208"/>
            <a:ext cx="45719" cy="923330"/>
          </a:xfrm>
          <a:prstGeom prst="leftBrace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91C6E99A-B9C1-4771-B377-0198DBDF714A}"/>
              </a:ext>
            </a:extLst>
          </p:cNvPr>
          <p:cNvCxnSpPr>
            <a:cxnSpLocks/>
          </p:cNvCxnSpPr>
          <p:nvPr/>
        </p:nvCxnSpPr>
        <p:spPr>
          <a:xfrm>
            <a:off x="8857011" y="5566545"/>
            <a:ext cx="475921" cy="182213"/>
          </a:xfrm>
          <a:prstGeom prst="straightConnector1">
            <a:avLst/>
          </a:prstGeom>
          <a:ln w="2222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84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7580DE-C0DA-46F0-BDA4-182188C6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016" y="301752"/>
            <a:ext cx="7729728" cy="1188720"/>
          </a:xfrm>
        </p:spPr>
        <p:txBody>
          <a:bodyPr/>
          <a:lstStyle/>
          <a:p>
            <a:r>
              <a:rPr lang="it-IT" dirty="0" err="1"/>
              <a:t>Meteorological</a:t>
            </a:r>
            <a:r>
              <a:rPr lang="it-IT" dirty="0"/>
              <a:t> </a:t>
            </a:r>
            <a:r>
              <a:rPr lang="it-IT" dirty="0" err="1"/>
              <a:t>Models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3B71B6-B061-418E-AC60-0E36E809B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7790" y="6240888"/>
            <a:ext cx="8337183" cy="289077"/>
          </a:xfrm>
        </p:spPr>
        <p:txBody>
          <a:bodyPr/>
          <a:lstStyle/>
          <a:p>
            <a:r>
              <a:rPr lang="en-US" sz="1200" dirty="0"/>
              <a:t>Sensitivity of WRF meteorological model in retrieving CTH and application to EUSO-SPB1 experiment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1C7EC8-D142-4AB4-A2F6-886264932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702" y="6168524"/>
            <a:ext cx="1052508" cy="365125"/>
          </a:xfrm>
        </p:spPr>
        <p:txBody>
          <a:bodyPr/>
          <a:lstStyle/>
          <a:p>
            <a:fld id="{6D22F896-40B5-4ADD-8801-0D06FADFA095}" type="slidenum">
              <a:rPr lang="en-US" sz="1200" smtClean="0"/>
              <a:pPr/>
              <a:t>41</a:t>
            </a:fld>
            <a:endParaRPr lang="en-US" sz="12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ADB61AB-2141-4B17-A33B-6ED609A61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4" y="1846664"/>
            <a:ext cx="1511841" cy="147721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2461268-9BF3-467A-AB86-6C934BB19292}"/>
              </a:ext>
            </a:extLst>
          </p:cNvPr>
          <p:cNvSpPr txBox="1"/>
          <p:nvPr/>
        </p:nvSpPr>
        <p:spPr>
          <a:xfrm>
            <a:off x="1599429" y="1921935"/>
            <a:ext cx="5206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/>
                </a:solidFill>
                <a:latin typeface="Calibri" panose="020F0502020204030204"/>
              </a:rPr>
              <a:t>Global </a:t>
            </a:r>
            <a:r>
              <a:rPr lang="it-IT" sz="2400" dirty="0" err="1">
                <a:solidFill>
                  <a:schemeClr val="accent1"/>
                </a:solidFill>
                <a:latin typeface="Calibri" panose="020F0502020204030204"/>
              </a:rPr>
              <a:t>Circulation</a:t>
            </a:r>
            <a:r>
              <a:rPr lang="it-IT" sz="2400" dirty="0">
                <a:solidFill>
                  <a:schemeClr val="accent1"/>
                </a:solidFill>
                <a:latin typeface="Calibri" panose="020F0502020204030204"/>
              </a:rPr>
              <a:t> </a:t>
            </a:r>
            <a:r>
              <a:rPr lang="it-IT" sz="2400" dirty="0" err="1">
                <a:solidFill>
                  <a:schemeClr val="accent1"/>
                </a:solidFill>
                <a:latin typeface="Calibri" panose="020F0502020204030204"/>
              </a:rPr>
              <a:t>Models</a:t>
            </a:r>
            <a:r>
              <a:rPr lang="it-IT" sz="2400" dirty="0">
                <a:solidFill>
                  <a:schemeClr val="accent1"/>
                </a:solidFill>
                <a:latin typeface="Calibri" panose="020F0502020204030204"/>
              </a:rPr>
              <a:t> (GCM): IFS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CF0B3DA-67EB-4E2A-AEEC-CDC0B748D2DD}"/>
              </a:ext>
            </a:extLst>
          </p:cNvPr>
          <p:cNvSpPr/>
          <p:nvPr/>
        </p:nvSpPr>
        <p:spPr>
          <a:xfrm>
            <a:off x="1605821" y="2563450"/>
            <a:ext cx="1937306" cy="114044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in situ and remote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sensing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observations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FF1B249-5350-47F8-A8AB-D6B95638248D}"/>
              </a:ext>
            </a:extLst>
          </p:cNvPr>
          <p:cNvSpPr/>
          <p:nvPr/>
        </p:nvSpPr>
        <p:spPr>
          <a:xfrm>
            <a:off x="4006728" y="2591287"/>
            <a:ext cx="2063945" cy="1140439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prognostic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equations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solved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grid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point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5FABC46-89AA-40DD-A657-C52F69A47D9B}"/>
              </a:ext>
            </a:extLst>
          </p:cNvPr>
          <p:cNvSpPr/>
          <p:nvPr/>
        </p:nvSpPr>
        <p:spPr>
          <a:xfrm>
            <a:off x="6550544" y="2582838"/>
            <a:ext cx="2610841" cy="1140439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Forecasts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meteorological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variables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typically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 hours</a:t>
            </a: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B05300C4-CC10-4E11-9581-74215F3BAE49}"/>
              </a:ext>
            </a:extLst>
          </p:cNvPr>
          <p:cNvSpPr/>
          <p:nvPr/>
        </p:nvSpPr>
        <p:spPr>
          <a:xfrm>
            <a:off x="3543127" y="3010486"/>
            <a:ext cx="435463" cy="196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B5911FF0-BC75-4BCE-9AF6-6E7099E9859E}"/>
              </a:ext>
            </a:extLst>
          </p:cNvPr>
          <p:cNvSpPr/>
          <p:nvPr/>
        </p:nvSpPr>
        <p:spPr>
          <a:xfrm>
            <a:off x="6100711" y="2997423"/>
            <a:ext cx="435463" cy="196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29238A5-15C3-4641-B403-063E39B40E05}"/>
              </a:ext>
            </a:extLst>
          </p:cNvPr>
          <p:cNvSpPr/>
          <p:nvPr/>
        </p:nvSpPr>
        <p:spPr>
          <a:xfrm>
            <a:off x="6756355" y="4735503"/>
            <a:ext cx="2478504" cy="1071167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prognostic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equations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solved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grid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point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8FA5989-C54F-46C7-BE7A-59488755F30A}"/>
              </a:ext>
            </a:extLst>
          </p:cNvPr>
          <p:cNvSpPr txBox="1"/>
          <p:nvPr/>
        </p:nvSpPr>
        <p:spPr>
          <a:xfrm>
            <a:off x="7950198" y="3988687"/>
            <a:ext cx="5206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Limited Area </a:t>
            </a:r>
            <a:r>
              <a:rPr lang="it-IT" sz="24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Models</a:t>
            </a:r>
            <a:r>
              <a:rPr lang="it-IT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 (LAM</a:t>
            </a:r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): WRF</a:t>
            </a:r>
            <a:endParaRPr lang="it-IT" sz="2400" dirty="0">
              <a:solidFill>
                <a:schemeClr val="accent3">
                  <a:lumMod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4CF6E554-77C7-4972-A97D-620D5B912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534" y="4541570"/>
            <a:ext cx="1353738" cy="1306923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F2FB73DE-0265-40AF-9787-AFB1D659230F}"/>
              </a:ext>
            </a:extLst>
          </p:cNvPr>
          <p:cNvSpPr/>
          <p:nvPr/>
        </p:nvSpPr>
        <p:spPr>
          <a:xfrm>
            <a:off x="3631288" y="4737357"/>
            <a:ext cx="2579691" cy="1070017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case-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meteorological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variables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fixed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time step)</a:t>
            </a:r>
          </a:p>
        </p:txBody>
      </p:sp>
      <p:sp>
        <p:nvSpPr>
          <p:cNvPr id="23" name="Freccia in giù 22">
            <a:extLst>
              <a:ext uri="{FF2B5EF4-FFF2-40B4-BE49-F238E27FC236}">
                <a16:creationId xmlns:a16="http://schemas.microsoft.com/office/drawing/2014/main" id="{C8CB1497-2E49-417F-B17D-C55A329140E7}"/>
              </a:ext>
            </a:extLst>
          </p:cNvPr>
          <p:cNvSpPr/>
          <p:nvPr/>
        </p:nvSpPr>
        <p:spPr>
          <a:xfrm>
            <a:off x="7703313" y="3781417"/>
            <a:ext cx="337624" cy="876206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AA03ADF-172A-4AF5-8DA3-55C8D40A8962}"/>
              </a:ext>
            </a:extLst>
          </p:cNvPr>
          <p:cNvSpPr txBox="1"/>
          <p:nvPr/>
        </p:nvSpPr>
        <p:spPr>
          <a:xfrm>
            <a:off x="6681610" y="4027549"/>
            <a:ext cx="100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input for</a:t>
            </a:r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80677F4B-271B-45CA-81E7-DA05A3151A88}"/>
              </a:ext>
            </a:extLst>
          </p:cNvPr>
          <p:cNvSpPr/>
          <p:nvPr/>
        </p:nvSpPr>
        <p:spPr>
          <a:xfrm rot="10800000">
            <a:off x="6268636" y="5178386"/>
            <a:ext cx="435463" cy="196948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D90C1B3-DBC5-4B35-BF69-D8EDE346D5BD}"/>
              </a:ext>
            </a:extLst>
          </p:cNvPr>
          <p:cNvSpPr txBox="1"/>
          <p:nvPr/>
        </p:nvSpPr>
        <p:spPr>
          <a:xfrm>
            <a:off x="9713496" y="2483090"/>
            <a:ext cx="2478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Max </a:t>
            </a:r>
            <a:r>
              <a:rPr lang="it-IT" dirty="0" err="1"/>
              <a:t>resolution</a:t>
            </a:r>
            <a:r>
              <a:rPr lang="it-IT" dirty="0"/>
              <a:t>: 0.125°</a:t>
            </a:r>
          </a:p>
          <a:p>
            <a:r>
              <a:rPr lang="it-IT" dirty="0"/>
              <a:t>  (14 km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Equator</a:t>
            </a:r>
            <a:r>
              <a:rPr lang="it-IT" dirty="0"/>
              <a:t>)</a:t>
            </a:r>
          </a:p>
          <a:p>
            <a:r>
              <a:rPr lang="it-IT" dirty="0" err="1"/>
              <a:t>Variable</a:t>
            </a:r>
            <a:r>
              <a:rPr lang="it-IT" dirty="0"/>
              <a:t>: cloud cover</a:t>
            </a:r>
          </a:p>
          <a:p>
            <a:r>
              <a:rPr lang="it-IT" dirty="0"/>
              <a:t>  over 3 </a:t>
            </a:r>
            <a:r>
              <a:rPr lang="it-IT" dirty="0" err="1"/>
              <a:t>layers</a:t>
            </a:r>
            <a:endParaRPr lang="it-IT" dirty="0"/>
          </a:p>
        </p:txBody>
      </p:sp>
      <p:sp>
        <p:nvSpPr>
          <p:cNvPr id="25" name="Parentesi graffa chiusa 24">
            <a:extLst>
              <a:ext uri="{FF2B5EF4-FFF2-40B4-BE49-F238E27FC236}">
                <a16:creationId xmlns:a16="http://schemas.microsoft.com/office/drawing/2014/main" id="{8E72677D-3246-46C5-9A28-F36DC5C9F2D7}"/>
              </a:ext>
            </a:extLst>
          </p:cNvPr>
          <p:cNvSpPr/>
          <p:nvPr/>
        </p:nvSpPr>
        <p:spPr>
          <a:xfrm>
            <a:off x="2953845" y="4783107"/>
            <a:ext cx="75968" cy="975371"/>
          </a:xfrm>
          <a:prstGeom prst="rightBrac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115E6CB-2AF7-437A-AD50-D5959F82C0D4}"/>
              </a:ext>
            </a:extLst>
          </p:cNvPr>
          <p:cNvSpPr txBox="1"/>
          <p:nvPr/>
        </p:nvSpPr>
        <p:spPr>
          <a:xfrm>
            <a:off x="488566" y="4689465"/>
            <a:ext cx="2807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Max </a:t>
            </a:r>
            <a:r>
              <a:rPr lang="it-IT" dirty="0" err="1"/>
              <a:t>resolution</a:t>
            </a:r>
            <a:r>
              <a:rPr lang="it-IT" dirty="0"/>
              <a:t>: </a:t>
            </a:r>
            <a:r>
              <a:rPr lang="it-IT" dirty="0" err="1" smtClean="0"/>
              <a:t>order</a:t>
            </a:r>
            <a:r>
              <a:rPr lang="it-IT" dirty="0" smtClean="0"/>
              <a:t> of </a:t>
            </a:r>
          </a:p>
          <a:p>
            <a:r>
              <a:rPr lang="it-IT" dirty="0"/>
              <a:t> </a:t>
            </a:r>
            <a:r>
              <a:rPr lang="it-IT" dirty="0" smtClean="0"/>
              <a:t>  km</a:t>
            </a:r>
            <a:endParaRPr lang="it-IT" dirty="0"/>
          </a:p>
          <a:p>
            <a:r>
              <a:rPr lang="it-IT" dirty="0" err="1" smtClean="0"/>
              <a:t>Variable</a:t>
            </a:r>
            <a:r>
              <a:rPr lang="it-IT" dirty="0" smtClean="0"/>
              <a:t>: </a:t>
            </a:r>
            <a:r>
              <a:rPr lang="it-IT" dirty="0"/>
              <a:t>cloud </a:t>
            </a:r>
            <a:r>
              <a:rPr lang="it-IT" dirty="0" err="1"/>
              <a:t>fraction</a:t>
            </a:r>
            <a:endParaRPr lang="it-IT" dirty="0"/>
          </a:p>
          <a:p>
            <a:r>
              <a:rPr lang="it-IT" dirty="0"/>
              <a:t>   over model </a:t>
            </a:r>
            <a:r>
              <a:rPr lang="it-IT" dirty="0" err="1"/>
              <a:t>layers</a:t>
            </a:r>
            <a:endParaRPr lang="it-IT" dirty="0"/>
          </a:p>
        </p:txBody>
      </p:sp>
      <p:sp>
        <p:nvSpPr>
          <p:cNvPr id="28" name="Parentesi graffa aperta 27">
            <a:extLst>
              <a:ext uri="{FF2B5EF4-FFF2-40B4-BE49-F238E27FC236}">
                <a16:creationId xmlns:a16="http://schemas.microsoft.com/office/drawing/2014/main" id="{4691B916-1586-4349-AFC6-5C7569D21C7E}"/>
              </a:ext>
            </a:extLst>
          </p:cNvPr>
          <p:cNvSpPr/>
          <p:nvPr/>
        </p:nvSpPr>
        <p:spPr>
          <a:xfrm>
            <a:off x="9648673" y="2632134"/>
            <a:ext cx="45719" cy="923330"/>
          </a:xfrm>
          <a:prstGeom prst="leftBrac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FB243F04-08E8-4359-A0B2-5E2728D5739F}"/>
              </a:ext>
            </a:extLst>
          </p:cNvPr>
          <p:cNvCxnSpPr>
            <a:cxnSpLocks/>
          </p:cNvCxnSpPr>
          <p:nvPr/>
        </p:nvCxnSpPr>
        <p:spPr>
          <a:xfrm>
            <a:off x="9065623" y="3056709"/>
            <a:ext cx="552755" cy="4410"/>
          </a:xfrm>
          <a:prstGeom prst="straightConnector1">
            <a:avLst/>
          </a:prstGeom>
          <a:ln w="222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91C6E99A-B9C1-4771-B377-0198DBDF714A}"/>
              </a:ext>
            </a:extLst>
          </p:cNvPr>
          <p:cNvCxnSpPr>
            <a:cxnSpLocks/>
          </p:cNvCxnSpPr>
          <p:nvPr/>
        </p:nvCxnSpPr>
        <p:spPr>
          <a:xfrm flipH="1">
            <a:off x="3069771" y="5044031"/>
            <a:ext cx="666601" cy="194175"/>
          </a:xfrm>
          <a:prstGeom prst="straightConnector1">
            <a:avLst/>
          </a:prstGeom>
          <a:ln w="2222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5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6349F9-F1F6-4183-A7B1-7058E2B1E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E4B18B-DDEA-41EB-8EB9-FD2A85111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69478"/>
            <a:ext cx="11029616" cy="3889322"/>
          </a:xfrm>
        </p:spPr>
        <p:txBody>
          <a:bodyPr/>
          <a:lstStyle/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JEM-EUSO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program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b="1" dirty="0" err="1"/>
              <a:t>Meteorological</a:t>
            </a:r>
            <a:r>
              <a:rPr lang="it-IT" b="1" dirty="0"/>
              <a:t> </a:t>
            </a:r>
            <a:r>
              <a:rPr lang="it-IT" b="1" dirty="0" err="1"/>
              <a:t>models</a:t>
            </a:r>
            <a:endParaRPr lang="it-IT" b="1" dirty="0"/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GCM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outputs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WRF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structure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CTH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retrieval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CTH from cloud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fraction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CTH from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optical</a:t>
            </a:r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depth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EUSO-SPB1:  an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application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endParaRPr lang="it-IT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8205CB-A9CF-4C23-8369-B023EF4D22C6}"/>
              </a:ext>
            </a:extLst>
          </p:cNvPr>
          <p:cNvSpPr txBox="1">
            <a:spLocks/>
          </p:cNvSpPr>
          <p:nvPr/>
        </p:nvSpPr>
        <p:spPr>
          <a:xfrm>
            <a:off x="607790" y="6240888"/>
            <a:ext cx="8337183" cy="289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Sensitivity of WRF meteorological model in retrieving CTH and application to EUSO-SPB1 experiment</a:t>
            </a:r>
            <a:endParaRPr lang="en-US" sz="1200" dirty="0"/>
          </a:p>
        </p:txBody>
      </p:sp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CAEED257-7DEB-4137-883E-E9649B5656BF}"/>
              </a:ext>
            </a:extLst>
          </p:cNvPr>
          <p:cNvSpPr txBox="1">
            <a:spLocks/>
          </p:cNvSpPr>
          <p:nvPr/>
        </p:nvSpPr>
        <p:spPr>
          <a:xfrm>
            <a:off x="10531702" y="6168524"/>
            <a:ext cx="1052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200" smtClean="0"/>
              <a:pPr/>
              <a:t>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26427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7580DE-C0DA-46F0-BDA4-182188C6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06" y="549945"/>
            <a:ext cx="7729728" cy="1188720"/>
          </a:xfrm>
        </p:spPr>
        <p:txBody>
          <a:bodyPr/>
          <a:lstStyle/>
          <a:p>
            <a:r>
              <a:rPr lang="it-IT" dirty="0" err="1"/>
              <a:t>Meteorological</a:t>
            </a:r>
            <a:r>
              <a:rPr lang="it-IT" dirty="0"/>
              <a:t> </a:t>
            </a:r>
            <a:r>
              <a:rPr lang="it-IT" dirty="0" err="1"/>
              <a:t>Models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3B71B6-B061-418E-AC60-0E36E809B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7790" y="6240888"/>
            <a:ext cx="8337183" cy="289077"/>
          </a:xfrm>
        </p:spPr>
        <p:txBody>
          <a:bodyPr/>
          <a:lstStyle/>
          <a:p>
            <a:r>
              <a:rPr lang="en-US" sz="1200" dirty="0"/>
              <a:t>Sensitivity of WRF meteorological model in retrieving CTH and application to EUSO-SPB1 experiment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1C7EC8-D142-4AB4-A2F6-886264932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702" y="6168524"/>
            <a:ext cx="1052508" cy="365125"/>
          </a:xfrm>
        </p:spPr>
        <p:txBody>
          <a:bodyPr/>
          <a:lstStyle/>
          <a:p>
            <a:fld id="{6D22F896-40B5-4ADD-8801-0D06FADFA095}" type="slidenum">
              <a:rPr lang="en-US" sz="1200" smtClean="0"/>
              <a:pPr/>
              <a:t>6</a:t>
            </a:fld>
            <a:endParaRPr lang="en-US" sz="12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ADB61AB-2141-4B17-A33B-6ED609A61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4" y="1846664"/>
            <a:ext cx="1511841" cy="147721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2461268-9BF3-467A-AB86-6C934BB19292}"/>
              </a:ext>
            </a:extLst>
          </p:cNvPr>
          <p:cNvSpPr txBox="1"/>
          <p:nvPr/>
        </p:nvSpPr>
        <p:spPr>
          <a:xfrm>
            <a:off x="1599429" y="1921935"/>
            <a:ext cx="5206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/>
                </a:solidFill>
                <a:latin typeface="Calibri" panose="020F0502020204030204"/>
              </a:rPr>
              <a:t>Global </a:t>
            </a:r>
            <a:r>
              <a:rPr lang="it-IT" sz="2400" dirty="0" err="1">
                <a:solidFill>
                  <a:schemeClr val="accent1"/>
                </a:solidFill>
                <a:latin typeface="Calibri" panose="020F0502020204030204"/>
              </a:rPr>
              <a:t>Circulation</a:t>
            </a:r>
            <a:r>
              <a:rPr lang="it-IT" sz="2400" dirty="0">
                <a:solidFill>
                  <a:schemeClr val="accent1"/>
                </a:solidFill>
                <a:latin typeface="Calibri" panose="020F0502020204030204"/>
              </a:rPr>
              <a:t> </a:t>
            </a:r>
            <a:r>
              <a:rPr lang="it-IT" sz="2400" dirty="0" err="1">
                <a:solidFill>
                  <a:schemeClr val="accent1"/>
                </a:solidFill>
                <a:latin typeface="Calibri" panose="020F0502020204030204"/>
              </a:rPr>
              <a:t>Models</a:t>
            </a:r>
            <a:r>
              <a:rPr lang="it-IT" sz="2400" dirty="0">
                <a:solidFill>
                  <a:schemeClr val="accent1"/>
                </a:solidFill>
                <a:latin typeface="Calibri" panose="020F0502020204030204"/>
              </a:rPr>
              <a:t> (GCM): IFS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CF0B3DA-67EB-4E2A-AEEC-CDC0B748D2DD}"/>
              </a:ext>
            </a:extLst>
          </p:cNvPr>
          <p:cNvSpPr/>
          <p:nvPr/>
        </p:nvSpPr>
        <p:spPr>
          <a:xfrm>
            <a:off x="1605821" y="2563450"/>
            <a:ext cx="1937306" cy="114044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in situ and remote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sensing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observations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FF1B249-5350-47F8-A8AB-D6B95638248D}"/>
              </a:ext>
            </a:extLst>
          </p:cNvPr>
          <p:cNvSpPr/>
          <p:nvPr/>
        </p:nvSpPr>
        <p:spPr>
          <a:xfrm>
            <a:off x="4006728" y="2591287"/>
            <a:ext cx="2063945" cy="1140439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prognostic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equations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solved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grid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point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5FABC46-89AA-40DD-A657-C52F69A47D9B}"/>
              </a:ext>
            </a:extLst>
          </p:cNvPr>
          <p:cNvSpPr/>
          <p:nvPr/>
        </p:nvSpPr>
        <p:spPr>
          <a:xfrm>
            <a:off x="6641984" y="1838254"/>
            <a:ext cx="2610841" cy="1140439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Forecasts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meteorological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variables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typically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 hours</a:t>
            </a: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B05300C4-CC10-4E11-9581-74215F3BAE49}"/>
              </a:ext>
            </a:extLst>
          </p:cNvPr>
          <p:cNvSpPr/>
          <p:nvPr/>
        </p:nvSpPr>
        <p:spPr>
          <a:xfrm>
            <a:off x="3543127" y="3010486"/>
            <a:ext cx="435463" cy="196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B5911FF0-BC75-4BCE-9AF6-6E7099E9859E}"/>
              </a:ext>
            </a:extLst>
          </p:cNvPr>
          <p:cNvSpPr/>
          <p:nvPr/>
        </p:nvSpPr>
        <p:spPr>
          <a:xfrm rot="20197346">
            <a:off x="6126837" y="2631662"/>
            <a:ext cx="435463" cy="196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29238A5-15C3-4641-B403-063E39B40E05}"/>
              </a:ext>
            </a:extLst>
          </p:cNvPr>
          <p:cNvSpPr/>
          <p:nvPr/>
        </p:nvSpPr>
        <p:spPr>
          <a:xfrm>
            <a:off x="6717166" y="4748565"/>
            <a:ext cx="2478504" cy="1071167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prognostic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equations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solved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grid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point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8FA5989-C54F-46C7-BE7A-59488755F30A}"/>
              </a:ext>
            </a:extLst>
          </p:cNvPr>
          <p:cNvSpPr txBox="1"/>
          <p:nvPr/>
        </p:nvSpPr>
        <p:spPr>
          <a:xfrm>
            <a:off x="7963261" y="4171567"/>
            <a:ext cx="5206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Limited Area </a:t>
            </a:r>
            <a:r>
              <a:rPr lang="it-IT" sz="24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Models</a:t>
            </a:r>
            <a:r>
              <a:rPr lang="it-IT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 (LAM</a:t>
            </a:r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): WRF</a:t>
            </a:r>
            <a:endParaRPr lang="it-IT" sz="2400" dirty="0">
              <a:solidFill>
                <a:schemeClr val="accent3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F2FB73DE-0265-40AF-9787-AFB1D659230F}"/>
              </a:ext>
            </a:extLst>
          </p:cNvPr>
          <p:cNvSpPr/>
          <p:nvPr/>
        </p:nvSpPr>
        <p:spPr>
          <a:xfrm>
            <a:off x="3605162" y="4737357"/>
            <a:ext cx="2579691" cy="1070017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case-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meteorological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variables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fixed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time step)</a:t>
            </a:r>
          </a:p>
        </p:txBody>
      </p:sp>
      <p:sp>
        <p:nvSpPr>
          <p:cNvPr id="23" name="Freccia in giù 22">
            <a:extLst>
              <a:ext uri="{FF2B5EF4-FFF2-40B4-BE49-F238E27FC236}">
                <a16:creationId xmlns:a16="http://schemas.microsoft.com/office/drawing/2014/main" id="{C8CB1497-2E49-417F-B17D-C55A329140E7}"/>
              </a:ext>
            </a:extLst>
          </p:cNvPr>
          <p:cNvSpPr/>
          <p:nvPr/>
        </p:nvSpPr>
        <p:spPr>
          <a:xfrm>
            <a:off x="7716376" y="3912046"/>
            <a:ext cx="337624" cy="876206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AA03ADF-172A-4AF5-8DA3-55C8D40A8962}"/>
              </a:ext>
            </a:extLst>
          </p:cNvPr>
          <p:cNvSpPr txBox="1"/>
          <p:nvPr/>
        </p:nvSpPr>
        <p:spPr>
          <a:xfrm>
            <a:off x="6694673" y="4197366"/>
            <a:ext cx="100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input for</a:t>
            </a:r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80677F4B-271B-45CA-81E7-DA05A3151A88}"/>
              </a:ext>
            </a:extLst>
          </p:cNvPr>
          <p:cNvSpPr/>
          <p:nvPr/>
        </p:nvSpPr>
        <p:spPr>
          <a:xfrm rot="10800000">
            <a:off x="6229447" y="5191448"/>
            <a:ext cx="435463" cy="196948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4CF6E554-77C7-4972-A97D-620D5B912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534" y="4541570"/>
            <a:ext cx="1353738" cy="1306923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65FABC46-89AA-40DD-A657-C52F69A47D9B}"/>
              </a:ext>
            </a:extLst>
          </p:cNvPr>
          <p:cNvSpPr/>
          <p:nvPr/>
        </p:nvSpPr>
        <p:spPr>
          <a:xfrm>
            <a:off x="6675120" y="3200401"/>
            <a:ext cx="2403566" cy="692332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B5911FF0-BC75-4BCE-9AF6-6E7099E9859E}"/>
              </a:ext>
            </a:extLst>
          </p:cNvPr>
          <p:cNvSpPr/>
          <p:nvPr/>
        </p:nvSpPr>
        <p:spPr>
          <a:xfrm rot="1367782">
            <a:off x="6148609" y="3202074"/>
            <a:ext cx="435463" cy="196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381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7580DE-C0DA-46F0-BDA4-182188C6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03" y="549946"/>
            <a:ext cx="7729728" cy="1188720"/>
          </a:xfrm>
        </p:spPr>
        <p:txBody>
          <a:bodyPr/>
          <a:lstStyle/>
          <a:p>
            <a:r>
              <a:rPr lang="it-IT" dirty="0" err="1"/>
              <a:t>Meteorological</a:t>
            </a:r>
            <a:r>
              <a:rPr lang="it-IT" dirty="0"/>
              <a:t> </a:t>
            </a:r>
            <a:r>
              <a:rPr lang="it-IT" dirty="0" err="1"/>
              <a:t>Models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3B71B6-B061-418E-AC60-0E36E809B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7790" y="6240888"/>
            <a:ext cx="8337183" cy="289077"/>
          </a:xfrm>
        </p:spPr>
        <p:txBody>
          <a:bodyPr/>
          <a:lstStyle/>
          <a:p>
            <a:r>
              <a:rPr lang="en-US" sz="1200" dirty="0"/>
              <a:t>Sensitivity of WRF meteorological model in retrieving CTH and application to EUSO-SPB1 experiment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1C7EC8-D142-4AB4-A2F6-886264932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702" y="6168524"/>
            <a:ext cx="1052508" cy="365125"/>
          </a:xfrm>
        </p:spPr>
        <p:txBody>
          <a:bodyPr/>
          <a:lstStyle/>
          <a:p>
            <a:fld id="{6D22F896-40B5-4ADD-8801-0D06FADFA095}" type="slidenum">
              <a:rPr lang="en-US" sz="1200" smtClean="0"/>
              <a:pPr/>
              <a:t>7</a:t>
            </a:fld>
            <a:endParaRPr lang="en-US" sz="12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ADB61AB-2141-4B17-A33B-6ED609A61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4" y="1846664"/>
            <a:ext cx="1511841" cy="147721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2461268-9BF3-467A-AB86-6C934BB19292}"/>
              </a:ext>
            </a:extLst>
          </p:cNvPr>
          <p:cNvSpPr txBox="1"/>
          <p:nvPr/>
        </p:nvSpPr>
        <p:spPr>
          <a:xfrm>
            <a:off x="1599429" y="1921935"/>
            <a:ext cx="5206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/>
                </a:solidFill>
                <a:latin typeface="Calibri" panose="020F0502020204030204"/>
              </a:rPr>
              <a:t>Global </a:t>
            </a:r>
            <a:r>
              <a:rPr lang="it-IT" sz="2400" dirty="0" err="1">
                <a:solidFill>
                  <a:schemeClr val="accent1"/>
                </a:solidFill>
                <a:latin typeface="Calibri" panose="020F0502020204030204"/>
              </a:rPr>
              <a:t>Circulation</a:t>
            </a:r>
            <a:r>
              <a:rPr lang="it-IT" sz="2400" dirty="0">
                <a:solidFill>
                  <a:schemeClr val="accent1"/>
                </a:solidFill>
                <a:latin typeface="Calibri" panose="020F0502020204030204"/>
              </a:rPr>
              <a:t> </a:t>
            </a:r>
            <a:r>
              <a:rPr lang="it-IT" sz="2400" dirty="0" err="1">
                <a:solidFill>
                  <a:schemeClr val="accent1"/>
                </a:solidFill>
                <a:latin typeface="Calibri" panose="020F0502020204030204"/>
              </a:rPr>
              <a:t>Models</a:t>
            </a:r>
            <a:r>
              <a:rPr lang="it-IT" sz="2400" dirty="0">
                <a:solidFill>
                  <a:schemeClr val="accent1"/>
                </a:solidFill>
                <a:latin typeface="Calibri" panose="020F0502020204030204"/>
              </a:rPr>
              <a:t> (GCM): IFS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CF0B3DA-67EB-4E2A-AEEC-CDC0B748D2DD}"/>
              </a:ext>
            </a:extLst>
          </p:cNvPr>
          <p:cNvSpPr/>
          <p:nvPr/>
        </p:nvSpPr>
        <p:spPr>
          <a:xfrm>
            <a:off x="1605821" y="2563450"/>
            <a:ext cx="1937306" cy="114044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in situ and remote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sensing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observations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FF1B249-5350-47F8-A8AB-D6B95638248D}"/>
              </a:ext>
            </a:extLst>
          </p:cNvPr>
          <p:cNvSpPr/>
          <p:nvPr/>
        </p:nvSpPr>
        <p:spPr>
          <a:xfrm>
            <a:off x="4006728" y="2591287"/>
            <a:ext cx="2063945" cy="1140439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prognostic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equations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solved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grid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point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5FABC46-89AA-40DD-A657-C52F69A47D9B}"/>
              </a:ext>
            </a:extLst>
          </p:cNvPr>
          <p:cNvSpPr/>
          <p:nvPr/>
        </p:nvSpPr>
        <p:spPr>
          <a:xfrm>
            <a:off x="6641984" y="1838254"/>
            <a:ext cx="2610841" cy="1140439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Forecasts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meteorological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variables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typically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 hours</a:t>
            </a: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B05300C4-CC10-4E11-9581-74215F3BAE49}"/>
              </a:ext>
            </a:extLst>
          </p:cNvPr>
          <p:cNvSpPr/>
          <p:nvPr/>
        </p:nvSpPr>
        <p:spPr>
          <a:xfrm>
            <a:off x="3543127" y="3010486"/>
            <a:ext cx="435463" cy="196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B5911FF0-BC75-4BCE-9AF6-6E7099E9859E}"/>
              </a:ext>
            </a:extLst>
          </p:cNvPr>
          <p:cNvSpPr/>
          <p:nvPr/>
        </p:nvSpPr>
        <p:spPr>
          <a:xfrm rot="20197346">
            <a:off x="6126837" y="2631662"/>
            <a:ext cx="435463" cy="196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29238A5-15C3-4641-B403-063E39B40E05}"/>
              </a:ext>
            </a:extLst>
          </p:cNvPr>
          <p:cNvSpPr/>
          <p:nvPr/>
        </p:nvSpPr>
        <p:spPr>
          <a:xfrm>
            <a:off x="6717166" y="4748565"/>
            <a:ext cx="2478504" cy="1071167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prognostic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equations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solved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grid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point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8FA5989-C54F-46C7-BE7A-59488755F30A}"/>
              </a:ext>
            </a:extLst>
          </p:cNvPr>
          <p:cNvSpPr txBox="1"/>
          <p:nvPr/>
        </p:nvSpPr>
        <p:spPr>
          <a:xfrm>
            <a:off x="7963261" y="4171567"/>
            <a:ext cx="5206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Limited Area </a:t>
            </a:r>
            <a:r>
              <a:rPr lang="it-IT" sz="2400" dirty="0" err="1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Models</a:t>
            </a:r>
            <a:r>
              <a:rPr lang="it-IT" sz="2400" dirty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 (LAM</a:t>
            </a:r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/>
              </a:rPr>
              <a:t>): WRF</a:t>
            </a:r>
            <a:endParaRPr lang="it-IT" sz="2400" dirty="0">
              <a:solidFill>
                <a:schemeClr val="accent3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F2FB73DE-0265-40AF-9787-AFB1D659230F}"/>
              </a:ext>
            </a:extLst>
          </p:cNvPr>
          <p:cNvSpPr/>
          <p:nvPr/>
        </p:nvSpPr>
        <p:spPr>
          <a:xfrm>
            <a:off x="3605162" y="4737357"/>
            <a:ext cx="2579691" cy="1070017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case-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meteorological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variables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fixed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time step)</a:t>
            </a:r>
          </a:p>
        </p:txBody>
      </p:sp>
      <p:sp>
        <p:nvSpPr>
          <p:cNvPr id="23" name="Freccia in giù 22">
            <a:extLst>
              <a:ext uri="{FF2B5EF4-FFF2-40B4-BE49-F238E27FC236}">
                <a16:creationId xmlns:a16="http://schemas.microsoft.com/office/drawing/2014/main" id="{C8CB1497-2E49-417F-B17D-C55A329140E7}"/>
              </a:ext>
            </a:extLst>
          </p:cNvPr>
          <p:cNvSpPr/>
          <p:nvPr/>
        </p:nvSpPr>
        <p:spPr>
          <a:xfrm>
            <a:off x="7716376" y="3912046"/>
            <a:ext cx="337624" cy="876206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AA03ADF-172A-4AF5-8DA3-55C8D40A8962}"/>
              </a:ext>
            </a:extLst>
          </p:cNvPr>
          <p:cNvSpPr txBox="1"/>
          <p:nvPr/>
        </p:nvSpPr>
        <p:spPr>
          <a:xfrm>
            <a:off x="6694673" y="4197366"/>
            <a:ext cx="100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input for</a:t>
            </a:r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80677F4B-271B-45CA-81E7-DA05A3151A88}"/>
              </a:ext>
            </a:extLst>
          </p:cNvPr>
          <p:cNvSpPr/>
          <p:nvPr/>
        </p:nvSpPr>
        <p:spPr>
          <a:xfrm rot="10800000">
            <a:off x="6229447" y="5191448"/>
            <a:ext cx="435463" cy="196948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4CF6E554-77C7-4972-A97D-620D5B912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534" y="4541570"/>
            <a:ext cx="1353738" cy="1306923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65FABC46-89AA-40DD-A657-C52F69A47D9B}"/>
              </a:ext>
            </a:extLst>
          </p:cNvPr>
          <p:cNvSpPr/>
          <p:nvPr/>
        </p:nvSpPr>
        <p:spPr>
          <a:xfrm>
            <a:off x="6675120" y="3200401"/>
            <a:ext cx="2403566" cy="692332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B5911FF0-BC75-4BCE-9AF6-6E7099E9859E}"/>
              </a:ext>
            </a:extLst>
          </p:cNvPr>
          <p:cNvSpPr/>
          <p:nvPr/>
        </p:nvSpPr>
        <p:spPr>
          <a:xfrm rot="1367782">
            <a:off x="6148609" y="3202074"/>
            <a:ext cx="435463" cy="196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115E6CB-2AF7-437A-AD50-D5959F82C0D4}"/>
              </a:ext>
            </a:extLst>
          </p:cNvPr>
          <p:cNvSpPr txBox="1"/>
          <p:nvPr/>
        </p:nvSpPr>
        <p:spPr>
          <a:xfrm>
            <a:off x="292623" y="4676402"/>
            <a:ext cx="2807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Max </a:t>
            </a:r>
            <a:r>
              <a:rPr lang="it-IT" dirty="0" err="1" smtClean="0"/>
              <a:t>horizontal</a:t>
            </a:r>
            <a:r>
              <a:rPr lang="it-IT" dirty="0" smtClean="0"/>
              <a:t> </a:t>
            </a:r>
            <a:r>
              <a:rPr lang="it-IT" dirty="0" err="1" smtClean="0"/>
              <a:t>resolution</a:t>
            </a:r>
            <a:r>
              <a:rPr lang="it-IT" dirty="0" smtClean="0"/>
              <a:t>:</a:t>
            </a:r>
          </a:p>
          <a:p>
            <a:r>
              <a:rPr lang="it-IT" dirty="0"/>
              <a:t> </a:t>
            </a:r>
            <a:r>
              <a:rPr lang="it-IT" dirty="0" smtClean="0"/>
              <a:t> </a:t>
            </a:r>
            <a:r>
              <a:rPr lang="it-IT" dirty="0" smtClean="0"/>
              <a:t> </a:t>
            </a:r>
            <a:r>
              <a:rPr lang="it-IT" dirty="0" err="1" smtClean="0"/>
              <a:t>order</a:t>
            </a:r>
            <a:r>
              <a:rPr lang="it-IT" dirty="0" smtClean="0"/>
              <a:t> of </a:t>
            </a:r>
            <a:r>
              <a:rPr lang="it-IT" dirty="0" smtClean="0"/>
              <a:t>km</a:t>
            </a:r>
            <a:endParaRPr lang="it-IT" dirty="0"/>
          </a:p>
          <a:p>
            <a:r>
              <a:rPr lang="it-IT" dirty="0" err="1" smtClean="0"/>
              <a:t>Variable</a:t>
            </a:r>
            <a:r>
              <a:rPr lang="it-IT" dirty="0" smtClean="0"/>
              <a:t>: </a:t>
            </a:r>
            <a:r>
              <a:rPr lang="it-IT" dirty="0"/>
              <a:t>cloud </a:t>
            </a:r>
            <a:r>
              <a:rPr lang="it-IT" dirty="0" err="1"/>
              <a:t>fraction</a:t>
            </a:r>
            <a:endParaRPr lang="it-IT" dirty="0"/>
          </a:p>
          <a:p>
            <a:r>
              <a:rPr lang="it-IT" dirty="0"/>
              <a:t>   over model </a:t>
            </a:r>
            <a:r>
              <a:rPr lang="it-IT" dirty="0" err="1"/>
              <a:t>layers</a:t>
            </a:r>
            <a:endParaRPr lang="it-IT" dirty="0"/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91C6E99A-B9C1-4771-B377-0198DBDF714A}"/>
              </a:ext>
            </a:extLst>
          </p:cNvPr>
          <p:cNvCxnSpPr>
            <a:cxnSpLocks/>
          </p:cNvCxnSpPr>
          <p:nvPr/>
        </p:nvCxnSpPr>
        <p:spPr>
          <a:xfrm flipH="1">
            <a:off x="3069771" y="5044031"/>
            <a:ext cx="666601" cy="194175"/>
          </a:xfrm>
          <a:prstGeom prst="straightConnector1">
            <a:avLst/>
          </a:prstGeom>
          <a:ln w="2222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rentesi graffa chiusa 28">
            <a:extLst>
              <a:ext uri="{FF2B5EF4-FFF2-40B4-BE49-F238E27FC236}">
                <a16:creationId xmlns:a16="http://schemas.microsoft.com/office/drawing/2014/main" id="{8E72677D-3246-46C5-9A28-F36DC5C9F2D7}"/>
              </a:ext>
            </a:extLst>
          </p:cNvPr>
          <p:cNvSpPr/>
          <p:nvPr/>
        </p:nvSpPr>
        <p:spPr>
          <a:xfrm>
            <a:off x="2953845" y="4783107"/>
            <a:ext cx="75968" cy="975371"/>
          </a:xfrm>
          <a:prstGeom prst="rightBrac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FB243F04-08E8-4359-A0B2-5E2728D5739F}"/>
              </a:ext>
            </a:extLst>
          </p:cNvPr>
          <p:cNvCxnSpPr>
            <a:cxnSpLocks/>
          </p:cNvCxnSpPr>
          <p:nvPr/>
        </p:nvCxnSpPr>
        <p:spPr>
          <a:xfrm>
            <a:off x="8882744" y="3122024"/>
            <a:ext cx="552755" cy="4410"/>
          </a:xfrm>
          <a:prstGeom prst="straightConnector1">
            <a:avLst/>
          </a:prstGeom>
          <a:ln w="222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D90C1B3-DBC5-4B35-BF69-D8EDE346D5BD}"/>
              </a:ext>
            </a:extLst>
          </p:cNvPr>
          <p:cNvSpPr txBox="1"/>
          <p:nvPr/>
        </p:nvSpPr>
        <p:spPr>
          <a:xfrm>
            <a:off x="9582868" y="2365524"/>
            <a:ext cx="2478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Max </a:t>
            </a:r>
            <a:r>
              <a:rPr lang="it-IT" dirty="0" err="1" smtClean="0"/>
              <a:t>horizontal</a:t>
            </a:r>
            <a:r>
              <a:rPr lang="it-IT" dirty="0" smtClean="0"/>
              <a:t>  </a:t>
            </a:r>
          </a:p>
          <a:p>
            <a:r>
              <a:rPr lang="it-IT" dirty="0"/>
              <a:t> </a:t>
            </a:r>
            <a:r>
              <a:rPr lang="it-IT" dirty="0" smtClean="0"/>
              <a:t> </a:t>
            </a:r>
            <a:r>
              <a:rPr lang="it-IT" dirty="0" err="1" smtClean="0"/>
              <a:t>resolution</a:t>
            </a:r>
            <a:r>
              <a:rPr lang="it-IT" dirty="0"/>
              <a:t>: 0.125°</a:t>
            </a:r>
          </a:p>
          <a:p>
            <a:r>
              <a:rPr lang="it-IT" dirty="0"/>
              <a:t>  (14 km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Equator</a:t>
            </a:r>
            <a:r>
              <a:rPr lang="it-IT" dirty="0"/>
              <a:t>)</a:t>
            </a:r>
          </a:p>
          <a:p>
            <a:r>
              <a:rPr lang="it-IT" dirty="0" err="1"/>
              <a:t>Variable</a:t>
            </a:r>
            <a:r>
              <a:rPr lang="it-IT" dirty="0"/>
              <a:t>: cloud cover</a:t>
            </a:r>
          </a:p>
          <a:p>
            <a:r>
              <a:rPr lang="it-IT" dirty="0"/>
              <a:t>  over 3 </a:t>
            </a:r>
            <a:r>
              <a:rPr lang="it-IT" dirty="0" err="1"/>
              <a:t>layers</a:t>
            </a:r>
            <a:endParaRPr lang="it-IT" dirty="0"/>
          </a:p>
        </p:txBody>
      </p:sp>
      <p:sp>
        <p:nvSpPr>
          <p:cNvPr id="33" name="Parentesi graffa aperta 32">
            <a:extLst>
              <a:ext uri="{FF2B5EF4-FFF2-40B4-BE49-F238E27FC236}">
                <a16:creationId xmlns:a16="http://schemas.microsoft.com/office/drawing/2014/main" id="{4691B916-1586-4349-AFC6-5C7569D21C7E}"/>
              </a:ext>
            </a:extLst>
          </p:cNvPr>
          <p:cNvSpPr/>
          <p:nvPr/>
        </p:nvSpPr>
        <p:spPr>
          <a:xfrm>
            <a:off x="9478856" y="2527632"/>
            <a:ext cx="70092" cy="1116906"/>
          </a:xfrm>
          <a:prstGeom prst="leftBrac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506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6349F9-F1F6-4183-A7B1-7058E2B1E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E4B18B-DDEA-41EB-8EB9-FD2A85111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69478"/>
            <a:ext cx="11029616" cy="3889322"/>
          </a:xfrm>
        </p:spPr>
        <p:txBody>
          <a:bodyPr/>
          <a:lstStyle/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JEM-EUSO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program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Meteorological</a:t>
            </a:r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models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b="1" dirty="0"/>
              <a:t>GCM </a:t>
            </a:r>
            <a:r>
              <a:rPr lang="it-IT" b="1" dirty="0" err="1"/>
              <a:t>outputs</a:t>
            </a:r>
            <a:endParaRPr lang="it-IT" b="1" dirty="0"/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WRF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structure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CTH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retrieval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CTH from cloud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fraction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CTH from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optical</a:t>
            </a:r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depth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r>
              <a:rPr lang="it-IT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EUSO-SPB1:  an </a:t>
            </a:r>
            <a:r>
              <a:rPr lang="it-IT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application</a:t>
            </a:r>
            <a:endParaRPr lang="it-IT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  <a:p>
            <a:endParaRPr lang="it-IT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8205CB-A9CF-4C23-8369-B023EF4D22C6}"/>
              </a:ext>
            </a:extLst>
          </p:cNvPr>
          <p:cNvSpPr txBox="1">
            <a:spLocks/>
          </p:cNvSpPr>
          <p:nvPr/>
        </p:nvSpPr>
        <p:spPr>
          <a:xfrm>
            <a:off x="607790" y="6240888"/>
            <a:ext cx="8337183" cy="289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Sensitivity of WRF meteorological model in retrieving CTH and application to EUSO-SPB1 experiment</a:t>
            </a:r>
            <a:endParaRPr lang="en-US" sz="1200" dirty="0"/>
          </a:p>
        </p:txBody>
      </p:sp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D89D03D5-A573-4D6D-9CA3-9416BA36D37F}"/>
              </a:ext>
            </a:extLst>
          </p:cNvPr>
          <p:cNvSpPr txBox="1">
            <a:spLocks/>
          </p:cNvSpPr>
          <p:nvPr/>
        </p:nvSpPr>
        <p:spPr>
          <a:xfrm>
            <a:off x="10531702" y="6168524"/>
            <a:ext cx="1052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200" smtClean="0"/>
              <a:pPr/>
              <a:t>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97480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7580DE-C0DA-46F0-BDA4-182188C66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GCM </a:t>
            </a:r>
            <a:r>
              <a:rPr lang="it-IT" dirty="0" err="1"/>
              <a:t>Outputs</a:t>
            </a: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7D06D07-41C0-42FE-9516-6FB2CF14E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594" y="1895574"/>
            <a:ext cx="11029616" cy="4574556"/>
          </a:xfrm>
        </p:spPr>
        <p:txBody>
          <a:bodyPr anchor="t" anchorCtr="0">
            <a:normAutofit fontScale="77500" lnSpcReduction="20000"/>
          </a:bodyPr>
          <a:lstStyle/>
          <a:p>
            <a:pPr marL="0" indent="0">
              <a:buNone/>
            </a:pPr>
            <a:r>
              <a:rPr lang="it-IT" sz="2300" dirty="0"/>
              <a:t>ECMWF (Reading, UK) </a:t>
            </a:r>
            <a:r>
              <a:rPr lang="it-IT" sz="2300" dirty="0" err="1"/>
              <a:t>provides</a:t>
            </a:r>
            <a:r>
              <a:rPr lang="it-IT" sz="2300" dirty="0"/>
              <a:t>: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/>
              <a:t>10 m U and V </a:t>
            </a:r>
            <a:r>
              <a:rPr lang="it-IT" sz="1500" dirty="0" err="1"/>
              <a:t>wind</a:t>
            </a:r>
            <a:r>
              <a:rPr lang="it-IT" sz="1500" dirty="0"/>
              <a:t> </a:t>
            </a:r>
            <a:r>
              <a:rPr lang="it-IT" sz="1500" dirty="0" err="1"/>
              <a:t>components</a:t>
            </a:r>
            <a:endParaRPr lang="it-IT" sz="15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/>
              <a:t>2 m T and </a:t>
            </a:r>
            <a:r>
              <a:rPr lang="it-IT" sz="1500" dirty="0" err="1"/>
              <a:t>dewpoint</a:t>
            </a:r>
            <a:r>
              <a:rPr lang="it-IT" sz="1500" dirty="0"/>
              <a:t> T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/>
              <a:t>Albedo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 err="1"/>
              <a:t>Geopotential</a:t>
            </a:r>
            <a:endParaRPr lang="it-IT" sz="15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/>
              <a:t>Land-</a:t>
            </a:r>
            <a:r>
              <a:rPr lang="it-IT" sz="1500" dirty="0" err="1"/>
              <a:t>sea</a:t>
            </a:r>
            <a:r>
              <a:rPr lang="it-IT" sz="1500" dirty="0"/>
              <a:t> </a:t>
            </a:r>
            <a:r>
              <a:rPr lang="it-IT" sz="1500" dirty="0" err="1"/>
              <a:t>mask</a:t>
            </a:r>
            <a:endParaRPr lang="it-IT" sz="15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 err="1"/>
              <a:t>Mean</a:t>
            </a:r>
            <a:r>
              <a:rPr lang="it-IT" sz="1500" dirty="0"/>
              <a:t> </a:t>
            </a:r>
            <a:r>
              <a:rPr lang="it-IT" sz="1500" dirty="0" err="1"/>
              <a:t>sea</a:t>
            </a:r>
            <a:r>
              <a:rPr lang="it-IT" sz="1500" dirty="0"/>
              <a:t> </a:t>
            </a:r>
            <a:r>
              <a:rPr lang="it-IT" sz="1500" dirty="0" err="1"/>
              <a:t>level</a:t>
            </a:r>
            <a:r>
              <a:rPr lang="it-IT" sz="1500" dirty="0"/>
              <a:t> pressure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/>
              <a:t>Sea-</a:t>
            </a:r>
            <a:r>
              <a:rPr lang="it-IT" sz="1500" dirty="0" err="1"/>
              <a:t>ice</a:t>
            </a:r>
            <a:r>
              <a:rPr lang="it-IT" sz="1500" dirty="0"/>
              <a:t> cover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/>
              <a:t>Sea </a:t>
            </a:r>
            <a:r>
              <a:rPr lang="it-IT" sz="1500" dirty="0" err="1"/>
              <a:t>surface</a:t>
            </a:r>
            <a:r>
              <a:rPr lang="it-IT" sz="1500" dirty="0"/>
              <a:t> temperature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 err="1"/>
              <a:t>Skin</a:t>
            </a:r>
            <a:r>
              <a:rPr lang="it-IT" sz="1500" dirty="0"/>
              <a:t> temperature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 err="1"/>
              <a:t>Snow</a:t>
            </a:r>
            <a:r>
              <a:rPr lang="it-IT" sz="1500" dirty="0"/>
              <a:t> </a:t>
            </a:r>
            <a:r>
              <a:rPr lang="it-IT" sz="1500" dirty="0" err="1"/>
              <a:t>depth</a:t>
            </a:r>
            <a:endParaRPr lang="it-IT" sz="15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 err="1"/>
              <a:t>Soil</a:t>
            </a:r>
            <a:r>
              <a:rPr lang="it-IT" sz="1500" dirty="0"/>
              <a:t> temperature </a:t>
            </a:r>
            <a:r>
              <a:rPr lang="it-IT" sz="1500" dirty="0" err="1"/>
              <a:t>level</a:t>
            </a:r>
            <a:r>
              <a:rPr lang="it-IT" sz="1500" dirty="0"/>
              <a:t> (4)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/>
              <a:t>Surface pressure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/>
                </a:solidFill>
              </a:rPr>
              <a:t>Total, Low, Medium and High cloud cover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/>
              <a:t>Total </a:t>
            </a:r>
            <a:r>
              <a:rPr lang="it-IT" sz="1500" dirty="0" err="1"/>
              <a:t>column</a:t>
            </a:r>
            <a:r>
              <a:rPr lang="it-IT" sz="1500" dirty="0"/>
              <a:t> water and water </a:t>
            </a:r>
            <a:r>
              <a:rPr lang="it-IT" sz="1500" dirty="0" err="1"/>
              <a:t>vapor</a:t>
            </a:r>
            <a:endParaRPr lang="it-IT" sz="1500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r>
              <a:rPr lang="it-IT" sz="1500" dirty="0" err="1"/>
              <a:t>Volumetric</a:t>
            </a:r>
            <a:r>
              <a:rPr lang="it-IT" sz="1500" dirty="0"/>
              <a:t> </a:t>
            </a:r>
            <a:r>
              <a:rPr lang="it-IT" sz="1500" dirty="0" err="1"/>
              <a:t>soil</a:t>
            </a:r>
            <a:r>
              <a:rPr lang="it-IT" sz="1500" dirty="0"/>
              <a:t> water </a:t>
            </a:r>
            <a:r>
              <a:rPr lang="it-IT" sz="1500" dirty="0" err="1"/>
              <a:t>layer</a:t>
            </a:r>
            <a:r>
              <a:rPr lang="it-IT" sz="1500" dirty="0"/>
              <a:t> (4)</a:t>
            </a:r>
          </a:p>
          <a:p>
            <a:pPr>
              <a:buSzPct val="80000"/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buSzPct val="80000"/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29" name="Segnaposto piè di pagina 4">
            <a:extLst>
              <a:ext uri="{FF2B5EF4-FFF2-40B4-BE49-F238E27FC236}">
                <a16:creationId xmlns:a16="http://schemas.microsoft.com/office/drawing/2014/main" id="{C05A0B8B-60D5-4A83-B0F4-FD2DCFD04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7790" y="6240888"/>
            <a:ext cx="8337183" cy="289077"/>
          </a:xfrm>
        </p:spPr>
        <p:txBody>
          <a:bodyPr/>
          <a:lstStyle/>
          <a:p>
            <a:r>
              <a:rPr lang="en-US" sz="1200" dirty="0"/>
              <a:t>Sensitivity of WRF meteorological model in retrieving CTH and application to EUSO-SPB1 experiment</a:t>
            </a:r>
          </a:p>
        </p:txBody>
      </p:sp>
      <p:sp>
        <p:nvSpPr>
          <p:cNvPr id="31" name="Segnaposto numero diapositiva 3">
            <a:extLst>
              <a:ext uri="{FF2B5EF4-FFF2-40B4-BE49-F238E27FC236}">
                <a16:creationId xmlns:a16="http://schemas.microsoft.com/office/drawing/2014/main" id="{BA603528-6876-4D77-A96B-A52A5B34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702" y="6168524"/>
            <a:ext cx="1052508" cy="365125"/>
          </a:xfrm>
        </p:spPr>
        <p:txBody>
          <a:bodyPr/>
          <a:lstStyle/>
          <a:p>
            <a:fld id="{6D22F896-40B5-4ADD-8801-0D06FADFA095}" type="slidenum">
              <a:rPr lang="en-US" sz="1200" smtClean="0"/>
              <a:pPr/>
              <a:t>9</a:t>
            </a:fld>
            <a:endParaRPr lang="en-US" sz="1200" dirty="0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0514BDD3-18AB-4D57-9F8C-A908162A7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875747"/>
              </p:ext>
            </p:extLst>
          </p:nvPr>
        </p:nvGraphicFramePr>
        <p:xfrm>
          <a:off x="5062246" y="4727610"/>
          <a:ext cx="1059050" cy="148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sx="1000" sy="1000" algn="ctr" rotWithShape="0">
                    <a:srgbClr val="000000"/>
                  </a:outerShdw>
                </a:effectLst>
                <a:tableStyleId>{5C22544A-7EE6-4342-B048-85BDC9FD1C3A}</a:tableStyleId>
              </a:tblPr>
              <a:tblGrid>
                <a:gridCol w="352209">
                  <a:extLst>
                    <a:ext uri="{9D8B030D-6E8A-4147-A177-3AD203B41FA5}">
                      <a16:colId xmlns:a16="http://schemas.microsoft.com/office/drawing/2014/main" val="122039234"/>
                    </a:ext>
                  </a:extLst>
                </a:gridCol>
                <a:gridCol w="706841">
                  <a:extLst>
                    <a:ext uri="{9D8B030D-6E8A-4147-A177-3AD203B41FA5}">
                      <a16:colId xmlns:a16="http://schemas.microsoft.com/office/drawing/2014/main" val="3065012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tx1"/>
                          </a:solidFill>
                        </a:rPr>
                        <a:t>H (km)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607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 ≤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830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it-IT" sz="1200" dirty="0"/>
                        <a:t>2 ÷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281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6 ÷ 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64640"/>
                  </a:ext>
                </a:extLst>
              </a:tr>
            </a:tbl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66575E65-AFFD-4406-AE42-119034FEE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296" y="633601"/>
            <a:ext cx="268513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3147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ividendi">
  <a:themeElements>
    <a:clrScheme name="Dividend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i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i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TM02892315[[fn=Filo]]</Template>
  <TotalTime>1324</TotalTime>
  <Words>2845</Words>
  <Application>Microsoft Office PowerPoint</Application>
  <PresentationFormat>Widescreen</PresentationFormat>
  <Paragraphs>745</Paragraphs>
  <Slides>41</Slides>
  <Notes>0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41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Century Gothic</vt:lpstr>
      <vt:lpstr>Gill Sans MT</vt:lpstr>
      <vt:lpstr>Wingdings</vt:lpstr>
      <vt:lpstr>Wingdings 2</vt:lpstr>
      <vt:lpstr>HDOfficeLightV0</vt:lpstr>
      <vt:lpstr>1_HDOfficeLightV0</vt:lpstr>
      <vt:lpstr>2_HDOfficeLightV0</vt:lpstr>
      <vt:lpstr>Dividendi</vt:lpstr>
      <vt:lpstr>Sensitivity of WRF meteorological model in retrieving Cloud Top Height and application to the EUSO-SPB1 experiment</vt:lpstr>
      <vt:lpstr>Summary</vt:lpstr>
      <vt:lpstr>Summary</vt:lpstr>
      <vt:lpstr>JEM-EUSO program</vt:lpstr>
      <vt:lpstr>Presentazione standard di PowerPoint</vt:lpstr>
      <vt:lpstr>Meteorological Models</vt:lpstr>
      <vt:lpstr>Meteorological Models</vt:lpstr>
      <vt:lpstr> </vt:lpstr>
      <vt:lpstr>GCM Outputs</vt:lpstr>
      <vt:lpstr>GCM Outputs</vt:lpstr>
      <vt:lpstr>GCM Outputs</vt:lpstr>
      <vt:lpstr>GCM Outputs: EUSO-SPB1</vt:lpstr>
      <vt:lpstr>GCM Outputs: EUSO-SPB1</vt:lpstr>
      <vt:lpstr>GCM Outputs: EUSO-SPB1</vt:lpstr>
      <vt:lpstr> </vt:lpstr>
      <vt:lpstr>WRF structure</vt:lpstr>
      <vt:lpstr>Parametrisation schemes</vt:lpstr>
      <vt:lpstr> </vt:lpstr>
      <vt:lpstr>CTH retrieval</vt:lpstr>
      <vt:lpstr>comparison</vt:lpstr>
      <vt:lpstr>comparison</vt:lpstr>
      <vt:lpstr>comparison</vt:lpstr>
      <vt:lpstr> </vt:lpstr>
      <vt:lpstr>Simulations</vt:lpstr>
      <vt:lpstr>CTH from Cloud fraction</vt:lpstr>
      <vt:lpstr>CTH from Cloud fraction</vt:lpstr>
      <vt:lpstr> </vt:lpstr>
      <vt:lpstr>CTH from optical depth</vt:lpstr>
      <vt:lpstr> </vt:lpstr>
      <vt:lpstr>EUSO-spb1: settings</vt:lpstr>
      <vt:lpstr>CTH retrieval</vt:lpstr>
      <vt:lpstr>Conclusions</vt:lpstr>
      <vt:lpstr>Appendix a: GCM Outputs</vt:lpstr>
      <vt:lpstr>GCM Outputs</vt:lpstr>
      <vt:lpstr>GCM Outputs</vt:lpstr>
      <vt:lpstr>GCM Outputs</vt:lpstr>
      <vt:lpstr>Appendix b:  wrf structure </vt:lpstr>
      <vt:lpstr>Appendix c: Accuracy</vt:lpstr>
      <vt:lpstr>Appendix d: From the previous work</vt:lpstr>
      <vt:lpstr>Meteorological Models</vt:lpstr>
      <vt:lpstr>Meteorological Models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</dc:creator>
  <cp:lastModifiedBy>acer</cp:lastModifiedBy>
  <cp:revision>104</cp:revision>
  <dcterms:created xsi:type="dcterms:W3CDTF">2018-07-11T09:09:47Z</dcterms:created>
  <dcterms:modified xsi:type="dcterms:W3CDTF">2018-07-16T20:51:58Z</dcterms:modified>
</cp:coreProperties>
</file>