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58" r:id="rId3"/>
    <p:sldId id="282" r:id="rId4"/>
    <p:sldId id="259" r:id="rId5"/>
    <p:sldId id="291" r:id="rId6"/>
    <p:sldId id="289" r:id="rId7"/>
    <p:sldId id="290" r:id="rId8"/>
    <p:sldId id="268" r:id="rId9"/>
    <p:sldId id="277" r:id="rId10"/>
    <p:sldId id="264" r:id="rId11"/>
    <p:sldId id="274" r:id="rId12"/>
    <p:sldId id="276" r:id="rId13"/>
    <p:sldId id="283" r:id="rId14"/>
    <p:sldId id="265" r:id="rId15"/>
    <p:sldId id="285" r:id="rId16"/>
    <p:sldId id="272" r:id="rId17"/>
    <p:sldId id="279" r:id="rId18"/>
    <p:sldId id="278" r:id="rId19"/>
    <p:sldId id="269" r:id="rId20"/>
    <p:sldId id="270" r:id="rId21"/>
    <p:sldId id="273" r:id="rId22"/>
    <p:sldId id="281" r:id="rId23"/>
    <p:sldId id="287" r:id="rId24"/>
    <p:sldId id="284" r:id="rId25"/>
    <p:sldId id="288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semeraro" initials="as" lastIdx="1" clrIdx="0">
    <p:extLst>
      <p:ext uri="{19B8F6BF-5375-455C-9EA6-DF929625EA0E}">
        <p15:presenceInfo xmlns="" xmlns:p15="http://schemas.microsoft.com/office/powerpoint/2012/main" userId="8e5bac06c9662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0099FF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-235" y="-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292AA-A816-4A4D-A75B-A405AB5BEB11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86922-B8C8-4C04-9E13-7275C88E2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04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6922-B8C8-4C04-9E13-7275C88E2CA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81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3B72-BA02-46E2-A9D2-8B745702FB06}" type="datetime1">
              <a:rPr lang="de-DE" smtClean="0"/>
              <a:t>17.10.2018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5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949B-B2D4-46F5-9FA4-5A3574FAF7C3}" type="datetime1">
              <a:rPr lang="de-DE" smtClean="0"/>
              <a:t>17.10.2018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28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E2AD-E492-4A8A-9716-15FDD88CCB81}" type="datetime1">
              <a:rPr lang="de-DE" smtClean="0"/>
              <a:t>17.10.2018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78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460-563A-4199-B76F-1C5196F281C2}" type="datetime1">
              <a:rPr lang="de-DE" smtClean="0"/>
              <a:t>17.10.2018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0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E649-06A6-4E52-977D-8EA4E0D6B6C9}" type="datetime1">
              <a:rPr lang="de-DE" smtClean="0"/>
              <a:t>17.10.2018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77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dirty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BA36-90BB-4144-8C3C-318FDAFA12DE}" type="datetime1">
              <a:rPr lang="de-DE" smtClean="0"/>
              <a:t>17.10.2018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519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dirty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16AC-149D-4ADD-8100-D4AADB4FC151}" type="datetime1">
              <a:rPr lang="de-DE" smtClean="0"/>
              <a:t>17.10.2018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675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352E-5813-4456-957F-FB75C9E05C00}" type="datetime1">
              <a:rPr lang="de-DE" smtClean="0"/>
              <a:t>17.10.2018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0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7734-5C1C-4D15-A70A-0A8A2C6B1963}" type="datetime1">
              <a:rPr lang="de-DE" smtClean="0"/>
              <a:t>17.10.2018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96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9716-7B66-45D1-AC22-76BEF60DF631}" type="datetime1">
              <a:rPr lang="de-DE" smtClean="0"/>
              <a:t>17.10.2018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21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4CA-D241-4868-8C02-987B24DA2C53}" type="datetime1">
              <a:rPr lang="de-DE" smtClean="0"/>
              <a:t>17.10.2018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49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1C48-C0A8-43CB-8B28-B41D0BF8848C}" type="datetime1">
              <a:rPr lang="de-DE" smtClean="0"/>
              <a:t>17.10.2018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10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8240-5CAE-4BC5-95C6-2A6C3F4F6526}" type="datetime1">
              <a:rPr lang="de-DE" smtClean="0"/>
              <a:t>17.10.2018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79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0416-5F72-47A8-B1CD-2E83563D15A2}" type="datetime1">
              <a:rPr lang="de-DE" smtClean="0"/>
              <a:t>17.10.2018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5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1227-2939-44BF-8C67-F14C1131C614}" type="datetime1">
              <a:rPr lang="de-DE" smtClean="0"/>
              <a:t>17.10.2018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88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7FE6-803C-49F5-A56E-149C2879A04F}" type="datetime1">
              <a:rPr lang="de-DE" smtClean="0"/>
              <a:t>17.10.2018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94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1535-5FA6-4F5B-B95D-92C0143B1F8C}" type="datetime1">
              <a:rPr lang="de-DE" smtClean="0"/>
              <a:t>17.10.2018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26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7DDA52-5B13-4D98-8EBF-EDF6612CFE46}" type="datetime1">
              <a:rPr lang="de-DE" smtClean="0"/>
              <a:t>17.10.2018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898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8">
            <a:extLst>
              <a:ext uri="{FF2B5EF4-FFF2-40B4-BE49-F238E27FC236}">
                <a16:creationId xmlns="" xmlns:a16="http://schemas.microsoft.com/office/drawing/2014/main" id="{B54D9CF6-BBB2-422C-B696-10810A603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21" y="193888"/>
            <a:ext cx="1926772" cy="1639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16427" y="291192"/>
            <a:ext cx="8001000" cy="998766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i="1" dirty="0" err="1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  <a:t>Università</a:t>
            </a:r>
            <a:r>
              <a:rPr lang="de-DE" sz="3200" i="1" dirty="0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  <a:t> </a:t>
            </a:r>
            <a:r>
              <a:rPr lang="de-DE" sz="3200" i="1" dirty="0" err="1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  <a:t>degli</a:t>
            </a:r>
            <a:r>
              <a:rPr lang="de-DE" sz="3200" i="1" dirty="0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  <a:t> </a:t>
            </a:r>
            <a:r>
              <a:rPr lang="de-DE" sz="3200" i="1" dirty="0" err="1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  <a:t>studi</a:t>
            </a:r>
            <a:r>
              <a:rPr lang="de-DE" sz="3200" i="1" dirty="0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  <a:t> di </a:t>
            </a:r>
            <a:r>
              <a:rPr lang="de-DE" sz="3200" i="1" dirty="0" err="1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  <a:t>torino</a:t>
            </a:r>
            <a:r>
              <a:rPr lang="de-DE" sz="3200" i="1" dirty="0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  <a:t/>
            </a:r>
            <a:br>
              <a:rPr lang="de-DE" sz="3200" i="1" dirty="0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</a:br>
            <a:r>
              <a:rPr lang="de-DE" sz="3200" i="1" dirty="0" err="1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  <a:t>corso</a:t>
            </a:r>
            <a:r>
              <a:rPr lang="de-DE" sz="3200" i="1" dirty="0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  <a:t> di </a:t>
            </a:r>
            <a:r>
              <a:rPr lang="de-DE" sz="3200" i="1" dirty="0" err="1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  <a:t>laurea</a:t>
            </a:r>
            <a:r>
              <a:rPr lang="de-DE" sz="3200" i="1" dirty="0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  <a:t> in </a:t>
            </a:r>
            <a:r>
              <a:rPr lang="de-DE" sz="3200" i="1" dirty="0" err="1">
                <a:ln w="3175" cmpd="sng">
                  <a:solidFill>
                    <a:srgbClr val="92D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</a:rPr>
              <a:t>fisica</a:t>
            </a:r>
            <a:endParaRPr lang="it-IT" b="1" i="1" dirty="0">
              <a:ln w="3175" cmpd="sng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47498" y="3830260"/>
            <a:ext cx="9761764" cy="1947333"/>
          </a:xfrm>
        </p:spPr>
        <p:txBody>
          <a:bodyPr/>
          <a:lstStyle/>
          <a:p>
            <a:r>
              <a:rPr lang="de-DE" i="1" dirty="0" err="1">
                <a:solidFill>
                  <a:schemeClr val="tx1"/>
                </a:solidFill>
                <a:latin typeface="Comic Sans MS"/>
              </a:rPr>
              <a:t>Candidato</a:t>
            </a:r>
            <a:r>
              <a:rPr lang="de-DE" i="1" dirty="0">
                <a:solidFill>
                  <a:schemeClr val="tx1"/>
                </a:solidFill>
                <a:latin typeface="Comic Sans MS"/>
              </a:rPr>
              <a:t> : Andrea </a:t>
            </a:r>
            <a:r>
              <a:rPr lang="de-DE" i="1" dirty="0" err="1">
                <a:solidFill>
                  <a:schemeClr val="tx1"/>
                </a:solidFill>
                <a:latin typeface="Comic Sans MS"/>
              </a:rPr>
              <a:t>Semeraro</a:t>
            </a:r>
            <a:endParaRPr lang="de-DE" i="1" dirty="0">
              <a:solidFill>
                <a:schemeClr val="tx1"/>
              </a:solidFill>
              <a:latin typeface="Comic Sans MS"/>
            </a:endParaRPr>
          </a:p>
          <a:p>
            <a:r>
              <a:rPr lang="de-DE" i="1" dirty="0" err="1">
                <a:solidFill>
                  <a:schemeClr val="tx1"/>
                </a:solidFill>
                <a:latin typeface="Comic Sans MS"/>
              </a:rPr>
              <a:t>Relatore</a:t>
            </a:r>
            <a:r>
              <a:rPr lang="de-DE" i="1" dirty="0">
                <a:solidFill>
                  <a:schemeClr val="tx1"/>
                </a:solidFill>
                <a:latin typeface="Comic Sans MS"/>
              </a:rPr>
              <a:t> : Prof. Mario Edoardo </a:t>
            </a:r>
            <a:r>
              <a:rPr lang="de-DE" i="1" dirty="0" err="1">
                <a:solidFill>
                  <a:schemeClr val="tx1"/>
                </a:solidFill>
                <a:latin typeface="Comic Sans MS"/>
              </a:rPr>
              <a:t>Bertaina</a:t>
            </a:r>
            <a:endParaRPr lang="de-DE" i="1" dirty="0">
              <a:solidFill>
                <a:schemeClr val="tx1"/>
              </a:solidFill>
              <a:latin typeface="Comic Sans MS"/>
            </a:endParaRPr>
          </a:p>
          <a:p>
            <a:r>
              <a:rPr lang="de-DE" i="1" dirty="0">
                <a:solidFill>
                  <a:schemeClr val="tx1"/>
                </a:solidFill>
                <a:latin typeface="Comic Sans MS"/>
              </a:rPr>
              <a:t>Tutor </a:t>
            </a:r>
            <a:r>
              <a:rPr lang="de-DE" i="1" dirty="0" err="1">
                <a:solidFill>
                  <a:schemeClr val="tx1"/>
                </a:solidFill>
                <a:latin typeface="Comic Sans MS"/>
              </a:rPr>
              <a:t>aziendale</a:t>
            </a:r>
            <a:r>
              <a:rPr lang="de-DE" i="1" dirty="0">
                <a:solidFill>
                  <a:schemeClr val="tx1"/>
                </a:solidFill>
                <a:latin typeface="Comic Sans MS"/>
              </a:rPr>
              <a:t> : </a:t>
            </a:r>
            <a:r>
              <a:rPr lang="de-DE" i="1" dirty="0" err="1">
                <a:solidFill>
                  <a:schemeClr val="tx1"/>
                </a:solidFill>
                <a:latin typeface="Comic Sans MS"/>
              </a:rPr>
              <a:t>Dott</a:t>
            </a:r>
            <a:r>
              <a:rPr lang="de-DE" i="1" dirty="0">
                <a:solidFill>
                  <a:schemeClr val="tx1"/>
                </a:solidFill>
                <a:latin typeface="Comic Sans MS"/>
              </a:rPr>
              <a:t>. Ivano </a:t>
            </a:r>
            <a:r>
              <a:rPr lang="de-DE" i="1" dirty="0" err="1">
                <a:solidFill>
                  <a:schemeClr val="tx1"/>
                </a:solidFill>
                <a:latin typeface="Comic Sans MS"/>
              </a:rPr>
              <a:t>Musso</a:t>
            </a:r>
          </a:p>
        </p:txBody>
      </p:sp>
      <p:pic>
        <p:nvPicPr>
          <p:cNvPr id="10" name="Immagine 10" descr="Immagine che contiene clipart&#10;&#10;Descrizione generata con affidabilità molto elevata">
            <a:extLst>
              <a:ext uri="{FF2B5EF4-FFF2-40B4-BE49-F238E27FC236}">
                <a16:creationId xmlns="" xmlns:a16="http://schemas.microsoft.com/office/drawing/2014/main" id="{59E44403-CBCB-4443-A8F8-5704DCC97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257" y="5202590"/>
            <a:ext cx="2743200" cy="1160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7736674F-D007-48EB-BA04-1256D87F44AD}"/>
              </a:ext>
            </a:extLst>
          </p:cNvPr>
          <p:cNvSpPr txBox="1"/>
          <p:nvPr/>
        </p:nvSpPr>
        <p:spPr>
          <a:xfrm>
            <a:off x="846365" y="2030186"/>
            <a:ext cx="10308771" cy="2123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Studio sulla localizzazione e controllo percorso di un robot utilizzando un sistema di </a:t>
            </a:r>
            <a:r>
              <a:rPr lang="it-IT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riferimento relativo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3633" y="290890"/>
            <a:ext cx="10843760" cy="1064382"/>
          </a:xfrm>
        </p:spPr>
        <p:txBody>
          <a:bodyPr/>
          <a:lstStyle/>
          <a:p>
            <a:pPr algn="ctr"/>
            <a:r>
              <a:rPr lang="it-IT" dirty="0"/>
              <a:t>Test e correzioni sul simulatore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65414" y="1437988"/>
            <a:ext cx="303711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Spostamento lineare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10</a:t>
            </a:fld>
            <a:endParaRPr lang="de-DE"/>
          </a:p>
        </p:txBody>
      </p:sp>
      <p:sp>
        <p:nvSpPr>
          <p:cNvPr id="10" name="Titolo 4"/>
          <p:cNvSpPr txBox="1">
            <a:spLocks/>
          </p:cNvSpPr>
          <p:nvPr/>
        </p:nvSpPr>
        <p:spPr>
          <a:xfrm>
            <a:off x="7852454" y="1437988"/>
            <a:ext cx="2769281" cy="40011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cap="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Rotazione</a:t>
            </a:r>
            <a:endParaRPr lang="it-IT" sz="20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034675"/>
              </p:ext>
            </p:extLst>
          </p:nvPr>
        </p:nvGraphicFramePr>
        <p:xfrm>
          <a:off x="440871" y="2179860"/>
          <a:ext cx="5045530" cy="3437171"/>
        </p:xfrm>
        <a:graphic>
          <a:graphicData uri="http://schemas.openxmlformats.org/drawingml/2006/table">
            <a:tbl>
              <a:tblPr>
                <a:solidFill>
                  <a:srgbClr val="66FF33"/>
                </a:solidFill>
                <a:tableStyleId>{306799F8-075E-4A3A-A7F6-7FBC6576F1A4}</a:tableStyleId>
              </a:tblPr>
              <a:tblGrid>
                <a:gridCol w="1121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82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00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60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37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dist. Teo[m]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metri </a:t>
                      </a:r>
                      <a:r>
                        <a:rPr lang="it-IT" sz="1400" b="1" u="none" strike="noStrike" kern="1200" dirty="0">
                          <a:effectLst/>
                        </a:rPr>
                        <a:t>fatti[m</a:t>
                      </a:r>
                      <a:r>
                        <a:rPr lang="it-IT" sz="1400" b="1" u="none" strike="noStrike" dirty="0">
                          <a:effectLst/>
                        </a:rPr>
                        <a:t>]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err. compiuto[m]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effectLst/>
                        </a:rPr>
                        <a:t>err</a:t>
                      </a:r>
                      <a:r>
                        <a:rPr lang="it-IT" sz="1400" b="1" u="none" strike="noStrike" dirty="0">
                          <a:effectLst/>
                        </a:rPr>
                        <a:t> associato[m]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7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1,000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0,907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-0,093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0,002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7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3,000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2,972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-0,028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0,002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7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5,000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4,987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-0,013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0,002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7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7,000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7,052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0,052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0,002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7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8,000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8,060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0,060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0,002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7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10,000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10,125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0,125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0,002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37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12,000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12,176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0,176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0,002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37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15,000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15,265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0,265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0,002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37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20,000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20,402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0,402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400" b="1" u="none" strike="noStrike" dirty="0">
                          <a:effectLst/>
                        </a:rPr>
                        <a:t>0,002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78252"/>
              </p:ext>
            </p:extLst>
          </p:nvPr>
        </p:nvGraphicFramePr>
        <p:xfrm>
          <a:off x="6408169" y="2192559"/>
          <a:ext cx="5657850" cy="3440797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436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91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8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28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44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effectLst/>
                        </a:rPr>
                        <a:t>ang</a:t>
                      </a:r>
                      <a:r>
                        <a:rPr lang="it-IT" sz="1400" b="1" u="none" strike="noStrike" dirty="0">
                          <a:effectLst/>
                        </a:rPr>
                        <a:t>. Teo[°]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gradi fatti[°]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err rotazione[°]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err associato[°]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0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30,00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28,00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-2,00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0,49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0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45,00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43,02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-1,98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0,49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0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90,00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89,31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-0,69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0,49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0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135,00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135,02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0,49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0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180,00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180,92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0,92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0,49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40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225,00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226,03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1,03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0,49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0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270,00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271,94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1,94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0,49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0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315,00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318,04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3,04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0,49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40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360,00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363,95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</a:rPr>
                        <a:t>3,95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0,49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1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477736" y="5976610"/>
            <a:ext cx="242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 = 0,996</a:t>
            </a:r>
          </a:p>
        </p:txBody>
      </p:sp>
      <p:sp>
        <p:nvSpPr>
          <p:cNvPr id="8" name="Rettangolo 7"/>
          <p:cNvSpPr/>
          <p:nvPr/>
        </p:nvSpPr>
        <p:spPr>
          <a:xfrm>
            <a:off x="7617930" y="5906596"/>
            <a:ext cx="2220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 = 0,992</a:t>
            </a:r>
          </a:p>
        </p:txBody>
      </p:sp>
    </p:spTree>
    <p:extLst>
      <p:ext uri="{BB962C8B-B14F-4D97-AF65-F5344CB8AC3E}">
        <p14:creationId xmlns:p14="http://schemas.microsoft.com/office/powerpoint/2010/main" val="251412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 txBox="1">
            <a:spLocks noGrp="1"/>
          </p:cNvSpPr>
          <p:nvPr>
            <p:ph type="title"/>
          </p:nvPr>
        </p:nvSpPr>
        <p:spPr>
          <a:xfrm>
            <a:off x="447448" y="779661"/>
            <a:ext cx="429600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Spostamento lineare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776356" y="1730828"/>
            <a:ext cx="4278085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L’errore associato ad ogni spostamento aumenta linearmente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8588826" y="2661557"/>
            <a:ext cx="571500" cy="9144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645728" y="3739243"/>
            <a:ext cx="4539343" cy="10215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Se ad esempio impartiamo al robot di </a:t>
            </a:r>
            <a:r>
              <a:rPr lang="it-IT" dirty="0" smtClean="0"/>
              <a:t>spostarsi</a:t>
            </a:r>
            <a:r>
              <a:rPr lang="it-IT" dirty="0" smtClean="0"/>
              <a:t> </a:t>
            </a:r>
            <a:r>
              <a:rPr lang="it-IT" dirty="0"/>
              <a:t>di 13 metri il comando che arriverà alle ruote sarà di 12,79 m.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085881" y="5898635"/>
            <a:ext cx="7457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( 0,0256 </a:t>
            </a:r>
            <a:r>
              <a:rPr lang="it-I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± 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0,0009 ) </a:t>
            </a:r>
            <a:r>
              <a:rPr lang="it-I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– ( 0,122 </a:t>
            </a:r>
            <a:r>
              <a:rPr lang="it-I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± 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0,009 )m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11</a:t>
            </a:fld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45728" y="685802"/>
            <a:ext cx="5184322" cy="236763"/>
          </a:xfrm>
        </p:spPr>
        <p:txBody>
          <a:bodyPr>
            <a:normAutofit fontScale="55000" lnSpcReduction="20000"/>
          </a:bodyPr>
          <a:lstStyle/>
          <a:p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6" y="1666705"/>
            <a:ext cx="5844041" cy="368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57" y="3759087"/>
            <a:ext cx="263842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14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5" y="1207805"/>
            <a:ext cx="5878285" cy="392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4"/>
          <p:cNvSpPr txBox="1">
            <a:spLocks noGrp="1"/>
          </p:cNvSpPr>
          <p:nvPr>
            <p:ph type="title"/>
          </p:nvPr>
        </p:nvSpPr>
        <p:spPr>
          <a:xfrm>
            <a:off x="765855" y="615768"/>
            <a:ext cx="2663145" cy="400110"/>
          </a:xfrm>
          <a:prstGeom prst="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0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Rotazione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1"/>
          </p:nvPr>
        </p:nvSpPr>
        <p:spPr>
          <a:xfrm>
            <a:off x="6768193" y="1783957"/>
            <a:ext cx="4718957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dirty="0"/>
              <a:t>L’errore associato ad </a:t>
            </a:r>
            <a:r>
              <a:rPr lang="it-IT"/>
              <a:t>ogni </a:t>
            </a:r>
            <a:r>
              <a:rPr lang="it-IT" smtClean="0"/>
              <a:t>rotazione </a:t>
            </a:r>
            <a:r>
              <a:rPr lang="it-IT" dirty="0"/>
              <a:t>aumenta linearmente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8752115" y="2857161"/>
            <a:ext cx="571500" cy="9144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768193" y="4000501"/>
            <a:ext cx="4710793" cy="10215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Se ad esempio impartiamo al robot di ruotarsi di 130° il comando che arriverà alle ruote sarà di 130,24°.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1257" y="5449599"/>
            <a:ext cx="10433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= ( 0,0175 ± 0,0008 ) x – ( 2,5 ± 0,2 )°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12</a:t>
            </a:fld>
            <a:endParaRPr lang="de-DE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10" y="3559063"/>
            <a:ext cx="2790825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56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5469" y="486832"/>
            <a:ext cx="8534400" cy="1507067"/>
          </a:xfrm>
        </p:spPr>
        <p:txBody>
          <a:bodyPr/>
          <a:lstStyle/>
          <a:p>
            <a:r>
              <a:rPr lang="it-IT" dirty="0"/>
              <a:t>Test e correzioni sul robot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7112" y="1959717"/>
            <a:ext cx="5643109" cy="5143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Sono stati modificati tre parametri del robot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13</a:t>
            </a:fld>
            <a:endParaRPr lang="de-DE"/>
          </a:p>
        </p:txBody>
      </p:sp>
      <p:sp>
        <p:nvSpPr>
          <p:cNvPr id="5" name="CasellaDiTesto 4"/>
          <p:cNvSpPr txBox="1"/>
          <p:nvPr/>
        </p:nvSpPr>
        <p:spPr>
          <a:xfrm>
            <a:off x="375557" y="3045023"/>
            <a:ext cx="2506436" cy="3293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DriftFactor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</a:t>
            </a:r>
            <a:r>
              <a:rPr lang="it-IT" sz="1600" dirty="0"/>
              <a:t>è un parametro con valore da 1-8192 che viene aggiunto o sottratto dai conteggi dell'encoder della ruota sinistra per correggere le differenze di circonferenza dei pneumatici e la conseguente traslazione e rotazione.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156857" y="3045023"/>
            <a:ext cx="2506436" cy="206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TicksMM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1600" dirty="0"/>
              <a:t> : è il numero di conteggi dell'encoder per millimetro di rotazione del pneumatico per i calcoli della velocità di traslazione e della distanza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962651" y="3049684"/>
            <a:ext cx="2506436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RevCount</a:t>
            </a:r>
            <a:r>
              <a:rPr lang="it-IT" sz="1600" dirty="0"/>
              <a:t> : è il numero </a:t>
            </a:r>
            <a:r>
              <a:rPr lang="it-IT" sz="1600" dirty="0" smtClean="0"/>
              <a:t>di </a:t>
            </a:r>
            <a:r>
              <a:rPr lang="it-IT" sz="1600" dirty="0"/>
              <a:t>conteggi dell'encoder per una rotazione di 180 gradi del robot e viene utilizzato per calcolare ed eseguire rotazioni.</a:t>
            </a:r>
          </a:p>
        </p:txBody>
      </p:sp>
      <p:pic>
        <p:nvPicPr>
          <p:cNvPr id="11267" name="Picture 3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86" y="2947595"/>
            <a:ext cx="3271156" cy="245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294915" y="2114549"/>
            <a:ext cx="383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esempio di lettore di velocità delle ruote o ENCODER</a:t>
            </a:r>
          </a:p>
        </p:txBody>
      </p:sp>
    </p:spTree>
    <p:extLst>
      <p:ext uri="{BB962C8B-B14F-4D97-AF65-F5344CB8AC3E}">
        <p14:creationId xmlns:p14="http://schemas.microsoft.com/office/powerpoint/2010/main" val="3365573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7833" y="2261916"/>
            <a:ext cx="5969681" cy="33555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Creazione diretta del file .</a:t>
            </a:r>
            <a:r>
              <a:rPr lang="it-IT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txt</a:t>
            </a:r>
            <a:endParaRPr lang="it-IT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arenR"/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Possibilità di settare la posizione di partenza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Possibilità di tornare al punto iniziale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Confronto della posizione reale con quella teorica dopo 5 movimenti . Nel caso la posizione fosse molto diversa da quella prevista il programma corregge il prossimo spostamento tenendo conto dell’errore sulla posizione attuale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65955" y="201082"/>
            <a:ext cx="8639402" cy="901097"/>
          </a:xfrm>
        </p:spPr>
        <p:txBody>
          <a:bodyPr/>
          <a:lstStyle/>
          <a:p>
            <a:pPr algn="ctr"/>
            <a:r>
              <a:rPr lang="it-IT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NUOVI NODI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75557" y="1853294"/>
            <a:ext cx="4465864" cy="4086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Rapd_reader_controllo_odometria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91993" y="1853293"/>
            <a:ext cx="4465864" cy="4086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Robot_motion_2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021285" y="2588079"/>
            <a:ext cx="4136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Controllo di ogni rotazione. Correzione della rotazione se il robot sbaglia di un angolo maggiore di 0,5°.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0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15</a:t>
            </a:fld>
            <a:endParaRPr lang="de-D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6" r="50000" b="54932"/>
          <a:stretch/>
        </p:blipFill>
        <p:spPr bwMode="auto">
          <a:xfrm>
            <a:off x="242888" y="5988500"/>
            <a:ext cx="6713083" cy="53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7" b="94056"/>
          <a:stretch/>
        </p:blipFill>
        <p:spPr bwMode="auto">
          <a:xfrm>
            <a:off x="242888" y="350127"/>
            <a:ext cx="9593397" cy="588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r="5545" b="86439"/>
          <a:stretch/>
        </p:blipFill>
        <p:spPr bwMode="auto">
          <a:xfrm>
            <a:off x="242888" y="1085114"/>
            <a:ext cx="9593397" cy="68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5" r="48240" b="65448"/>
          <a:stretch/>
        </p:blipFill>
        <p:spPr bwMode="auto">
          <a:xfrm>
            <a:off x="242888" y="1959427"/>
            <a:ext cx="5149964" cy="173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1" r="50000" b="41411"/>
          <a:stretch/>
        </p:blipFill>
        <p:spPr bwMode="auto">
          <a:xfrm>
            <a:off x="242888" y="3812722"/>
            <a:ext cx="5541846" cy="203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0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2668" y="413354"/>
            <a:ext cx="10149795" cy="1039890"/>
          </a:xfrm>
        </p:spPr>
        <p:txBody>
          <a:bodyPr/>
          <a:lstStyle/>
          <a:p>
            <a:r>
              <a:rPr lang="it-IT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RITORNARE ALLA POSIZIONE DI PARTENZA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2272" y="3388179"/>
            <a:ext cx="6278335" cy="25227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L’</a:t>
            </a:r>
            <a:r>
              <a:rPr lang="it-IT" dirty="0" err="1">
                <a:solidFill>
                  <a:schemeClr val="tx1"/>
                </a:solidFill>
              </a:rPr>
              <a:t>agoritmo</a:t>
            </a:r>
            <a:r>
              <a:rPr lang="it-IT" dirty="0">
                <a:solidFill>
                  <a:schemeClr val="tx1"/>
                </a:solidFill>
              </a:rPr>
              <a:t> prende la rotta del robot, l’angolo rispetto all’asse di riferimento(rotta = 0°) a cui si trova il robot e la distanza dal punto di origine e in base al quadrante in cui si trova la macchina calcola l’angolo e la direzione di rotazione per poter tornare indietro.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6571" y="1992085"/>
            <a:ext cx="5976258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In certi casi è di utilità per il robot poter </a:t>
            </a:r>
          </a:p>
          <a:p>
            <a:r>
              <a:rPr lang="it-IT" dirty="0"/>
              <a:t>ritornare alla posizione da cui è partito. 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3037114" y="2849336"/>
            <a:ext cx="465365" cy="4163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16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97" y="1529950"/>
            <a:ext cx="5307089" cy="4005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21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20" y="3282494"/>
            <a:ext cx="6143635" cy="311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75607" y="644979"/>
            <a:ext cx="3200399" cy="646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Formule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1500" y="1904219"/>
            <a:ext cx="63599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it-IT" sz="2800" dirty="0"/>
              <a:t>I e IV Quadrante: </a:t>
            </a:r>
            <a:r>
              <a:rPr lang="el-GR" sz="2800" dirty="0"/>
              <a:t>ϒ</a:t>
            </a:r>
            <a:r>
              <a:rPr lang="it-IT" sz="2800" dirty="0"/>
              <a:t> = 180 + </a:t>
            </a:r>
            <a:r>
              <a:rPr lang="el-GR" sz="2800" dirty="0"/>
              <a:t>α</a:t>
            </a:r>
            <a:r>
              <a:rPr lang="it-IT" sz="2800" dirty="0"/>
              <a:t> – </a:t>
            </a:r>
            <a:r>
              <a:rPr lang="el-GR" sz="2800" dirty="0"/>
              <a:t>β</a:t>
            </a:r>
            <a:endParaRPr lang="it-IT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it-IT" sz="2800" dirty="0"/>
              <a:t>II E III Quadrante: </a:t>
            </a:r>
            <a:r>
              <a:rPr lang="el-GR" sz="2800" dirty="0"/>
              <a:t>ϒ</a:t>
            </a:r>
            <a:r>
              <a:rPr lang="it-IT" sz="2800" dirty="0"/>
              <a:t> =  +</a:t>
            </a:r>
            <a:r>
              <a:rPr lang="el-GR" sz="2800" dirty="0"/>
              <a:t>α</a:t>
            </a:r>
            <a:r>
              <a:rPr lang="it-IT" sz="2800" dirty="0"/>
              <a:t> – </a:t>
            </a:r>
            <a:r>
              <a:rPr lang="el-GR" sz="2800" dirty="0"/>
              <a:t>β</a:t>
            </a:r>
            <a:endParaRPr lang="it-IT" sz="2800" dirty="0"/>
          </a:p>
          <a:p>
            <a:endParaRPr lang="it-IT" dirty="0">
              <a:latin typeface="Calibri"/>
            </a:endParaRPr>
          </a:p>
          <a:p>
            <a:pPr marL="400050" indent="-400050">
              <a:buFont typeface="+mj-lt"/>
              <a:buAutoNum type="romanUcPeriod"/>
            </a:pPr>
            <a:endParaRPr lang="it-IT" dirty="0">
              <a:latin typeface="Calibri"/>
            </a:endParaRPr>
          </a:p>
          <a:p>
            <a:pPr marL="400050" indent="-400050">
              <a:buFont typeface="+mj-lt"/>
              <a:buAutoNum type="romanUcPeriod"/>
            </a:pP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3282494"/>
            <a:ext cx="5448300" cy="311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5085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7570" y="2588486"/>
            <a:ext cx="6096000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Questo però può essere fatto utilizzando il comando SETO presente nel firmware ARCOS del robot.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128067" y="815405"/>
            <a:ext cx="5780314" cy="7150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Può risultare utile poter stabilire una nuova posizione inziale in cui poter far tornare il robot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5675324" y="1624693"/>
            <a:ext cx="685800" cy="81642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6" y="3796025"/>
            <a:ext cx="4204154" cy="228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5" y="3606922"/>
            <a:ext cx="5456237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66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1" y="315383"/>
            <a:ext cx="9815059" cy="1268488"/>
          </a:xfrm>
        </p:spPr>
        <p:txBody>
          <a:bodyPr/>
          <a:lstStyle/>
          <a:p>
            <a:pPr algn="ctr"/>
            <a:r>
              <a:rPr lang="it-IT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ALGORITMO DI CORREZIONE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642" y="1812471"/>
            <a:ext cx="4745038" cy="10123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 robot è altamente impreciso nei suoi spostamenti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16378" y="3837215"/>
            <a:ext cx="4547507" cy="16344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Rapd_reader_controllo_odometria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se il robot è fuori rotta correggiamo il suo tragitto utilizzando la posizione dell’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odometria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che è assunta come quella reale. 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2318657" y="2860562"/>
            <a:ext cx="269422" cy="90623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19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2" y="1583870"/>
            <a:ext cx="5894614" cy="4000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1E6BC21-47F9-4C31-B087-5A742187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7" y="2000430"/>
            <a:ext cx="8534400" cy="1343782"/>
          </a:xfrm>
        </p:spPr>
        <p:txBody>
          <a:bodyPr>
            <a:normAutofit/>
          </a:bodyPr>
          <a:lstStyle/>
          <a:p>
            <a:pPr marL="342900" indent="-342900">
              <a:buFont typeface="Wingdings"/>
              <a:buChar char="v"/>
            </a:pP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ROS, robot E SUO SIMULATORE , HARDWARE UTILIZZATO</a:t>
            </a:r>
            <a:r>
              <a:rPr lang="it-IT" sz="2000" dirty="0">
                <a:ea typeface="+mj-lt"/>
                <a:cs typeface="+mj-lt"/>
              </a:rPr>
              <a:t/>
            </a:r>
            <a:br>
              <a:rPr lang="it-IT" sz="2000" dirty="0">
                <a:ea typeface="+mj-lt"/>
                <a:cs typeface="+mj-lt"/>
              </a:rPr>
            </a:br>
            <a:r>
              <a:rPr lang="it-IT" sz="2000" dirty="0">
                <a:ea typeface="+mj-lt"/>
                <a:cs typeface="+mj-lt"/>
              </a:rPr>
              <a:t/>
            </a:r>
            <a:br>
              <a:rPr lang="it-IT" sz="2000" dirty="0">
                <a:ea typeface="+mj-lt"/>
                <a:cs typeface="+mj-lt"/>
              </a:rPr>
            </a:br>
            <a:endParaRPr lang="it-IT" sz="2000" dirty="0">
              <a:ea typeface="+mj-lt"/>
              <a:cs typeface="+mj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A03F9CB-F467-4DBC-BDF3-37B2BE892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892745" cy="3767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INDICE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8AA14536-CB3C-43DE-83D8-6978E96E5907}"/>
              </a:ext>
            </a:extLst>
          </p:cNvPr>
          <p:cNvSpPr txBox="1"/>
          <p:nvPr/>
        </p:nvSpPr>
        <p:spPr>
          <a:xfrm>
            <a:off x="756557" y="2901043"/>
            <a:ext cx="8716735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DESCRIZIONE FUNZIONAMENTO ALGORITMO DI PARTENZA CREATO DALL’AZIENDA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3506111-5116-47B5-A7C1-1D25D278F849}"/>
              </a:ext>
            </a:extLst>
          </p:cNvPr>
          <p:cNvSpPr txBox="1"/>
          <p:nvPr/>
        </p:nvSpPr>
        <p:spPr>
          <a:xfrm>
            <a:off x="756557" y="3812721"/>
            <a:ext cx="7440386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DESCRIZIONE DEI TEST E DELLE CORREZIONI EFFETTUATI SUI FILE PRECEDENTEMENTE PRESENTATI ( RAPD_READER ROBOT_MOTION E SU ROSARIA 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A2129754-D186-4125-BDB5-56842B8F493A}"/>
              </a:ext>
            </a:extLst>
          </p:cNvPr>
          <p:cNvSpPr txBox="1"/>
          <p:nvPr/>
        </p:nvSpPr>
        <p:spPr>
          <a:xfrm>
            <a:off x="756557" y="5056415"/>
            <a:ext cx="7233557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ALGORITMO DI CONTROLLO _ODOMETRIA, CON SPIEGAZIONE DELL'ODOMETRIA E FILTRI DI KALMANN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</a:t>
            </a:fld>
            <a:endParaRPr lang="de-DE"/>
          </a:p>
        </p:txBody>
      </p:sp>
      <p:sp>
        <p:nvSpPr>
          <p:cNvPr id="8" name="CasellaDiTesto 7"/>
          <p:cNvSpPr txBox="1"/>
          <p:nvPr/>
        </p:nvSpPr>
        <p:spPr>
          <a:xfrm>
            <a:off x="756557" y="1606161"/>
            <a:ext cx="2563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SCOPO</a:t>
            </a:r>
            <a:r>
              <a:rPr lang="it-I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94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7686" y="-288396"/>
            <a:ext cx="9153753" cy="1507067"/>
          </a:xfrm>
        </p:spPr>
        <p:txBody>
          <a:bodyPr/>
          <a:lstStyle/>
          <a:p>
            <a:pPr algn="ctr"/>
            <a:r>
              <a:rPr lang="it-IT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SENSOR FUSION E FILTRI DI KALLMAN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7975" y="1249135"/>
            <a:ext cx="6990896" cy="144507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it-IT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Problematiche riscontrate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it-IT" sz="1900" dirty="0"/>
              <a:t>l’</a:t>
            </a:r>
            <a:r>
              <a:rPr lang="it-IT" sz="1900" dirty="0" err="1"/>
              <a:t>odometria</a:t>
            </a:r>
            <a:r>
              <a:rPr lang="it-IT" sz="1900" dirty="0"/>
              <a:t> dopo qualche spostamento diventa imprecisa e la stima della posizione viene fatta usando un sistema relativo al robot mentre per poter fare il </a:t>
            </a:r>
            <a:r>
              <a:rPr lang="it-IT" sz="1900" dirty="0" err="1"/>
              <a:t>tracking</a:t>
            </a:r>
            <a:r>
              <a:rPr lang="it-IT" sz="1900" dirty="0"/>
              <a:t> abbiamo bisogno di uno assoluto.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143249" y="2878880"/>
            <a:ext cx="310243" cy="79193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65175" y="3736129"/>
            <a:ext cx="5200650" cy="10215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Si sono </a:t>
            </a:r>
            <a:r>
              <a:rPr lang="it-IT" dirty="0" smtClean="0"/>
              <a:t>introdotti </a:t>
            </a:r>
            <a:r>
              <a:rPr lang="it-IT" dirty="0"/>
              <a:t>un </a:t>
            </a:r>
            <a:r>
              <a:rPr lang="it-IT" b="1" dirty="0" err="1"/>
              <a:t>gps</a:t>
            </a:r>
            <a:r>
              <a:rPr lang="it-IT" dirty="0"/>
              <a:t> per stabilire la posizione e la distanza percorsa e una </a:t>
            </a:r>
            <a:r>
              <a:rPr lang="it-IT" b="1" dirty="0"/>
              <a:t>piattaforma inerziale</a:t>
            </a:r>
            <a:r>
              <a:rPr lang="it-IT" dirty="0"/>
              <a:t> per la rotta.</a:t>
            </a:r>
          </a:p>
        </p:txBody>
      </p:sp>
      <p:pic>
        <p:nvPicPr>
          <p:cNvPr id="1026" name="Picture 2" descr="Risultati immagini per immagine gps breakout gps v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4" y="4931229"/>
            <a:ext cx="1992085" cy="150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AutoShape 4" descr="Risultati immagini per minIMU v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Risultati immagini per minIMU v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8" descr="Risultati immagini per minIMU v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10" descr="Risultati immagini per minIMU v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2" descr="Risultati immagini per minIMU v9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7" name="Picture 13" descr="C:\Users\Utente\Downloads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18" y="5014914"/>
            <a:ext cx="1636939" cy="1636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CasellaDiTesto 11"/>
          <p:cNvSpPr txBox="1"/>
          <p:nvPr/>
        </p:nvSpPr>
        <p:spPr>
          <a:xfrm>
            <a:off x="8090807" y="3664129"/>
            <a:ext cx="3820886" cy="13280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Questi due nuovi strumenti verranno implementati insieme all’</a:t>
            </a:r>
            <a:r>
              <a:rPr lang="it-IT" dirty="0" err="1"/>
              <a:t>odometria</a:t>
            </a:r>
            <a:r>
              <a:rPr lang="it-IT" dirty="0"/>
              <a:t> per correggere la posizione. 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6368143" y="4082144"/>
            <a:ext cx="1289957" cy="3673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8303078" y="1975757"/>
            <a:ext cx="2909207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si utilizzando 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filtri di 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Kallman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Freccia in su 15"/>
          <p:cNvSpPr/>
          <p:nvPr/>
        </p:nvSpPr>
        <p:spPr>
          <a:xfrm>
            <a:off x="9585550" y="2955471"/>
            <a:ext cx="344261" cy="522514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296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4840" y="0"/>
            <a:ext cx="1495653" cy="383721"/>
          </a:xfrm>
        </p:spPr>
        <p:txBody>
          <a:bodyPr>
            <a:normAutofit fontScale="90000"/>
          </a:bodyPr>
          <a:lstStyle/>
          <a:p>
            <a:r>
              <a:rPr lang="it-IT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4661806" y="1363434"/>
                <a:ext cx="2530929" cy="715089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dirty="0"/>
                  <a:t>stima iniziale della posizione(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𝑥</m:t>
                        </m:r>
                        <m:r>
                          <a:rPr lang="it-IT" b="0" i="1" smtClean="0">
                            <a:latin typeface="Cambria Math"/>
                          </a:rPr>
                          <m:t>(</m:t>
                        </m:r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))</a:t>
                </a: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806" y="1363434"/>
                <a:ext cx="2530929" cy="715089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4515550" y="2689137"/>
                <a:ext cx="3069771" cy="1668613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it-IT" dirty="0"/>
                  <a:t>Previsione della nuova posizione(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>
                            <a:latin typeface="Cambria Math"/>
                          </a:rPr>
                          <m:t>𝑥</m:t>
                        </m:r>
                        <m:r>
                          <a:rPr lang="it-IT">
                            <a:latin typeface="Cambria Math"/>
                          </a:rPr>
                          <m:t>(</m:t>
                        </m:r>
                        <m:r>
                          <a:rPr lang="it-IT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it-IT">
                            <a:latin typeface="Cambria Math"/>
                          </a:rPr>
                          <m:t>𝑖</m:t>
                        </m:r>
                        <m:r>
                          <a:rPr lang="it-IT" b="0" i="0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it-IT" dirty="0"/>
                  <a:t>)) usando il modello del sistema che si sta studiando.</a:t>
                </a: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50" y="2689137"/>
                <a:ext cx="3069771" cy="1668613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8323046" y="3786196"/>
            <a:ext cx="2343150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/>
              <a:t>Misurazione del </a:t>
            </a:r>
            <a:r>
              <a:rPr lang="it-IT" dirty="0" err="1"/>
              <a:t>gps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73677" y="3336194"/>
            <a:ext cx="2343150" cy="10215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/>
              <a:t>Misurazione della piattaforma inerziale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67883" y="449036"/>
            <a:ext cx="10419217" cy="710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STRUTTURA DEI FILTRI KALLMAN</a:t>
            </a:r>
            <a:endParaRPr lang="it-I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4569305" y="5064621"/>
                <a:ext cx="2808514" cy="163449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dirty="0"/>
                  <a:t>Stima della nuova posizione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𝑖</m:t>
                        </m:r>
                        <m:r>
                          <a:rPr lang="it-IT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it-IT" dirty="0"/>
                  <a:t> facendo la media pesata dei quattro dati.</a:t>
                </a: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305" y="5064621"/>
                <a:ext cx="2808514" cy="163449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1 13"/>
          <p:cNvCxnSpPr/>
          <p:nvPr/>
        </p:nvCxnSpPr>
        <p:spPr>
          <a:xfrm flipH="1">
            <a:off x="865414" y="5550030"/>
            <a:ext cx="344532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865414" y="1779814"/>
            <a:ext cx="0" cy="37702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865414" y="1779814"/>
            <a:ext cx="36501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Freccia in giù 20"/>
          <p:cNvSpPr/>
          <p:nvPr/>
        </p:nvSpPr>
        <p:spPr>
          <a:xfrm>
            <a:off x="5747656" y="2171700"/>
            <a:ext cx="383722" cy="4163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5798029" y="4446129"/>
            <a:ext cx="351065" cy="56333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in giù 22"/>
          <p:cNvSpPr/>
          <p:nvPr/>
        </p:nvSpPr>
        <p:spPr>
          <a:xfrm rot="18203004">
            <a:off x="3923438" y="4330202"/>
            <a:ext cx="305543" cy="97971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/>
          <p:cNvSpPr/>
          <p:nvPr/>
        </p:nvSpPr>
        <p:spPr>
          <a:xfrm rot="2724068">
            <a:off x="7583371" y="4367884"/>
            <a:ext cx="325992" cy="96038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21</a:t>
            </a:fld>
            <a:endParaRPr lang="de-DE"/>
          </a:p>
        </p:txBody>
      </p:sp>
      <p:sp>
        <p:nvSpPr>
          <p:cNvPr id="12" name="CasellaDiTesto 11"/>
          <p:cNvSpPr txBox="1"/>
          <p:nvPr/>
        </p:nvSpPr>
        <p:spPr>
          <a:xfrm>
            <a:off x="8314882" y="5498951"/>
            <a:ext cx="2351314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Misurazioni dell’</a:t>
            </a:r>
            <a:r>
              <a:rPr lang="it-IT" dirty="0" err="1"/>
              <a:t>odometria</a:t>
            </a:r>
            <a:endParaRPr lang="it-IT" dirty="0"/>
          </a:p>
        </p:txBody>
      </p:sp>
      <p:sp>
        <p:nvSpPr>
          <p:cNvPr id="13" name="Freccia a sinistra 12"/>
          <p:cNvSpPr/>
          <p:nvPr/>
        </p:nvSpPr>
        <p:spPr>
          <a:xfrm>
            <a:off x="7527471" y="5666014"/>
            <a:ext cx="604158" cy="28575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29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4610004" y="1872325"/>
                <a:ext cx="2179137" cy="78319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>
                <a:defPPr>
                  <a:defRPr lang="de-DE"/>
                </a:defPPr>
                <a:lvl1pPr>
                  <a:defRPr sz="2000" i="1">
                    <a:latin typeface="Cambria Math"/>
                    <a:ea typeface="Cambria Math"/>
                  </a:defRPr>
                </a:lvl1pPr>
              </a:lstStyle>
              <a:p>
                <a:r>
                  <a:rPr lang="it-IT" dirty="0"/>
                  <a:t>Stima al tempo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>
                              <a:latin typeface="Cambria Math"/>
                            </a:rPr>
                            <m:t>𝑥</m:t>
                          </m:r>
                          <m:r>
                            <a:rPr lang="it-IT">
                              <a:latin typeface="Cambria Math"/>
                            </a:rPr>
                            <m:t>(</m:t>
                          </m:r>
                          <m:r>
                            <a:rPr lang="it-IT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it-IT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>
                          <a:latin typeface="Cambria Math"/>
                        </a:rPr>
                        <m:t>) ± 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it-IT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004" y="1872325"/>
                <a:ext cx="2179137" cy="783193"/>
              </a:xfrm>
              <a:prstGeom prst="roundRect">
                <a:avLst/>
              </a:prstGeom>
              <a:blipFill rotWithShape="1">
                <a:blip r:embed="rId2"/>
                <a:stretch>
                  <a:fillRect l="-831" r="-277" b="-15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7327919" y="2792694"/>
                <a:ext cx="4106634" cy="164640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>
                  <a:defRPr sz="2000" i="1">
                    <a:latin typeface="Cambria Math"/>
                    <a:ea typeface="Cambria Math"/>
                  </a:defRPr>
                </a:lvl1pPr>
              </a:lstStyle>
              <a:p>
                <a:r>
                  <a:rPr lang="it-IT" dirty="0"/>
                  <a:t>Previsione teorica: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>
                            <a:latin typeface="Cambria Math"/>
                          </a:rPr>
                          <m:t>𝑥</m:t>
                        </m:r>
                        <m:r>
                          <a:rPr lang="it-IT">
                            <a:latin typeface="Cambria Math"/>
                          </a:rPr>
                          <m:t>(</m:t>
                        </m:r>
                        <m:r>
                          <a:rPr lang="it-IT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it-IT">
                            <a:latin typeface="Cambria Math"/>
                          </a:rPr>
                          <m:t>𝑖</m:t>
                        </m:r>
                        <m:r>
                          <a:rPr lang="it-IT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it-IT">
                        <a:latin typeface="Cambria Math"/>
                      </a:rPr>
                      <m:t>)</m:t>
                    </m:r>
                  </m:oMath>
                </a14:m>
                <a:r>
                  <a:rPr lang="it-IT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>
                            <a:latin typeface="Cambria Math"/>
                          </a:rPr>
                          <m:t>𝑥</m:t>
                        </m:r>
                        <m:r>
                          <a:rPr lang="it-IT">
                            <a:latin typeface="Cambria Math"/>
                          </a:rPr>
                          <m:t>(</m:t>
                        </m:r>
                        <m:r>
                          <a:rPr lang="it-IT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it-IT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t-IT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it-IT">
                                <a:latin typeface="Cambria Math"/>
                              </a:rPr>
                              <m:t>𝑖</m:t>
                            </m:r>
                            <m:r>
                              <a:rPr lang="it-IT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it-IT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it-IT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it-IT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it-IT">
                            <a:latin typeface="Cambria Math"/>
                          </a:rPr>
                          <m:t>𝑖</m:t>
                        </m:r>
                        <m:r>
                          <a:rPr lang="it-IT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it-IT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i="1" smtClean="0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>
                                <a:latin typeface="Cambria Math"/>
                              </a:rPr>
                              <m:t>∆</m:t>
                            </m:r>
                            <m:r>
                              <a:rPr lang="it-IT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it-IT" dirty="0"/>
                  <a:t> </a:t>
                </a:r>
              </a:p>
              <a:p>
                <a:endParaRPr lang="it-IT" sz="10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919" y="2792694"/>
                <a:ext cx="4106634" cy="164640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119376" y="4723758"/>
                <a:ext cx="3702504" cy="187022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i="1" dirty="0" smtClean="0">
                    <a:latin typeface="Cambria Math"/>
                  </a:rPr>
                  <a:t>Nuova stima </a:t>
                </a:r>
                <a:r>
                  <a:rPr lang="it-IT" i="1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𝑖</m:t>
                        </m:r>
                        <m:r>
                          <a:rPr lang="it-IT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it-IT" i="1" dirty="0">
                    <a:latin typeface="Cambria Math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𝑥</m:t>
                        </m:r>
                        <m:r>
                          <a:rPr lang="it-IT" b="0" i="1" smtClean="0">
                            <a:latin typeface="Cambria Math"/>
                          </a:rPr>
                          <m:t>(</m:t>
                        </m:r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  <m:r>
                          <a:rPr lang="it-IT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)= </m:t>
                    </m:r>
                    <m:f>
                      <m:fPr>
                        <m:ctrlPr>
                          <a:rPr lang="it-IT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it-IT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it-IT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</a:rPr>
                      <m:t>𝑧</m:t>
                    </m:r>
                    <m:r>
                      <a:rPr lang="it-IT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it-IT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it-IT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it-IT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it-I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it-IT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𝑥</m:t>
                        </m:r>
                        <m:r>
                          <a:rPr lang="it-IT" i="1">
                            <a:latin typeface="Cambria Math"/>
                          </a:rPr>
                          <m:t>(</m:t>
                        </m:r>
                        <m:r>
                          <a:rPr lang="it-IT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) </m:t>
                    </m:r>
                  </m:oMath>
                </a14:m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𝑖</m:t>
                          </m:r>
                          <m:r>
                            <a:rPr lang="it-IT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it-IT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it-IT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i="1">
                                                  <a:latin typeface="Cambria Math"/>
                                                </a:rPr>
                                                <m:t>σ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it-IT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it-IT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76" y="4723758"/>
                <a:ext cx="3702504" cy="1870229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859464" y="3288308"/>
                <a:ext cx="4463650" cy="78319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sz="2000" i="1" dirty="0">
                    <a:latin typeface="Cambria Math"/>
                    <a:ea typeface="Cambria Math"/>
                  </a:rPr>
                  <a:t>Misurazione dello strumento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it-IT" sz="2000" i="1" dirty="0">
                    <a:latin typeface="Cambria Math"/>
                    <a:ea typeface="Cambria Math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it-IT" sz="2000" i="1">
                          <a:latin typeface="Cambria Math"/>
                          <a:ea typeface="Cambria Math"/>
                        </a:rPr>
                        <m:t> ± </m:t>
                      </m:r>
                      <m:r>
                        <a:rPr lang="it-IT" sz="2000" i="1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it-IT" sz="20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64" y="3288308"/>
                <a:ext cx="4463650" cy="783193"/>
              </a:xfrm>
              <a:prstGeom prst="roundRect">
                <a:avLst/>
              </a:prstGeom>
              <a:blipFill rotWithShape="1">
                <a:blip r:embed="rId5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1120721" y="574663"/>
            <a:ext cx="6628293" cy="919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Esempio: sistema </a:t>
            </a: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v costante e con un solo strumento di 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misura</a:t>
            </a:r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Freccia in giù 9"/>
          <p:cNvSpPr/>
          <p:nvPr/>
        </p:nvSpPr>
        <p:spPr>
          <a:xfrm rot="2500345">
            <a:off x="4102307" y="2591434"/>
            <a:ext cx="242316" cy="638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18348525">
            <a:off x="6995566" y="2348319"/>
            <a:ext cx="252381" cy="638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8859477">
            <a:off x="4186179" y="4146676"/>
            <a:ext cx="224582" cy="584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 rot="2250923">
            <a:off x="7852502" y="4466335"/>
            <a:ext cx="309410" cy="469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 flipH="1">
            <a:off x="432707" y="5559878"/>
            <a:ext cx="3589293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432707" y="2263921"/>
            <a:ext cx="0" cy="33286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432707" y="2263921"/>
            <a:ext cx="4002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19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6533" y="584803"/>
            <a:ext cx="8027081" cy="1072547"/>
          </a:xfrm>
        </p:spPr>
        <p:txBody>
          <a:bodyPr/>
          <a:lstStyle/>
          <a:p>
            <a:pPr algn="ctr"/>
            <a:r>
              <a:rPr lang="it-IT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8126" y="1796143"/>
            <a:ext cx="8534400" cy="3615267"/>
          </a:xfrm>
        </p:spPr>
        <p:txBody>
          <a:bodyPr/>
          <a:lstStyle/>
          <a:p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L’obiettivo è stato pienamente raggiunto e si è riusciti a creare un algoritmo che permettesse al robot sia di correggere la sua posizione che di poter tornare indietro alla posizione di partenza.</a:t>
            </a:r>
          </a:p>
          <a:p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 è verificato che l’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odometria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delle ruote non è affidabile su terreni accidentati. In futuro si potrebbe implementare un’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odometria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visuale utilizzando delle telecamere come fanno i 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rover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su M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arte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 è riuscito a fare una fusione di dati provenienti da 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gps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 IMU anche se non si è avuto tempo di creare un vero e proprio filtro di 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allman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30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24</a:t>
            </a:fld>
            <a:endParaRPr lang="de-DE"/>
          </a:p>
        </p:txBody>
      </p:sp>
      <p:sp>
        <p:nvSpPr>
          <p:cNvPr id="3" name="CasellaDiTesto 2"/>
          <p:cNvSpPr txBox="1"/>
          <p:nvPr/>
        </p:nvSpPr>
        <p:spPr>
          <a:xfrm>
            <a:off x="947057" y="1085850"/>
            <a:ext cx="3861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BIBLIOGRAFIA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04207" y="1755320"/>
            <a:ext cx="108585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/>
              <a:t>NASA : https://www.nasa.gov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/>
              <a:t>MSL Science Corner : https://msl-scicorner.jpl.nasa.gov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/>
              <a:t>ROS WIKI : http://wiki.ros.org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Rover Navigation and Visual </a:t>
            </a:r>
            <a:r>
              <a:rPr lang="en-US" dirty="0" err="1"/>
              <a:t>Odometry</a:t>
            </a:r>
            <a:r>
              <a:rPr lang="en-US" dirty="0"/>
              <a:t>: a New Framework for</a:t>
            </a:r>
          </a:p>
          <a:p>
            <a:r>
              <a:rPr lang="en-US" dirty="0"/>
              <a:t>     Exploration Activities, </a:t>
            </a:r>
            <a:r>
              <a:rPr lang="it-IT" sz="1400" dirty="0"/>
              <a:t>Enrica </a:t>
            </a:r>
            <a:r>
              <a:rPr lang="it-IT" sz="1400" dirty="0" err="1"/>
              <a:t>Zereik</a:t>
            </a:r>
            <a:r>
              <a:rPr lang="it-IT" sz="1400" dirty="0"/>
              <a:t>, Enrico </a:t>
            </a:r>
            <a:r>
              <a:rPr lang="it-IT" sz="1400" dirty="0" err="1"/>
              <a:t>Simetti</a:t>
            </a:r>
            <a:r>
              <a:rPr lang="it-IT" sz="1400" dirty="0"/>
              <a:t>, Alessandro </a:t>
            </a:r>
            <a:r>
              <a:rPr lang="it-IT" sz="1400" dirty="0" err="1"/>
              <a:t>Sperind</a:t>
            </a:r>
            <a:r>
              <a:rPr lang="it-IT" sz="1400" dirty="0"/>
              <a:t> e, Sandro </a:t>
            </a:r>
            <a:r>
              <a:rPr lang="it-IT" sz="1400" dirty="0" err="1"/>
              <a:t>Torelli,Fabio</a:t>
            </a:r>
            <a:r>
              <a:rPr lang="it-IT" sz="1400" dirty="0"/>
              <a:t> Frassinelli, Davide                                 </a:t>
            </a:r>
            <a:r>
              <a:rPr lang="it-IT" sz="1400" dirty="0" err="1"/>
              <a:t>Ducco</a:t>
            </a:r>
            <a:r>
              <a:rPr lang="it-IT" sz="1400" dirty="0"/>
              <a:t> and Giuseppe Casalino.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Enabling Reconnaissance and Return for Mars Rovers</a:t>
            </a:r>
            <a:r>
              <a:rPr lang="en-US" sz="1400" dirty="0"/>
              <a:t>, Max </a:t>
            </a:r>
            <a:r>
              <a:rPr lang="en-US" sz="1400" dirty="0" err="1"/>
              <a:t>Bajracharya</a:t>
            </a:r>
            <a:r>
              <a:rPr lang="en-US" sz="1400" dirty="0"/>
              <a:t>, Paul </a:t>
            </a:r>
            <a:r>
              <a:rPr lang="en-US" sz="1400" dirty="0" err="1"/>
              <a:t>Backes</a:t>
            </a:r>
            <a:endParaRPr lang="en-US" sz="1400" dirty="0"/>
          </a:p>
          <a:p>
            <a:r>
              <a:rPr lang="en-US" sz="1400" dirty="0"/>
              <a:t>Jet Propulsion Laboratory, California </a:t>
            </a:r>
            <a:r>
              <a:rPr lang="en-US" sz="1400" dirty="0" err="1"/>
              <a:t>Institue</a:t>
            </a:r>
            <a:r>
              <a:rPr lang="en-US" sz="1400" dirty="0"/>
              <a:t> of Technology.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 Gentle Introduction to ROS</a:t>
            </a:r>
            <a:r>
              <a:rPr lang="en-US" sz="1400" dirty="0"/>
              <a:t>, Jason M. </a:t>
            </a:r>
            <a:r>
              <a:rPr lang="en-US" sz="1400" dirty="0" err="1"/>
              <a:t>O’Kan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ALTEC ROS (Robotic Operating System) Framework Based Architecture For Robotic Activities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Pioneer 3 Operations Manual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ADAFRUIT </a:t>
            </a:r>
            <a:r>
              <a:rPr lang="en-US" dirty="0" err="1"/>
              <a:t>RASPBERRY:https</a:t>
            </a:r>
            <a:r>
              <a:rPr lang="en-US" dirty="0"/>
              <a:t>://learn.adafruit.com/category/raspberry-pi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it-IT" sz="2400" dirty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443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tente\Desktop\P_20181015_141651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07" y="-89806"/>
            <a:ext cx="3579132" cy="29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07" y="2873830"/>
            <a:ext cx="3494314" cy="398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Utente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6921"/>
            <a:ext cx="3902529" cy="37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tente\Desktop\WhatsApp Image 2018-10-15 at 22.02.2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902530" cy="31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25</a:t>
            </a:fld>
            <a:endParaRPr lang="de-DE"/>
          </a:p>
        </p:txBody>
      </p:sp>
      <p:sp>
        <p:nvSpPr>
          <p:cNvPr id="3" name="CasellaDiTesto 2"/>
          <p:cNvSpPr txBox="1"/>
          <p:nvPr/>
        </p:nvSpPr>
        <p:spPr>
          <a:xfrm>
            <a:off x="4041321" y="520662"/>
            <a:ext cx="427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RINGRAZIAMENTI :</a:t>
            </a:r>
          </a:p>
        </p:txBody>
      </p:sp>
      <p:pic>
        <p:nvPicPr>
          <p:cNvPr id="1026" name="Picture 2" descr="C:\Users\Utente\Desktop\WhatsApp Image 2018-10-15 at 22.32.1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29" y="3680050"/>
            <a:ext cx="4880432" cy="31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67842" y="1014984"/>
            <a:ext cx="503736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Altec</a:t>
            </a:r>
            <a:endParaRPr lang="it-IT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Ivano Musso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Mario </a:t>
            </a:r>
            <a:r>
              <a:rPr lang="it-IT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Bertaina</a:t>
            </a:r>
            <a:endParaRPr lang="it-IT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Famiglia &amp; Amici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Gianluca </a:t>
            </a:r>
            <a:r>
              <a:rPr lang="it-IT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Deninno</a:t>
            </a:r>
            <a:r>
              <a:rPr lang="it-IT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Federico </a:t>
            </a:r>
            <a:r>
              <a:rPr lang="it-IT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Delrio</a:t>
            </a:r>
            <a:r>
              <a:rPr lang="it-IT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Alessandro </a:t>
            </a:r>
            <a:r>
              <a:rPr lang="it-IT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Valetti</a:t>
            </a:r>
            <a:endParaRPr lang="it-IT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6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169" y="250068"/>
            <a:ext cx="10419216" cy="1023256"/>
          </a:xfrm>
        </p:spPr>
        <p:txBody>
          <a:bodyPr/>
          <a:lstStyle/>
          <a:p>
            <a:pPr algn="ctr"/>
            <a:r>
              <a:rPr lang="it-IT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SCOPO</a:t>
            </a:r>
          </a:p>
        </p:txBody>
      </p:sp>
      <p:pic>
        <p:nvPicPr>
          <p:cNvPr id="10242" name="Picture 2" descr="C:\Users\Utente\Desktop\5_pia01466_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64" y="195943"/>
            <a:ext cx="4577443" cy="300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862" y="1696885"/>
            <a:ext cx="5871710" cy="51611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Localizzazione di un robot e memorizzazione del percorso 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eseguito, 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modo tale da poterlo far tornare alla posizione 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iniziale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Si utilizza un sistema di riferimento relativo solidale al robot.</a:t>
            </a:r>
          </a:p>
          <a:p>
            <a:pPr marL="0" indent="0">
              <a:buNone/>
            </a:pP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 le missioni su Marte permetterebbe al 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rover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 memorizzare 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posizioni di possibili siti di interesse scientifico da poter analizzare e di poterci tornare in un secondo momento dopo aver finito di esplorare una prestabilita zona. </a:t>
            </a:r>
          </a:p>
          <a:p>
            <a:pPr marL="0" indent="0">
              <a:buNone/>
            </a:pP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questo modo non sarebbe necessario guidarlo dalla Terra riducendo così i tempi della missione.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3</a:t>
            </a:fld>
            <a:endParaRPr lang="de-DE"/>
          </a:p>
        </p:txBody>
      </p:sp>
      <p:pic>
        <p:nvPicPr>
          <p:cNvPr id="10243" name="Picture 3" descr="C:\Users\Utente\Desktop\msl-traverse-map-hirise-elevation-pia21150-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06" y="3290208"/>
            <a:ext cx="4545465" cy="327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2784021" y="2555421"/>
            <a:ext cx="8165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2792186" y="4519219"/>
            <a:ext cx="8165" cy="7373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4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85BEA3-066C-4B89-94A0-3A95D748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281" y="2416808"/>
            <a:ext cx="8534400" cy="689842"/>
          </a:xfrm>
        </p:spPr>
        <p:txBody>
          <a:bodyPr>
            <a:normAutofit/>
          </a:bodyPr>
          <a:lstStyle/>
          <a:p>
            <a:pPr algn="ctr"/>
            <a:r>
              <a:rPr lang="en-US" sz="20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_MSFontService"/>
              </a:rPr>
              <a:t>STRUTTURA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1E1381-D0D6-408C-8D1A-AB7FCADD2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19" y="418605"/>
            <a:ext cx="10592789" cy="770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_MSFontService"/>
              </a:rPr>
              <a:t>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_MSFontService"/>
              </a:rPr>
              <a:t>obot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_MSFontService"/>
              </a:rPr>
              <a:t> 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_MSFontService"/>
              </a:rPr>
              <a:t>perating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_MSFontService"/>
              </a:rPr>
              <a:t> 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_MSFontService"/>
              </a:rPr>
              <a:t>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FCCFD3-7838-423A-A2C4-530C5ED212EC}"/>
              </a:ext>
            </a:extLst>
          </p:cNvPr>
          <p:cNvSpPr txBox="1"/>
          <p:nvPr/>
        </p:nvSpPr>
        <p:spPr>
          <a:xfrm>
            <a:off x="4847311" y="3376439"/>
            <a:ext cx="302697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NODI (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eseguibili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E5F69D3D-D645-4B74-AD33-1B6A2D0691E7}"/>
              </a:ext>
            </a:extLst>
          </p:cNvPr>
          <p:cNvSpPr/>
          <p:nvPr/>
        </p:nvSpPr>
        <p:spPr>
          <a:xfrm>
            <a:off x="5911372" y="4009531"/>
            <a:ext cx="257022" cy="513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D42BCBA-A323-4134-8FE1-4D4D2B5DF18E}"/>
              </a:ext>
            </a:extLst>
          </p:cNvPr>
          <p:cNvSpPr/>
          <p:nvPr/>
        </p:nvSpPr>
        <p:spPr>
          <a:xfrm>
            <a:off x="4945980" y="4647841"/>
            <a:ext cx="2359231" cy="65710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Comunicano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attraverso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7CA0791E-C60F-42AB-A573-4494D5DEAC31}"/>
              </a:ext>
            </a:extLst>
          </p:cNvPr>
          <p:cNvSpPr/>
          <p:nvPr/>
        </p:nvSpPr>
        <p:spPr>
          <a:xfrm rot="5400000">
            <a:off x="4040469" y="4659932"/>
            <a:ext cx="316399" cy="622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545D50-F0AA-43B6-9A65-E0516059EA6E}"/>
              </a:ext>
            </a:extLst>
          </p:cNvPr>
          <p:cNvSpPr txBox="1"/>
          <p:nvPr/>
        </p:nvSpPr>
        <p:spPr>
          <a:xfrm>
            <a:off x="1574937" y="4647841"/>
            <a:ext cx="199109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Topics(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contiene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messaggi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F8EF36-D8A3-4DEF-BE0B-6100BF244E5E}"/>
              </a:ext>
            </a:extLst>
          </p:cNvPr>
          <p:cNvSpPr txBox="1"/>
          <p:nvPr/>
        </p:nvSpPr>
        <p:spPr>
          <a:xfrm>
            <a:off x="536241" y="6050290"/>
            <a:ext cx="175359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publisher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315E9B-9A72-4A22-9CFF-38F18820EE65}"/>
              </a:ext>
            </a:extLst>
          </p:cNvPr>
          <p:cNvSpPr txBox="1"/>
          <p:nvPr/>
        </p:nvSpPr>
        <p:spPr>
          <a:xfrm>
            <a:off x="3251767" y="6066480"/>
            <a:ext cx="169421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subscriber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="" xmlns:a16="http://schemas.microsoft.com/office/drawing/2014/main" id="{BDF5FD55-32D1-43D8-90E6-C0AB824A448D}"/>
              </a:ext>
            </a:extLst>
          </p:cNvPr>
          <p:cNvSpPr/>
          <p:nvPr/>
        </p:nvSpPr>
        <p:spPr>
          <a:xfrm rot="2220000">
            <a:off x="1406842" y="5462772"/>
            <a:ext cx="336191" cy="5330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="" xmlns:a16="http://schemas.microsoft.com/office/drawing/2014/main" id="{20177CD4-B44D-4EE3-8878-98D41F20C0E6}"/>
              </a:ext>
            </a:extLst>
          </p:cNvPr>
          <p:cNvSpPr/>
          <p:nvPr/>
        </p:nvSpPr>
        <p:spPr>
          <a:xfrm rot="-1980000">
            <a:off x="3479348" y="5494956"/>
            <a:ext cx="365879" cy="513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10A1F70D-E0CA-4DB0-BA35-0A99001A7646}"/>
              </a:ext>
            </a:extLst>
          </p:cNvPr>
          <p:cNvSpPr/>
          <p:nvPr/>
        </p:nvSpPr>
        <p:spPr>
          <a:xfrm rot="20640000">
            <a:off x="7523625" y="4462103"/>
            <a:ext cx="701317" cy="336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95CB3E40-B455-4363-B1C5-4A6F8D88E001}"/>
              </a:ext>
            </a:extLst>
          </p:cNvPr>
          <p:cNvSpPr/>
          <p:nvPr/>
        </p:nvSpPr>
        <p:spPr>
          <a:xfrm rot="1440000">
            <a:off x="7565142" y="5293239"/>
            <a:ext cx="701317" cy="336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7152322-C99F-4963-B767-080A9F0A4DB4}"/>
              </a:ext>
            </a:extLst>
          </p:cNvPr>
          <p:cNvSpPr txBox="1"/>
          <p:nvPr/>
        </p:nvSpPr>
        <p:spPr>
          <a:xfrm>
            <a:off x="8373092" y="4081511"/>
            <a:ext cx="27432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B63E13-F0D7-46E1-9EE1-CE75D8EB3E87}"/>
              </a:ext>
            </a:extLst>
          </p:cNvPr>
          <p:cNvSpPr txBox="1"/>
          <p:nvPr/>
        </p:nvSpPr>
        <p:spPr>
          <a:xfrm>
            <a:off x="8373092" y="5512005"/>
            <a:ext cx="27432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server</a:t>
            </a:r>
          </a:p>
        </p:txBody>
      </p:sp>
      <p:sp>
        <p:nvSpPr>
          <p:cNvPr id="18" name="Arrow: Up-Down 17">
            <a:extLst>
              <a:ext uri="{FF2B5EF4-FFF2-40B4-BE49-F238E27FC236}">
                <a16:creationId xmlns="" xmlns:a16="http://schemas.microsoft.com/office/drawing/2014/main" id="{44F06A6A-2EC4-4B18-9469-BC07C24884A3}"/>
              </a:ext>
            </a:extLst>
          </p:cNvPr>
          <p:cNvSpPr/>
          <p:nvPr/>
        </p:nvSpPr>
        <p:spPr>
          <a:xfrm>
            <a:off x="9502376" y="4535883"/>
            <a:ext cx="484632" cy="9291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ccia a sinistra 18"/>
          <p:cNvSpPr/>
          <p:nvPr/>
        </p:nvSpPr>
        <p:spPr>
          <a:xfrm rot="10800000">
            <a:off x="4012643" y="3514938"/>
            <a:ext cx="747608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711216" y="3188827"/>
            <a:ext cx="3157229" cy="10215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Roscore</a:t>
            </a:r>
            <a:r>
              <a:rPr lang="it-IT" dirty="0"/>
              <a:t> è il nodo principale che connette tutti gli altri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4</a:t>
            </a:fld>
            <a:endParaRPr lang="de-DE"/>
          </a:p>
        </p:txBody>
      </p:sp>
      <p:sp>
        <p:nvSpPr>
          <p:cNvPr id="21" name="CasellaDiTesto 20"/>
          <p:cNvSpPr txBox="1"/>
          <p:nvPr/>
        </p:nvSpPr>
        <p:spPr>
          <a:xfrm>
            <a:off x="382295" y="1216479"/>
            <a:ext cx="1142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latin typeface="Comic Sans MS" pitchFamily="66" charset="0"/>
              </a:rPr>
              <a:t>ROS fornisce librerie e strumenti per creare applicazioni per robot. Esso fornisce astrazione dell'hardware, driver dei dispositivi, librerie, comunicazione tramite messaggi fra i processi, gestione dei pacchetti e molto altro.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3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5</a:t>
            </a:fld>
            <a:endParaRPr lang="de-DE"/>
          </a:p>
        </p:txBody>
      </p:sp>
      <p:sp>
        <p:nvSpPr>
          <p:cNvPr id="3" name="Rettangolo 2"/>
          <p:cNvSpPr/>
          <p:nvPr/>
        </p:nvSpPr>
        <p:spPr>
          <a:xfrm>
            <a:off x="3511002" y="386833"/>
            <a:ext cx="4604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OLTRE A ROS…</a:t>
            </a:r>
            <a:endParaRPr lang="en-US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202" y="1276930"/>
            <a:ext cx="2971800" cy="1638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PC PORTATILE </a:t>
            </a:r>
          </a:p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connesso 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ssh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con il 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raspberry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PC d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otato 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 simulatore </a:t>
            </a:r>
            <a:r>
              <a:rPr lang="it-IT" i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MobileSim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it-IT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17079A0D-1F2E-4703-96AD-E848D36EF083}"/>
              </a:ext>
            </a:extLst>
          </p:cNvPr>
          <p:cNvSpPr txBox="1">
            <a:spLocks/>
          </p:cNvSpPr>
          <p:nvPr/>
        </p:nvSpPr>
        <p:spPr>
          <a:xfrm>
            <a:off x="4648084" y="1353874"/>
            <a:ext cx="2971800" cy="1382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RASPBERRY PI 2</a:t>
            </a:r>
          </a:p>
          <a:p>
            <a:pPr algn="ctr"/>
            <a:endParaRPr lang="en-US" sz="2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33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cui è </a:t>
            </a:r>
            <a:r>
              <a:rPr lang="en-US" sz="330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presente</a:t>
            </a:r>
            <a:r>
              <a:rPr lang="en-US" sz="33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ROS e </a:t>
            </a:r>
            <a:r>
              <a:rPr lang="en-US" sz="330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tutti</a:t>
            </a:r>
            <a:r>
              <a:rPr lang="en-US" sz="33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30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gli</a:t>
            </a:r>
            <a:r>
              <a:rPr lang="en-US" sz="33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30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eseguibili</a:t>
            </a:r>
            <a:r>
              <a:rPr lang="en-US" sz="33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30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</a:t>
            </a:r>
            <a:r>
              <a:rPr lang="en-US" sz="33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cui </a:t>
            </a:r>
            <a:r>
              <a:rPr lang="en-US" sz="3300" u="sng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RosAria</a:t>
            </a:r>
            <a:r>
              <a:rPr lang="en-US" sz="33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n-US" sz="24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2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779329" y="1353874"/>
            <a:ext cx="3222171" cy="14850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ROBOT P3AT </a:t>
            </a:r>
          </a:p>
          <a:p>
            <a:pPr algn="ctr"/>
            <a:endParaRPr lang="it-IT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dotato di firmware ARCOS che trasmette e riceve dati  con </a:t>
            </a:r>
            <a:r>
              <a:rPr lang="it-IT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RosAria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it-IT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7" y="3302165"/>
            <a:ext cx="2167053" cy="2167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tente\Desktop\P_20181015_141551_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17119" r="13255" b="10956"/>
          <a:stretch/>
        </p:blipFill>
        <p:spPr bwMode="auto">
          <a:xfrm>
            <a:off x="9015407" y="2980682"/>
            <a:ext cx="2153335" cy="2810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02" y="3318068"/>
            <a:ext cx="3004746" cy="213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ttore 2 9"/>
          <p:cNvCxnSpPr/>
          <p:nvPr/>
        </p:nvCxnSpPr>
        <p:spPr>
          <a:xfrm>
            <a:off x="3543948" y="2044880"/>
            <a:ext cx="10362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61" y="1724633"/>
            <a:ext cx="525760" cy="101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ttore 2 11"/>
          <p:cNvCxnSpPr/>
          <p:nvPr/>
        </p:nvCxnSpPr>
        <p:spPr>
          <a:xfrm>
            <a:off x="7619884" y="1959429"/>
            <a:ext cx="11594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7832213" y="1504485"/>
            <a:ext cx="73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USB</a:t>
            </a:r>
          </a:p>
        </p:txBody>
      </p:sp>
    </p:spTree>
    <p:extLst>
      <p:ext uri="{BB962C8B-B14F-4D97-AF65-F5344CB8AC3E}">
        <p14:creationId xmlns:p14="http://schemas.microsoft.com/office/powerpoint/2010/main" val="296926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241" y="217411"/>
            <a:ext cx="10051824" cy="982739"/>
          </a:xfrm>
        </p:spPr>
        <p:txBody>
          <a:bodyPr/>
          <a:lstStyle/>
          <a:p>
            <a:pPr algn="ctr"/>
            <a:r>
              <a:rPr lang="it-IT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ROSARIA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9525" y="1804308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E’ 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 canale 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 collegamento tra il 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raspberry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 il firmware ARCOS del robot. Ci permette infatti di:</a:t>
            </a:r>
          </a:p>
          <a:p>
            <a:pPr marL="457200" indent="-457200">
              <a:buFont typeface="+mj-lt"/>
              <a:buAutoNum type="arabicParenR"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Ricevere informazioni del robot:</a:t>
            </a:r>
          </a:p>
          <a:p>
            <a:pPr lvl="2">
              <a:buFont typeface="Wingdings" pitchFamily="2" charset="2"/>
              <a:buChar char="v"/>
            </a:pPr>
            <a:r>
              <a:rPr lang="it-I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Posizione: data dall’ODOMETRIA che è calcolata utilizzando le velocità e le accelerazioni delle ruote.</a:t>
            </a:r>
          </a:p>
          <a:p>
            <a:pPr lvl="2">
              <a:buFont typeface="Wingdings" pitchFamily="2" charset="2"/>
              <a:buChar char="v"/>
            </a:pPr>
            <a:r>
              <a:rPr lang="it-I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Velocità: regolata dal sistema PID(proporzionale-integrale-derivativo).</a:t>
            </a:r>
          </a:p>
          <a:p>
            <a:pPr marL="457200" indent="-457200">
              <a:buFont typeface="+mj-lt"/>
              <a:buAutoNum type="arabicParenR"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Impartire comandi al robot.</a:t>
            </a:r>
          </a:p>
          <a:p>
            <a:pPr>
              <a:buFont typeface="Wingdings" pitchFamily="2" charset="2"/>
              <a:buChar char="v"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3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9667172" y="3633702"/>
            <a:ext cx="2073728" cy="2215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RosAria</a:t>
            </a:r>
            <a:endParaRPr lang="it-IT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 un </a:t>
            </a:r>
            <a:r>
              <a:rPr lang="it-IT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subscriber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che riceve la velocità che viene poi impartita al robot o al simulatore.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10436679" y="5774417"/>
            <a:ext cx="1142245" cy="669925"/>
          </a:xfrm>
        </p:spPr>
        <p:txBody>
          <a:bodyPr/>
          <a:lstStyle/>
          <a:p>
            <a:fld id="{66CD45B7-DFE2-4393-8D37-380FC36BF3AA}" type="slidenum">
              <a:rPr lang="de-DE" smtClean="0"/>
              <a:t>7</a:t>
            </a:fld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7" y="1688324"/>
            <a:ext cx="4526326" cy="481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305375" y="816633"/>
            <a:ext cx="222885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File .</a:t>
            </a:r>
            <a:r>
              <a:rPr lang="it-IT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txt</a:t>
            </a:r>
            <a:endParaRPr lang="it-IT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412011" y="760288"/>
            <a:ext cx="240121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Rapd_reader</a:t>
            </a: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endParaRPr lang="it-IT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Legge le velocità e lo spostamento per il comando go o </a:t>
            </a:r>
            <a:r>
              <a:rPr lang="it-IT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l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 angolo e velocità angolare per turn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390244" y="760288"/>
            <a:ext cx="262758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Robot_motion</a:t>
            </a:r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 </a:t>
            </a:r>
            <a:r>
              <a:rPr lang="it-IT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ciclo </a:t>
            </a:r>
            <a:r>
              <a:rPr lang="it-IT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while</a:t>
            </a:r>
            <a:r>
              <a:rPr lang="it-IT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con un </a:t>
            </a:r>
            <a:r>
              <a:rPr lang="it-IT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publisher</a:t>
            </a:r>
            <a:r>
              <a:rPr lang="it-IT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che impartisce al robot un comando con la velocità a cui andare per 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tempo </a:t>
            </a:r>
            <a:r>
              <a:rPr lang="el-G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</a:t>
            </a:r>
            <a:r>
              <a:rPr lang="it-IT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7833408" y="1278298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Server-client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777792" y="1161931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Viene letto </a:t>
            </a:r>
          </a:p>
        </p:txBody>
      </p:sp>
      <p:cxnSp>
        <p:nvCxnSpPr>
          <p:cNvPr id="13" name="Connettore 2 12"/>
          <p:cNvCxnSpPr>
            <a:stCxn id="5" idx="3"/>
          </p:cNvCxnSpPr>
          <p:nvPr/>
        </p:nvCxnSpPr>
        <p:spPr>
          <a:xfrm flipV="1">
            <a:off x="3534225" y="1047465"/>
            <a:ext cx="180521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7833408" y="1199870"/>
            <a:ext cx="149837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9" idx="2"/>
          </p:cNvCxnSpPr>
          <p:nvPr/>
        </p:nvCxnSpPr>
        <p:spPr>
          <a:xfrm>
            <a:off x="10704036" y="3068612"/>
            <a:ext cx="0" cy="5628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5852576" y="3631494"/>
            <a:ext cx="271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Esempio</a:t>
            </a:r>
            <a:endParaRPr lang="it-IT" sz="2800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63" y="3746827"/>
            <a:ext cx="4548463" cy="346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ccia a destra 22"/>
          <p:cNvSpPr/>
          <p:nvPr/>
        </p:nvSpPr>
        <p:spPr>
          <a:xfrm>
            <a:off x="5171189" y="4949260"/>
            <a:ext cx="1049998" cy="4879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6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0349" y="339876"/>
            <a:ext cx="10492694" cy="1292982"/>
          </a:xfrm>
        </p:spPr>
        <p:txBody>
          <a:bodyPr/>
          <a:lstStyle/>
          <a:p>
            <a:pPr algn="ctr"/>
            <a:r>
              <a:rPr lang="it-IT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ODOMETRIA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7257" y="1510393"/>
            <a:ext cx="11162166" cy="2090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Strumento che permette di stabilire la posizione e orientamento del robot attraverso la lettura degli encoder integrando a partire dalle velocità e accelerazioni rilevate. </a:t>
            </a:r>
          </a:p>
          <a:p>
            <a:pPr marL="0" indent="0">
              <a:buNone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 centro del sistema di riferimento è dove è avvenuta l’accensione del </a:t>
            </a:r>
            <a:r>
              <a:rPr lang="it-IT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rover</a:t>
            </a: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8" y="3616779"/>
            <a:ext cx="5331127" cy="265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4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9</a:t>
            </a:fld>
            <a:endParaRPr lang="de-D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21" y="764014"/>
            <a:ext cx="5445579" cy="1840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7" y="764014"/>
            <a:ext cx="5882880" cy="1840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41" y="3355521"/>
            <a:ext cx="8109033" cy="2691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7546</TotalTime>
  <Words>1591</Words>
  <Application>Microsoft Office PowerPoint</Application>
  <PresentationFormat>Personalizzato</PresentationFormat>
  <Paragraphs>258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Sezione</vt:lpstr>
      <vt:lpstr>Università degli studi di torino corso di laurea in fisica</vt:lpstr>
      <vt:lpstr>ROS, robot E SUO SIMULATORE , HARDWARE UTILIZZATO  </vt:lpstr>
      <vt:lpstr>SCOPO</vt:lpstr>
      <vt:lpstr>STRUTTURA</vt:lpstr>
      <vt:lpstr>Presentazione standard di PowerPoint</vt:lpstr>
      <vt:lpstr>ROSARIA</vt:lpstr>
      <vt:lpstr>Presentazione standard di PowerPoint</vt:lpstr>
      <vt:lpstr>ODOMETRIA</vt:lpstr>
      <vt:lpstr>Presentazione standard di PowerPoint</vt:lpstr>
      <vt:lpstr>Test e correzioni sul simulatore</vt:lpstr>
      <vt:lpstr>Spostamento lineare</vt:lpstr>
      <vt:lpstr>Rotazione</vt:lpstr>
      <vt:lpstr>Test e correzioni sul robot</vt:lpstr>
      <vt:lpstr>NUOVI NODI</vt:lpstr>
      <vt:lpstr>Presentazione standard di PowerPoint</vt:lpstr>
      <vt:lpstr>RITORNARE ALLA POSIZIONE DI PARTENZA</vt:lpstr>
      <vt:lpstr>Presentazione standard di PowerPoint</vt:lpstr>
      <vt:lpstr>Presentazione standard di PowerPoint</vt:lpstr>
      <vt:lpstr>ALGORITMO DI CORREZIONE</vt:lpstr>
      <vt:lpstr>SENSOR FUSION E FILTRI DI KALLMAN</vt:lpstr>
      <vt:lpstr> </vt:lpstr>
      <vt:lpstr>Presentazione standard di PowerPoint</vt:lpstr>
      <vt:lpstr>CONCLUSIONI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torino corso di laurea in fisica</dc:title>
  <dc:creator>andrea semeraro</dc:creator>
  <cp:lastModifiedBy>andrea semeraro</cp:lastModifiedBy>
  <cp:revision>197</cp:revision>
  <dcterms:created xsi:type="dcterms:W3CDTF">2012-07-30T23:18:30Z</dcterms:created>
  <dcterms:modified xsi:type="dcterms:W3CDTF">2018-10-17T15:06:34Z</dcterms:modified>
</cp:coreProperties>
</file>