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slides/slide8.xml" ContentType="application/vnd.openxmlformats-officedocument.presentationml.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6" r:id="rId1"/>
    <p:sldMasterId id="2147483840" r:id="rId2"/>
    <p:sldMasterId id="2147483852" r:id="rId3"/>
  </p:sldMasterIdLst>
  <p:notesMasterIdLst>
    <p:notesMasterId r:id="rId44"/>
  </p:notesMasterIdLst>
  <p:sldIdLst>
    <p:sldId id="256" r:id="rId4"/>
    <p:sldId id="281" r:id="rId5"/>
    <p:sldId id="302" r:id="rId6"/>
    <p:sldId id="288" r:id="rId7"/>
    <p:sldId id="257" r:id="rId8"/>
    <p:sldId id="258" r:id="rId9"/>
    <p:sldId id="260" r:id="rId10"/>
    <p:sldId id="261" r:id="rId11"/>
    <p:sldId id="282" r:id="rId12"/>
    <p:sldId id="264" r:id="rId13"/>
    <p:sldId id="296" r:id="rId14"/>
    <p:sldId id="299" r:id="rId15"/>
    <p:sldId id="270" r:id="rId16"/>
    <p:sldId id="304" r:id="rId17"/>
    <p:sldId id="268" r:id="rId18"/>
    <p:sldId id="272" r:id="rId19"/>
    <p:sldId id="290" r:id="rId20"/>
    <p:sldId id="291" r:id="rId21"/>
    <p:sldId id="292" r:id="rId22"/>
    <p:sldId id="280" r:id="rId23"/>
    <p:sldId id="300" r:id="rId24"/>
    <p:sldId id="259" r:id="rId25"/>
    <p:sldId id="284" r:id="rId26"/>
    <p:sldId id="274" r:id="rId27"/>
    <p:sldId id="286" r:id="rId28"/>
    <p:sldId id="276" r:id="rId29"/>
    <p:sldId id="283" r:id="rId30"/>
    <p:sldId id="277" r:id="rId31"/>
    <p:sldId id="301" r:id="rId32"/>
    <p:sldId id="285" r:id="rId33"/>
    <p:sldId id="289" r:id="rId34"/>
    <p:sldId id="273" r:id="rId35"/>
    <p:sldId id="295" r:id="rId36"/>
    <p:sldId id="297" r:id="rId37"/>
    <p:sldId id="293" r:id="rId38"/>
    <p:sldId id="298" r:id="rId39"/>
    <p:sldId id="294" r:id="rId40"/>
    <p:sldId id="303" r:id="rId41"/>
    <p:sldId id="305" r:id="rId42"/>
    <p:sldId id="266" r:id="rId4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171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 horzBarState="maximized">
    <p:restoredLeft sz="16912" autoAdjust="0"/>
    <p:restoredTop sz="85663" autoAdjust="0"/>
  </p:normalViewPr>
  <p:slideViewPr>
    <p:cSldViewPr>
      <p:cViewPr>
        <p:scale>
          <a:sx n="75" d="100"/>
          <a:sy n="75" d="100"/>
        </p:scale>
        <p:origin x="-984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622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png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png"/></Relationships>
</file>

<file path=ppt/drawings/_rels/vmlDrawing13.v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51.png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drawings/_rels/vmlDrawing1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6" Type="http://schemas.openxmlformats.org/officeDocument/2006/relationships/image" Target="../media/image54.png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png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8A81D6-7CCC-4843-ADD8-EB9DD6E0FCBA}" type="datetimeFigureOut">
              <a:rPr lang="it-IT" smtClean="0"/>
              <a:pPr/>
              <a:t>16/07/2018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86B07D-60B6-4B8A-93FF-C7E32895691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6B07D-60B6-4B8A-93FF-C7E328956918}" type="slidenum">
              <a:rPr lang="it-IT" smtClean="0"/>
              <a:pPr/>
              <a:t>17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86B07D-60B6-4B8A-93FF-C7E328956918}" type="slidenum">
              <a:rPr lang="it-IT" smtClean="0"/>
              <a:pPr/>
              <a:t>31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8" name="Segnaposto data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29" name="Segnaposto numero diapositiva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it-I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it-I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/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FDFB1-2A45-4C65-B5C6-DF763A44B09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5" Type="http://schemas.openxmlformats.org/officeDocument/2006/relationships/oleObject" Target="../embeddings/oleObject4.bin"/><Relationship Id="rId4" Type="http://schemas.openxmlformats.org/officeDocument/2006/relationships/oleObject" Target="../embeddings/oleObject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.gi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9.bin"/><Relationship Id="rId5" Type="http://schemas.openxmlformats.org/officeDocument/2006/relationships/oleObject" Target="../embeddings/oleObject8.bin"/><Relationship Id="rId4" Type="http://schemas.openxmlformats.org/officeDocument/2006/relationships/image" Target="../media/image2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.gif"/><Relationship Id="rId5" Type="http://schemas.openxmlformats.org/officeDocument/2006/relationships/oleObject" Target="../embeddings/oleObject11.bin"/><Relationship Id="rId4" Type="http://schemas.openxmlformats.org/officeDocument/2006/relationships/oleObject" Target="../embeddings/oleObject10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.gif"/><Relationship Id="rId5" Type="http://schemas.openxmlformats.org/officeDocument/2006/relationships/oleObject" Target="../embeddings/oleObject13.bin"/><Relationship Id="rId4" Type="http://schemas.openxmlformats.org/officeDocument/2006/relationships/oleObject" Target="../embeddings/oleObject12.bin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7.v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7" Type="http://schemas.openxmlformats.org/officeDocument/2006/relationships/image" Target="../media/image38.gi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8.bin"/><Relationship Id="rId5" Type="http://schemas.openxmlformats.org/officeDocument/2006/relationships/oleObject" Target="../embeddings/oleObject17.bin"/><Relationship Id="rId4" Type="http://schemas.openxmlformats.org/officeDocument/2006/relationships/oleObject" Target="../embeddings/oleObject16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1.gif"/><Relationship Id="rId4" Type="http://schemas.openxmlformats.org/officeDocument/2006/relationships/oleObject" Target="../embeddings/oleObject19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0.vml"/><Relationship Id="rId4" Type="http://schemas.openxmlformats.org/officeDocument/2006/relationships/oleObject" Target="../embeddings/oleObject20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32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2.v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3.vml"/><Relationship Id="rId5" Type="http://schemas.openxmlformats.org/officeDocument/2006/relationships/oleObject" Target="../embeddings/oleObject24.bin"/><Relationship Id="rId4" Type="http://schemas.openxmlformats.org/officeDocument/2006/relationships/oleObject" Target="../embeddings/oleObject23.bin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41.gi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4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4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oleObject" Target="../embeddings/oleObject26.bin"/><Relationship Id="rId7" Type="http://schemas.openxmlformats.org/officeDocument/2006/relationships/oleObject" Target="../embeddings/oleObject30.bin"/><Relationship Id="rId2" Type="http://schemas.openxmlformats.org/officeDocument/2006/relationships/slideLayout" Target="../slideLayouts/slideLayout29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29.bin"/><Relationship Id="rId5" Type="http://schemas.openxmlformats.org/officeDocument/2006/relationships/oleObject" Target="../embeddings/oleObject28.bin"/><Relationship Id="rId4" Type="http://schemas.openxmlformats.org/officeDocument/2006/relationships/oleObject" Target="../embeddings/oleObject27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95536" y="908720"/>
            <a:ext cx="7966394" cy="1121296"/>
          </a:xfrm>
        </p:spPr>
        <p:txBody>
          <a:bodyPr>
            <a:normAutofit/>
          </a:bodyPr>
          <a:lstStyle/>
          <a:p>
            <a:r>
              <a:rPr lang="it-IT" sz="3200" dirty="0" smtClean="0"/>
              <a:t>SIMULATIONS AND SEARCH </a:t>
            </a:r>
            <a:r>
              <a:rPr lang="it-IT" sz="3200" dirty="0" err="1" smtClean="0"/>
              <a:t>of</a:t>
            </a:r>
            <a:r>
              <a:rPr lang="it-IT" sz="3200" dirty="0" smtClean="0"/>
              <a:t> </a:t>
            </a:r>
            <a:r>
              <a:rPr lang="it-IT" sz="3200" dirty="0" err="1" smtClean="0"/>
              <a:t>NUclearites</a:t>
            </a:r>
            <a:r>
              <a:rPr lang="it-IT" sz="3200" dirty="0" smtClean="0"/>
              <a:t> WITH TUS </a:t>
            </a:r>
            <a:r>
              <a:rPr lang="it-IT" sz="3200" dirty="0" err="1" smtClean="0"/>
              <a:t>EXPeRIMENT</a:t>
            </a:r>
            <a:endParaRPr lang="it-IT" sz="32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2555776" y="3933056"/>
            <a:ext cx="4752528" cy="1198984"/>
          </a:xfrm>
        </p:spPr>
        <p:txBody>
          <a:bodyPr>
            <a:normAutofit/>
          </a:bodyPr>
          <a:lstStyle/>
          <a:p>
            <a:r>
              <a:rPr lang="it-IT" sz="2000" dirty="0" smtClean="0"/>
              <a:t>Primo </a:t>
            </a:r>
            <a:r>
              <a:rPr lang="it-IT" sz="2000" dirty="0" smtClean="0"/>
              <a:t>Relatore:Prof. </a:t>
            </a:r>
            <a:r>
              <a:rPr lang="it-IT" sz="2000" dirty="0" smtClean="0"/>
              <a:t>Mario </a:t>
            </a:r>
            <a:r>
              <a:rPr lang="it-IT" sz="2000" dirty="0" err="1" smtClean="0"/>
              <a:t>Bertaina</a:t>
            </a:r>
            <a:endParaRPr lang="it-IT" sz="2000" dirty="0" smtClean="0"/>
          </a:p>
          <a:p>
            <a:r>
              <a:rPr lang="it-IT" sz="2000" dirty="0" smtClean="0"/>
              <a:t>Secondo Relatore: </a:t>
            </a:r>
            <a:r>
              <a:rPr lang="it-IT" sz="2000" dirty="0" smtClean="0"/>
              <a:t>Prof</a:t>
            </a:r>
            <a:r>
              <a:rPr lang="it-IT" sz="2000" dirty="0" smtClean="0"/>
              <a:t>. Alberto </a:t>
            </a:r>
            <a:r>
              <a:rPr lang="it-IT" sz="2000" dirty="0" smtClean="0"/>
              <a:t>Cellino</a:t>
            </a:r>
          </a:p>
          <a:p>
            <a:r>
              <a:rPr lang="it-IT" sz="2000" dirty="0" smtClean="0"/>
              <a:t>Correlatore: </a:t>
            </a:r>
            <a:r>
              <a:rPr lang="it-IT" sz="2000" dirty="0" err="1" smtClean="0"/>
              <a:t>Dott.Kenji</a:t>
            </a:r>
            <a:r>
              <a:rPr lang="it-IT" sz="2000" dirty="0" smtClean="0"/>
              <a:t> </a:t>
            </a:r>
            <a:r>
              <a:rPr lang="it-IT" sz="2000" dirty="0" err="1" smtClean="0"/>
              <a:t>Shinozaki</a:t>
            </a:r>
            <a:endParaRPr lang="it-IT" sz="2000" dirty="0"/>
          </a:p>
        </p:txBody>
      </p:sp>
      <p:pic>
        <p:nvPicPr>
          <p:cNvPr id="5" name="Shape 185"/>
          <p:cNvPicPr preferRelativeResize="0"/>
          <p:nvPr/>
        </p:nvPicPr>
        <p:blipFill>
          <a:blip r:embed="rId2" cstate="print">
            <a:alphaModFix/>
          </a:blip>
          <a:stretch>
            <a:fillRect/>
          </a:stretch>
        </p:blipFill>
        <p:spPr>
          <a:xfrm>
            <a:off x="7287871" y="5373216"/>
            <a:ext cx="1856129" cy="12961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3059832" y="587727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Anno Accademico 2017-2018</a:t>
            </a:r>
            <a:endParaRPr lang="it-IT" dirty="0"/>
          </a:p>
        </p:txBody>
      </p:sp>
      <p:sp>
        <p:nvSpPr>
          <p:cNvPr id="7" name="Rettangolo 6"/>
          <p:cNvSpPr/>
          <p:nvPr/>
        </p:nvSpPr>
        <p:spPr>
          <a:xfrm>
            <a:off x="0" y="0"/>
            <a:ext cx="9144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dirty="0" smtClean="0"/>
              <a:t>Università degli studi di Torino</a:t>
            </a:r>
          </a:p>
          <a:p>
            <a:pPr algn="ctr"/>
            <a:r>
              <a:rPr lang="it-IT" sz="2400" dirty="0" smtClean="0"/>
              <a:t>Facoltà di scienze matematiche,fisiche e naturali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1403648" y="2564904"/>
            <a:ext cx="66967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/>
              <a:t>Corso  di Laurea Triennale</a:t>
            </a:r>
          </a:p>
          <a:p>
            <a:endParaRPr lang="it-IT" dirty="0" smtClean="0"/>
          </a:p>
          <a:p>
            <a:pPr algn="ctr"/>
            <a:r>
              <a:rPr lang="it-IT" sz="2800" dirty="0" smtClean="0"/>
              <a:t>Candidato : Antonio Montanaro</a:t>
            </a:r>
            <a:endParaRPr lang="it-IT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magine 15" descr="MOD (2).png"/>
          <p:cNvPicPr>
            <a:picLocks noChangeAspect="1"/>
          </p:cNvPicPr>
          <p:nvPr/>
        </p:nvPicPr>
        <p:blipFill>
          <a:blip r:embed="rId2" cstate="print"/>
          <a:srcRect l="6714" r="73853"/>
          <a:stretch>
            <a:fillRect/>
          </a:stretch>
        </p:blipFill>
        <p:spPr>
          <a:xfrm rot="10800000">
            <a:off x="2411760" y="4725144"/>
            <a:ext cx="680110" cy="576064"/>
          </a:xfrm>
          <a:prstGeom prst="rect">
            <a:avLst/>
          </a:prstGeom>
          <a:effectLst>
            <a:outerShdw blurRad="50800" dist="50800" dir="5400000" sx="1000" sy="1000" algn="ctr" rotWithShape="0">
              <a:srgbClr val="000000"/>
            </a:outerShdw>
          </a:effectLst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36712"/>
          </a:xfrm>
        </p:spPr>
        <p:txBody>
          <a:bodyPr/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HOW  SIMULATOR WORKS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836712"/>
            <a:ext cx="84969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simulaor</a:t>
            </a:r>
            <a:r>
              <a:rPr lang="it-IT" dirty="0" smtClean="0"/>
              <a:t> </a:t>
            </a:r>
            <a:r>
              <a:rPr lang="it-IT" dirty="0" err="1" smtClean="0"/>
              <a:t>was</a:t>
            </a:r>
            <a:r>
              <a:rPr lang="it-IT" dirty="0" smtClean="0"/>
              <a:t> </a:t>
            </a:r>
            <a:r>
              <a:rPr lang="it-IT" dirty="0" err="1" smtClean="0"/>
              <a:t>made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the JEM-EUSO </a:t>
            </a:r>
            <a:r>
              <a:rPr lang="it-IT" dirty="0" err="1" smtClean="0"/>
              <a:t>Collaboration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INAF at the </a:t>
            </a:r>
            <a:r>
              <a:rPr lang="it-IT" dirty="0" err="1" smtClean="0"/>
              <a:t>Astronomical</a:t>
            </a:r>
            <a:r>
              <a:rPr lang="it-IT" dirty="0" smtClean="0"/>
              <a:t> </a:t>
            </a:r>
            <a:r>
              <a:rPr lang="it-IT" dirty="0" err="1" smtClean="0"/>
              <a:t>observatory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Pino Torinese.</a:t>
            </a:r>
          </a:p>
          <a:p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every</a:t>
            </a:r>
            <a:r>
              <a:rPr lang="it-IT" dirty="0" smtClean="0"/>
              <a:t> </a:t>
            </a:r>
            <a:r>
              <a:rPr lang="it-IT" dirty="0" err="1" smtClean="0"/>
              <a:t>timesticks</a:t>
            </a:r>
            <a:r>
              <a:rPr lang="it-IT" dirty="0" smtClean="0"/>
              <a:t> ( 6.6 ms) the detector </a:t>
            </a:r>
            <a:r>
              <a:rPr lang="it-IT" dirty="0" err="1" smtClean="0"/>
              <a:t>checks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a light source (city, </a:t>
            </a:r>
            <a:r>
              <a:rPr lang="it-IT" dirty="0" err="1" smtClean="0"/>
              <a:t>meteor</a:t>
            </a:r>
            <a:r>
              <a:rPr lang="it-IT" dirty="0" smtClean="0"/>
              <a:t>, </a:t>
            </a:r>
            <a:r>
              <a:rPr lang="it-IT" dirty="0" err="1" smtClean="0"/>
              <a:t>nuclearite…</a:t>
            </a:r>
            <a:r>
              <a:rPr lang="it-IT" dirty="0" smtClean="0"/>
              <a:t>) </a:t>
            </a:r>
            <a:r>
              <a:rPr lang="it-IT" dirty="0" err="1" smtClean="0"/>
              <a:t>is</a:t>
            </a:r>
            <a:r>
              <a:rPr lang="it-IT" dirty="0" smtClean="0"/>
              <a:t> in </a:t>
            </a:r>
            <a:r>
              <a:rPr lang="it-IT" dirty="0" err="1" smtClean="0"/>
              <a:t>its</a:t>
            </a:r>
            <a:r>
              <a:rPr lang="it-IT" dirty="0" smtClean="0"/>
              <a:t> FOV, </a:t>
            </a:r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according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the </a:t>
            </a:r>
            <a:r>
              <a:rPr lang="it-IT" dirty="0" err="1" smtClean="0"/>
              <a:t>distance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each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the </a:t>
            </a:r>
            <a:r>
              <a:rPr lang="it-IT" dirty="0" err="1" smtClean="0"/>
              <a:t>magnitude</a:t>
            </a:r>
            <a:r>
              <a:rPr lang="it-IT" dirty="0" smtClean="0"/>
              <a:t> (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dipends</a:t>
            </a:r>
            <a:r>
              <a:rPr lang="it-IT" dirty="0" smtClean="0"/>
              <a:t> on the </a:t>
            </a:r>
            <a:r>
              <a:rPr lang="it-IT" dirty="0" err="1" smtClean="0"/>
              <a:t>object</a:t>
            </a:r>
            <a:r>
              <a:rPr lang="it-IT" dirty="0" smtClean="0"/>
              <a:t> )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calculated</a:t>
            </a:r>
            <a:r>
              <a:rPr lang="it-IT" dirty="0" smtClean="0"/>
              <a:t> and the </a:t>
            </a:r>
            <a:r>
              <a:rPr lang="it-IT" dirty="0" err="1" smtClean="0"/>
              <a:t>corresponding</a:t>
            </a:r>
            <a:r>
              <a:rPr lang="it-IT" dirty="0" smtClean="0"/>
              <a:t> </a:t>
            </a:r>
            <a:r>
              <a:rPr lang="it-IT" dirty="0" err="1" smtClean="0"/>
              <a:t>photoelectrons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arrives</a:t>
            </a:r>
            <a:r>
              <a:rPr lang="it-IT" dirty="0" smtClean="0"/>
              <a:t> at the </a:t>
            </a:r>
            <a:r>
              <a:rPr lang="it-IT" dirty="0" err="1" smtClean="0"/>
              <a:t>focal</a:t>
            </a:r>
            <a:r>
              <a:rPr lang="it-IT" dirty="0" smtClean="0"/>
              <a:t> </a:t>
            </a:r>
            <a:r>
              <a:rPr lang="it-IT" dirty="0" err="1" smtClean="0"/>
              <a:t>surface</a:t>
            </a:r>
            <a:r>
              <a:rPr lang="it-IT" dirty="0" smtClean="0"/>
              <a:t> (FS). </a:t>
            </a:r>
            <a:endParaRPr lang="it-IT" dirty="0"/>
          </a:p>
        </p:txBody>
      </p:sp>
      <p:pic>
        <p:nvPicPr>
          <p:cNvPr id="5" name="Immagine 4" descr="MOD (2).png"/>
          <p:cNvPicPr>
            <a:picLocks noChangeAspect="1"/>
          </p:cNvPicPr>
          <p:nvPr/>
        </p:nvPicPr>
        <p:blipFill>
          <a:blip r:embed="rId2" cstate="print"/>
          <a:srcRect l="6714" r="73853"/>
          <a:stretch>
            <a:fillRect/>
          </a:stretch>
        </p:blipFill>
        <p:spPr>
          <a:xfrm>
            <a:off x="4211960" y="2924944"/>
            <a:ext cx="615729" cy="521532"/>
          </a:xfrm>
          <a:prstGeom prst="rect">
            <a:avLst/>
          </a:prstGeom>
        </p:spPr>
      </p:pic>
      <p:sp>
        <p:nvSpPr>
          <p:cNvPr id="6" name="Freccia in giù 5"/>
          <p:cNvSpPr/>
          <p:nvPr/>
        </p:nvSpPr>
        <p:spPr>
          <a:xfrm rot="17497109">
            <a:off x="2806499" y="4119745"/>
            <a:ext cx="172427" cy="3467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Freccia a destra 6"/>
          <p:cNvSpPr/>
          <p:nvPr/>
        </p:nvSpPr>
        <p:spPr>
          <a:xfrm>
            <a:off x="4932040" y="3212976"/>
            <a:ext cx="288032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8" name="Connettore 2 7"/>
          <p:cNvCxnSpPr/>
          <p:nvPr/>
        </p:nvCxnSpPr>
        <p:spPr>
          <a:xfrm flipH="1">
            <a:off x="1619672" y="4941168"/>
            <a:ext cx="1080120" cy="72008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2699792" y="3501008"/>
            <a:ext cx="0" cy="144016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/>
          <p:cNvCxnSpPr/>
          <p:nvPr/>
        </p:nvCxnSpPr>
        <p:spPr>
          <a:xfrm>
            <a:off x="2699792" y="4941168"/>
            <a:ext cx="172819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Nuvola 10"/>
          <p:cNvSpPr/>
          <p:nvPr/>
        </p:nvSpPr>
        <p:spPr>
          <a:xfrm>
            <a:off x="2627784" y="4149080"/>
            <a:ext cx="216024" cy="14401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Triangolo isoscele 11"/>
          <p:cNvSpPr/>
          <p:nvPr/>
        </p:nvSpPr>
        <p:spPr>
          <a:xfrm>
            <a:off x="4067944" y="3429000"/>
            <a:ext cx="864096" cy="1512168"/>
          </a:xfrm>
          <a:prstGeom prst="triangle">
            <a:avLst/>
          </a:prstGeom>
          <a:solidFill>
            <a:schemeClr val="bg2">
              <a:alpha val="6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onnettore 12"/>
          <p:cNvSpPr/>
          <p:nvPr/>
        </p:nvSpPr>
        <p:spPr>
          <a:xfrm>
            <a:off x="4067944" y="4797152"/>
            <a:ext cx="864096" cy="360040"/>
          </a:xfrm>
          <a:prstGeom prst="flowChartConnector">
            <a:avLst/>
          </a:prstGeom>
          <a:solidFill>
            <a:schemeClr val="bg2">
              <a:lumMod val="90000"/>
              <a:alpha val="59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Arco 16"/>
          <p:cNvSpPr/>
          <p:nvPr/>
        </p:nvSpPr>
        <p:spPr>
          <a:xfrm>
            <a:off x="-252536" y="5013176"/>
            <a:ext cx="9865096" cy="1080120"/>
          </a:xfrm>
          <a:prstGeom prst="arc">
            <a:avLst>
              <a:gd name="adj1" fmla="val 10911754"/>
              <a:gd name="adj2" fmla="val 21432864"/>
            </a:avLst>
          </a:prstGeom>
          <a:ln w="6032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7308304" y="4581128"/>
            <a:ext cx="1835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00B050"/>
                </a:solidFill>
              </a:rPr>
              <a:t>EARTH</a:t>
            </a:r>
            <a:endParaRPr lang="it-IT" sz="2800" b="1" dirty="0">
              <a:solidFill>
                <a:srgbClr val="00B050"/>
              </a:solidFill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0" y="58052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There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also</a:t>
            </a:r>
            <a:r>
              <a:rPr lang="it-IT" dirty="0" smtClean="0"/>
              <a:t> a </a:t>
            </a:r>
            <a:r>
              <a:rPr lang="it-IT" dirty="0" err="1" smtClean="0"/>
              <a:t>ground-based</a:t>
            </a:r>
            <a:r>
              <a:rPr lang="it-IT" dirty="0" smtClean="0"/>
              <a:t> detector </a:t>
            </a:r>
            <a:r>
              <a:rPr lang="it-IT" dirty="0" err="1" smtClean="0"/>
              <a:t>that</a:t>
            </a:r>
            <a:r>
              <a:rPr lang="it-IT" dirty="0" smtClean="0"/>
              <a:t> can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simulated</a:t>
            </a:r>
            <a:r>
              <a:rPr lang="it-IT" dirty="0" smtClean="0"/>
              <a:t> .</a:t>
            </a:r>
            <a:endParaRPr lang="it-IT" dirty="0"/>
          </a:p>
        </p:txBody>
      </p:sp>
      <p:sp>
        <p:nvSpPr>
          <p:cNvPr id="22" name="Segnaposto data 2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pic>
        <p:nvPicPr>
          <p:cNvPr id="20" name="Shape 18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8034150" y="5589240"/>
            <a:ext cx="1109850" cy="775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1043608" y="260648"/>
            <a:ext cx="78488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rgbClr val="C00000"/>
                </a:solidFill>
              </a:rPr>
              <a:t>Simulation</a:t>
            </a:r>
            <a:r>
              <a:rPr lang="it-IT" sz="3200" b="1" dirty="0" smtClean="0">
                <a:solidFill>
                  <a:srgbClr val="C00000"/>
                </a:solidFill>
              </a:rPr>
              <a:t>’s </a:t>
            </a:r>
            <a:r>
              <a:rPr lang="it-IT" sz="3200" b="1" dirty="0" err="1" smtClean="0">
                <a:solidFill>
                  <a:srgbClr val="C00000"/>
                </a:solidFill>
              </a:rPr>
              <a:t>Parameters</a:t>
            </a:r>
            <a:r>
              <a:rPr lang="it-IT" sz="3200" dirty="0" smtClean="0">
                <a:solidFill>
                  <a:srgbClr val="C00000"/>
                </a:solidFill>
              </a:rPr>
              <a:t>(</a:t>
            </a:r>
            <a:r>
              <a:rPr lang="it-IT" sz="3200" dirty="0" err="1" smtClean="0">
                <a:solidFill>
                  <a:srgbClr val="C00000"/>
                </a:solidFill>
              </a:rPr>
              <a:t>for</a:t>
            </a:r>
            <a:r>
              <a:rPr lang="it-IT" sz="3200" dirty="0" smtClean="0">
                <a:solidFill>
                  <a:srgbClr val="C00000"/>
                </a:solidFill>
              </a:rPr>
              <a:t> </a:t>
            </a:r>
            <a:r>
              <a:rPr lang="it-IT" sz="3200" dirty="0" err="1" smtClean="0">
                <a:solidFill>
                  <a:srgbClr val="C00000"/>
                </a:solidFill>
              </a:rPr>
              <a:t>nuclearites</a:t>
            </a:r>
            <a:r>
              <a:rPr lang="it-IT" sz="3200" dirty="0" smtClean="0">
                <a:solidFill>
                  <a:srgbClr val="C00000"/>
                </a:solidFill>
              </a:rPr>
              <a:t>)</a:t>
            </a:r>
            <a:endParaRPr lang="it-IT" sz="3200" dirty="0">
              <a:solidFill>
                <a:srgbClr val="C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836712"/>
            <a:ext cx="327585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FF0000"/>
                </a:solidFill>
              </a:rPr>
              <a:t>                     </a:t>
            </a:r>
          </a:p>
          <a:p>
            <a:r>
              <a:rPr lang="it-IT" b="1" dirty="0">
                <a:solidFill>
                  <a:srgbClr val="FF0000"/>
                </a:solidFill>
              </a:rPr>
              <a:t> </a:t>
            </a:r>
            <a:r>
              <a:rPr lang="it-IT" b="1" dirty="0" smtClean="0">
                <a:solidFill>
                  <a:srgbClr val="FF0000"/>
                </a:solidFill>
              </a:rPr>
              <a:t>                  </a:t>
            </a:r>
            <a:r>
              <a:rPr lang="it-IT" b="1" dirty="0" smtClean="0">
                <a:solidFill>
                  <a:srgbClr val="C00000"/>
                </a:solidFill>
              </a:rPr>
              <a:t> INPUT</a:t>
            </a:r>
            <a:r>
              <a:rPr lang="it-IT" dirty="0" smtClean="0">
                <a:solidFill>
                  <a:srgbClr val="C00000"/>
                </a:solidFill>
              </a:rPr>
              <a:t>  </a:t>
            </a:r>
          </a:p>
          <a:p>
            <a:r>
              <a:rPr lang="it-IT" b="1" dirty="0" smtClean="0"/>
              <a:t>- Mass  (</a:t>
            </a:r>
            <a:r>
              <a:rPr lang="it-IT" b="1" dirty="0" err="1" smtClean="0"/>
              <a:t>Range</a:t>
            </a:r>
            <a:r>
              <a:rPr lang="it-IT" b="1" dirty="0" smtClean="0"/>
              <a:t>: 10 </a:t>
            </a:r>
            <a:r>
              <a:rPr lang="it-IT" b="1" baseline="30000" dirty="0" smtClean="0"/>
              <a:t>-4</a:t>
            </a:r>
            <a:r>
              <a:rPr lang="it-IT" b="1" dirty="0" smtClean="0"/>
              <a:t> g </a:t>
            </a:r>
            <a:r>
              <a:rPr lang="it-IT" b="1" dirty="0" err="1" smtClean="0"/>
              <a:t>--</a:t>
            </a:r>
            <a:r>
              <a:rPr lang="it-IT" b="1" dirty="0" smtClean="0"/>
              <a:t>&gt; 10</a:t>
            </a:r>
            <a:r>
              <a:rPr lang="it-IT" b="1" baseline="30000" dirty="0" smtClean="0"/>
              <a:t>4  </a:t>
            </a:r>
            <a:r>
              <a:rPr lang="it-IT" b="1" dirty="0" smtClean="0"/>
              <a:t>g )</a:t>
            </a:r>
          </a:p>
          <a:p>
            <a:endParaRPr lang="it-IT" b="1" dirty="0" smtClean="0"/>
          </a:p>
          <a:p>
            <a:pPr>
              <a:buFontTx/>
              <a:buChar char="-"/>
            </a:pPr>
            <a:r>
              <a:rPr lang="en-US" b="1" dirty="0" smtClean="0"/>
              <a:t>Horizontal speed of  TUS</a:t>
            </a:r>
          </a:p>
          <a:p>
            <a:pPr>
              <a:buFontTx/>
              <a:buChar char="-"/>
            </a:pPr>
            <a:endParaRPr lang="en-US" b="1" dirty="0" smtClean="0"/>
          </a:p>
          <a:p>
            <a:pPr>
              <a:buFontTx/>
              <a:buChar char="-"/>
            </a:pPr>
            <a:r>
              <a:rPr lang="en-US" b="1" dirty="0" smtClean="0"/>
              <a:t>Initial coordinates of TUS</a:t>
            </a:r>
          </a:p>
          <a:p>
            <a:pPr>
              <a:buFontTx/>
              <a:buChar char="-"/>
            </a:pPr>
            <a:endParaRPr lang="en-US" b="1" dirty="0"/>
          </a:p>
          <a:p>
            <a:pPr>
              <a:buFontTx/>
              <a:buChar char="-"/>
            </a:pPr>
            <a:r>
              <a:rPr lang="en-US" b="1" dirty="0" smtClean="0"/>
              <a:t>Beginning height of the event</a:t>
            </a:r>
          </a:p>
          <a:p>
            <a:pPr>
              <a:buFontTx/>
              <a:buChar char="-"/>
            </a:pPr>
            <a:endParaRPr lang="en-US" b="1" dirty="0"/>
          </a:p>
          <a:p>
            <a:pPr>
              <a:buFontTx/>
              <a:buChar char="-"/>
            </a:pPr>
            <a:r>
              <a:rPr lang="en-US" b="1" dirty="0" smtClean="0"/>
              <a:t>Duration of the event</a:t>
            </a:r>
          </a:p>
          <a:p>
            <a:endParaRPr lang="en-US" b="1" dirty="0" smtClean="0"/>
          </a:p>
          <a:p>
            <a:r>
              <a:rPr lang="en-US" b="1" dirty="0" smtClean="0"/>
              <a:t>-Velocity of </a:t>
            </a:r>
            <a:r>
              <a:rPr lang="en-US" b="1" dirty="0" err="1" smtClean="0"/>
              <a:t>nuclearite</a:t>
            </a:r>
            <a:endParaRPr lang="en-US" b="1" dirty="0" smtClean="0"/>
          </a:p>
          <a:p>
            <a:endParaRPr lang="en-US" b="1" dirty="0"/>
          </a:p>
          <a:p>
            <a:r>
              <a:rPr lang="en-US" b="1" dirty="0" smtClean="0"/>
              <a:t>-Maximum height of </a:t>
            </a:r>
          </a:p>
          <a:p>
            <a:r>
              <a:rPr lang="en-US" b="1" dirty="0" err="1" smtClean="0"/>
              <a:t>nuclearite</a:t>
            </a:r>
            <a:r>
              <a:rPr lang="en-US" b="1" dirty="0" smtClean="0"/>
              <a:t> light</a:t>
            </a:r>
          </a:p>
          <a:p>
            <a:r>
              <a:rPr lang="en-US" b="1" dirty="0" smtClean="0"/>
              <a:t>emission</a:t>
            </a:r>
            <a:endParaRPr lang="it-IT" b="1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4427984" y="1052736"/>
            <a:ext cx="47160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                                   </a:t>
            </a:r>
            <a:r>
              <a:rPr lang="it-IT" b="1" dirty="0" smtClean="0">
                <a:solidFill>
                  <a:srgbClr val="C00000"/>
                </a:solidFill>
              </a:rPr>
              <a:t>OUTPUT (</a:t>
            </a:r>
            <a:r>
              <a:rPr lang="it-IT" b="1" dirty="0" err="1" smtClean="0">
                <a:solidFill>
                  <a:srgbClr val="C00000"/>
                </a:solidFill>
              </a:rPr>
              <a:t>From</a:t>
            </a:r>
            <a:r>
              <a:rPr lang="it-IT" b="1" dirty="0" smtClean="0">
                <a:solidFill>
                  <a:srgbClr val="C00000"/>
                </a:solidFill>
              </a:rPr>
              <a:t> TUS)</a:t>
            </a:r>
            <a:endParaRPr lang="it-IT" b="1" dirty="0">
              <a:solidFill>
                <a:srgbClr val="C0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	</a:t>
            </a:r>
            <a:r>
              <a:rPr lang="it-IT" b="1" dirty="0" err="1" smtClean="0"/>
              <a:t>-Timestep</a:t>
            </a:r>
            <a:endParaRPr lang="it-IT" b="1" dirty="0" smtClean="0"/>
          </a:p>
          <a:p>
            <a:r>
              <a:rPr lang="it-IT" b="1" dirty="0">
                <a:solidFill>
                  <a:srgbClr val="FF0000"/>
                </a:solidFill>
              </a:rPr>
              <a:t>	</a:t>
            </a:r>
            <a:endParaRPr lang="it-IT" b="1" dirty="0" smtClean="0"/>
          </a:p>
          <a:p>
            <a:r>
              <a:rPr lang="it-IT" b="1" dirty="0">
                <a:solidFill>
                  <a:srgbClr val="FF0000"/>
                </a:solidFill>
              </a:rPr>
              <a:t>	</a:t>
            </a:r>
            <a:r>
              <a:rPr lang="it-IT" b="1" dirty="0" smtClean="0"/>
              <a:t>-Position on the </a:t>
            </a:r>
            <a:r>
              <a:rPr lang="it-IT" b="1" dirty="0" err="1" smtClean="0"/>
              <a:t>focal</a:t>
            </a:r>
            <a:r>
              <a:rPr lang="it-IT" b="1" dirty="0" smtClean="0"/>
              <a:t> </a:t>
            </a:r>
            <a:r>
              <a:rPr lang="it-IT" b="1" dirty="0" err="1" smtClean="0"/>
              <a:t>plane</a:t>
            </a:r>
            <a:r>
              <a:rPr lang="it-IT" b="1" dirty="0" smtClean="0"/>
              <a:t> (</a:t>
            </a:r>
            <a:r>
              <a:rPr lang="it-IT" b="1" dirty="0" err="1" smtClean="0"/>
              <a:t>pix</a:t>
            </a:r>
            <a:r>
              <a:rPr lang="it-IT" b="1" dirty="0" smtClean="0"/>
              <a:t>)</a:t>
            </a:r>
          </a:p>
          <a:p>
            <a:r>
              <a:rPr lang="it-IT" b="1" dirty="0">
                <a:solidFill>
                  <a:srgbClr val="FF0000"/>
                </a:solidFill>
              </a:rPr>
              <a:t>	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	</a:t>
            </a:r>
            <a:r>
              <a:rPr lang="it-IT" b="1" dirty="0" err="1" smtClean="0"/>
              <a:t>-Number</a:t>
            </a:r>
            <a:r>
              <a:rPr lang="it-IT" b="1" dirty="0" smtClean="0"/>
              <a:t> </a:t>
            </a:r>
            <a:r>
              <a:rPr lang="it-IT" b="1" dirty="0" err="1" smtClean="0"/>
              <a:t>of</a:t>
            </a:r>
            <a:r>
              <a:rPr lang="it-IT" b="1" dirty="0" smtClean="0"/>
              <a:t> </a:t>
            </a:r>
            <a:r>
              <a:rPr lang="it-IT" b="1" dirty="0" err="1" smtClean="0"/>
              <a:t>photoelectrons</a:t>
            </a:r>
            <a:endParaRPr lang="it-IT" b="1" dirty="0" smtClean="0"/>
          </a:p>
          <a:p>
            <a:endParaRPr lang="it-IT" b="1" dirty="0"/>
          </a:p>
          <a:p>
            <a:r>
              <a:rPr lang="it-IT" b="1" dirty="0" smtClean="0"/>
              <a:t>	</a:t>
            </a:r>
            <a:r>
              <a:rPr lang="it-IT" b="1" dirty="0" err="1" smtClean="0"/>
              <a:t>-Theta</a:t>
            </a:r>
            <a:r>
              <a:rPr lang="it-IT" b="1" dirty="0" smtClean="0"/>
              <a:t> and Phi angle </a:t>
            </a:r>
          </a:p>
          <a:p>
            <a:endParaRPr lang="it-IT" b="1" dirty="0"/>
          </a:p>
          <a:p>
            <a:r>
              <a:rPr lang="it-IT" b="1" dirty="0" smtClean="0"/>
              <a:t>	--Position (x,y,z) </a:t>
            </a:r>
            <a:r>
              <a:rPr lang="it-IT" b="1" dirty="0" err="1" smtClean="0"/>
              <a:t>from</a:t>
            </a:r>
            <a:r>
              <a:rPr lang="it-IT" b="1" dirty="0" smtClean="0"/>
              <a:t> TUS</a:t>
            </a:r>
          </a:p>
          <a:p>
            <a:endParaRPr lang="it-IT" b="1" dirty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	</a:t>
            </a:r>
          </a:p>
        </p:txBody>
      </p:sp>
      <p:pic>
        <p:nvPicPr>
          <p:cNvPr id="8" name="Immagine 7" descr="Immagine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43808" y="3573016"/>
            <a:ext cx="2664297" cy="3284984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635896" y="3501008"/>
            <a:ext cx="12961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 </a:t>
            </a:r>
            <a:r>
              <a:rPr lang="it-IT" sz="1200" b="1" dirty="0" smtClean="0">
                <a:solidFill>
                  <a:srgbClr val="C00000"/>
                </a:solidFill>
              </a:rPr>
              <a:t>TUS </a:t>
            </a:r>
            <a:r>
              <a:rPr lang="it-IT" sz="1200" b="1" dirty="0" err="1" smtClean="0">
                <a:solidFill>
                  <a:srgbClr val="C00000"/>
                </a:solidFill>
              </a:rPr>
              <a:t>motion</a:t>
            </a:r>
            <a:endParaRPr lang="it-IT" sz="1200" b="1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499992" y="4581128"/>
            <a:ext cx="16561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Nuclearite</a:t>
            </a:r>
            <a:endParaRPr lang="it-IT" sz="14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156176" y="4221088"/>
            <a:ext cx="24837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>
                <a:solidFill>
                  <a:srgbClr val="C00000"/>
                </a:solidFill>
              </a:rPr>
              <a:t>We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have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simulated</a:t>
            </a:r>
            <a:r>
              <a:rPr lang="it-IT" b="1" dirty="0" smtClean="0">
                <a:solidFill>
                  <a:srgbClr val="C00000"/>
                </a:solidFill>
              </a:rPr>
              <a:t> :</a:t>
            </a:r>
          </a:p>
          <a:p>
            <a:r>
              <a:rPr lang="it-IT" b="1" dirty="0" smtClean="0">
                <a:solidFill>
                  <a:srgbClr val="C00000"/>
                </a:solidFill>
              </a:rPr>
              <a:t>-1000 </a:t>
            </a:r>
            <a:r>
              <a:rPr lang="it-IT" b="1" dirty="0" err="1" smtClean="0">
                <a:solidFill>
                  <a:srgbClr val="C00000"/>
                </a:solidFill>
              </a:rPr>
              <a:t>meteors</a:t>
            </a:r>
            <a:endParaRPr lang="it-IT" b="1" dirty="0" smtClean="0">
              <a:solidFill>
                <a:srgbClr val="C00000"/>
              </a:solidFill>
            </a:endParaRPr>
          </a:p>
          <a:p>
            <a:r>
              <a:rPr lang="it-IT" b="1" dirty="0" smtClean="0">
                <a:solidFill>
                  <a:srgbClr val="C00000"/>
                </a:solidFill>
              </a:rPr>
              <a:t>-1000 </a:t>
            </a:r>
            <a:r>
              <a:rPr lang="it-IT" b="1" dirty="0" err="1" smtClean="0">
                <a:solidFill>
                  <a:srgbClr val="C00000"/>
                </a:solidFill>
              </a:rPr>
              <a:t>nuclearites</a:t>
            </a:r>
            <a:endParaRPr lang="it-IT" b="1" dirty="0">
              <a:solidFill>
                <a:srgbClr val="C00000"/>
              </a:solidFill>
            </a:endParaRPr>
          </a:p>
        </p:txBody>
      </p:sp>
      <p:pic>
        <p:nvPicPr>
          <p:cNvPr id="11" name="Shape 18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7913093" y="5301208"/>
            <a:ext cx="1230907" cy="8595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395536" y="0"/>
            <a:ext cx="8020543" cy="6858000"/>
            <a:chOff x="467544" y="0"/>
            <a:chExt cx="8020543" cy="6858000"/>
          </a:xfrm>
        </p:grpSpPr>
        <p:pic>
          <p:nvPicPr>
            <p:cNvPr id="23554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67544" y="0"/>
              <a:ext cx="8020543" cy="60653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" name="Rectangle 2"/>
            <p:cNvSpPr/>
            <p:nvPr/>
          </p:nvSpPr>
          <p:spPr>
            <a:xfrm>
              <a:off x="611560" y="6400800"/>
              <a:ext cx="40386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 smtClean="0"/>
                <a:t> </a:t>
              </a:r>
              <a:r>
                <a:rPr lang="it-IT" sz="1600" dirty="0" err="1" smtClean="0">
                  <a:solidFill>
                    <a:schemeClr val="tx1"/>
                  </a:solidFill>
                </a:rPr>
                <a:t>References</a:t>
              </a:r>
              <a:r>
                <a:rPr lang="it-IT" sz="1600" dirty="0" smtClean="0">
                  <a:solidFill>
                    <a:schemeClr val="tx1"/>
                  </a:solidFill>
                </a:rPr>
                <a:t>:</a:t>
              </a:r>
            </a:p>
            <a:p>
              <a:r>
                <a:rPr lang="en-US" sz="1600" dirty="0" smtClean="0">
                  <a:solidFill>
                    <a:schemeClr val="tx1"/>
                  </a:solidFill>
                </a:rPr>
                <a:t>JEM-EUSO: Meteor and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nuclearite</a:t>
              </a:r>
              <a:r>
                <a:rPr lang="en-US" sz="1600" dirty="0" smtClean="0">
                  <a:solidFill>
                    <a:schemeClr val="tx1"/>
                  </a:solidFill>
                </a:rPr>
                <a:t> observations…M.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Bertaina·A</a:t>
              </a:r>
              <a:r>
                <a:rPr lang="en-US" sz="1600" dirty="0" smtClean="0">
                  <a:solidFill>
                    <a:schemeClr val="tx1"/>
                  </a:solidFill>
                </a:rPr>
                <a:t>.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Cellino·F</a:t>
              </a:r>
              <a:r>
                <a:rPr lang="en-US" sz="1600" dirty="0" smtClean="0">
                  <a:solidFill>
                    <a:schemeClr val="tx1"/>
                  </a:solidFill>
                </a:rPr>
                <a:t>. </a:t>
              </a:r>
              <a:r>
                <a:rPr lang="en-US" sz="1600" dirty="0" err="1" smtClean="0">
                  <a:solidFill>
                    <a:schemeClr val="tx1"/>
                  </a:solidFill>
                </a:rPr>
                <a:t>Ronga</a:t>
              </a:r>
              <a:endParaRPr lang="it-IT" sz="1600" dirty="0" smtClean="0">
                <a:solidFill>
                  <a:schemeClr val="tx1"/>
                </a:solidFill>
              </a:endParaRPr>
            </a:p>
            <a:p>
              <a:endParaRPr lang="it-IT" dirty="0"/>
            </a:p>
          </p:txBody>
        </p:sp>
      </p:grpSp>
      <p:sp>
        <p:nvSpPr>
          <p:cNvPr id="5" name="Rettangolo 4"/>
          <p:cNvSpPr/>
          <p:nvPr/>
        </p:nvSpPr>
        <p:spPr>
          <a:xfrm>
            <a:off x="4932040" y="2420888"/>
            <a:ext cx="3240360" cy="2880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412776"/>
            <a:ext cx="91440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 smtClean="0"/>
          </a:p>
        </p:txBody>
      </p:sp>
      <p:sp>
        <p:nvSpPr>
          <p:cNvPr id="13" name="Connettore 12"/>
          <p:cNvSpPr/>
          <p:nvPr/>
        </p:nvSpPr>
        <p:spPr>
          <a:xfrm>
            <a:off x="611560" y="3284984"/>
            <a:ext cx="3744416" cy="3573016"/>
          </a:xfrm>
          <a:prstGeom prst="flowChartConnector">
            <a:avLst/>
          </a:prstGeom>
          <a:solidFill>
            <a:schemeClr val="tx1">
              <a:alpha val="71000"/>
            </a:schemeClr>
          </a:solidFill>
          <a:scene3d>
            <a:camera prst="orthographicFront"/>
            <a:lightRig rig="threePt" dir="t"/>
          </a:scene3d>
          <a:sp3d contourW="12700" prstMaterial="dkEdge">
            <a:bevelT w="311150" h="120650"/>
            <a:bevelB w="88900" h="139700"/>
            <a:contourClr>
              <a:schemeClr val="bg1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Freccia a destra 14"/>
          <p:cNvSpPr/>
          <p:nvPr/>
        </p:nvSpPr>
        <p:spPr>
          <a:xfrm rot="7144507">
            <a:off x="3277718" y="4034867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Freccia a destra 15"/>
          <p:cNvSpPr/>
          <p:nvPr/>
        </p:nvSpPr>
        <p:spPr>
          <a:xfrm rot="8182512">
            <a:off x="3156653" y="3595383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7" name="Immagine 16" descr="MOD (2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1720" y="1844824"/>
            <a:ext cx="2681016" cy="521532"/>
          </a:xfrm>
          <a:prstGeom prst="rect">
            <a:avLst/>
          </a:prstGeom>
        </p:spPr>
      </p:pic>
      <p:sp>
        <p:nvSpPr>
          <p:cNvPr id="18" name="CasellaDiTesto 17"/>
          <p:cNvSpPr txBox="1"/>
          <p:nvPr/>
        </p:nvSpPr>
        <p:spPr>
          <a:xfrm>
            <a:off x="3059832" y="1844824"/>
            <a:ext cx="115212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C00000"/>
                </a:solidFill>
              </a:rPr>
              <a:t>TUS </a:t>
            </a:r>
            <a:r>
              <a:rPr lang="it-IT" sz="1400" b="1" dirty="0" err="1" smtClean="0">
                <a:solidFill>
                  <a:srgbClr val="C00000"/>
                </a:solidFill>
              </a:rPr>
              <a:t>motion</a:t>
            </a:r>
            <a:endParaRPr lang="it-IT" sz="1400" b="1" dirty="0">
              <a:solidFill>
                <a:srgbClr val="C00000"/>
              </a:solidFill>
            </a:endParaRPr>
          </a:p>
        </p:txBody>
      </p:sp>
      <p:sp>
        <p:nvSpPr>
          <p:cNvPr id="20" name="Freccia a destra 19"/>
          <p:cNvSpPr/>
          <p:nvPr/>
        </p:nvSpPr>
        <p:spPr>
          <a:xfrm rot="6727004">
            <a:off x="3767733" y="4176500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Freccia a destra 20"/>
          <p:cNvSpPr/>
          <p:nvPr/>
        </p:nvSpPr>
        <p:spPr>
          <a:xfrm rot="2704132">
            <a:off x="973463" y="417888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Triangolo isoscele 21"/>
          <p:cNvSpPr/>
          <p:nvPr/>
        </p:nvSpPr>
        <p:spPr>
          <a:xfrm>
            <a:off x="1835696" y="2348880"/>
            <a:ext cx="1296144" cy="2808312"/>
          </a:xfrm>
          <a:prstGeom prst="triangle">
            <a:avLst>
              <a:gd name="adj" fmla="val 50980"/>
            </a:avLst>
          </a:prstGeom>
          <a:solidFill>
            <a:schemeClr val="bg2">
              <a:alpha val="61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Freccia a destra 22"/>
          <p:cNvSpPr/>
          <p:nvPr/>
        </p:nvSpPr>
        <p:spPr>
          <a:xfrm rot="19738065">
            <a:off x="3161757" y="6242650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Freccia a destra 23"/>
          <p:cNvSpPr/>
          <p:nvPr/>
        </p:nvSpPr>
        <p:spPr>
          <a:xfrm rot="2704132">
            <a:off x="851173" y="4676846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Freccia a destra 24"/>
          <p:cNvSpPr/>
          <p:nvPr/>
        </p:nvSpPr>
        <p:spPr>
          <a:xfrm rot="9649987">
            <a:off x="3805396" y="4850269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Connettore 25"/>
          <p:cNvSpPr/>
          <p:nvPr/>
        </p:nvSpPr>
        <p:spPr>
          <a:xfrm>
            <a:off x="2483768" y="5157192"/>
            <a:ext cx="72008" cy="72008"/>
          </a:xfrm>
          <a:prstGeom prst="flowChartConnector">
            <a:avLst/>
          </a:prstGeom>
          <a:solidFill>
            <a:schemeClr val="tx1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 extrusionH="76200">
            <a:extrusionClr>
              <a:schemeClr val="tx1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igura a mano libera 33"/>
          <p:cNvSpPr/>
          <p:nvPr/>
        </p:nvSpPr>
        <p:spPr>
          <a:xfrm rot="13372461">
            <a:off x="1000948" y="2967980"/>
            <a:ext cx="7142103" cy="5746573"/>
          </a:xfrm>
          <a:custGeom>
            <a:avLst/>
            <a:gdLst>
              <a:gd name="connsiteX0" fmla="*/ 0 w 3333750"/>
              <a:gd name="connsiteY0" fmla="*/ 2314575 h 2314575"/>
              <a:gd name="connsiteX1" fmla="*/ 3333750 w 3333750"/>
              <a:gd name="connsiteY1" fmla="*/ 0 h 2314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333750" h="2314575">
                <a:moveTo>
                  <a:pt x="0" y="2314575"/>
                </a:moveTo>
                <a:cubicBezTo>
                  <a:pt x="1402556" y="1592262"/>
                  <a:pt x="2805113" y="869950"/>
                  <a:pt x="3333750" y="0"/>
                </a:cubicBezTo>
              </a:path>
            </a:pathLst>
          </a:custGeom>
          <a:solidFill>
            <a:schemeClr val="tx1"/>
          </a:solidFill>
          <a:ln w="44450" cap="rnd">
            <a:solidFill>
              <a:schemeClr val="accent3">
                <a:lumMod val="75000"/>
              </a:schemeClr>
            </a:solidFill>
            <a:headEnd w="med" len="med"/>
            <a:tailEnd w="med" len="med"/>
          </a:ln>
          <a:scene3d>
            <a:camera prst="orthographicFront"/>
            <a:lightRig rig="threePt" dir="t"/>
          </a:scene3d>
          <a:sp3d extrusionH="298450">
            <a:bevelT w="222250" h="330200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CasellaDiTesto 34"/>
          <p:cNvSpPr txBox="1"/>
          <p:nvPr/>
        </p:nvSpPr>
        <p:spPr>
          <a:xfrm>
            <a:off x="7919864" y="5085184"/>
            <a:ext cx="12241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4400" b="1" baseline="-25000" dirty="0" err="1" smtClean="0">
                <a:solidFill>
                  <a:schemeClr val="accent3">
                    <a:lumMod val="75000"/>
                  </a:schemeClr>
                </a:solidFill>
              </a:rPr>
              <a:t>Earth</a:t>
            </a:r>
            <a:r>
              <a:rPr lang="it-IT" sz="4400" b="1" dirty="0" smtClean="0"/>
              <a:t>  </a:t>
            </a:r>
            <a:endParaRPr lang="it-IT" sz="4400" b="1" dirty="0"/>
          </a:p>
        </p:txBody>
      </p:sp>
      <p:sp>
        <p:nvSpPr>
          <p:cNvPr id="37" name="Freccia a destra 36"/>
          <p:cNvSpPr/>
          <p:nvPr/>
        </p:nvSpPr>
        <p:spPr>
          <a:xfrm rot="19738065">
            <a:off x="1433566" y="3794377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Freccia a destra 37"/>
          <p:cNvSpPr/>
          <p:nvPr/>
        </p:nvSpPr>
        <p:spPr>
          <a:xfrm rot="19738065">
            <a:off x="1516013" y="6277791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Freccia a destra 38"/>
          <p:cNvSpPr/>
          <p:nvPr/>
        </p:nvSpPr>
        <p:spPr>
          <a:xfrm rot="18373407">
            <a:off x="1921200" y="633835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0" name="Freccia a destra 39"/>
          <p:cNvSpPr/>
          <p:nvPr/>
        </p:nvSpPr>
        <p:spPr>
          <a:xfrm rot="18261876">
            <a:off x="1073525" y="552256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1" name="Freccia a destra 40"/>
          <p:cNvSpPr/>
          <p:nvPr/>
        </p:nvSpPr>
        <p:spPr>
          <a:xfrm rot="19738065">
            <a:off x="1937621" y="573859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2" name="Freccia a destra 41"/>
          <p:cNvSpPr/>
          <p:nvPr/>
        </p:nvSpPr>
        <p:spPr>
          <a:xfrm rot="14059818">
            <a:off x="2369670" y="624264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3" name="Freccia a destra 42"/>
          <p:cNvSpPr/>
          <p:nvPr/>
        </p:nvSpPr>
        <p:spPr>
          <a:xfrm rot="20812032">
            <a:off x="1217541" y="595461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4" name="Freccia a destra 43"/>
          <p:cNvSpPr/>
          <p:nvPr/>
        </p:nvSpPr>
        <p:spPr>
          <a:xfrm rot="15657918">
            <a:off x="3518809" y="581999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5" name="Freccia a destra 44"/>
          <p:cNvSpPr/>
          <p:nvPr/>
        </p:nvSpPr>
        <p:spPr>
          <a:xfrm rot="15657918">
            <a:off x="2438689" y="574798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6" name="Freccia a destra 45"/>
          <p:cNvSpPr/>
          <p:nvPr/>
        </p:nvSpPr>
        <p:spPr>
          <a:xfrm rot="18890982">
            <a:off x="2939332" y="5757039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7" name="Freccia a destra 46"/>
          <p:cNvSpPr/>
          <p:nvPr/>
        </p:nvSpPr>
        <p:spPr>
          <a:xfrm rot="11134911">
            <a:off x="3806840" y="5459951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8" name="Freccia a destra 47"/>
          <p:cNvSpPr/>
          <p:nvPr/>
        </p:nvSpPr>
        <p:spPr>
          <a:xfrm rot="11164522">
            <a:off x="3358285" y="459957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9" name="Freccia a destra 48"/>
          <p:cNvSpPr/>
          <p:nvPr/>
        </p:nvSpPr>
        <p:spPr>
          <a:xfrm rot="15657918">
            <a:off x="1502585" y="538794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0" name="Freccia a destra 49"/>
          <p:cNvSpPr/>
          <p:nvPr/>
        </p:nvSpPr>
        <p:spPr>
          <a:xfrm rot="4747675">
            <a:off x="1867712" y="431023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1" name="Freccia a destra 50"/>
          <p:cNvSpPr/>
          <p:nvPr/>
        </p:nvSpPr>
        <p:spPr>
          <a:xfrm rot="20885666">
            <a:off x="1934633" y="3587744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2" name="Freccia a destra 51"/>
          <p:cNvSpPr/>
          <p:nvPr/>
        </p:nvSpPr>
        <p:spPr>
          <a:xfrm rot="15657918">
            <a:off x="1358569" y="4595856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3" name="Freccia a destra 52"/>
          <p:cNvSpPr/>
          <p:nvPr/>
        </p:nvSpPr>
        <p:spPr>
          <a:xfrm rot="16373801">
            <a:off x="2708751" y="6386557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Freccia a destra 53"/>
          <p:cNvSpPr/>
          <p:nvPr/>
        </p:nvSpPr>
        <p:spPr>
          <a:xfrm rot="19738065">
            <a:off x="2729710" y="545056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5" name="Freccia a destra 54"/>
          <p:cNvSpPr/>
          <p:nvPr/>
        </p:nvSpPr>
        <p:spPr>
          <a:xfrm rot="19738065">
            <a:off x="3305775" y="5378552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6" name="Freccia a destra 55"/>
          <p:cNvSpPr/>
          <p:nvPr/>
        </p:nvSpPr>
        <p:spPr>
          <a:xfrm rot="12760867">
            <a:off x="2513591" y="3581113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7" name="Freccia a destra 56"/>
          <p:cNvSpPr/>
          <p:nvPr/>
        </p:nvSpPr>
        <p:spPr>
          <a:xfrm rot="19738065">
            <a:off x="2009629" y="4874498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8" name="Freccia a destra 57"/>
          <p:cNvSpPr/>
          <p:nvPr/>
        </p:nvSpPr>
        <p:spPr>
          <a:xfrm rot="19738065">
            <a:off x="876257" y="5085314"/>
            <a:ext cx="360040" cy="28878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9" name="Freccia a destra 58"/>
          <p:cNvSpPr/>
          <p:nvPr/>
        </p:nvSpPr>
        <p:spPr>
          <a:xfrm rot="19738065">
            <a:off x="2873725" y="3938393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0" name="Freccia a destra 59"/>
          <p:cNvSpPr/>
          <p:nvPr/>
        </p:nvSpPr>
        <p:spPr>
          <a:xfrm rot="19738065">
            <a:off x="2657701" y="4514457"/>
            <a:ext cx="36004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2" name="Connettore 1 61"/>
          <p:cNvCxnSpPr/>
          <p:nvPr/>
        </p:nvCxnSpPr>
        <p:spPr>
          <a:xfrm>
            <a:off x="2483768" y="5203776"/>
            <a:ext cx="1395859" cy="104400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CasellaDiTesto 62"/>
          <p:cNvSpPr txBox="1"/>
          <p:nvPr/>
        </p:nvSpPr>
        <p:spPr>
          <a:xfrm>
            <a:off x="3923928" y="623731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/>
              <a:t>R = 200 km</a:t>
            </a:r>
            <a:endParaRPr lang="it-IT" b="1" dirty="0"/>
          </a:p>
        </p:txBody>
      </p:sp>
      <p:cxnSp>
        <p:nvCxnSpPr>
          <p:cNvPr id="65" name="Connettore 1 64"/>
          <p:cNvCxnSpPr>
            <a:stCxn id="22" idx="0"/>
          </p:cNvCxnSpPr>
          <p:nvPr/>
        </p:nvCxnSpPr>
        <p:spPr>
          <a:xfrm flipH="1">
            <a:off x="2483768" y="2348880"/>
            <a:ext cx="12702" cy="2808312"/>
          </a:xfrm>
          <a:prstGeom prst="line">
            <a:avLst/>
          </a:prstGeom>
          <a:ln w="1905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Connettore 65"/>
          <p:cNvSpPr/>
          <p:nvPr/>
        </p:nvSpPr>
        <p:spPr>
          <a:xfrm>
            <a:off x="1835696" y="5013176"/>
            <a:ext cx="1296144" cy="360040"/>
          </a:xfrm>
          <a:prstGeom prst="flowChartConnector">
            <a:avLst/>
          </a:prstGeom>
          <a:solidFill>
            <a:schemeClr val="bg2">
              <a:lumMod val="90000"/>
              <a:alpha val="59000"/>
            </a:schemeClr>
          </a:solidFill>
          <a:ln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Connettore 67"/>
          <p:cNvSpPr/>
          <p:nvPr/>
        </p:nvSpPr>
        <p:spPr>
          <a:xfrm>
            <a:off x="611560" y="5013176"/>
            <a:ext cx="3672408" cy="576064"/>
          </a:xfrm>
          <a:prstGeom prst="flowChartConnector">
            <a:avLst/>
          </a:prstGeom>
          <a:solidFill>
            <a:schemeClr val="tx1">
              <a:alpha val="4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Freccia a destra 68"/>
          <p:cNvSpPr/>
          <p:nvPr/>
        </p:nvSpPr>
        <p:spPr>
          <a:xfrm rot="7144507">
            <a:off x="3503549" y="4352711"/>
            <a:ext cx="360040" cy="24738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0" name="CasellaDiTesto 69"/>
          <p:cNvSpPr txBox="1"/>
          <p:nvPr/>
        </p:nvSpPr>
        <p:spPr>
          <a:xfrm>
            <a:off x="179512" y="548680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1000 </a:t>
            </a:r>
            <a:r>
              <a:rPr lang="it-IT" sz="2800" b="1" dirty="0" err="1" smtClean="0">
                <a:solidFill>
                  <a:srgbClr val="C00000"/>
                </a:solidFill>
              </a:rPr>
              <a:t>simulated</a:t>
            </a:r>
            <a:r>
              <a:rPr lang="it-IT" sz="2800" b="1" dirty="0" smtClean="0">
                <a:solidFill>
                  <a:srgbClr val="C00000"/>
                </a:solidFill>
              </a:rPr>
              <a:t> </a:t>
            </a:r>
            <a:r>
              <a:rPr lang="it-IT" sz="2800" b="1" dirty="0" err="1" smtClean="0">
                <a:solidFill>
                  <a:srgbClr val="C00000"/>
                </a:solidFill>
              </a:rPr>
              <a:t>events</a:t>
            </a:r>
            <a:endParaRPr lang="it-IT" sz="2800" b="1" dirty="0" smtClean="0">
              <a:solidFill>
                <a:srgbClr val="C00000"/>
              </a:solidFill>
            </a:endParaRPr>
          </a:p>
        </p:txBody>
      </p:sp>
      <p:sp>
        <p:nvSpPr>
          <p:cNvPr id="61" name="Shape 329"/>
          <p:cNvSpPr txBox="1">
            <a:spLocks/>
          </p:cNvSpPr>
          <p:nvPr/>
        </p:nvSpPr>
        <p:spPr>
          <a:xfrm>
            <a:off x="4755600" y="404664"/>
            <a:ext cx="4388400" cy="3763156"/>
          </a:xfrm>
          <a:prstGeom prst="rect">
            <a:avLst/>
          </a:prstGeom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Pts val="1800"/>
              <a:buFont typeface="Arial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Injecting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nuclearite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on a sphere of a given radius </a:t>
            </a:r>
            <a:r>
              <a:rPr kumimoji="0" lang="en-U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omni</a:t>
            </a: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-directionally at a constant flux 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Light emission in atmosphere calculated along the track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Taking into account TUS motion, event seen on the TUS focal detectors simulated</a:t>
            </a: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/>
              <a:buChar char="•"/>
              <a:tabLst/>
              <a:defRPr/>
            </a:pPr>
            <a:r>
              <a:rPr lang="en-US" dirty="0" smtClean="0">
                <a:latin typeface="Arial"/>
                <a:ea typeface="Arial"/>
                <a:cs typeface="Arial"/>
                <a:sym typeface="Arial"/>
              </a:rPr>
              <a:t>Range masses 0.1 g -&gt; 100 g</a:t>
            </a:r>
            <a:endParaRPr kumimoji="0" lang="en-US" sz="18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800"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Trigger algorithm and selection cuts to be applied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7" name="Segnaposto data 6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71" name="Segnaposto numero diapositiva 7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72" name="Segnaposto piè di pagina 7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5004048" y="980728"/>
          <a:ext cx="3346443" cy="2272275"/>
        </p:xfrm>
        <a:graphic>
          <a:graphicData uri="http://schemas.openxmlformats.org/presentationml/2006/ole">
            <p:oleObj spid="_x0000_s80898" name="PDF" r:id="rId3" imgW="0" imgH="0" progId="FoxitPhantomPDF.Document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611560" y="620688"/>
          <a:ext cx="3552925" cy="2920040"/>
        </p:xfrm>
        <a:graphic>
          <a:graphicData uri="http://schemas.openxmlformats.org/presentationml/2006/ole">
            <p:oleObj spid="_x0000_s80899" name="PDF" r:id="rId4" imgW="0" imgH="0" progId="FoxitPhantomPDF.Document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4955087" y="3799356"/>
          <a:ext cx="3999447" cy="2715673"/>
        </p:xfrm>
        <a:graphic>
          <a:graphicData uri="http://schemas.openxmlformats.org/presentationml/2006/ole">
            <p:oleObj spid="_x0000_s80900" name="PDF" r:id="rId5" imgW="0" imgH="0" progId="FoxitPhantomPDF.Document">
              <p:embed/>
            </p:oleObj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277912" y="3905738"/>
          <a:ext cx="3571557" cy="2425133"/>
        </p:xfrm>
        <a:graphic>
          <a:graphicData uri="http://schemas.openxmlformats.org/presentationml/2006/ole">
            <p:oleObj spid="_x0000_s80901" name="PDF" r:id="rId6" imgW="0" imgH="0" progId="FoxitPhantomPDF.Document">
              <p:embed/>
            </p:oleObj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2051720" y="620688"/>
            <a:ext cx="930859" cy="2387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292080" y="188640"/>
            <a:ext cx="2708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C00000"/>
                </a:solidFill>
              </a:rPr>
              <a:t>Initial</a:t>
            </a:r>
            <a:r>
              <a:rPr lang="it-IT" dirty="0" smtClean="0">
                <a:solidFill>
                  <a:srgbClr val="C00000"/>
                </a:solidFill>
              </a:rPr>
              <a:t> Position </a:t>
            </a:r>
            <a:r>
              <a:rPr lang="it-IT" dirty="0" err="1" smtClean="0">
                <a:solidFill>
                  <a:srgbClr val="C00000"/>
                </a:solidFill>
              </a:rPr>
              <a:t>projected</a:t>
            </a:r>
            <a:endParaRPr lang="it-IT" dirty="0" smtClean="0">
              <a:solidFill>
                <a:srgbClr val="C00000"/>
              </a:solidFill>
            </a:endParaRPr>
          </a:p>
          <a:p>
            <a:pPr algn="ctr"/>
            <a:r>
              <a:rPr lang="it-IT" dirty="0" smtClean="0">
                <a:solidFill>
                  <a:srgbClr val="C00000"/>
                </a:solidFill>
              </a:rPr>
              <a:t>on </a:t>
            </a:r>
            <a:r>
              <a:rPr lang="it-IT" dirty="0" err="1" smtClean="0">
                <a:solidFill>
                  <a:srgbClr val="C00000"/>
                </a:solidFill>
              </a:rPr>
              <a:t>ground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95536" y="33265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C00000"/>
                </a:solidFill>
              </a:rPr>
              <a:t>Initial</a:t>
            </a:r>
            <a:r>
              <a:rPr lang="it-IT" dirty="0" smtClean="0">
                <a:solidFill>
                  <a:srgbClr val="C00000"/>
                </a:solidFill>
              </a:rPr>
              <a:t> Position on </a:t>
            </a:r>
            <a:r>
              <a:rPr lang="it-IT" dirty="0" err="1" smtClean="0">
                <a:solidFill>
                  <a:srgbClr val="C00000"/>
                </a:solidFill>
              </a:rPr>
              <a:t>space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788024" y="35730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Phi </a:t>
            </a:r>
            <a:r>
              <a:rPr lang="it-IT" dirty="0" err="1" smtClean="0">
                <a:solidFill>
                  <a:srgbClr val="C00000"/>
                </a:solidFill>
              </a:rPr>
              <a:t>Distribution</a:t>
            </a:r>
            <a:r>
              <a:rPr lang="it-IT" dirty="0" smtClean="0">
                <a:solidFill>
                  <a:srgbClr val="C00000"/>
                </a:solidFill>
              </a:rPr>
              <a:t> (-180° -&gt;+180°)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0" y="3573016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C00000"/>
                </a:solidFill>
              </a:rPr>
              <a:t>Theta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Distribution</a:t>
            </a:r>
            <a:r>
              <a:rPr lang="it-IT" dirty="0" smtClean="0">
                <a:solidFill>
                  <a:srgbClr val="C00000"/>
                </a:solidFill>
              </a:rPr>
              <a:t> (0° -&gt; 180°)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6804248" y="7647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        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3563888" y="278092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km</a:t>
            </a:r>
            <a:endParaRPr lang="it-IT" sz="1100" dirty="0"/>
          </a:p>
        </p:txBody>
      </p:sp>
      <p:sp>
        <p:nvSpPr>
          <p:cNvPr id="21" name="CasellaDiTesto 20"/>
          <p:cNvSpPr txBox="1"/>
          <p:nvPr/>
        </p:nvSpPr>
        <p:spPr>
          <a:xfrm rot="16200000">
            <a:off x="670357" y="1570003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km</a:t>
            </a:r>
            <a:endParaRPr lang="it-IT" sz="11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763688" y="314096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km</a:t>
            </a:r>
            <a:endParaRPr lang="it-IT" sz="1100" dirty="0"/>
          </a:p>
        </p:txBody>
      </p:sp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24" name="Segnaposto numero diapositiva 23"/>
          <p:cNvSpPr>
            <a:spLocks noGrp="1"/>
          </p:cNvSpPr>
          <p:nvPr>
            <p:ph type="sldNum" sz="quarter" idx="12"/>
          </p:nvPr>
        </p:nvSpPr>
        <p:spPr>
          <a:xfrm>
            <a:off x="6732240" y="6376243"/>
            <a:ext cx="2133600" cy="365125"/>
          </a:xfrm>
        </p:spPr>
        <p:txBody>
          <a:bodyPr/>
          <a:lstStyle/>
          <a:p>
            <a:fld id="{A62FDFB1-2A45-4C65-B5C6-DF763A44B09E}" type="slidenum">
              <a:rPr lang="it-IT" smtClean="0"/>
              <a:pPr/>
              <a:t>14</a:t>
            </a:fld>
            <a:endParaRPr lang="it-IT" dirty="0"/>
          </a:p>
        </p:txBody>
      </p:sp>
      <p:sp>
        <p:nvSpPr>
          <p:cNvPr id="25" name="Segnaposto piè di pagina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5796136" y="2924944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/>
              <a:t>(km)</a:t>
            </a:r>
            <a:endParaRPr lang="it-IT" sz="900" dirty="0"/>
          </a:p>
        </p:txBody>
      </p:sp>
      <p:sp>
        <p:nvSpPr>
          <p:cNvPr id="27" name="CasellaDiTesto 26"/>
          <p:cNvSpPr txBox="1"/>
          <p:nvPr/>
        </p:nvSpPr>
        <p:spPr>
          <a:xfrm rot="16200000">
            <a:off x="4903440" y="937320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/>
              <a:t>(km)</a:t>
            </a:r>
            <a:endParaRPr lang="it-IT" sz="900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8028384" y="3023374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km</a:t>
            </a:r>
            <a:endParaRPr lang="it-IT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9144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r>
              <a:rPr lang="it-IT" dirty="0" err="1" smtClean="0"/>
              <a:t>From</a:t>
            </a:r>
            <a:r>
              <a:rPr lang="it-IT" dirty="0" smtClean="0"/>
              <a:t> a </a:t>
            </a:r>
            <a:r>
              <a:rPr lang="it-IT" dirty="0" err="1" smtClean="0"/>
              <a:t>previous</a:t>
            </a:r>
            <a:r>
              <a:rPr lang="it-IT" dirty="0" smtClean="0"/>
              <a:t> </a:t>
            </a:r>
            <a:r>
              <a:rPr lang="it-IT" dirty="0" err="1" smtClean="0"/>
              <a:t>analysis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can </a:t>
            </a:r>
            <a:r>
              <a:rPr lang="it-IT" dirty="0" err="1" smtClean="0"/>
              <a:t>yet</a:t>
            </a:r>
            <a:r>
              <a:rPr lang="it-IT" dirty="0" smtClean="0"/>
              <a:t> </a:t>
            </a:r>
            <a:r>
              <a:rPr lang="it-IT" dirty="0" err="1" smtClean="0"/>
              <a:t>understand</a:t>
            </a:r>
            <a:r>
              <a:rPr lang="it-IT" dirty="0" smtClean="0"/>
              <a:t> </a:t>
            </a:r>
            <a:r>
              <a:rPr lang="it-IT" dirty="0" err="1" smtClean="0"/>
              <a:t>what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main</a:t>
            </a:r>
            <a:r>
              <a:rPr lang="it-IT" dirty="0" smtClean="0"/>
              <a:t> </a:t>
            </a:r>
            <a:r>
              <a:rPr lang="it-IT" dirty="0" err="1" smtClean="0"/>
              <a:t>difference</a:t>
            </a:r>
            <a:r>
              <a:rPr lang="it-IT" dirty="0" smtClean="0"/>
              <a:t> </a:t>
            </a:r>
            <a:r>
              <a:rPr lang="it-IT" dirty="0" err="1" smtClean="0"/>
              <a:t>between</a:t>
            </a:r>
            <a:r>
              <a:rPr lang="it-IT" dirty="0" smtClean="0"/>
              <a:t> </a:t>
            </a:r>
            <a:r>
              <a:rPr lang="it-IT" dirty="0" err="1" smtClean="0"/>
              <a:t>nuclearites</a:t>
            </a:r>
            <a:r>
              <a:rPr lang="it-IT" dirty="0" smtClean="0"/>
              <a:t> (</a:t>
            </a:r>
            <a:r>
              <a:rPr lang="it-IT" dirty="0" err="1" smtClean="0"/>
              <a:t>speed</a:t>
            </a:r>
            <a:r>
              <a:rPr lang="it-IT" dirty="0" smtClean="0"/>
              <a:t> ca. 250 km/s) and </a:t>
            </a:r>
            <a:r>
              <a:rPr lang="it-IT" dirty="0" err="1" smtClean="0"/>
              <a:t>meteors</a:t>
            </a:r>
            <a:r>
              <a:rPr lang="it-IT" dirty="0" smtClean="0"/>
              <a:t> (</a:t>
            </a:r>
            <a:r>
              <a:rPr lang="it-IT" dirty="0" err="1" smtClean="0"/>
              <a:t>range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12km/s </a:t>
            </a:r>
            <a:r>
              <a:rPr lang="it-IT" dirty="0" smtClean="0">
                <a:sym typeface="Wingdings" pitchFamily="2" charset="2"/>
              </a:rPr>
              <a:t> 70 km/s</a:t>
            </a:r>
            <a:r>
              <a:rPr lang="it-IT" dirty="0" smtClean="0"/>
              <a:t> ) just </a:t>
            </a:r>
            <a:r>
              <a:rPr lang="it-IT" dirty="0" err="1" smtClean="0"/>
              <a:t>seeing</a:t>
            </a:r>
            <a:r>
              <a:rPr lang="it-IT" dirty="0" smtClean="0"/>
              <a:t> the </a:t>
            </a:r>
            <a:r>
              <a:rPr lang="it-IT" dirty="0" err="1" smtClean="0"/>
              <a:t>histograms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on </a:t>
            </a:r>
            <a:r>
              <a:rPr lang="it-IT" dirty="0" err="1" smtClean="0"/>
              <a:t>focal</a:t>
            </a:r>
            <a:r>
              <a:rPr lang="it-IT" dirty="0" smtClean="0"/>
              <a:t> </a:t>
            </a:r>
            <a:r>
              <a:rPr lang="it-IT" dirty="0" err="1" smtClean="0"/>
              <a:t>surface</a:t>
            </a:r>
            <a:r>
              <a:rPr lang="it-IT" dirty="0" smtClean="0"/>
              <a:t> (</a:t>
            </a:r>
            <a:r>
              <a:rPr lang="it-IT" dirty="0" err="1" smtClean="0"/>
              <a:t>supposed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signals</a:t>
            </a:r>
            <a:r>
              <a:rPr lang="it-IT" dirty="0" smtClean="0"/>
              <a:t> are in the </a:t>
            </a:r>
            <a:r>
              <a:rPr lang="it-IT" dirty="0" err="1" smtClean="0"/>
              <a:t>centre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pixel):</a:t>
            </a:r>
          </a:p>
          <a:p>
            <a:r>
              <a:rPr lang="it-IT" dirty="0" err="1" smtClean="0"/>
              <a:t>There</a:t>
            </a:r>
            <a:r>
              <a:rPr lang="it-IT" dirty="0" smtClean="0"/>
              <a:t> are </a:t>
            </a:r>
            <a:r>
              <a:rPr lang="it-IT" dirty="0" err="1" smtClean="0"/>
              <a:t>few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velocity</a:t>
            </a:r>
            <a:r>
              <a:rPr lang="it-IT" dirty="0" smtClean="0"/>
              <a:t> </a:t>
            </a:r>
            <a:r>
              <a:rPr lang="it-IT" dirty="0" err="1" smtClean="0"/>
              <a:t>comparable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meteors</a:t>
            </a:r>
            <a:r>
              <a:rPr lang="it-IT" dirty="0" smtClean="0"/>
              <a:t>!</a:t>
            </a:r>
            <a:endParaRPr lang="it-IT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65443" y="2546024"/>
          <a:ext cx="5693850" cy="3292598"/>
        </p:xfrm>
        <a:graphic>
          <a:graphicData uri="http://schemas.openxmlformats.org/presentationml/2006/ole">
            <p:oleObj spid="_x0000_s4098" name="PDF" r:id="rId3" imgW="0" imgH="0" progId="FoxitPhantomPDF.Document">
              <p:embed/>
            </p:oleObj>
          </a:graphicData>
        </a:graphic>
      </p:graphicFrame>
      <p:sp>
        <p:nvSpPr>
          <p:cNvPr id="5" name="Rettangolo 4"/>
          <p:cNvSpPr/>
          <p:nvPr/>
        </p:nvSpPr>
        <p:spPr>
          <a:xfrm>
            <a:off x="1331640" y="3356992"/>
            <a:ext cx="951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FF00"/>
                </a:solidFill>
              </a:rPr>
              <a:t>Meteor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59832" y="4653136"/>
            <a:ext cx="1172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Nuclearite</a:t>
            </a: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11" name="CasellaDiTesto 10"/>
          <p:cNvSpPr txBox="1"/>
          <p:nvPr/>
        </p:nvSpPr>
        <p:spPr>
          <a:xfrm>
            <a:off x="4067944" y="5615662"/>
            <a:ext cx="23042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             </a:t>
            </a:r>
            <a:r>
              <a:rPr lang="it-IT" sz="1100" dirty="0" err="1" smtClean="0"/>
              <a:t>Horizontal</a:t>
            </a:r>
            <a:r>
              <a:rPr lang="it-IT" sz="1100" dirty="0" smtClean="0"/>
              <a:t> </a:t>
            </a:r>
            <a:r>
              <a:rPr lang="it-IT" sz="1100" dirty="0" err="1" smtClean="0"/>
              <a:t>speed</a:t>
            </a:r>
            <a:r>
              <a:rPr lang="it-IT" sz="1100" dirty="0" smtClean="0"/>
              <a:t> [</a:t>
            </a:r>
            <a:r>
              <a:rPr lang="it-IT" sz="1100" dirty="0" err="1" smtClean="0"/>
              <a:t>px</a:t>
            </a:r>
            <a:r>
              <a:rPr lang="it-IT" sz="1100" dirty="0" smtClean="0"/>
              <a:t>/s] </a:t>
            </a:r>
            <a:endParaRPr lang="it-IT" sz="1100" dirty="0"/>
          </a:p>
        </p:txBody>
      </p:sp>
      <p:pic>
        <p:nvPicPr>
          <p:cNvPr id="12" name="Shape 18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8034150" y="5589240"/>
            <a:ext cx="1109850" cy="77501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4099" name="Object 3"/>
          <p:cNvGraphicFramePr>
            <a:graphicFrameLocks noChangeAspect="1"/>
          </p:cNvGraphicFramePr>
          <p:nvPr/>
        </p:nvGraphicFramePr>
        <p:xfrm>
          <a:off x="6444208" y="2276872"/>
          <a:ext cx="2195905" cy="2090347"/>
        </p:xfrm>
        <a:graphic>
          <a:graphicData uri="http://schemas.openxmlformats.org/presentationml/2006/ole">
            <p:oleObj spid="_x0000_s4099" name="PDF" r:id="rId5" imgW="0" imgH="0" progId="FoxitPhantomPDF.Document">
              <p:embed/>
            </p:oleObj>
          </a:graphicData>
        </a:graphic>
      </p:graphicFrame>
      <p:sp>
        <p:nvSpPr>
          <p:cNvPr id="13" name="Rettangolo 12"/>
          <p:cNvSpPr/>
          <p:nvPr/>
        </p:nvSpPr>
        <p:spPr>
          <a:xfrm>
            <a:off x="6156176" y="4365104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-Total </a:t>
            </a:r>
            <a:r>
              <a:rPr lang="en-US" sz="1400" b="1" dirty="0" err="1" smtClean="0"/>
              <a:t>nuclearites</a:t>
            </a:r>
            <a:r>
              <a:rPr lang="en-US" sz="1400" b="1" dirty="0" smtClean="0"/>
              <a:t> tracks seen by TUS 4%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6732240" y="1835532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        FOV</a:t>
            </a:r>
            <a:endParaRPr lang="it-IT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88640"/>
            <a:ext cx="914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After</a:t>
            </a:r>
            <a:r>
              <a:rPr lang="it-IT" dirty="0" smtClean="0"/>
              <a:t>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simulations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improved</a:t>
            </a:r>
            <a:r>
              <a:rPr lang="it-IT" dirty="0" smtClean="0"/>
              <a:t> the </a:t>
            </a:r>
            <a:r>
              <a:rPr lang="it-IT" dirty="0" err="1" smtClean="0"/>
              <a:t>response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optic</a:t>
            </a:r>
            <a:r>
              <a:rPr lang="it-IT" dirty="0" smtClean="0"/>
              <a:t> and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tried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determine</a:t>
            </a:r>
            <a:r>
              <a:rPr lang="it-IT" dirty="0" smtClean="0"/>
              <a:t> the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on </a:t>
            </a:r>
            <a:r>
              <a:rPr lang="it-IT" dirty="0" err="1" smtClean="0"/>
              <a:t>focal</a:t>
            </a:r>
            <a:r>
              <a:rPr lang="it-IT" dirty="0" smtClean="0"/>
              <a:t> </a:t>
            </a:r>
            <a:r>
              <a:rPr lang="it-IT" dirty="0" err="1" smtClean="0"/>
              <a:t>surface</a:t>
            </a:r>
            <a:r>
              <a:rPr lang="it-IT" dirty="0" smtClean="0"/>
              <a:t> and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compared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the </a:t>
            </a:r>
            <a:r>
              <a:rPr lang="it-IT" dirty="0" err="1" smtClean="0"/>
              <a:t>real</a:t>
            </a:r>
            <a:r>
              <a:rPr lang="it-IT" dirty="0" smtClean="0"/>
              <a:t>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given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the input </a:t>
            </a:r>
            <a:r>
              <a:rPr lang="it-IT" dirty="0" err="1" smtClean="0"/>
              <a:t>parameters</a:t>
            </a:r>
            <a:r>
              <a:rPr lang="it-IT" dirty="0" smtClean="0"/>
              <a:t>.</a:t>
            </a:r>
          </a:p>
          <a:p>
            <a:r>
              <a:rPr lang="it-IT" dirty="0" err="1" smtClean="0"/>
              <a:t>This</a:t>
            </a:r>
            <a:r>
              <a:rPr lang="it-IT" dirty="0" smtClean="0"/>
              <a:t> test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done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a </a:t>
            </a:r>
            <a:r>
              <a:rPr lang="it-IT" dirty="0" err="1" smtClean="0"/>
              <a:t>nuclearite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5 </a:t>
            </a:r>
            <a:r>
              <a:rPr lang="it-IT" dirty="0" err="1" smtClean="0"/>
              <a:t>grams</a:t>
            </a:r>
            <a:r>
              <a:rPr lang="it-IT" dirty="0" smtClean="0"/>
              <a:t>, a </a:t>
            </a:r>
            <a:r>
              <a:rPr lang="it-IT" dirty="0" err="1" smtClean="0"/>
              <a:t>real</a:t>
            </a:r>
            <a:r>
              <a:rPr lang="it-IT" dirty="0" smtClean="0"/>
              <a:t> </a:t>
            </a:r>
            <a:r>
              <a:rPr lang="it-IT" dirty="0" err="1" smtClean="0"/>
              <a:t>meteor</a:t>
            </a:r>
            <a:r>
              <a:rPr lang="it-IT" dirty="0" smtClean="0"/>
              <a:t> (</a:t>
            </a:r>
            <a:r>
              <a:rPr lang="it-IT" dirty="0" err="1" smtClean="0"/>
              <a:t>according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A. Cellino’s simulator ) and a </a:t>
            </a:r>
            <a:r>
              <a:rPr lang="it-IT" dirty="0" err="1" smtClean="0"/>
              <a:t>meteor</a:t>
            </a:r>
            <a:r>
              <a:rPr lang="it-IT" dirty="0" smtClean="0"/>
              <a:t> </a:t>
            </a:r>
            <a:r>
              <a:rPr lang="it-IT" dirty="0" err="1" smtClean="0"/>
              <a:t>like</a:t>
            </a:r>
            <a:r>
              <a:rPr lang="it-IT" dirty="0" smtClean="0"/>
              <a:t> a </a:t>
            </a:r>
            <a:r>
              <a:rPr lang="it-IT" dirty="0" err="1" smtClean="0"/>
              <a:t>pseudonuclearite</a:t>
            </a:r>
            <a:r>
              <a:rPr lang="it-IT" dirty="0" smtClean="0"/>
              <a:t>.</a:t>
            </a:r>
            <a:endParaRPr lang="it-IT" dirty="0"/>
          </a:p>
        </p:txBody>
      </p:sp>
      <p:sp>
        <p:nvSpPr>
          <p:cNvPr id="6" name="Segnaposto data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pic>
        <p:nvPicPr>
          <p:cNvPr id="60417" name="Picture 1" descr="F:\c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628800"/>
            <a:ext cx="5643913" cy="3856203"/>
          </a:xfrm>
          <a:prstGeom prst="rect">
            <a:avLst/>
          </a:prstGeom>
          <a:noFill/>
        </p:spPr>
      </p:pic>
      <p:sp>
        <p:nvSpPr>
          <p:cNvPr id="9" name="Rettangolo 8"/>
          <p:cNvSpPr/>
          <p:nvPr/>
        </p:nvSpPr>
        <p:spPr>
          <a:xfrm>
            <a:off x="0" y="5589240"/>
            <a:ext cx="8172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At the first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approximation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selected</a:t>
            </a:r>
            <a:r>
              <a:rPr lang="it-IT" dirty="0" smtClean="0"/>
              <a:t> ten </a:t>
            </a:r>
            <a:r>
              <a:rPr lang="it-IT" dirty="0" err="1" smtClean="0"/>
              <a:t>pixels</a:t>
            </a:r>
            <a:r>
              <a:rPr lang="it-IT" dirty="0" smtClean="0"/>
              <a:t> </a:t>
            </a:r>
            <a:r>
              <a:rPr lang="it-IT" dirty="0" err="1" smtClean="0"/>
              <a:t>brigthest</a:t>
            </a:r>
            <a:r>
              <a:rPr lang="it-IT" dirty="0" smtClean="0"/>
              <a:t> 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try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determine</a:t>
            </a:r>
            <a:r>
              <a:rPr lang="it-IT" dirty="0" smtClean="0"/>
              <a:t> the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three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!</a:t>
            </a:r>
            <a:endParaRPr lang="it-IT" dirty="0"/>
          </a:p>
        </p:txBody>
      </p:sp>
      <p:pic>
        <p:nvPicPr>
          <p:cNvPr id="10" name="Shape 185"/>
          <p:cNvPicPr preferRelativeResize="0"/>
          <p:nvPr/>
        </p:nvPicPr>
        <p:blipFill>
          <a:blip r:embed="rId3" cstate="print">
            <a:alphaModFix/>
          </a:blip>
          <a:stretch>
            <a:fillRect/>
          </a:stretch>
        </p:blipFill>
        <p:spPr>
          <a:xfrm>
            <a:off x="8034150" y="5589240"/>
            <a:ext cx="1109850" cy="775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5" name="Immagine 4" descr="Webp.net-gifmak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92696"/>
            <a:ext cx="2241793" cy="2133757"/>
          </a:xfrm>
          <a:prstGeom prst="rect">
            <a:avLst/>
          </a:prstGeom>
        </p:spPr>
      </p:pic>
      <p:graphicFrame>
        <p:nvGraphicFramePr>
          <p:cNvPr id="66562" name="Object 2"/>
          <p:cNvGraphicFramePr>
            <a:graphicFrameLocks noChangeAspect="1"/>
          </p:cNvGraphicFramePr>
          <p:nvPr/>
        </p:nvGraphicFramePr>
        <p:xfrm>
          <a:off x="323528" y="3861048"/>
          <a:ext cx="3854448" cy="2413278"/>
        </p:xfrm>
        <a:graphic>
          <a:graphicData uri="http://schemas.openxmlformats.org/presentationml/2006/ole">
            <p:oleObj spid="_x0000_s66562" name="PDF" r:id="rId5" imgW="0" imgH="0" progId="FoxitPhantomPDF.Document">
              <p:embed/>
            </p:oleObj>
          </a:graphicData>
        </a:graphic>
      </p:graphicFrame>
      <p:graphicFrame>
        <p:nvGraphicFramePr>
          <p:cNvPr id="66563" name="Object 3"/>
          <p:cNvGraphicFramePr>
            <a:graphicFrameLocks noChangeAspect="1"/>
          </p:cNvGraphicFramePr>
          <p:nvPr/>
        </p:nvGraphicFramePr>
        <p:xfrm>
          <a:off x="4572000" y="3861048"/>
          <a:ext cx="3816700" cy="2389645"/>
        </p:xfrm>
        <a:graphic>
          <a:graphicData uri="http://schemas.openxmlformats.org/presentationml/2006/ole">
            <p:oleObj spid="_x0000_s66563" name="PDF" r:id="rId6" imgW="0" imgH="0" progId="FoxitPhantomPDF.Document">
              <p:embed/>
            </p:oleObj>
          </a:graphicData>
        </a:graphic>
      </p:graphicFrame>
      <p:sp>
        <p:nvSpPr>
          <p:cNvPr id="8" name="CasellaDiTesto 7"/>
          <p:cNvSpPr txBox="1"/>
          <p:nvPr/>
        </p:nvSpPr>
        <p:spPr>
          <a:xfrm>
            <a:off x="683568" y="2852936"/>
            <a:ext cx="6588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from</a:t>
            </a:r>
            <a:r>
              <a:rPr lang="it-IT" dirty="0" smtClean="0">
                <a:solidFill>
                  <a:srgbClr val="FF0000"/>
                </a:solidFill>
              </a:rPr>
              <a:t> the </a:t>
            </a:r>
            <a:r>
              <a:rPr lang="it-IT" dirty="0" err="1" smtClean="0">
                <a:solidFill>
                  <a:srgbClr val="FF0000"/>
                </a:solidFill>
              </a:rPr>
              <a:t>two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fit</a:t>
            </a:r>
            <a:r>
              <a:rPr lang="it-IT" dirty="0" smtClean="0">
                <a:solidFill>
                  <a:srgbClr val="FF0000"/>
                </a:solidFill>
              </a:rPr>
              <a:t>                                             V = 62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FF0000"/>
                </a:solidFill>
              </a:rPr>
              <a:t>± 6 </a:t>
            </a:r>
            <a:r>
              <a:rPr lang="it-IT" dirty="0" err="1" smtClean="0">
                <a:solidFill>
                  <a:srgbClr val="FF0000"/>
                </a:solidFill>
              </a:rPr>
              <a:t>px</a:t>
            </a:r>
            <a:r>
              <a:rPr lang="it-IT" dirty="0" smtClean="0">
                <a:solidFill>
                  <a:srgbClr val="FF0000"/>
                </a:solidFill>
              </a:rPr>
              <a:t>/s             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err="1" smtClean="0">
                <a:solidFill>
                  <a:srgbClr val="FF0000"/>
                </a:solidFill>
              </a:rPr>
              <a:t>Instead</a:t>
            </a:r>
            <a:r>
              <a:rPr lang="it-IT" dirty="0" smtClean="0">
                <a:solidFill>
                  <a:srgbClr val="FF0000"/>
                </a:solidFill>
              </a:rPr>
              <a:t> the input </a:t>
            </a:r>
            <a:r>
              <a:rPr lang="it-IT" dirty="0" err="1" smtClean="0">
                <a:solidFill>
                  <a:srgbClr val="FF0000"/>
                </a:solidFill>
              </a:rPr>
              <a:t>horizontal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speed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is</a:t>
            </a:r>
            <a:r>
              <a:rPr lang="it-IT" dirty="0" smtClean="0">
                <a:solidFill>
                  <a:srgbClr val="FF0000"/>
                </a:solidFill>
              </a:rPr>
              <a:t>        Vi = 52 </a:t>
            </a:r>
            <a:r>
              <a:rPr lang="it-IT" dirty="0" err="1" smtClean="0">
                <a:solidFill>
                  <a:srgbClr val="FF0000"/>
                </a:solidFill>
              </a:rPr>
              <a:t>px</a:t>
            </a:r>
            <a:r>
              <a:rPr lang="it-IT" dirty="0" smtClean="0">
                <a:solidFill>
                  <a:srgbClr val="FF0000"/>
                </a:solidFill>
              </a:rPr>
              <a:t>/s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2267744" y="76470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counts</a:t>
            </a:r>
            <a:endParaRPr lang="it-IT" sz="1000" dirty="0"/>
          </a:p>
        </p:txBody>
      </p:sp>
      <p:sp>
        <p:nvSpPr>
          <p:cNvPr id="11" name="Rettangolo 10"/>
          <p:cNvSpPr/>
          <p:nvPr/>
        </p:nvSpPr>
        <p:spPr>
          <a:xfrm>
            <a:off x="3347864" y="764704"/>
            <a:ext cx="57961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-</a:t>
            </a:r>
            <a:r>
              <a:rPr lang="en-US" dirty="0" err="1" smtClean="0"/>
              <a:t>Nuclearite</a:t>
            </a:r>
            <a:r>
              <a:rPr lang="en-US" dirty="0" smtClean="0"/>
              <a:t> mass :   5.00g     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hmax</a:t>
            </a:r>
            <a:r>
              <a:rPr lang="en-US" dirty="0" smtClean="0"/>
              <a:t> =  34.9 km</a:t>
            </a:r>
          </a:p>
          <a:p>
            <a:r>
              <a:rPr lang="en-US" dirty="0" smtClean="0"/>
              <a:t>-beginning height = 0.0 km  </a:t>
            </a:r>
          </a:p>
          <a:p>
            <a:r>
              <a:rPr lang="en-US" dirty="0" smtClean="0"/>
              <a:t>-final height = 175.0 km</a:t>
            </a:r>
          </a:p>
          <a:p>
            <a:r>
              <a:rPr lang="en-US" dirty="0" smtClean="0"/>
              <a:t>-Magnitude at 10 km of distance:  -0.58</a:t>
            </a:r>
          </a:p>
          <a:p>
            <a:r>
              <a:rPr lang="en-US" dirty="0" smtClean="0"/>
              <a:t>-duration = 0.165 s   </a:t>
            </a:r>
            <a:endParaRPr lang="pt-BR" dirty="0" smtClean="0"/>
          </a:p>
          <a:p>
            <a:r>
              <a:rPr lang="pt-BR" dirty="0" smtClean="0"/>
              <a:t>-vx =226.27  km/s  vy = 80.00  km/s </a:t>
            </a:r>
          </a:p>
          <a:p>
            <a:r>
              <a:rPr lang="pt-BR" dirty="0" smtClean="0"/>
              <a:t>  vz =  70.00  km/s     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0" y="0"/>
            <a:ext cx="21699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600" b="1" dirty="0" err="1" smtClean="0">
                <a:solidFill>
                  <a:srgbClr val="C00000"/>
                </a:solidFill>
              </a:rPr>
              <a:t>Nuclearite</a:t>
            </a:r>
            <a:endParaRPr lang="it-IT" sz="3600" b="1" dirty="0" smtClean="0">
              <a:solidFill>
                <a:srgbClr val="C00000"/>
              </a:solidFill>
            </a:endParaRPr>
          </a:p>
        </p:txBody>
      </p:sp>
      <p:pic>
        <p:nvPicPr>
          <p:cNvPr id="13" name="Shape 185"/>
          <p:cNvPicPr preferRelativeResize="0"/>
          <p:nvPr/>
        </p:nvPicPr>
        <p:blipFill>
          <a:blip r:embed="rId7" cstate="print">
            <a:alphaModFix/>
          </a:blip>
          <a:stretch>
            <a:fillRect/>
          </a:stretch>
        </p:blipFill>
        <p:spPr>
          <a:xfrm>
            <a:off x="8034150" y="5606314"/>
            <a:ext cx="1109850" cy="775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5" name="Immagine 4" descr="Webp.net-gifmaker (1)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836712"/>
            <a:ext cx="2145656" cy="2042251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0" y="3068960"/>
            <a:ext cx="87484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from</a:t>
            </a:r>
            <a:r>
              <a:rPr lang="it-IT" dirty="0" smtClean="0">
                <a:solidFill>
                  <a:srgbClr val="FF0000"/>
                </a:solidFill>
              </a:rPr>
              <a:t> the </a:t>
            </a:r>
            <a:r>
              <a:rPr lang="it-IT" dirty="0" err="1" smtClean="0">
                <a:solidFill>
                  <a:srgbClr val="FF0000"/>
                </a:solidFill>
              </a:rPr>
              <a:t>two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fit</a:t>
            </a:r>
            <a:r>
              <a:rPr lang="it-IT" dirty="0" smtClean="0">
                <a:solidFill>
                  <a:srgbClr val="FF0000"/>
                </a:solidFill>
              </a:rPr>
              <a:t>                                             V = 21 ± 3 </a:t>
            </a:r>
            <a:r>
              <a:rPr lang="it-IT" dirty="0" err="1" smtClean="0">
                <a:solidFill>
                  <a:srgbClr val="FF0000"/>
                </a:solidFill>
              </a:rPr>
              <a:t>px</a:t>
            </a:r>
            <a:r>
              <a:rPr lang="it-IT" dirty="0" smtClean="0">
                <a:solidFill>
                  <a:srgbClr val="FF0000"/>
                </a:solidFill>
              </a:rPr>
              <a:t>/s             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err="1" smtClean="0">
                <a:solidFill>
                  <a:srgbClr val="FF0000"/>
                </a:solidFill>
              </a:rPr>
              <a:t>Instead</a:t>
            </a:r>
            <a:r>
              <a:rPr lang="it-IT" dirty="0" smtClean="0">
                <a:solidFill>
                  <a:srgbClr val="FF0000"/>
                </a:solidFill>
              </a:rPr>
              <a:t> the input </a:t>
            </a:r>
            <a:r>
              <a:rPr lang="it-IT" dirty="0" err="1" smtClean="0">
                <a:solidFill>
                  <a:srgbClr val="FF0000"/>
                </a:solidFill>
              </a:rPr>
              <a:t>horizontal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speed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is</a:t>
            </a:r>
            <a:r>
              <a:rPr lang="it-IT" dirty="0" smtClean="0">
                <a:solidFill>
                  <a:srgbClr val="FF0000"/>
                </a:solidFill>
              </a:rPr>
              <a:t>        Vi = 12 </a:t>
            </a:r>
            <a:r>
              <a:rPr lang="it-IT" dirty="0" err="1" smtClean="0">
                <a:solidFill>
                  <a:srgbClr val="FF0000"/>
                </a:solidFill>
              </a:rPr>
              <a:t>px</a:t>
            </a:r>
            <a:r>
              <a:rPr lang="it-IT" dirty="0" smtClean="0">
                <a:solidFill>
                  <a:srgbClr val="FF0000"/>
                </a:solidFill>
              </a:rPr>
              <a:t>/s</a:t>
            </a:r>
            <a:endParaRPr lang="it-IT" dirty="0">
              <a:solidFill>
                <a:srgbClr val="FF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2771800" y="98072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-beginning height = 108.5 km   </a:t>
            </a:r>
          </a:p>
          <a:p>
            <a:r>
              <a:rPr lang="en-US" dirty="0" smtClean="0"/>
              <a:t>-final height =  48.7   km</a:t>
            </a:r>
          </a:p>
          <a:p>
            <a:r>
              <a:rPr lang="en-US" dirty="0" smtClean="0"/>
              <a:t>-duration = 1.252 seconds   </a:t>
            </a:r>
          </a:p>
          <a:p>
            <a:r>
              <a:rPr lang="en-US" dirty="0" smtClean="0"/>
              <a:t>-Absolute </a:t>
            </a:r>
            <a:r>
              <a:rPr lang="en-US" dirty="0" err="1" smtClean="0"/>
              <a:t>mag</a:t>
            </a:r>
            <a:r>
              <a:rPr lang="en-US" dirty="0" smtClean="0"/>
              <a:t> at 100 km =-3.35</a:t>
            </a:r>
            <a:endParaRPr lang="pt-BR" dirty="0" smtClean="0"/>
          </a:p>
          <a:p>
            <a:r>
              <a:rPr lang="pt-BR" dirty="0" smtClean="0"/>
              <a:t>-vx = 20.87 km/s     vy = 50.00 km/s </a:t>
            </a:r>
          </a:p>
          <a:p>
            <a:r>
              <a:rPr lang="pt-BR" dirty="0" smtClean="0"/>
              <a:t>  vz = -47.76   km/s  </a:t>
            </a:r>
          </a:p>
        </p:txBody>
      </p:sp>
      <p:sp>
        <p:nvSpPr>
          <p:cNvPr id="9" name="Rettangolo 8"/>
          <p:cNvSpPr/>
          <p:nvPr/>
        </p:nvSpPr>
        <p:spPr>
          <a:xfrm>
            <a:off x="-36512" y="0"/>
            <a:ext cx="15458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METEOR </a:t>
            </a:r>
            <a:endParaRPr lang="it-IT" sz="28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502462" y="2201925"/>
            <a:ext cx="2475781" cy="529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*The</a:t>
            </a:r>
            <a:r>
              <a:rPr lang="it-IT" sz="1400" dirty="0" smtClean="0"/>
              <a:t> </a:t>
            </a:r>
            <a:r>
              <a:rPr lang="it-IT" sz="1400" dirty="0" err="1" smtClean="0"/>
              <a:t>counts</a:t>
            </a:r>
            <a:r>
              <a:rPr lang="it-IT" sz="1400" dirty="0" smtClean="0"/>
              <a:t> are </a:t>
            </a:r>
            <a:r>
              <a:rPr lang="it-IT" sz="1400" dirty="0" err="1" smtClean="0"/>
              <a:t>scaled</a:t>
            </a:r>
            <a:r>
              <a:rPr lang="it-IT" sz="1400" dirty="0" smtClean="0"/>
              <a:t> </a:t>
            </a:r>
            <a:r>
              <a:rPr lang="it-IT" sz="1400" dirty="0" err="1" smtClean="0"/>
              <a:t>by</a:t>
            </a:r>
            <a:r>
              <a:rPr lang="it-IT" sz="1400" dirty="0" smtClean="0"/>
              <a:t> a         </a:t>
            </a:r>
            <a:r>
              <a:rPr lang="it-IT" sz="1400" dirty="0" err="1" smtClean="0"/>
              <a:t>factor</a:t>
            </a:r>
            <a:r>
              <a:rPr lang="it-IT" sz="1400" dirty="0" smtClean="0"/>
              <a:t> </a:t>
            </a:r>
            <a:r>
              <a:rPr lang="it-IT" sz="1400" dirty="0" err="1" smtClean="0"/>
              <a:t>of</a:t>
            </a:r>
            <a:r>
              <a:rPr lang="it-IT" sz="1400" dirty="0" smtClean="0"/>
              <a:t> 50!!!</a:t>
            </a:r>
            <a:endParaRPr lang="it-IT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123728" y="836712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Counts*</a:t>
            </a:r>
            <a:endParaRPr lang="it-IT" sz="1000" dirty="0"/>
          </a:p>
        </p:txBody>
      </p:sp>
      <p:graphicFrame>
        <p:nvGraphicFramePr>
          <p:cNvPr id="67586" name="Object 2"/>
          <p:cNvGraphicFramePr>
            <a:graphicFrameLocks noChangeAspect="1"/>
          </p:cNvGraphicFramePr>
          <p:nvPr/>
        </p:nvGraphicFramePr>
        <p:xfrm>
          <a:off x="179512" y="4005064"/>
          <a:ext cx="3818969" cy="2391065"/>
        </p:xfrm>
        <a:graphic>
          <a:graphicData uri="http://schemas.openxmlformats.org/presentationml/2006/ole">
            <p:oleObj spid="_x0000_s67586" name="PDF" r:id="rId4" imgW="0" imgH="0" progId="FoxitPhantomPDF.Document">
              <p:embed/>
            </p:oleObj>
          </a:graphicData>
        </a:graphic>
      </p:graphicFrame>
      <p:graphicFrame>
        <p:nvGraphicFramePr>
          <p:cNvPr id="67587" name="Object 3"/>
          <p:cNvGraphicFramePr>
            <a:graphicFrameLocks noChangeAspect="1"/>
          </p:cNvGraphicFramePr>
          <p:nvPr/>
        </p:nvGraphicFramePr>
        <p:xfrm>
          <a:off x="4644008" y="4077072"/>
          <a:ext cx="3633406" cy="2274883"/>
        </p:xfrm>
        <a:graphic>
          <a:graphicData uri="http://schemas.openxmlformats.org/presentationml/2006/ole">
            <p:oleObj spid="_x0000_s67587" name="PDF" r:id="rId5" imgW="0" imgH="0" progId="FoxitPhantomPDF.Document">
              <p:embed/>
            </p:oleObj>
          </a:graphicData>
        </a:graphic>
      </p:graphicFrame>
      <p:pic>
        <p:nvPicPr>
          <p:cNvPr id="13" name="Shape 185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8034150" y="5589240"/>
            <a:ext cx="1109850" cy="775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5" name="Immagine 4" descr="Webp.net-gifmak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620688"/>
            <a:ext cx="2304274" cy="2034748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0"/>
            <a:ext cx="4211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</a:rPr>
              <a:t>METEOR PSEUDONUCLEARITE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3059832" y="764704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-</a:t>
            </a:r>
            <a:r>
              <a:rPr lang="en-US" dirty="0" err="1" smtClean="0"/>
              <a:t>Pseudonuclearite</a:t>
            </a:r>
            <a:r>
              <a:rPr lang="en-US" dirty="0" smtClean="0"/>
              <a:t> mass (g):   6.50     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hbegin</a:t>
            </a:r>
            <a:r>
              <a:rPr lang="en-US" dirty="0" smtClean="0"/>
              <a:t> = 119.7 km  </a:t>
            </a:r>
          </a:p>
          <a:p>
            <a:r>
              <a:rPr lang="en-US" dirty="0" smtClean="0"/>
              <a:t>-</a:t>
            </a:r>
            <a:r>
              <a:rPr lang="en-US" dirty="0" err="1" smtClean="0"/>
              <a:t>hend</a:t>
            </a:r>
            <a:r>
              <a:rPr lang="en-US" dirty="0" smtClean="0"/>
              <a:t> =  62.7 km</a:t>
            </a:r>
          </a:p>
          <a:p>
            <a:r>
              <a:rPr lang="en-US" dirty="0" smtClean="0"/>
              <a:t>-Magnitude at 10 km of distance:  -0.58</a:t>
            </a:r>
            <a:endParaRPr lang="pt-BR" dirty="0" smtClean="0"/>
          </a:p>
          <a:p>
            <a:r>
              <a:rPr lang="pt-BR" dirty="0" smtClean="0"/>
              <a:t>-vx = -69.0 </a:t>
            </a:r>
            <a:r>
              <a:rPr lang="en-US" dirty="0" smtClean="0"/>
              <a:t>km/s</a:t>
            </a:r>
            <a:r>
              <a:rPr lang="pt-BR" dirty="0" smtClean="0"/>
              <a:t>   vy =  12.0 </a:t>
            </a:r>
            <a:r>
              <a:rPr lang="en-US" dirty="0" smtClean="0"/>
              <a:t>km/s</a:t>
            </a:r>
            <a:r>
              <a:rPr lang="pt-BR" dirty="0" smtClean="0"/>
              <a:t> </a:t>
            </a:r>
          </a:p>
          <a:p>
            <a:r>
              <a:rPr lang="pt-BR" dirty="0" smtClean="0"/>
              <a:t>  vz =   -8.5 </a:t>
            </a:r>
            <a:r>
              <a:rPr lang="en-US" dirty="0" smtClean="0"/>
              <a:t>km/s</a:t>
            </a:r>
            <a:r>
              <a:rPr lang="pt-BR" dirty="0" smtClean="0"/>
              <a:t>    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0" y="299695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>
                <a:solidFill>
                  <a:srgbClr val="FF0000"/>
                </a:solidFill>
              </a:rPr>
              <a:t>from</a:t>
            </a:r>
            <a:r>
              <a:rPr lang="it-IT" dirty="0" smtClean="0">
                <a:solidFill>
                  <a:srgbClr val="FF0000"/>
                </a:solidFill>
              </a:rPr>
              <a:t> the </a:t>
            </a:r>
            <a:r>
              <a:rPr lang="it-IT" dirty="0" err="1" smtClean="0">
                <a:solidFill>
                  <a:srgbClr val="FF0000"/>
                </a:solidFill>
              </a:rPr>
              <a:t>two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fit</a:t>
            </a:r>
            <a:r>
              <a:rPr lang="it-IT" dirty="0" smtClean="0">
                <a:solidFill>
                  <a:srgbClr val="FF0000"/>
                </a:solidFill>
              </a:rPr>
              <a:t>                                             V = 35 ± 8 </a:t>
            </a:r>
            <a:r>
              <a:rPr lang="it-IT" dirty="0" err="1" smtClean="0">
                <a:solidFill>
                  <a:srgbClr val="FF0000"/>
                </a:solidFill>
              </a:rPr>
              <a:t>px</a:t>
            </a:r>
            <a:r>
              <a:rPr lang="it-IT" dirty="0" smtClean="0">
                <a:solidFill>
                  <a:srgbClr val="FF0000"/>
                </a:solidFill>
              </a:rPr>
              <a:t>/s              </a:t>
            </a:r>
          </a:p>
          <a:p>
            <a:endParaRPr lang="it-IT" dirty="0" smtClean="0">
              <a:solidFill>
                <a:srgbClr val="FF0000"/>
              </a:solidFill>
            </a:endParaRPr>
          </a:p>
          <a:p>
            <a:r>
              <a:rPr lang="it-IT" dirty="0" err="1" smtClean="0">
                <a:solidFill>
                  <a:srgbClr val="FF0000"/>
                </a:solidFill>
              </a:rPr>
              <a:t>Instead</a:t>
            </a:r>
            <a:r>
              <a:rPr lang="it-IT" dirty="0" smtClean="0">
                <a:solidFill>
                  <a:srgbClr val="FF0000"/>
                </a:solidFill>
              </a:rPr>
              <a:t> the input </a:t>
            </a:r>
            <a:r>
              <a:rPr lang="it-IT" dirty="0" err="1" smtClean="0">
                <a:solidFill>
                  <a:srgbClr val="FF0000"/>
                </a:solidFill>
              </a:rPr>
              <a:t>horizontal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speed</a:t>
            </a:r>
            <a:r>
              <a:rPr lang="it-IT" dirty="0" smtClean="0">
                <a:solidFill>
                  <a:srgbClr val="FF0000"/>
                </a:solidFill>
              </a:rPr>
              <a:t> </a:t>
            </a:r>
            <a:r>
              <a:rPr lang="it-IT" dirty="0" err="1" smtClean="0">
                <a:solidFill>
                  <a:srgbClr val="FF0000"/>
                </a:solidFill>
              </a:rPr>
              <a:t>is</a:t>
            </a:r>
            <a:r>
              <a:rPr lang="it-IT" dirty="0" smtClean="0">
                <a:solidFill>
                  <a:srgbClr val="FF0000"/>
                </a:solidFill>
              </a:rPr>
              <a:t>        Vi = 21 </a:t>
            </a:r>
            <a:r>
              <a:rPr lang="it-IT" dirty="0" err="1" smtClean="0">
                <a:solidFill>
                  <a:srgbClr val="FF0000"/>
                </a:solidFill>
              </a:rPr>
              <a:t>px</a:t>
            </a:r>
            <a:r>
              <a:rPr lang="it-IT" dirty="0" smtClean="0">
                <a:solidFill>
                  <a:srgbClr val="FF0000"/>
                </a:solidFill>
              </a:rPr>
              <a:t>/s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68610" name="Object 2"/>
          <p:cNvGraphicFramePr>
            <a:graphicFrameLocks noChangeAspect="1"/>
          </p:cNvGraphicFramePr>
          <p:nvPr/>
        </p:nvGraphicFramePr>
        <p:xfrm>
          <a:off x="251520" y="4077072"/>
          <a:ext cx="3334089" cy="2087481"/>
        </p:xfrm>
        <a:graphic>
          <a:graphicData uri="http://schemas.openxmlformats.org/presentationml/2006/ole">
            <p:oleObj spid="_x0000_s68610" name="PDF" r:id="rId4" imgW="0" imgH="0" progId="FoxitPhantomPDF.Document">
              <p:embed/>
            </p:oleObj>
          </a:graphicData>
        </a:graphic>
      </p:graphicFrame>
      <p:graphicFrame>
        <p:nvGraphicFramePr>
          <p:cNvPr id="68611" name="Object 3"/>
          <p:cNvGraphicFramePr>
            <a:graphicFrameLocks noChangeAspect="1"/>
          </p:cNvGraphicFramePr>
          <p:nvPr/>
        </p:nvGraphicFramePr>
        <p:xfrm>
          <a:off x="3563888" y="4077072"/>
          <a:ext cx="3360163" cy="2080104"/>
        </p:xfrm>
        <a:graphic>
          <a:graphicData uri="http://schemas.openxmlformats.org/presentationml/2006/ole">
            <p:oleObj spid="_x0000_s68611" name="PDF" r:id="rId5" imgW="0" imgH="0" progId="FoxitPhantomPDF.Document">
              <p:embed/>
            </p:oleObj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2267744" y="662499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counts</a:t>
            </a:r>
            <a:endParaRPr lang="it-IT" sz="1000" dirty="0"/>
          </a:p>
        </p:txBody>
      </p:sp>
      <p:sp>
        <p:nvSpPr>
          <p:cNvPr id="12" name="Rettangolo 11"/>
          <p:cNvSpPr/>
          <p:nvPr/>
        </p:nvSpPr>
        <p:spPr>
          <a:xfrm>
            <a:off x="6732240" y="2780928"/>
            <a:ext cx="24117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It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seems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that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there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is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an</a:t>
            </a:r>
            <a:r>
              <a:rPr lang="it-IT" dirty="0" smtClean="0">
                <a:solidFill>
                  <a:srgbClr val="C00000"/>
                </a:solidFill>
              </a:rPr>
              <a:t> offset and so the </a:t>
            </a:r>
            <a:r>
              <a:rPr lang="it-IT" dirty="0" err="1" smtClean="0">
                <a:solidFill>
                  <a:srgbClr val="C00000"/>
                </a:solidFill>
              </a:rPr>
              <a:t>speed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is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overstimated</a:t>
            </a:r>
            <a:r>
              <a:rPr lang="it-IT" dirty="0" smtClean="0">
                <a:solidFill>
                  <a:srgbClr val="C00000"/>
                </a:solidFill>
              </a:rPr>
              <a:t> .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Point Spread </a:t>
            </a:r>
            <a:r>
              <a:rPr lang="it-IT" dirty="0" err="1" smtClean="0">
                <a:solidFill>
                  <a:srgbClr val="C00000"/>
                </a:solidFill>
              </a:rPr>
              <a:t>Function…</a:t>
            </a:r>
            <a:endParaRPr lang="it-IT" dirty="0" smtClean="0">
              <a:solidFill>
                <a:srgbClr val="C00000"/>
              </a:solidFill>
            </a:endParaRPr>
          </a:p>
        </p:txBody>
      </p:sp>
      <p:pic>
        <p:nvPicPr>
          <p:cNvPr id="13" name="Shape 185"/>
          <p:cNvPicPr preferRelativeResize="0"/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8034150" y="5534306"/>
            <a:ext cx="1109850" cy="7750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37112"/>
            <a:ext cx="6156176" cy="648072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</p:spPr>
        <p:txBody>
          <a:bodyPr>
            <a:normAutofit/>
          </a:bodyPr>
          <a:lstStyle/>
          <a:p>
            <a:pPr algn="l"/>
            <a:r>
              <a:rPr lang="it-IT" sz="3600" dirty="0" smtClean="0">
                <a:solidFill>
                  <a:schemeClr val="bg1"/>
                </a:solidFill>
              </a:rPr>
              <a:t>INTRODUCTION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2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653136"/>
            <a:ext cx="6372200" cy="584775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ANALYSIS OF DATA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21</a:t>
            </a:fld>
            <a:endParaRPr lang="it-IT"/>
          </a:p>
        </p:txBody>
      </p:sp>
      <p:graphicFrame>
        <p:nvGraphicFramePr>
          <p:cNvPr id="77826" name="Object 2"/>
          <p:cNvGraphicFramePr>
            <a:graphicFrameLocks noChangeAspect="1"/>
          </p:cNvGraphicFramePr>
          <p:nvPr/>
        </p:nvGraphicFramePr>
        <p:xfrm>
          <a:off x="1763688" y="1628800"/>
          <a:ext cx="4978937" cy="3581773"/>
        </p:xfrm>
        <a:graphic>
          <a:graphicData uri="http://schemas.openxmlformats.org/presentationml/2006/ole">
            <p:oleObj spid="_x0000_s77826" name="PDF" r:id="rId3" imgW="0" imgH="0" progId="FoxitPhantomPDF.Document">
              <p:embed/>
            </p:oleObj>
          </a:graphicData>
        </a:graphic>
      </p:graphicFrame>
      <p:sp>
        <p:nvSpPr>
          <p:cNvPr id="6" name="CasellaDiTesto 5"/>
          <p:cNvSpPr txBox="1"/>
          <p:nvPr/>
        </p:nvSpPr>
        <p:spPr>
          <a:xfrm>
            <a:off x="539552" y="0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C00000"/>
                </a:solidFill>
              </a:rPr>
              <a:t>ANALYSIS OF DATA</a:t>
            </a: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0" y="476672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There</a:t>
            </a:r>
            <a:r>
              <a:rPr lang="it-IT" dirty="0" smtClean="0"/>
              <a:t> are 9825 </a:t>
            </a:r>
            <a:r>
              <a:rPr lang="it-IT" dirty="0" err="1" smtClean="0"/>
              <a:t>events</a:t>
            </a:r>
            <a:r>
              <a:rPr lang="it-IT" dirty="0" smtClean="0"/>
              <a:t> </a:t>
            </a:r>
            <a:r>
              <a:rPr lang="it-IT" dirty="0" err="1" smtClean="0"/>
              <a:t>recorded</a:t>
            </a:r>
            <a:r>
              <a:rPr lang="it-IT" dirty="0" smtClean="0"/>
              <a:t> in </a:t>
            </a:r>
            <a:r>
              <a:rPr lang="it-IT" dirty="0" err="1" smtClean="0"/>
              <a:t>moon-less</a:t>
            </a:r>
            <a:r>
              <a:rPr lang="it-IT" dirty="0" smtClean="0"/>
              <a:t> 38 </a:t>
            </a:r>
            <a:r>
              <a:rPr lang="it-IT" dirty="0" err="1" smtClean="0"/>
              <a:t>nights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TUS in METEOR-MODE in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days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months</a:t>
            </a:r>
            <a:r>
              <a:rPr lang="it-IT" dirty="0" smtClean="0"/>
              <a:t>: </a:t>
            </a:r>
            <a:r>
              <a:rPr lang="it-IT" dirty="0" err="1" smtClean="0"/>
              <a:t>December</a:t>
            </a:r>
            <a:r>
              <a:rPr lang="it-IT" dirty="0" smtClean="0"/>
              <a:t> 2016, </a:t>
            </a:r>
            <a:r>
              <a:rPr lang="it-IT" dirty="0" err="1" smtClean="0"/>
              <a:t>January</a:t>
            </a:r>
            <a:r>
              <a:rPr lang="it-IT" dirty="0" smtClean="0"/>
              <a:t>, </a:t>
            </a:r>
            <a:r>
              <a:rPr lang="it-IT" dirty="0" err="1" smtClean="0"/>
              <a:t>February</a:t>
            </a:r>
            <a:r>
              <a:rPr lang="it-IT" dirty="0" smtClean="0"/>
              <a:t>, March and </a:t>
            </a:r>
            <a:r>
              <a:rPr lang="it-IT" dirty="0" err="1" smtClean="0"/>
              <a:t>November</a:t>
            </a:r>
            <a:r>
              <a:rPr lang="it-IT" dirty="0" smtClean="0"/>
              <a:t> 2017.  </a:t>
            </a:r>
          </a:p>
          <a:p>
            <a:r>
              <a:rPr lang="it-IT" dirty="0" smtClean="0"/>
              <a:t>I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done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histogram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durations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understand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the </a:t>
            </a:r>
            <a:r>
              <a:rPr lang="it-IT" dirty="0" err="1" smtClean="0"/>
              <a:t>death</a:t>
            </a:r>
            <a:r>
              <a:rPr lang="it-IT" dirty="0" smtClean="0"/>
              <a:t> </a:t>
            </a:r>
            <a:r>
              <a:rPr lang="it-IT" dirty="0" err="1" smtClean="0"/>
              <a:t>time</a:t>
            </a:r>
            <a:r>
              <a:rPr lang="it-IT" dirty="0" smtClean="0"/>
              <a:t> and the total </a:t>
            </a:r>
            <a:r>
              <a:rPr lang="it-IT" dirty="0" err="1" smtClean="0"/>
              <a:t>ammount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time</a:t>
            </a:r>
            <a:r>
              <a:rPr lang="it-IT" dirty="0" smtClean="0"/>
              <a:t> in METEOR-MODE.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6156176" y="4910971"/>
            <a:ext cx="5760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smtClean="0"/>
              <a:t>(s)</a:t>
            </a:r>
            <a:endParaRPr lang="it-IT" sz="1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0" y="5157192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death</a:t>
            </a:r>
            <a:r>
              <a:rPr lang="it-IT" dirty="0" smtClean="0"/>
              <a:t>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estimated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ca. 50 </a:t>
            </a:r>
            <a:r>
              <a:rPr lang="it-IT" dirty="0" err="1" smtClean="0"/>
              <a:t>seconds</a:t>
            </a:r>
            <a:r>
              <a:rPr lang="it-IT" dirty="0" smtClean="0"/>
              <a:t> and </a:t>
            </a:r>
            <a:r>
              <a:rPr lang="it-IT" dirty="0" err="1" smtClean="0"/>
              <a:t>subtracting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value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bins</a:t>
            </a:r>
            <a:r>
              <a:rPr lang="it-IT" dirty="0" smtClean="0"/>
              <a:t> and </a:t>
            </a:r>
            <a:r>
              <a:rPr lang="it-IT" dirty="0" err="1" smtClean="0"/>
              <a:t>summing</a:t>
            </a:r>
            <a:r>
              <a:rPr lang="it-IT" dirty="0" smtClean="0"/>
              <a:t> the </a:t>
            </a:r>
            <a:r>
              <a:rPr lang="it-IT" dirty="0" err="1" smtClean="0"/>
              <a:t>new</a:t>
            </a:r>
            <a:r>
              <a:rPr lang="it-IT" dirty="0" smtClean="0"/>
              <a:t> </a:t>
            </a:r>
            <a:r>
              <a:rPr lang="it-IT" dirty="0" err="1" smtClean="0"/>
              <a:t>values</a:t>
            </a:r>
            <a:r>
              <a:rPr lang="it-IT" dirty="0" smtClean="0"/>
              <a:t> I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achieved</a:t>
            </a:r>
            <a:r>
              <a:rPr lang="it-IT" dirty="0" smtClean="0"/>
              <a:t> a total </a:t>
            </a:r>
            <a:r>
              <a:rPr lang="it-IT" dirty="0" err="1" smtClean="0"/>
              <a:t>acquisition</a:t>
            </a:r>
            <a:r>
              <a:rPr lang="it-IT" dirty="0" smtClean="0"/>
              <a:t>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5.32 </a:t>
            </a:r>
            <a:r>
              <a:rPr lang="it-IT" dirty="0" err="1" smtClean="0"/>
              <a:t>days</a:t>
            </a:r>
            <a:r>
              <a:rPr lang="it-IT" dirty="0" smtClean="0"/>
              <a:t>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539552" y="15007"/>
            <a:ext cx="7632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smtClean="0">
                <a:solidFill>
                  <a:srgbClr val="C00000"/>
                </a:solidFill>
              </a:rPr>
              <a:t>ANALYSIS OF DATA</a:t>
            </a:r>
            <a:endParaRPr lang="it-IT" sz="2400" dirty="0">
              <a:solidFill>
                <a:srgbClr val="C00000"/>
              </a:solidFill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404664"/>
            <a:ext cx="91440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r>
              <a:rPr lang="it-IT" dirty="0" smtClean="0"/>
              <a:t>In total </a:t>
            </a:r>
            <a:r>
              <a:rPr lang="it-IT" dirty="0" err="1" smtClean="0"/>
              <a:t>there</a:t>
            </a:r>
            <a:r>
              <a:rPr lang="it-IT" dirty="0" smtClean="0"/>
              <a:t> are 9825 </a:t>
            </a:r>
            <a:r>
              <a:rPr lang="it-IT" dirty="0" err="1" smtClean="0"/>
              <a:t>events</a:t>
            </a:r>
            <a:r>
              <a:rPr lang="it-IT" dirty="0" smtClean="0"/>
              <a:t> </a:t>
            </a:r>
            <a:r>
              <a:rPr lang="it-IT" dirty="0" err="1" smtClean="0"/>
              <a:t>recorded</a:t>
            </a:r>
            <a:r>
              <a:rPr lang="it-IT" dirty="0" smtClean="0"/>
              <a:t> in </a:t>
            </a:r>
            <a:r>
              <a:rPr lang="it-IT" dirty="0" err="1" smtClean="0"/>
              <a:t>moon-less</a:t>
            </a:r>
            <a:r>
              <a:rPr lang="it-IT" dirty="0" smtClean="0"/>
              <a:t> </a:t>
            </a:r>
            <a:r>
              <a:rPr lang="it-IT" dirty="0" err="1" smtClean="0"/>
              <a:t>nights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TUS in METEOR-MODE.</a:t>
            </a:r>
          </a:p>
          <a:p>
            <a:r>
              <a:rPr lang="it-IT" dirty="0" err="1" smtClean="0"/>
              <a:t>For</a:t>
            </a:r>
            <a:r>
              <a:rPr lang="it-IT" dirty="0" smtClean="0"/>
              <a:t> </a:t>
            </a:r>
            <a:r>
              <a:rPr lang="it-IT" dirty="0" err="1" smtClean="0"/>
              <a:t>selecting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them</a:t>
            </a:r>
            <a:r>
              <a:rPr lang="it-IT" dirty="0" smtClean="0"/>
              <a:t> are </a:t>
            </a:r>
            <a:r>
              <a:rPr lang="it-IT" dirty="0" err="1" smtClean="0"/>
              <a:t>good</a:t>
            </a:r>
            <a:r>
              <a:rPr lang="it-IT" dirty="0" smtClean="0"/>
              <a:t> </a:t>
            </a:r>
            <a:r>
              <a:rPr lang="it-IT" dirty="0" err="1" smtClean="0"/>
              <a:t>candidates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chosen</a:t>
            </a:r>
            <a:r>
              <a:rPr lang="it-IT" dirty="0" smtClean="0"/>
              <a:t>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cuts</a:t>
            </a:r>
            <a:r>
              <a:rPr lang="it-IT" dirty="0" smtClean="0"/>
              <a:t> in </a:t>
            </a:r>
            <a:r>
              <a:rPr lang="it-IT" dirty="0" err="1" smtClean="0"/>
              <a:t>different</a:t>
            </a:r>
            <a:r>
              <a:rPr lang="it-IT" dirty="0" smtClean="0"/>
              <a:t> </a:t>
            </a:r>
            <a:r>
              <a:rPr lang="it-IT" dirty="0" err="1" smtClean="0"/>
              <a:t>steps</a:t>
            </a:r>
            <a:r>
              <a:rPr lang="it-IT" dirty="0" smtClean="0"/>
              <a:t>:</a:t>
            </a:r>
          </a:p>
          <a:p>
            <a:endParaRPr lang="it-IT" dirty="0" smtClean="0"/>
          </a:p>
          <a:p>
            <a:pPr marL="342900" indent="-342900">
              <a:buAutoNum type="arabicPeriod"/>
            </a:pPr>
            <a:r>
              <a:rPr lang="it-IT" dirty="0" smtClean="0"/>
              <a:t>The </a:t>
            </a:r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taken</a:t>
            </a:r>
            <a:r>
              <a:rPr lang="it-IT" dirty="0" smtClean="0"/>
              <a:t> </a:t>
            </a:r>
            <a:r>
              <a:rPr lang="it-IT" dirty="0" err="1" smtClean="0"/>
              <a:t>into</a:t>
            </a:r>
            <a:r>
              <a:rPr lang="it-IT" dirty="0" smtClean="0"/>
              <a:t> the account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a </a:t>
            </a:r>
            <a:r>
              <a:rPr lang="it-IT" dirty="0" err="1" smtClean="0"/>
              <a:t>certain</a:t>
            </a:r>
            <a:r>
              <a:rPr lang="it-IT" dirty="0" smtClean="0"/>
              <a:t> </a:t>
            </a:r>
            <a:r>
              <a:rPr lang="it-IT" dirty="0" err="1" smtClean="0"/>
              <a:t>threshold</a:t>
            </a:r>
            <a:r>
              <a:rPr lang="it-IT" dirty="0" smtClean="0"/>
              <a:t> </a:t>
            </a:r>
            <a:r>
              <a:rPr lang="it-IT" dirty="0" err="1" smtClean="0"/>
              <a:t>bigger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</a:t>
            </a:r>
            <a:r>
              <a:rPr lang="it-IT" dirty="0" err="1" smtClean="0"/>
              <a:t>noise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2.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</a:t>
            </a:r>
            <a:r>
              <a:rPr lang="it-IT" dirty="0" err="1" smtClean="0"/>
              <a:t>separated</a:t>
            </a:r>
            <a:r>
              <a:rPr lang="it-IT" dirty="0" smtClean="0"/>
              <a:t> in </a:t>
            </a:r>
            <a:r>
              <a:rPr lang="it-IT" dirty="0" err="1" smtClean="0"/>
              <a:t>three</a:t>
            </a:r>
            <a:r>
              <a:rPr lang="it-IT" dirty="0" smtClean="0"/>
              <a:t> </a:t>
            </a:r>
            <a:r>
              <a:rPr lang="it-IT" dirty="0" err="1" smtClean="0"/>
              <a:t>groups</a:t>
            </a:r>
            <a:r>
              <a:rPr lang="it-IT" dirty="0" smtClean="0"/>
              <a:t> </a:t>
            </a:r>
            <a:r>
              <a:rPr lang="it-IT" dirty="0" err="1" smtClean="0"/>
              <a:t>according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the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duration</a:t>
            </a:r>
            <a:r>
              <a:rPr lang="it-IT" dirty="0" smtClean="0"/>
              <a:t> (in </a:t>
            </a:r>
            <a:r>
              <a:rPr lang="it-IT" dirty="0" err="1" smtClean="0"/>
              <a:t>timeticks</a:t>
            </a:r>
            <a:r>
              <a:rPr lang="it-IT" dirty="0" smtClean="0"/>
              <a:t>,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6.6 ms) </a:t>
            </a:r>
            <a:r>
              <a:rPr lang="it-IT" dirty="0" err="1" smtClean="0"/>
              <a:t>that</a:t>
            </a:r>
            <a:r>
              <a:rPr lang="it-IT" dirty="0" smtClean="0"/>
              <a:t> the </a:t>
            </a:r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persists</a:t>
            </a:r>
            <a:r>
              <a:rPr lang="it-IT" dirty="0" smtClean="0"/>
              <a:t> in the </a:t>
            </a:r>
            <a:r>
              <a:rPr lang="it-IT" dirty="0" err="1" smtClean="0"/>
              <a:t>same</a:t>
            </a:r>
            <a:r>
              <a:rPr lang="it-IT" dirty="0" smtClean="0"/>
              <a:t> pixel, </a:t>
            </a:r>
            <a:r>
              <a:rPr lang="it-IT" dirty="0" err="1" smtClean="0"/>
              <a:t>calculated</a:t>
            </a:r>
            <a:r>
              <a:rPr lang="it-IT" dirty="0" smtClean="0"/>
              <a:t> </a:t>
            </a:r>
            <a:r>
              <a:rPr lang="it-IT" dirty="0" err="1" smtClean="0"/>
              <a:t>assuming</a:t>
            </a:r>
            <a:r>
              <a:rPr lang="it-IT" dirty="0" smtClean="0"/>
              <a:t> a </a:t>
            </a:r>
            <a:r>
              <a:rPr lang="it-IT" dirty="0" err="1" smtClean="0"/>
              <a:t>travelled</a:t>
            </a:r>
            <a:r>
              <a:rPr lang="it-IT" dirty="0" smtClean="0"/>
              <a:t> </a:t>
            </a:r>
            <a:r>
              <a:rPr lang="it-IT" dirty="0" err="1" smtClean="0"/>
              <a:t>distance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5 km (</a:t>
            </a:r>
            <a:r>
              <a:rPr lang="it-IT" dirty="0" err="1" smtClean="0"/>
              <a:t>dimension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1 pixel):</a:t>
            </a:r>
          </a:p>
          <a:p>
            <a:endParaRPr lang="it-IT" dirty="0" smtClean="0"/>
          </a:p>
          <a:p>
            <a:r>
              <a:rPr lang="it-IT" dirty="0" smtClean="0"/>
              <a:t>   -City     :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Apparent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speed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of</a:t>
            </a:r>
            <a:r>
              <a:rPr lang="it-IT" dirty="0" smtClean="0">
                <a:sym typeface="Wingdings" pitchFamily="2" charset="2"/>
              </a:rPr>
              <a:t> 7.6 km/s           5 km  /  7.6km/s = 658 ms    ̴</a:t>
            </a:r>
            <a:r>
              <a:rPr lang="it-IT" dirty="0" smtClean="0"/>
              <a:t> 100 </a:t>
            </a:r>
            <a:r>
              <a:rPr lang="it-IT" dirty="0" err="1" smtClean="0"/>
              <a:t>timeticks</a:t>
            </a:r>
            <a:endParaRPr lang="it-IT" dirty="0" smtClean="0"/>
          </a:p>
          <a:p>
            <a:endParaRPr lang="it-IT" dirty="0" smtClean="0"/>
          </a:p>
          <a:p>
            <a:r>
              <a:rPr lang="it-IT" dirty="0" smtClean="0"/>
              <a:t>   </a:t>
            </a:r>
            <a:r>
              <a:rPr lang="it-IT" dirty="0" err="1" smtClean="0"/>
              <a:t>-Meteor</a:t>
            </a:r>
            <a:r>
              <a:rPr lang="it-IT" dirty="0" smtClean="0"/>
              <a:t> :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Range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of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speed</a:t>
            </a:r>
            <a:r>
              <a:rPr lang="it-IT" dirty="0" smtClean="0">
                <a:sym typeface="Wingdings" pitchFamily="2" charset="2"/>
              </a:rPr>
              <a:t> 12 km/s -&gt; 70 km/s             71ms -&gt;417ms   ̴</a:t>
            </a:r>
            <a:r>
              <a:rPr lang="it-IT" dirty="0" smtClean="0"/>
              <a:t> </a:t>
            </a:r>
            <a:r>
              <a:rPr lang="it-IT" dirty="0" smtClean="0">
                <a:sym typeface="Wingdings" pitchFamily="2" charset="2"/>
              </a:rPr>
              <a:t>25 -&gt; 80 </a:t>
            </a:r>
            <a:r>
              <a:rPr lang="it-IT" dirty="0" err="1" smtClean="0">
                <a:sym typeface="Wingdings" pitchFamily="2" charset="2"/>
              </a:rPr>
              <a:t>timeticks</a:t>
            </a:r>
            <a:endParaRPr lang="it-IT" dirty="0" smtClean="0">
              <a:sym typeface="Wingdings" pitchFamily="2" charset="2"/>
            </a:endParaRPr>
          </a:p>
          <a:p>
            <a:endParaRPr lang="it-IT" dirty="0" smtClean="0">
              <a:sym typeface="Wingdings" pitchFamily="2" charset="2"/>
            </a:endParaRPr>
          </a:p>
          <a:p>
            <a:r>
              <a:rPr lang="it-IT" dirty="0" smtClean="0">
                <a:sym typeface="Wingdings" pitchFamily="2" charset="2"/>
              </a:rPr>
              <a:t>   </a:t>
            </a:r>
            <a:r>
              <a:rPr lang="it-IT" dirty="0" err="1" smtClean="0">
                <a:sym typeface="Wingdings" pitchFamily="2" charset="2"/>
              </a:rPr>
              <a:t>-Nuclerite</a:t>
            </a:r>
            <a:r>
              <a:rPr lang="it-IT" dirty="0" smtClean="0">
                <a:sym typeface="Wingdings" pitchFamily="2" charset="2"/>
              </a:rPr>
              <a:t> : </a:t>
            </a:r>
            <a:r>
              <a:rPr lang="it-IT" dirty="0" err="1" smtClean="0">
                <a:sym typeface="Wingdings" pitchFamily="2" charset="2"/>
              </a:rPr>
              <a:t>Range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of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speed</a:t>
            </a:r>
            <a:r>
              <a:rPr lang="it-IT" dirty="0" smtClean="0">
                <a:sym typeface="Wingdings" pitchFamily="2" charset="2"/>
              </a:rPr>
              <a:t> 250 km/s -&gt; 500 km/s         </a:t>
            </a:r>
            <a:r>
              <a:rPr lang="it-IT" dirty="0" err="1" smtClean="0">
                <a:sym typeface="Wingdings" pitchFamily="2" charset="2"/>
              </a:rPr>
              <a:t>smaller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than</a:t>
            </a:r>
            <a:r>
              <a:rPr lang="it-IT" dirty="0" smtClean="0">
                <a:sym typeface="Wingdings" pitchFamily="2" charset="2"/>
              </a:rPr>
              <a:t>  71ms    ̴25  </a:t>
            </a:r>
            <a:r>
              <a:rPr lang="it-IT" dirty="0" err="1" smtClean="0">
                <a:sym typeface="Wingdings" pitchFamily="2" charset="2"/>
              </a:rPr>
              <a:t>timeticks</a:t>
            </a:r>
            <a:endParaRPr lang="it-IT" dirty="0" smtClean="0">
              <a:sym typeface="Wingdings" pitchFamily="2" charset="2"/>
            </a:endParaRPr>
          </a:p>
          <a:p>
            <a:endParaRPr lang="it-IT" dirty="0" smtClean="0">
              <a:sym typeface="Wingdings" pitchFamily="2" charset="2"/>
            </a:endParaRPr>
          </a:p>
          <a:p>
            <a:r>
              <a:rPr lang="it-IT" dirty="0" smtClean="0">
                <a:sym typeface="Wingdings" pitchFamily="2" charset="2"/>
              </a:rPr>
              <a:t>    </a:t>
            </a:r>
            <a:r>
              <a:rPr lang="it-IT" dirty="0" err="1" smtClean="0">
                <a:solidFill>
                  <a:srgbClr val="C00000"/>
                </a:solidFill>
                <a:sym typeface="Wingdings" pitchFamily="2" charset="2"/>
              </a:rPr>
              <a:t>This</a:t>
            </a:r>
            <a:r>
              <a:rPr lang="it-IT" dirty="0" smtClean="0">
                <a:solidFill>
                  <a:srgbClr val="C00000"/>
                </a:solidFill>
                <a:sym typeface="Wingdings" pitchFamily="2" charset="2"/>
              </a:rPr>
              <a:t> first </a:t>
            </a:r>
            <a:r>
              <a:rPr lang="it-IT" dirty="0" err="1" smtClean="0">
                <a:solidFill>
                  <a:srgbClr val="C00000"/>
                </a:solidFill>
                <a:sym typeface="Wingdings" pitchFamily="2" charset="2"/>
              </a:rPr>
              <a:t>cuts</a:t>
            </a:r>
            <a:r>
              <a:rPr lang="it-IT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dirty="0" err="1" smtClean="0">
                <a:solidFill>
                  <a:srgbClr val="C00000"/>
                </a:solidFill>
                <a:sym typeface="Wingdings" pitchFamily="2" charset="2"/>
              </a:rPr>
              <a:t>select</a:t>
            </a:r>
            <a:r>
              <a:rPr lang="it-IT" dirty="0" smtClean="0">
                <a:solidFill>
                  <a:srgbClr val="C00000"/>
                </a:solidFill>
                <a:sym typeface="Wingdings" pitchFamily="2" charset="2"/>
              </a:rPr>
              <a:t> 1210 </a:t>
            </a:r>
            <a:r>
              <a:rPr lang="it-IT" dirty="0" err="1" smtClean="0">
                <a:solidFill>
                  <a:srgbClr val="C00000"/>
                </a:solidFill>
                <a:sym typeface="Wingdings" pitchFamily="2" charset="2"/>
              </a:rPr>
              <a:t>candidates</a:t>
            </a:r>
            <a:r>
              <a:rPr lang="it-IT" dirty="0" smtClean="0">
                <a:solidFill>
                  <a:srgbClr val="C00000"/>
                </a:solidFill>
                <a:sym typeface="Wingdings" pitchFamily="2" charset="2"/>
              </a:rPr>
              <a:t>!!!</a:t>
            </a:r>
            <a:endParaRPr lang="it-IT" dirty="0" smtClean="0">
              <a:sym typeface="Wingdings" pitchFamily="2" charset="2"/>
            </a:endParaRPr>
          </a:p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88224" y="6492875"/>
            <a:ext cx="2133600" cy="365125"/>
          </a:xfrm>
        </p:spPr>
        <p:txBody>
          <a:bodyPr/>
          <a:lstStyle/>
          <a:p>
            <a:fld id="{A62FDFB1-2A45-4C65-B5C6-DF763A44B09E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7" name="Segnaposto piè di pagina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061" name="Object 5"/>
          <p:cNvGraphicFramePr>
            <a:graphicFrameLocks noChangeAspect="1"/>
          </p:cNvGraphicFramePr>
          <p:nvPr/>
        </p:nvGraphicFramePr>
        <p:xfrm>
          <a:off x="572631" y="3608361"/>
          <a:ext cx="2231158" cy="2246899"/>
        </p:xfrm>
        <a:graphic>
          <a:graphicData uri="http://schemas.openxmlformats.org/presentationml/2006/ole">
            <p:oleObj spid="_x0000_s45061" name="PDF" r:id="rId3" imgW="0" imgH="0" progId="FoxitPhantomPDF.Document">
              <p:embed/>
            </p:oleObj>
          </a:graphicData>
        </a:graphic>
      </p:graphicFrame>
      <p:sp>
        <p:nvSpPr>
          <p:cNvPr id="3" name="CasellaDiTesto 2"/>
          <p:cNvSpPr txBox="1"/>
          <p:nvPr/>
        </p:nvSpPr>
        <p:spPr>
          <a:xfrm>
            <a:off x="0" y="0"/>
            <a:ext cx="63001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EXAMPLE OF CITIES</a:t>
            </a:r>
            <a:endParaRPr lang="it-IT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45058" name="Object 2"/>
          <p:cNvGraphicFramePr>
            <a:graphicFrameLocks noChangeAspect="1"/>
          </p:cNvGraphicFramePr>
          <p:nvPr/>
        </p:nvGraphicFramePr>
        <p:xfrm>
          <a:off x="5796136" y="0"/>
          <a:ext cx="2711429" cy="1841093"/>
        </p:xfrm>
        <a:graphic>
          <a:graphicData uri="http://schemas.openxmlformats.org/presentationml/2006/ole">
            <p:oleObj spid="_x0000_s45058" name="PDF" r:id="rId4" imgW="0" imgH="0" progId="FoxitPhantomPDF.Document">
              <p:embed/>
            </p:oleObj>
          </a:graphicData>
        </a:graphic>
      </p:graphicFrame>
      <p:graphicFrame>
        <p:nvGraphicFramePr>
          <p:cNvPr id="45059" name="Object 3"/>
          <p:cNvGraphicFramePr>
            <a:graphicFrameLocks noChangeAspect="1"/>
          </p:cNvGraphicFramePr>
          <p:nvPr/>
        </p:nvGraphicFramePr>
        <p:xfrm>
          <a:off x="5868144" y="1916832"/>
          <a:ext cx="2601452" cy="1766418"/>
        </p:xfrm>
        <a:graphic>
          <a:graphicData uri="http://schemas.openxmlformats.org/presentationml/2006/ole">
            <p:oleObj spid="_x0000_s45059" name="PDF" r:id="rId5" imgW="0" imgH="0" progId="FoxitPhantomPDF.Document">
              <p:embed/>
            </p:oleObj>
          </a:graphicData>
        </a:graphic>
      </p:graphicFrame>
      <p:graphicFrame>
        <p:nvGraphicFramePr>
          <p:cNvPr id="45060" name="Object 4"/>
          <p:cNvGraphicFramePr>
            <a:graphicFrameLocks noChangeAspect="1"/>
          </p:cNvGraphicFramePr>
          <p:nvPr/>
        </p:nvGraphicFramePr>
        <p:xfrm>
          <a:off x="5796136" y="3789040"/>
          <a:ext cx="2757252" cy="1872208"/>
        </p:xfrm>
        <a:graphic>
          <a:graphicData uri="http://schemas.openxmlformats.org/presentationml/2006/ole">
            <p:oleObj spid="_x0000_s45060" name="PDF" r:id="rId6" imgW="0" imgH="0" progId="FoxitPhantomPDF.Document">
              <p:embed/>
            </p:oleObj>
          </a:graphicData>
        </a:graphic>
      </p:graphicFrame>
      <p:pic>
        <p:nvPicPr>
          <p:cNvPr id="45063" name="Picture 7" descr="C:\Users\Antonello\Desktop\City_Example\movie10\anim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908720"/>
            <a:ext cx="3026777" cy="2880320"/>
          </a:xfrm>
          <a:prstGeom prst="rect">
            <a:avLst/>
          </a:prstGeom>
          <a:noFill/>
        </p:spPr>
      </p:pic>
      <p:sp>
        <p:nvSpPr>
          <p:cNvPr id="10" name="Ovale 9"/>
          <p:cNvSpPr/>
          <p:nvPr/>
        </p:nvSpPr>
        <p:spPr>
          <a:xfrm>
            <a:off x="2123728" y="2883472"/>
            <a:ext cx="504057" cy="401512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Ovale 10"/>
          <p:cNvSpPr/>
          <p:nvPr/>
        </p:nvSpPr>
        <p:spPr>
          <a:xfrm rot="10800000">
            <a:off x="1187624" y="2348880"/>
            <a:ext cx="652334" cy="400691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12" name="Ovale 11"/>
          <p:cNvSpPr/>
          <p:nvPr/>
        </p:nvSpPr>
        <p:spPr>
          <a:xfrm rot="10800000">
            <a:off x="1475656" y="1988840"/>
            <a:ext cx="576064" cy="288034"/>
          </a:xfrm>
          <a:prstGeom prst="ellipse">
            <a:avLst/>
          </a:prstGeom>
          <a:noFill/>
          <a:ln w="444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/>
          <p:cNvCxnSpPr>
            <a:stCxn id="10" idx="6"/>
          </p:cNvCxnSpPr>
          <p:nvPr/>
        </p:nvCxnSpPr>
        <p:spPr>
          <a:xfrm>
            <a:off x="2627785" y="3084228"/>
            <a:ext cx="3384376" cy="56739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>
            <a:stCxn id="11" idx="2"/>
          </p:cNvCxnSpPr>
          <p:nvPr/>
        </p:nvCxnSpPr>
        <p:spPr>
          <a:xfrm>
            <a:off x="1839958" y="2549225"/>
            <a:ext cx="4100193" cy="1383831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/>
          <p:cNvCxnSpPr/>
          <p:nvPr/>
        </p:nvCxnSpPr>
        <p:spPr>
          <a:xfrm flipV="1">
            <a:off x="1979712" y="1556793"/>
            <a:ext cx="3960440" cy="576063"/>
          </a:xfrm>
          <a:prstGeom prst="straightConnector1">
            <a:avLst/>
          </a:prstGeom>
          <a:ln w="3492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3635896" y="476672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Stimated</a:t>
            </a:r>
            <a:r>
              <a:rPr lang="it-IT" sz="1100" b="1" dirty="0" smtClean="0"/>
              <a:t> </a:t>
            </a:r>
            <a:r>
              <a:rPr lang="it-IT" sz="1100" b="1" dirty="0" err="1" smtClean="0"/>
              <a:t>speed</a:t>
            </a:r>
            <a:r>
              <a:rPr lang="it-IT" sz="1100" b="1" dirty="0" smtClean="0"/>
              <a:t> : 7.48 km/s</a:t>
            </a:r>
            <a:endParaRPr lang="it-IT" sz="1100" b="1" dirty="0"/>
          </a:p>
        </p:txBody>
      </p:sp>
      <p:sp>
        <p:nvSpPr>
          <p:cNvPr id="25" name="CasellaDiTesto 24"/>
          <p:cNvSpPr txBox="1"/>
          <p:nvPr/>
        </p:nvSpPr>
        <p:spPr>
          <a:xfrm>
            <a:off x="3707904" y="2348880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Stimated</a:t>
            </a:r>
            <a:r>
              <a:rPr lang="it-IT" sz="1100" b="1" dirty="0" smtClean="0"/>
              <a:t> </a:t>
            </a:r>
            <a:r>
              <a:rPr lang="it-IT" sz="1100" b="1" dirty="0" err="1" smtClean="0"/>
              <a:t>speed</a:t>
            </a:r>
            <a:r>
              <a:rPr lang="it-IT" sz="1100" b="1" dirty="0" smtClean="0"/>
              <a:t> : 7.95 km/s</a:t>
            </a:r>
            <a:endParaRPr lang="it-IT" sz="1100" b="1" dirty="0"/>
          </a:p>
        </p:txBody>
      </p:sp>
      <p:sp>
        <p:nvSpPr>
          <p:cNvPr id="26" name="CasellaDiTesto 25"/>
          <p:cNvSpPr txBox="1"/>
          <p:nvPr/>
        </p:nvSpPr>
        <p:spPr>
          <a:xfrm>
            <a:off x="3707904" y="4365104"/>
            <a:ext cx="18722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b="1" dirty="0" err="1" smtClean="0"/>
              <a:t>Stimated</a:t>
            </a:r>
            <a:r>
              <a:rPr lang="it-IT" sz="1100" b="1" dirty="0" smtClean="0"/>
              <a:t> </a:t>
            </a:r>
            <a:r>
              <a:rPr lang="it-IT" sz="1100" b="1" dirty="0" err="1" smtClean="0"/>
              <a:t>speed</a:t>
            </a:r>
            <a:r>
              <a:rPr lang="it-IT" sz="1100" b="1" dirty="0" smtClean="0"/>
              <a:t> : 8.77 km/s</a:t>
            </a:r>
            <a:endParaRPr lang="it-IT" sz="1100" b="1" dirty="0"/>
          </a:p>
        </p:txBody>
      </p:sp>
      <p:sp>
        <p:nvSpPr>
          <p:cNvPr id="28" name="CasellaDiTesto 27"/>
          <p:cNvSpPr txBox="1"/>
          <p:nvPr/>
        </p:nvSpPr>
        <p:spPr>
          <a:xfrm>
            <a:off x="0" y="5805264"/>
            <a:ext cx="6444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err="1" smtClean="0"/>
              <a:t>Speeds</a:t>
            </a:r>
            <a:r>
              <a:rPr lang="it-IT" b="1" dirty="0" smtClean="0"/>
              <a:t> </a:t>
            </a:r>
            <a:r>
              <a:rPr lang="it-IT" b="1" dirty="0" err="1" smtClean="0"/>
              <a:t>compared</a:t>
            </a:r>
            <a:r>
              <a:rPr lang="it-IT" b="1" dirty="0" smtClean="0"/>
              <a:t> </a:t>
            </a:r>
            <a:r>
              <a:rPr lang="it-IT" b="1" dirty="0" err="1" smtClean="0"/>
              <a:t>to</a:t>
            </a:r>
            <a:r>
              <a:rPr lang="it-IT" b="1" dirty="0" smtClean="0"/>
              <a:t> </a:t>
            </a:r>
            <a:r>
              <a:rPr lang="it-IT" b="1" dirty="0" err="1" smtClean="0"/>
              <a:t>that</a:t>
            </a:r>
            <a:r>
              <a:rPr lang="it-IT" b="1" dirty="0" smtClean="0"/>
              <a:t> </a:t>
            </a:r>
            <a:r>
              <a:rPr lang="it-IT" b="1" dirty="0" err="1" smtClean="0"/>
              <a:t>of</a:t>
            </a:r>
            <a:r>
              <a:rPr lang="it-IT" b="1" dirty="0" smtClean="0"/>
              <a:t> TUS (7.6 km/s ), so </a:t>
            </a:r>
            <a:r>
              <a:rPr lang="it-IT" b="1" dirty="0" err="1" smtClean="0"/>
              <a:t>these</a:t>
            </a:r>
            <a:r>
              <a:rPr lang="it-IT" b="1" dirty="0" smtClean="0"/>
              <a:t> are </a:t>
            </a:r>
            <a:r>
              <a:rPr lang="it-IT" b="1" dirty="0" err="1" smtClean="0"/>
              <a:t>stationary</a:t>
            </a:r>
            <a:r>
              <a:rPr lang="it-IT" b="1" dirty="0" smtClean="0"/>
              <a:t> </a:t>
            </a:r>
            <a:r>
              <a:rPr lang="it-IT" b="1" dirty="0" err="1" smtClean="0"/>
              <a:t>objects</a:t>
            </a:r>
            <a:r>
              <a:rPr lang="it-IT" b="1" dirty="0" smtClean="0"/>
              <a:t> </a:t>
            </a:r>
            <a:r>
              <a:rPr lang="it-IT" b="1" dirty="0" err="1" smtClean="0"/>
              <a:t>like</a:t>
            </a:r>
            <a:r>
              <a:rPr lang="it-IT" b="1" dirty="0" smtClean="0"/>
              <a:t> </a:t>
            </a:r>
            <a:r>
              <a:rPr lang="it-IT" b="1" dirty="0" err="1" smtClean="0"/>
              <a:t>cities</a:t>
            </a:r>
            <a:r>
              <a:rPr lang="it-IT" b="1" dirty="0" smtClean="0"/>
              <a:t> !!!</a:t>
            </a:r>
            <a:endParaRPr lang="it-IT" b="1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2915816" y="112474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3707904" y="3501008"/>
            <a:ext cx="14401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B050"/>
                </a:solidFill>
              </a:rPr>
              <a:t>     VERONA</a:t>
            </a:r>
            <a:endParaRPr lang="it-IT" sz="1400" b="1" dirty="0">
              <a:solidFill>
                <a:srgbClr val="00B050"/>
              </a:solidFill>
            </a:endParaRPr>
          </a:p>
        </p:txBody>
      </p:sp>
      <p:cxnSp>
        <p:nvCxnSpPr>
          <p:cNvPr id="21" name="Connettore 2 20"/>
          <p:cNvCxnSpPr>
            <a:stCxn id="27" idx="2"/>
          </p:cNvCxnSpPr>
          <p:nvPr/>
        </p:nvCxnSpPr>
        <p:spPr>
          <a:xfrm flipV="1">
            <a:off x="1846376" y="3645024"/>
            <a:ext cx="3085664" cy="1133454"/>
          </a:xfrm>
          <a:prstGeom prst="straightConnector1">
            <a:avLst/>
          </a:prstGeom>
          <a:ln w="3492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e 26"/>
          <p:cNvSpPr/>
          <p:nvPr/>
        </p:nvSpPr>
        <p:spPr>
          <a:xfrm rot="10800000">
            <a:off x="1688233" y="4729909"/>
            <a:ext cx="158143" cy="97139"/>
          </a:xfrm>
          <a:prstGeom prst="ellipse">
            <a:avLst/>
          </a:prstGeom>
          <a:noFill/>
          <a:ln w="444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50"/>
              </a:solidFill>
            </a:endParaRPr>
          </a:p>
        </p:txBody>
      </p:sp>
      <p:sp>
        <p:nvSpPr>
          <p:cNvPr id="46" name="Segnaposto data 4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47" name="Segnaposto numero diapositiva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48" name="Segnaposto piè di pagina 4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32" name="Shape 341"/>
          <p:cNvSpPr txBox="1"/>
          <p:nvPr/>
        </p:nvSpPr>
        <p:spPr>
          <a:xfrm>
            <a:off x="7631832" y="5589240"/>
            <a:ext cx="1512168" cy="35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timeticks (6.6 ms) </a:t>
            </a:r>
            <a:endParaRPr sz="1100" dirty="0"/>
          </a:p>
        </p:txBody>
      </p:sp>
      <p:sp>
        <p:nvSpPr>
          <p:cNvPr id="33" name="Shape 341"/>
          <p:cNvSpPr txBox="1"/>
          <p:nvPr/>
        </p:nvSpPr>
        <p:spPr>
          <a:xfrm>
            <a:off x="7956376" y="1700808"/>
            <a:ext cx="1512168" cy="35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timeticks (6.6 ms) </a:t>
            </a:r>
            <a:endParaRPr sz="1100" dirty="0"/>
          </a:p>
        </p:txBody>
      </p:sp>
      <p:sp>
        <p:nvSpPr>
          <p:cNvPr id="34" name="Shape 341"/>
          <p:cNvSpPr txBox="1"/>
          <p:nvPr/>
        </p:nvSpPr>
        <p:spPr>
          <a:xfrm>
            <a:off x="7884368" y="3501008"/>
            <a:ext cx="1512168" cy="35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timeticks (6.6 ms) </a:t>
            </a:r>
            <a:endParaRPr sz="1100" dirty="0"/>
          </a:p>
        </p:txBody>
      </p:sp>
      <p:sp>
        <p:nvSpPr>
          <p:cNvPr id="35" name="CasellaDiTesto 34"/>
          <p:cNvSpPr txBox="1"/>
          <p:nvPr/>
        </p:nvSpPr>
        <p:spPr>
          <a:xfrm>
            <a:off x="5436096" y="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  <p:sp>
        <p:nvSpPr>
          <p:cNvPr id="36" name="CasellaDiTesto 35"/>
          <p:cNvSpPr txBox="1"/>
          <p:nvPr/>
        </p:nvSpPr>
        <p:spPr>
          <a:xfrm>
            <a:off x="5436096" y="1844824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  <p:sp>
        <p:nvSpPr>
          <p:cNvPr id="37" name="CasellaDiTesto 36"/>
          <p:cNvSpPr txBox="1"/>
          <p:nvPr/>
        </p:nvSpPr>
        <p:spPr>
          <a:xfrm>
            <a:off x="5364088" y="393305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EXAMPLE OF  A METEOR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393305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good</a:t>
            </a:r>
            <a:r>
              <a:rPr lang="it-IT" dirty="0" smtClean="0"/>
              <a:t> candidate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a </a:t>
            </a:r>
            <a:r>
              <a:rPr lang="it-IT" dirty="0" err="1" smtClean="0"/>
              <a:t>meteor</a:t>
            </a:r>
            <a:r>
              <a:rPr lang="it-IT" dirty="0" smtClean="0"/>
              <a:t>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fast, the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stimated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88 km/s ± 19 km/s, </a:t>
            </a:r>
            <a:r>
              <a:rPr lang="it-IT" dirty="0" err="1" smtClean="0"/>
              <a:t>bigger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the upper </a:t>
            </a:r>
            <a:r>
              <a:rPr lang="it-IT" dirty="0" err="1" smtClean="0"/>
              <a:t>limit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meteors</a:t>
            </a:r>
            <a:r>
              <a:rPr lang="it-IT" dirty="0" smtClean="0"/>
              <a:t>’ </a:t>
            </a:r>
            <a:r>
              <a:rPr lang="it-IT" dirty="0" err="1" smtClean="0"/>
              <a:t>speed</a:t>
            </a:r>
            <a:r>
              <a:rPr lang="it-IT" dirty="0" smtClean="0"/>
              <a:t>.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take </a:t>
            </a:r>
            <a:r>
              <a:rPr lang="it-IT" dirty="0" err="1" smtClean="0"/>
              <a:t>into</a:t>
            </a:r>
            <a:r>
              <a:rPr lang="it-IT" dirty="0" smtClean="0"/>
              <a:t> account the offset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should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a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smaller</a:t>
            </a:r>
            <a:r>
              <a:rPr lang="it-IT" dirty="0" smtClean="0"/>
              <a:t>. </a:t>
            </a:r>
          </a:p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event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in the </a:t>
            </a:r>
            <a:r>
              <a:rPr lang="it-IT" dirty="0" err="1" smtClean="0"/>
              <a:t>Pacific</a:t>
            </a:r>
            <a:r>
              <a:rPr lang="it-IT" dirty="0" smtClean="0"/>
              <a:t> </a:t>
            </a:r>
            <a:r>
              <a:rPr lang="it-IT" dirty="0" err="1" smtClean="0"/>
              <a:t>ocean</a:t>
            </a:r>
            <a:r>
              <a:rPr lang="it-IT" dirty="0" smtClean="0"/>
              <a:t> (no </a:t>
            </a:r>
            <a:r>
              <a:rPr lang="it-IT" dirty="0" err="1" smtClean="0"/>
              <a:t>stationary</a:t>
            </a:r>
            <a:r>
              <a:rPr lang="it-IT" dirty="0" smtClean="0"/>
              <a:t> light source ).</a:t>
            </a:r>
          </a:p>
          <a:p>
            <a:endParaRPr lang="it-IT" dirty="0" smtClean="0"/>
          </a:p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meteor</a:t>
            </a:r>
            <a:r>
              <a:rPr lang="it-IT" dirty="0" smtClean="0"/>
              <a:t>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probably</a:t>
            </a:r>
            <a:r>
              <a:rPr lang="it-IT" dirty="0" smtClean="0"/>
              <a:t> </a:t>
            </a:r>
            <a:r>
              <a:rPr lang="it-IT" dirty="0" err="1" smtClean="0"/>
              <a:t>comes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the </a:t>
            </a:r>
            <a:r>
              <a:rPr lang="it-IT" dirty="0" err="1" smtClean="0"/>
              <a:t>bright</a:t>
            </a:r>
            <a:r>
              <a:rPr lang="it-IT" dirty="0" smtClean="0"/>
              <a:t> </a:t>
            </a:r>
            <a:r>
              <a:rPr lang="it-IT" dirty="0" err="1" smtClean="0"/>
              <a:t>meteor</a:t>
            </a:r>
            <a:r>
              <a:rPr lang="it-IT" dirty="0" smtClean="0"/>
              <a:t> </a:t>
            </a:r>
            <a:r>
              <a:rPr lang="it-IT" dirty="0" err="1" smtClean="0"/>
              <a:t>shower</a:t>
            </a:r>
            <a:r>
              <a:rPr lang="it-IT" dirty="0" smtClean="0"/>
              <a:t> </a:t>
            </a:r>
            <a:r>
              <a:rPr lang="it-IT" b="1" dirty="0" err="1" smtClean="0"/>
              <a:t>Quadrantis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estimated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41km/s. </a:t>
            </a:r>
          </a:p>
          <a:p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the </a:t>
            </a:r>
            <a:r>
              <a:rPr lang="it-IT" dirty="0" err="1" smtClean="0"/>
              <a:t>peak</a:t>
            </a:r>
            <a:r>
              <a:rPr lang="it-IT" dirty="0" smtClean="0"/>
              <a:t> on 3 </a:t>
            </a:r>
            <a:r>
              <a:rPr lang="it-IT" dirty="0" err="1" smtClean="0"/>
              <a:t>January</a:t>
            </a:r>
            <a:r>
              <a:rPr lang="it-IT" dirty="0" smtClean="0"/>
              <a:t> 2017,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the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TUS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recorded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28676" name="Picture 4" descr="C:\Users\Antonello\Desktop\TesiTriennale\TUS_by_Kenji\candidateMSU\220px-Quadrantid_meteor_shower_radiant_point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1944216" cy="194421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ttangolo 7"/>
          <p:cNvSpPr/>
          <p:nvPr/>
        </p:nvSpPr>
        <p:spPr>
          <a:xfrm>
            <a:off x="395536" y="3140968"/>
            <a:ext cx="23762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Radiant point of </a:t>
            </a:r>
            <a:r>
              <a:rPr lang="en-US" sz="1100" dirty="0" err="1" smtClean="0"/>
              <a:t>Quadrantid</a:t>
            </a:r>
            <a:r>
              <a:rPr lang="en-US" sz="1100" dirty="0" smtClean="0"/>
              <a:t> meteor</a:t>
            </a:r>
          </a:p>
          <a:p>
            <a:r>
              <a:rPr lang="en-US" sz="1100" dirty="0" smtClean="0"/>
              <a:t> shower, active each year in early January</a:t>
            </a:r>
            <a:endParaRPr lang="it-IT" sz="1100" dirty="0"/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5856508" y="1124744"/>
          <a:ext cx="3287492" cy="2232248"/>
        </p:xfrm>
        <a:graphic>
          <a:graphicData uri="http://schemas.openxmlformats.org/presentationml/2006/ole">
            <p:oleObj spid="_x0000_s43011" name="PDF" r:id="rId4" imgW="0" imgH="0" progId="FoxitPhantomPDF.Document">
              <p:embed/>
            </p:oleObj>
          </a:graphicData>
        </a:graphic>
      </p:graphicFrame>
      <p:sp>
        <p:nvSpPr>
          <p:cNvPr id="19" name="Shape 341"/>
          <p:cNvSpPr txBox="1"/>
          <p:nvPr/>
        </p:nvSpPr>
        <p:spPr>
          <a:xfrm>
            <a:off x="6588224" y="3356992"/>
            <a:ext cx="1872208" cy="35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256 timeticks (6.6 ms) </a:t>
            </a:r>
            <a:endParaRPr sz="1100" dirty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24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5796136" y="105273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  <p:pic>
        <p:nvPicPr>
          <p:cNvPr id="3" name="Picture 4" descr="C:\Users\Antonello\Desktop\TesiTriennale\TUS_by_Kenji\candidateMSU\osc_170318_105639_220-scaled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43808" y="980728"/>
            <a:ext cx="2994240" cy="2245678"/>
          </a:xfrm>
          <a:prstGeom prst="rect">
            <a:avLst/>
          </a:prstGeom>
          <a:noFill/>
        </p:spPr>
      </p:pic>
      <p:sp>
        <p:nvSpPr>
          <p:cNvPr id="18" name="CasellaDiTesto 17"/>
          <p:cNvSpPr txBox="1"/>
          <p:nvPr/>
        </p:nvSpPr>
        <p:spPr>
          <a:xfrm>
            <a:off x="5588421" y="770285"/>
            <a:ext cx="487439" cy="32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Antonello\Desktop\others\animshor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6793" y="894069"/>
            <a:ext cx="2837115" cy="2699837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0" y="0"/>
            <a:ext cx="540481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</a:rPr>
              <a:t>THE THIRD CUT -LIGHTNING CANDIDATE </a:t>
            </a:r>
            <a:endParaRPr lang="it-IT" sz="2400" dirty="0"/>
          </a:p>
        </p:txBody>
      </p:sp>
      <p:graphicFrame>
        <p:nvGraphicFramePr>
          <p:cNvPr id="47106" name="Object 2"/>
          <p:cNvGraphicFramePr>
            <a:graphicFrameLocks noChangeAspect="1"/>
          </p:cNvGraphicFramePr>
          <p:nvPr/>
        </p:nvGraphicFramePr>
        <p:xfrm>
          <a:off x="467544" y="3284984"/>
          <a:ext cx="4745708" cy="3220606"/>
        </p:xfrm>
        <a:graphic>
          <a:graphicData uri="http://schemas.openxmlformats.org/presentationml/2006/ole">
            <p:oleObj spid="_x0000_s47106" name="PDF" r:id="rId4" imgW="0" imgH="0" progId="FoxitPhantomPDF.Document">
              <p:embed/>
            </p:oleObj>
          </a:graphicData>
        </a:graphic>
      </p:graphicFrame>
      <p:sp>
        <p:nvSpPr>
          <p:cNvPr id="10" name="CasellaDiTesto 9"/>
          <p:cNvSpPr txBox="1"/>
          <p:nvPr/>
        </p:nvSpPr>
        <p:spPr>
          <a:xfrm>
            <a:off x="5220072" y="1196752"/>
            <a:ext cx="37799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duration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event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 ca. 347 ms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comparable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some TLE </a:t>
            </a:r>
            <a:r>
              <a:rPr lang="it-IT" dirty="0" err="1" smtClean="0"/>
              <a:t>events</a:t>
            </a:r>
            <a:r>
              <a:rPr lang="it-IT" dirty="0" smtClean="0"/>
              <a:t>. </a:t>
            </a:r>
          </a:p>
          <a:p>
            <a:r>
              <a:rPr lang="it-IT" dirty="0" err="1" smtClean="0"/>
              <a:t>Then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factor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signal</a:t>
            </a:r>
            <a:r>
              <a:rPr lang="it-IT" dirty="0" smtClean="0"/>
              <a:t> </a:t>
            </a:r>
            <a:r>
              <a:rPr lang="it-IT" dirty="0" err="1" smtClean="0"/>
              <a:t>brights</a:t>
            </a:r>
            <a:r>
              <a:rPr lang="it-IT" dirty="0" smtClean="0"/>
              <a:t>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pixels</a:t>
            </a:r>
            <a:r>
              <a:rPr lang="it-IT" dirty="0" smtClean="0"/>
              <a:t> at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time</a:t>
            </a:r>
            <a:r>
              <a:rPr lang="it-IT" dirty="0" smtClean="0"/>
              <a:t>,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means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the </a:t>
            </a:r>
            <a:r>
              <a:rPr lang="it-IT" dirty="0" err="1" smtClean="0"/>
              <a:t>dimensions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the </a:t>
            </a:r>
            <a:r>
              <a:rPr lang="it-IT" dirty="0" err="1" smtClean="0"/>
              <a:t>event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bigger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80 km (</a:t>
            </a:r>
            <a:r>
              <a:rPr lang="it-IT" dirty="0" err="1" smtClean="0"/>
              <a:t>along</a:t>
            </a:r>
            <a:r>
              <a:rPr lang="it-IT" dirty="0" smtClean="0"/>
              <a:t> </a:t>
            </a:r>
            <a:r>
              <a:rPr lang="it-IT" dirty="0" err="1" smtClean="0"/>
              <a:t>x-axis</a:t>
            </a:r>
            <a:r>
              <a:rPr lang="it-IT" dirty="0" smtClean="0"/>
              <a:t>).</a:t>
            </a:r>
          </a:p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because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kind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 </a:t>
            </a:r>
            <a:r>
              <a:rPr lang="it-IT" dirty="0" err="1" smtClean="0"/>
              <a:t>light-source</a:t>
            </a:r>
            <a:r>
              <a:rPr lang="it-IT" dirty="0" smtClean="0"/>
              <a:t> </a:t>
            </a:r>
            <a:r>
              <a:rPr lang="it-IT" dirty="0" err="1" smtClean="0"/>
              <a:t>could</a:t>
            </a:r>
            <a:r>
              <a:rPr lang="it-IT" dirty="0" smtClean="0"/>
              <a:t> propagate in the </a:t>
            </a:r>
            <a:r>
              <a:rPr lang="it-IT" dirty="0" err="1" smtClean="0"/>
              <a:t>clouds</a:t>
            </a:r>
            <a:r>
              <a:rPr lang="it-IT" dirty="0" smtClean="0"/>
              <a:t> and </a:t>
            </a:r>
            <a:r>
              <a:rPr lang="it-IT" dirty="0" err="1" smtClean="0"/>
              <a:t>appear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a </a:t>
            </a:r>
            <a:r>
              <a:rPr lang="it-IT" dirty="0" err="1" smtClean="0"/>
              <a:t>huge</a:t>
            </a:r>
            <a:r>
              <a:rPr lang="it-IT" dirty="0" smtClean="0"/>
              <a:t> </a:t>
            </a:r>
            <a:r>
              <a:rPr lang="it-IT" dirty="0" err="1" smtClean="0"/>
              <a:t>signal</a:t>
            </a:r>
            <a:r>
              <a:rPr lang="it-IT" dirty="0" smtClean="0"/>
              <a:t> in TUS FOV. </a:t>
            </a:r>
            <a:endParaRPr lang="it-IT" dirty="0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25</a:t>
            </a:fld>
            <a:endParaRPr lang="it-IT"/>
          </a:p>
        </p:txBody>
      </p:sp>
      <p:sp>
        <p:nvSpPr>
          <p:cNvPr id="13" name="Segnaposto piè di pagina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Università degli studi di Torino</a:t>
            </a:r>
            <a:endParaRPr lang="it-IT" dirty="0"/>
          </a:p>
        </p:txBody>
      </p:sp>
      <p:sp>
        <p:nvSpPr>
          <p:cNvPr id="14" name="Rettangolo 13"/>
          <p:cNvSpPr/>
          <p:nvPr/>
        </p:nvSpPr>
        <p:spPr>
          <a:xfrm>
            <a:off x="1" y="33265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cuts</a:t>
            </a:r>
            <a:r>
              <a:rPr lang="it-IT" dirty="0" smtClean="0"/>
              <a:t> take </a:t>
            </a:r>
            <a:r>
              <a:rPr lang="it-IT" dirty="0" err="1" smtClean="0"/>
              <a:t>into</a:t>
            </a:r>
            <a:r>
              <a:rPr lang="it-IT" dirty="0" smtClean="0"/>
              <a:t> the account </a:t>
            </a:r>
            <a:r>
              <a:rPr lang="it-IT" dirty="0" err="1" smtClean="0"/>
              <a:t>also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types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events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</a:t>
            </a:r>
            <a:r>
              <a:rPr lang="it-IT" dirty="0" err="1" smtClean="0"/>
              <a:t>rejected</a:t>
            </a:r>
            <a:r>
              <a:rPr lang="it-IT" dirty="0" smtClean="0"/>
              <a:t>. So the </a:t>
            </a:r>
            <a:r>
              <a:rPr lang="it-IT" dirty="0" err="1" smtClean="0"/>
              <a:t>next</a:t>
            </a:r>
            <a:r>
              <a:rPr lang="it-IT" dirty="0" smtClean="0"/>
              <a:t> cut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been</a:t>
            </a:r>
            <a:r>
              <a:rPr lang="it-IT" dirty="0" smtClean="0"/>
              <a:t> the </a:t>
            </a:r>
            <a:r>
              <a:rPr lang="it-IT" dirty="0" err="1" smtClean="0"/>
              <a:t>exclusion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signals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cross </a:t>
            </a:r>
            <a:r>
              <a:rPr lang="it-IT" dirty="0" err="1" smtClean="0"/>
              <a:t>many</a:t>
            </a:r>
            <a:r>
              <a:rPr lang="it-IT" dirty="0" smtClean="0"/>
              <a:t> </a:t>
            </a:r>
            <a:r>
              <a:rPr lang="it-IT" dirty="0" err="1" smtClean="0"/>
              <a:t>pixels</a:t>
            </a:r>
            <a:r>
              <a:rPr lang="it-IT" dirty="0" smtClean="0"/>
              <a:t> at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time</a:t>
            </a:r>
            <a:r>
              <a:rPr lang="it-IT" dirty="0" smtClean="0"/>
              <a:t>.  </a:t>
            </a:r>
            <a:endParaRPr lang="it-IT" dirty="0"/>
          </a:p>
        </p:txBody>
      </p:sp>
      <p:sp>
        <p:nvSpPr>
          <p:cNvPr id="15" name="Shape 341"/>
          <p:cNvSpPr txBox="1"/>
          <p:nvPr/>
        </p:nvSpPr>
        <p:spPr>
          <a:xfrm>
            <a:off x="4788024" y="6093296"/>
            <a:ext cx="1512168" cy="35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timeticks (6.6 ms) </a:t>
            </a:r>
            <a:endParaRPr sz="11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843808" y="126876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  <p:sp>
        <p:nvSpPr>
          <p:cNvPr id="17" name="Segnaposto data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8" name="Picture 8" descr="C:\Users\Antonello\Desktop\lightning\3B42_BR.20171110.12.7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96952"/>
            <a:ext cx="7380312" cy="3140968"/>
          </a:xfrm>
          <a:prstGeom prst="rect">
            <a:avLst/>
          </a:prstGeom>
          <a:noFill/>
        </p:spPr>
      </p:pic>
      <p:sp>
        <p:nvSpPr>
          <p:cNvPr id="11" name="CasellaDiTesto 10"/>
          <p:cNvSpPr txBox="1"/>
          <p:nvPr/>
        </p:nvSpPr>
        <p:spPr>
          <a:xfrm>
            <a:off x="0" y="0"/>
            <a:ext cx="75243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</a:rPr>
              <a:t>LIGHTNING CANDIDATE </a:t>
            </a:r>
            <a:endParaRPr lang="it-IT" sz="2400" b="1" dirty="0">
              <a:solidFill>
                <a:srgbClr val="C00000"/>
              </a:solidFill>
            </a:endParaRPr>
          </a:p>
        </p:txBody>
      </p:sp>
      <p:pic>
        <p:nvPicPr>
          <p:cNvPr id="13" name="Picture 7" descr="C:\Users\Antonello\Desktop\lightning\f_17111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548680"/>
            <a:ext cx="3588911" cy="2411299"/>
          </a:xfrm>
          <a:prstGeom prst="rect">
            <a:avLst/>
          </a:prstGeom>
          <a:noFill/>
        </p:spPr>
      </p:pic>
      <p:sp>
        <p:nvSpPr>
          <p:cNvPr id="14" name="Rettangolo 13"/>
          <p:cNvSpPr/>
          <p:nvPr/>
        </p:nvSpPr>
        <p:spPr>
          <a:xfrm>
            <a:off x="0" y="836712"/>
            <a:ext cx="47880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The </a:t>
            </a:r>
            <a:r>
              <a:rPr lang="it-IT" dirty="0" err="1" smtClean="0"/>
              <a:t>weather</a:t>
            </a:r>
            <a:r>
              <a:rPr lang="it-IT" dirty="0" smtClean="0"/>
              <a:t>’s </a:t>
            </a:r>
            <a:r>
              <a:rPr lang="it-IT" dirty="0" err="1" smtClean="0"/>
              <a:t>conditions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such</a:t>
            </a:r>
            <a:r>
              <a:rPr lang="it-IT" dirty="0" smtClean="0"/>
              <a:t> </a:t>
            </a:r>
            <a:r>
              <a:rPr lang="it-IT" dirty="0" err="1" smtClean="0"/>
              <a:t>event</a:t>
            </a:r>
            <a:r>
              <a:rPr lang="it-IT" dirty="0" smtClean="0"/>
              <a:t>, </a:t>
            </a:r>
            <a:r>
              <a:rPr lang="it-IT" dirty="0" err="1" smtClean="0"/>
              <a:t>very</a:t>
            </a:r>
            <a:r>
              <a:rPr lang="it-IT" dirty="0" smtClean="0"/>
              <a:t> </a:t>
            </a:r>
            <a:r>
              <a:rPr lang="it-IT" dirty="0" err="1" smtClean="0"/>
              <a:t>cloudy</a:t>
            </a:r>
            <a:r>
              <a:rPr lang="it-IT" dirty="0" smtClean="0"/>
              <a:t>, </a:t>
            </a:r>
            <a:r>
              <a:rPr lang="it-IT" dirty="0" err="1" smtClean="0"/>
              <a:t>justifies</a:t>
            </a:r>
            <a:r>
              <a:rPr lang="it-IT" dirty="0" smtClean="0"/>
              <a:t> </a:t>
            </a:r>
            <a:r>
              <a:rPr lang="it-IT" dirty="0" err="1" smtClean="0"/>
              <a:t>possible</a:t>
            </a:r>
            <a:r>
              <a:rPr lang="it-IT" dirty="0" smtClean="0"/>
              <a:t> </a:t>
            </a:r>
            <a:r>
              <a:rPr lang="it-IT" dirty="0" err="1" smtClean="0"/>
              <a:t>electrical-discharged</a:t>
            </a:r>
            <a:r>
              <a:rPr lang="it-IT" dirty="0" smtClean="0"/>
              <a:t>. </a:t>
            </a:r>
          </a:p>
          <a:p>
            <a:r>
              <a:rPr lang="it-IT" dirty="0" smtClean="0"/>
              <a:t>The </a:t>
            </a:r>
            <a:r>
              <a:rPr lang="it-IT" dirty="0" err="1" smtClean="0"/>
              <a:t>blue</a:t>
            </a:r>
            <a:r>
              <a:rPr lang="it-IT" dirty="0" smtClean="0"/>
              <a:t> zone </a:t>
            </a:r>
            <a:r>
              <a:rPr lang="it-IT" dirty="0" err="1" smtClean="0"/>
              <a:t>showes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intense </a:t>
            </a:r>
            <a:r>
              <a:rPr lang="it-IT" dirty="0" err="1" smtClean="0"/>
              <a:t>concentration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clouds</a:t>
            </a:r>
            <a:r>
              <a:rPr lang="it-IT" dirty="0" smtClean="0"/>
              <a:t>.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3563888" y="621166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smtClean="0"/>
              <a:t>An high </a:t>
            </a:r>
            <a:r>
              <a:rPr lang="it-IT" dirty="0" err="1" smtClean="0"/>
              <a:t>activity</a:t>
            </a:r>
            <a:r>
              <a:rPr lang="it-IT" dirty="0" smtClean="0"/>
              <a:t> (on 3 </a:t>
            </a:r>
            <a:r>
              <a:rPr lang="it-IT" dirty="0" err="1" smtClean="0"/>
              <a:t>hours</a:t>
            </a:r>
            <a:r>
              <a:rPr lang="it-IT" dirty="0" smtClean="0"/>
              <a:t> </a:t>
            </a:r>
            <a:r>
              <a:rPr lang="it-IT" dirty="0" err="1" smtClean="0"/>
              <a:t>avarage</a:t>
            </a:r>
            <a:r>
              <a:rPr lang="it-IT" dirty="0" smtClean="0"/>
              <a:t>)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rains</a:t>
            </a:r>
            <a:r>
              <a:rPr lang="it-IT" dirty="0" smtClean="0"/>
              <a:t> </a:t>
            </a:r>
            <a:r>
              <a:rPr lang="it-IT" dirty="0" err="1" smtClean="0"/>
              <a:t>recorded</a:t>
            </a:r>
            <a:r>
              <a:rPr lang="it-IT" dirty="0" smtClean="0"/>
              <a:t> in </a:t>
            </a:r>
            <a:r>
              <a:rPr lang="it-IT" dirty="0" err="1" smtClean="0"/>
              <a:t>this</a:t>
            </a:r>
            <a:r>
              <a:rPr lang="it-IT" dirty="0" smtClean="0"/>
              <a:t> zone!</a:t>
            </a:r>
            <a:endParaRPr lang="it-IT" dirty="0"/>
          </a:p>
        </p:txBody>
      </p:sp>
      <p:sp>
        <p:nvSpPr>
          <p:cNvPr id="16" name="Ovale 15"/>
          <p:cNvSpPr/>
          <p:nvPr/>
        </p:nvSpPr>
        <p:spPr>
          <a:xfrm rot="5848229">
            <a:off x="3048670" y="4408909"/>
            <a:ext cx="394764" cy="408293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/>
          <p:cNvCxnSpPr>
            <a:stCxn id="15" idx="1"/>
          </p:cNvCxnSpPr>
          <p:nvPr/>
        </p:nvCxnSpPr>
        <p:spPr>
          <a:xfrm flipH="1" flipV="1">
            <a:off x="3275856" y="4797152"/>
            <a:ext cx="288032" cy="1737683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2" name="Segnaposto numero diapositiva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26</a:t>
            </a:fld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3" descr="C:\Users\Antonello\Desktop\others\500_sig100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2708920"/>
            <a:ext cx="3039385" cy="2892317"/>
          </a:xfrm>
          <a:prstGeom prst="rect">
            <a:avLst/>
          </a:prstGeom>
          <a:noFill/>
        </p:spPr>
      </p:pic>
      <p:pic>
        <p:nvPicPr>
          <p:cNvPr id="54274" name="Picture 2" descr="C:\Users\Antonello\Desktop\others\100_sig3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636912"/>
            <a:ext cx="2968559" cy="2824918"/>
          </a:xfrm>
          <a:prstGeom prst="rect">
            <a:avLst/>
          </a:prstGeom>
          <a:noFill/>
        </p:spPr>
      </p:pic>
      <p:sp>
        <p:nvSpPr>
          <p:cNvPr id="2" name="Rettangolo 1"/>
          <p:cNvSpPr/>
          <p:nvPr/>
        </p:nvSpPr>
        <p:spPr>
          <a:xfrm>
            <a:off x="0" y="260648"/>
            <a:ext cx="914400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t-IT" sz="1400" dirty="0" smtClean="0"/>
          </a:p>
          <a:p>
            <a:r>
              <a:rPr lang="it-IT" sz="1400" dirty="0" err="1" smtClean="0"/>
              <a:t>Thanks</a:t>
            </a:r>
            <a:r>
              <a:rPr lang="it-IT" sz="1400" dirty="0" smtClean="0"/>
              <a:t> </a:t>
            </a:r>
            <a:r>
              <a:rPr lang="it-IT" sz="1400" dirty="0" err="1" smtClean="0"/>
              <a:t>to</a:t>
            </a:r>
            <a:r>
              <a:rPr lang="it-IT" sz="1400" dirty="0" smtClean="0"/>
              <a:t> </a:t>
            </a:r>
            <a:r>
              <a:rPr lang="it-IT" sz="1400" dirty="0" err="1" smtClean="0"/>
              <a:t>this</a:t>
            </a:r>
            <a:r>
              <a:rPr lang="it-IT" sz="1400" dirty="0" smtClean="0"/>
              <a:t> </a:t>
            </a:r>
            <a:r>
              <a:rPr lang="it-IT" sz="1400" dirty="0" err="1" smtClean="0"/>
              <a:t>cuts</a:t>
            </a:r>
            <a:r>
              <a:rPr lang="it-IT" sz="1400" dirty="0" smtClean="0"/>
              <a:t> </a:t>
            </a:r>
            <a:r>
              <a:rPr lang="it-IT" sz="1400" dirty="0" err="1" smtClean="0"/>
              <a:t>we</a:t>
            </a:r>
            <a:r>
              <a:rPr lang="it-IT" sz="1400" dirty="0" smtClean="0"/>
              <a:t> </a:t>
            </a:r>
            <a:r>
              <a:rPr lang="it-IT" sz="1400" dirty="0" err="1" smtClean="0"/>
              <a:t>remain</a:t>
            </a:r>
            <a:r>
              <a:rPr lang="it-IT" sz="1400" dirty="0" smtClean="0"/>
              <a:t> </a:t>
            </a:r>
            <a:r>
              <a:rPr lang="it-IT" sz="1400" dirty="0" err="1" smtClean="0"/>
              <a:t>with</a:t>
            </a:r>
            <a:r>
              <a:rPr lang="it-IT" sz="1400" dirty="0" smtClean="0"/>
              <a:t> </a:t>
            </a:r>
            <a:r>
              <a:rPr lang="it-IT" sz="1400" dirty="0" err="1" smtClean="0"/>
              <a:t>only</a:t>
            </a:r>
            <a:r>
              <a:rPr lang="it-IT" sz="1400" dirty="0" smtClean="0"/>
              <a:t> </a:t>
            </a:r>
            <a:r>
              <a:rPr lang="it-IT" sz="1400" dirty="0" smtClean="0">
                <a:solidFill>
                  <a:srgbClr val="C00000"/>
                </a:solidFill>
              </a:rPr>
              <a:t>226 </a:t>
            </a:r>
            <a:r>
              <a:rPr lang="it-IT" sz="1400" dirty="0" err="1" smtClean="0">
                <a:solidFill>
                  <a:srgbClr val="C00000"/>
                </a:solidFill>
              </a:rPr>
              <a:t>candidates</a:t>
            </a:r>
            <a:r>
              <a:rPr lang="it-IT" sz="1400" dirty="0" smtClean="0"/>
              <a:t>, </a:t>
            </a:r>
            <a:r>
              <a:rPr lang="it-IT" sz="1400" dirty="0" err="1" smtClean="0"/>
              <a:t>this</a:t>
            </a:r>
            <a:r>
              <a:rPr lang="it-IT" sz="1400" dirty="0" smtClean="0"/>
              <a:t> </a:t>
            </a:r>
            <a:r>
              <a:rPr lang="it-IT" sz="1400" dirty="0" err="1" smtClean="0"/>
              <a:t>means</a:t>
            </a:r>
            <a:r>
              <a:rPr lang="it-IT" sz="1400" dirty="0" smtClean="0"/>
              <a:t> </a:t>
            </a:r>
            <a:r>
              <a:rPr lang="it-IT" sz="1400" dirty="0" err="1" smtClean="0"/>
              <a:t>that</a:t>
            </a:r>
            <a:r>
              <a:rPr lang="it-IT" sz="1400" dirty="0" smtClean="0"/>
              <a:t> </a:t>
            </a:r>
            <a:r>
              <a:rPr lang="it-IT" sz="1400" dirty="0" err="1" smtClean="0"/>
              <a:t>other</a:t>
            </a:r>
            <a:r>
              <a:rPr lang="it-IT" sz="1400" dirty="0" smtClean="0"/>
              <a:t> </a:t>
            </a:r>
            <a:r>
              <a:rPr lang="it-IT" sz="1400" dirty="0" err="1" smtClean="0"/>
              <a:t>conditions</a:t>
            </a:r>
            <a:r>
              <a:rPr lang="it-IT" sz="1400" dirty="0" smtClean="0"/>
              <a:t> are </a:t>
            </a:r>
            <a:r>
              <a:rPr lang="it-IT" sz="1400" dirty="0" err="1" smtClean="0"/>
              <a:t>necessary</a:t>
            </a:r>
            <a:r>
              <a:rPr lang="it-IT" sz="1400" dirty="0" smtClean="0"/>
              <a:t>.</a:t>
            </a:r>
          </a:p>
          <a:p>
            <a:r>
              <a:rPr lang="it-IT" sz="1400" dirty="0" smtClean="0"/>
              <a:t>So </a:t>
            </a:r>
            <a:r>
              <a:rPr lang="it-IT" sz="1400" dirty="0" smtClean="0">
                <a:sym typeface="Wingdings" pitchFamily="2" charset="2"/>
              </a:rPr>
              <a:t>the </a:t>
            </a:r>
            <a:r>
              <a:rPr lang="it-IT" sz="1400" dirty="0" err="1" smtClean="0">
                <a:sym typeface="Wingdings" pitchFamily="2" charset="2"/>
              </a:rPr>
              <a:t>apparent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speed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is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considered</a:t>
            </a:r>
            <a:r>
              <a:rPr lang="it-IT" sz="1400" dirty="0" smtClean="0">
                <a:sym typeface="Wingdings" pitchFamily="2" charset="2"/>
              </a:rPr>
              <a:t> just </a:t>
            </a:r>
            <a:r>
              <a:rPr lang="it-IT" sz="1400" dirty="0" err="1" smtClean="0">
                <a:sym typeface="Wingdings" pitchFamily="2" charset="2"/>
              </a:rPr>
              <a:t>for</a:t>
            </a:r>
            <a:r>
              <a:rPr lang="it-IT" sz="1400" dirty="0" smtClean="0">
                <a:sym typeface="Wingdings" pitchFamily="2" charset="2"/>
              </a:rPr>
              <a:t> the </a:t>
            </a:r>
            <a:r>
              <a:rPr lang="it-IT" sz="1400" dirty="0" err="1" smtClean="0">
                <a:sym typeface="Wingdings" pitchFamily="2" charset="2"/>
              </a:rPr>
              <a:t>brightest</a:t>
            </a:r>
            <a:r>
              <a:rPr lang="it-IT" sz="1400" dirty="0" smtClean="0">
                <a:sym typeface="Wingdings" pitchFamily="2" charset="2"/>
              </a:rPr>
              <a:t> pixel and </a:t>
            </a:r>
            <a:r>
              <a:rPr lang="it-IT" sz="1400" dirty="0" err="1" smtClean="0">
                <a:sym typeface="Wingdings" pitchFamily="2" charset="2"/>
              </a:rPr>
              <a:t>an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other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surrounding</a:t>
            </a:r>
            <a:r>
              <a:rPr lang="it-IT" sz="1400" dirty="0" smtClean="0">
                <a:sym typeface="Wingdings" pitchFamily="2" charset="2"/>
              </a:rPr>
              <a:t>, and the </a:t>
            </a:r>
            <a:r>
              <a:rPr lang="it-IT" sz="1400" dirty="0" err="1" smtClean="0">
                <a:sym typeface="Wingdings" pitchFamily="2" charset="2"/>
              </a:rPr>
              <a:t>events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with</a:t>
            </a:r>
            <a:r>
              <a:rPr lang="it-IT" sz="1400" dirty="0" smtClean="0">
                <a:sym typeface="Wingdings" pitchFamily="2" charset="2"/>
              </a:rPr>
              <a:t> a </a:t>
            </a:r>
            <a:r>
              <a:rPr lang="it-IT" sz="1400" dirty="0" err="1" smtClean="0">
                <a:sym typeface="Wingdings" pitchFamily="2" charset="2"/>
              </a:rPr>
              <a:t>speed</a:t>
            </a:r>
            <a:r>
              <a:rPr lang="it-IT" sz="1400" dirty="0" smtClean="0">
                <a:sym typeface="Wingdings" pitchFamily="2" charset="2"/>
              </a:rPr>
              <a:t>’s </a:t>
            </a:r>
            <a:r>
              <a:rPr lang="it-IT" sz="1400" dirty="0" err="1" smtClean="0">
                <a:sym typeface="Wingdings" pitchFamily="2" charset="2"/>
              </a:rPr>
              <a:t>range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between</a:t>
            </a:r>
            <a:r>
              <a:rPr lang="it-IT" sz="1400" dirty="0" smtClean="0">
                <a:sym typeface="Wingdings" pitchFamily="2" charset="2"/>
              </a:rPr>
              <a:t> 13 </a:t>
            </a:r>
            <a:r>
              <a:rPr lang="it-IT" sz="1400" dirty="0" err="1" smtClean="0">
                <a:sym typeface="Wingdings" pitchFamily="2" charset="2"/>
              </a:rPr>
              <a:t>px</a:t>
            </a:r>
            <a:r>
              <a:rPr lang="it-IT" sz="1400" dirty="0" smtClean="0">
                <a:sym typeface="Wingdings" pitchFamily="2" charset="2"/>
              </a:rPr>
              <a:t>/s and 150 </a:t>
            </a:r>
            <a:r>
              <a:rPr lang="it-IT" sz="1400" dirty="0" err="1" smtClean="0">
                <a:sym typeface="Wingdings" pitchFamily="2" charset="2"/>
              </a:rPr>
              <a:t>px</a:t>
            </a:r>
            <a:r>
              <a:rPr lang="it-IT" sz="1400" dirty="0" smtClean="0">
                <a:sym typeface="Wingdings" pitchFamily="2" charset="2"/>
              </a:rPr>
              <a:t>/s are </a:t>
            </a:r>
            <a:r>
              <a:rPr lang="it-IT" sz="1400" dirty="0" err="1" smtClean="0">
                <a:sym typeface="Wingdings" pitchFamily="2" charset="2"/>
              </a:rPr>
              <a:t>selected</a:t>
            </a:r>
            <a:r>
              <a:rPr lang="it-IT" sz="1400" dirty="0" smtClean="0">
                <a:sym typeface="Wingdings" pitchFamily="2" charset="2"/>
              </a:rPr>
              <a:t>.</a:t>
            </a:r>
          </a:p>
          <a:p>
            <a:r>
              <a:rPr lang="it-IT" sz="1400" dirty="0" smtClean="0">
                <a:sym typeface="Wingdings" pitchFamily="2" charset="2"/>
              </a:rPr>
              <a:t>The last </a:t>
            </a:r>
            <a:r>
              <a:rPr lang="it-IT" sz="1400" dirty="0" err="1" smtClean="0">
                <a:solidFill>
                  <a:srgbClr val="C00000"/>
                </a:solidFill>
                <a:sym typeface="Wingdings" pitchFamily="2" charset="2"/>
              </a:rPr>
              <a:t>candidates</a:t>
            </a:r>
            <a:r>
              <a:rPr lang="it-IT" sz="1400" dirty="0" smtClean="0">
                <a:solidFill>
                  <a:srgbClr val="C00000"/>
                </a:solidFill>
                <a:sym typeface="Wingdings" pitchFamily="2" charset="2"/>
              </a:rPr>
              <a:t> are </a:t>
            </a:r>
            <a:r>
              <a:rPr lang="it-IT" sz="1400" dirty="0" err="1" smtClean="0">
                <a:solidFill>
                  <a:srgbClr val="C00000"/>
                </a:solidFill>
                <a:sym typeface="Wingdings" pitchFamily="2" charset="2"/>
              </a:rPr>
              <a:t>only</a:t>
            </a:r>
            <a:r>
              <a:rPr lang="it-IT" sz="1400" dirty="0" smtClean="0">
                <a:solidFill>
                  <a:srgbClr val="C00000"/>
                </a:solidFill>
                <a:sym typeface="Wingdings" pitchFamily="2" charset="2"/>
              </a:rPr>
              <a:t> 76 </a:t>
            </a:r>
            <a:r>
              <a:rPr lang="it-IT" sz="1400" dirty="0" smtClean="0">
                <a:sym typeface="Wingdings" pitchFamily="2" charset="2"/>
              </a:rPr>
              <a:t>and </a:t>
            </a:r>
            <a:r>
              <a:rPr lang="it-IT" sz="1400" dirty="0" err="1" smtClean="0">
                <a:sym typeface="Wingdings" pitchFamily="2" charset="2"/>
              </a:rPr>
              <a:t>for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these</a:t>
            </a:r>
            <a:r>
              <a:rPr lang="it-IT" sz="1400" dirty="0" smtClean="0">
                <a:sym typeface="Wingdings" pitchFamily="2" charset="2"/>
              </a:rPr>
              <a:t> I </a:t>
            </a:r>
            <a:r>
              <a:rPr lang="it-IT" sz="1400" dirty="0" err="1" smtClean="0">
                <a:sym typeface="Wingdings" pitchFamily="2" charset="2"/>
              </a:rPr>
              <a:t>have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applied</a:t>
            </a:r>
            <a:r>
              <a:rPr lang="it-IT" sz="1400" dirty="0" smtClean="0">
                <a:sym typeface="Wingdings" pitchFamily="2" charset="2"/>
              </a:rPr>
              <a:t> a </a:t>
            </a:r>
            <a:r>
              <a:rPr lang="it-IT" sz="1400" dirty="0" err="1" smtClean="0">
                <a:sym typeface="Wingdings" pitchFamily="2" charset="2"/>
              </a:rPr>
              <a:t>visible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check</a:t>
            </a:r>
            <a:r>
              <a:rPr lang="it-IT" sz="1400" dirty="0" smtClean="0">
                <a:sym typeface="Wingdings" pitchFamily="2" charset="2"/>
              </a:rPr>
              <a:t>.</a:t>
            </a:r>
          </a:p>
          <a:p>
            <a:r>
              <a:rPr lang="it-IT" sz="1400" dirty="0" err="1" smtClean="0"/>
              <a:t>To</a:t>
            </a:r>
            <a:r>
              <a:rPr lang="it-IT" sz="1400" dirty="0" smtClean="0"/>
              <a:t> </a:t>
            </a:r>
            <a:r>
              <a:rPr lang="it-IT" sz="1400" dirty="0" err="1" smtClean="0"/>
              <a:t>check</a:t>
            </a:r>
            <a:r>
              <a:rPr lang="it-IT" sz="1400" dirty="0" smtClean="0"/>
              <a:t> </a:t>
            </a:r>
            <a:r>
              <a:rPr lang="it-IT" sz="1400" dirty="0" err="1" smtClean="0"/>
              <a:t>if</a:t>
            </a:r>
            <a:r>
              <a:rPr lang="it-IT" sz="1400" dirty="0" smtClean="0"/>
              <a:t> the </a:t>
            </a:r>
            <a:r>
              <a:rPr lang="it-IT" sz="1400" dirty="0" err="1" smtClean="0"/>
              <a:t>cuts</a:t>
            </a:r>
            <a:r>
              <a:rPr lang="it-IT" sz="1400" dirty="0" smtClean="0"/>
              <a:t> </a:t>
            </a:r>
            <a:r>
              <a:rPr lang="it-IT" sz="1400" dirty="0" err="1" smtClean="0"/>
              <a:t>select</a:t>
            </a:r>
            <a:r>
              <a:rPr lang="it-IT" sz="1400" dirty="0" smtClean="0"/>
              <a:t> </a:t>
            </a:r>
            <a:r>
              <a:rPr lang="it-IT" sz="1400" dirty="0" err="1" smtClean="0"/>
              <a:t>really</a:t>
            </a:r>
            <a:r>
              <a:rPr lang="it-IT" sz="1400" dirty="0" smtClean="0"/>
              <a:t> </a:t>
            </a:r>
            <a:r>
              <a:rPr lang="it-IT" sz="1400" dirty="0" err="1" smtClean="0"/>
              <a:t>nuclearites</a:t>
            </a:r>
            <a:r>
              <a:rPr lang="it-IT" sz="1400" dirty="0" smtClean="0"/>
              <a:t>’ </a:t>
            </a:r>
            <a:r>
              <a:rPr lang="it-IT" sz="1400" dirty="0" err="1" smtClean="0"/>
              <a:t>events</a:t>
            </a:r>
            <a:r>
              <a:rPr lang="it-IT" sz="1400" dirty="0" smtClean="0"/>
              <a:t> I </a:t>
            </a:r>
            <a:r>
              <a:rPr lang="it-IT" sz="1400" dirty="0" err="1" smtClean="0"/>
              <a:t>have</a:t>
            </a:r>
            <a:r>
              <a:rPr lang="it-IT" sz="1400" dirty="0" smtClean="0"/>
              <a:t> </a:t>
            </a:r>
            <a:r>
              <a:rPr lang="it-IT" sz="1400" dirty="0" err="1" smtClean="0"/>
              <a:t>applied</a:t>
            </a:r>
            <a:r>
              <a:rPr lang="it-IT" sz="1400" dirty="0" smtClean="0"/>
              <a:t> </a:t>
            </a:r>
            <a:r>
              <a:rPr lang="it-IT" sz="1400" dirty="0" err="1" smtClean="0"/>
              <a:t>these</a:t>
            </a:r>
            <a:r>
              <a:rPr lang="it-IT" sz="1400" dirty="0" smtClean="0"/>
              <a:t> on a </a:t>
            </a:r>
            <a:r>
              <a:rPr lang="it-IT" sz="1400" dirty="0" err="1" smtClean="0"/>
              <a:t>nuclearite</a:t>
            </a:r>
            <a:r>
              <a:rPr lang="it-IT" sz="1400" dirty="0" smtClean="0"/>
              <a:t> </a:t>
            </a:r>
            <a:r>
              <a:rPr lang="it-IT" sz="1400" dirty="0" err="1" smtClean="0"/>
              <a:t>downward</a:t>
            </a:r>
            <a:r>
              <a:rPr lang="it-IT" sz="1400" dirty="0" smtClean="0"/>
              <a:t> </a:t>
            </a:r>
            <a:r>
              <a:rPr lang="it-IT" sz="1400" dirty="0" err="1" smtClean="0"/>
              <a:t>simulated</a:t>
            </a:r>
            <a:r>
              <a:rPr lang="it-IT" sz="1400" dirty="0" smtClean="0"/>
              <a:t> </a:t>
            </a:r>
            <a:r>
              <a:rPr lang="it-IT" sz="1400" dirty="0" err="1" smtClean="0"/>
              <a:t>event</a:t>
            </a:r>
            <a:r>
              <a:rPr lang="it-IT" sz="1400" dirty="0" smtClean="0"/>
              <a:t> and I </a:t>
            </a:r>
            <a:r>
              <a:rPr lang="it-IT" sz="1400" dirty="0" err="1" smtClean="0"/>
              <a:t>have</a:t>
            </a:r>
            <a:r>
              <a:rPr lang="it-IT" sz="1400" dirty="0" smtClean="0"/>
              <a:t> </a:t>
            </a:r>
            <a:r>
              <a:rPr lang="it-IT" sz="1400" dirty="0" err="1" smtClean="0"/>
              <a:t>seen</a:t>
            </a:r>
            <a:r>
              <a:rPr lang="it-IT" sz="1400" dirty="0" smtClean="0"/>
              <a:t> </a:t>
            </a:r>
            <a:r>
              <a:rPr lang="it-IT" sz="1400" dirty="0" err="1" smtClean="0"/>
              <a:t>if</a:t>
            </a:r>
            <a:r>
              <a:rPr lang="it-IT" sz="1400" dirty="0" smtClean="0"/>
              <a:t> </a:t>
            </a:r>
            <a:r>
              <a:rPr lang="it-IT" sz="1400" dirty="0" err="1" smtClean="0"/>
              <a:t>it</a:t>
            </a:r>
            <a:r>
              <a:rPr lang="it-IT" sz="1400" dirty="0" smtClean="0"/>
              <a:t> </a:t>
            </a:r>
            <a:r>
              <a:rPr lang="it-IT" sz="1400" dirty="0" err="1" smtClean="0"/>
              <a:t>is</a:t>
            </a:r>
            <a:r>
              <a:rPr lang="it-IT" sz="1400" dirty="0" smtClean="0"/>
              <a:t> </a:t>
            </a:r>
            <a:r>
              <a:rPr lang="it-IT" sz="1400" dirty="0" err="1" smtClean="0"/>
              <a:t>selected</a:t>
            </a:r>
            <a:r>
              <a:rPr lang="it-IT" sz="1400" dirty="0" smtClean="0"/>
              <a:t> and </a:t>
            </a:r>
            <a:r>
              <a:rPr lang="it-IT" sz="1400" dirty="0" err="1" smtClean="0"/>
              <a:t>how</a:t>
            </a:r>
            <a:r>
              <a:rPr lang="it-IT" sz="1400" dirty="0" smtClean="0"/>
              <a:t> the </a:t>
            </a:r>
            <a:r>
              <a:rPr lang="it-IT" sz="1400" dirty="0" err="1" smtClean="0"/>
              <a:t>signal</a:t>
            </a:r>
            <a:r>
              <a:rPr lang="it-IT" sz="1400" dirty="0" smtClean="0"/>
              <a:t> </a:t>
            </a:r>
            <a:r>
              <a:rPr lang="it-IT" sz="1400" dirty="0" err="1" smtClean="0"/>
              <a:t>appears</a:t>
            </a:r>
            <a:r>
              <a:rPr lang="it-IT" sz="1400" dirty="0" smtClean="0"/>
              <a:t> </a:t>
            </a:r>
            <a:r>
              <a:rPr lang="it-IT" sz="1400" dirty="0" err="1" smtClean="0"/>
              <a:t>with</a:t>
            </a:r>
            <a:r>
              <a:rPr lang="it-IT" sz="1400" dirty="0" smtClean="0"/>
              <a:t> </a:t>
            </a:r>
            <a:r>
              <a:rPr lang="it-IT" sz="1400" dirty="0" err="1" smtClean="0"/>
              <a:t>different</a:t>
            </a:r>
            <a:r>
              <a:rPr lang="it-IT" sz="1400" dirty="0" smtClean="0"/>
              <a:t> </a:t>
            </a:r>
            <a:r>
              <a:rPr lang="it-IT" sz="1400" dirty="0" err="1" smtClean="0"/>
              <a:t>levels</a:t>
            </a:r>
            <a:r>
              <a:rPr lang="it-IT" sz="1400" dirty="0" smtClean="0"/>
              <a:t>  </a:t>
            </a:r>
            <a:r>
              <a:rPr lang="it-IT" sz="1400" dirty="0" err="1" smtClean="0"/>
              <a:t>of</a:t>
            </a:r>
            <a:r>
              <a:rPr lang="it-IT" sz="1400" dirty="0" smtClean="0"/>
              <a:t> </a:t>
            </a:r>
            <a:r>
              <a:rPr lang="it-IT" sz="1400" dirty="0" err="1" smtClean="0"/>
              <a:t>noise</a:t>
            </a:r>
            <a:r>
              <a:rPr lang="it-IT" sz="1400" dirty="0" smtClean="0"/>
              <a:t>. </a:t>
            </a:r>
            <a:r>
              <a:rPr lang="it-IT" sz="1400" dirty="0" err="1" smtClean="0"/>
              <a:t>Parameters</a:t>
            </a:r>
            <a:r>
              <a:rPr lang="it-IT" sz="1400" dirty="0" smtClean="0"/>
              <a:t> </a:t>
            </a:r>
            <a:r>
              <a:rPr lang="it-IT" sz="1400" dirty="0" err="1" smtClean="0"/>
              <a:t>simulated</a:t>
            </a:r>
            <a:r>
              <a:rPr lang="it-IT" sz="1400" dirty="0" smtClean="0"/>
              <a:t>:</a:t>
            </a:r>
          </a:p>
          <a:p>
            <a:endParaRPr lang="it-IT" sz="1400" dirty="0" smtClean="0"/>
          </a:p>
          <a:p>
            <a:r>
              <a:rPr lang="it-IT" sz="1400" dirty="0" err="1" smtClean="0"/>
              <a:t>-Speed</a:t>
            </a:r>
            <a:r>
              <a:rPr lang="it-IT" sz="1400" dirty="0" smtClean="0"/>
              <a:t>: 250 km/s                                                                                            </a:t>
            </a:r>
            <a:r>
              <a:rPr lang="it-IT" sz="1400" dirty="0" err="1" smtClean="0"/>
              <a:t>-Zenith</a:t>
            </a:r>
            <a:r>
              <a:rPr lang="it-IT" sz="1400" dirty="0" smtClean="0"/>
              <a:t> angle : 60° </a:t>
            </a:r>
            <a:r>
              <a:rPr lang="it-IT" sz="1400" dirty="0" smtClean="0">
                <a:sym typeface="Wingdings" pitchFamily="2" charset="2"/>
              </a:rPr>
              <a:t> </a:t>
            </a:r>
            <a:r>
              <a:rPr lang="it-IT" sz="1400" dirty="0" err="1" smtClean="0">
                <a:sym typeface="Wingdings" pitchFamily="2" charset="2"/>
              </a:rPr>
              <a:t>horizontal</a:t>
            </a:r>
            <a:r>
              <a:rPr lang="it-IT" sz="1400" dirty="0" smtClean="0">
                <a:sym typeface="Wingdings" pitchFamily="2" charset="2"/>
              </a:rPr>
              <a:t> </a:t>
            </a:r>
            <a:r>
              <a:rPr lang="it-IT" sz="1400" dirty="0" err="1" smtClean="0">
                <a:sym typeface="Wingdings" pitchFamily="2" charset="2"/>
              </a:rPr>
              <a:t>speed</a:t>
            </a:r>
            <a:r>
              <a:rPr lang="it-IT" sz="1400" dirty="0" smtClean="0">
                <a:sym typeface="Wingdings" pitchFamily="2" charset="2"/>
              </a:rPr>
              <a:t> : 216.5 km/s</a:t>
            </a:r>
            <a:r>
              <a:rPr lang="it-IT" sz="1400" dirty="0" smtClean="0"/>
              <a:t>             </a:t>
            </a:r>
          </a:p>
          <a:p>
            <a:r>
              <a:rPr lang="it-IT" sz="1400" dirty="0" err="1" smtClean="0">
                <a:solidFill>
                  <a:srgbClr val="C00000"/>
                </a:solidFill>
              </a:rPr>
              <a:t>-Absolute</a:t>
            </a:r>
            <a:r>
              <a:rPr lang="it-IT" sz="1400" dirty="0" smtClean="0">
                <a:solidFill>
                  <a:srgbClr val="C00000"/>
                </a:solidFill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</a:rPr>
              <a:t>Magnitude</a:t>
            </a:r>
            <a:r>
              <a:rPr lang="it-IT" sz="1400" dirty="0" smtClean="0">
                <a:solidFill>
                  <a:srgbClr val="C00000"/>
                </a:solidFill>
              </a:rPr>
              <a:t> : 12         </a:t>
            </a:r>
            <a:r>
              <a:rPr lang="it-IT" sz="1400" dirty="0" smtClean="0">
                <a:solidFill>
                  <a:srgbClr val="C00000"/>
                </a:solidFill>
                <a:sym typeface="Wingdings" pitchFamily="2" charset="2"/>
              </a:rPr>
              <a:t> </a:t>
            </a:r>
            <a:r>
              <a:rPr lang="it-IT" sz="1400" dirty="0" err="1" smtClean="0">
                <a:solidFill>
                  <a:srgbClr val="C00000"/>
                </a:solidFill>
                <a:sym typeface="Wingdings" pitchFamily="2" charset="2"/>
              </a:rPr>
              <a:t>faintest</a:t>
            </a:r>
            <a:r>
              <a:rPr lang="it-IT" sz="14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  <a:sym typeface="Wingdings" pitchFamily="2" charset="2"/>
              </a:rPr>
              <a:t>event</a:t>
            </a:r>
            <a:r>
              <a:rPr lang="it-IT" sz="14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400" dirty="0" err="1" smtClean="0">
                <a:solidFill>
                  <a:srgbClr val="C00000"/>
                </a:solidFill>
                <a:sym typeface="Wingdings" pitchFamily="2" charset="2"/>
              </a:rPr>
              <a:t>detectable</a:t>
            </a:r>
            <a:r>
              <a:rPr lang="it-IT" sz="1400" dirty="0" smtClean="0">
                <a:solidFill>
                  <a:srgbClr val="C00000"/>
                </a:solidFill>
                <a:sym typeface="Wingdings" pitchFamily="2" charset="2"/>
              </a:rPr>
              <a:t> !!!            -</a:t>
            </a:r>
            <a:r>
              <a:rPr lang="it-IT" sz="1400" dirty="0" smtClean="0"/>
              <a:t>Azimuth angle : 0°</a:t>
            </a:r>
          </a:p>
          <a:p>
            <a:r>
              <a:rPr lang="it-IT" sz="1400" dirty="0" err="1" smtClean="0"/>
              <a:t>-Beginning</a:t>
            </a:r>
            <a:r>
              <a:rPr lang="it-IT" sz="1400" dirty="0" smtClean="0"/>
              <a:t> </a:t>
            </a:r>
            <a:r>
              <a:rPr lang="it-IT" sz="1400" dirty="0" err="1" smtClean="0"/>
              <a:t>hight</a:t>
            </a:r>
            <a:r>
              <a:rPr lang="it-IT" sz="1400" dirty="0" smtClean="0"/>
              <a:t> : 50 km</a:t>
            </a:r>
          </a:p>
        </p:txBody>
      </p:sp>
      <p:sp>
        <p:nvSpPr>
          <p:cNvPr id="9" name="Ovale 8"/>
          <p:cNvSpPr/>
          <p:nvPr/>
        </p:nvSpPr>
        <p:spPr>
          <a:xfrm>
            <a:off x="6156176" y="3789040"/>
            <a:ext cx="1440160" cy="720080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Ovale 9"/>
          <p:cNvSpPr/>
          <p:nvPr/>
        </p:nvSpPr>
        <p:spPr>
          <a:xfrm>
            <a:off x="467544" y="3717032"/>
            <a:ext cx="1440160" cy="720080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0" y="530120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 smtClean="0"/>
              <a:t>NOISE:</a:t>
            </a:r>
            <a:r>
              <a:rPr lang="it-IT" dirty="0" smtClean="0"/>
              <a:t>     </a:t>
            </a:r>
            <a:r>
              <a:rPr lang="it-IT" sz="1600" dirty="0" err="1" smtClean="0"/>
              <a:t>Mean</a:t>
            </a:r>
            <a:r>
              <a:rPr lang="it-IT" sz="1600" dirty="0" smtClean="0"/>
              <a:t>: 100 Sigma:30                                                                                      </a:t>
            </a:r>
            <a:r>
              <a:rPr lang="it-IT" sz="1600" dirty="0" err="1" smtClean="0"/>
              <a:t>Mean</a:t>
            </a:r>
            <a:r>
              <a:rPr lang="it-IT" sz="1600" dirty="0" smtClean="0"/>
              <a:t>: 500 Sigma:100</a:t>
            </a:r>
            <a:endParaRPr lang="it-IT" sz="16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699792" y="2996952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  <p:sp>
        <p:nvSpPr>
          <p:cNvPr id="17" name="CasellaDiTesto 16"/>
          <p:cNvSpPr txBox="1"/>
          <p:nvPr/>
        </p:nvSpPr>
        <p:spPr>
          <a:xfrm>
            <a:off x="8460432" y="3140968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  <p:sp>
        <p:nvSpPr>
          <p:cNvPr id="18" name="Segnaposto data 1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 dirty="0"/>
          </a:p>
        </p:txBody>
      </p:sp>
      <p:sp>
        <p:nvSpPr>
          <p:cNvPr id="19" name="Segnaposto numero diapositiva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27</a:t>
            </a:fld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Università degli studi di Torino</a:t>
            </a:r>
            <a:endParaRPr lang="it-IT" dirty="0"/>
          </a:p>
        </p:txBody>
      </p:sp>
      <p:sp>
        <p:nvSpPr>
          <p:cNvPr id="21" name="Rettangolo 20"/>
          <p:cNvSpPr/>
          <p:nvPr/>
        </p:nvSpPr>
        <p:spPr>
          <a:xfrm>
            <a:off x="0" y="573325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In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this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way I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have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excluded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all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possible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candidates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,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by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the way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there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could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be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some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events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that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are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lost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so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we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need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to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check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better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all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different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candidates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(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also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meteors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and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cities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) and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apply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these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cuts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in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many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simulated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 </a:t>
            </a:r>
            <a:r>
              <a:rPr lang="it-IT" sz="1600" dirty="0" err="1" smtClean="0">
                <a:solidFill>
                  <a:srgbClr val="C00000"/>
                </a:solidFill>
                <a:sym typeface="Wingdings" pitchFamily="2" charset="2"/>
              </a:rPr>
              <a:t>events</a:t>
            </a:r>
            <a:r>
              <a:rPr lang="it-IT" sz="1600" dirty="0" smtClean="0">
                <a:solidFill>
                  <a:srgbClr val="C00000"/>
                </a:solidFill>
                <a:sym typeface="Wingdings" pitchFamily="2" charset="2"/>
              </a:rPr>
              <a:t>.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22" name="Rettangolo 21"/>
          <p:cNvSpPr/>
          <p:nvPr/>
        </p:nvSpPr>
        <p:spPr>
          <a:xfrm>
            <a:off x="0" y="0"/>
            <a:ext cx="4572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THE LAST CUT</a:t>
            </a:r>
          </a:p>
          <a:p>
            <a:endParaRPr lang="it-IT" dirty="0" smtClean="0">
              <a:solidFill>
                <a:srgbClr val="C00000"/>
              </a:solidFill>
            </a:endParaRPr>
          </a:p>
          <a:p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3491880" y="3284984"/>
            <a:ext cx="18002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err="1" smtClean="0">
                <a:solidFill>
                  <a:srgbClr val="00B050"/>
                </a:solidFill>
              </a:rPr>
              <a:t>Reconstracted</a:t>
            </a:r>
            <a:r>
              <a:rPr lang="it-IT" sz="1400" b="1" dirty="0" smtClean="0">
                <a:solidFill>
                  <a:srgbClr val="00B050"/>
                </a:solidFill>
              </a:rPr>
              <a:t> </a:t>
            </a:r>
            <a:r>
              <a:rPr lang="it-IT" sz="1400" b="1" dirty="0" err="1" smtClean="0">
                <a:solidFill>
                  <a:srgbClr val="00B050"/>
                </a:solidFill>
              </a:rPr>
              <a:t>horizontal</a:t>
            </a:r>
            <a:r>
              <a:rPr lang="it-IT" sz="1400" b="1" dirty="0" smtClean="0">
                <a:solidFill>
                  <a:srgbClr val="00B050"/>
                </a:solidFill>
              </a:rPr>
              <a:t> </a:t>
            </a:r>
            <a:r>
              <a:rPr lang="it-IT" sz="1400" b="1" dirty="0" err="1" smtClean="0">
                <a:solidFill>
                  <a:srgbClr val="00B050"/>
                </a:solidFill>
              </a:rPr>
              <a:t>speed</a:t>
            </a:r>
            <a:r>
              <a:rPr lang="it-IT" sz="1400" b="1" dirty="0" smtClean="0">
                <a:solidFill>
                  <a:srgbClr val="00B050"/>
                </a:solidFill>
              </a:rPr>
              <a:t>:</a:t>
            </a:r>
          </a:p>
          <a:p>
            <a:r>
              <a:rPr lang="it-IT" sz="1400" b="1" dirty="0" smtClean="0">
                <a:solidFill>
                  <a:srgbClr val="00B050"/>
                </a:solidFill>
              </a:rPr>
              <a:t>234 km/s</a:t>
            </a:r>
            <a:endParaRPr lang="it-IT" sz="14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223" descr="Immagine2.png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4499992" y="2852936"/>
            <a:ext cx="4360026" cy="3804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9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92896"/>
            <a:ext cx="5004048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0"/>
            <a:ext cx="7956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</a:rPr>
              <a:t>ESTIMATION OF MINIMUM MASS AND MAXIMUM FLUX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476672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At the first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approximation</a:t>
            </a:r>
            <a:r>
              <a:rPr lang="it-IT" dirty="0" smtClean="0"/>
              <a:t>, </a:t>
            </a:r>
            <a:r>
              <a:rPr lang="it-IT" dirty="0" err="1" smtClean="0"/>
              <a:t>considering</a:t>
            </a:r>
            <a:r>
              <a:rPr lang="it-IT" dirty="0" smtClean="0"/>
              <a:t> </a:t>
            </a:r>
            <a:r>
              <a:rPr lang="it-IT" dirty="0" err="1" smtClean="0"/>
              <a:t>all</a:t>
            </a:r>
            <a:r>
              <a:rPr lang="it-IT" dirty="0" smtClean="0"/>
              <a:t> </a:t>
            </a:r>
            <a:r>
              <a:rPr lang="it-IT" dirty="0" err="1" smtClean="0"/>
              <a:t>our</a:t>
            </a:r>
            <a:r>
              <a:rPr lang="it-IT" dirty="0" smtClean="0"/>
              <a:t> </a:t>
            </a:r>
            <a:r>
              <a:rPr lang="it-IT" dirty="0" err="1" smtClean="0"/>
              <a:t>estimations</a:t>
            </a:r>
            <a:r>
              <a:rPr lang="it-IT" dirty="0" smtClean="0"/>
              <a:t> and </a:t>
            </a:r>
            <a:r>
              <a:rPr lang="it-IT" dirty="0" err="1" smtClean="0"/>
              <a:t>cuts</a:t>
            </a:r>
            <a:r>
              <a:rPr lang="it-IT" dirty="0" smtClean="0"/>
              <a:t> </a:t>
            </a:r>
            <a:r>
              <a:rPr lang="it-IT" dirty="0" err="1" smtClean="0"/>
              <a:t>try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fix</a:t>
            </a:r>
            <a:r>
              <a:rPr lang="it-IT" dirty="0" smtClean="0"/>
              <a:t> </a:t>
            </a:r>
            <a:r>
              <a:rPr lang="it-IT" dirty="0" err="1" smtClean="0"/>
              <a:t>these</a:t>
            </a:r>
            <a:r>
              <a:rPr lang="it-IT" dirty="0" smtClean="0"/>
              <a:t>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conditions</a:t>
            </a:r>
            <a:endParaRPr lang="it-IT" dirty="0" smtClean="0"/>
          </a:p>
          <a:p>
            <a:r>
              <a:rPr lang="it-IT" dirty="0" smtClean="0"/>
              <a:t>The </a:t>
            </a:r>
            <a:r>
              <a:rPr lang="it-IT" dirty="0" err="1" smtClean="0"/>
              <a:t>lowest</a:t>
            </a:r>
            <a:r>
              <a:rPr lang="it-IT" dirty="0" smtClean="0"/>
              <a:t> </a:t>
            </a:r>
            <a:r>
              <a:rPr lang="it-IT" dirty="0" err="1" smtClean="0"/>
              <a:t>magnitude</a:t>
            </a:r>
            <a:r>
              <a:rPr lang="it-IT" dirty="0" smtClean="0"/>
              <a:t> </a:t>
            </a:r>
            <a:r>
              <a:rPr lang="it-IT" dirty="0" err="1" smtClean="0"/>
              <a:t>detectable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Mag</a:t>
            </a:r>
            <a:r>
              <a:rPr lang="it-IT" dirty="0" smtClean="0"/>
              <a:t> = 12 so </a:t>
            </a:r>
            <a:r>
              <a:rPr lang="it-IT" dirty="0" err="1" smtClean="0"/>
              <a:t>from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can </a:t>
            </a:r>
            <a:r>
              <a:rPr lang="it-IT" dirty="0" err="1" smtClean="0"/>
              <a:t>calculate</a:t>
            </a:r>
            <a:r>
              <a:rPr lang="it-IT" dirty="0" smtClean="0"/>
              <a:t> the minimum mass :</a:t>
            </a:r>
          </a:p>
          <a:p>
            <a:r>
              <a:rPr lang="it-IT" dirty="0" smtClean="0">
                <a:solidFill>
                  <a:srgbClr val="00B050"/>
                </a:solidFill>
              </a:rPr>
              <a:t>M = 10</a:t>
            </a:r>
            <a:r>
              <a:rPr lang="it-IT" baseline="30000" dirty="0" smtClean="0">
                <a:solidFill>
                  <a:srgbClr val="00B050"/>
                </a:solidFill>
              </a:rPr>
              <a:t>(10.8-Mag)/1.67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r>
              <a:rPr lang="el-GR" dirty="0" smtClean="0">
                <a:solidFill>
                  <a:srgbClr val="00B050"/>
                </a:solidFill>
              </a:rPr>
              <a:t>μ</a:t>
            </a:r>
            <a:r>
              <a:rPr lang="it-IT" dirty="0" smtClean="0">
                <a:solidFill>
                  <a:srgbClr val="00B050"/>
                </a:solidFill>
              </a:rPr>
              <a:t>g = 1.89 x 10</a:t>
            </a:r>
            <a:r>
              <a:rPr lang="it-IT" baseline="30000" dirty="0" smtClean="0">
                <a:solidFill>
                  <a:srgbClr val="00B050"/>
                </a:solidFill>
              </a:rPr>
              <a:t>-7 </a:t>
            </a:r>
            <a:r>
              <a:rPr lang="it-IT" dirty="0" smtClean="0">
                <a:solidFill>
                  <a:srgbClr val="00B050"/>
                </a:solidFill>
              </a:rPr>
              <a:t>kg    ̴ 1.0 x 10</a:t>
            </a:r>
            <a:r>
              <a:rPr lang="it-IT" baseline="30000" dirty="0" smtClean="0">
                <a:solidFill>
                  <a:srgbClr val="00B050"/>
                </a:solidFill>
              </a:rPr>
              <a:t>20  </a:t>
            </a:r>
            <a:r>
              <a:rPr lang="it-IT" dirty="0" smtClean="0">
                <a:solidFill>
                  <a:srgbClr val="00B050"/>
                </a:solidFill>
              </a:rPr>
              <a:t>GeV/c</a:t>
            </a:r>
            <a:r>
              <a:rPr lang="it-IT" baseline="30000" dirty="0" smtClean="0">
                <a:solidFill>
                  <a:srgbClr val="00B050"/>
                </a:solidFill>
              </a:rPr>
              <a:t>2</a:t>
            </a:r>
          </a:p>
        </p:txBody>
      </p:sp>
      <p:cxnSp>
        <p:nvCxnSpPr>
          <p:cNvPr id="13" name="Connettore 1 12"/>
          <p:cNvCxnSpPr/>
          <p:nvPr/>
        </p:nvCxnSpPr>
        <p:spPr>
          <a:xfrm>
            <a:off x="5076056" y="5157192"/>
            <a:ext cx="3564000" cy="0"/>
          </a:xfrm>
          <a:prstGeom prst="line">
            <a:avLst/>
          </a:prstGeom>
          <a:ln w="25400">
            <a:solidFill>
              <a:srgbClr val="00B0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7740352" y="4869160"/>
            <a:ext cx="12241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b="1" dirty="0" smtClean="0">
                <a:solidFill>
                  <a:srgbClr val="00B050"/>
                </a:solidFill>
              </a:rPr>
              <a:t>TUS(5 </a:t>
            </a:r>
            <a:r>
              <a:rPr lang="it-IT" sz="1400" b="1" dirty="0" err="1" smtClean="0">
                <a:solidFill>
                  <a:srgbClr val="00B050"/>
                </a:solidFill>
              </a:rPr>
              <a:t>days</a:t>
            </a:r>
            <a:r>
              <a:rPr lang="it-IT" sz="1400" b="1" dirty="0" smtClean="0">
                <a:solidFill>
                  <a:srgbClr val="00B050"/>
                </a:solidFill>
              </a:rPr>
              <a:t>)</a:t>
            </a:r>
            <a:endParaRPr lang="it-IT" sz="1400" b="1" dirty="0">
              <a:solidFill>
                <a:srgbClr val="00B05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0" y="4149080"/>
            <a:ext cx="32758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THIS SHOWS THAT TUS  UPPER LIMIT IS BETTER THAN GROUND EXPIRIMENTS YET DONE AND THESE NEW TYPES OF EXPIRIMENTS CAN REALLY DETECT NUCLEARITES !!!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1700808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To</a:t>
            </a:r>
            <a:r>
              <a:rPr lang="it-IT" dirty="0" smtClean="0"/>
              <a:t> estimate the </a:t>
            </a:r>
            <a:r>
              <a:rPr lang="it-IT" dirty="0" err="1" smtClean="0"/>
              <a:t>flux</a:t>
            </a:r>
            <a:r>
              <a:rPr lang="it-IT" dirty="0" smtClean="0"/>
              <a:t>  I </a:t>
            </a:r>
            <a:r>
              <a:rPr lang="it-IT" dirty="0" err="1" smtClean="0"/>
              <a:t>use</a:t>
            </a:r>
            <a:r>
              <a:rPr lang="it-IT" dirty="0" smtClean="0"/>
              <a:t> the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assumptions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JEM-EUSO </a:t>
            </a:r>
            <a:r>
              <a:rPr lang="it-IT" dirty="0" err="1" smtClean="0"/>
              <a:t>flux</a:t>
            </a:r>
            <a:r>
              <a:rPr lang="it-IT" dirty="0" smtClean="0"/>
              <a:t>,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range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zenith</a:t>
            </a:r>
            <a:r>
              <a:rPr lang="it-IT" dirty="0" smtClean="0"/>
              <a:t> angle </a:t>
            </a:r>
            <a:r>
              <a:rPr lang="it-IT" dirty="0" err="1" smtClean="0"/>
              <a:t>from</a:t>
            </a:r>
            <a:r>
              <a:rPr lang="it-IT" dirty="0" smtClean="0"/>
              <a:t> 60° up </a:t>
            </a:r>
            <a:r>
              <a:rPr lang="it-IT" dirty="0" err="1" smtClean="0"/>
              <a:t>to</a:t>
            </a:r>
            <a:r>
              <a:rPr lang="it-IT" dirty="0" smtClean="0"/>
              <a:t> 120°  just 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make</a:t>
            </a:r>
            <a:r>
              <a:rPr lang="it-IT" dirty="0" smtClean="0"/>
              <a:t> </a:t>
            </a:r>
            <a:r>
              <a:rPr lang="it-IT" dirty="0" err="1" smtClean="0"/>
              <a:t>sure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no </a:t>
            </a:r>
            <a:r>
              <a:rPr lang="it-IT" dirty="0" err="1" smtClean="0"/>
              <a:t>nuclearite</a:t>
            </a:r>
            <a:r>
              <a:rPr lang="it-IT" dirty="0" smtClean="0"/>
              <a:t>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comprable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fast </a:t>
            </a:r>
            <a:r>
              <a:rPr lang="it-IT" dirty="0" err="1" smtClean="0"/>
              <a:t>meteors</a:t>
            </a:r>
            <a:r>
              <a:rPr lang="it-IT" dirty="0" smtClean="0"/>
              <a:t>.</a:t>
            </a:r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8" name="Segnaposto piè di pagina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17" name="Segnaposto numero diapositiva 16"/>
          <p:cNvSpPr>
            <a:spLocks noGrp="1"/>
          </p:cNvSpPr>
          <p:nvPr>
            <p:ph type="sldNum" sz="quarter" idx="12"/>
          </p:nvPr>
        </p:nvSpPr>
        <p:spPr>
          <a:xfrm>
            <a:off x="6902896" y="6520259"/>
            <a:ext cx="2133600" cy="365125"/>
          </a:xfrm>
        </p:spPr>
        <p:txBody>
          <a:bodyPr/>
          <a:lstStyle/>
          <a:p>
            <a:fld id="{A62FDFB1-2A45-4C65-B5C6-DF763A44B09E}" type="slidenum">
              <a:rPr lang="it-IT" smtClean="0"/>
              <a:pPr/>
              <a:t>28</a:t>
            </a:fld>
            <a:endParaRPr lang="it-IT"/>
          </a:p>
        </p:txBody>
      </p:sp>
      <p:cxnSp>
        <p:nvCxnSpPr>
          <p:cNvPr id="25" name="Connettore 1 24"/>
          <p:cNvCxnSpPr/>
          <p:nvPr/>
        </p:nvCxnSpPr>
        <p:spPr>
          <a:xfrm>
            <a:off x="6444208" y="5517232"/>
            <a:ext cx="216024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/>
          <p:cNvSpPr txBox="1"/>
          <p:nvPr/>
        </p:nvSpPr>
        <p:spPr>
          <a:xfrm>
            <a:off x="7236296" y="5301208"/>
            <a:ext cx="18356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 smtClean="0"/>
              <a:t>MINI-EUSO(1 </a:t>
            </a:r>
            <a:r>
              <a:rPr lang="it-IT" sz="1200" dirty="0" err="1" smtClean="0"/>
              <a:t>month</a:t>
            </a:r>
            <a:r>
              <a:rPr lang="it-IT" sz="1200" dirty="0" smtClean="0"/>
              <a:t>)</a:t>
            </a:r>
            <a:endParaRPr lang="it-IT" sz="1200" dirty="0"/>
          </a:p>
        </p:txBody>
      </p:sp>
      <p:sp>
        <p:nvSpPr>
          <p:cNvPr id="20" name="Rettangolo 19"/>
          <p:cNvSpPr/>
          <p:nvPr/>
        </p:nvSpPr>
        <p:spPr>
          <a:xfrm>
            <a:off x="4572000" y="2771636"/>
            <a:ext cx="24160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smtClean="0"/>
              <a:t>=</a:t>
            </a:r>
            <a:r>
              <a:rPr lang="it-IT" dirty="0" smtClean="0">
                <a:solidFill>
                  <a:srgbClr val="00B050"/>
                </a:solidFill>
              </a:rPr>
              <a:t> 5.3 x 10</a:t>
            </a:r>
            <a:r>
              <a:rPr lang="it-IT" baseline="30000" dirty="0" smtClean="0">
                <a:solidFill>
                  <a:srgbClr val="00B050"/>
                </a:solidFill>
              </a:rPr>
              <a:t>-20</a:t>
            </a:r>
            <a:r>
              <a:rPr lang="it-IT" dirty="0" smtClean="0">
                <a:solidFill>
                  <a:srgbClr val="00B050"/>
                </a:solidFill>
              </a:rPr>
              <a:t> cm</a:t>
            </a:r>
            <a:r>
              <a:rPr lang="it-IT" baseline="30000" dirty="0" smtClean="0">
                <a:solidFill>
                  <a:srgbClr val="00B050"/>
                </a:solidFill>
              </a:rPr>
              <a:t>-2</a:t>
            </a:r>
            <a:r>
              <a:rPr lang="it-IT" dirty="0" smtClean="0">
                <a:solidFill>
                  <a:srgbClr val="00B050"/>
                </a:solidFill>
              </a:rPr>
              <a:t> s</a:t>
            </a:r>
            <a:r>
              <a:rPr lang="it-IT" baseline="30000" dirty="0" smtClean="0">
                <a:solidFill>
                  <a:srgbClr val="00B050"/>
                </a:solidFill>
              </a:rPr>
              <a:t>-1</a:t>
            </a:r>
            <a:r>
              <a:rPr lang="it-IT" dirty="0" smtClean="0">
                <a:solidFill>
                  <a:srgbClr val="00B050"/>
                </a:solidFill>
              </a:rPr>
              <a:t> sr</a:t>
            </a:r>
            <a:r>
              <a:rPr lang="it-IT" baseline="30000" dirty="0" smtClean="0">
                <a:solidFill>
                  <a:srgbClr val="00B050"/>
                </a:solidFill>
              </a:rPr>
              <a:t>-1</a:t>
            </a:r>
            <a:r>
              <a:rPr lang="it-IT" dirty="0" smtClean="0">
                <a:solidFill>
                  <a:srgbClr val="00B050"/>
                </a:solidFill>
              </a:rPr>
              <a:t> 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476672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dirty="0" smtClean="0"/>
          </a:p>
          <a:p>
            <a:r>
              <a:rPr lang="it-IT" dirty="0" err="1" smtClean="0"/>
              <a:t>Chosing</a:t>
            </a:r>
            <a:r>
              <a:rPr lang="it-IT" dirty="0" smtClean="0"/>
              <a:t> a </a:t>
            </a:r>
            <a:r>
              <a:rPr lang="it-IT" dirty="0" err="1" smtClean="0"/>
              <a:t>zenith</a:t>
            </a:r>
            <a:r>
              <a:rPr lang="it-IT" dirty="0" smtClean="0"/>
              <a:t> angle </a:t>
            </a:r>
            <a:r>
              <a:rPr lang="it-IT" dirty="0" err="1" smtClean="0"/>
              <a:t>of</a:t>
            </a:r>
            <a:r>
              <a:rPr lang="it-IT" dirty="0" smtClean="0"/>
              <a:t> 60° the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for</a:t>
            </a:r>
            <a:r>
              <a:rPr lang="it-IT" dirty="0" smtClean="0"/>
              <a:t> a </a:t>
            </a:r>
            <a:r>
              <a:rPr lang="it-IT" dirty="0" err="1" smtClean="0"/>
              <a:t>nuclearite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a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250 km/s </a:t>
            </a:r>
            <a:r>
              <a:rPr lang="it-IT" dirty="0" err="1" smtClean="0"/>
              <a:t>becomes</a:t>
            </a:r>
            <a:r>
              <a:rPr lang="it-IT" dirty="0" smtClean="0"/>
              <a:t> 217 km/s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means</a:t>
            </a:r>
            <a:r>
              <a:rPr lang="it-IT" dirty="0" smtClean="0"/>
              <a:t> (</a:t>
            </a:r>
            <a:r>
              <a:rPr lang="it-IT" dirty="0" err="1" smtClean="0"/>
              <a:t>assuming</a:t>
            </a:r>
            <a:r>
              <a:rPr lang="it-IT" dirty="0" smtClean="0"/>
              <a:t> a </a:t>
            </a:r>
            <a:r>
              <a:rPr lang="it-IT" dirty="0" err="1" smtClean="0"/>
              <a:t>preliminary</a:t>
            </a:r>
            <a:r>
              <a:rPr lang="it-IT" dirty="0" smtClean="0"/>
              <a:t> </a:t>
            </a:r>
            <a:r>
              <a:rPr lang="it-IT" dirty="0" err="1" smtClean="0"/>
              <a:t>conversion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pixel </a:t>
            </a:r>
            <a:r>
              <a:rPr lang="it-IT" dirty="0" err="1" smtClean="0"/>
              <a:t>to</a:t>
            </a:r>
            <a:r>
              <a:rPr lang="it-IT" dirty="0" smtClean="0"/>
              <a:t> km)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smtClean="0">
                <a:solidFill>
                  <a:srgbClr val="FF0000"/>
                </a:solidFill>
                <a:sym typeface="Wingdings" pitchFamily="2" charset="2"/>
              </a:rPr>
              <a:t>31 </a:t>
            </a:r>
            <a:r>
              <a:rPr lang="it-IT" dirty="0" err="1" smtClean="0">
                <a:solidFill>
                  <a:srgbClr val="FF0000"/>
                </a:solidFill>
                <a:sym typeface="Wingdings" pitchFamily="2" charset="2"/>
              </a:rPr>
              <a:t>px</a:t>
            </a:r>
            <a:r>
              <a:rPr lang="it-IT" dirty="0" smtClean="0">
                <a:solidFill>
                  <a:srgbClr val="FF0000"/>
                </a:solidFill>
                <a:sym typeface="Wingdings" pitchFamily="2" charset="2"/>
              </a:rPr>
              <a:t>/s</a:t>
            </a:r>
            <a:endParaRPr lang="it-IT" dirty="0">
              <a:solidFill>
                <a:srgbClr val="FF0000"/>
              </a:solidFill>
            </a:endParaRPr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827584" y="2420888"/>
          <a:ext cx="6624736" cy="3830902"/>
        </p:xfrm>
        <a:graphic>
          <a:graphicData uri="http://schemas.openxmlformats.org/presentationml/2006/ole">
            <p:oleObj spid="_x0000_s78850" name="PDF" r:id="rId3" imgW="0" imgH="0" progId="FoxitPhantomPDF.Document">
              <p:embed/>
            </p:oleObj>
          </a:graphicData>
        </a:graphic>
      </p:graphicFrame>
      <p:sp>
        <p:nvSpPr>
          <p:cNvPr id="5" name="Rettangolo 4"/>
          <p:cNvSpPr/>
          <p:nvPr/>
        </p:nvSpPr>
        <p:spPr>
          <a:xfrm>
            <a:off x="1331640" y="3356992"/>
            <a:ext cx="951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00FF00"/>
                </a:solidFill>
              </a:rPr>
              <a:t>Meteor</a:t>
            </a:r>
            <a:r>
              <a:rPr lang="it-IT" b="1" dirty="0" smtClean="0">
                <a:solidFill>
                  <a:srgbClr val="FF0000"/>
                </a:solidFill>
              </a:rPr>
              <a:t> 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3059832" y="4653136"/>
            <a:ext cx="11725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Nuclearite</a:t>
            </a:r>
            <a:endParaRPr lang="it-IT" b="1" dirty="0" smtClean="0">
              <a:solidFill>
                <a:srgbClr val="FF0000"/>
              </a:solidFill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dirty="0" smtClean="0"/>
              <a:t>16/07/2018</a:t>
            </a:r>
            <a:endParaRPr lang="it-IT" dirty="0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29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 smtClean="0"/>
              <a:t>Università degli studi di Torino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5004048" y="5949280"/>
            <a:ext cx="2304256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             </a:t>
            </a:r>
            <a:r>
              <a:rPr lang="it-IT" sz="1100" dirty="0" err="1" smtClean="0"/>
              <a:t>Horizontal</a:t>
            </a:r>
            <a:r>
              <a:rPr lang="it-IT" sz="1100" dirty="0" smtClean="0"/>
              <a:t> </a:t>
            </a:r>
            <a:r>
              <a:rPr lang="it-IT" sz="1100" dirty="0" err="1" smtClean="0"/>
              <a:t>speed</a:t>
            </a:r>
            <a:r>
              <a:rPr lang="it-IT" sz="1100" dirty="0" smtClean="0"/>
              <a:t> [</a:t>
            </a:r>
            <a:r>
              <a:rPr lang="it-IT" sz="1100" dirty="0" err="1" smtClean="0"/>
              <a:t>px</a:t>
            </a:r>
            <a:r>
              <a:rPr lang="it-IT" sz="1100" dirty="0" smtClean="0"/>
              <a:t>/s] </a:t>
            </a:r>
            <a:endParaRPr lang="it-IT" sz="1100" dirty="0"/>
          </a:p>
        </p:txBody>
      </p:sp>
      <p:pic>
        <p:nvPicPr>
          <p:cNvPr id="12" name="Shape 185"/>
          <p:cNvPicPr preferRelativeResize="0"/>
          <p:nvPr/>
        </p:nvPicPr>
        <p:blipFill>
          <a:blip r:embed="rId4" cstate="print">
            <a:alphaModFix/>
          </a:blip>
          <a:stretch>
            <a:fillRect/>
          </a:stretch>
        </p:blipFill>
        <p:spPr>
          <a:xfrm>
            <a:off x="8034150" y="5589240"/>
            <a:ext cx="1109850" cy="77501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asellaDiTesto 12"/>
          <p:cNvSpPr txBox="1"/>
          <p:nvPr/>
        </p:nvSpPr>
        <p:spPr>
          <a:xfrm>
            <a:off x="0" y="0"/>
            <a:ext cx="6228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C00000"/>
                </a:solidFill>
              </a:rPr>
              <a:t>MINIMUM SPEED</a:t>
            </a:r>
            <a:endParaRPr lang="it-IT" sz="2400" b="1" dirty="0">
              <a:solidFill>
                <a:srgbClr val="C00000"/>
              </a:solidFill>
            </a:endParaRPr>
          </a:p>
        </p:txBody>
      </p:sp>
      <p:cxnSp>
        <p:nvCxnSpPr>
          <p:cNvPr id="15" name="Connettore 1 14"/>
          <p:cNvCxnSpPr/>
          <p:nvPr/>
        </p:nvCxnSpPr>
        <p:spPr>
          <a:xfrm>
            <a:off x="2339752" y="4725144"/>
            <a:ext cx="0" cy="1584176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2339752" y="6021288"/>
            <a:ext cx="7130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 smtClean="0">
                <a:solidFill>
                  <a:srgbClr val="171717"/>
                </a:solidFill>
                <a:sym typeface="Wingdings" pitchFamily="2" charset="2"/>
              </a:rPr>
              <a:t>31 </a:t>
            </a:r>
            <a:r>
              <a:rPr lang="it-IT" sz="1400" dirty="0" err="1" smtClean="0">
                <a:solidFill>
                  <a:srgbClr val="171717"/>
                </a:solidFill>
                <a:sym typeface="Wingdings" pitchFamily="2" charset="2"/>
              </a:rPr>
              <a:t>px</a:t>
            </a:r>
            <a:r>
              <a:rPr lang="it-IT" sz="1400" dirty="0" smtClean="0">
                <a:solidFill>
                  <a:srgbClr val="171717"/>
                </a:solidFill>
                <a:sym typeface="Wingdings" pitchFamily="2" charset="2"/>
              </a:rPr>
              <a:t>/s</a:t>
            </a:r>
            <a:endParaRPr lang="it-IT" sz="1400" dirty="0">
              <a:solidFill>
                <a:srgbClr val="171717"/>
              </a:solidFill>
            </a:endParaRPr>
          </a:p>
        </p:txBody>
      </p:sp>
      <p:cxnSp>
        <p:nvCxnSpPr>
          <p:cNvPr id="17" name="Connettore 1 16"/>
          <p:cNvCxnSpPr/>
          <p:nvPr/>
        </p:nvCxnSpPr>
        <p:spPr>
          <a:xfrm flipH="1">
            <a:off x="2339752" y="6309320"/>
            <a:ext cx="720080" cy="0"/>
          </a:xfrm>
          <a:prstGeom prst="line">
            <a:avLst/>
          </a:prstGeom>
          <a:ln w="254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Shape 1"/>
          <p:cNvSpPr txBox="1"/>
          <p:nvPr/>
        </p:nvSpPr>
        <p:spPr>
          <a:xfrm>
            <a:off x="-828478" y="125803"/>
            <a:ext cx="11017013" cy="1574691"/>
          </a:xfrm>
          <a:prstGeom prst="rect">
            <a:avLst/>
          </a:prstGeom>
          <a:noFill/>
          <a:ln>
            <a:noFill/>
          </a:ln>
        </p:spPr>
        <p:txBody>
          <a:bodyPr lIns="45814" tIns="45814" rIns="45814" bIns="45814" anchor="ctr"/>
          <a:lstStyle/>
          <a:p>
            <a:pPr algn="ctr">
              <a:lnSpc>
                <a:spcPct val="100000"/>
              </a:lnSpc>
            </a:pPr>
            <a:r>
              <a:rPr lang="en-US" sz="39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endParaRPr lang="en-US" sz="2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 Light"/>
            </a:endParaRPr>
          </a:p>
        </p:txBody>
      </p:sp>
      <p:sp>
        <p:nvSpPr>
          <p:cNvPr id="39" name="TextShape 2"/>
          <p:cNvSpPr txBox="1"/>
          <p:nvPr/>
        </p:nvSpPr>
        <p:spPr>
          <a:xfrm>
            <a:off x="8725219" y="6340022"/>
            <a:ext cx="189844" cy="273881"/>
          </a:xfrm>
          <a:prstGeom prst="rect">
            <a:avLst/>
          </a:prstGeom>
          <a:noFill/>
          <a:ln>
            <a:noFill/>
          </a:ln>
        </p:spPr>
        <p:txBody>
          <a:bodyPr lIns="45814" tIns="45814" rIns="45814" bIns="45814" anchor="ctr"/>
          <a:lstStyle/>
          <a:p>
            <a:endParaRPr lang="en-US" sz="17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CustomShape 3"/>
          <p:cNvSpPr/>
          <p:nvPr/>
        </p:nvSpPr>
        <p:spPr>
          <a:xfrm>
            <a:off x="236419" y="4879237"/>
            <a:ext cx="2019178" cy="45663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637" name="Picture 5" descr="C:\Users\Antonello\Desktop\others\porcoC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80"/>
            <a:ext cx="9144000" cy="6856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28" name="CasellaDiTesto 27"/>
          <p:cNvSpPr txBox="1"/>
          <p:nvPr/>
        </p:nvSpPr>
        <p:spPr>
          <a:xfrm>
            <a:off x="5004048" y="188640"/>
            <a:ext cx="4292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</a:rPr>
              <a:t>TUS</a:t>
            </a:r>
          </a:p>
          <a:p>
            <a:r>
              <a:rPr lang="it-IT" sz="2400" b="1" dirty="0" smtClean="0">
                <a:solidFill>
                  <a:srgbClr val="00B050"/>
                </a:solidFill>
              </a:rPr>
              <a:t>LOMONOSOV (500km)</a:t>
            </a:r>
            <a:endParaRPr lang="it-IT" sz="2400" b="1" dirty="0">
              <a:solidFill>
                <a:srgbClr val="00B050"/>
              </a:solidFill>
            </a:endParaRPr>
          </a:p>
        </p:txBody>
      </p:sp>
      <p:cxnSp>
        <p:nvCxnSpPr>
          <p:cNvPr id="30" name="Connettore 1 29"/>
          <p:cNvCxnSpPr/>
          <p:nvPr/>
        </p:nvCxnSpPr>
        <p:spPr>
          <a:xfrm>
            <a:off x="755576" y="908720"/>
            <a:ext cx="0" cy="216024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755576" y="908720"/>
            <a:ext cx="0" cy="216024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 flipH="1">
            <a:off x="755576" y="836712"/>
            <a:ext cx="72008" cy="216024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flipH="1" flipV="1">
            <a:off x="611560" y="1052736"/>
            <a:ext cx="432048" cy="80392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H="1" flipV="1">
            <a:off x="763960" y="989112"/>
            <a:ext cx="135632" cy="207640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H="1" flipV="1">
            <a:off x="1547664" y="908720"/>
            <a:ext cx="1423392" cy="127248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flipH="1" flipV="1">
            <a:off x="1115616" y="260648"/>
            <a:ext cx="1423392" cy="127248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 flipH="1" flipV="1">
            <a:off x="2123728" y="629072"/>
            <a:ext cx="135632" cy="207640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H="1" flipV="1">
            <a:off x="2284512" y="781472"/>
            <a:ext cx="487288" cy="55240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60"/>
          <p:cNvCxnSpPr/>
          <p:nvPr/>
        </p:nvCxnSpPr>
        <p:spPr>
          <a:xfrm flipH="1" flipV="1">
            <a:off x="2555776" y="764704"/>
            <a:ext cx="135632" cy="207640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/>
          <p:nvPr/>
        </p:nvCxnSpPr>
        <p:spPr>
          <a:xfrm flipH="1" flipV="1">
            <a:off x="2123728" y="332656"/>
            <a:ext cx="135632" cy="207640"/>
          </a:xfrm>
          <a:prstGeom prst="line">
            <a:avLst/>
          </a:prstGeom>
          <a:ln w="5715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 flipH="1" flipV="1">
            <a:off x="2204120" y="332656"/>
            <a:ext cx="135632" cy="207640"/>
          </a:xfrm>
          <a:prstGeom prst="line">
            <a:avLst/>
          </a:prstGeom>
          <a:ln w="5715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/>
          <p:cNvSpPr txBox="1"/>
          <p:nvPr/>
        </p:nvSpPr>
        <p:spPr>
          <a:xfrm>
            <a:off x="179512" y="2204864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JEM-EUSO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COLLABORATION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20" name="Segnaposto data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cxnSp>
        <p:nvCxnSpPr>
          <p:cNvPr id="23" name="Connettore 1 22"/>
          <p:cNvCxnSpPr/>
          <p:nvPr/>
        </p:nvCxnSpPr>
        <p:spPr>
          <a:xfrm flipH="1" flipV="1">
            <a:off x="1700064" y="1061120"/>
            <a:ext cx="1423392" cy="127248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4" name="Picture 2" descr="C:\Users\Antonello\Desktop\others\porcoCANE - Copi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496" y="44624"/>
            <a:ext cx="4608512" cy="1440160"/>
          </a:xfrm>
          <a:prstGeom prst="rect">
            <a:avLst/>
          </a:prstGeom>
          <a:noFill/>
        </p:spPr>
      </p:pic>
      <p:cxnSp>
        <p:nvCxnSpPr>
          <p:cNvPr id="26" name="Connettore 1 25"/>
          <p:cNvCxnSpPr/>
          <p:nvPr/>
        </p:nvCxnSpPr>
        <p:spPr>
          <a:xfrm>
            <a:off x="2555776" y="1124744"/>
            <a:ext cx="1296144" cy="72008"/>
          </a:xfrm>
          <a:prstGeom prst="line">
            <a:avLst/>
          </a:prstGeom>
          <a:ln w="13017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1 26"/>
          <p:cNvCxnSpPr/>
          <p:nvPr/>
        </p:nvCxnSpPr>
        <p:spPr>
          <a:xfrm>
            <a:off x="3788296" y="989112"/>
            <a:ext cx="207640" cy="207640"/>
          </a:xfrm>
          <a:prstGeom prst="line">
            <a:avLst/>
          </a:prstGeom>
          <a:ln w="13017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ttore 1 31"/>
          <p:cNvCxnSpPr/>
          <p:nvPr/>
        </p:nvCxnSpPr>
        <p:spPr>
          <a:xfrm>
            <a:off x="3275856" y="908720"/>
            <a:ext cx="648072" cy="72008"/>
          </a:xfrm>
          <a:prstGeom prst="line">
            <a:avLst/>
          </a:prstGeom>
          <a:ln w="6667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ttore 1 35"/>
          <p:cNvCxnSpPr/>
          <p:nvPr/>
        </p:nvCxnSpPr>
        <p:spPr>
          <a:xfrm>
            <a:off x="3059832" y="692696"/>
            <a:ext cx="216024" cy="207640"/>
          </a:xfrm>
          <a:prstGeom prst="line">
            <a:avLst/>
          </a:prstGeom>
          <a:ln w="6667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Connettore 1 41"/>
          <p:cNvCxnSpPr/>
          <p:nvPr/>
        </p:nvCxnSpPr>
        <p:spPr>
          <a:xfrm>
            <a:off x="1043608" y="989112"/>
            <a:ext cx="0" cy="279648"/>
          </a:xfrm>
          <a:prstGeom prst="line">
            <a:avLst/>
          </a:prstGeom>
          <a:ln w="7302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nettore 1 44"/>
          <p:cNvCxnSpPr/>
          <p:nvPr/>
        </p:nvCxnSpPr>
        <p:spPr>
          <a:xfrm flipH="1">
            <a:off x="1043608" y="980728"/>
            <a:ext cx="72008" cy="288032"/>
          </a:xfrm>
          <a:prstGeom prst="line">
            <a:avLst/>
          </a:prstGeom>
          <a:ln w="7302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ttore 1 50"/>
          <p:cNvCxnSpPr/>
          <p:nvPr/>
        </p:nvCxnSpPr>
        <p:spPr>
          <a:xfrm flipH="1">
            <a:off x="1115616" y="1268760"/>
            <a:ext cx="351656" cy="0"/>
          </a:xfrm>
          <a:prstGeom prst="line">
            <a:avLst/>
          </a:prstGeom>
          <a:ln w="7302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onnettore 1 55"/>
          <p:cNvCxnSpPr/>
          <p:nvPr/>
        </p:nvCxnSpPr>
        <p:spPr>
          <a:xfrm>
            <a:off x="1035224" y="1188368"/>
            <a:ext cx="152400" cy="152400"/>
          </a:xfrm>
          <a:prstGeom prst="line">
            <a:avLst/>
          </a:prstGeom>
          <a:ln w="7302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1 57"/>
          <p:cNvCxnSpPr/>
          <p:nvPr/>
        </p:nvCxnSpPr>
        <p:spPr>
          <a:xfrm>
            <a:off x="3131840" y="413048"/>
            <a:ext cx="207640" cy="207640"/>
          </a:xfrm>
          <a:prstGeom prst="line">
            <a:avLst/>
          </a:prstGeom>
          <a:ln w="13017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1 58"/>
          <p:cNvCxnSpPr/>
          <p:nvPr/>
        </p:nvCxnSpPr>
        <p:spPr>
          <a:xfrm>
            <a:off x="1763688" y="332656"/>
            <a:ext cx="1296144" cy="72008"/>
          </a:xfrm>
          <a:prstGeom prst="line">
            <a:avLst/>
          </a:prstGeom>
          <a:ln w="5397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1 59"/>
          <p:cNvCxnSpPr/>
          <p:nvPr/>
        </p:nvCxnSpPr>
        <p:spPr>
          <a:xfrm>
            <a:off x="1547664" y="188640"/>
            <a:ext cx="207640" cy="207640"/>
          </a:xfrm>
          <a:prstGeom prst="line">
            <a:avLst/>
          </a:prstGeom>
          <a:ln w="13017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ttore 1 64"/>
          <p:cNvCxnSpPr/>
          <p:nvPr/>
        </p:nvCxnSpPr>
        <p:spPr>
          <a:xfrm>
            <a:off x="2987824" y="260648"/>
            <a:ext cx="207640" cy="207640"/>
          </a:xfrm>
          <a:prstGeom prst="line">
            <a:avLst/>
          </a:prstGeom>
          <a:ln w="130175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5805264"/>
            <a:ext cx="6372200" cy="584775"/>
          </a:xfrm>
          <a:prstGeom prst="rect">
            <a:avLst/>
          </a:prstGeom>
          <a:gradFill flip="none" rotWithShape="1"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  <a:tileRect/>
          </a:gradFill>
        </p:spPr>
        <p:txBody>
          <a:bodyPr wrap="square" rtlCol="0">
            <a:spAutoFit/>
          </a:bodyPr>
          <a:lstStyle/>
          <a:p>
            <a:r>
              <a:rPr lang="it-IT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Thanks</a:t>
            </a:r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</a:t>
            </a:r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32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attention</a:t>
            </a:r>
            <a:r>
              <a:rPr lang="it-IT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!</a:t>
            </a:r>
            <a:endParaRPr lang="it-IT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30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6" name="Rettangolo 5"/>
          <p:cNvSpPr/>
          <p:nvPr/>
        </p:nvSpPr>
        <p:spPr>
          <a:xfrm>
            <a:off x="0" y="764704"/>
            <a:ext cx="91440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dirty="0" err="1" smtClean="0">
                <a:solidFill>
                  <a:schemeClr val="bg1"/>
                </a:solidFill>
              </a:rPr>
              <a:t>-Simulations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of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nuclearites</a:t>
            </a:r>
            <a:r>
              <a:rPr lang="it-IT" sz="1600" dirty="0" smtClean="0">
                <a:solidFill>
                  <a:schemeClr val="bg1"/>
                </a:solidFill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</a:rPr>
              <a:t>meteors</a:t>
            </a:r>
            <a:r>
              <a:rPr lang="it-IT" sz="1600" dirty="0" smtClean="0">
                <a:solidFill>
                  <a:schemeClr val="bg1"/>
                </a:solidFill>
              </a:rPr>
              <a:t>  in </a:t>
            </a:r>
            <a:r>
              <a:rPr lang="it-IT" sz="1600" dirty="0" err="1" smtClean="0">
                <a:solidFill>
                  <a:schemeClr val="bg1"/>
                </a:solidFill>
              </a:rPr>
              <a:t>different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coditions</a:t>
            </a:r>
            <a:r>
              <a:rPr lang="it-IT" sz="1600" dirty="0" smtClean="0">
                <a:solidFill>
                  <a:schemeClr val="bg1"/>
                </a:solidFill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</a:rPr>
              <a:t>analysis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of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these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signals</a:t>
            </a:r>
            <a:endParaRPr lang="it-IT" sz="1600" dirty="0" smtClean="0">
              <a:solidFill>
                <a:schemeClr val="bg1"/>
              </a:solidFill>
            </a:endParaRPr>
          </a:p>
          <a:p>
            <a:endParaRPr lang="it-IT" sz="1600" dirty="0" smtClean="0">
              <a:solidFill>
                <a:schemeClr val="bg1"/>
              </a:solidFill>
            </a:endParaRPr>
          </a:p>
          <a:p>
            <a:r>
              <a:rPr lang="it-IT" sz="1600" dirty="0" err="1" smtClean="0">
                <a:solidFill>
                  <a:schemeClr val="bg1"/>
                </a:solidFill>
              </a:rPr>
              <a:t>-Researching</a:t>
            </a:r>
            <a:r>
              <a:rPr lang="it-IT" sz="1600" dirty="0" smtClean="0">
                <a:solidFill>
                  <a:schemeClr val="bg1"/>
                </a:solidFill>
              </a:rPr>
              <a:t> in TUS </a:t>
            </a:r>
            <a:r>
              <a:rPr lang="it-IT" sz="1600" dirty="0" err="1" smtClean="0">
                <a:solidFill>
                  <a:schemeClr val="bg1"/>
                </a:solidFill>
              </a:rPr>
              <a:t>events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of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signals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appear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as</a:t>
            </a:r>
            <a:r>
              <a:rPr lang="it-IT" sz="1600" dirty="0" smtClean="0">
                <a:solidFill>
                  <a:schemeClr val="bg1"/>
                </a:solidFill>
              </a:rPr>
              <a:t> “</a:t>
            </a:r>
            <a:r>
              <a:rPr lang="it-IT" sz="1600" dirty="0" err="1" smtClean="0">
                <a:solidFill>
                  <a:schemeClr val="bg1"/>
                </a:solidFill>
              </a:rPr>
              <a:t>very</a:t>
            </a:r>
            <a:r>
              <a:rPr lang="it-IT" sz="1600" dirty="0" smtClean="0">
                <a:solidFill>
                  <a:schemeClr val="bg1"/>
                </a:solidFill>
              </a:rPr>
              <a:t> fast </a:t>
            </a:r>
            <a:r>
              <a:rPr lang="it-IT" sz="1600" dirty="0" err="1" smtClean="0">
                <a:solidFill>
                  <a:schemeClr val="bg1"/>
                </a:solidFill>
              </a:rPr>
              <a:t>objects</a:t>
            </a:r>
            <a:r>
              <a:rPr lang="it-IT" sz="1600" dirty="0" smtClean="0">
                <a:solidFill>
                  <a:schemeClr val="bg1"/>
                </a:solidFill>
              </a:rPr>
              <a:t>” and </a:t>
            </a:r>
            <a:r>
              <a:rPr lang="it-IT" sz="1600" dirty="0" err="1" smtClean="0">
                <a:solidFill>
                  <a:schemeClr val="bg1"/>
                </a:solidFill>
              </a:rPr>
              <a:t>accurated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study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of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these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one</a:t>
            </a:r>
            <a:r>
              <a:rPr lang="it-IT" sz="1600" dirty="0" smtClean="0">
                <a:solidFill>
                  <a:schemeClr val="bg1"/>
                </a:solidFill>
              </a:rPr>
              <a:t>.</a:t>
            </a:r>
          </a:p>
          <a:p>
            <a:endParaRPr lang="it-IT" sz="1600" dirty="0" smtClean="0">
              <a:solidFill>
                <a:schemeClr val="bg1"/>
              </a:solidFill>
            </a:endParaRPr>
          </a:p>
          <a:p>
            <a:r>
              <a:rPr lang="it-IT" sz="1600" dirty="0" err="1" smtClean="0">
                <a:solidFill>
                  <a:schemeClr val="bg1"/>
                </a:solidFill>
              </a:rPr>
              <a:t>-Classification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of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signals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according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to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their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light-curve</a:t>
            </a:r>
            <a:r>
              <a:rPr lang="it-IT" sz="1600" dirty="0" smtClean="0">
                <a:solidFill>
                  <a:schemeClr val="bg1"/>
                </a:solidFill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</a:rPr>
              <a:t>speed</a:t>
            </a:r>
            <a:r>
              <a:rPr lang="it-IT" sz="1600" dirty="0" smtClean="0">
                <a:solidFill>
                  <a:schemeClr val="bg1"/>
                </a:solidFill>
              </a:rPr>
              <a:t>, location on </a:t>
            </a:r>
            <a:r>
              <a:rPr lang="it-IT" sz="1600" dirty="0" err="1" smtClean="0">
                <a:solidFill>
                  <a:schemeClr val="bg1"/>
                </a:solidFill>
              </a:rPr>
              <a:t>Earth</a:t>
            </a:r>
            <a:r>
              <a:rPr lang="it-IT" sz="1600" dirty="0" smtClean="0">
                <a:solidFill>
                  <a:schemeClr val="bg1"/>
                </a:solidFill>
              </a:rPr>
              <a:t>,</a:t>
            </a:r>
            <a:r>
              <a:rPr lang="it-IT" sz="1600" dirty="0" err="1" smtClean="0">
                <a:solidFill>
                  <a:schemeClr val="bg1"/>
                </a:solidFill>
              </a:rPr>
              <a:t>time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duration</a:t>
            </a:r>
            <a:r>
              <a:rPr lang="it-IT" sz="1600" dirty="0" smtClean="0">
                <a:solidFill>
                  <a:schemeClr val="bg1"/>
                </a:solidFill>
              </a:rPr>
              <a:t> in </a:t>
            </a:r>
            <a:r>
              <a:rPr lang="it-IT" sz="1600" dirty="0" err="1" smtClean="0">
                <a:solidFill>
                  <a:schemeClr val="bg1"/>
                </a:solidFill>
              </a:rPr>
              <a:t>one</a:t>
            </a:r>
            <a:r>
              <a:rPr lang="it-IT" sz="1600" dirty="0" smtClean="0">
                <a:solidFill>
                  <a:schemeClr val="bg1"/>
                </a:solidFill>
              </a:rPr>
              <a:t> pixel.</a:t>
            </a:r>
          </a:p>
          <a:p>
            <a:endParaRPr lang="it-IT" sz="1600" dirty="0" smtClean="0">
              <a:solidFill>
                <a:schemeClr val="bg1"/>
              </a:solidFill>
            </a:endParaRPr>
          </a:p>
          <a:p>
            <a:r>
              <a:rPr lang="it-IT" sz="1600" dirty="0" err="1" smtClean="0">
                <a:solidFill>
                  <a:schemeClr val="bg1"/>
                </a:solidFill>
              </a:rPr>
              <a:t>-Preliminary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understanding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of</a:t>
            </a:r>
            <a:r>
              <a:rPr lang="it-IT" sz="1600" dirty="0" smtClean="0">
                <a:solidFill>
                  <a:schemeClr val="bg1"/>
                </a:solidFill>
              </a:rPr>
              <a:t> the </a:t>
            </a:r>
            <a:r>
              <a:rPr lang="it-IT" sz="1600" dirty="0" err="1" smtClean="0">
                <a:solidFill>
                  <a:schemeClr val="bg1"/>
                </a:solidFill>
              </a:rPr>
              <a:t>lowest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magnitude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recorded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by</a:t>
            </a:r>
            <a:r>
              <a:rPr lang="it-IT" sz="1600" dirty="0" smtClean="0">
                <a:solidFill>
                  <a:schemeClr val="bg1"/>
                </a:solidFill>
              </a:rPr>
              <a:t> TUS and fixing the minimum mass and  the </a:t>
            </a:r>
            <a:r>
              <a:rPr lang="it-IT" sz="1600" dirty="0" err="1" smtClean="0">
                <a:solidFill>
                  <a:schemeClr val="bg1"/>
                </a:solidFill>
              </a:rPr>
              <a:t>exposure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of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nuclearites</a:t>
            </a:r>
            <a:r>
              <a:rPr lang="it-IT" sz="1600" dirty="0" smtClean="0">
                <a:solidFill>
                  <a:schemeClr val="bg1"/>
                </a:solidFill>
              </a:rPr>
              <a:t>.</a:t>
            </a:r>
          </a:p>
          <a:p>
            <a:endParaRPr lang="it-IT" sz="1600" dirty="0" smtClean="0">
              <a:solidFill>
                <a:schemeClr val="bg1"/>
              </a:solidFill>
            </a:endParaRPr>
          </a:p>
          <a:p>
            <a:r>
              <a:rPr lang="it-IT" sz="1600" dirty="0" err="1" smtClean="0">
                <a:solidFill>
                  <a:schemeClr val="bg1"/>
                </a:solidFill>
              </a:rPr>
              <a:t>-Riview</a:t>
            </a:r>
            <a:r>
              <a:rPr lang="it-IT" sz="1600" dirty="0" smtClean="0">
                <a:solidFill>
                  <a:schemeClr val="bg1"/>
                </a:solidFill>
              </a:rPr>
              <a:t> the </a:t>
            </a:r>
            <a:r>
              <a:rPr lang="it-IT" sz="1600" dirty="0" err="1" smtClean="0">
                <a:solidFill>
                  <a:schemeClr val="bg1"/>
                </a:solidFill>
              </a:rPr>
              <a:t>different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candidates</a:t>
            </a:r>
            <a:r>
              <a:rPr lang="it-IT" sz="1600" dirty="0" smtClean="0">
                <a:solidFill>
                  <a:schemeClr val="bg1"/>
                </a:solidFill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</a:rPr>
              <a:t>check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if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there</a:t>
            </a:r>
            <a:r>
              <a:rPr lang="it-IT" sz="1600" dirty="0" smtClean="0">
                <a:solidFill>
                  <a:schemeClr val="bg1"/>
                </a:solidFill>
              </a:rPr>
              <a:t> are </a:t>
            </a:r>
            <a:r>
              <a:rPr lang="it-IT" sz="1600" dirty="0" err="1" smtClean="0">
                <a:solidFill>
                  <a:schemeClr val="bg1"/>
                </a:solidFill>
              </a:rPr>
              <a:t>other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signals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not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taken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into</a:t>
            </a:r>
            <a:r>
              <a:rPr lang="it-IT" sz="1600" dirty="0" smtClean="0">
                <a:solidFill>
                  <a:schemeClr val="bg1"/>
                </a:solidFill>
              </a:rPr>
              <a:t> the account</a:t>
            </a:r>
          </a:p>
          <a:p>
            <a:endParaRPr lang="it-IT" sz="1600" dirty="0" smtClean="0">
              <a:solidFill>
                <a:schemeClr val="bg1"/>
              </a:solidFill>
            </a:endParaRPr>
          </a:p>
          <a:p>
            <a:r>
              <a:rPr lang="it-IT" sz="1600" dirty="0" err="1" smtClean="0">
                <a:solidFill>
                  <a:schemeClr val="bg1"/>
                </a:solidFill>
              </a:rPr>
              <a:t>-Apply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these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cuts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for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many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events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to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have</a:t>
            </a:r>
            <a:r>
              <a:rPr lang="it-IT" sz="1600" dirty="0" smtClean="0">
                <a:solidFill>
                  <a:schemeClr val="bg1"/>
                </a:solidFill>
              </a:rPr>
              <a:t> more </a:t>
            </a:r>
            <a:r>
              <a:rPr lang="it-IT" sz="1600" dirty="0" err="1" smtClean="0">
                <a:solidFill>
                  <a:schemeClr val="bg1"/>
                </a:solidFill>
              </a:rPr>
              <a:t>statistic</a:t>
            </a:r>
            <a:r>
              <a:rPr lang="it-IT" sz="1600" dirty="0" smtClean="0">
                <a:solidFill>
                  <a:schemeClr val="bg1"/>
                </a:solidFill>
              </a:rPr>
              <a:t> and </a:t>
            </a:r>
            <a:r>
              <a:rPr lang="it-IT" sz="1600" dirty="0" err="1" smtClean="0">
                <a:solidFill>
                  <a:schemeClr val="bg1"/>
                </a:solidFill>
              </a:rPr>
              <a:t>verify</a:t>
            </a:r>
            <a:r>
              <a:rPr lang="it-IT" sz="1600" dirty="0" smtClean="0">
                <a:solidFill>
                  <a:schemeClr val="bg1"/>
                </a:solidFill>
              </a:rPr>
              <a:t> the </a:t>
            </a:r>
            <a:r>
              <a:rPr lang="it-IT" sz="1600" dirty="0" err="1" smtClean="0">
                <a:solidFill>
                  <a:schemeClr val="bg1"/>
                </a:solidFill>
              </a:rPr>
              <a:t>correctness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of</a:t>
            </a:r>
            <a:r>
              <a:rPr lang="it-IT" sz="1600" dirty="0" smtClean="0">
                <a:solidFill>
                  <a:schemeClr val="bg1"/>
                </a:solidFill>
              </a:rPr>
              <a:t>  </a:t>
            </a:r>
            <a:r>
              <a:rPr lang="it-IT" sz="1600" dirty="0" err="1" smtClean="0">
                <a:solidFill>
                  <a:schemeClr val="bg1"/>
                </a:solidFill>
              </a:rPr>
              <a:t>cuts</a:t>
            </a:r>
            <a:endParaRPr lang="it-IT" sz="1600" dirty="0" smtClean="0">
              <a:solidFill>
                <a:schemeClr val="bg1"/>
              </a:solidFill>
            </a:endParaRPr>
          </a:p>
          <a:p>
            <a:endParaRPr lang="it-IT" sz="1600" dirty="0" smtClean="0">
              <a:solidFill>
                <a:schemeClr val="bg1"/>
              </a:solidFill>
            </a:endParaRPr>
          </a:p>
          <a:p>
            <a:r>
              <a:rPr lang="it-IT" sz="1600" dirty="0" err="1" smtClean="0">
                <a:solidFill>
                  <a:schemeClr val="bg1"/>
                </a:solidFill>
              </a:rPr>
              <a:t>-Consider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other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factors</a:t>
            </a:r>
            <a:r>
              <a:rPr lang="it-IT" sz="1600" dirty="0" smtClean="0">
                <a:solidFill>
                  <a:schemeClr val="bg1"/>
                </a:solidFill>
              </a:rPr>
              <a:t> (</a:t>
            </a:r>
            <a:r>
              <a:rPr lang="it-IT" sz="1600" dirty="0" err="1" smtClean="0">
                <a:solidFill>
                  <a:schemeClr val="bg1"/>
                </a:solidFill>
              </a:rPr>
              <a:t>for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determining</a:t>
            </a:r>
            <a:r>
              <a:rPr lang="it-IT" sz="1600" dirty="0" smtClean="0">
                <a:solidFill>
                  <a:schemeClr val="bg1"/>
                </a:solidFill>
              </a:rPr>
              <a:t> the </a:t>
            </a:r>
            <a:r>
              <a:rPr lang="it-IT" sz="1600" dirty="0" err="1" smtClean="0">
                <a:solidFill>
                  <a:schemeClr val="bg1"/>
                </a:solidFill>
              </a:rPr>
              <a:t>flux</a:t>
            </a:r>
            <a:r>
              <a:rPr lang="it-IT" sz="1600" dirty="0" smtClean="0">
                <a:solidFill>
                  <a:schemeClr val="bg1"/>
                </a:solidFill>
              </a:rPr>
              <a:t> and mass) </a:t>
            </a:r>
            <a:r>
              <a:rPr lang="it-IT" sz="1600" dirty="0" err="1" smtClean="0">
                <a:solidFill>
                  <a:schemeClr val="bg1"/>
                </a:solidFill>
              </a:rPr>
              <a:t>that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could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move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this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threshold</a:t>
            </a:r>
            <a:r>
              <a:rPr lang="it-IT" sz="1600" dirty="0" smtClean="0">
                <a:solidFill>
                  <a:schemeClr val="bg1"/>
                </a:solidFill>
              </a:rPr>
              <a:t> in the </a:t>
            </a:r>
            <a:r>
              <a:rPr lang="it-IT" sz="1600" dirty="0" err="1" smtClean="0">
                <a:solidFill>
                  <a:schemeClr val="bg1"/>
                </a:solidFill>
              </a:rPr>
              <a:t>graph</a:t>
            </a:r>
            <a:r>
              <a:rPr lang="it-IT" sz="1600" dirty="0" smtClean="0">
                <a:solidFill>
                  <a:schemeClr val="bg1"/>
                </a:solidFill>
              </a:rPr>
              <a:t> (</a:t>
            </a:r>
            <a:r>
              <a:rPr lang="it-IT" sz="1600" dirty="0" err="1" smtClean="0">
                <a:solidFill>
                  <a:schemeClr val="bg1"/>
                </a:solidFill>
              </a:rPr>
              <a:t>clouds</a:t>
            </a:r>
            <a:r>
              <a:rPr lang="it-IT" sz="1600" dirty="0" smtClean="0">
                <a:solidFill>
                  <a:schemeClr val="bg1"/>
                </a:solidFill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</a:rPr>
              <a:t>noise</a:t>
            </a:r>
            <a:r>
              <a:rPr lang="it-IT" sz="1600" dirty="0" smtClean="0">
                <a:solidFill>
                  <a:schemeClr val="bg1"/>
                </a:solidFill>
              </a:rPr>
              <a:t>, </a:t>
            </a:r>
            <a:r>
              <a:rPr lang="it-IT" sz="1600" dirty="0" err="1" smtClean="0">
                <a:solidFill>
                  <a:schemeClr val="bg1"/>
                </a:solidFill>
              </a:rPr>
              <a:t>other</a:t>
            </a:r>
            <a:r>
              <a:rPr lang="it-IT" sz="1600" dirty="0" smtClean="0">
                <a:solidFill>
                  <a:schemeClr val="bg1"/>
                </a:solidFill>
              </a:rPr>
              <a:t> angle </a:t>
            </a:r>
            <a:r>
              <a:rPr lang="it-IT" sz="1600" dirty="0" err="1" smtClean="0">
                <a:solidFill>
                  <a:schemeClr val="bg1"/>
                </a:solidFill>
              </a:rPr>
              <a:t>of</a:t>
            </a:r>
            <a:r>
              <a:rPr lang="it-IT" sz="1600" dirty="0" smtClean="0">
                <a:solidFill>
                  <a:schemeClr val="bg1"/>
                </a:solidFill>
              </a:rPr>
              <a:t> </a:t>
            </a:r>
            <a:r>
              <a:rPr lang="it-IT" sz="1600" dirty="0" err="1" smtClean="0">
                <a:solidFill>
                  <a:schemeClr val="bg1"/>
                </a:solidFill>
              </a:rPr>
              <a:t>exposure…</a:t>
            </a:r>
            <a:r>
              <a:rPr lang="it-IT" sz="1600" dirty="0" smtClean="0">
                <a:solidFill>
                  <a:schemeClr val="bg1"/>
                </a:solidFill>
              </a:rPr>
              <a:t>)</a:t>
            </a:r>
          </a:p>
          <a:p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-66685" y="243861"/>
            <a:ext cx="54216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SUMMARY AND NEXT GOAL</a:t>
            </a:r>
            <a:endParaRPr lang="it-IT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0"/>
            <a:ext cx="8532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SUMMARY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0" y="764704"/>
            <a:ext cx="91440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err="1" smtClean="0"/>
              <a:t>-Simulations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nuclearites</a:t>
            </a:r>
            <a:r>
              <a:rPr lang="it-IT" sz="2400" dirty="0" smtClean="0"/>
              <a:t> and </a:t>
            </a:r>
            <a:r>
              <a:rPr lang="it-IT" sz="2400" dirty="0" err="1" smtClean="0"/>
              <a:t>meteors</a:t>
            </a:r>
            <a:r>
              <a:rPr lang="it-IT" sz="2400" dirty="0" smtClean="0"/>
              <a:t>  in </a:t>
            </a:r>
            <a:r>
              <a:rPr lang="it-IT" sz="2400" dirty="0" err="1" smtClean="0"/>
              <a:t>different</a:t>
            </a:r>
            <a:r>
              <a:rPr lang="it-IT" sz="2400" dirty="0" smtClean="0"/>
              <a:t> </a:t>
            </a:r>
            <a:r>
              <a:rPr lang="it-IT" sz="2400" dirty="0" err="1" smtClean="0"/>
              <a:t>coditions</a:t>
            </a:r>
            <a:r>
              <a:rPr lang="it-IT" sz="2400" dirty="0" smtClean="0"/>
              <a:t> and </a:t>
            </a:r>
            <a:r>
              <a:rPr lang="it-IT" sz="2400" dirty="0" err="1" smtClean="0"/>
              <a:t>analysis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these</a:t>
            </a:r>
            <a:r>
              <a:rPr lang="it-IT" sz="2400" dirty="0" smtClean="0"/>
              <a:t> </a:t>
            </a:r>
            <a:r>
              <a:rPr lang="it-IT" sz="2400" dirty="0" err="1" smtClean="0"/>
              <a:t>signals</a:t>
            </a:r>
            <a:endParaRPr lang="it-IT" sz="2400" dirty="0" smtClean="0"/>
          </a:p>
          <a:p>
            <a:endParaRPr lang="it-IT" sz="2400" dirty="0" smtClean="0"/>
          </a:p>
          <a:p>
            <a:r>
              <a:rPr lang="it-IT" sz="2400" dirty="0" err="1" smtClean="0"/>
              <a:t>-Researching</a:t>
            </a:r>
            <a:r>
              <a:rPr lang="it-IT" sz="2400" dirty="0" smtClean="0"/>
              <a:t> in TUS </a:t>
            </a:r>
            <a:r>
              <a:rPr lang="it-IT" sz="2400" dirty="0" err="1" smtClean="0"/>
              <a:t>events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signals</a:t>
            </a:r>
            <a:r>
              <a:rPr lang="it-IT" sz="2400" dirty="0" smtClean="0"/>
              <a:t> </a:t>
            </a:r>
            <a:r>
              <a:rPr lang="it-IT" sz="2400" dirty="0" err="1" smtClean="0"/>
              <a:t>appear</a:t>
            </a:r>
            <a:r>
              <a:rPr lang="it-IT" sz="2400" dirty="0" smtClean="0"/>
              <a:t> </a:t>
            </a:r>
            <a:r>
              <a:rPr lang="it-IT" sz="2400" dirty="0" err="1" smtClean="0"/>
              <a:t>as</a:t>
            </a:r>
            <a:r>
              <a:rPr lang="it-IT" sz="2400" dirty="0" smtClean="0"/>
              <a:t> “</a:t>
            </a:r>
            <a:r>
              <a:rPr lang="it-IT" sz="2400" dirty="0" err="1" smtClean="0"/>
              <a:t>very</a:t>
            </a:r>
            <a:r>
              <a:rPr lang="it-IT" sz="2400" dirty="0" smtClean="0"/>
              <a:t> fast </a:t>
            </a:r>
            <a:r>
              <a:rPr lang="it-IT" sz="2400" dirty="0" err="1" smtClean="0"/>
              <a:t>objects</a:t>
            </a:r>
            <a:r>
              <a:rPr lang="it-IT" sz="2400" dirty="0" smtClean="0"/>
              <a:t>” and </a:t>
            </a:r>
            <a:r>
              <a:rPr lang="it-IT" sz="2400" dirty="0" err="1" smtClean="0"/>
              <a:t>accurated</a:t>
            </a:r>
            <a:r>
              <a:rPr lang="it-IT" sz="2400" dirty="0" smtClean="0"/>
              <a:t> </a:t>
            </a:r>
            <a:r>
              <a:rPr lang="it-IT" sz="2400" dirty="0" err="1" smtClean="0"/>
              <a:t>study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these</a:t>
            </a:r>
            <a:r>
              <a:rPr lang="it-IT" sz="2400" dirty="0" smtClean="0"/>
              <a:t> </a:t>
            </a:r>
            <a:r>
              <a:rPr lang="it-IT" sz="2400" dirty="0" err="1" smtClean="0"/>
              <a:t>one</a:t>
            </a:r>
            <a:r>
              <a:rPr lang="it-IT" sz="2400" dirty="0" smtClean="0"/>
              <a:t>.</a:t>
            </a:r>
          </a:p>
          <a:p>
            <a:endParaRPr lang="it-IT" sz="2400" dirty="0" smtClean="0"/>
          </a:p>
          <a:p>
            <a:r>
              <a:rPr lang="it-IT" sz="2400" dirty="0" err="1" smtClean="0"/>
              <a:t>-Classification</a:t>
            </a:r>
            <a:r>
              <a:rPr lang="it-IT" sz="2400" dirty="0" smtClean="0"/>
              <a:t> </a:t>
            </a:r>
            <a:r>
              <a:rPr lang="it-IT" sz="2400" dirty="0" err="1" smtClean="0"/>
              <a:t>of</a:t>
            </a:r>
            <a:r>
              <a:rPr lang="it-IT" sz="2400" dirty="0" smtClean="0"/>
              <a:t> </a:t>
            </a:r>
            <a:r>
              <a:rPr lang="it-IT" sz="2400" dirty="0" err="1" smtClean="0"/>
              <a:t>signals</a:t>
            </a:r>
            <a:r>
              <a:rPr lang="it-IT" sz="2400" dirty="0" smtClean="0"/>
              <a:t> </a:t>
            </a:r>
            <a:r>
              <a:rPr lang="it-IT" sz="2400" dirty="0" err="1" smtClean="0"/>
              <a:t>according</a:t>
            </a:r>
            <a:r>
              <a:rPr lang="it-IT" sz="2400" dirty="0" smtClean="0"/>
              <a:t> </a:t>
            </a:r>
            <a:r>
              <a:rPr lang="it-IT" sz="2400" dirty="0" err="1" smtClean="0"/>
              <a:t>to</a:t>
            </a:r>
            <a:r>
              <a:rPr lang="it-IT" sz="2400" dirty="0" smtClean="0"/>
              <a:t> </a:t>
            </a:r>
            <a:r>
              <a:rPr lang="it-IT" sz="2400" dirty="0" err="1" smtClean="0"/>
              <a:t>their</a:t>
            </a:r>
            <a:r>
              <a:rPr lang="it-IT" sz="2400" dirty="0" smtClean="0"/>
              <a:t> </a:t>
            </a:r>
            <a:r>
              <a:rPr lang="it-IT" sz="2400" dirty="0" err="1" smtClean="0"/>
              <a:t>light-curve</a:t>
            </a:r>
            <a:r>
              <a:rPr lang="it-IT" sz="2400" dirty="0" smtClean="0"/>
              <a:t>, </a:t>
            </a:r>
            <a:r>
              <a:rPr lang="it-IT" sz="2400" dirty="0" err="1" smtClean="0"/>
              <a:t>speed</a:t>
            </a:r>
            <a:r>
              <a:rPr lang="it-IT" sz="2400" dirty="0" smtClean="0"/>
              <a:t>, location on </a:t>
            </a:r>
            <a:r>
              <a:rPr lang="it-IT" sz="2400" dirty="0" err="1" smtClean="0"/>
              <a:t>Earth</a:t>
            </a:r>
            <a:r>
              <a:rPr lang="it-IT" sz="2400" dirty="0" smtClean="0"/>
              <a:t>,</a:t>
            </a:r>
            <a:r>
              <a:rPr lang="it-IT" sz="2400" dirty="0" err="1" smtClean="0"/>
              <a:t>time</a:t>
            </a:r>
            <a:r>
              <a:rPr lang="it-IT" sz="2400" dirty="0" smtClean="0"/>
              <a:t> </a:t>
            </a:r>
            <a:r>
              <a:rPr lang="it-IT" sz="2400" dirty="0" err="1" smtClean="0"/>
              <a:t>duration</a:t>
            </a:r>
            <a:r>
              <a:rPr lang="it-IT" sz="2400" dirty="0" smtClean="0"/>
              <a:t> in </a:t>
            </a:r>
            <a:r>
              <a:rPr lang="it-IT" sz="2400" dirty="0" err="1" smtClean="0"/>
              <a:t>one</a:t>
            </a:r>
            <a:r>
              <a:rPr lang="it-IT" sz="2400" dirty="0" smtClean="0"/>
              <a:t> pixel.</a:t>
            </a:r>
          </a:p>
          <a:p>
            <a:endParaRPr lang="it-IT" sz="2400" dirty="0" smtClean="0"/>
          </a:p>
          <a:p>
            <a:r>
              <a:rPr lang="it-IT" sz="2400" dirty="0" err="1" smtClean="0"/>
              <a:t>-Understanding</a:t>
            </a:r>
            <a:r>
              <a:rPr lang="it-IT" sz="2400" dirty="0" smtClean="0"/>
              <a:t> the </a:t>
            </a:r>
            <a:r>
              <a:rPr lang="it-IT" sz="2400" dirty="0" err="1" smtClean="0"/>
              <a:t>lowest</a:t>
            </a:r>
            <a:r>
              <a:rPr lang="it-IT" sz="2400" dirty="0" smtClean="0"/>
              <a:t> </a:t>
            </a:r>
            <a:r>
              <a:rPr lang="it-IT" sz="2400" dirty="0" err="1" smtClean="0"/>
              <a:t>magnitude</a:t>
            </a:r>
            <a:r>
              <a:rPr lang="it-IT" sz="2400" dirty="0" smtClean="0"/>
              <a:t> </a:t>
            </a:r>
            <a:r>
              <a:rPr lang="it-IT" sz="2400" dirty="0" err="1" smtClean="0"/>
              <a:t>recorded</a:t>
            </a:r>
            <a:r>
              <a:rPr lang="it-IT" sz="2400" dirty="0" smtClean="0"/>
              <a:t> </a:t>
            </a:r>
            <a:r>
              <a:rPr lang="it-IT" sz="2400" dirty="0" err="1" smtClean="0"/>
              <a:t>by</a:t>
            </a:r>
            <a:r>
              <a:rPr lang="it-IT" sz="2400" dirty="0" smtClean="0"/>
              <a:t> TUS and fixing the minimum mass and the </a:t>
            </a:r>
            <a:r>
              <a:rPr lang="it-IT" sz="2400" dirty="0" err="1" smtClean="0"/>
              <a:t>maximum</a:t>
            </a:r>
            <a:r>
              <a:rPr lang="it-IT" sz="2400" dirty="0" smtClean="0"/>
              <a:t> </a:t>
            </a:r>
            <a:r>
              <a:rPr lang="it-IT" sz="2400" dirty="0" err="1" smtClean="0"/>
              <a:t>flux</a:t>
            </a:r>
            <a:r>
              <a:rPr lang="it-IT" sz="2400" dirty="0" smtClean="0"/>
              <a:t> </a:t>
            </a:r>
            <a:r>
              <a:rPr lang="it-IT" sz="2400" dirty="0" err="1" smtClean="0"/>
              <a:t>for</a:t>
            </a:r>
            <a:r>
              <a:rPr lang="it-IT" sz="2400" dirty="0" smtClean="0"/>
              <a:t> </a:t>
            </a:r>
            <a:r>
              <a:rPr lang="it-IT" sz="2400" dirty="0" err="1" smtClean="0"/>
              <a:t>nuclearites</a:t>
            </a:r>
            <a:r>
              <a:rPr lang="it-IT" sz="2400" dirty="0" smtClean="0"/>
              <a:t>.</a:t>
            </a:r>
            <a:endParaRPr lang="it-IT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Webp.net-gifmaker (1)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32656"/>
            <a:ext cx="2145656" cy="2042251"/>
          </a:xfrm>
          <a:prstGeom prst="rect">
            <a:avLst/>
          </a:prstGeom>
        </p:spPr>
      </p:pic>
      <p:pic>
        <p:nvPicPr>
          <p:cNvPr id="3" name="Immagine 2" descr="Webp.net-gifmaker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708920"/>
            <a:ext cx="1967002" cy="1872208"/>
          </a:xfrm>
          <a:prstGeom prst="rect">
            <a:avLst/>
          </a:prstGeom>
        </p:spPr>
      </p:pic>
      <p:pic>
        <p:nvPicPr>
          <p:cNvPr id="4" name="Immagine 3" descr="Webp.net-gifmaker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4823252"/>
            <a:ext cx="2304274" cy="2034748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-324544" y="0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                        </a:t>
            </a:r>
            <a:r>
              <a:rPr lang="it-IT" sz="1600" b="1" dirty="0" smtClean="0">
                <a:solidFill>
                  <a:srgbClr val="C00000"/>
                </a:solidFill>
              </a:rPr>
              <a:t>METEOR *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4437112"/>
            <a:ext cx="30963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 smtClean="0">
                <a:solidFill>
                  <a:srgbClr val="C00000"/>
                </a:solidFill>
              </a:rPr>
              <a:t>METEOR PSEUDONUCLEARITE</a:t>
            </a:r>
            <a:endParaRPr lang="it-IT" sz="1600" b="1" dirty="0">
              <a:solidFill>
                <a:srgbClr val="C0000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695728" y="6021288"/>
            <a:ext cx="2448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 smtClean="0"/>
              <a:t>*The</a:t>
            </a:r>
            <a:r>
              <a:rPr lang="it-IT" sz="1400" dirty="0" smtClean="0"/>
              <a:t> </a:t>
            </a:r>
            <a:r>
              <a:rPr lang="it-IT" sz="1400" dirty="0" err="1" smtClean="0"/>
              <a:t>counts</a:t>
            </a:r>
            <a:r>
              <a:rPr lang="it-IT" sz="1400" dirty="0" smtClean="0"/>
              <a:t> are </a:t>
            </a:r>
            <a:r>
              <a:rPr lang="it-IT" sz="1400" dirty="0" err="1" smtClean="0"/>
              <a:t>scaled</a:t>
            </a:r>
            <a:r>
              <a:rPr lang="it-IT" sz="1400" dirty="0" smtClean="0"/>
              <a:t> </a:t>
            </a:r>
            <a:r>
              <a:rPr lang="it-IT" sz="1400" dirty="0" err="1" smtClean="0"/>
              <a:t>by</a:t>
            </a:r>
            <a:r>
              <a:rPr lang="it-IT" sz="1400" dirty="0" smtClean="0"/>
              <a:t> a         </a:t>
            </a:r>
            <a:r>
              <a:rPr lang="it-IT" sz="1400" dirty="0" err="1" smtClean="0"/>
              <a:t>factor</a:t>
            </a:r>
            <a:r>
              <a:rPr lang="it-IT" sz="1400" dirty="0" smtClean="0"/>
              <a:t> </a:t>
            </a:r>
            <a:r>
              <a:rPr lang="it-IT" sz="1400" dirty="0" err="1" smtClean="0"/>
              <a:t>of</a:t>
            </a:r>
            <a:r>
              <a:rPr lang="it-IT" sz="1400" dirty="0" smtClean="0"/>
              <a:t> 50!!!</a:t>
            </a:r>
            <a:endParaRPr lang="it-IT" sz="1400" dirty="0"/>
          </a:p>
        </p:txBody>
      </p:sp>
      <p:sp>
        <p:nvSpPr>
          <p:cNvPr id="8" name="Rettangolo 7"/>
          <p:cNvSpPr/>
          <p:nvPr/>
        </p:nvSpPr>
        <p:spPr>
          <a:xfrm>
            <a:off x="611560" y="2348880"/>
            <a:ext cx="128823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b="1" dirty="0" smtClean="0">
                <a:solidFill>
                  <a:srgbClr val="C00000"/>
                </a:solidFill>
              </a:rPr>
              <a:t> NUCLEARITE</a:t>
            </a:r>
            <a:endParaRPr lang="it-IT" sz="1600" dirty="0">
              <a:solidFill>
                <a:srgbClr val="C00000"/>
              </a:solidFill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3131840" y="0"/>
            <a:ext cx="6372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/>
              <a:t>At the first </a:t>
            </a:r>
            <a:r>
              <a:rPr lang="it-IT" dirty="0" err="1" smtClean="0"/>
              <a:t>order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approximation</a:t>
            </a:r>
            <a:r>
              <a:rPr lang="it-IT" dirty="0" smtClean="0"/>
              <a:t>,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selected</a:t>
            </a:r>
            <a:r>
              <a:rPr lang="it-IT" dirty="0" smtClean="0"/>
              <a:t> ten </a:t>
            </a:r>
            <a:r>
              <a:rPr lang="it-IT" dirty="0" err="1" smtClean="0"/>
              <a:t>pixels</a:t>
            </a:r>
            <a:r>
              <a:rPr lang="it-IT" dirty="0" smtClean="0"/>
              <a:t> </a:t>
            </a:r>
            <a:r>
              <a:rPr lang="it-IT" dirty="0" err="1" smtClean="0"/>
              <a:t>brigthest</a:t>
            </a:r>
            <a:r>
              <a:rPr lang="it-IT" dirty="0" smtClean="0"/>
              <a:t> 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try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determine</a:t>
            </a:r>
            <a:r>
              <a:rPr lang="it-IT" dirty="0" smtClean="0"/>
              <a:t> the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:</a:t>
            </a:r>
            <a:endParaRPr lang="it-IT" dirty="0"/>
          </a:p>
        </p:txBody>
      </p:sp>
      <p:sp>
        <p:nvSpPr>
          <p:cNvPr id="10" name="Rettangolo 9"/>
          <p:cNvSpPr/>
          <p:nvPr/>
        </p:nvSpPr>
        <p:spPr>
          <a:xfrm>
            <a:off x="2987824" y="2708920"/>
            <a:ext cx="6156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from</a:t>
            </a:r>
            <a:r>
              <a:rPr lang="it-IT" dirty="0" smtClean="0"/>
              <a:t> the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fit</a:t>
            </a:r>
            <a:r>
              <a:rPr lang="it-IT" dirty="0" smtClean="0"/>
              <a:t>                                             V = 307  ± 60 km/s             </a:t>
            </a:r>
          </a:p>
          <a:p>
            <a:endParaRPr lang="it-IT" dirty="0" smtClean="0"/>
          </a:p>
          <a:p>
            <a:r>
              <a:rPr lang="it-IT" dirty="0" err="1" smtClean="0"/>
              <a:t>Instead</a:t>
            </a:r>
            <a:r>
              <a:rPr lang="it-IT" dirty="0" smtClean="0"/>
              <a:t> the input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       Vi = 260 km/s</a:t>
            </a:r>
            <a:endParaRPr lang="it-IT" dirty="0"/>
          </a:p>
        </p:txBody>
      </p:sp>
      <p:sp>
        <p:nvSpPr>
          <p:cNvPr id="11" name="Rettangolo 10"/>
          <p:cNvSpPr/>
          <p:nvPr/>
        </p:nvSpPr>
        <p:spPr>
          <a:xfrm>
            <a:off x="2843808" y="1052736"/>
            <a:ext cx="63001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from</a:t>
            </a:r>
            <a:r>
              <a:rPr lang="it-IT" dirty="0" smtClean="0"/>
              <a:t> the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fit</a:t>
            </a:r>
            <a:r>
              <a:rPr lang="it-IT" dirty="0" smtClean="0"/>
              <a:t>                                             V = 100 ± 38 km/s             </a:t>
            </a:r>
          </a:p>
          <a:p>
            <a:endParaRPr lang="it-IT" dirty="0" smtClean="0"/>
          </a:p>
          <a:p>
            <a:r>
              <a:rPr lang="it-IT" dirty="0" err="1" smtClean="0"/>
              <a:t>Instead</a:t>
            </a:r>
            <a:r>
              <a:rPr lang="it-IT" dirty="0" smtClean="0"/>
              <a:t> the input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       Vi = 54 km/s</a:t>
            </a:r>
            <a:endParaRPr lang="it-IT" dirty="0"/>
          </a:p>
        </p:txBody>
      </p:sp>
      <p:sp>
        <p:nvSpPr>
          <p:cNvPr id="12" name="Rettangolo 11"/>
          <p:cNvSpPr/>
          <p:nvPr/>
        </p:nvSpPr>
        <p:spPr>
          <a:xfrm>
            <a:off x="2843808" y="60212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 smtClean="0">
                <a:solidFill>
                  <a:srgbClr val="C00000"/>
                </a:solidFill>
              </a:rPr>
              <a:t>It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seems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that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there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is</a:t>
            </a:r>
            <a:r>
              <a:rPr lang="it-IT" dirty="0" smtClean="0">
                <a:solidFill>
                  <a:srgbClr val="C00000"/>
                </a:solidFill>
              </a:rPr>
              <a:t> a </a:t>
            </a:r>
            <a:r>
              <a:rPr lang="it-IT" dirty="0" err="1" smtClean="0">
                <a:solidFill>
                  <a:srgbClr val="C00000"/>
                </a:solidFill>
              </a:rPr>
              <a:t>systematic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factor</a:t>
            </a:r>
            <a:r>
              <a:rPr lang="it-IT" dirty="0" smtClean="0">
                <a:solidFill>
                  <a:srgbClr val="C00000"/>
                </a:solidFill>
              </a:rPr>
              <a:t> 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∆v =  +50 km/s  </a:t>
            </a:r>
            <a:r>
              <a:rPr lang="it-IT" dirty="0" err="1" smtClean="0">
                <a:solidFill>
                  <a:srgbClr val="C00000"/>
                </a:solidFill>
              </a:rPr>
              <a:t>for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each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speed</a:t>
            </a:r>
            <a:r>
              <a:rPr lang="it-IT" dirty="0" smtClean="0">
                <a:solidFill>
                  <a:srgbClr val="C00000"/>
                </a:solidFill>
              </a:rPr>
              <a:t>. </a:t>
            </a:r>
          </a:p>
          <a:p>
            <a:r>
              <a:rPr lang="it-IT" dirty="0" smtClean="0">
                <a:solidFill>
                  <a:srgbClr val="C00000"/>
                </a:solidFill>
              </a:rPr>
              <a:t>Point Spread </a:t>
            </a:r>
            <a:r>
              <a:rPr lang="it-IT" dirty="0" err="1" smtClean="0">
                <a:solidFill>
                  <a:srgbClr val="C00000"/>
                </a:solidFill>
              </a:rPr>
              <a:t>Function…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3203848" y="4797152"/>
            <a:ext cx="57606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from</a:t>
            </a:r>
            <a:r>
              <a:rPr lang="it-IT" dirty="0" smtClean="0"/>
              <a:t> the </a:t>
            </a:r>
            <a:r>
              <a:rPr lang="it-IT" dirty="0" err="1" smtClean="0"/>
              <a:t>two</a:t>
            </a:r>
            <a:r>
              <a:rPr lang="it-IT" dirty="0" smtClean="0"/>
              <a:t> </a:t>
            </a:r>
            <a:r>
              <a:rPr lang="it-IT" dirty="0" err="1" smtClean="0"/>
              <a:t>fit</a:t>
            </a:r>
            <a:r>
              <a:rPr lang="it-IT" dirty="0" smtClean="0"/>
              <a:t>                                             V = 140 ± 60 km/s             </a:t>
            </a:r>
          </a:p>
          <a:p>
            <a:endParaRPr lang="it-IT" dirty="0" smtClean="0"/>
          </a:p>
          <a:p>
            <a:r>
              <a:rPr lang="it-IT" dirty="0" err="1" smtClean="0"/>
              <a:t>Instead</a:t>
            </a:r>
            <a:r>
              <a:rPr lang="it-IT" dirty="0" smtClean="0"/>
              <a:t> the input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       Vi = 78 km/s</a:t>
            </a:r>
            <a:endParaRPr lang="it-IT" dirty="0"/>
          </a:p>
        </p:txBody>
      </p:sp>
      <p:sp>
        <p:nvSpPr>
          <p:cNvPr id="14" name="CasellaDiTesto 13"/>
          <p:cNvSpPr txBox="1"/>
          <p:nvPr/>
        </p:nvSpPr>
        <p:spPr>
          <a:xfrm>
            <a:off x="2339752" y="2780928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counts</a:t>
            </a:r>
            <a:endParaRPr lang="it-IT" sz="1000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2339752" y="40466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counts</a:t>
            </a:r>
            <a:endParaRPr lang="it-IT" sz="10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2483768" y="4725144"/>
            <a:ext cx="7200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 err="1" smtClean="0"/>
              <a:t>counts</a:t>
            </a:r>
            <a:endParaRPr lang="it-IT" sz="1000" dirty="0"/>
          </a:p>
        </p:txBody>
      </p:sp>
      <p:sp>
        <p:nvSpPr>
          <p:cNvPr id="18" name="Segnaposto numero diapositiva 17"/>
          <p:cNvSpPr>
            <a:spLocks noGrp="1"/>
          </p:cNvSpPr>
          <p:nvPr>
            <p:ph type="sldNum" sz="quarter" idx="12"/>
          </p:nvPr>
        </p:nvSpPr>
        <p:spPr>
          <a:xfrm>
            <a:off x="6614864" y="6453336"/>
            <a:ext cx="2133600" cy="365125"/>
          </a:xfrm>
        </p:spPr>
        <p:txBody>
          <a:bodyPr/>
          <a:lstStyle/>
          <a:p>
            <a:fld id="{A62FDFB1-2A45-4C65-B5C6-DF763A44B09E}" type="slidenum">
              <a:rPr lang="it-IT" smtClean="0"/>
              <a:pPr/>
              <a:t>32</a:t>
            </a:fld>
            <a:endParaRPr lang="it-IT" dirty="0"/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20" name="Segnaposto piè di pagina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33</a:t>
            </a:fld>
            <a:endParaRPr lang="it-IT"/>
          </a:p>
        </p:txBody>
      </p:sp>
      <p:sp>
        <p:nvSpPr>
          <p:cNvPr id="5" name="Rettangolo 4"/>
          <p:cNvSpPr/>
          <p:nvPr/>
        </p:nvSpPr>
        <p:spPr>
          <a:xfrm>
            <a:off x="0" y="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 smtClean="0">
                <a:sym typeface="Wingdings" pitchFamily="2" charset="2"/>
              </a:rPr>
              <a:t>-If</a:t>
            </a:r>
            <a:r>
              <a:rPr lang="it-IT" dirty="0" smtClean="0">
                <a:sym typeface="Wingdings" pitchFamily="2" charset="2"/>
              </a:rPr>
              <a:t> some </a:t>
            </a:r>
            <a:r>
              <a:rPr lang="it-IT" dirty="0" err="1" smtClean="0">
                <a:sym typeface="Wingdings" pitchFamily="2" charset="2"/>
              </a:rPr>
              <a:t>nuclearite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hits</a:t>
            </a:r>
            <a:r>
              <a:rPr lang="it-IT" dirty="0" smtClean="0">
                <a:sym typeface="Wingdings" pitchFamily="2" charset="2"/>
              </a:rPr>
              <a:t> TUS’ </a:t>
            </a:r>
            <a:r>
              <a:rPr lang="it-IT" dirty="0" err="1" smtClean="0">
                <a:sym typeface="Wingdings" pitchFamily="2" charset="2"/>
              </a:rPr>
              <a:t>field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of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view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then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its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track</a:t>
            </a:r>
            <a:r>
              <a:rPr lang="it-IT" dirty="0" smtClean="0">
                <a:sym typeface="Wingdings" pitchFamily="2" charset="2"/>
              </a:rPr>
              <a:t>  in  a total </a:t>
            </a:r>
            <a:r>
              <a:rPr lang="it-IT" dirty="0" err="1" smtClean="0">
                <a:sym typeface="Wingdings" pitchFamily="2" charset="2"/>
              </a:rPr>
              <a:t>sampling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time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of</a:t>
            </a:r>
            <a:r>
              <a:rPr lang="it-IT" dirty="0" smtClean="0">
                <a:sym typeface="Wingdings" pitchFamily="2" charset="2"/>
              </a:rPr>
              <a:t> 256*0.0065536s = 1.68s  </a:t>
            </a:r>
            <a:r>
              <a:rPr lang="it-IT" dirty="0" err="1" smtClean="0">
                <a:sym typeface="Wingdings" pitchFamily="2" charset="2"/>
              </a:rPr>
              <a:t>passes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through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all</a:t>
            </a:r>
            <a:r>
              <a:rPr lang="it-IT" dirty="0" smtClean="0">
                <a:sym typeface="Wingdings" pitchFamily="2" charset="2"/>
              </a:rPr>
              <a:t> FOV and so </a:t>
            </a:r>
            <a:r>
              <a:rPr lang="it-IT" dirty="0" err="1" smtClean="0">
                <a:sym typeface="Wingdings" pitchFamily="2" charset="2"/>
              </a:rPr>
              <a:t>many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pixels</a:t>
            </a:r>
            <a:r>
              <a:rPr lang="it-IT" dirty="0" smtClean="0">
                <a:sym typeface="Wingdings" pitchFamily="2" charset="2"/>
              </a:rPr>
              <a:t>  </a:t>
            </a:r>
            <a:r>
              <a:rPr lang="it-IT" dirty="0" err="1" smtClean="0">
                <a:sym typeface="Wingdings" pitchFamily="2" charset="2"/>
              </a:rPr>
              <a:t>records</a:t>
            </a:r>
            <a:r>
              <a:rPr lang="it-IT" dirty="0" smtClean="0">
                <a:sym typeface="Wingdings" pitchFamily="2" charset="2"/>
              </a:rPr>
              <a:t>  </a:t>
            </a:r>
            <a:r>
              <a:rPr lang="it-IT" dirty="0" err="1" smtClean="0">
                <a:sym typeface="Wingdings" pitchFamily="2" charset="2"/>
              </a:rPr>
              <a:t>it</a:t>
            </a:r>
            <a:endParaRPr lang="it-IT" dirty="0" smtClean="0">
              <a:sym typeface="Wingdings" pitchFamily="2" charset="2"/>
            </a:endParaRPr>
          </a:p>
          <a:p>
            <a:endParaRPr lang="it-IT" dirty="0" smtClean="0">
              <a:sym typeface="Wingdings" pitchFamily="2" charset="2"/>
            </a:endParaRPr>
          </a:p>
          <a:p>
            <a:r>
              <a:rPr lang="it-IT" dirty="0" smtClean="0">
                <a:sym typeface="Wingdings" pitchFamily="2" charset="2"/>
              </a:rPr>
              <a:t>3. </a:t>
            </a:r>
            <a:r>
              <a:rPr lang="it-IT" dirty="0" err="1" smtClean="0">
                <a:sym typeface="Wingdings" pitchFamily="2" charset="2"/>
              </a:rPr>
              <a:t>Also</a:t>
            </a:r>
            <a:r>
              <a:rPr lang="it-IT" dirty="0" smtClean="0">
                <a:sym typeface="Wingdings" pitchFamily="2" charset="2"/>
              </a:rPr>
              <a:t> the </a:t>
            </a:r>
            <a:r>
              <a:rPr lang="it-IT" dirty="0" err="1" smtClean="0">
                <a:sym typeface="Wingdings" pitchFamily="2" charset="2"/>
              </a:rPr>
              <a:t>apparent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speed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calculated</a:t>
            </a:r>
            <a:r>
              <a:rPr lang="it-IT" dirty="0" smtClean="0">
                <a:sym typeface="Wingdings" pitchFamily="2" charset="2"/>
              </a:rPr>
              <a:t> just </a:t>
            </a:r>
            <a:r>
              <a:rPr lang="it-IT" dirty="0" err="1" smtClean="0">
                <a:sym typeface="Wingdings" pitchFamily="2" charset="2"/>
              </a:rPr>
              <a:t>to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two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pixels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is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considered</a:t>
            </a:r>
            <a:r>
              <a:rPr lang="it-IT" dirty="0" smtClean="0">
                <a:sym typeface="Wingdings" pitchFamily="2" charset="2"/>
              </a:rPr>
              <a:t> and </a:t>
            </a:r>
            <a:r>
              <a:rPr lang="it-IT" dirty="0" err="1" smtClean="0">
                <a:sym typeface="Wingdings" pitchFamily="2" charset="2"/>
              </a:rPr>
              <a:t>select</a:t>
            </a:r>
            <a:r>
              <a:rPr lang="it-IT" dirty="0" smtClean="0">
                <a:sym typeface="Wingdings" pitchFamily="2" charset="2"/>
              </a:rPr>
              <a:t> the </a:t>
            </a:r>
            <a:r>
              <a:rPr lang="it-IT" dirty="0" err="1" smtClean="0">
                <a:sym typeface="Wingdings" pitchFamily="2" charset="2"/>
              </a:rPr>
              <a:t>event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with</a:t>
            </a:r>
            <a:r>
              <a:rPr lang="it-IT" dirty="0" smtClean="0">
                <a:sym typeface="Wingdings" pitchFamily="2" charset="2"/>
              </a:rPr>
              <a:t> a </a:t>
            </a:r>
            <a:r>
              <a:rPr lang="it-IT" dirty="0" err="1" smtClean="0">
                <a:sym typeface="Wingdings" pitchFamily="2" charset="2"/>
              </a:rPr>
              <a:t>speed</a:t>
            </a:r>
            <a:r>
              <a:rPr lang="it-IT" dirty="0" smtClean="0">
                <a:sym typeface="Wingdings" pitchFamily="2" charset="2"/>
              </a:rPr>
              <a:t>’s </a:t>
            </a:r>
            <a:r>
              <a:rPr lang="it-IT" dirty="0" err="1" smtClean="0">
                <a:sym typeface="Wingdings" pitchFamily="2" charset="2"/>
              </a:rPr>
              <a:t>range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between</a:t>
            </a:r>
            <a:r>
              <a:rPr lang="it-IT" dirty="0" smtClean="0">
                <a:sym typeface="Wingdings" pitchFamily="2" charset="2"/>
              </a:rPr>
              <a:t> 13 </a:t>
            </a:r>
            <a:r>
              <a:rPr lang="it-IT" dirty="0" err="1" smtClean="0">
                <a:sym typeface="Wingdings" pitchFamily="2" charset="2"/>
              </a:rPr>
              <a:t>px</a:t>
            </a:r>
            <a:r>
              <a:rPr lang="it-IT" dirty="0" smtClean="0">
                <a:sym typeface="Wingdings" pitchFamily="2" charset="2"/>
              </a:rPr>
              <a:t>/s and 150 </a:t>
            </a:r>
            <a:r>
              <a:rPr lang="it-IT" dirty="0" err="1" smtClean="0">
                <a:sym typeface="Wingdings" pitchFamily="2" charset="2"/>
              </a:rPr>
              <a:t>px</a:t>
            </a:r>
            <a:r>
              <a:rPr lang="it-IT" dirty="0" smtClean="0">
                <a:sym typeface="Wingdings" pitchFamily="2" charset="2"/>
              </a:rPr>
              <a:t>/s.</a:t>
            </a:r>
            <a:endParaRPr lang="it-IT" dirty="0" smtClean="0"/>
          </a:p>
        </p:txBody>
      </p:sp>
      <p:graphicFrame>
        <p:nvGraphicFramePr>
          <p:cNvPr id="81922" name="Object 2"/>
          <p:cNvGraphicFramePr>
            <a:graphicFrameLocks noChangeAspect="1"/>
          </p:cNvGraphicFramePr>
          <p:nvPr/>
        </p:nvGraphicFramePr>
        <p:xfrm>
          <a:off x="395288" y="4149725"/>
          <a:ext cx="2768600" cy="2074863"/>
        </p:xfrm>
        <a:graphic>
          <a:graphicData uri="http://schemas.openxmlformats.org/presentationml/2006/ole">
            <p:oleObj spid="_x0000_s81922" name="PDF" r:id="rId3" imgW="0" imgH="0" progId="FoxitPhantomPDF.Document">
              <p:embed/>
            </p:oleObj>
          </a:graphicData>
        </a:graphic>
      </p:graphicFrame>
      <p:sp>
        <p:nvSpPr>
          <p:cNvPr id="7" name="Rettangolo 6"/>
          <p:cNvSpPr/>
          <p:nvPr/>
        </p:nvSpPr>
        <p:spPr>
          <a:xfrm>
            <a:off x="2286000" y="282883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  <a:t>The fraction of energy dissipated as light in possible collisions is ~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  <a:latin typeface="Comic Sans MS" pitchFamily="66" charset="0"/>
                <a:ea typeface="Arial Unicode MS" pitchFamily="34" charset="-128"/>
                <a:cs typeface="Arial Unicode MS" pitchFamily="34" charset="-128"/>
                <a:sym typeface="Wingdings" pitchFamily="2" charset="2"/>
              </a:rPr>
              <a:t> 4%. </a:t>
            </a:r>
            <a:r>
              <a:rPr lang="en-US" b="1" dirty="0" smtClean="0">
                <a:solidFill>
                  <a:schemeClr val="bg2">
                    <a:lumMod val="90000"/>
                  </a:schemeClr>
                </a:solidFill>
                <a:latin typeface="Comic Sans MS" pitchFamily="66" charset="0"/>
              </a:rPr>
              <a:t>It does not depend upon radius or velocity.</a:t>
            </a:r>
            <a:endParaRPr lang="en-US" b="1" dirty="0">
              <a:solidFill>
                <a:schemeClr val="bg2">
                  <a:lumMod val="90000"/>
                </a:schemeClr>
              </a:solidFill>
              <a:latin typeface="Comic Sans MS" pitchFamily="66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4427984" y="5486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dirty="0" err="1" smtClean="0">
                <a:solidFill>
                  <a:srgbClr val="00B050"/>
                </a:solidFill>
              </a:rPr>
              <a:t>Flux</a:t>
            </a:r>
            <a:r>
              <a:rPr lang="it-IT" dirty="0" smtClean="0">
                <a:solidFill>
                  <a:srgbClr val="00B050"/>
                </a:solidFill>
              </a:rPr>
              <a:t> = (8000000 cm x 8000000 cm x </a:t>
            </a:r>
            <a:r>
              <a:rPr lang="el-GR" dirty="0" smtClean="0">
                <a:solidFill>
                  <a:srgbClr val="00B050"/>
                </a:solidFill>
              </a:rPr>
              <a:t>π</a:t>
            </a:r>
            <a:r>
              <a:rPr lang="it-IT" dirty="0" smtClean="0">
                <a:solidFill>
                  <a:srgbClr val="00B050"/>
                </a:solidFill>
              </a:rPr>
              <a:t>/2 </a:t>
            </a:r>
            <a:r>
              <a:rPr lang="it-IT" dirty="0" err="1" smtClean="0">
                <a:solidFill>
                  <a:srgbClr val="00B050"/>
                </a:solidFill>
              </a:rPr>
              <a:t>sr</a:t>
            </a:r>
            <a:r>
              <a:rPr lang="it-IT" dirty="0" smtClean="0">
                <a:solidFill>
                  <a:srgbClr val="00B050"/>
                </a:solidFill>
              </a:rPr>
              <a:t> x 5 x 24 x 3600 s )</a:t>
            </a:r>
            <a:r>
              <a:rPr lang="it-IT" baseline="30000" dirty="0" smtClean="0">
                <a:solidFill>
                  <a:srgbClr val="00B050"/>
                </a:solidFill>
              </a:rPr>
              <a:t> -1</a:t>
            </a:r>
            <a:r>
              <a:rPr lang="it-IT" dirty="0" smtClean="0">
                <a:solidFill>
                  <a:srgbClr val="00B050"/>
                </a:solidFill>
              </a:rPr>
              <a:t>  x (</a:t>
            </a:r>
            <a:r>
              <a:rPr lang="it-IT" dirty="0" err="1" smtClean="0">
                <a:solidFill>
                  <a:srgbClr val="00B050"/>
                </a:solidFill>
              </a:rPr>
              <a:t>–ln</a:t>
            </a:r>
            <a:r>
              <a:rPr lang="it-IT" dirty="0" smtClean="0">
                <a:solidFill>
                  <a:srgbClr val="00B050"/>
                </a:solidFill>
              </a:rPr>
              <a:t>(1-0.9)) = </a:t>
            </a:r>
          </a:p>
          <a:p>
            <a:r>
              <a:rPr lang="it-IT" dirty="0" smtClean="0">
                <a:solidFill>
                  <a:srgbClr val="00B050"/>
                </a:solidFill>
              </a:rPr>
              <a:t> = 5.3 x 10</a:t>
            </a:r>
            <a:r>
              <a:rPr lang="it-IT" baseline="30000" dirty="0" smtClean="0">
                <a:solidFill>
                  <a:srgbClr val="00B050"/>
                </a:solidFill>
              </a:rPr>
              <a:t>-20</a:t>
            </a:r>
            <a:r>
              <a:rPr lang="it-IT" dirty="0" smtClean="0">
                <a:solidFill>
                  <a:srgbClr val="00B050"/>
                </a:solidFill>
              </a:rPr>
              <a:t> cm</a:t>
            </a:r>
            <a:r>
              <a:rPr lang="it-IT" baseline="30000" dirty="0" smtClean="0">
                <a:solidFill>
                  <a:srgbClr val="00B050"/>
                </a:solidFill>
              </a:rPr>
              <a:t>-2</a:t>
            </a:r>
            <a:r>
              <a:rPr lang="it-IT" dirty="0" smtClean="0">
                <a:solidFill>
                  <a:srgbClr val="00B050"/>
                </a:solidFill>
              </a:rPr>
              <a:t> s</a:t>
            </a:r>
            <a:r>
              <a:rPr lang="it-IT" baseline="30000" dirty="0" smtClean="0">
                <a:solidFill>
                  <a:srgbClr val="00B050"/>
                </a:solidFill>
              </a:rPr>
              <a:t>-1</a:t>
            </a:r>
            <a:r>
              <a:rPr lang="it-IT" dirty="0" smtClean="0">
                <a:solidFill>
                  <a:srgbClr val="00B050"/>
                </a:solidFill>
              </a:rPr>
              <a:t> sr</a:t>
            </a:r>
            <a:r>
              <a:rPr lang="it-IT" baseline="30000" dirty="0" smtClean="0">
                <a:solidFill>
                  <a:srgbClr val="00B050"/>
                </a:solidFill>
              </a:rPr>
              <a:t>-1</a:t>
            </a:r>
            <a:r>
              <a:rPr lang="it-IT" dirty="0" smtClean="0">
                <a:solidFill>
                  <a:srgbClr val="00B050"/>
                </a:solidFill>
              </a:rPr>
              <a:t>      at 90% C.L.</a:t>
            </a:r>
            <a:endParaRPr lang="it-IT" baseline="30000" dirty="0" smtClean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34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0" y="26064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it-IT" dirty="0" smtClean="0"/>
              <a:t>nell’ ultima slide devo considera il fattore 0.72 DEI RAGGI COSMICI E ANCHE LE NUVOLE e devo mettere un altro limite superiore?</a:t>
            </a:r>
          </a:p>
          <a:p>
            <a:pPr marL="342900" indent="-342900">
              <a:buAutoNum type="arabicPeriod"/>
            </a:pPr>
            <a:r>
              <a:rPr lang="it-IT" dirty="0" smtClean="0"/>
              <a:t>Devo specificare che nel calcolo di qualsiasi </a:t>
            </a:r>
            <a:r>
              <a:rPr lang="it-IT" dirty="0" err="1" smtClean="0"/>
              <a:t>velocitò</a:t>
            </a:r>
            <a:r>
              <a:rPr lang="it-IT" dirty="0" smtClean="0"/>
              <a:t> ho sempre assunto che il segnale fosse nel centro del pixel?</a:t>
            </a:r>
          </a:p>
          <a:p>
            <a:pPr marL="342900" indent="-342900">
              <a:buAutoNum type="arabicPeriod"/>
            </a:pPr>
            <a:r>
              <a:rPr lang="it-IT" dirty="0" smtClean="0"/>
              <a:t>Quelli di Alberto sono fotoni o </a:t>
            </a:r>
            <a:r>
              <a:rPr lang="it-IT" dirty="0" err="1" smtClean="0"/>
              <a:t>fotoel</a:t>
            </a:r>
            <a:r>
              <a:rPr lang="it-IT" dirty="0" smtClean="0"/>
              <a:t> come fanno ad essere </a:t>
            </a:r>
            <a:r>
              <a:rPr lang="it-IT" dirty="0" err="1" smtClean="0"/>
              <a:t>quest</a:t>
            </a:r>
            <a:r>
              <a:rPr lang="it-IT" dirty="0" smtClean="0"/>
              <a:t> ultimi senza PSF???</a:t>
            </a:r>
          </a:p>
          <a:p>
            <a:pPr marL="342900" indent="-342900">
              <a:buAutoNum type="arabicPeriod"/>
            </a:pPr>
            <a:endParaRPr lang="it-IT" dirty="0" smtClean="0"/>
          </a:p>
          <a:p>
            <a:pPr marL="342900" indent="-342900">
              <a:buAutoNum type="arabicPeriod"/>
            </a:pPr>
            <a:endParaRPr lang="it-IT" dirty="0" smtClean="0"/>
          </a:p>
          <a:p>
            <a:pPr marL="342900" indent="-342900">
              <a:buAutoNum type="arabicPeriod"/>
            </a:pP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35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0" y="-27384"/>
            <a:ext cx="2512085" cy="585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b="1" dirty="0" smtClean="0">
                <a:solidFill>
                  <a:srgbClr val="C00000"/>
                </a:solidFill>
              </a:rPr>
              <a:t>THE LAST CUT</a:t>
            </a:r>
          </a:p>
          <a:p>
            <a:endParaRPr lang="it-IT" dirty="0" smtClean="0">
              <a:solidFill>
                <a:srgbClr val="C00000"/>
              </a:solidFill>
            </a:endParaRPr>
          </a:p>
          <a:p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0" y="476672"/>
            <a:ext cx="9144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err="1" smtClean="0"/>
              <a:t>Thanks</a:t>
            </a:r>
            <a:r>
              <a:rPr lang="it-IT" dirty="0" smtClean="0"/>
              <a:t>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cuts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</a:t>
            </a:r>
            <a:r>
              <a:rPr lang="it-IT" dirty="0" err="1" smtClean="0"/>
              <a:t>remain</a:t>
            </a:r>
            <a:r>
              <a:rPr lang="it-IT" dirty="0" smtClean="0"/>
              <a:t> </a:t>
            </a:r>
            <a:r>
              <a:rPr lang="it-IT" dirty="0" err="1" smtClean="0"/>
              <a:t>with</a:t>
            </a:r>
            <a:r>
              <a:rPr lang="it-IT" dirty="0" smtClean="0"/>
              <a:t> </a:t>
            </a:r>
            <a:r>
              <a:rPr lang="it-IT" dirty="0" err="1" smtClean="0"/>
              <a:t>only</a:t>
            </a:r>
            <a:r>
              <a:rPr lang="it-IT" dirty="0" smtClean="0"/>
              <a:t> </a:t>
            </a:r>
            <a:r>
              <a:rPr lang="it-IT" dirty="0" smtClean="0">
                <a:solidFill>
                  <a:srgbClr val="C00000"/>
                </a:solidFill>
              </a:rPr>
              <a:t>226 </a:t>
            </a:r>
            <a:r>
              <a:rPr lang="it-IT" dirty="0" err="1" smtClean="0">
                <a:solidFill>
                  <a:srgbClr val="C00000"/>
                </a:solidFill>
              </a:rPr>
              <a:t>candidates</a:t>
            </a:r>
            <a:r>
              <a:rPr lang="it-IT" dirty="0" smtClean="0"/>
              <a:t>,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means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</a:t>
            </a:r>
            <a:r>
              <a:rPr lang="it-IT" dirty="0" err="1" smtClean="0"/>
              <a:t>other</a:t>
            </a:r>
            <a:r>
              <a:rPr lang="it-IT" dirty="0" smtClean="0"/>
              <a:t> </a:t>
            </a:r>
            <a:r>
              <a:rPr lang="it-IT" dirty="0" err="1" smtClean="0"/>
              <a:t>conditions</a:t>
            </a:r>
            <a:r>
              <a:rPr lang="it-IT" dirty="0" smtClean="0"/>
              <a:t> are </a:t>
            </a:r>
            <a:r>
              <a:rPr lang="it-IT" dirty="0" err="1" smtClean="0"/>
              <a:t>necessary</a:t>
            </a:r>
            <a:r>
              <a:rPr lang="it-IT" dirty="0" smtClean="0"/>
              <a:t>.</a:t>
            </a:r>
          </a:p>
          <a:p>
            <a:r>
              <a:rPr lang="it-IT" dirty="0" smtClean="0"/>
              <a:t>So </a:t>
            </a:r>
            <a:r>
              <a:rPr lang="it-IT" dirty="0" smtClean="0">
                <a:sym typeface="Wingdings" pitchFamily="2" charset="2"/>
              </a:rPr>
              <a:t>the </a:t>
            </a:r>
            <a:r>
              <a:rPr lang="it-IT" dirty="0" err="1" smtClean="0">
                <a:sym typeface="Wingdings" pitchFamily="2" charset="2"/>
              </a:rPr>
              <a:t>apparent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speed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is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considered</a:t>
            </a:r>
            <a:r>
              <a:rPr lang="it-IT" dirty="0" smtClean="0">
                <a:sym typeface="Wingdings" pitchFamily="2" charset="2"/>
              </a:rPr>
              <a:t> just </a:t>
            </a:r>
            <a:r>
              <a:rPr lang="it-IT" dirty="0" err="1" smtClean="0">
                <a:sym typeface="Wingdings" pitchFamily="2" charset="2"/>
              </a:rPr>
              <a:t>for</a:t>
            </a:r>
            <a:r>
              <a:rPr lang="it-IT" dirty="0" smtClean="0">
                <a:sym typeface="Wingdings" pitchFamily="2" charset="2"/>
              </a:rPr>
              <a:t> the </a:t>
            </a:r>
            <a:r>
              <a:rPr lang="it-IT" dirty="0" err="1" smtClean="0">
                <a:sym typeface="Wingdings" pitchFamily="2" charset="2"/>
              </a:rPr>
              <a:t>brightest</a:t>
            </a:r>
            <a:r>
              <a:rPr lang="it-IT" dirty="0" smtClean="0">
                <a:sym typeface="Wingdings" pitchFamily="2" charset="2"/>
              </a:rPr>
              <a:t> pixel and </a:t>
            </a:r>
            <a:r>
              <a:rPr lang="it-IT" dirty="0" err="1" smtClean="0">
                <a:sym typeface="Wingdings" pitchFamily="2" charset="2"/>
              </a:rPr>
              <a:t>an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other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surrounding</a:t>
            </a:r>
            <a:r>
              <a:rPr lang="it-IT" dirty="0" smtClean="0">
                <a:sym typeface="Wingdings" pitchFamily="2" charset="2"/>
              </a:rPr>
              <a:t>, and the </a:t>
            </a:r>
            <a:r>
              <a:rPr lang="it-IT" dirty="0" err="1" smtClean="0">
                <a:sym typeface="Wingdings" pitchFamily="2" charset="2"/>
              </a:rPr>
              <a:t>events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with</a:t>
            </a:r>
            <a:r>
              <a:rPr lang="it-IT" dirty="0" smtClean="0">
                <a:sym typeface="Wingdings" pitchFamily="2" charset="2"/>
              </a:rPr>
              <a:t> a </a:t>
            </a:r>
            <a:r>
              <a:rPr lang="it-IT" dirty="0" err="1" smtClean="0">
                <a:sym typeface="Wingdings" pitchFamily="2" charset="2"/>
              </a:rPr>
              <a:t>speed</a:t>
            </a:r>
            <a:r>
              <a:rPr lang="it-IT" dirty="0" smtClean="0">
                <a:sym typeface="Wingdings" pitchFamily="2" charset="2"/>
              </a:rPr>
              <a:t>’s </a:t>
            </a:r>
            <a:r>
              <a:rPr lang="it-IT" dirty="0" err="1" smtClean="0">
                <a:sym typeface="Wingdings" pitchFamily="2" charset="2"/>
              </a:rPr>
              <a:t>range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between</a:t>
            </a:r>
            <a:r>
              <a:rPr lang="it-IT" dirty="0" smtClean="0">
                <a:sym typeface="Wingdings" pitchFamily="2" charset="2"/>
              </a:rPr>
              <a:t> 13 </a:t>
            </a:r>
            <a:r>
              <a:rPr lang="it-IT" dirty="0" err="1" smtClean="0">
                <a:sym typeface="Wingdings" pitchFamily="2" charset="2"/>
              </a:rPr>
              <a:t>px</a:t>
            </a:r>
            <a:r>
              <a:rPr lang="it-IT" dirty="0" smtClean="0">
                <a:sym typeface="Wingdings" pitchFamily="2" charset="2"/>
              </a:rPr>
              <a:t>/s and 150 </a:t>
            </a:r>
            <a:r>
              <a:rPr lang="it-IT" dirty="0" err="1" smtClean="0">
                <a:sym typeface="Wingdings" pitchFamily="2" charset="2"/>
              </a:rPr>
              <a:t>px</a:t>
            </a:r>
            <a:r>
              <a:rPr lang="it-IT" dirty="0" smtClean="0">
                <a:sym typeface="Wingdings" pitchFamily="2" charset="2"/>
              </a:rPr>
              <a:t>/s are </a:t>
            </a:r>
            <a:r>
              <a:rPr lang="it-IT" dirty="0" err="1" smtClean="0">
                <a:sym typeface="Wingdings" pitchFamily="2" charset="2"/>
              </a:rPr>
              <a:t>selected</a:t>
            </a:r>
            <a:r>
              <a:rPr lang="it-IT" dirty="0" smtClean="0">
                <a:sym typeface="Wingdings" pitchFamily="2" charset="2"/>
              </a:rPr>
              <a:t>.</a:t>
            </a:r>
          </a:p>
          <a:p>
            <a:r>
              <a:rPr lang="it-IT" dirty="0" smtClean="0">
                <a:sym typeface="Wingdings" pitchFamily="2" charset="2"/>
              </a:rPr>
              <a:t>The last </a:t>
            </a:r>
            <a:r>
              <a:rPr lang="it-IT" dirty="0" err="1" smtClean="0">
                <a:solidFill>
                  <a:srgbClr val="C00000"/>
                </a:solidFill>
                <a:sym typeface="Wingdings" pitchFamily="2" charset="2"/>
              </a:rPr>
              <a:t>candidates</a:t>
            </a:r>
            <a:r>
              <a:rPr lang="it-IT" dirty="0" smtClean="0">
                <a:solidFill>
                  <a:srgbClr val="C00000"/>
                </a:solidFill>
                <a:sym typeface="Wingdings" pitchFamily="2" charset="2"/>
              </a:rPr>
              <a:t> are </a:t>
            </a:r>
            <a:r>
              <a:rPr lang="it-IT" dirty="0" err="1" smtClean="0">
                <a:solidFill>
                  <a:srgbClr val="C00000"/>
                </a:solidFill>
                <a:sym typeface="Wingdings" pitchFamily="2" charset="2"/>
              </a:rPr>
              <a:t>only</a:t>
            </a:r>
            <a:r>
              <a:rPr lang="it-IT" dirty="0" smtClean="0">
                <a:solidFill>
                  <a:srgbClr val="C00000"/>
                </a:solidFill>
                <a:sym typeface="Wingdings" pitchFamily="2" charset="2"/>
              </a:rPr>
              <a:t> 76 </a:t>
            </a:r>
            <a:r>
              <a:rPr lang="it-IT" dirty="0" smtClean="0">
                <a:sym typeface="Wingdings" pitchFamily="2" charset="2"/>
              </a:rPr>
              <a:t>and </a:t>
            </a:r>
            <a:r>
              <a:rPr lang="it-IT" dirty="0" err="1" smtClean="0">
                <a:sym typeface="Wingdings" pitchFamily="2" charset="2"/>
              </a:rPr>
              <a:t>for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these</a:t>
            </a:r>
            <a:r>
              <a:rPr lang="it-IT" dirty="0" smtClean="0">
                <a:sym typeface="Wingdings" pitchFamily="2" charset="2"/>
              </a:rPr>
              <a:t> I </a:t>
            </a:r>
            <a:r>
              <a:rPr lang="it-IT" dirty="0" err="1" smtClean="0">
                <a:sym typeface="Wingdings" pitchFamily="2" charset="2"/>
              </a:rPr>
              <a:t>have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applied</a:t>
            </a:r>
            <a:r>
              <a:rPr lang="it-IT" dirty="0" smtClean="0">
                <a:sym typeface="Wingdings" pitchFamily="2" charset="2"/>
              </a:rPr>
              <a:t> a </a:t>
            </a:r>
            <a:r>
              <a:rPr lang="it-IT" dirty="0" err="1" smtClean="0">
                <a:sym typeface="Wingdings" pitchFamily="2" charset="2"/>
              </a:rPr>
              <a:t>visible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check</a:t>
            </a:r>
            <a:r>
              <a:rPr lang="it-IT" dirty="0" smtClean="0">
                <a:sym typeface="Wingdings" pitchFamily="2" charset="2"/>
              </a:rPr>
              <a:t>.</a:t>
            </a:r>
          </a:p>
          <a:p>
            <a:r>
              <a:rPr lang="it-IT" dirty="0" smtClean="0">
                <a:sym typeface="Wingdings" pitchFamily="2" charset="2"/>
              </a:rPr>
              <a:t>In </a:t>
            </a:r>
            <a:r>
              <a:rPr lang="it-IT" dirty="0" err="1" smtClean="0">
                <a:sym typeface="Wingdings" pitchFamily="2" charset="2"/>
              </a:rPr>
              <a:t>this</a:t>
            </a:r>
            <a:r>
              <a:rPr lang="it-IT" dirty="0" smtClean="0">
                <a:sym typeface="Wingdings" pitchFamily="2" charset="2"/>
              </a:rPr>
              <a:t> way I </a:t>
            </a:r>
            <a:r>
              <a:rPr lang="it-IT" dirty="0" err="1" smtClean="0">
                <a:sym typeface="Wingdings" pitchFamily="2" charset="2"/>
              </a:rPr>
              <a:t>have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excluded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all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possible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candidates</a:t>
            </a:r>
            <a:r>
              <a:rPr lang="it-IT" dirty="0" smtClean="0">
                <a:sym typeface="Wingdings" pitchFamily="2" charset="2"/>
              </a:rPr>
              <a:t>, </a:t>
            </a:r>
            <a:r>
              <a:rPr lang="it-IT" dirty="0" err="1" smtClean="0">
                <a:sym typeface="Wingdings" pitchFamily="2" charset="2"/>
              </a:rPr>
              <a:t>by</a:t>
            </a:r>
            <a:r>
              <a:rPr lang="it-IT" dirty="0" smtClean="0">
                <a:sym typeface="Wingdings" pitchFamily="2" charset="2"/>
              </a:rPr>
              <a:t> the way </a:t>
            </a:r>
            <a:r>
              <a:rPr lang="it-IT" dirty="0" err="1" smtClean="0">
                <a:sym typeface="Wingdings" pitchFamily="2" charset="2"/>
              </a:rPr>
              <a:t>there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could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be</a:t>
            </a:r>
            <a:r>
              <a:rPr lang="it-IT" dirty="0" smtClean="0">
                <a:sym typeface="Wingdings" pitchFamily="2" charset="2"/>
              </a:rPr>
              <a:t> some </a:t>
            </a:r>
            <a:r>
              <a:rPr lang="it-IT" dirty="0" err="1" smtClean="0">
                <a:sym typeface="Wingdings" pitchFamily="2" charset="2"/>
              </a:rPr>
              <a:t>events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that</a:t>
            </a:r>
            <a:r>
              <a:rPr lang="it-IT" dirty="0" smtClean="0">
                <a:sym typeface="Wingdings" pitchFamily="2" charset="2"/>
              </a:rPr>
              <a:t> are </a:t>
            </a:r>
            <a:r>
              <a:rPr lang="it-IT" dirty="0" err="1" smtClean="0">
                <a:sym typeface="Wingdings" pitchFamily="2" charset="2"/>
              </a:rPr>
              <a:t>lost</a:t>
            </a:r>
            <a:r>
              <a:rPr lang="it-IT" dirty="0" smtClean="0">
                <a:sym typeface="Wingdings" pitchFamily="2" charset="2"/>
              </a:rPr>
              <a:t> so </a:t>
            </a:r>
            <a:r>
              <a:rPr lang="it-IT" dirty="0" err="1" smtClean="0">
                <a:sym typeface="Wingdings" pitchFamily="2" charset="2"/>
              </a:rPr>
              <a:t>we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need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to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check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better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all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different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candidates</a:t>
            </a:r>
            <a:r>
              <a:rPr lang="it-IT" dirty="0" smtClean="0">
                <a:sym typeface="Wingdings" pitchFamily="2" charset="2"/>
              </a:rPr>
              <a:t> (</a:t>
            </a:r>
            <a:r>
              <a:rPr lang="it-IT" dirty="0" err="1" smtClean="0">
                <a:sym typeface="Wingdings" pitchFamily="2" charset="2"/>
              </a:rPr>
              <a:t>also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meteors</a:t>
            </a:r>
            <a:r>
              <a:rPr lang="it-IT" dirty="0" smtClean="0">
                <a:sym typeface="Wingdings" pitchFamily="2" charset="2"/>
              </a:rPr>
              <a:t> and </a:t>
            </a:r>
            <a:r>
              <a:rPr lang="it-IT" dirty="0" err="1" smtClean="0">
                <a:sym typeface="Wingdings" pitchFamily="2" charset="2"/>
              </a:rPr>
              <a:t>cities</a:t>
            </a:r>
            <a:r>
              <a:rPr lang="it-IT" dirty="0" smtClean="0">
                <a:sym typeface="Wingdings" pitchFamily="2" charset="2"/>
              </a:rPr>
              <a:t>) and </a:t>
            </a:r>
            <a:r>
              <a:rPr lang="it-IT" dirty="0" err="1" smtClean="0">
                <a:sym typeface="Wingdings" pitchFamily="2" charset="2"/>
              </a:rPr>
              <a:t>apply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these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cuts</a:t>
            </a:r>
            <a:r>
              <a:rPr lang="it-IT" dirty="0" smtClean="0">
                <a:sym typeface="Wingdings" pitchFamily="2" charset="2"/>
              </a:rPr>
              <a:t> in </a:t>
            </a:r>
            <a:r>
              <a:rPr lang="it-IT" dirty="0" err="1" smtClean="0">
                <a:sym typeface="Wingdings" pitchFamily="2" charset="2"/>
              </a:rPr>
              <a:t>many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simulated</a:t>
            </a:r>
            <a:r>
              <a:rPr lang="it-IT" dirty="0" smtClean="0">
                <a:sym typeface="Wingdings" pitchFamily="2" charset="2"/>
              </a:rPr>
              <a:t> </a:t>
            </a:r>
            <a:r>
              <a:rPr lang="it-IT" dirty="0" err="1" smtClean="0">
                <a:sym typeface="Wingdings" pitchFamily="2" charset="2"/>
              </a:rPr>
              <a:t>events</a:t>
            </a:r>
            <a:r>
              <a:rPr lang="it-IT" dirty="0" smtClean="0">
                <a:sym typeface="Wingdings" pitchFamily="2" charset="2"/>
              </a:rPr>
              <a:t>.</a:t>
            </a:r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0"/>
            <a:ext cx="6317671" cy="442229"/>
          </a:xfrm>
        </p:spPr>
        <p:txBody>
          <a:bodyPr>
            <a:normAutofit fontScale="90000"/>
          </a:bodyPr>
          <a:lstStyle/>
          <a:p>
            <a:r>
              <a:rPr lang="it-IT" sz="3100" b="1" dirty="0" smtClean="0">
                <a:solidFill>
                  <a:srgbClr val="C00000"/>
                </a:solidFill>
              </a:rPr>
              <a:t>TUS</a:t>
            </a:r>
            <a:r>
              <a:rPr lang="it-IT" sz="4000" b="1" dirty="0" smtClean="0">
                <a:solidFill>
                  <a:srgbClr val="C00000"/>
                </a:solidFill>
              </a:rPr>
              <a:t> </a:t>
            </a:r>
            <a:r>
              <a:rPr lang="it-IT" sz="3000" b="1" dirty="0" smtClean="0">
                <a:solidFill>
                  <a:srgbClr val="C00000"/>
                </a:solidFill>
              </a:rPr>
              <a:t>ELETRONICS</a:t>
            </a:r>
            <a:endParaRPr lang="it-IT" sz="3000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2592288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Photodetector</a:t>
            </a:r>
            <a:r>
              <a:rPr lang="it-IT" sz="2000" dirty="0" smtClean="0"/>
              <a:t>: 256 </a:t>
            </a:r>
            <a:r>
              <a:rPr lang="it-IT" sz="2000" dirty="0" err="1" smtClean="0"/>
              <a:t>Hamamatsu</a:t>
            </a:r>
            <a:r>
              <a:rPr lang="it-IT" sz="2000" dirty="0" smtClean="0"/>
              <a:t> R1463 </a:t>
            </a:r>
            <a:r>
              <a:rPr lang="it-IT" sz="2000" dirty="0" err="1" smtClean="0"/>
              <a:t>PMTs</a:t>
            </a:r>
            <a:r>
              <a:rPr lang="it-IT" sz="2000" dirty="0" smtClean="0"/>
              <a:t>  </a:t>
            </a:r>
          </a:p>
          <a:p>
            <a:r>
              <a:rPr lang="it-IT" sz="2000" dirty="0" smtClean="0"/>
              <a:t>I Light </a:t>
            </a:r>
            <a:r>
              <a:rPr lang="it-IT" sz="2000" dirty="0" err="1" smtClean="0"/>
              <a:t>guides</a:t>
            </a:r>
            <a:r>
              <a:rPr lang="it-IT" sz="2000" dirty="0" smtClean="0"/>
              <a:t> </a:t>
            </a:r>
            <a:r>
              <a:rPr lang="it-IT" sz="2000" dirty="0" err="1" smtClean="0"/>
              <a:t>with</a:t>
            </a:r>
            <a:r>
              <a:rPr lang="it-IT" sz="2000" dirty="0" smtClean="0"/>
              <a:t> </a:t>
            </a:r>
            <a:r>
              <a:rPr lang="it-IT" sz="2000" dirty="0" err="1" smtClean="0"/>
              <a:t>square</a:t>
            </a:r>
            <a:r>
              <a:rPr lang="it-IT" sz="2000" dirty="0" smtClean="0"/>
              <a:t> </a:t>
            </a:r>
            <a:r>
              <a:rPr lang="it-IT" sz="2000" dirty="0" err="1" smtClean="0"/>
              <a:t>entrance</a:t>
            </a:r>
            <a:r>
              <a:rPr lang="it-IT" sz="2000" dirty="0" smtClean="0"/>
              <a:t> </a:t>
            </a:r>
            <a:r>
              <a:rPr lang="it-IT" sz="2000" dirty="0" err="1" smtClean="0"/>
              <a:t>apertures</a:t>
            </a:r>
            <a:r>
              <a:rPr lang="it-IT" sz="2000" dirty="0" smtClean="0"/>
              <a:t> (15 mm x 15 mm) and </a:t>
            </a:r>
            <a:r>
              <a:rPr lang="it-IT" sz="2000" dirty="0" err="1" smtClean="0"/>
              <a:t>circular</a:t>
            </a:r>
            <a:r>
              <a:rPr lang="it-IT" sz="2000" dirty="0" smtClean="0"/>
              <a:t> output</a:t>
            </a:r>
          </a:p>
          <a:p>
            <a:r>
              <a:rPr lang="it-IT" sz="2000" dirty="0" smtClean="0"/>
              <a:t>16 x 16 </a:t>
            </a:r>
            <a:r>
              <a:rPr lang="it-IT" sz="2000" dirty="0" err="1" smtClean="0"/>
              <a:t>pixels</a:t>
            </a:r>
            <a:r>
              <a:rPr lang="it-IT" sz="2000" dirty="0" smtClean="0"/>
              <a:t> , </a:t>
            </a:r>
            <a:r>
              <a:rPr lang="it-IT" sz="2000" dirty="0" err="1" smtClean="0"/>
              <a:t>each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them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a </a:t>
            </a:r>
            <a:r>
              <a:rPr lang="it-IT" sz="2000" dirty="0" err="1" smtClean="0"/>
              <a:t>square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5 km on </a:t>
            </a:r>
            <a:r>
              <a:rPr lang="it-IT" sz="2000" dirty="0" err="1" smtClean="0"/>
              <a:t>Earth</a:t>
            </a:r>
            <a:endParaRPr lang="it-IT" sz="2000" dirty="0" smtClean="0"/>
          </a:p>
          <a:p>
            <a:r>
              <a:rPr lang="it-IT" sz="2000" dirty="0" smtClean="0"/>
              <a:t>The data are </a:t>
            </a:r>
            <a:r>
              <a:rPr lang="it-IT" sz="2000" dirty="0" err="1" smtClean="0"/>
              <a:t>recorded</a:t>
            </a:r>
            <a:r>
              <a:rPr lang="it-IT" sz="2000" dirty="0" smtClean="0"/>
              <a:t> </a:t>
            </a:r>
            <a:r>
              <a:rPr lang="it-IT" sz="2000" dirty="0" err="1" smtClean="0"/>
              <a:t>only</a:t>
            </a:r>
            <a:r>
              <a:rPr lang="it-IT" sz="2000" dirty="0" smtClean="0"/>
              <a:t> in the night </a:t>
            </a:r>
            <a:r>
              <a:rPr lang="it-IT" sz="2000" dirty="0" err="1" smtClean="0"/>
              <a:t>each</a:t>
            </a:r>
            <a:r>
              <a:rPr lang="it-IT" sz="2000" dirty="0" smtClean="0"/>
              <a:t> 6.6 ms (in METEOR mode), in 256 </a:t>
            </a:r>
            <a:r>
              <a:rPr lang="it-IT" sz="2000" dirty="0" err="1" smtClean="0"/>
              <a:t>timeticks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a total </a:t>
            </a:r>
            <a:r>
              <a:rPr lang="it-IT" sz="2000" dirty="0" err="1" smtClean="0"/>
              <a:t>acquisition</a:t>
            </a:r>
            <a:r>
              <a:rPr lang="it-IT" sz="2000" dirty="0" smtClean="0"/>
              <a:t> </a:t>
            </a:r>
            <a:r>
              <a:rPr lang="it-IT" sz="2000" dirty="0" err="1" smtClean="0"/>
              <a:t>time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1.68 </a:t>
            </a:r>
            <a:r>
              <a:rPr lang="it-IT" sz="2000" dirty="0" err="1" smtClean="0"/>
              <a:t>seconds</a:t>
            </a:r>
            <a:endParaRPr lang="it-IT" sz="2000" dirty="0" smtClean="0"/>
          </a:p>
          <a:p>
            <a:r>
              <a:rPr lang="it-IT" sz="2000" dirty="0" err="1" smtClean="0"/>
              <a:t>Photons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arrive</a:t>
            </a:r>
            <a:r>
              <a:rPr lang="it-IT" sz="2000" dirty="0" smtClean="0"/>
              <a:t> are </a:t>
            </a:r>
            <a:r>
              <a:rPr lang="it-IT" sz="2000" dirty="0" err="1" smtClean="0"/>
              <a:t>converted</a:t>
            </a:r>
            <a:r>
              <a:rPr lang="it-IT" sz="2000" dirty="0" smtClean="0"/>
              <a:t> in </a:t>
            </a:r>
            <a:r>
              <a:rPr lang="it-IT" sz="2000" dirty="0" err="1" smtClean="0"/>
              <a:t>photoelectrons</a:t>
            </a:r>
            <a:r>
              <a:rPr lang="it-IT" sz="2000" dirty="0" smtClean="0"/>
              <a:t> and </a:t>
            </a:r>
            <a:r>
              <a:rPr lang="it-IT" sz="2000" dirty="0" err="1" smtClean="0"/>
              <a:t>finally</a:t>
            </a:r>
            <a:r>
              <a:rPr lang="it-IT" sz="2000" dirty="0" smtClean="0"/>
              <a:t> in ADC </a:t>
            </a:r>
            <a:r>
              <a:rPr lang="it-IT" sz="2000" dirty="0" err="1" smtClean="0"/>
              <a:t>counts</a:t>
            </a:r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</p:txBody>
      </p:sp>
      <p:pic>
        <p:nvPicPr>
          <p:cNvPr id="8193" name="Picture 1" descr="C:\Users\Antonello\Desktop\others\The-TUS-photodetector-left-and-one-PMT-clust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4061758" cy="2027432"/>
          </a:xfrm>
          <a:prstGeom prst="rect">
            <a:avLst/>
          </a:prstGeom>
          <a:noFill/>
        </p:spPr>
      </p:pic>
      <p:graphicFrame>
        <p:nvGraphicFramePr>
          <p:cNvPr id="8194" name="Object 2"/>
          <p:cNvGraphicFramePr>
            <a:graphicFrameLocks noChangeAspect="1"/>
          </p:cNvGraphicFramePr>
          <p:nvPr/>
        </p:nvGraphicFramePr>
        <p:xfrm>
          <a:off x="5292080" y="3140968"/>
          <a:ext cx="3456431" cy="2346960"/>
        </p:xfrm>
        <a:graphic>
          <a:graphicData uri="http://schemas.openxmlformats.org/presentationml/2006/ole">
            <p:oleObj spid="_x0000_s76802" name="PDF" r:id="rId4" imgW="0" imgH="0" progId="FoxitPhantomPDF.Document">
              <p:embed/>
            </p:oleObj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0" y="58052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 </a:t>
            </a:r>
            <a:r>
              <a:rPr lang="it-IT" dirty="0" err="1" smtClean="0"/>
              <a:t>left</a:t>
            </a:r>
            <a:r>
              <a:rPr lang="it-IT" dirty="0" smtClean="0"/>
              <a:t> : TUS </a:t>
            </a:r>
            <a:r>
              <a:rPr lang="it-IT" dirty="0" err="1" smtClean="0"/>
              <a:t>photodetector</a:t>
            </a:r>
            <a:r>
              <a:rPr lang="it-IT" dirty="0" smtClean="0"/>
              <a:t>. On right : a </a:t>
            </a:r>
            <a:r>
              <a:rPr lang="it-IT" dirty="0" err="1" smtClean="0"/>
              <a:t>typical</a:t>
            </a:r>
            <a:r>
              <a:rPr lang="it-IT" dirty="0" smtClean="0"/>
              <a:t> </a:t>
            </a:r>
            <a:r>
              <a:rPr lang="it-IT" dirty="0" err="1" smtClean="0"/>
              <a:t>light-curve</a:t>
            </a:r>
            <a:r>
              <a:rPr lang="it-IT" dirty="0" smtClean="0"/>
              <a:t> </a:t>
            </a:r>
            <a:r>
              <a:rPr lang="it-IT" dirty="0" err="1" smtClean="0"/>
              <a:t>recorded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TUS.</a:t>
            </a:r>
            <a:endParaRPr lang="it-IT" dirty="0"/>
          </a:p>
        </p:txBody>
      </p:sp>
      <p:sp>
        <p:nvSpPr>
          <p:cNvPr id="8" name="Shape 341"/>
          <p:cNvSpPr txBox="1"/>
          <p:nvPr/>
        </p:nvSpPr>
        <p:spPr>
          <a:xfrm>
            <a:off x="6372200" y="5373216"/>
            <a:ext cx="1872208" cy="35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256 timeticks (6.6 ms) </a:t>
            </a:r>
            <a:endParaRPr sz="1100" dirty="0"/>
          </a:p>
        </p:txBody>
      </p:sp>
      <p:sp>
        <p:nvSpPr>
          <p:cNvPr id="9" name="Rettangolo 8"/>
          <p:cNvSpPr/>
          <p:nvPr/>
        </p:nvSpPr>
        <p:spPr>
          <a:xfrm>
            <a:off x="4932040" y="3140968"/>
            <a:ext cx="551754" cy="415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051" dirty="0" smtClean="0"/>
              <a:t>ADC </a:t>
            </a:r>
          </a:p>
          <a:p>
            <a:r>
              <a:rPr lang="it-IT" sz="1051" dirty="0" err="1" smtClean="0"/>
              <a:t>counts</a:t>
            </a:r>
            <a:endParaRPr lang="it-IT" sz="1051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36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graphicFrame>
        <p:nvGraphicFramePr>
          <p:cNvPr id="8195" name="Object 3"/>
          <p:cNvGraphicFramePr>
            <a:graphicFrameLocks noChangeAspect="1"/>
          </p:cNvGraphicFramePr>
          <p:nvPr/>
        </p:nvGraphicFramePr>
        <p:xfrm>
          <a:off x="9476574" y="3651177"/>
          <a:ext cx="3512406" cy="2527446"/>
        </p:xfrm>
        <a:graphic>
          <a:graphicData uri="http://schemas.openxmlformats.org/presentationml/2006/ole">
            <p:oleObj spid="_x0000_s76803" name="PDF" r:id="rId5" imgW="0" imgH="0" progId="FoxitPhantomPDF.Document">
              <p:embed/>
            </p:oleObj>
          </a:graphicData>
        </a:graphic>
      </p:graphicFrame>
      <p:cxnSp>
        <p:nvCxnSpPr>
          <p:cNvPr id="13" name="Connettore 1 12"/>
          <p:cNvCxnSpPr/>
          <p:nvPr/>
        </p:nvCxnSpPr>
        <p:spPr>
          <a:xfrm flipH="1" flipV="1">
            <a:off x="1547664" y="908720"/>
            <a:ext cx="1423392" cy="127248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Shape 1"/>
          <p:cNvSpPr txBox="1"/>
          <p:nvPr/>
        </p:nvSpPr>
        <p:spPr>
          <a:xfrm>
            <a:off x="-828478" y="125803"/>
            <a:ext cx="11017013" cy="1574691"/>
          </a:xfrm>
          <a:prstGeom prst="rect">
            <a:avLst/>
          </a:prstGeom>
          <a:noFill/>
          <a:ln>
            <a:noFill/>
          </a:ln>
        </p:spPr>
        <p:txBody>
          <a:bodyPr lIns="45814" tIns="45814" rIns="45814" bIns="45814" anchor="ctr"/>
          <a:lstStyle/>
          <a:p>
            <a:pPr algn="ctr">
              <a:lnSpc>
                <a:spcPct val="100000"/>
              </a:lnSpc>
            </a:pPr>
            <a:r>
              <a:rPr lang="en-US" sz="3900" b="1" spc="-1" dirty="0">
                <a:solidFill>
                  <a:srgbClr val="FFC000"/>
                </a:solidFill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</a:rPr>
              <a:t> </a:t>
            </a:r>
            <a:endParaRPr lang="en-US" sz="25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Helvetica Light"/>
            </a:endParaRPr>
          </a:p>
        </p:txBody>
      </p:sp>
      <p:sp>
        <p:nvSpPr>
          <p:cNvPr id="39" name="TextShape 2"/>
          <p:cNvSpPr txBox="1"/>
          <p:nvPr/>
        </p:nvSpPr>
        <p:spPr>
          <a:xfrm>
            <a:off x="8725219" y="6340022"/>
            <a:ext cx="189844" cy="273881"/>
          </a:xfrm>
          <a:prstGeom prst="rect">
            <a:avLst/>
          </a:prstGeom>
          <a:noFill/>
          <a:ln>
            <a:noFill/>
          </a:ln>
        </p:spPr>
        <p:txBody>
          <a:bodyPr lIns="45814" tIns="45814" rIns="45814" bIns="45814" anchor="ctr"/>
          <a:lstStyle/>
          <a:p>
            <a:endParaRPr lang="en-US" sz="17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  <p:sp>
        <p:nvSpPr>
          <p:cNvPr id="40" name="CustomShape 3"/>
          <p:cNvSpPr/>
          <p:nvPr/>
        </p:nvSpPr>
        <p:spPr>
          <a:xfrm>
            <a:off x="236419" y="4879237"/>
            <a:ext cx="2019178" cy="456638"/>
          </a:xfrm>
          <a:prstGeom prst="rect">
            <a:avLst/>
          </a:prstGeom>
          <a:noFill/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9637" name="Picture 5" descr="C:\Users\Antonello\Desktop\others\porcoCA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64"/>
            <a:ext cx="9144000" cy="685682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</p:pic>
      <p:sp>
        <p:nvSpPr>
          <p:cNvPr id="28" name="CasellaDiTesto 27"/>
          <p:cNvSpPr txBox="1"/>
          <p:nvPr/>
        </p:nvSpPr>
        <p:spPr>
          <a:xfrm>
            <a:off x="3073834" y="251671"/>
            <a:ext cx="42924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 smtClean="0">
                <a:solidFill>
                  <a:srgbClr val="00B050"/>
                </a:solidFill>
              </a:rPr>
              <a:t>TUS</a:t>
            </a:r>
          </a:p>
          <a:p>
            <a:r>
              <a:rPr lang="it-IT" sz="2400" b="1" dirty="0" smtClean="0">
                <a:solidFill>
                  <a:srgbClr val="00B050"/>
                </a:solidFill>
              </a:rPr>
              <a:t>LOMONOSOV (500km)</a:t>
            </a:r>
            <a:endParaRPr lang="it-IT" sz="2400" b="1" dirty="0">
              <a:solidFill>
                <a:srgbClr val="00B050"/>
              </a:solidFill>
            </a:endParaRPr>
          </a:p>
        </p:txBody>
      </p:sp>
      <p:cxnSp>
        <p:nvCxnSpPr>
          <p:cNvPr id="30" name="Connettore 1 29"/>
          <p:cNvCxnSpPr/>
          <p:nvPr/>
        </p:nvCxnSpPr>
        <p:spPr>
          <a:xfrm>
            <a:off x="755576" y="908720"/>
            <a:ext cx="0" cy="216024"/>
          </a:xfrm>
          <a:prstGeom prst="line">
            <a:avLst/>
          </a:prstGeom>
          <a:ln w="889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1 30"/>
          <p:cNvCxnSpPr/>
          <p:nvPr/>
        </p:nvCxnSpPr>
        <p:spPr>
          <a:xfrm>
            <a:off x="755576" y="908720"/>
            <a:ext cx="0" cy="216024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ttore 1 32"/>
          <p:cNvCxnSpPr/>
          <p:nvPr/>
        </p:nvCxnSpPr>
        <p:spPr>
          <a:xfrm flipH="1">
            <a:off x="755576" y="836712"/>
            <a:ext cx="72008" cy="216024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1 34"/>
          <p:cNvCxnSpPr/>
          <p:nvPr/>
        </p:nvCxnSpPr>
        <p:spPr>
          <a:xfrm flipH="1" flipV="1">
            <a:off x="611560" y="1052736"/>
            <a:ext cx="432048" cy="80392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H="1" flipV="1">
            <a:off x="763960" y="989112"/>
            <a:ext cx="135632" cy="207640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ttore 1 45"/>
          <p:cNvCxnSpPr/>
          <p:nvPr/>
        </p:nvCxnSpPr>
        <p:spPr>
          <a:xfrm flipH="1" flipV="1">
            <a:off x="1547664" y="908720"/>
            <a:ext cx="1423392" cy="127248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ttore 1 47"/>
          <p:cNvCxnSpPr/>
          <p:nvPr/>
        </p:nvCxnSpPr>
        <p:spPr>
          <a:xfrm flipH="1" flipV="1">
            <a:off x="1115616" y="260648"/>
            <a:ext cx="1423392" cy="127248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ttore 1 48"/>
          <p:cNvCxnSpPr/>
          <p:nvPr/>
        </p:nvCxnSpPr>
        <p:spPr>
          <a:xfrm flipH="1" flipV="1">
            <a:off x="2123728" y="629072"/>
            <a:ext cx="135632" cy="207640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ttore 1 49"/>
          <p:cNvCxnSpPr/>
          <p:nvPr/>
        </p:nvCxnSpPr>
        <p:spPr>
          <a:xfrm flipH="1" flipV="1">
            <a:off x="2284512" y="781472"/>
            <a:ext cx="487288" cy="55240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1 60"/>
          <p:cNvCxnSpPr/>
          <p:nvPr/>
        </p:nvCxnSpPr>
        <p:spPr>
          <a:xfrm flipH="1" flipV="1">
            <a:off x="2555776" y="764704"/>
            <a:ext cx="135632" cy="207640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1 61"/>
          <p:cNvCxnSpPr/>
          <p:nvPr/>
        </p:nvCxnSpPr>
        <p:spPr>
          <a:xfrm flipH="1" flipV="1">
            <a:off x="2123728" y="332656"/>
            <a:ext cx="135632" cy="207640"/>
          </a:xfrm>
          <a:prstGeom prst="line">
            <a:avLst/>
          </a:prstGeom>
          <a:ln w="5715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ttore 1 62"/>
          <p:cNvCxnSpPr/>
          <p:nvPr/>
        </p:nvCxnSpPr>
        <p:spPr>
          <a:xfrm flipH="1" flipV="1">
            <a:off x="2204120" y="332656"/>
            <a:ext cx="135632" cy="207640"/>
          </a:xfrm>
          <a:prstGeom prst="line">
            <a:avLst/>
          </a:prstGeom>
          <a:ln w="5715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CasellaDiTesto 63"/>
          <p:cNvSpPr txBox="1"/>
          <p:nvPr/>
        </p:nvSpPr>
        <p:spPr>
          <a:xfrm>
            <a:off x="179512" y="2204864"/>
            <a:ext cx="26642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FF0000"/>
                </a:solidFill>
              </a:rPr>
              <a:t>JEM-EUSO</a:t>
            </a:r>
          </a:p>
          <a:p>
            <a:r>
              <a:rPr lang="it-IT" sz="2800" dirty="0" smtClean="0">
                <a:solidFill>
                  <a:srgbClr val="FF0000"/>
                </a:solidFill>
              </a:rPr>
              <a:t>COLLABORATION</a:t>
            </a:r>
            <a:endParaRPr lang="it-IT" sz="2800" dirty="0">
              <a:solidFill>
                <a:srgbClr val="FF0000"/>
              </a:solidFill>
            </a:endParaRPr>
          </a:p>
        </p:txBody>
      </p:sp>
      <p:sp>
        <p:nvSpPr>
          <p:cNvPr id="20" name="Segnaposto data 1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21" name="Segnaposto numero diapositiva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37</a:t>
            </a:fld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cxnSp>
        <p:nvCxnSpPr>
          <p:cNvPr id="23" name="Connettore 1 22"/>
          <p:cNvCxnSpPr/>
          <p:nvPr/>
        </p:nvCxnSpPr>
        <p:spPr>
          <a:xfrm flipH="1" flipV="1">
            <a:off x="1700064" y="1061120"/>
            <a:ext cx="1423392" cy="127248"/>
          </a:xfrm>
          <a:prstGeom prst="line">
            <a:avLst/>
          </a:prstGeom>
          <a:ln w="88900">
            <a:solidFill>
              <a:srgbClr val="17171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Antonello\Desktop\others\800px-Protonshow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924945"/>
            <a:ext cx="9540552" cy="3933056"/>
          </a:xfrm>
          <a:prstGeom prst="rect">
            <a:avLst/>
          </a:prstGeom>
          <a:noFill/>
        </p:spPr>
      </p:pic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38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Università degli studi di Torino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119664" y="6309320"/>
            <a:ext cx="3024336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119664" y="2996952"/>
            <a:ext cx="3024336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 rot="5400000">
            <a:off x="7428952" y="4594272"/>
            <a:ext cx="3384376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Titolo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4" name="Rettangolo 13"/>
          <p:cNvSpPr/>
          <p:nvPr/>
        </p:nvSpPr>
        <p:spPr>
          <a:xfrm>
            <a:off x="0" y="0"/>
            <a:ext cx="9594241" cy="299695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5" name="Picture 6" descr="C:\Users\Antonello\Desktop\others\GoogleEarth_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340768"/>
            <a:ext cx="2129862" cy="20214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2" name="Picture 4" descr="C:\Users\Antonello\Desktop\others\METEO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55776" y="476672"/>
            <a:ext cx="3565110" cy="3392607"/>
          </a:xfrm>
          <a:prstGeom prst="rect">
            <a:avLst/>
          </a:prstGeom>
          <a:noFill/>
        </p:spPr>
      </p:pic>
      <p:sp>
        <p:nvSpPr>
          <p:cNvPr id="2" name="CasellaDiTesto 1"/>
          <p:cNvSpPr txBox="1"/>
          <p:nvPr/>
        </p:nvSpPr>
        <p:spPr>
          <a:xfrm>
            <a:off x="0" y="0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 b="1" dirty="0" smtClean="0">
                <a:solidFill>
                  <a:srgbClr val="C00000"/>
                </a:solidFill>
              </a:rPr>
              <a:t>EXAMPLE OF  A METEOR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3933056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a </a:t>
            </a:r>
            <a:r>
              <a:rPr lang="it-IT" dirty="0" err="1" smtClean="0"/>
              <a:t>good</a:t>
            </a:r>
            <a:r>
              <a:rPr lang="it-IT" dirty="0" smtClean="0"/>
              <a:t> candidate </a:t>
            </a:r>
            <a:r>
              <a:rPr lang="it-IT" dirty="0" err="1" smtClean="0"/>
              <a:t>to</a:t>
            </a:r>
            <a:r>
              <a:rPr lang="it-IT" dirty="0" smtClean="0"/>
              <a:t> </a:t>
            </a:r>
            <a:r>
              <a:rPr lang="it-IT" dirty="0" err="1" smtClean="0"/>
              <a:t>be</a:t>
            </a:r>
            <a:r>
              <a:rPr lang="it-IT" dirty="0" smtClean="0"/>
              <a:t> a </a:t>
            </a:r>
            <a:r>
              <a:rPr lang="it-IT" dirty="0" err="1" smtClean="0"/>
              <a:t>meteor</a:t>
            </a:r>
            <a:r>
              <a:rPr lang="it-IT" dirty="0" smtClean="0"/>
              <a:t>. </a:t>
            </a:r>
            <a:r>
              <a:rPr lang="it-IT" dirty="0" err="1" smtClean="0"/>
              <a:t>It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</a:t>
            </a:r>
            <a:r>
              <a:rPr lang="it-IT" dirty="0" err="1" smtClean="0"/>
              <a:t>very</a:t>
            </a:r>
            <a:r>
              <a:rPr lang="it-IT" dirty="0" smtClean="0"/>
              <a:t> fast, the </a:t>
            </a:r>
            <a:r>
              <a:rPr lang="it-IT" dirty="0" err="1" smtClean="0"/>
              <a:t>horizontal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stimated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88 km/s ± 19 km/s, </a:t>
            </a:r>
            <a:r>
              <a:rPr lang="it-IT" dirty="0" err="1" smtClean="0"/>
              <a:t>bigger</a:t>
            </a:r>
            <a:r>
              <a:rPr lang="it-IT" dirty="0" smtClean="0"/>
              <a:t> </a:t>
            </a:r>
            <a:r>
              <a:rPr lang="it-IT" dirty="0" err="1" smtClean="0"/>
              <a:t>than</a:t>
            </a:r>
            <a:r>
              <a:rPr lang="it-IT" dirty="0" smtClean="0"/>
              <a:t> the upper </a:t>
            </a:r>
            <a:r>
              <a:rPr lang="it-IT" dirty="0" err="1" smtClean="0"/>
              <a:t>limit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</a:t>
            </a:r>
            <a:r>
              <a:rPr lang="it-IT" dirty="0" err="1" smtClean="0"/>
              <a:t>meteors</a:t>
            </a:r>
            <a:r>
              <a:rPr lang="it-IT" dirty="0" smtClean="0"/>
              <a:t>’ </a:t>
            </a:r>
            <a:r>
              <a:rPr lang="it-IT" dirty="0" err="1" smtClean="0"/>
              <a:t>speed</a:t>
            </a:r>
            <a:r>
              <a:rPr lang="it-IT" dirty="0" smtClean="0"/>
              <a:t>. </a:t>
            </a:r>
            <a:r>
              <a:rPr lang="it-IT" dirty="0" err="1" smtClean="0"/>
              <a:t>But</a:t>
            </a:r>
            <a:r>
              <a:rPr lang="it-IT" dirty="0" smtClean="0"/>
              <a:t> </a:t>
            </a:r>
            <a:r>
              <a:rPr lang="it-IT" dirty="0" err="1" smtClean="0"/>
              <a:t>if</a:t>
            </a:r>
            <a:r>
              <a:rPr lang="it-IT" dirty="0" smtClean="0"/>
              <a:t> </a:t>
            </a:r>
            <a:r>
              <a:rPr lang="it-IT" dirty="0" err="1" smtClean="0"/>
              <a:t>we</a:t>
            </a:r>
            <a:r>
              <a:rPr lang="it-IT" dirty="0" smtClean="0"/>
              <a:t> take </a:t>
            </a:r>
            <a:r>
              <a:rPr lang="it-IT" dirty="0" err="1" smtClean="0"/>
              <a:t>into</a:t>
            </a:r>
            <a:r>
              <a:rPr lang="it-IT" dirty="0" smtClean="0"/>
              <a:t> account the offset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 </a:t>
            </a:r>
            <a:r>
              <a:rPr lang="it-IT" dirty="0" err="1" smtClean="0"/>
              <a:t>should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a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smaller</a:t>
            </a:r>
            <a:r>
              <a:rPr lang="it-IT" dirty="0" smtClean="0"/>
              <a:t>. </a:t>
            </a:r>
          </a:p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event</a:t>
            </a:r>
            <a:r>
              <a:rPr lang="it-IT" dirty="0" smtClean="0"/>
              <a:t> </a:t>
            </a:r>
            <a:r>
              <a:rPr lang="it-IT" dirty="0" err="1" smtClean="0"/>
              <a:t>is</a:t>
            </a:r>
            <a:r>
              <a:rPr lang="it-IT" dirty="0" smtClean="0"/>
              <a:t> in the </a:t>
            </a:r>
            <a:r>
              <a:rPr lang="it-IT" dirty="0" err="1" smtClean="0"/>
              <a:t>Pacific</a:t>
            </a:r>
            <a:r>
              <a:rPr lang="it-IT" dirty="0" smtClean="0"/>
              <a:t> </a:t>
            </a:r>
            <a:r>
              <a:rPr lang="it-IT" dirty="0" err="1" smtClean="0"/>
              <a:t>ocean</a:t>
            </a:r>
            <a:r>
              <a:rPr lang="it-IT" dirty="0" smtClean="0"/>
              <a:t> (no </a:t>
            </a:r>
            <a:r>
              <a:rPr lang="it-IT" dirty="0" err="1" smtClean="0"/>
              <a:t>stationary</a:t>
            </a:r>
            <a:r>
              <a:rPr lang="it-IT" dirty="0" smtClean="0"/>
              <a:t> light source ).</a:t>
            </a:r>
          </a:p>
          <a:p>
            <a:endParaRPr lang="it-IT" dirty="0" smtClean="0"/>
          </a:p>
          <a:p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meteor</a:t>
            </a:r>
            <a:r>
              <a:rPr lang="it-IT" dirty="0" smtClean="0"/>
              <a:t> </a:t>
            </a:r>
            <a:r>
              <a:rPr lang="it-IT" dirty="0" err="1" smtClean="0"/>
              <a:t>most</a:t>
            </a:r>
            <a:r>
              <a:rPr lang="it-IT" dirty="0" smtClean="0"/>
              <a:t> </a:t>
            </a:r>
            <a:r>
              <a:rPr lang="it-IT" dirty="0" err="1" smtClean="0"/>
              <a:t>probably</a:t>
            </a:r>
            <a:r>
              <a:rPr lang="it-IT" dirty="0" smtClean="0"/>
              <a:t> </a:t>
            </a:r>
            <a:r>
              <a:rPr lang="it-IT" dirty="0" err="1" smtClean="0"/>
              <a:t>comes</a:t>
            </a:r>
            <a:r>
              <a:rPr lang="it-IT" dirty="0" smtClean="0"/>
              <a:t> </a:t>
            </a:r>
            <a:r>
              <a:rPr lang="it-IT" dirty="0" err="1" smtClean="0"/>
              <a:t>from</a:t>
            </a:r>
            <a:r>
              <a:rPr lang="it-IT" dirty="0" smtClean="0"/>
              <a:t> the </a:t>
            </a:r>
            <a:r>
              <a:rPr lang="it-IT" dirty="0" err="1" smtClean="0"/>
              <a:t>bright</a:t>
            </a:r>
            <a:r>
              <a:rPr lang="it-IT" dirty="0" smtClean="0"/>
              <a:t> </a:t>
            </a:r>
            <a:r>
              <a:rPr lang="it-IT" dirty="0" err="1" smtClean="0"/>
              <a:t>meteor</a:t>
            </a:r>
            <a:r>
              <a:rPr lang="it-IT" dirty="0" smtClean="0"/>
              <a:t> </a:t>
            </a:r>
            <a:r>
              <a:rPr lang="it-IT" dirty="0" err="1" smtClean="0"/>
              <a:t>shower</a:t>
            </a:r>
            <a:r>
              <a:rPr lang="it-IT" dirty="0" smtClean="0"/>
              <a:t> </a:t>
            </a:r>
            <a:r>
              <a:rPr lang="it-IT" b="1" dirty="0" err="1" smtClean="0"/>
              <a:t>Quadrantis</a:t>
            </a:r>
            <a:r>
              <a:rPr lang="it-IT" dirty="0" smtClean="0"/>
              <a:t> </a:t>
            </a:r>
            <a:r>
              <a:rPr lang="it-IT" dirty="0" err="1" smtClean="0"/>
              <a:t>which</a:t>
            </a:r>
            <a:r>
              <a:rPr lang="it-IT" dirty="0" smtClean="0"/>
              <a:t> </a:t>
            </a:r>
            <a:r>
              <a:rPr lang="it-IT" dirty="0" err="1" smtClean="0"/>
              <a:t>have</a:t>
            </a:r>
            <a:r>
              <a:rPr lang="it-IT" dirty="0" smtClean="0"/>
              <a:t> </a:t>
            </a:r>
            <a:r>
              <a:rPr lang="it-IT" dirty="0" err="1" smtClean="0"/>
              <a:t>an</a:t>
            </a:r>
            <a:r>
              <a:rPr lang="it-IT" dirty="0" smtClean="0"/>
              <a:t> </a:t>
            </a:r>
            <a:r>
              <a:rPr lang="it-IT" dirty="0" err="1" smtClean="0"/>
              <a:t>estimated</a:t>
            </a:r>
            <a:r>
              <a:rPr lang="it-IT" dirty="0" smtClean="0"/>
              <a:t> </a:t>
            </a:r>
            <a:r>
              <a:rPr lang="it-IT" dirty="0" err="1" smtClean="0"/>
              <a:t>speed</a:t>
            </a:r>
            <a:r>
              <a:rPr lang="it-IT" dirty="0" smtClean="0"/>
              <a:t> </a:t>
            </a:r>
            <a:r>
              <a:rPr lang="it-IT" dirty="0" err="1" smtClean="0"/>
              <a:t>of</a:t>
            </a:r>
            <a:r>
              <a:rPr lang="it-IT" dirty="0" smtClean="0"/>
              <a:t> 41km/s. </a:t>
            </a:r>
          </a:p>
          <a:p>
            <a:r>
              <a:rPr lang="it-IT" dirty="0" err="1" smtClean="0"/>
              <a:t>They</a:t>
            </a:r>
            <a:r>
              <a:rPr lang="it-IT" dirty="0" smtClean="0"/>
              <a:t> </a:t>
            </a:r>
            <a:r>
              <a:rPr lang="it-IT" dirty="0" err="1" smtClean="0"/>
              <a:t>had</a:t>
            </a:r>
            <a:r>
              <a:rPr lang="it-IT" dirty="0" smtClean="0"/>
              <a:t> the </a:t>
            </a:r>
            <a:r>
              <a:rPr lang="it-IT" dirty="0" err="1" smtClean="0"/>
              <a:t>peak</a:t>
            </a:r>
            <a:r>
              <a:rPr lang="it-IT" dirty="0" smtClean="0"/>
              <a:t> on 3 </a:t>
            </a:r>
            <a:r>
              <a:rPr lang="it-IT" dirty="0" err="1" smtClean="0"/>
              <a:t>January</a:t>
            </a:r>
            <a:r>
              <a:rPr lang="it-IT" dirty="0" smtClean="0"/>
              <a:t> 2017, </a:t>
            </a:r>
            <a:r>
              <a:rPr lang="it-IT" dirty="0" err="1" smtClean="0"/>
              <a:t>same</a:t>
            </a:r>
            <a:r>
              <a:rPr lang="it-IT" dirty="0" smtClean="0"/>
              <a:t> </a:t>
            </a:r>
            <a:r>
              <a:rPr lang="it-IT" dirty="0" err="1" smtClean="0"/>
              <a:t>as</a:t>
            </a:r>
            <a:r>
              <a:rPr lang="it-IT" dirty="0" smtClean="0"/>
              <a:t> the </a:t>
            </a:r>
            <a:r>
              <a:rPr lang="it-IT" dirty="0" err="1" smtClean="0"/>
              <a:t>time</a:t>
            </a:r>
            <a:r>
              <a:rPr lang="it-IT" dirty="0" smtClean="0"/>
              <a:t> </a:t>
            </a:r>
            <a:r>
              <a:rPr lang="it-IT" dirty="0" err="1" smtClean="0"/>
              <a:t>that</a:t>
            </a:r>
            <a:r>
              <a:rPr lang="it-IT" dirty="0" smtClean="0"/>
              <a:t> TUS </a:t>
            </a:r>
            <a:r>
              <a:rPr lang="it-IT" dirty="0" err="1" smtClean="0"/>
              <a:t>has</a:t>
            </a:r>
            <a:r>
              <a:rPr lang="it-IT" dirty="0" smtClean="0"/>
              <a:t> </a:t>
            </a:r>
            <a:r>
              <a:rPr lang="it-IT" dirty="0" err="1" smtClean="0"/>
              <a:t>recorded</a:t>
            </a:r>
            <a:r>
              <a:rPr lang="it-IT" dirty="0" smtClean="0"/>
              <a:t> </a:t>
            </a:r>
            <a:r>
              <a:rPr lang="it-IT" dirty="0" err="1" smtClean="0"/>
              <a:t>this</a:t>
            </a:r>
            <a:r>
              <a:rPr lang="it-IT" dirty="0" smtClean="0"/>
              <a:t> </a:t>
            </a:r>
            <a:r>
              <a:rPr lang="it-IT" dirty="0" err="1" smtClean="0"/>
              <a:t>one</a:t>
            </a:r>
            <a:r>
              <a:rPr lang="it-IT" dirty="0" smtClean="0"/>
              <a:t>.</a:t>
            </a:r>
            <a:endParaRPr lang="it-IT" dirty="0"/>
          </a:p>
        </p:txBody>
      </p:sp>
      <p:pic>
        <p:nvPicPr>
          <p:cNvPr id="28676" name="Picture 4" descr="C:\Users\Antonello\Desktop\TesiTriennale\TUS_by_Kenji\candidateMSU\220px-Quadrantid_meteor_shower_radiant_point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980728"/>
            <a:ext cx="1944216" cy="1944215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8" name="Rettangolo 7"/>
          <p:cNvSpPr/>
          <p:nvPr/>
        </p:nvSpPr>
        <p:spPr>
          <a:xfrm>
            <a:off x="395536" y="3140968"/>
            <a:ext cx="2376264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Radiant point of </a:t>
            </a:r>
            <a:r>
              <a:rPr lang="en-US" sz="1100" dirty="0" err="1" smtClean="0"/>
              <a:t>Quadrantid</a:t>
            </a:r>
            <a:r>
              <a:rPr lang="en-US" sz="1100" dirty="0" smtClean="0"/>
              <a:t> meteor</a:t>
            </a:r>
          </a:p>
          <a:p>
            <a:r>
              <a:rPr lang="en-US" sz="1100" dirty="0" smtClean="0"/>
              <a:t> shower, active each year in early January</a:t>
            </a:r>
            <a:endParaRPr lang="it-IT" sz="1100" dirty="0"/>
          </a:p>
        </p:txBody>
      </p:sp>
      <p:graphicFrame>
        <p:nvGraphicFramePr>
          <p:cNvPr id="43011" name="Object 3"/>
          <p:cNvGraphicFramePr>
            <a:graphicFrameLocks noChangeAspect="1"/>
          </p:cNvGraphicFramePr>
          <p:nvPr/>
        </p:nvGraphicFramePr>
        <p:xfrm>
          <a:off x="5856508" y="1124744"/>
          <a:ext cx="3287492" cy="2232248"/>
        </p:xfrm>
        <a:graphic>
          <a:graphicData uri="http://schemas.openxmlformats.org/presentationml/2006/ole">
            <p:oleObj spid="_x0000_s82946" name="PDF" r:id="rId5" imgW="0" imgH="0" progId="FoxitPhantomPDF.Document">
              <p:embed/>
            </p:oleObj>
          </a:graphicData>
        </a:graphic>
      </p:graphicFrame>
      <p:cxnSp>
        <p:nvCxnSpPr>
          <p:cNvPr id="12" name="Connettore 2 11"/>
          <p:cNvCxnSpPr/>
          <p:nvPr/>
        </p:nvCxnSpPr>
        <p:spPr>
          <a:xfrm flipH="1" flipV="1">
            <a:off x="5076056" y="3284984"/>
            <a:ext cx="432048" cy="432048"/>
          </a:xfrm>
          <a:prstGeom prst="straightConnector1">
            <a:avLst/>
          </a:prstGeom>
          <a:ln w="3492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e 14"/>
          <p:cNvSpPr/>
          <p:nvPr/>
        </p:nvSpPr>
        <p:spPr>
          <a:xfrm rot="5068049">
            <a:off x="4207698" y="2236222"/>
            <a:ext cx="1440160" cy="720080"/>
          </a:xfrm>
          <a:prstGeom prst="ellipse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/>
          <p:cNvSpPr txBox="1"/>
          <p:nvPr/>
        </p:nvSpPr>
        <p:spPr>
          <a:xfrm>
            <a:off x="5588421" y="770285"/>
            <a:ext cx="487439" cy="32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  <p:sp>
        <p:nvSpPr>
          <p:cNvPr id="19" name="Shape 341"/>
          <p:cNvSpPr txBox="1"/>
          <p:nvPr/>
        </p:nvSpPr>
        <p:spPr>
          <a:xfrm>
            <a:off x="6588224" y="3356992"/>
            <a:ext cx="1872208" cy="35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256 timeticks (6.6 ms) </a:t>
            </a:r>
            <a:endParaRPr sz="1100" dirty="0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39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20" name="CasellaDiTesto 19"/>
          <p:cNvSpPr txBox="1"/>
          <p:nvPr/>
        </p:nvSpPr>
        <p:spPr>
          <a:xfrm>
            <a:off x="5796136" y="1052736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  <p:pic>
        <p:nvPicPr>
          <p:cNvPr id="3" name="Picture 4" descr="C:\Users\Antonello\Desktop\TesiTriennale\TUS_by_Kenji\candidateMSU\osc_170318_105639_220-scaled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53180" y="2356961"/>
            <a:ext cx="2994240" cy="224567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 descr="F:\tusssssssssssss\lomonosov_flight_scenario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3068960"/>
            <a:ext cx="4283968" cy="3269879"/>
          </a:xfrm>
          <a:prstGeom prst="rect">
            <a:avLst/>
          </a:prstGeom>
          <a:noFill/>
        </p:spPr>
      </p:pic>
      <p:pic>
        <p:nvPicPr>
          <p:cNvPr id="63490" name="Picture 2" descr="C:\Users\Antonello\Desktop\others\800px-Protonshowe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317" y="2229896"/>
            <a:ext cx="6027795" cy="4581119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r>
              <a:rPr lang="it-IT" sz="3703" b="1" dirty="0" err="1" smtClean="0">
                <a:solidFill>
                  <a:srgbClr val="C00000"/>
                </a:solidFill>
              </a:rPr>
              <a:t>Tracking</a:t>
            </a:r>
            <a:r>
              <a:rPr lang="it-IT" sz="3703" b="1" dirty="0" smtClean="0">
                <a:solidFill>
                  <a:srgbClr val="C00000"/>
                </a:solidFill>
              </a:rPr>
              <a:t> </a:t>
            </a:r>
            <a:r>
              <a:rPr lang="it-IT" sz="3703" b="1" dirty="0" err="1" smtClean="0">
                <a:solidFill>
                  <a:srgbClr val="C00000"/>
                </a:solidFill>
              </a:rPr>
              <a:t>Ultraviolet</a:t>
            </a:r>
            <a:r>
              <a:rPr lang="it-IT" sz="3703" b="1" dirty="0" smtClean="0">
                <a:solidFill>
                  <a:srgbClr val="C00000"/>
                </a:solidFill>
              </a:rPr>
              <a:t> </a:t>
            </a:r>
            <a:r>
              <a:rPr lang="it-IT" sz="3703" b="1" dirty="0" err="1" smtClean="0">
                <a:solidFill>
                  <a:srgbClr val="C00000"/>
                </a:solidFill>
              </a:rPr>
              <a:t>Setup</a:t>
            </a:r>
            <a:endParaRPr lang="it-IT" sz="3703" b="1" dirty="0">
              <a:solidFill>
                <a:srgbClr val="C00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980728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TUS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a detector in </a:t>
            </a:r>
            <a:r>
              <a:rPr lang="it-IT" dirty="0" err="1" smtClean="0">
                <a:solidFill>
                  <a:schemeClr val="bg1"/>
                </a:solidFill>
              </a:rPr>
              <a:t>near</a:t>
            </a:r>
            <a:r>
              <a:rPr lang="it-IT" dirty="0" smtClean="0">
                <a:solidFill>
                  <a:schemeClr val="bg1"/>
                </a:solidFill>
              </a:rPr>
              <a:t> UV band on </a:t>
            </a:r>
            <a:r>
              <a:rPr lang="it-IT" dirty="0" err="1" smtClean="0">
                <a:solidFill>
                  <a:schemeClr val="bg1"/>
                </a:solidFill>
              </a:rPr>
              <a:t>board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Lomonosov</a:t>
            </a:r>
            <a:r>
              <a:rPr lang="it-IT" dirty="0" smtClean="0">
                <a:solidFill>
                  <a:schemeClr val="bg1"/>
                </a:solidFill>
              </a:rPr>
              <a:t> satellite. </a:t>
            </a:r>
            <a:r>
              <a:rPr lang="it-IT" dirty="0" err="1" smtClean="0">
                <a:solidFill>
                  <a:schemeClr val="bg1"/>
                </a:solidFill>
              </a:rPr>
              <a:t>It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was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launched</a:t>
            </a:r>
            <a:r>
              <a:rPr lang="it-IT" dirty="0" smtClean="0">
                <a:solidFill>
                  <a:schemeClr val="bg1"/>
                </a:solidFill>
              </a:rPr>
              <a:t> on </a:t>
            </a:r>
            <a:r>
              <a:rPr lang="it-IT" dirty="0" err="1" smtClean="0">
                <a:solidFill>
                  <a:schemeClr val="bg1"/>
                </a:solidFill>
              </a:rPr>
              <a:t>April</a:t>
            </a:r>
            <a:r>
              <a:rPr lang="it-IT" dirty="0" smtClean="0">
                <a:solidFill>
                  <a:schemeClr val="bg1"/>
                </a:solidFill>
              </a:rPr>
              <a:t> 28 2016 and </a:t>
            </a:r>
            <a:r>
              <a:rPr lang="it-IT" dirty="0" err="1" smtClean="0">
                <a:solidFill>
                  <a:schemeClr val="bg1"/>
                </a:solidFill>
              </a:rPr>
              <a:t>it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has</a:t>
            </a:r>
            <a:r>
              <a:rPr lang="it-IT" dirty="0" smtClean="0">
                <a:solidFill>
                  <a:schemeClr val="bg1"/>
                </a:solidFill>
              </a:rPr>
              <a:t> a </a:t>
            </a:r>
            <a:r>
              <a:rPr lang="it-IT" dirty="0" err="1" smtClean="0">
                <a:solidFill>
                  <a:schemeClr val="bg1"/>
                </a:solidFill>
              </a:rPr>
              <a:t>sun-synchronous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orbit</a:t>
            </a:r>
            <a:r>
              <a:rPr lang="it-IT" dirty="0" smtClean="0">
                <a:solidFill>
                  <a:schemeClr val="bg1"/>
                </a:solidFill>
              </a:rPr>
              <a:t>. TUS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intended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study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most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energetic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cosmic-ray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particles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providing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larger</a:t>
            </a:r>
            <a:r>
              <a:rPr lang="it-IT" dirty="0" smtClean="0">
                <a:solidFill>
                  <a:schemeClr val="bg1"/>
                </a:solidFill>
              </a:rPr>
              <a:t>, </a:t>
            </a:r>
            <a:r>
              <a:rPr lang="it-IT" dirty="0" err="1" smtClean="0">
                <a:solidFill>
                  <a:schemeClr val="bg1"/>
                </a:solidFill>
              </a:rPr>
              <a:t>uniform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exposure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than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ground-based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detectors</a:t>
            </a:r>
            <a:r>
              <a:rPr lang="it-IT" dirty="0" smtClean="0">
                <a:solidFill>
                  <a:schemeClr val="bg1"/>
                </a:solidFill>
              </a:rPr>
              <a:t>. </a:t>
            </a:r>
            <a:r>
              <a:rPr lang="it-IT" dirty="0" err="1" smtClean="0">
                <a:solidFill>
                  <a:schemeClr val="bg1"/>
                </a:solidFill>
              </a:rPr>
              <a:t>It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tests</a:t>
            </a:r>
            <a:r>
              <a:rPr lang="it-IT" dirty="0" smtClean="0">
                <a:solidFill>
                  <a:schemeClr val="bg1"/>
                </a:solidFill>
              </a:rPr>
              <a:t> the </a:t>
            </a:r>
            <a:r>
              <a:rPr lang="it-IT" dirty="0" err="1" smtClean="0">
                <a:solidFill>
                  <a:schemeClr val="bg1"/>
                </a:solidFill>
              </a:rPr>
              <a:t>fluorescent</a:t>
            </a:r>
            <a:r>
              <a:rPr lang="it-IT" dirty="0" smtClean="0">
                <a:solidFill>
                  <a:schemeClr val="bg1"/>
                </a:solidFill>
              </a:rPr>
              <a:t>  </a:t>
            </a:r>
            <a:r>
              <a:rPr lang="it-IT" dirty="0" err="1" smtClean="0">
                <a:solidFill>
                  <a:schemeClr val="bg1"/>
                </a:solidFill>
              </a:rPr>
              <a:t>method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measuring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EECRs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it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expected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detect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EECRs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with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energies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above</a:t>
            </a:r>
            <a:r>
              <a:rPr lang="it-IT" dirty="0" smtClean="0">
                <a:solidFill>
                  <a:schemeClr val="bg1"/>
                </a:solidFill>
              </a:rPr>
              <a:t> 100 </a:t>
            </a:r>
            <a:r>
              <a:rPr lang="it-IT" dirty="0" err="1" smtClean="0">
                <a:solidFill>
                  <a:schemeClr val="bg1"/>
                </a:solidFill>
              </a:rPr>
              <a:t>EeV</a:t>
            </a:r>
            <a:r>
              <a:rPr lang="it-IT" dirty="0" smtClean="0">
                <a:solidFill>
                  <a:schemeClr val="bg1"/>
                </a:solidFill>
              </a:rPr>
              <a:t>.</a:t>
            </a:r>
          </a:p>
          <a:p>
            <a:r>
              <a:rPr lang="it-IT" dirty="0" err="1" smtClean="0">
                <a:solidFill>
                  <a:schemeClr val="bg1"/>
                </a:solidFill>
              </a:rPr>
              <a:t>It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is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also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able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to</a:t>
            </a:r>
            <a:r>
              <a:rPr lang="it-IT" dirty="0" smtClean="0">
                <a:solidFill>
                  <a:schemeClr val="bg1"/>
                </a:solidFill>
              </a:rPr>
              <a:t> record </a:t>
            </a:r>
            <a:r>
              <a:rPr lang="it-IT" dirty="0" err="1" smtClean="0">
                <a:solidFill>
                  <a:schemeClr val="bg1"/>
                </a:solidFill>
              </a:rPr>
              <a:t>slower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atmospheric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transient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events</a:t>
            </a:r>
            <a:r>
              <a:rPr lang="it-IT" dirty="0" smtClean="0">
                <a:solidFill>
                  <a:schemeClr val="bg1"/>
                </a:solidFill>
              </a:rPr>
              <a:t> : </a:t>
            </a:r>
            <a:r>
              <a:rPr lang="it-IT" dirty="0" err="1" smtClean="0">
                <a:solidFill>
                  <a:schemeClr val="bg1"/>
                </a:solidFill>
              </a:rPr>
              <a:t>atmospheric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fluorescence</a:t>
            </a:r>
            <a:r>
              <a:rPr lang="it-IT" dirty="0" smtClean="0">
                <a:solidFill>
                  <a:schemeClr val="bg1"/>
                </a:solidFill>
              </a:rPr>
              <a:t> in </a:t>
            </a:r>
            <a:r>
              <a:rPr lang="it-IT" dirty="0" err="1" smtClean="0">
                <a:solidFill>
                  <a:schemeClr val="bg1"/>
                </a:solidFill>
              </a:rPr>
              <a:t>electrical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discharges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various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types</a:t>
            </a:r>
            <a:r>
              <a:rPr lang="it-IT" dirty="0" smtClean="0">
                <a:solidFill>
                  <a:schemeClr val="bg1"/>
                </a:solidFill>
              </a:rPr>
              <a:t> and the </a:t>
            </a:r>
            <a:r>
              <a:rPr lang="it-IT" dirty="0" err="1" smtClean="0">
                <a:solidFill>
                  <a:schemeClr val="bg1"/>
                </a:solidFill>
              </a:rPr>
              <a:t>radiation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of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meteors</a:t>
            </a:r>
            <a:r>
              <a:rPr lang="it-IT" dirty="0" smtClean="0">
                <a:solidFill>
                  <a:schemeClr val="bg1"/>
                </a:solidFill>
              </a:rPr>
              <a:t> and </a:t>
            </a:r>
            <a:r>
              <a:rPr lang="it-IT" dirty="0" err="1" smtClean="0">
                <a:solidFill>
                  <a:schemeClr val="bg1"/>
                </a:solidFill>
              </a:rPr>
              <a:t>nuclearites</a:t>
            </a:r>
            <a:r>
              <a:rPr lang="it-IT" dirty="0" smtClean="0">
                <a:solidFill>
                  <a:schemeClr val="bg1"/>
                </a:solidFill>
              </a:rPr>
              <a:t> </a:t>
            </a:r>
            <a:r>
              <a:rPr lang="it-IT" dirty="0" err="1" smtClean="0">
                <a:solidFill>
                  <a:schemeClr val="bg1"/>
                </a:solidFill>
              </a:rPr>
              <a:t>that</a:t>
            </a:r>
            <a:r>
              <a:rPr lang="it-IT" dirty="0" smtClean="0">
                <a:solidFill>
                  <a:schemeClr val="bg1"/>
                </a:solidFill>
              </a:rPr>
              <a:t> pass </a:t>
            </a:r>
            <a:r>
              <a:rPr lang="it-IT" dirty="0" err="1" smtClean="0">
                <a:solidFill>
                  <a:schemeClr val="bg1"/>
                </a:solidFill>
              </a:rPr>
              <a:t>through</a:t>
            </a:r>
            <a:r>
              <a:rPr lang="it-IT" dirty="0" smtClean="0">
                <a:solidFill>
                  <a:schemeClr val="bg1"/>
                </a:solidFill>
              </a:rPr>
              <a:t> the atmosphere.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8" name="Segnaposto numero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9" name="Segnaposto piè di pagina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>
                <a:solidFill>
                  <a:schemeClr val="tx1"/>
                </a:solidFill>
              </a:rPr>
              <a:t>Università degli studi di Torino</a:t>
            </a:r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6119664" y="6309320"/>
            <a:ext cx="3024336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/>
          <p:cNvSpPr/>
          <p:nvPr/>
        </p:nvSpPr>
        <p:spPr>
          <a:xfrm>
            <a:off x="6119664" y="2996952"/>
            <a:ext cx="3024336" cy="14401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/>
          <p:cNvSpPr/>
          <p:nvPr/>
        </p:nvSpPr>
        <p:spPr>
          <a:xfrm rot="5400000">
            <a:off x="7428952" y="4594272"/>
            <a:ext cx="3384376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3275856" y="1196752"/>
          <a:ext cx="2863300" cy="1944216"/>
        </p:xfrm>
        <a:graphic>
          <a:graphicData uri="http://schemas.openxmlformats.org/presentationml/2006/ole">
            <p:oleObj spid="_x0000_s5122" name="PDF" r:id="rId3" imgW="0" imgH="0" progId="FoxitPhantomPDF.Document">
              <p:embed/>
            </p:oleObj>
          </a:graphicData>
        </a:graphic>
      </p:graphicFrame>
      <p:graphicFrame>
        <p:nvGraphicFramePr>
          <p:cNvPr id="5123" name="Object 3"/>
          <p:cNvGraphicFramePr>
            <a:graphicFrameLocks noChangeAspect="1"/>
          </p:cNvGraphicFramePr>
          <p:nvPr/>
        </p:nvGraphicFramePr>
        <p:xfrm>
          <a:off x="0" y="908720"/>
          <a:ext cx="2978907" cy="2448272"/>
        </p:xfrm>
        <a:graphic>
          <a:graphicData uri="http://schemas.openxmlformats.org/presentationml/2006/ole">
            <p:oleObj spid="_x0000_s5123" name="PDF" r:id="rId4" imgW="0" imgH="0" progId="FoxitPhantomPDF.Document">
              <p:embed/>
            </p:oleObj>
          </a:graphicData>
        </a:graphic>
      </p:graphicFrame>
      <p:graphicFrame>
        <p:nvGraphicFramePr>
          <p:cNvPr id="5124" name="Object 4"/>
          <p:cNvGraphicFramePr>
            <a:graphicFrameLocks noChangeAspect="1"/>
          </p:cNvGraphicFramePr>
          <p:nvPr/>
        </p:nvGraphicFramePr>
        <p:xfrm>
          <a:off x="3131840" y="4149080"/>
          <a:ext cx="3181445" cy="2160240"/>
        </p:xfrm>
        <a:graphic>
          <a:graphicData uri="http://schemas.openxmlformats.org/presentationml/2006/ole">
            <p:oleObj spid="_x0000_s5124" name="PDF" r:id="rId5" imgW="0" imgH="0" progId="FoxitPhantomPDF.Document">
              <p:embed/>
            </p:oleObj>
          </a:graphicData>
        </a:graphic>
      </p:graphicFrame>
      <p:graphicFrame>
        <p:nvGraphicFramePr>
          <p:cNvPr id="5125" name="Object 5"/>
          <p:cNvGraphicFramePr>
            <a:graphicFrameLocks noChangeAspect="1"/>
          </p:cNvGraphicFramePr>
          <p:nvPr/>
        </p:nvGraphicFramePr>
        <p:xfrm>
          <a:off x="0" y="4149080"/>
          <a:ext cx="3287493" cy="2232248"/>
        </p:xfrm>
        <a:graphic>
          <a:graphicData uri="http://schemas.openxmlformats.org/presentationml/2006/ole">
            <p:oleObj spid="_x0000_s5125" name="PDF" r:id="rId6" imgW="0" imgH="0" progId="FoxitPhantomPDF.Document">
              <p:embed/>
            </p:oleObj>
          </a:graphicData>
        </a:graphic>
      </p:graphicFrame>
      <p:sp>
        <p:nvSpPr>
          <p:cNvPr id="7" name="CasellaDiTesto 6"/>
          <p:cNvSpPr txBox="1"/>
          <p:nvPr/>
        </p:nvSpPr>
        <p:spPr>
          <a:xfrm>
            <a:off x="1691680" y="620688"/>
            <a:ext cx="144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3203848" y="332656"/>
            <a:ext cx="2708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C00000"/>
                </a:solidFill>
              </a:rPr>
              <a:t>Initial</a:t>
            </a:r>
            <a:r>
              <a:rPr lang="it-IT" dirty="0" smtClean="0">
                <a:solidFill>
                  <a:srgbClr val="C00000"/>
                </a:solidFill>
              </a:rPr>
              <a:t> Position </a:t>
            </a:r>
            <a:r>
              <a:rPr lang="it-IT" dirty="0" err="1" smtClean="0">
                <a:solidFill>
                  <a:srgbClr val="C00000"/>
                </a:solidFill>
              </a:rPr>
              <a:t>projected</a:t>
            </a:r>
            <a:endParaRPr lang="it-IT" dirty="0" smtClean="0">
              <a:solidFill>
                <a:srgbClr val="C00000"/>
              </a:solidFill>
            </a:endParaRPr>
          </a:p>
          <a:p>
            <a:pPr algn="ctr"/>
            <a:r>
              <a:rPr lang="it-IT" dirty="0" smtClean="0">
                <a:solidFill>
                  <a:srgbClr val="C00000"/>
                </a:solidFill>
              </a:rPr>
              <a:t>on </a:t>
            </a:r>
            <a:r>
              <a:rPr lang="it-IT" dirty="0" err="1" smtClean="0">
                <a:solidFill>
                  <a:srgbClr val="C00000"/>
                </a:solidFill>
              </a:rPr>
              <a:t>ground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-684584" y="47667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C00000"/>
                </a:solidFill>
              </a:rPr>
              <a:t>Initial</a:t>
            </a:r>
            <a:r>
              <a:rPr lang="it-IT" dirty="0" smtClean="0">
                <a:solidFill>
                  <a:srgbClr val="C00000"/>
                </a:solidFill>
              </a:rPr>
              <a:t> Position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627784" y="37170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smtClean="0">
                <a:solidFill>
                  <a:srgbClr val="C00000"/>
                </a:solidFill>
              </a:rPr>
              <a:t>Phi </a:t>
            </a:r>
            <a:r>
              <a:rPr lang="it-IT" dirty="0" err="1" smtClean="0">
                <a:solidFill>
                  <a:srgbClr val="C00000"/>
                </a:solidFill>
              </a:rPr>
              <a:t>Distribution</a:t>
            </a:r>
            <a:r>
              <a:rPr lang="it-IT" dirty="0" smtClean="0">
                <a:solidFill>
                  <a:srgbClr val="C00000"/>
                </a:solidFill>
              </a:rPr>
              <a:t> (-180° -&gt;+180°)</a:t>
            </a:r>
            <a:endParaRPr lang="it-IT" dirty="0">
              <a:solidFill>
                <a:srgbClr val="C0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-540568" y="3717032"/>
            <a:ext cx="40324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 smtClean="0">
                <a:solidFill>
                  <a:srgbClr val="C00000"/>
                </a:solidFill>
              </a:rPr>
              <a:t>Theta</a:t>
            </a:r>
            <a:r>
              <a:rPr lang="it-IT" dirty="0" smtClean="0">
                <a:solidFill>
                  <a:srgbClr val="C00000"/>
                </a:solidFill>
              </a:rPr>
              <a:t> </a:t>
            </a:r>
            <a:r>
              <a:rPr lang="it-IT" dirty="0" err="1" smtClean="0">
                <a:solidFill>
                  <a:srgbClr val="C00000"/>
                </a:solidFill>
              </a:rPr>
              <a:t>Distribution</a:t>
            </a:r>
            <a:r>
              <a:rPr lang="it-IT" dirty="0" smtClean="0">
                <a:solidFill>
                  <a:srgbClr val="C00000"/>
                </a:solidFill>
              </a:rPr>
              <a:t> (0° -&gt; 180°)</a:t>
            </a:r>
            <a:endParaRPr lang="it-IT" dirty="0">
              <a:solidFill>
                <a:srgbClr val="C00000"/>
              </a:solidFill>
            </a:endParaRPr>
          </a:p>
        </p:txBody>
      </p:sp>
      <p:graphicFrame>
        <p:nvGraphicFramePr>
          <p:cNvPr id="5126" name="Object 6"/>
          <p:cNvGraphicFramePr>
            <a:graphicFrameLocks noChangeAspect="1"/>
          </p:cNvGraphicFramePr>
          <p:nvPr/>
        </p:nvGraphicFramePr>
        <p:xfrm>
          <a:off x="6372200" y="1124744"/>
          <a:ext cx="2344014" cy="2232248"/>
        </p:xfrm>
        <a:graphic>
          <a:graphicData uri="http://schemas.openxmlformats.org/presentationml/2006/ole">
            <p:oleObj spid="_x0000_s5126" name="PDF" r:id="rId7" imgW="0" imgH="0" progId="FoxitPhantomPDF.Document">
              <p:embed/>
            </p:oleObj>
          </a:graphicData>
        </a:graphic>
      </p:graphicFrame>
      <p:sp>
        <p:nvSpPr>
          <p:cNvPr id="15" name="CasellaDiTesto 14"/>
          <p:cNvSpPr txBox="1"/>
          <p:nvPr/>
        </p:nvSpPr>
        <p:spPr>
          <a:xfrm>
            <a:off x="7236296" y="4005064"/>
            <a:ext cx="10801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6516216" y="3861048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>
                <a:solidFill>
                  <a:srgbClr val="C00000"/>
                </a:solidFill>
              </a:rPr>
              <a:t>   </a:t>
            </a:r>
            <a:r>
              <a:rPr lang="it-IT" b="1" dirty="0" err="1" smtClean="0">
                <a:solidFill>
                  <a:srgbClr val="C00000"/>
                </a:solidFill>
              </a:rPr>
              <a:t>Speed</a:t>
            </a:r>
            <a:r>
              <a:rPr lang="it-IT" b="1" dirty="0" smtClean="0">
                <a:solidFill>
                  <a:srgbClr val="C00000"/>
                </a:solidFill>
              </a:rPr>
              <a:t> </a:t>
            </a:r>
            <a:r>
              <a:rPr lang="it-IT" b="1" dirty="0" err="1" smtClean="0">
                <a:solidFill>
                  <a:srgbClr val="C00000"/>
                </a:solidFill>
              </a:rPr>
              <a:t>histograms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17" name="Rettangolo 16"/>
          <p:cNvSpPr/>
          <p:nvPr/>
        </p:nvSpPr>
        <p:spPr>
          <a:xfrm>
            <a:off x="6516216" y="6165304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-Range of horizontal speed :  </a:t>
            </a:r>
          </a:p>
          <a:p>
            <a:r>
              <a:rPr lang="en-US" sz="1400" b="1" dirty="0" smtClean="0"/>
              <a:t>   13 </a:t>
            </a:r>
            <a:r>
              <a:rPr lang="en-US" sz="1400" b="1" dirty="0" err="1" smtClean="0"/>
              <a:t>px</a:t>
            </a:r>
            <a:r>
              <a:rPr lang="en-US" sz="1400" b="1" dirty="0" smtClean="0"/>
              <a:t>/s -&gt; 150 </a:t>
            </a:r>
            <a:r>
              <a:rPr lang="en-US" sz="1400" b="1" dirty="0" err="1" smtClean="0"/>
              <a:t>px</a:t>
            </a:r>
            <a:r>
              <a:rPr lang="en-US" sz="1400" b="1" dirty="0" smtClean="0"/>
              <a:t>/s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6156176" y="335699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b="1" dirty="0" smtClean="0"/>
              <a:t>-Total </a:t>
            </a:r>
            <a:r>
              <a:rPr lang="en-US" sz="1400" b="1" dirty="0" err="1" smtClean="0"/>
              <a:t>nuclearites</a:t>
            </a:r>
            <a:r>
              <a:rPr lang="en-US" sz="1400" b="1" dirty="0" smtClean="0"/>
              <a:t> tracks seen by TUS 4%</a:t>
            </a:r>
          </a:p>
        </p:txBody>
      </p:sp>
      <p:sp>
        <p:nvSpPr>
          <p:cNvPr id="19" name="CasellaDiTesto 18"/>
          <p:cNvSpPr txBox="1"/>
          <p:nvPr/>
        </p:nvSpPr>
        <p:spPr>
          <a:xfrm>
            <a:off x="6804248" y="764704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 smtClean="0">
                <a:solidFill>
                  <a:srgbClr val="C00000"/>
                </a:solidFill>
              </a:rPr>
              <a:t>        FOV</a:t>
            </a:r>
            <a:endParaRPr lang="it-IT" b="1" dirty="0">
              <a:solidFill>
                <a:srgbClr val="C00000"/>
              </a:solidFill>
            </a:endParaRPr>
          </a:p>
        </p:txBody>
      </p:sp>
      <p:sp>
        <p:nvSpPr>
          <p:cNvPr id="20" name="CasellaDiTesto 19"/>
          <p:cNvSpPr txBox="1"/>
          <p:nvPr/>
        </p:nvSpPr>
        <p:spPr>
          <a:xfrm>
            <a:off x="2771800" y="206084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km</a:t>
            </a:r>
            <a:endParaRPr lang="it-IT" sz="1100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0" y="1628800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km</a:t>
            </a:r>
            <a:endParaRPr lang="it-IT" sz="1100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1763688" y="3140968"/>
            <a:ext cx="4320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smtClean="0"/>
              <a:t>km</a:t>
            </a:r>
            <a:endParaRPr lang="it-IT" sz="1100" dirty="0"/>
          </a:p>
        </p:txBody>
      </p:sp>
      <p:sp>
        <p:nvSpPr>
          <p:cNvPr id="23" name="Segnaposto data 2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24" name="Segnaposto numero diapositiva 23"/>
          <p:cNvSpPr>
            <a:spLocks noGrp="1"/>
          </p:cNvSpPr>
          <p:nvPr>
            <p:ph type="sldNum" sz="quarter" idx="12"/>
          </p:nvPr>
        </p:nvSpPr>
        <p:spPr>
          <a:xfrm>
            <a:off x="6732240" y="6376243"/>
            <a:ext cx="2133600" cy="365125"/>
          </a:xfrm>
        </p:spPr>
        <p:txBody>
          <a:bodyPr/>
          <a:lstStyle/>
          <a:p>
            <a:fld id="{A62FDFB1-2A45-4C65-B5C6-DF763A44B09E}" type="slidenum">
              <a:rPr lang="it-IT" smtClean="0"/>
              <a:pPr/>
              <a:t>40</a:t>
            </a:fld>
            <a:endParaRPr lang="it-IT" dirty="0"/>
          </a:p>
        </p:txBody>
      </p:sp>
      <p:sp>
        <p:nvSpPr>
          <p:cNvPr id="25" name="Segnaposto piè di pagina 2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26" name="CasellaDiTesto 25"/>
          <p:cNvSpPr txBox="1"/>
          <p:nvPr/>
        </p:nvSpPr>
        <p:spPr>
          <a:xfrm>
            <a:off x="5796136" y="2924944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/>
              <a:t>(km)</a:t>
            </a:r>
            <a:endParaRPr lang="it-IT" sz="900" dirty="0"/>
          </a:p>
        </p:txBody>
      </p:sp>
      <p:sp>
        <p:nvSpPr>
          <p:cNvPr id="27" name="CasellaDiTesto 26"/>
          <p:cNvSpPr txBox="1"/>
          <p:nvPr/>
        </p:nvSpPr>
        <p:spPr>
          <a:xfrm rot="16200000">
            <a:off x="3175248" y="1081336"/>
            <a:ext cx="43204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 smtClean="0"/>
              <a:t>(km)</a:t>
            </a:r>
            <a:endParaRPr lang="it-IT" sz="900" dirty="0"/>
          </a:p>
        </p:txBody>
      </p:sp>
      <p:graphicFrame>
        <p:nvGraphicFramePr>
          <p:cNvPr id="5128" name="Object 8"/>
          <p:cNvGraphicFramePr>
            <a:graphicFrameLocks noChangeAspect="1"/>
          </p:cNvGraphicFramePr>
          <p:nvPr/>
        </p:nvGraphicFramePr>
        <p:xfrm>
          <a:off x="6106119" y="4437112"/>
          <a:ext cx="3037881" cy="1746649"/>
        </p:xfrm>
        <a:graphic>
          <a:graphicData uri="http://schemas.openxmlformats.org/presentationml/2006/ole">
            <p:oleObj spid="_x0000_s5128" name="PDF" r:id="rId8" imgW="0" imgH="0" progId="FoxitPhantomPDF.Document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2924944"/>
            <a:ext cx="7776864" cy="3786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ttangolo 5"/>
          <p:cNvSpPr/>
          <p:nvPr/>
        </p:nvSpPr>
        <p:spPr>
          <a:xfrm>
            <a:off x="323528" y="1052736"/>
            <a:ext cx="853244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000" dirty="0" err="1" smtClean="0"/>
              <a:t>-Fresnel</a:t>
            </a:r>
            <a:r>
              <a:rPr lang="it-IT" sz="2000" dirty="0" smtClean="0"/>
              <a:t> </a:t>
            </a:r>
            <a:r>
              <a:rPr lang="it-IT" sz="2000" dirty="0" err="1" smtClean="0"/>
              <a:t>mirror</a:t>
            </a:r>
            <a:r>
              <a:rPr lang="it-IT" sz="2000" dirty="0" smtClean="0"/>
              <a:t>: 2 m</a:t>
            </a:r>
            <a:r>
              <a:rPr lang="it-IT" sz="2000" baseline="30000" dirty="0" smtClean="0"/>
              <a:t>2</a:t>
            </a:r>
            <a:endParaRPr lang="it-IT" sz="2000" dirty="0" smtClean="0"/>
          </a:p>
          <a:p>
            <a:r>
              <a:rPr lang="it-IT" sz="2000" dirty="0" err="1"/>
              <a:t>-</a:t>
            </a:r>
            <a:r>
              <a:rPr lang="it-IT" sz="2000" dirty="0" err="1" smtClean="0"/>
              <a:t>focal</a:t>
            </a:r>
            <a:r>
              <a:rPr lang="it-IT" sz="2000" dirty="0" smtClean="0"/>
              <a:t> </a:t>
            </a:r>
            <a:r>
              <a:rPr lang="it-IT" sz="2000" dirty="0" err="1" smtClean="0"/>
              <a:t>distance</a:t>
            </a:r>
            <a:r>
              <a:rPr lang="it-IT" sz="2000" dirty="0" smtClean="0"/>
              <a:t> 1.5 m</a:t>
            </a:r>
          </a:p>
          <a:p>
            <a:r>
              <a:rPr lang="it-IT" sz="2000" dirty="0" err="1" smtClean="0"/>
              <a:t>-Reflectivity</a:t>
            </a:r>
            <a:r>
              <a:rPr lang="it-IT" sz="2000" dirty="0" smtClean="0"/>
              <a:t>  @350 </a:t>
            </a:r>
            <a:r>
              <a:rPr lang="it-IT" sz="2000" dirty="0" err="1" smtClean="0"/>
              <a:t>nm</a:t>
            </a:r>
            <a:r>
              <a:rPr lang="it-IT" sz="2000" dirty="0" smtClean="0"/>
              <a:t>:  85%</a:t>
            </a:r>
          </a:p>
          <a:p>
            <a:r>
              <a:rPr lang="it-IT" sz="2000" dirty="0" err="1" smtClean="0"/>
              <a:t>-Field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view</a:t>
            </a:r>
            <a:r>
              <a:rPr lang="it-IT" sz="2000" dirty="0" smtClean="0"/>
              <a:t>: 9°</a:t>
            </a:r>
          </a:p>
          <a:p>
            <a:r>
              <a:rPr lang="it-IT" sz="2000" dirty="0" smtClean="0"/>
              <a:t> - 80 km x 80 km at </a:t>
            </a:r>
            <a:r>
              <a:rPr lang="it-IT" sz="2000" dirty="0" err="1" smtClean="0"/>
              <a:t>sea</a:t>
            </a:r>
            <a:r>
              <a:rPr lang="it-IT" sz="2000" dirty="0" smtClean="0"/>
              <a:t> </a:t>
            </a:r>
            <a:r>
              <a:rPr lang="it-IT" sz="2000" dirty="0" err="1" smtClean="0"/>
              <a:t>level</a:t>
            </a:r>
            <a:r>
              <a:rPr lang="it-IT" sz="2000" dirty="0" smtClean="0"/>
              <a:t> </a:t>
            </a:r>
            <a:r>
              <a:rPr lang="it-IT" sz="2000" dirty="0" err="1" smtClean="0"/>
              <a:t>from</a:t>
            </a:r>
            <a:r>
              <a:rPr lang="it-IT" sz="2000" dirty="0" smtClean="0"/>
              <a:t> </a:t>
            </a:r>
            <a:r>
              <a:rPr lang="it-IT" sz="2000" dirty="0" err="1" smtClean="0"/>
              <a:t>orbit</a:t>
            </a:r>
            <a:r>
              <a:rPr lang="it-IT" sz="2000" dirty="0" smtClean="0"/>
              <a:t> </a:t>
            </a:r>
            <a:r>
              <a:rPr lang="it-IT" sz="2000" dirty="0" err="1" smtClean="0"/>
              <a:t>height</a:t>
            </a:r>
            <a:r>
              <a:rPr lang="it-IT" sz="2000" dirty="0" smtClean="0"/>
              <a:t>  h  ≈ 500 km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0"/>
            <a:ext cx="8892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smtClean="0">
                <a:solidFill>
                  <a:srgbClr val="C00000"/>
                </a:solidFill>
              </a:rPr>
              <a:t>TUS DESIGN</a:t>
            </a:r>
            <a:endParaRPr lang="it-IT" sz="3200" b="1" dirty="0">
              <a:solidFill>
                <a:srgbClr val="C00000"/>
              </a:solidFill>
            </a:endParaRPr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331640" y="0"/>
            <a:ext cx="6317671" cy="442229"/>
          </a:xfrm>
        </p:spPr>
        <p:txBody>
          <a:bodyPr>
            <a:normAutofit fontScale="90000"/>
          </a:bodyPr>
          <a:lstStyle/>
          <a:p>
            <a:r>
              <a:rPr lang="it-IT" sz="3100" b="1" dirty="0" smtClean="0">
                <a:solidFill>
                  <a:srgbClr val="C00000"/>
                </a:solidFill>
              </a:rPr>
              <a:t>TUS</a:t>
            </a:r>
            <a:r>
              <a:rPr lang="it-IT" sz="4000" b="1" dirty="0" smtClean="0">
                <a:solidFill>
                  <a:srgbClr val="C00000"/>
                </a:solidFill>
              </a:rPr>
              <a:t> </a:t>
            </a:r>
            <a:r>
              <a:rPr lang="it-IT" sz="3000" b="1" dirty="0" smtClean="0">
                <a:solidFill>
                  <a:srgbClr val="C00000"/>
                </a:solidFill>
              </a:rPr>
              <a:t>ELECTRONICS</a:t>
            </a:r>
            <a:endParaRPr lang="it-IT" sz="3000" b="1" dirty="0">
              <a:solidFill>
                <a:srgbClr val="C0000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0" y="476672"/>
            <a:ext cx="9144000" cy="2016224"/>
          </a:xfrm>
        </p:spPr>
        <p:txBody>
          <a:bodyPr>
            <a:normAutofit/>
          </a:bodyPr>
          <a:lstStyle/>
          <a:p>
            <a:r>
              <a:rPr lang="it-IT" sz="2000" dirty="0" err="1" smtClean="0"/>
              <a:t>Photodetector</a:t>
            </a:r>
            <a:r>
              <a:rPr lang="it-IT" sz="2000" dirty="0" smtClean="0"/>
              <a:t>: 256 </a:t>
            </a:r>
            <a:r>
              <a:rPr lang="it-IT" sz="2000" dirty="0" err="1" smtClean="0"/>
              <a:t>Hamamatsu</a:t>
            </a:r>
            <a:r>
              <a:rPr lang="it-IT" sz="2000" dirty="0" smtClean="0"/>
              <a:t> R1463 </a:t>
            </a:r>
            <a:r>
              <a:rPr lang="it-IT" sz="2000" dirty="0" err="1" smtClean="0"/>
              <a:t>PMTs</a:t>
            </a:r>
            <a:r>
              <a:rPr lang="it-IT" sz="2000" dirty="0" smtClean="0"/>
              <a:t>  </a:t>
            </a:r>
          </a:p>
          <a:p>
            <a:r>
              <a:rPr lang="it-IT" sz="2000" dirty="0" smtClean="0"/>
              <a:t>16 x 16 </a:t>
            </a:r>
            <a:r>
              <a:rPr lang="it-IT" sz="2000" dirty="0" err="1" smtClean="0"/>
              <a:t>pixels</a:t>
            </a:r>
            <a:r>
              <a:rPr lang="it-IT" sz="2000" dirty="0" smtClean="0"/>
              <a:t>  (15mm x 15mm), </a:t>
            </a:r>
            <a:r>
              <a:rPr lang="it-IT" sz="2000" dirty="0" err="1" smtClean="0"/>
              <a:t>each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</a:t>
            </a:r>
            <a:r>
              <a:rPr lang="it-IT" sz="2000" dirty="0" err="1" smtClean="0"/>
              <a:t>them</a:t>
            </a:r>
            <a:r>
              <a:rPr lang="it-IT" sz="2000" dirty="0" smtClean="0"/>
              <a:t> </a:t>
            </a:r>
            <a:r>
              <a:rPr lang="it-IT" sz="2000" dirty="0" err="1" smtClean="0"/>
              <a:t>is</a:t>
            </a:r>
            <a:r>
              <a:rPr lang="it-IT" sz="2000" dirty="0" smtClean="0"/>
              <a:t> a </a:t>
            </a:r>
            <a:r>
              <a:rPr lang="it-IT" sz="2000" dirty="0" err="1" smtClean="0"/>
              <a:t>square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5 km on </a:t>
            </a:r>
            <a:r>
              <a:rPr lang="it-IT" sz="2000" dirty="0" err="1" smtClean="0"/>
              <a:t>Earth</a:t>
            </a:r>
            <a:endParaRPr lang="it-IT" sz="2000" dirty="0" smtClean="0"/>
          </a:p>
          <a:p>
            <a:r>
              <a:rPr lang="it-IT" sz="2000" dirty="0" smtClean="0"/>
              <a:t>The data are </a:t>
            </a:r>
            <a:r>
              <a:rPr lang="it-IT" sz="2000" dirty="0" err="1" smtClean="0"/>
              <a:t>recorded</a:t>
            </a:r>
            <a:r>
              <a:rPr lang="it-IT" sz="2000" dirty="0" smtClean="0"/>
              <a:t> </a:t>
            </a:r>
            <a:r>
              <a:rPr lang="it-IT" sz="2000" dirty="0" err="1" smtClean="0"/>
              <a:t>only</a:t>
            </a:r>
            <a:r>
              <a:rPr lang="it-IT" sz="2000" dirty="0" smtClean="0"/>
              <a:t> in the </a:t>
            </a:r>
            <a:r>
              <a:rPr lang="it-IT" sz="2000" dirty="0" err="1" smtClean="0"/>
              <a:t>moon-less</a:t>
            </a:r>
            <a:r>
              <a:rPr lang="it-IT" sz="2000" dirty="0" smtClean="0"/>
              <a:t> night </a:t>
            </a:r>
            <a:r>
              <a:rPr lang="it-IT" sz="2000" dirty="0" err="1" smtClean="0"/>
              <a:t>each</a:t>
            </a:r>
            <a:r>
              <a:rPr lang="it-IT" sz="2000" dirty="0" smtClean="0"/>
              <a:t> 6.6 ms (in METEOR mode), in 256 </a:t>
            </a:r>
            <a:r>
              <a:rPr lang="it-IT" sz="2000" dirty="0" err="1" smtClean="0"/>
              <a:t>timeticks</a:t>
            </a:r>
            <a:r>
              <a:rPr lang="it-IT" sz="2000" dirty="0" smtClean="0"/>
              <a:t> </a:t>
            </a:r>
            <a:r>
              <a:rPr lang="it-IT" sz="2000" dirty="0" err="1" smtClean="0"/>
              <a:t>for</a:t>
            </a:r>
            <a:r>
              <a:rPr lang="it-IT" sz="2000" dirty="0" smtClean="0"/>
              <a:t> a total </a:t>
            </a:r>
            <a:r>
              <a:rPr lang="it-IT" sz="2000" dirty="0" err="1" smtClean="0"/>
              <a:t>acquisition</a:t>
            </a:r>
            <a:r>
              <a:rPr lang="it-IT" sz="2000" dirty="0" smtClean="0"/>
              <a:t> </a:t>
            </a:r>
            <a:r>
              <a:rPr lang="it-IT" sz="2000" dirty="0" err="1" smtClean="0"/>
              <a:t>time</a:t>
            </a:r>
            <a:r>
              <a:rPr lang="it-IT" sz="2000" dirty="0" smtClean="0"/>
              <a:t> </a:t>
            </a:r>
            <a:r>
              <a:rPr lang="it-IT" sz="2000" dirty="0" err="1" smtClean="0"/>
              <a:t>of</a:t>
            </a:r>
            <a:r>
              <a:rPr lang="it-IT" sz="2000" dirty="0" smtClean="0"/>
              <a:t> 1.68 </a:t>
            </a:r>
            <a:r>
              <a:rPr lang="it-IT" sz="2000" dirty="0" err="1" smtClean="0"/>
              <a:t>seconds</a:t>
            </a:r>
            <a:endParaRPr lang="it-IT" sz="2000" dirty="0" smtClean="0"/>
          </a:p>
          <a:p>
            <a:r>
              <a:rPr lang="it-IT" sz="2000" dirty="0" err="1" smtClean="0"/>
              <a:t>Photons</a:t>
            </a:r>
            <a:r>
              <a:rPr lang="it-IT" sz="2000" dirty="0" smtClean="0"/>
              <a:t> </a:t>
            </a:r>
            <a:r>
              <a:rPr lang="it-IT" sz="2000" dirty="0" err="1" smtClean="0"/>
              <a:t>that</a:t>
            </a:r>
            <a:r>
              <a:rPr lang="it-IT" sz="2000" dirty="0" smtClean="0"/>
              <a:t> </a:t>
            </a:r>
            <a:r>
              <a:rPr lang="it-IT" sz="2000" dirty="0" err="1" smtClean="0"/>
              <a:t>arrive</a:t>
            </a:r>
            <a:r>
              <a:rPr lang="it-IT" sz="2000" dirty="0" smtClean="0"/>
              <a:t> are </a:t>
            </a:r>
            <a:r>
              <a:rPr lang="it-IT" sz="2000" dirty="0" err="1" smtClean="0"/>
              <a:t>converted</a:t>
            </a:r>
            <a:r>
              <a:rPr lang="it-IT" sz="2000" dirty="0" smtClean="0"/>
              <a:t> in </a:t>
            </a:r>
            <a:r>
              <a:rPr lang="it-IT" sz="2000" dirty="0" err="1" smtClean="0"/>
              <a:t>photoelectrons</a:t>
            </a:r>
            <a:r>
              <a:rPr lang="it-IT" sz="2000" dirty="0" smtClean="0"/>
              <a:t> and </a:t>
            </a:r>
            <a:r>
              <a:rPr lang="it-IT" sz="2000" dirty="0" err="1" smtClean="0"/>
              <a:t>finally</a:t>
            </a:r>
            <a:r>
              <a:rPr lang="it-IT" sz="2000" dirty="0" smtClean="0"/>
              <a:t> in ADC </a:t>
            </a:r>
            <a:r>
              <a:rPr lang="it-IT" sz="2000" dirty="0" err="1" smtClean="0"/>
              <a:t>counts</a:t>
            </a:r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  <a:p>
            <a:endParaRPr lang="it-IT" sz="2000" dirty="0" smtClean="0"/>
          </a:p>
        </p:txBody>
      </p:sp>
      <p:pic>
        <p:nvPicPr>
          <p:cNvPr id="8193" name="Picture 1" descr="C:\Users\Antonello\Desktop\others\The-TUS-photodetector-left-and-one-PMT-cluster-righ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356992"/>
            <a:ext cx="4061758" cy="2027432"/>
          </a:xfrm>
          <a:prstGeom prst="rect">
            <a:avLst/>
          </a:prstGeom>
          <a:noFill/>
        </p:spPr>
      </p:pic>
      <p:sp>
        <p:nvSpPr>
          <p:cNvPr id="7" name="CasellaDiTesto 6"/>
          <p:cNvSpPr txBox="1"/>
          <p:nvPr/>
        </p:nvSpPr>
        <p:spPr>
          <a:xfrm>
            <a:off x="0" y="5805264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On </a:t>
            </a:r>
            <a:r>
              <a:rPr lang="it-IT" dirty="0" err="1" smtClean="0"/>
              <a:t>left</a:t>
            </a:r>
            <a:r>
              <a:rPr lang="it-IT" dirty="0" smtClean="0"/>
              <a:t> : TUS </a:t>
            </a:r>
            <a:r>
              <a:rPr lang="it-IT" dirty="0" err="1" smtClean="0"/>
              <a:t>photodetector</a:t>
            </a:r>
            <a:r>
              <a:rPr lang="it-IT" dirty="0" smtClean="0"/>
              <a:t>. On right : a </a:t>
            </a:r>
            <a:r>
              <a:rPr lang="it-IT" dirty="0" err="1" smtClean="0"/>
              <a:t>typical</a:t>
            </a:r>
            <a:r>
              <a:rPr lang="it-IT" dirty="0" smtClean="0"/>
              <a:t> </a:t>
            </a:r>
            <a:r>
              <a:rPr lang="it-IT" dirty="0" err="1" smtClean="0"/>
              <a:t>light-curve</a:t>
            </a:r>
            <a:r>
              <a:rPr lang="it-IT" dirty="0" smtClean="0"/>
              <a:t> </a:t>
            </a:r>
            <a:r>
              <a:rPr lang="it-IT" dirty="0" err="1" smtClean="0"/>
              <a:t>recorded</a:t>
            </a:r>
            <a:r>
              <a:rPr lang="it-IT" dirty="0" smtClean="0"/>
              <a:t> </a:t>
            </a:r>
            <a:r>
              <a:rPr lang="it-IT" dirty="0" err="1" smtClean="0"/>
              <a:t>by</a:t>
            </a:r>
            <a:r>
              <a:rPr lang="it-IT" dirty="0" smtClean="0"/>
              <a:t> TUS.</a:t>
            </a:r>
            <a:endParaRPr lang="it-IT" dirty="0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graphicFrame>
        <p:nvGraphicFramePr>
          <p:cNvPr id="8196" name="Object 4"/>
          <p:cNvGraphicFramePr>
            <a:graphicFrameLocks noChangeAspect="1"/>
          </p:cNvGraphicFramePr>
          <p:nvPr/>
        </p:nvGraphicFramePr>
        <p:xfrm>
          <a:off x="5366054" y="3096076"/>
          <a:ext cx="3188853" cy="2165271"/>
        </p:xfrm>
        <a:graphic>
          <a:graphicData uri="http://schemas.openxmlformats.org/presentationml/2006/ole">
            <p:oleObj spid="_x0000_s8196" name="PDF" r:id="rId4" imgW="0" imgH="0" progId="FoxitPhantomPDF.Document">
              <p:embed/>
            </p:oleObj>
          </a:graphicData>
        </a:graphic>
      </p:graphicFrame>
      <p:sp>
        <p:nvSpPr>
          <p:cNvPr id="15" name="Shape 341"/>
          <p:cNvSpPr txBox="1"/>
          <p:nvPr/>
        </p:nvSpPr>
        <p:spPr>
          <a:xfrm>
            <a:off x="7884368" y="5091779"/>
            <a:ext cx="1512168" cy="353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dirty="0" smtClean="0"/>
              <a:t>timeticks (6.6 ms) </a:t>
            </a:r>
            <a:endParaRPr sz="1100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5004048" y="3068960"/>
            <a:ext cx="504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 smtClean="0"/>
              <a:t>ADC </a:t>
            </a:r>
            <a:r>
              <a:rPr lang="it-IT" sz="800" dirty="0" err="1" smtClean="0"/>
              <a:t>counts</a:t>
            </a:r>
            <a:endParaRPr lang="it-IT" sz="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/>
          </p:cNvSpPr>
          <p:nvPr/>
        </p:nvSpPr>
        <p:spPr bwMode="auto">
          <a:xfrm>
            <a:off x="228600" y="304800"/>
            <a:ext cx="8680450" cy="815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3200" b="1" dirty="0" smtClean="0">
                <a:solidFill>
                  <a:srgbClr val="C00000"/>
                </a:solidFill>
                <a:sym typeface="Times" pitchFamily="18" charset="0"/>
              </a:rPr>
              <a:t>NUCLEARITES (strange quark matter)</a:t>
            </a:r>
            <a:endParaRPr lang="en-US" sz="3200" b="1" dirty="0">
              <a:solidFill>
                <a:srgbClr val="C00000"/>
              </a:solidFill>
              <a:sym typeface="Times" pitchFamily="18" charset="0"/>
            </a:endParaRPr>
          </a:p>
        </p:txBody>
      </p:sp>
      <p:sp>
        <p:nvSpPr>
          <p:cNvPr id="247811" name="Rectangle 3"/>
          <p:cNvSpPr>
            <a:spLocks/>
          </p:cNvSpPr>
          <p:nvPr/>
        </p:nvSpPr>
        <p:spPr bwMode="auto">
          <a:xfrm>
            <a:off x="287338" y="3933825"/>
            <a:ext cx="8786812" cy="191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endParaRPr lang="en-US" sz="3000">
              <a:latin typeface="Times" pitchFamily="18" charset="0"/>
              <a:sym typeface="Times" pitchFamily="18" charset="0"/>
            </a:endParaRPr>
          </a:p>
          <a:p>
            <a:pPr defTabSz="642938"/>
            <a:endParaRPr lang="en-US" sz="3000">
              <a:latin typeface="Times" pitchFamily="18" charset="0"/>
              <a:sym typeface="Times" pitchFamily="18" charset="0"/>
            </a:endParaRPr>
          </a:p>
          <a:p>
            <a:pPr defTabSz="642938"/>
            <a:endParaRPr lang="en-US" sz="3000">
              <a:latin typeface="Times" pitchFamily="18" charset="0"/>
              <a:sym typeface="Times" pitchFamily="18" charset="0"/>
            </a:endParaRPr>
          </a:p>
          <a:p>
            <a:pPr algn="ctr" defTabSz="642938"/>
            <a:endParaRPr lang="en-US" sz="3000">
              <a:latin typeface="Gill Sans" pitchFamily="1" charset="0"/>
              <a:sym typeface="Gill Sans" pitchFamily="1" charset="0"/>
            </a:endParaRPr>
          </a:p>
        </p:txBody>
      </p:sp>
      <p:sp>
        <p:nvSpPr>
          <p:cNvPr id="247812" name="Rectangle 4"/>
          <p:cNvSpPr>
            <a:spLocks/>
          </p:cNvSpPr>
          <p:nvPr/>
        </p:nvSpPr>
        <p:spPr bwMode="auto">
          <a:xfrm>
            <a:off x="381000" y="1295400"/>
            <a:ext cx="5027613" cy="1625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>
                <a:solidFill>
                  <a:srgbClr val="555556"/>
                </a:solidFill>
                <a:latin typeface="Times" pitchFamily="18" charset="0"/>
                <a:sym typeface="Times" pitchFamily="18" charset="0"/>
              </a:rPr>
              <a:t>•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Aggregates of 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u, d, s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quarks + 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electrons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of </a:t>
            </a:r>
            <a:r>
              <a:rPr lang="en-US" sz="1700" dirty="0" smtClean="0">
                <a:latin typeface="Times" pitchFamily="18" charset="0"/>
                <a:sym typeface="Times" pitchFamily="18" charset="0"/>
              </a:rPr>
              <a:t>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equal </a:t>
            </a:r>
            <a:endParaRPr lang="en-US" sz="1700" dirty="0" smtClean="0">
              <a:latin typeface="Times" pitchFamily="18" charset="0"/>
              <a:sym typeface="Times" pitchFamily="18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>
                <a:latin typeface="Times" pitchFamily="18" charset="0"/>
                <a:sym typeface="Times" pitchFamily="18" charset="0"/>
              </a:rPr>
              <a:t> </a:t>
            </a:r>
            <a:r>
              <a:rPr lang="en-US" sz="1700" dirty="0" smtClean="0">
                <a:latin typeface="Times" pitchFamily="18" charset="0"/>
                <a:sym typeface="Times" pitchFamily="18" charset="0"/>
              </a:rPr>
              <a:t>  number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, density: 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3.5 x 10</a:t>
            </a:r>
            <a:r>
              <a:rPr lang="en-US" sz="1700" baseline="320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14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 g cm</a:t>
            </a:r>
            <a:r>
              <a:rPr lang="en-US" sz="1700" baseline="320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-3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.</a:t>
            </a: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endParaRPr lang="en-US" sz="1700" dirty="0">
              <a:latin typeface="Times" pitchFamily="18" charset="0"/>
              <a:sym typeface="Times" pitchFamily="18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>
                <a:solidFill>
                  <a:srgbClr val="555556"/>
                </a:solidFill>
                <a:latin typeface="Times" pitchFamily="18" charset="0"/>
                <a:sym typeface="Times" pitchFamily="18" charset="0"/>
              </a:rPr>
              <a:t>•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Ground state of nuclear matter 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(E/A &lt; 930 </a:t>
            </a:r>
            <a:r>
              <a:rPr lang="en-US" sz="1700" dirty="0" err="1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MeV</a:t>
            </a:r>
            <a:r>
              <a:rPr lang="en-US" sz="1700" dirty="0">
                <a:solidFill>
                  <a:srgbClr val="7E0309"/>
                </a:solidFill>
                <a:latin typeface="Times" pitchFamily="18" charset="0"/>
                <a:sym typeface="Times" pitchFamily="18" charset="0"/>
              </a:rPr>
              <a:t>). </a:t>
            </a: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endParaRPr lang="en-US" sz="1700" dirty="0">
              <a:solidFill>
                <a:srgbClr val="7E0309"/>
              </a:solidFill>
              <a:latin typeface="Times" pitchFamily="18" charset="0"/>
              <a:sym typeface="Times" pitchFamily="18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>
                <a:solidFill>
                  <a:srgbClr val="555556"/>
                </a:solidFill>
                <a:latin typeface="Times" pitchFamily="18" charset="0"/>
                <a:sym typeface="Times" pitchFamily="18" charset="0"/>
              </a:rPr>
              <a:t>•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Stable for any baryon number A </a:t>
            </a:r>
          </a:p>
        </p:txBody>
      </p:sp>
      <p:sp>
        <p:nvSpPr>
          <p:cNvPr id="247813" name="Rectangle 5"/>
          <p:cNvSpPr>
            <a:spLocks/>
          </p:cNvSpPr>
          <p:nvPr/>
        </p:nvSpPr>
        <p:spPr bwMode="auto">
          <a:xfrm>
            <a:off x="323528" y="5589240"/>
            <a:ext cx="6294437" cy="839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/>
            <a:r>
              <a:rPr lang="en-US" sz="1132" i="1" dirty="0" smtClean="0">
                <a:latin typeface="Times" pitchFamily="18" charset="0"/>
                <a:sym typeface="Times" pitchFamily="18" charset="0"/>
              </a:rPr>
              <a:t>References: </a:t>
            </a:r>
          </a:p>
          <a:p>
            <a:pPr defTabSz="642938"/>
            <a:r>
              <a:rPr lang="en-US" sz="1132" i="1" dirty="0" smtClean="0">
                <a:latin typeface="Times" pitchFamily="18" charset="0"/>
                <a:sym typeface="Times" pitchFamily="18" charset="0"/>
              </a:rPr>
              <a:t>E</a:t>
            </a:r>
            <a:r>
              <a:rPr lang="en-US" sz="1132" i="1" dirty="0">
                <a:latin typeface="Times" pitchFamily="18" charset="0"/>
                <a:sym typeface="Times" pitchFamily="18" charset="0"/>
              </a:rPr>
              <a:t>. Witten  Phys Rev D30(1984) 272A</a:t>
            </a:r>
          </a:p>
          <a:p>
            <a:pPr defTabSz="642938"/>
            <a:r>
              <a:rPr lang="en-US" sz="1132" i="1" dirty="0">
                <a:latin typeface="Times" pitchFamily="18" charset="0"/>
                <a:sym typeface="Times" pitchFamily="18" charset="0"/>
              </a:rPr>
              <a:t>De </a:t>
            </a:r>
            <a:r>
              <a:rPr lang="en-US" sz="1132" i="1" dirty="0" err="1">
                <a:latin typeface="Times" pitchFamily="18" charset="0"/>
                <a:sym typeface="Times" pitchFamily="18" charset="0"/>
              </a:rPr>
              <a:t>Rujula</a:t>
            </a:r>
            <a:r>
              <a:rPr lang="en-US" sz="1132" i="1" dirty="0">
                <a:latin typeface="Times" pitchFamily="18" charset="0"/>
                <a:sym typeface="Times" pitchFamily="18" charset="0"/>
              </a:rPr>
              <a:t> &amp; Glashow Nature 312 (1984) 734</a:t>
            </a:r>
          </a:p>
        </p:txBody>
      </p:sp>
      <p:pic>
        <p:nvPicPr>
          <p:cNvPr id="247814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219200"/>
            <a:ext cx="3259138" cy="178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247815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24200"/>
            <a:ext cx="8072438" cy="16351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247816" name="Rectangle 8"/>
          <p:cNvSpPr>
            <a:spLocks/>
          </p:cNvSpPr>
          <p:nvPr/>
        </p:nvSpPr>
        <p:spPr bwMode="auto">
          <a:xfrm>
            <a:off x="533400" y="4724400"/>
            <a:ext cx="8420100" cy="965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 err="1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Nuclearites</a:t>
            </a:r>
            <a:r>
              <a:rPr lang="en-US" sz="1700" dirty="0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: core + electrons , neutral, A &gt; 10</a:t>
            </a:r>
            <a:r>
              <a:rPr lang="en-US" sz="1700" baseline="32000" dirty="0">
                <a:latin typeface="Times" pitchFamily="18" charset="0"/>
                <a:sym typeface="Times" pitchFamily="18" charset="0"/>
              </a:rPr>
              <a:t>6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                                </a:t>
            </a: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r>
              <a:rPr lang="en-US" sz="1700" dirty="0" err="1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Strangelets</a:t>
            </a:r>
            <a:r>
              <a:rPr lang="en-US" sz="1700" dirty="0">
                <a:solidFill>
                  <a:srgbClr val="FF0700"/>
                </a:solidFill>
                <a:latin typeface="Times" pitchFamily="18" charset="0"/>
                <a:sym typeface="Times" pitchFamily="18" charset="0"/>
              </a:rPr>
              <a:t>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: positively charged,	</a:t>
            </a:r>
            <a:r>
              <a:rPr lang="en-US" sz="1700" dirty="0" smtClean="0">
                <a:latin typeface="Times" pitchFamily="18" charset="0"/>
                <a:sym typeface="Times" pitchFamily="18" charset="0"/>
              </a:rPr>
              <a:t>       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A &lt; 10</a:t>
            </a:r>
            <a:r>
              <a:rPr lang="en-US" sz="1700" baseline="32000" dirty="0">
                <a:latin typeface="Times" pitchFamily="18" charset="0"/>
                <a:sym typeface="Times" pitchFamily="18" charset="0"/>
              </a:rPr>
              <a:t>6</a:t>
            </a:r>
            <a:r>
              <a:rPr lang="en-US" sz="1700" dirty="0">
                <a:latin typeface="Times" pitchFamily="18" charset="0"/>
                <a:sym typeface="Times" pitchFamily="18" charset="0"/>
              </a:rPr>
              <a:t>                      </a:t>
            </a:r>
            <a:r>
              <a:rPr lang="en-US" sz="1700" dirty="0" smtClean="0">
                <a:latin typeface="Times" pitchFamily="18" charset="0"/>
                <a:sym typeface="Times" pitchFamily="18" charset="0"/>
              </a:rPr>
              <a:t>          </a:t>
            </a:r>
            <a:endParaRPr lang="en-US" sz="1700" dirty="0">
              <a:latin typeface="Times" pitchFamily="18" charset="0"/>
              <a:sym typeface="Times" pitchFamily="18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endParaRPr lang="en-US" sz="900" dirty="0">
              <a:latin typeface="Futura" charset="0"/>
              <a:sym typeface="Futura" charset="0"/>
            </a:endParaRPr>
          </a:p>
          <a:p>
            <a:pPr defTabSz="642938">
              <a:tabLst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  <a:tab pos="2249488" algn="l"/>
                <a:tab pos="2500313" algn="l"/>
                <a:tab pos="2749550" algn="l"/>
                <a:tab pos="3000375" algn="l"/>
                <a:tab pos="249238" algn="l"/>
                <a:tab pos="500063" algn="l"/>
                <a:tab pos="749300" algn="l"/>
                <a:tab pos="1000125" algn="l"/>
                <a:tab pos="1249363" algn="l"/>
                <a:tab pos="1500188" algn="l"/>
                <a:tab pos="1749425" algn="l"/>
                <a:tab pos="2000250" algn="l"/>
              </a:tabLst>
            </a:pPr>
            <a:endParaRPr lang="en-US" sz="1300" dirty="0">
              <a:solidFill>
                <a:srgbClr val="FF0700"/>
              </a:solidFill>
              <a:latin typeface="Futura" charset="0"/>
              <a:sym typeface="Futura" charset="0"/>
            </a:endParaRPr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1517587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356350"/>
            <a:ext cx="2133600" cy="365125"/>
          </a:xfrm>
        </p:spPr>
        <p:txBody>
          <a:bodyPr/>
          <a:lstStyle/>
          <a:p>
            <a:fld id="{BC43818E-35FD-44A3-A3F6-56C3CE3028FA}" type="slidenum">
              <a:rPr lang="it-IT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30"/>
          <p:cNvGrpSpPr>
            <a:grpSpLocks/>
          </p:cNvGrpSpPr>
          <p:nvPr/>
        </p:nvGrpSpPr>
        <p:grpSpPr bwMode="auto">
          <a:xfrm>
            <a:off x="300037" y="1793874"/>
            <a:ext cx="7918450" cy="1076325"/>
            <a:chOff x="249" y="799"/>
            <a:chExt cx="4988" cy="678"/>
          </a:xfrm>
        </p:grpSpPr>
        <p:grpSp>
          <p:nvGrpSpPr>
            <p:cNvPr id="3" name="Group 14"/>
            <p:cNvGrpSpPr>
              <a:grpSpLocks/>
            </p:cNvGrpSpPr>
            <p:nvPr/>
          </p:nvGrpSpPr>
          <p:grpSpPr bwMode="auto">
            <a:xfrm>
              <a:off x="249" y="799"/>
              <a:ext cx="2600" cy="632"/>
              <a:chOff x="431" y="981"/>
              <a:chExt cx="2600" cy="632"/>
            </a:xfrm>
          </p:grpSpPr>
          <p:pic>
            <p:nvPicPr>
              <p:cNvPr id="69636" name="Picture 4" descr="magnitudine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431" y="1298"/>
                <a:ext cx="2250" cy="315"/>
              </a:xfrm>
              <a:prstGeom prst="rect">
                <a:avLst/>
              </a:prstGeom>
              <a:noFill/>
              <a:ln/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69642" name="Text Box 10"/>
              <p:cNvSpPr txBox="1">
                <a:spLocks noChangeArrowheads="1"/>
              </p:cNvSpPr>
              <p:nvPr/>
            </p:nvSpPr>
            <p:spPr bwMode="auto">
              <a:xfrm>
                <a:off x="431" y="981"/>
                <a:ext cx="2600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it-IT" b="1" dirty="0" err="1">
                    <a:solidFill>
                      <a:srgbClr val="800000"/>
                    </a:solidFill>
                    <a:latin typeface="Bookman Old Style" pitchFamily="18" charset="0"/>
                  </a:rPr>
                  <a:t>Absolute</a:t>
                </a:r>
                <a:r>
                  <a:rPr lang="it-IT" b="1" dirty="0">
                    <a:solidFill>
                      <a:srgbClr val="800000"/>
                    </a:solidFill>
                    <a:latin typeface="Bookman Old Style" pitchFamily="18" charset="0"/>
                  </a:rPr>
                  <a:t> </a:t>
                </a:r>
                <a:r>
                  <a:rPr lang="it-IT" b="1" dirty="0" err="1" smtClean="0">
                    <a:solidFill>
                      <a:srgbClr val="800000"/>
                    </a:solidFill>
                    <a:latin typeface="Bookman Old Style" pitchFamily="18" charset="0"/>
                  </a:rPr>
                  <a:t>magnitude</a:t>
                </a:r>
                <a:r>
                  <a:rPr lang="it-IT" b="1" dirty="0" smtClean="0">
                    <a:solidFill>
                      <a:srgbClr val="800000"/>
                    </a:solidFill>
                    <a:latin typeface="Bookman Old Style" pitchFamily="18" charset="0"/>
                  </a:rPr>
                  <a:t> at 100 km</a:t>
                </a:r>
                <a:endParaRPr lang="it-IT" b="1" dirty="0">
                  <a:solidFill>
                    <a:srgbClr val="800000"/>
                  </a:solidFill>
                  <a:latin typeface="Bookman Old Style" pitchFamily="18" charset="0"/>
                </a:endParaRPr>
              </a:p>
            </p:txBody>
          </p:sp>
        </p:grpSp>
        <p:sp>
          <p:nvSpPr>
            <p:cNvPr id="69648" name="Text Box 16"/>
            <p:cNvSpPr txBox="1">
              <a:spLocks noChangeArrowheads="1"/>
            </p:cNvSpPr>
            <p:nvPr/>
          </p:nvSpPr>
          <p:spPr bwMode="auto">
            <a:xfrm>
              <a:off x="2697" y="895"/>
              <a:ext cx="2540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it-IT" b="1" dirty="0" smtClean="0">
                  <a:solidFill>
                    <a:srgbClr val="00B050"/>
                  </a:solidFill>
                </a:rPr>
                <a:t>Expression of the magnitude derived from predicted luminosity expressed as a function of mass.</a:t>
              </a:r>
              <a:endParaRPr lang="it-IT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9657" name="Text Box 25"/>
          <p:cNvSpPr txBox="1">
            <a:spLocks noChangeArrowheads="1"/>
          </p:cNvSpPr>
          <p:nvPr/>
        </p:nvSpPr>
        <p:spPr bwMode="auto">
          <a:xfrm>
            <a:off x="323850" y="3141663"/>
            <a:ext cx="85693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it-IT" sz="1600" b="1" dirty="0" smtClean="0">
                <a:solidFill>
                  <a:prstClr val="black"/>
                </a:solidFill>
              </a:rPr>
              <a:t>Apparent Visual magnitude </a:t>
            </a:r>
            <a:r>
              <a:rPr lang="it-IT" sz="1600" b="1" dirty="0">
                <a:solidFill>
                  <a:prstClr val="black"/>
                </a:solidFill>
              </a:rPr>
              <a:t>: 20 g nuclearite at 400 km distance from observer </a:t>
            </a:r>
            <a:r>
              <a:rPr lang="it-IT" sz="1600" b="1" dirty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it-IT" sz="1600" b="1" i="1" dirty="0">
                <a:solidFill>
                  <a:prstClr val="black"/>
                </a:solidFill>
                <a:sym typeface="Wingdings" pitchFamily="2" charset="2"/>
              </a:rPr>
              <a:t> M</a:t>
            </a:r>
            <a:r>
              <a:rPr lang="it-IT" sz="1600" b="1" dirty="0">
                <a:solidFill>
                  <a:prstClr val="black"/>
                </a:solidFill>
                <a:sym typeface="Wingdings" pitchFamily="2" charset="2"/>
              </a:rPr>
              <a:t> = 6</a:t>
            </a:r>
          </a:p>
          <a:p>
            <a:pPr>
              <a:spcBef>
                <a:spcPct val="50000"/>
              </a:spcBef>
            </a:pPr>
            <a:r>
              <a:rPr lang="it-IT" sz="1600" b="1" dirty="0">
                <a:solidFill>
                  <a:prstClr val="black"/>
                </a:solidFill>
              </a:rPr>
              <a:t>Absolute magnitude </a:t>
            </a:r>
            <a:r>
              <a:rPr lang="it-IT" sz="1600" b="1" dirty="0" smtClean="0">
                <a:solidFill>
                  <a:prstClr val="black"/>
                </a:solidFill>
              </a:rPr>
              <a:t>             : 20 </a:t>
            </a:r>
            <a:r>
              <a:rPr lang="it-IT" sz="1600" b="1" dirty="0">
                <a:solidFill>
                  <a:prstClr val="black"/>
                </a:solidFill>
              </a:rPr>
              <a:t>g nuclearite </a:t>
            </a:r>
            <a:r>
              <a:rPr lang="it-IT" sz="1600" b="1" dirty="0" smtClean="0">
                <a:solidFill>
                  <a:prstClr val="black"/>
                </a:solidFill>
              </a:rPr>
              <a:t>                                                              </a:t>
            </a:r>
            <a:r>
              <a:rPr lang="it-IT" sz="1600" b="1" dirty="0" smtClean="0">
                <a:solidFill>
                  <a:prstClr val="black"/>
                </a:solidFill>
                <a:sym typeface="Wingdings" pitchFamily="2" charset="2"/>
              </a:rPr>
              <a:t></a:t>
            </a:r>
            <a:r>
              <a:rPr lang="it-IT" sz="1600" b="1" i="1" dirty="0" smtClean="0">
                <a:solidFill>
                  <a:prstClr val="black"/>
                </a:solidFill>
                <a:sym typeface="Wingdings" pitchFamily="2" charset="2"/>
              </a:rPr>
              <a:t> </a:t>
            </a:r>
            <a:r>
              <a:rPr lang="it-IT" sz="1600" b="1" i="1" dirty="0">
                <a:solidFill>
                  <a:prstClr val="black"/>
                </a:solidFill>
                <a:sym typeface="Wingdings" pitchFamily="2" charset="2"/>
              </a:rPr>
              <a:t>M</a:t>
            </a:r>
            <a:r>
              <a:rPr lang="it-IT" sz="1600" b="1" dirty="0">
                <a:solidFill>
                  <a:prstClr val="black"/>
                </a:solidFill>
                <a:sym typeface="Wingdings" pitchFamily="2" charset="2"/>
              </a:rPr>
              <a:t> = 3.6  </a:t>
            </a:r>
          </a:p>
          <a:p>
            <a:pPr>
              <a:spcBef>
                <a:spcPct val="50000"/>
              </a:spcBef>
            </a:pPr>
            <a:endParaRPr lang="it-IT" sz="1600" dirty="0">
              <a:solidFill>
                <a:prstClr val="black"/>
              </a:solidFill>
              <a:sym typeface="Wingdings" pitchFamily="2" charset="2"/>
            </a:endParaRPr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395288" y="3933825"/>
            <a:ext cx="8064500" cy="1841500"/>
            <a:chOff x="249" y="2205"/>
            <a:chExt cx="5080" cy="116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249" y="2205"/>
              <a:ext cx="4935" cy="721"/>
              <a:chOff x="657" y="2069"/>
              <a:chExt cx="4935" cy="721"/>
            </a:xfrm>
          </p:grpSpPr>
          <p:pic>
            <p:nvPicPr>
              <p:cNvPr id="69639" name="Picture 7" descr="hmax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57" y="2387"/>
                <a:ext cx="2391" cy="403"/>
              </a:xfrm>
              <a:prstGeom prst="rect">
                <a:avLst/>
              </a:prstGeom>
              <a:noFill/>
              <a:ln/>
              <a:effectLst>
                <a:outerShdw dist="107763" dir="2700000" algn="ctr" rotWithShape="0">
                  <a:srgbClr val="808080">
                    <a:alpha val="50000"/>
                  </a:srgbClr>
                </a:outerShdw>
              </a:effectLst>
            </p:spPr>
          </p:pic>
          <p:sp>
            <p:nvSpPr>
              <p:cNvPr id="69643" name="Text Box 11"/>
              <p:cNvSpPr txBox="1">
                <a:spLocks noChangeArrowheads="1"/>
              </p:cNvSpPr>
              <p:nvPr/>
            </p:nvSpPr>
            <p:spPr bwMode="auto">
              <a:xfrm>
                <a:off x="657" y="2069"/>
                <a:ext cx="4935" cy="2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 dirty="0" smtClean="0">
                    <a:solidFill>
                      <a:srgbClr val="800000"/>
                    </a:solidFill>
                    <a:latin typeface="Bookman Old Style" pitchFamily="18" charset="0"/>
                  </a:rPr>
                  <a:t>Models expect a Maximum possible height for light emission</a:t>
                </a:r>
                <a:endParaRPr lang="en-US" b="1" dirty="0">
                  <a:solidFill>
                    <a:srgbClr val="800000"/>
                  </a:solidFill>
                  <a:latin typeface="Bookman Old Style" pitchFamily="18" charset="0"/>
                </a:endParaRPr>
              </a:p>
            </p:txBody>
          </p:sp>
        </p:grpSp>
        <p:sp>
          <p:nvSpPr>
            <p:cNvPr id="69658" name="Text Box 26"/>
            <p:cNvSpPr txBox="1">
              <a:spLocks noChangeArrowheads="1"/>
            </p:cNvSpPr>
            <p:nvPr/>
          </p:nvSpPr>
          <p:spPr bwMode="auto">
            <a:xfrm>
              <a:off x="249" y="3113"/>
              <a:ext cx="508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2000" dirty="0">
                  <a:solidFill>
                    <a:prstClr val="black"/>
                  </a:solidFill>
                </a:rPr>
                <a:t>10</a:t>
              </a:r>
              <a:r>
                <a:rPr lang="it-IT" sz="2000" baseline="30000" dirty="0">
                  <a:solidFill>
                    <a:prstClr val="black"/>
                  </a:solidFill>
                </a:rPr>
                <a:t>-4</a:t>
              </a:r>
              <a:r>
                <a:rPr lang="it-IT" sz="2000" dirty="0">
                  <a:solidFill>
                    <a:prstClr val="black"/>
                  </a:solidFill>
                </a:rPr>
                <a:t> g nuclearite </a:t>
              </a:r>
              <a:r>
                <a:rPr lang="it-IT" sz="2000" dirty="0">
                  <a:solidFill>
                    <a:prstClr val="black"/>
                  </a:solidFill>
                  <a:sym typeface="Wingdings" pitchFamily="2" charset="2"/>
                </a:rPr>
                <a:t> </a:t>
              </a:r>
              <a:r>
                <a:rPr lang="it-IT" sz="2000" dirty="0" smtClean="0">
                  <a:solidFill>
                    <a:prstClr val="black"/>
                  </a:solidFill>
                  <a:sym typeface="Wingdings" pitchFamily="2" charset="2"/>
                </a:rPr>
                <a:t>h</a:t>
              </a:r>
              <a:r>
                <a:rPr lang="it-IT" sz="2000" baseline="-25000" dirty="0" smtClean="0">
                  <a:solidFill>
                    <a:prstClr val="black"/>
                  </a:solidFill>
                  <a:sym typeface="Wingdings" pitchFamily="2" charset="2"/>
                </a:rPr>
                <a:t>max</a:t>
              </a:r>
              <a:r>
                <a:rPr lang="it-IT" sz="2000" dirty="0" smtClean="0">
                  <a:solidFill>
                    <a:prstClr val="black"/>
                  </a:solidFill>
                  <a:sym typeface="Wingdings" pitchFamily="2" charset="2"/>
                </a:rPr>
                <a:t> ~  6 </a:t>
              </a:r>
              <a:r>
                <a:rPr lang="it-IT" sz="2000" dirty="0">
                  <a:solidFill>
                    <a:prstClr val="black"/>
                  </a:solidFill>
                  <a:sym typeface="Wingdings" pitchFamily="2" charset="2"/>
                </a:rPr>
                <a:t>km              10</a:t>
              </a:r>
              <a:r>
                <a:rPr lang="it-IT" sz="2000" baseline="30000" dirty="0">
                  <a:solidFill>
                    <a:prstClr val="black"/>
                  </a:solidFill>
                  <a:sym typeface="Wingdings" pitchFamily="2" charset="2"/>
                </a:rPr>
                <a:t>4</a:t>
              </a:r>
              <a:r>
                <a:rPr lang="it-IT" sz="2000" dirty="0">
                  <a:solidFill>
                    <a:prstClr val="black"/>
                  </a:solidFill>
                  <a:sym typeface="Wingdings" pitchFamily="2" charset="2"/>
                </a:rPr>
                <a:t> g nuclearite </a:t>
              </a:r>
              <a:r>
                <a:rPr lang="it-IT" sz="2000" dirty="0" smtClean="0">
                  <a:solidFill>
                    <a:prstClr val="black"/>
                  </a:solidFill>
                  <a:sym typeface="Wingdings" pitchFamily="2" charset="2"/>
                </a:rPr>
                <a:t> h</a:t>
              </a:r>
              <a:r>
                <a:rPr lang="it-IT" sz="2000" baseline="-25000" dirty="0" smtClean="0">
                  <a:solidFill>
                    <a:prstClr val="black"/>
                  </a:solidFill>
                  <a:sym typeface="Wingdings" pitchFamily="2" charset="2"/>
                </a:rPr>
                <a:t>max</a:t>
              </a:r>
              <a:r>
                <a:rPr lang="it-IT" sz="2000" dirty="0" smtClean="0">
                  <a:solidFill>
                    <a:prstClr val="black"/>
                  </a:solidFill>
                  <a:sym typeface="Wingdings" pitchFamily="2" charset="2"/>
                </a:rPr>
                <a:t> ~ </a:t>
              </a:r>
              <a:r>
                <a:rPr lang="it-IT" sz="2000" dirty="0">
                  <a:solidFill>
                    <a:prstClr val="black"/>
                  </a:solidFill>
                  <a:sym typeface="Wingdings" pitchFamily="2" charset="2"/>
                </a:rPr>
                <a:t>60 km</a:t>
              </a:r>
              <a:endParaRPr lang="it-IT" sz="2000" dirty="0">
                <a:solidFill>
                  <a:prstClr val="black"/>
                </a:solidFill>
              </a:endParaRPr>
            </a:p>
          </p:txBody>
        </p:sp>
        <p:sp>
          <p:nvSpPr>
            <p:cNvPr id="69659" name="Text Box 27"/>
            <p:cNvSpPr txBox="1">
              <a:spLocks noChangeArrowheads="1"/>
            </p:cNvSpPr>
            <p:nvPr/>
          </p:nvSpPr>
          <p:spPr bwMode="auto">
            <a:xfrm>
              <a:off x="2835" y="2523"/>
              <a:ext cx="2205" cy="6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it-IT" sz="2000" b="1" dirty="0">
                  <a:solidFill>
                    <a:srgbClr val="00B050"/>
                  </a:solidFill>
                </a:rPr>
                <a:t>Nuclearites are </a:t>
              </a:r>
              <a:r>
                <a:rPr lang="it-IT" sz="2000" b="1" dirty="0" smtClean="0">
                  <a:solidFill>
                    <a:srgbClr val="00B050"/>
                  </a:solidFill>
                </a:rPr>
                <a:t>expected to be essentially a low atmosphere phenomenon.</a:t>
              </a:r>
              <a:endParaRPr lang="it-IT" sz="2000" b="1" dirty="0">
                <a:solidFill>
                  <a:srgbClr val="00B050"/>
                </a:solidFill>
              </a:endParaRPr>
            </a:p>
          </p:txBody>
        </p:sp>
      </p:grpSp>
      <p:sp>
        <p:nvSpPr>
          <p:cNvPr id="69660" name="Rectangle 28"/>
          <p:cNvSpPr>
            <a:spLocks noChangeArrowheads="1"/>
          </p:cNvSpPr>
          <p:nvPr/>
        </p:nvSpPr>
        <p:spPr bwMode="auto">
          <a:xfrm>
            <a:off x="468313" y="6021388"/>
            <a:ext cx="463708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14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sym typeface="Times" pitchFamily="18" charset="0"/>
              </a:rPr>
              <a:t>E. Witten  Phys Rev D30(1984) 272</a:t>
            </a:r>
          </a:p>
          <a:p>
            <a:r>
              <a:rPr lang="en-US" sz="14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sym typeface="Times" pitchFamily="18" charset="0"/>
              </a:rPr>
              <a:t>De </a:t>
            </a:r>
            <a:r>
              <a:rPr lang="en-US" sz="1400" i="1" dirty="0" err="1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sym typeface="Times" pitchFamily="18" charset="0"/>
              </a:rPr>
              <a:t>Rujula</a:t>
            </a:r>
            <a:r>
              <a:rPr lang="en-US" sz="1400" i="1" dirty="0">
                <a:solidFill>
                  <a:prstClr val="black"/>
                </a:solidFill>
                <a:latin typeface="Angsana New" pitchFamily="18" charset="-34"/>
                <a:cs typeface="Angsana New" pitchFamily="18" charset="-34"/>
                <a:sym typeface="Times" pitchFamily="18" charset="0"/>
              </a:rPr>
              <a:t> Glashow Nature 312 (1984) 734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763000" y="6324600"/>
            <a:ext cx="304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prstClr val="white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923928" y="5805264"/>
            <a:ext cx="52200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70C0"/>
                </a:solidFill>
              </a:rPr>
              <a:t>Nuclearites</a:t>
            </a:r>
            <a:r>
              <a:rPr lang="en-US" sz="2000" b="1" dirty="0" smtClean="0">
                <a:solidFill>
                  <a:srgbClr val="0070C0"/>
                </a:solidFill>
              </a:rPr>
              <a:t> with masses &gt; 0.1 g can cross the whole Earth and move upward! </a:t>
            </a:r>
            <a:endParaRPr lang="en-US" sz="2000" b="1" dirty="0">
              <a:solidFill>
                <a:srgbClr val="0070C0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7458" y="1333501"/>
            <a:ext cx="6923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Speed: of the order of </a:t>
            </a:r>
            <a:r>
              <a:rPr lang="en-US" sz="2400" smtClean="0">
                <a:solidFill>
                  <a:srgbClr val="0070C0"/>
                </a:solidFill>
              </a:rPr>
              <a:t>250 km/sec.   </a:t>
            </a:r>
            <a:r>
              <a:rPr lang="en-US" sz="2400" dirty="0" smtClean="0">
                <a:solidFill>
                  <a:srgbClr val="0070C0"/>
                </a:solidFill>
              </a:rPr>
              <a:t>No ablation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  <p:sp>
        <p:nvSpPr>
          <p:cNvPr id="23" name="Rectangle 2"/>
          <p:cNvSpPr>
            <a:spLocks/>
          </p:cNvSpPr>
          <p:nvPr/>
        </p:nvSpPr>
        <p:spPr bwMode="auto">
          <a:xfrm>
            <a:off x="228600" y="304800"/>
            <a:ext cx="8680450" cy="815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642938"/>
            <a:r>
              <a:rPr lang="en-US" sz="3200" b="1" dirty="0" smtClean="0">
                <a:solidFill>
                  <a:srgbClr val="C00000"/>
                </a:solidFill>
                <a:sym typeface="Times" pitchFamily="18" charset="0"/>
              </a:rPr>
              <a:t>NUCLEARITES (strange quark matter)</a:t>
            </a:r>
            <a:endParaRPr lang="en-US" sz="3200" b="1" dirty="0">
              <a:solidFill>
                <a:srgbClr val="C00000"/>
              </a:solidFill>
              <a:sym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7019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4437112"/>
            <a:ext cx="6156176" cy="648072"/>
          </a:xfrm>
          <a:gradFill>
            <a:gsLst>
              <a:gs pos="0">
                <a:srgbClr val="FFEFD1"/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</p:spPr>
        <p:txBody>
          <a:bodyPr>
            <a:normAutofit/>
          </a:bodyPr>
          <a:lstStyle/>
          <a:p>
            <a:pPr algn="l"/>
            <a:r>
              <a:rPr lang="it-IT" sz="3600" dirty="0" smtClean="0">
                <a:solidFill>
                  <a:schemeClr val="bg1"/>
                </a:solidFill>
              </a:rPr>
              <a:t>SIMULATIONS</a:t>
            </a:r>
            <a:endParaRPr lang="it-IT" sz="3600" dirty="0">
              <a:solidFill>
                <a:schemeClr val="bg1"/>
              </a:solidFill>
            </a:endParaRP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mtClean="0"/>
              <a:t>16/07/2018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2FDFB1-2A45-4C65-B5C6-DF763A44B09E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smtClean="0"/>
              <a:t>Università degli studi di Torino</a:t>
            </a:r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ertice">
  <a:themeElements>
    <a:clrScheme name="Ve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e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Vertice">
  <a:themeElements>
    <a:clrScheme name="Vertice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Vertice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Vertice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5079</TotalTime>
  <Words>3443</Words>
  <Application>Microsoft Office PowerPoint</Application>
  <PresentationFormat>Presentazione su schermo (4:3)</PresentationFormat>
  <Paragraphs>478</Paragraphs>
  <Slides>40</Slides>
  <Notes>2</Notes>
  <HiddenSlides>0</HiddenSlides>
  <MMClips>0</MMClips>
  <ScaleCrop>false</ScaleCrop>
  <HeadingPairs>
    <vt:vector size="6" baseType="variant">
      <vt:variant>
        <vt:lpstr>Tema</vt:lpstr>
      </vt:variant>
      <vt:variant>
        <vt:i4>3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40</vt:i4>
      </vt:variant>
    </vt:vector>
  </HeadingPairs>
  <TitlesOfParts>
    <vt:vector size="44" baseType="lpstr">
      <vt:lpstr>Vertice</vt:lpstr>
      <vt:lpstr>2_Vertice</vt:lpstr>
      <vt:lpstr>Tema di Office</vt:lpstr>
      <vt:lpstr>PDF</vt:lpstr>
      <vt:lpstr>SIMULATIONS AND SEARCH of NUclearites WITH TUS EXPeRIMENT</vt:lpstr>
      <vt:lpstr>INTRODUCTION</vt:lpstr>
      <vt:lpstr>Diapositiva 3</vt:lpstr>
      <vt:lpstr>Tracking Ultraviolet Setup</vt:lpstr>
      <vt:lpstr>Diapositiva 5</vt:lpstr>
      <vt:lpstr>TUS ELECTRONICS</vt:lpstr>
      <vt:lpstr>Diapositiva 7</vt:lpstr>
      <vt:lpstr>Diapositiva 8</vt:lpstr>
      <vt:lpstr>SIMULATIONS</vt:lpstr>
      <vt:lpstr>HOW  SIMULATOR WORKS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TUS ELETRONICS</vt:lpstr>
      <vt:lpstr>Diapositiva 37</vt:lpstr>
      <vt:lpstr>Diapositiva 38</vt:lpstr>
      <vt:lpstr>Diapositiva 39</vt:lpstr>
      <vt:lpstr>Diapositiva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Simulazioni e ricerca di nucleariti con l’ esperimento TUS</dc:title>
  <dc:creator>Antonello Montanaro</dc:creator>
  <cp:lastModifiedBy>Antonello Montanaro</cp:lastModifiedBy>
  <cp:revision>326</cp:revision>
  <dcterms:created xsi:type="dcterms:W3CDTF">2018-06-24T13:49:45Z</dcterms:created>
  <dcterms:modified xsi:type="dcterms:W3CDTF">2018-07-16T05:07:10Z</dcterms:modified>
</cp:coreProperties>
</file>