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4"/>
  </p:notesMasterIdLst>
  <p:sldIdLst>
    <p:sldId id="256" r:id="rId2"/>
    <p:sldId id="269" r:id="rId3"/>
    <p:sldId id="268" r:id="rId4"/>
    <p:sldId id="271" r:id="rId5"/>
    <p:sldId id="270" r:id="rId6"/>
    <p:sldId id="272" r:id="rId7"/>
    <p:sldId id="274" r:id="rId8"/>
    <p:sldId id="278" r:id="rId9"/>
    <p:sldId id="275" r:id="rId10"/>
    <p:sldId id="277" r:id="rId11"/>
    <p:sldId id="279" r:id="rId12"/>
    <p:sldId id="283" r:id="rId13"/>
    <p:sldId id="284" r:id="rId14"/>
    <p:sldId id="280" r:id="rId15"/>
    <p:sldId id="282" r:id="rId16"/>
    <p:sldId id="281" r:id="rId17"/>
    <p:sldId id="285" r:id="rId18"/>
    <p:sldId id="286" r:id="rId19"/>
    <p:sldId id="287" r:id="rId20"/>
    <p:sldId id="288" r:id="rId21"/>
    <p:sldId id="289" r:id="rId22"/>
    <p:sldId id="290" r:id="rId23"/>
  </p:sldIdLst>
  <p:sldSz cx="12192000" cy="6858000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F317343B-A02C-4A4D-858E-24FCB307B8A1}">
          <p14:sldIdLst>
            <p14:sldId id="256"/>
            <p14:sldId id="269"/>
            <p14:sldId id="268"/>
            <p14:sldId id="271"/>
            <p14:sldId id="270"/>
            <p14:sldId id="272"/>
            <p14:sldId id="274"/>
            <p14:sldId id="278"/>
            <p14:sldId id="275"/>
            <p14:sldId id="277"/>
            <p14:sldId id="279"/>
            <p14:sldId id="283"/>
            <p14:sldId id="284"/>
            <p14:sldId id="280"/>
            <p14:sldId id="282"/>
            <p14:sldId id="281"/>
            <p14:sldId id="285"/>
            <p14:sldId id="286"/>
            <p14:sldId id="287"/>
            <p14:sldId id="288"/>
            <p14:sldId id="289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347" autoAdjust="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D7E19-024A-40AE-8D72-1ED0A7F4068C}" type="datetimeFigureOut">
              <a:rPr lang="it-IT" smtClean="0"/>
              <a:t>14/07/2021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4A718-B445-4F4D-9320-50B6C08829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74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BF37F127-AC82-4511-96EE-C4A2E7E4D1D6}" type="datetime1">
              <a:rPr lang="it-IT" sz="1100" b="0" strike="noStrike" spc="-1" smtClean="0">
                <a:solidFill>
                  <a:srgbClr val="FFFFFF"/>
                </a:solidFill>
                <a:latin typeface="Century Gothic"/>
              </a:rPr>
              <a:t>14/07/2021</a:t>
            </a:fld>
            <a:endParaRPr lang="it-IT" sz="11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652A368-F63A-4D53-BAA9-A512D8A10A70}" type="slidenum">
              <a:rPr lang="it-IT" sz="2800" b="0" strike="noStrike" spc="-1" smtClean="0">
                <a:solidFill>
                  <a:srgbClr val="FFFFFF"/>
                </a:solidFill>
                <a:latin typeface="Century Gothic"/>
              </a:rPr>
              <a:t>‹N›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4829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F60C285-A182-49F5-837C-9E5D0DAED07D}" type="datetime1">
              <a:rPr lang="it-IT" sz="1100" b="0" strike="noStrike" spc="-1" smtClean="0">
                <a:solidFill>
                  <a:srgbClr val="FFFFFF"/>
                </a:solidFill>
                <a:latin typeface="Century Gothic"/>
              </a:rPr>
              <a:t>14/07/2021</a:t>
            </a:fld>
            <a:endParaRPr lang="it-IT" sz="11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652A368-F63A-4D53-BAA9-A512D8A10A70}" type="slidenum">
              <a:rPr lang="it-IT" sz="2800" b="0" strike="noStrike" spc="-1" smtClean="0">
                <a:solidFill>
                  <a:srgbClr val="FFFFFF"/>
                </a:solidFill>
                <a:latin typeface="Century Gothic"/>
              </a:rPr>
              <a:t>‹N›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3981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B8EA6FB5-A042-47EA-8912-DF3ADD13AA64}" type="datetime1">
              <a:rPr lang="it-IT" sz="1100" b="0" strike="noStrike" spc="-1" smtClean="0">
                <a:solidFill>
                  <a:srgbClr val="FFFFFF"/>
                </a:solidFill>
                <a:latin typeface="Century Gothic"/>
              </a:rPr>
              <a:t>14/07/2021</a:t>
            </a:fld>
            <a:endParaRPr lang="it-IT" sz="11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652A368-F63A-4D53-BAA9-A512D8A10A70}" type="slidenum">
              <a:rPr lang="it-IT" sz="2800" b="0" strike="noStrike" spc="-1" smtClean="0">
                <a:solidFill>
                  <a:srgbClr val="FFFFFF"/>
                </a:solidFill>
                <a:latin typeface="Century Gothic"/>
              </a:rPr>
              <a:t>‹N›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2124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9F25BDC6-C365-49AC-BEE7-80C6B400DB6E}" type="datetime1">
              <a:rPr lang="it-IT" sz="1100" b="0" strike="noStrike" spc="-1" smtClean="0">
                <a:solidFill>
                  <a:srgbClr val="FFFFFF"/>
                </a:solidFill>
                <a:latin typeface="Century Gothic"/>
              </a:rPr>
              <a:t>14/07/2021</a:t>
            </a:fld>
            <a:endParaRPr lang="it-IT" sz="11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652A368-F63A-4D53-BAA9-A512D8A10A70}" type="slidenum">
              <a:rPr lang="it-IT" sz="2800" b="0" strike="noStrike" spc="-1" smtClean="0">
                <a:solidFill>
                  <a:srgbClr val="FFFFFF"/>
                </a:solidFill>
                <a:latin typeface="Century Gothic"/>
              </a:rPr>
              <a:t>‹N›</a:t>
            </a:fld>
            <a:endParaRPr lang="it-IT" sz="2800" b="0" strike="noStrike" spc="-1">
              <a:latin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5253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AC663DDE-6F31-4839-843C-D713E5F16E19}" type="datetime1">
              <a:rPr lang="it-IT" sz="1100" b="0" strike="noStrike" spc="-1" smtClean="0">
                <a:solidFill>
                  <a:srgbClr val="FFFFFF"/>
                </a:solidFill>
                <a:latin typeface="Century Gothic"/>
              </a:rPr>
              <a:t>14/07/2021</a:t>
            </a:fld>
            <a:endParaRPr lang="it-IT" sz="11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652A368-F63A-4D53-BAA9-A512D8A10A70}" type="slidenum">
              <a:rPr lang="it-IT" sz="2800" b="0" strike="noStrike" spc="-1" smtClean="0">
                <a:solidFill>
                  <a:srgbClr val="FFFFFF"/>
                </a:solidFill>
                <a:latin typeface="Century Gothic"/>
              </a:rPr>
              <a:t>‹N›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5158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516B907-845F-46BC-801D-763D3713FF34}" type="datetime1">
              <a:rPr lang="it-IT" sz="1100" b="0" strike="noStrike" spc="-1" smtClean="0">
                <a:solidFill>
                  <a:srgbClr val="FFFFFF"/>
                </a:solidFill>
                <a:latin typeface="Century Gothic"/>
              </a:rPr>
              <a:t>14/07/2021</a:t>
            </a:fld>
            <a:endParaRPr lang="it-IT" sz="1100" b="0" strike="noStrike" spc="-1">
              <a:latin typeface="Times New Roman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652A368-F63A-4D53-BAA9-A512D8A10A70}" type="slidenum">
              <a:rPr lang="it-IT" sz="2800" b="0" strike="noStrike" spc="-1" smtClean="0">
                <a:solidFill>
                  <a:srgbClr val="FFFFFF"/>
                </a:solidFill>
                <a:latin typeface="Century Gothic"/>
              </a:rPr>
              <a:t>‹N›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4440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679943E6-31F5-409A-8D47-8CDB20C707D9}" type="datetime1">
              <a:rPr lang="it-IT" sz="1100" b="0" strike="noStrike" spc="-1" smtClean="0">
                <a:solidFill>
                  <a:srgbClr val="FFFFFF"/>
                </a:solidFill>
                <a:latin typeface="Century Gothic"/>
              </a:rPr>
              <a:t>14/07/2021</a:t>
            </a:fld>
            <a:endParaRPr lang="it-IT" sz="1100" b="0" strike="noStrike" spc="-1">
              <a:latin typeface="Times New Roman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652A368-F63A-4D53-BAA9-A512D8A10A70}" type="slidenum">
              <a:rPr lang="it-IT" sz="2800" b="0" strike="noStrike" spc="-1" smtClean="0">
                <a:solidFill>
                  <a:srgbClr val="FFFFFF"/>
                </a:solidFill>
                <a:latin typeface="Century Gothic"/>
              </a:rPr>
              <a:t>‹N›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1699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E589C29-882F-482D-A8B2-416C460E5029}" type="datetime1">
              <a:rPr lang="it-IT" sz="1100" b="0" strike="noStrike" spc="-1" smtClean="0">
                <a:solidFill>
                  <a:srgbClr val="FFFFFF"/>
                </a:solidFill>
                <a:latin typeface="Century Gothic"/>
              </a:rPr>
              <a:t>14/07/2021</a:t>
            </a:fld>
            <a:endParaRPr lang="it-IT" sz="11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652A368-F63A-4D53-BAA9-A512D8A10A70}" type="slidenum">
              <a:rPr lang="it-IT" sz="2800" b="0" strike="noStrike" spc="-1" smtClean="0">
                <a:solidFill>
                  <a:srgbClr val="FFFFFF"/>
                </a:solidFill>
                <a:latin typeface="Century Gothic"/>
              </a:rPr>
              <a:t>‹N›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4766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FEAC4653-ABD2-4FD4-8DAB-E8E39C6D3C09}" type="datetime1">
              <a:rPr lang="it-IT" sz="1100" b="0" strike="noStrike" spc="-1" smtClean="0">
                <a:solidFill>
                  <a:srgbClr val="FFFFFF"/>
                </a:solidFill>
                <a:latin typeface="Century Gothic"/>
              </a:rPr>
              <a:t>14/07/2021</a:t>
            </a:fld>
            <a:endParaRPr lang="it-IT" sz="11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652A368-F63A-4D53-BAA9-A512D8A10A70}" type="slidenum">
              <a:rPr lang="it-IT" sz="2800" b="0" strike="noStrike" spc="-1" smtClean="0">
                <a:solidFill>
                  <a:srgbClr val="FFFFFF"/>
                </a:solidFill>
                <a:latin typeface="Century Gothic"/>
              </a:rPr>
              <a:t>‹N›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1489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400" cy="3329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4563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E8DEE3-9CF7-4D7F-98A0-CDF2EF387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CB59C7C-2E32-4AFC-8BE6-74A306EF2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B35EB755-DADA-4E9E-B801-A5BEED083C77}" type="datetime1">
              <a:rPr lang="it-IT" sz="1100" b="0" strike="noStrike" spc="-1" smtClean="0">
                <a:solidFill>
                  <a:srgbClr val="FFFFFF"/>
                </a:solidFill>
                <a:latin typeface="Century Gothic"/>
              </a:rPr>
              <a:t>14/07/2021</a:t>
            </a:fld>
            <a:endParaRPr lang="it-IT" sz="1100" b="0" strike="noStrike" spc="-1">
              <a:latin typeface="Times New Roman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0BB9300-1E16-40A4-883B-E4AD3BDD0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D78120B-AF98-4EFC-8776-2A0EF18D2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endParaRPr lang="it-IT" sz="28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166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2AE1577C-031A-4D9E-88CF-DCA216647102}" type="datetime1">
              <a:rPr lang="it-IT" sz="1100" b="0" strike="noStrike" spc="-1" smtClean="0">
                <a:solidFill>
                  <a:srgbClr val="FFFFFF"/>
                </a:solidFill>
                <a:latin typeface="Century Gothic"/>
              </a:rPr>
              <a:t>14/07/2021</a:t>
            </a:fld>
            <a:endParaRPr lang="it-IT" sz="11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652A368-F63A-4D53-BAA9-A512D8A10A70}" type="slidenum">
              <a:rPr lang="it-IT" sz="2800" b="0" strike="noStrike" spc="-1" smtClean="0">
                <a:solidFill>
                  <a:srgbClr val="FFFFFF"/>
                </a:solidFill>
                <a:latin typeface="Century Gothic"/>
              </a:rPr>
              <a:t>‹N›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369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F9FD56D3-91FD-49A9-8031-DE605B8F393F}" type="datetime1">
              <a:rPr lang="it-IT" sz="1100" b="0" strike="noStrike" spc="-1" smtClean="0">
                <a:solidFill>
                  <a:srgbClr val="FFFFFF"/>
                </a:solidFill>
                <a:latin typeface="Century Gothic"/>
              </a:rPr>
              <a:t>14/07/2021</a:t>
            </a:fld>
            <a:endParaRPr lang="it-IT" sz="11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652A368-F63A-4D53-BAA9-A512D8A10A70}" type="slidenum">
              <a:rPr lang="it-IT" sz="2800" b="0" strike="noStrike" spc="-1" smtClean="0">
                <a:solidFill>
                  <a:srgbClr val="FFFFFF"/>
                </a:solidFill>
                <a:latin typeface="Century Gothic"/>
              </a:rPr>
              <a:t>‹N›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957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DAFE92C4-2657-4801-90B5-FAB021385193}" type="datetime1">
              <a:rPr lang="it-IT" sz="1100" b="0" strike="noStrike" spc="-1" smtClean="0">
                <a:solidFill>
                  <a:srgbClr val="FFFFFF"/>
                </a:solidFill>
                <a:latin typeface="Century Gothic"/>
              </a:rPr>
              <a:t>14/07/2021</a:t>
            </a:fld>
            <a:endParaRPr lang="it-IT" sz="11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652A368-F63A-4D53-BAA9-A512D8A10A70}" type="slidenum">
              <a:rPr lang="it-IT" sz="2800" b="0" strike="noStrike" spc="-1" smtClean="0">
                <a:solidFill>
                  <a:srgbClr val="FFFFFF"/>
                </a:solidFill>
                <a:latin typeface="Century Gothic"/>
              </a:rPr>
              <a:t>‹N›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139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2DC09E71-E38F-42A9-B0DD-4411C204E2F7}" type="datetime1">
              <a:rPr lang="it-IT" sz="1100" b="0" strike="noStrike" spc="-1" smtClean="0">
                <a:solidFill>
                  <a:srgbClr val="FFFFFF"/>
                </a:solidFill>
                <a:latin typeface="Century Gothic"/>
              </a:rPr>
              <a:t>14/07/2021</a:t>
            </a:fld>
            <a:endParaRPr lang="it-IT" sz="11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652A368-F63A-4D53-BAA9-A512D8A10A70}" type="slidenum">
              <a:rPr lang="it-IT" sz="2800" b="0" strike="noStrike" spc="-1" smtClean="0">
                <a:solidFill>
                  <a:srgbClr val="FFFFFF"/>
                </a:solidFill>
                <a:latin typeface="Century Gothic"/>
              </a:rPr>
              <a:t>‹N›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614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D5DEDC32-542C-4335-9533-7CC63937E4A6}" type="datetime1">
              <a:rPr lang="it-IT" sz="1100" b="0" strike="noStrike" spc="-1" smtClean="0">
                <a:solidFill>
                  <a:srgbClr val="FFFFFF"/>
                </a:solidFill>
                <a:latin typeface="Century Gothic"/>
              </a:rPr>
              <a:t>14/07/2021</a:t>
            </a:fld>
            <a:endParaRPr lang="it-IT" sz="1100" b="0" strike="noStrike" spc="-1">
              <a:latin typeface="Times New Roman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652A368-F63A-4D53-BAA9-A512D8A10A70}" type="slidenum">
              <a:rPr lang="it-IT" sz="2800" b="0" strike="noStrike" spc="-1" smtClean="0">
                <a:solidFill>
                  <a:srgbClr val="FFFFFF"/>
                </a:solidFill>
                <a:latin typeface="Century Gothic"/>
              </a:rPr>
              <a:t>‹N›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253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0936EAD-A42F-4370-B6FB-574475611D23}" type="datetime1">
              <a:rPr lang="it-IT" sz="1100" b="0" strike="noStrike" spc="-1" smtClean="0">
                <a:solidFill>
                  <a:srgbClr val="FFFFFF"/>
                </a:solidFill>
                <a:latin typeface="Century Gothic"/>
              </a:rPr>
              <a:t>14/07/2021</a:t>
            </a:fld>
            <a:endParaRPr lang="it-IT" sz="1100" b="0" strike="noStrike" spc="-1">
              <a:latin typeface="Times New Roman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652A368-F63A-4D53-BAA9-A512D8A10A70}" type="slidenum">
              <a:rPr lang="it-IT" sz="2800" b="0" strike="noStrike" spc="-1" smtClean="0">
                <a:solidFill>
                  <a:srgbClr val="FFFFFF"/>
                </a:solidFill>
                <a:latin typeface="Century Gothic"/>
              </a:rPr>
              <a:t>‹N›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071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964C1B8-A92F-4161-9285-B4D98849C703}" type="datetime1">
              <a:rPr lang="it-IT" sz="1100" b="0" strike="noStrike" spc="-1" smtClean="0">
                <a:solidFill>
                  <a:srgbClr val="FFFFFF"/>
                </a:solidFill>
                <a:latin typeface="Century Gothic"/>
              </a:rPr>
              <a:t>14/07/2021</a:t>
            </a:fld>
            <a:endParaRPr lang="it-IT" sz="1100" b="0" strike="noStrike" spc="-1">
              <a:latin typeface="Times New Roman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652A368-F63A-4D53-BAA9-A512D8A10A70}" type="slidenum">
              <a:rPr lang="it-IT" sz="2800" b="0" strike="noStrike" spc="-1" smtClean="0">
                <a:solidFill>
                  <a:srgbClr val="FFFFFF"/>
                </a:solidFill>
                <a:latin typeface="Century Gothic"/>
              </a:rPr>
              <a:t>‹N›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562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7FE669EE-A428-435F-917B-468736823D5B}" type="datetime1">
              <a:rPr lang="it-IT" sz="1100" b="0" strike="noStrike" spc="-1" smtClean="0">
                <a:solidFill>
                  <a:srgbClr val="FFFFFF"/>
                </a:solidFill>
                <a:latin typeface="Century Gothic"/>
              </a:rPr>
              <a:t>14/07/2021</a:t>
            </a:fld>
            <a:endParaRPr lang="it-IT" sz="11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652A368-F63A-4D53-BAA9-A512D8A10A70}" type="slidenum">
              <a:rPr lang="it-IT" sz="2800" b="0" strike="noStrike" spc="-1" smtClean="0">
                <a:solidFill>
                  <a:srgbClr val="FFFFFF"/>
                </a:solidFill>
                <a:latin typeface="Century Gothic"/>
              </a:rPr>
              <a:t>‹N›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444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raccolti</a:t>
            </a:r>
            <a:r>
              <a:rPr lang="en-US" dirty="0"/>
              <a:t> </a:t>
            </a:r>
            <a:r>
              <a:rPr lang="en-US" dirty="0" err="1"/>
              <a:t>dalla</a:t>
            </a:r>
            <a:r>
              <a:rPr lang="en-US" dirty="0"/>
              <a:t> camera di Pino </a:t>
            </a:r>
            <a:r>
              <a:rPr lang="en-US" dirty="0" err="1"/>
              <a:t>Torinese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-5 sec di </a:t>
            </a:r>
            <a:r>
              <a:rPr lang="en-US" dirty="0" err="1"/>
              <a:t>esposizione</a:t>
            </a:r>
            <a:r>
              <a:rPr lang="en-US" dirty="0"/>
              <a:t> </a:t>
            </a:r>
            <a:r>
              <a:rPr lang="en-US" dirty="0" err="1"/>
              <a:t>ogni</a:t>
            </a:r>
            <a:r>
              <a:rPr lang="en-US" dirty="0"/>
              <a:t> 10 </a:t>
            </a:r>
            <a:r>
              <a:rPr lang="en-US" dirty="0" err="1"/>
              <a:t>minuti</a:t>
            </a:r>
            <a:br>
              <a:rPr lang="en-US" dirty="0"/>
            </a:br>
            <a:r>
              <a:rPr lang="en-US" dirty="0"/>
              <a:t>-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fld id="{329C8B13-F088-423E-8E41-2F11392D116F}" type="datetime1">
              <a:rPr lang="it-IT" sz="1100" b="0" strike="noStrike" spc="-1" smtClean="0">
                <a:solidFill>
                  <a:srgbClr val="FFFFFF"/>
                </a:solidFill>
                <a:latin typeface="Century Gothic"/>
              </a:rPr>
              <a:t>14/07/2021</a:t>
            </a:fld>
            <a:endParaRPr lang="it-IT" sz="11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endParaRPr lang="it-IT" sz="28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47623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chemeClr val="tx2"/>
          </a:solidFill>
          <a:latin typeface="Amasis MT Pro" panose="020B0604020202020204" pitchFamily="18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793395" y="713479"/>
            <a:ext cx="11891818" cy="3329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8" name="TextShape 2"/>
          <p:cNvSpPr txBox="1"/>
          <p:nvPr/>
        </p:nvSpPr>
        <p:spPr>
          <a:xfrm>
            <a:off x="24064" y="3429000"/>
            <a:ext cx="4555965" cy="11728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it-IT" sz="3200" b="0" strike="noStrike" spc="-1" dirty="0">
                <a:latin typeface="Arial"/>
              </a:rPr>
              <a:t>                            </a:t>
            </a:r>
            <a:r>
              <a:rPr lang="it-IT" sz="2800" b="0" strike="noStrike" spc="-1" dirty="0"/>
              <a:t>Bonaldo Federico</a:t>
            </a:r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FF15C7AD-AB16-4043-91EE-5834E6442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140" y="260924"/>
            <a:ext cx="7289574" cy="2591413"/>
          </a:xfrm>
        </p:spPr>
        <p:txBody>
          <a:bodyPr/>
          <a:lstStyle/>
          <a:p>
            <a:r>
              <a:rPr lang="it-IT" sz="3200" b="0" strike="noStrike" spc="-1" dirty="0">
                <a:solidFill>
                  <a:srgbClr val="EBEBEB"/>
                </a:solidFill>
                <a:latin typeface="+mn-lt"/>
              </a:rPr>
              <a:t>Calibrazione degli effetti strumentali delle performance fotometriche delle camere della rete PRISMA</a:t>
            </a:r>
            <a:endParaRPr lang="it-IT" dirty="0"/>
          </a:p>
        </p:txBody>
      </p:sp>
      <p:sp>
        <p:nvSpPr>
          <p:cNvPr id="8" name="Sottotitolo 7">
            <a:extLst>
              <a:ext uri="{FF2B5EF4-FFF2-40B4-BE49-F238E27FC236}">
                <a16:creationId xmlns:a16="http://schemas.microsoft.com/office/drawing/2014/main" id="{7D66DFF1-1804-4DF1-8322-B260A65C3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140" y="4804579"/>
            <a:ext cx="9688382" cy="861420"/>
          </a:xfrm>
        </p:spPr>
        <p:txBody>
          <a:bodyPr>
            <a:noAutofit/>
          </a:bodyPr>
          <a:lstStyle/>
          <a:p>
            <a:r>
              <a:rPr lang="it-IT" dirty="0">
                <a:latin typeface="+mn-lt"/>
              </a:rPr>
              <a:t>Relatore: mario edoardo bertaina</a:t>
            </a:r>
          </a:p>
          <a:p>
            <a:r>
              <a:rPr lang="it-IT" dirty="0">
                <a:latin typeface="+mn-lt"/>
              </a:rPr>
              <a:t>Correlatore: daniele gardiol</a:t>
            </a:r>
          </a:p>
          <a:p>
            <a:r>
              <a:rPr lang="it-IT" dirty="0">
                <a:latin typeface="+mn-lt"/>
              </a:rPr>
              <a:t>Correlatore: dario barghini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9784CAD-2F6C-47A0-A87F-C3A9E7D1A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714" y="1996459"/>
            <a:ext cx="3451891" cy="174095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D96AFBD-122F-4A3F-AEDA-21D21FD43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66" y="4237366"/>
            <a:ext cx="2078622" cy="1995845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5A98B63-6529-4FD0-BCF2-FA883AFC2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652A368-F63A-4D53-BAA9-A512D8A10A70}" type="slidenum">
              <a:rPr lang="it-IT" sz="2800" b="0" strike="noStrike" spc="-1" smtClean="0">
                <a:solidFill>
                  <a:srgbClr val="FFFFFF"/>
                </a:solidFill>
                <a:latin typeface="Century Gothic"/>
              </a:rPr>
              <a:t>1</a:t>
            </a:fld>
            <a:endParaRPr lang="it-IT" sz="2800" b="0" strike="noStrike" spc="-1">
              <a:latin typeface="Times New Roman"/>
            </a:endParaRPr>
          </a:p>
        </p:txBody>
      </p:sp>
      <p:sp>
        <p:nvSpPr>
          <p:cNvPr id="9" name="Sottotitolo 7">
            <a:extLst>
              <a:ext uri="{FF2B5EF4-FFF2-40B4-BE49-F238E27FC236}">
                <a16:creationId xmlns:a16="http://schemas.microsoft.com/office/drawing/2014/main" id="{C6DACD5F-407A-4A61-A622-266187710B05}"/>
              </a:ext>
            </a:extLst>
          </p:cNvPr>
          <p:cNvSpPr txBox="1">
            <a:spLocks/>
          </p:cNvSpPr>
          <p:nvPr/>
        </p:nvSpPr>
        <p:spPr>
          <a:xfrm>
            <a:off x="657140" y="314980"/>
            <a:ext cx="9688382" cy="861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it-IT" sz="1600" dirty="0">
                <a:latin typeface="+mn-lt"/>
              </a:rPr>
              <a:t>Tesi triennale </a:t>
            </a:r>
            <a:r>
              <a:rPr lang="it-IT" sz="1600" dirty="0" err="1">
                <a:latin typeface="+mn-lt"/>
              </a:rPr>
              <a:t>A.a</a:t>
            </a:r>
            <a:r>
              <a:rPr lang="it-IT" sz="1600" dirty="0">
                <a:latin typeface="+mn-lt"/>
              </a:rPr>
              <a:t>. 2020-2021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3">
            <a:extLst>
              <a:ext uri="{FF2B5EF4-FFF2-40B4-BE49-F238E27FC236}">
                <a16:creationId xmlns:a16="http://schemas.microsoft.com/office/drawing/2014/main" id="{6341D068-7B5A-4D84-A988-C729AEED062B}"/>
              </a:ext>
            </a:extLst>
          </p:cNvPr>
          <p:cNvSpPr txBox="1">
            <a:spLocks/>
          </p:cNvSpPr>
          <p:nvPr/>
        </p:nvSpPr>
        <p:spPr>
          <a:xfrm>
            <a:off x="329938" y="517620"/>
            <a:ext cx="11771056" cy="4439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Amasis MT Pro" panose="020B0604020202020204" pitchFamily="18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9600" u="sng" dirty="0" err="1">
                <a:latin typeface="+mj-lt"/>
              </a:rPr>
              <a:t>Calibrazione</a:t>
            </a:r>
            <a:r>
              <a:rPr lang="en-US" sz="9600" u="sng" dirty="0">
                <a:latin typeface="+mj-lt"/>
              </a:rPr>
              <a:t> ad </a:t>
            </a:r>
            <a:r>
              <a:rPr lang="en-US" sz="9600" u="sng" dirty="0" err="1">
                <a:latin typeface="+mj-lt"/>
              </a:rPr>
              <a:t>alta</a:t>
            </a:r>
            <a:r>
              <a:rPr lang="en-US" sz="9600" u="sng" dirty="0">
                <a:latin typeface="+mj-lt"/>
              </a:rPr>
              <a:t> </a:t>
            </a:r>
            <a:r>
              <a:rPr lang="en-US" sz="9600" u="sng" dirty="0" err="1">
                <a:latin typeface="+mj-lt"/>
              </a:rPr>
              <a:t>frequenza</a:t>
            </a:r>
            <a:r>
              <a:rPr lang="en-US" sz="9600" u="sng" dirty="0">
                <a:latin typeface="+mj-lt"/>
              </a:rPr>
              <a:t> </a:t>
            </a:r>
            <a:r>
              <a:rPr lang="en-US" sz="9600" u="sng" dirty="0" err="1">
                <a:latin typeface="+mj-lt"/>
              </a:rPr>
              <a:t>spaziale</a:t>
            </a:r>
            <a:br>
              <a:rPr lang="en-US" dirty="0">
                <a:latin typeface="+mj-lt"/>
              </a:rPr>
            </a:b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  <a:p>
            <a:br>
              <a:rPr lang="en-US" dirty="0">
                <a:latin typeface="+mj-lt"/>
              </a:rPr>
            </a:br>
            <a:endParaRPr lang="en-US" sz="2200" dirty="0">
              <a:latin typeface="+mj-lt"/>
            </a:endParaRPr>
          </a:p>
        </p:txBody>
      </p:sp>
      <p:sp>
        <p:nvSpPr>
          <p:cNvPr id="4" name="Segnaposto contenuto 6">
            <a:extLst>
              <a:ext uri="{FF2B5EF4-FFF2-40B4-BE49-F238E27FC236}">
                <a16:creationId xmlns:a16="http://schemas.microsoft.com/office/drawing/2014/main" id="{D5EC19D9-FE6D-4829-BF4F-56BA537CD691}"/>
              </a:ext>
            </a:extLst>
          </p:cNvPr>
          <p:cNvSpPr txBox="1">
            <a:spLocks/>
          </p:cNvSpPr>
          <p:nvPr/>
        </p:nvSpPr>
        <p:spPr>
          <a:xfrm>
            <a:off x="627258" y="1118358"/>
            <a:ext cx="10251275" cy="52220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371600" lvl="3" indent="0">
              <a:buNone/>
            </a:pPr>
            <a:endParaRPr lang="it-IT" sz="2000" dirty="0"/>
          </a:p>
          <a:p>
            <a:r>
              <a:rPr lang="it-IT" dirty="0"/>
              <a:t>Statistica della singola stella insufficiente per visualizzare l’effetto oscillatorio a livello del sub-pixel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Selezione di stelle con magnitudine  &lt; 2  dal database di PRISMA: 45 stelle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Analisi dei residui di magnitudine in funzione della parte frazionaria della coordinata del pixel sulla CCD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CCB29DA-9BA4-443D-A46A-C6D2218BB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652A368-F63A-4D53-BAA9-A512D8A10A70}" type="slidenum">
              <a:rPr lang="it-IT" sz="2800" b="0" strike="noStrike" spc="-1" smtClean="0">
                <a:solidFill>
                  <a:srgbClr val="FFFFFF"/>
                </a:solidFill>
                <a:latin typeface="Century Gothic"/>
              </a:rPr>
              <a:t>10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8402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3A089E-0A16-452C-B341-0F769780D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1B84FB-CD99-469B-8BE5-3ED70C3762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773" y="838202"/>
            <a:ext cx="4320225" cy="563879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Plot valor medio del </a:t>
            </a:r>
            <a:r>
              <a:rPr lang="en-US" dirty="0" err="1"/>
              <a:t>residuo</a:t>
            </a:r>
            <a:r>
              <a:rPr lang="en-US" dirty="0"/>
              <a:t> in </a:t>
            </a:r>
            <a:r>
              <a:rPr lang="en-US" dirty="0" err="1"/>
              <a:t>funzione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</a:t>
            </a:r>
            <a:r>
              <a:rPr lang="en-US" dirty="0" err="1"/>
              <a:t>frazionaria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coordinata</a:t>
            </a:r>
            <a:r>
              <a:rPr lang="en-US" dirty="0"/>
              <a:t> y del subpixel </a:t>
            </a:r>
            <a:r>
              <a:rPr lang="en-US" dirty="0" err="1"/>
              <a:t>sulla</a:t>
            </a:r>
            <a:r>
              <a:rPr lang="en-US" dirty="0"/>
              <a:t> CCD</a:t>
            </a:r>
          </a:p>
          <a:p>
            <a:endParaRPr lang="en-US" dirty="0"/>
          </a:p>
          <a:p>
            <a:r>
              <a:rPr lang="en-US" dirty="0" err="1"/>
              <a:t>Andamento</a:t>
            </a:r>
            <a:r>
              <a:rPr lang="en-US" dirty="0"/>
              <a:t> </a:t>
            </a:r>
            <a:r>
              <a:rPr lang="en-US" dirty="0" err="1"/>
              <a:t>periodico</a:t>
            </a:r>
            <a:endParaRPr lang="en-US" dirty="0"/>
          </a:p>
          <a:p>
            <a:endParaRPr lang="en-US" dirty="0"/>
          </a:p>
          <a:p>
            <a:r>
              <a:rPr lang="en-US" dirty="0"/>
              <a:t>Al </a:t>
            </a:r>
            <a:r>
              <a:rPr lang="en-US" dirty="0" err="1"/>
              <a:t>centro</a:t>
            </a:r>
            <a:r>
              <a:rPr lang="en-US" dirty="0"/>
              <a:t> del subpixel </a:t>
            </a:r>
            <a:r>
              <a:rPr lang="en-US" dirty="0" err="1"/>
              <a:t>si</a:t>
            </a:r>
            <a:r>
              <a:rPr lang="en-US" dirty="0"/>
              <a:t> ha </a:t>
            </a:r>
            <a:r>
              <a:rPr lang="en-US" dirty="0" err="1"/>
              <a:t>massima</a:t>
            </a:r>
            <a:r>
              <a:rPr lang="en-US" dirty="0"/>
              <a:t> </a:t>
            </a:r>
            <a:r>
              <a:rPr lang="en-US" dirty="0" err="1"/>
              <a:t>efficienza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Ai </a:t>
            </a:r>
            <a:r>
              <a:rPr lang="en-US" dirty="0" err="1"/>
              <a:t>bordi</a:t>
            </a:r>
            <a:r>
              <a:rPr lang="en-US" dirty="0"/>
              <a:t> </a:t>
            </a:r>
            <a:r>
              <a:rPr lang="en-US" dirty="0" err="1"/>
              <a:t>perdita</a:t>
            </a:r>
            <a:r>
              <a:rPr lang="en-US" dirty="0"/>
              <a:t> di </a:t>
            </a:r>
            <a:r>
              <a:rPr lang="en-US" dirty="0" err="1"/>
              <a:t>efficienza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Studio di </a:t>
            </a:r>
            <a:r>
              <a:rPr lang="en-US" dirty="0" err="1"/>
              <a:t>questa</a:t>
            </a:r>
            <a:r>
              <a:rPr lang="en-US" dirty="0"/>
              <a:t> </a:t>
            </a:r>
            <a:r>
              <a:rPr lang="en-US" dirty="0" err="1"/>
              <a:t>analisi</a:t>
            </a:r>
            <a:r>
              <a:rPr lang="en-US" dirty="0"/>
              <a:t> in </a:t>
            </a:r>
            <a:r>
              <a:rPr lang="en-US" dirty="0" err="1"/>
              <a:t>sezioni</a:t>
            </a:r>
            <a:r>
              <a:rPr lang="en-US" dirty="0"/>
              <a:t> di </a:t>
            </a:r>
            <a:r>
              <a:rPr lang="en-US" dirty="0" err="1"/>
              <a:t>quadrati</a:t>
            </a:r>
            <a:r>
              <a:rPr lang="en-US" dirty="0"/>
              <a:t> di 200x200 px 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3D6638E-0A45-40CE-B5C3-7FC7F048F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652A368-F63A-4D53-BAA9-A512D8A10A70}" type="slidenum">
              <a:rPr lang="it-IT" sz="2800" b="0" strike="noStrike" spc="-1" smtClean="0">
                <a:solidFill>
                  <a:srgbClr val="FFFFFF"/>
                </a:solidFill>
                <a:latin typeface="Century Gothic"/>
              </a:rPr>
              <a:t>11</a:t>
            </a:fld>
            <a:endParaRPr lang="it-IT" sz="2800" b="0" strike="noStrike" spc="-1">
              <a:latin typeface="Times New Roman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CC986C7-27F9-47F9-B432-7D0017F3C6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484" y="1293253"/>
            <a:ext cx="6554787" cy="524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78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94F383F-1ED9-44BE-B0B1-389AB21D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8679" y="6030541"/>
            <a:ext cx="826519" cy="79331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fld id="{F652A368-F63A-4D53-BAA9-A512D8A10A70}" type="slidenum">
              <a:rPr lang="it-IT" sz="2800" b="0" strike="noStrike" spc="-1" smtClean="0">
                <a:solidFill>
                  <a:srgbClr val="FFFFFF"/>
                </a:solidFill>
                <a:latin typeface="Century Gothic"/>
              </a:rPr>
              <a:t>12</a:t>
            </a:fld>
            <a:endParaRPr lang="it-IT" sz="2800" b="0" strike="noStrike" spc="-1" dirty="0">
              <a:latin typeface="Times New Roman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2421C61-7882-44C4-8F7C-44D75F5BB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39" y="5145932"/>
            <a:ext cx="2211524" cy="176921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76EDB93-3F92-4A2B-9CE0-069F2A3A4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39" y="3433864"/>
            <a:ext cx="2211523" cy="176921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2583CAC-049C-4F6D-BF00-DC0E3A7F3A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39" y="1721796"/>
            <a:ext cx="2211525" cy="176921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610AD7A-AE49-441D-A33C-98FF5B9E7F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39" y="9731"/>
            <a:ext cx="2211521" cy="176921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FC57A11-AB1B-4B54-BF83-363A5FBB2C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824" y="5145932"/>
            <a:ext cx="2211523" cy="176921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5ED9025-147D-48CB-9A12-EE98ADD1D2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823" y="3433862"/>
            <a:ext cx="2211523" cy="1769219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79C66281-B7A9-4599-AA3B-F7CCA1953D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822" y="1721794"/>
            <a:ext cx="2211523" cy="1769219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042C1142-E99D-499D-AB9D-217DC28AE2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822" y="9727"/>
            <a:ext cx="2211519" cy="1769216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2E4EED8C-6D0D-41B9-B52F-61A1C6D440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864" y="5135294"/>
            <a:ext cx="2224822" cy="1779856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3052935B-7582-4DFA-ADA0-404E0D9377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64" y="3423479"/>
            <a:ext cx="2211525" cy="1769219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C55684D5-DF51-4209-8D97-2AB420226DF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68" y="1711415"/>
            <a:ext cx="2211520" cy="1769217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6CEFBB63-97C3-4400-B2BD-0FB54C5646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81" y="9726"/>
            <a:ext cx="2211520" cy="1769217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77E113EF-AC96-4311-B4A6-8E1B0C29645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838" y="5124471"/>
            <a:ext cx="2238350" cy="1790679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712FD771-1120-4628-A603-3813A9F75D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760" y="3433861"/>
            <a:ext cx="2211526" cy="1769220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83961396-3B17-4E9D-94CB-73E714959E7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760" y="1721791"/>
            <a:ext cx="2211526" cy="1769220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02FAE95A-5C7B-4B7D-9D87-47ABB8C2D8F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760" y="9724"/>
            <a:ext cx="2211526" cy="1769220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E9068674-AAEA-42EF-81F6-E7E3CBA45EE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805" y="3392986"/>
            <a:ext cx="2211526" cy="1769220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DB07A99C-C553-4790-8411-9B834B7002E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808" y="1691302"/>
            <a:ext cx="2211522" cy="1769217"/>
          </a:xfrm>
          <a:prstGeom prst="rect">
            <a:avLst/>
          </a:prstGeom>
        </p:spPr>
      </p:pic>
      <p:pic>
        <p:nvPicPr>
          <p:cNvPr id="40" name="Immagine 39">
            <a:extLst>
              <a:ext uri="{FF2B5EF4-FFF2-40B4-BE49-F238E27FC236}">
                <a16:creationId xmlns:a16="http://schemas.microsoft.com/office/drawing/2014/main" id="{94F11D9C-46AA-41C4-86FC-9C7B11DDE24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809" y="-42904"/>
            <a:ext cx="2211521" cy="1769216"/>
          </a:xfrm>
          <a:prstGeom prst="rect">
            <a:avLst/>
          </a:prstGeom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83EB25ED-1241-48B2-9B04-9D53D3568361}"/>
              </a:ext>
            </a:extLst>
          </p:cNvPr>
          <p:cNvSpPr txBox="1"/>
          <p:nvPr/>
        </p:nvSpPr>
        <p:spPr>
          <a:xfrm>
            <a:off x="9513588" y="5669346"/>
            <a:ext cx="223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Residuo vs PF (y) </a:t>
            </a:r>
          </a:p>
        </p:txBody>
      </p:sp>
    </p:spTree>
    <p:extLst>
      <p:ext uri="{BB962C8B-B14F-4D97-AF65-F5344CB8AC3E}">
        <p14:creationId xmlns:p14="http://schemas.microsoft.com/office/powerpoint/2010/main" val="3196299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258E6D5-C57D-4912-A526-F507B37A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038064"/>
            <a:ext cx="838199" cy="76768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fld id="{F652A368-F63A-4D53-BAA9-A512D8A10A70}" type="slidenum">
              <a:rPr lang="it-IT" sz="2800" b="0" strike="noStrike" spc="-1" smtClean="0">
                <a:solidFill>
                  <a:srgbClr val="FFFFFF"/>
                </a:solidFill>
                <a:latin typeface="Century Gothic"/>
              </a:rPr>
              <a:t>13</a:t>
            </a:fld>
            <a:endParaRPr lang="it-IT" sz="2800" b="0" strike="noStrike" spc="-1" dirty="0">
              <a:latin typeface="Times New Roman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DC62902-B60E-4FE7-8BE9-F6E2B09DE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" y="5161643"/>
            <a:ext cx="2211525" cy="176922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F23F71C-505C-4BB7-AE64-AA8C2E457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" y="3501861"/>
            <a:ext cx="2211525" cy="176922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D1FADB8-62AD-43C0-B8A1-CA4D1AA510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" y="1732641"/>
            <a:ext cx="2211525" cy="176922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AFD0708-37A1-45E7-9F09-CA36BB1647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8" y="-36580"/>
            <a:ext cx="2211526" cy="176922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4C30136-F113-4D90-A35B-225616E1C8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994" y="5161640"/>
            <a:ext cx="2211526" cy="176922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624BD83F-16EE-46F2-A079-8CAEA0C885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994" y="3447140"/>
            <a:ext cx="2211526" cy="1769221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615B56AA-87BD-4119-BB11-9A81B8FD06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994" y="1705281"/>
            <a:ext cx="2211525" cy="176922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722AB743-B188-4DA3-9A28-A771969C21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993" y="-22899"/>
            <a:ext cx="2211526" cy="1769221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A197C850-F8AC-4482-A8E4-448BE3A5FD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519" y="5161640"/>
            <a:ext cx="2211526" cy="1769221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DFD9C685-3C44-49EF-800B-4F89F8BAC1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518" y="3447138"/>
            <a:ext cx="2211526" cy="1769221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1463FB2E-1750-4E23-B3F9-067644534A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518" y="1677915"/>
            <a:ext cx="2211526" cy="1769221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05B7ED6E-2DC2-425E-82CB-8D082963A0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517" y="-13684"/>
            <a:ext cx="2211525" cy="1769220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B3F1B4C9-F714-4EB7-A009-CAB6BAA5BAE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43" y="5161641"/>
            <a:ext cx="2211525" cy="1769220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8162B258-EF2F-46E5-BC09-F94CE96219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42" y="3419778"/>
            <a:ext cx="2211523" cy="1769218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7B0A6A88-FDA2-492D-B012-67AFBC22A76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39" y="1664237"/>
            <a:ext cx="2211526" cy="1769221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662211A7-A28D-401A-B7E1-669780D0C96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39" y="0"/>
            <a:ext cx="2211523" cy="1769218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70ED1712-1265-4ECA-9873-C8A9A7FA06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533" y="3501860"/>
            <a:ext cx="2211527" cy="1769221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952AAEBA-7AB7-4754-A1CA-E17C0350AEE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533" y="1728179"/>
            <a:ext cx="2211526" cy="1769221"/>
          </a:xfrm>
          <a:prstGeom prst="rect">
            <a:avLst/>
          </a:prstGeom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30F2A69B-C918-468E-B863-2EB505421A2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541" y="-13684"/>
            <a:ext cx="2211527" cy="1769221"/>
          </a:xfrm>
          <a:prstGeom prst="rect">
            <a:avLst/>
          </a:prstGeom>
        </p:spPr>
      </p:pic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DBF3358C-7055-431F-8884-B7ED6F667C41}"/>
              </a:ext>
            </a:extLst>
          </p:cNvPr>
          <p:cNvSpPr txBox="1"/>
          <p:nvPr/>
        </p:nvSpPr>
        <p:spPr>
          <a:xfrm>
            <a:off x="9513588" y="5669346"/>
            <a:ext cx="223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Residuo vs PF (x) </a:t>
            </a:r>
          </a:p>
        </p:txBody>
      </p:sp>
    </p:spTree>
    <p:extLst>
      <p:ext uri="{BB962C8B-B14F-4D97-AF65-F5344CB8AC3E}">
        <p14:creationId xmlns:p14="http://schemas.microsoft.com/office/powerpoint/2010/main" val="2988473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470FD2-7753-4592-89D6-C3081D938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>
                <a:latin typeface="+mj-lt"/>
              </a:rPr>
              <a:t>Risultati:</a:t>
            </a:r>
            <a:br>
              <a:rPr lang="it-IT" u="sng" dirty="0"/>
            </a:br>
            <a:br>
              <a:rPr lang="it-IT" u="sng" dirty="0"/>
            </a:br>
            <a:r>
              <a:rPr lang="it-IT" u="sng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F50F4D-D885-4793-91EF-4E91F8231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1252331"/>
            <a:ext cx="6082679" cy="5004008"/>
          </a:xfrm>
        </p:spPr>
        <p:txBody>
          <a:bodyPr/>
          <a:lstStyle/>
          <a:p>
            <a:endParaRPr lang="it-IT" sz="2000" dirty="0"/>
          </a:p>
          <a:p>
            <a:r>
              <a:rPr lang="it-IT" sz="2000" dirty="0"/>
              <a:t>Si osserva il trend periodico a livello del </a:t>
            </a:r>
            <a:r>
              <a:rPr lang="it-IT" sz="2000" dirty="0" err="1"/>
              <a:t>subpixel</a:t>
            </a:r>
            <a:r>
              <a:rPr lang="it-IT" sz="2000" dirty="0"/>
              <a:t> su tutta la CCD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sz="2000" dirty="0"/>
              <a:t>Alle estremità del sensore l’effetto si manifesta con meno intensità</a:t>
            </a:r>
            <a:endParaRPr lang="it-IT" dirty="0"/>
          </a:p>
          <a:p>
            <a:pPr lvl="1"/>
            <a:r>
              <a:rPr lang="it-IT" sz="2000" dirty="0"/>
              <a:t>La PSF alle estremità ha dimensioni maggiori del pixel</a:t>
            </a:r>
          </a:p>
          <a:p>
            <a:endParaRPr lang="it-IT" sz="2200" dirty="0"/>
          </a:p>
          <a:p>
            <a:r>
              <a:rPr lang="it-IT" sz="2000" dirty="0"/>
              <a:t>Il massimo di intensità non è sempre allo stesso punto </a:t>
            </a:r>
          </a:p>
          <a:p>
            <a:pPr lvl="1"/>
            <a:endParaRPr lang="it-IT" sz="2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CC5B0F2-2C9D-4FB9-AFB6-A906CE8E9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960" y="2377177"/>
            <a:ext cx="5161896" cy="3355232"/>
          </a:xfrm>
          <a:prstGeom prst="rect">
            <a:avLst/>
          </a:prstGeom>
        </p:spPr>
      </p:pic>
      <p:sp>
        <p:nvSpPr>
          <p:cNvPr id="6" name="Connettore 5">
            <a:extLst>
              <a:ext uri="{FF2B5EF4-FFF2-40B4-BE49-F238E27FC236}">
                <a16:creationId xmlns:a16="http://schemas.microsoft.com/office/drawing/2014/main" id="{0D09C545-5C06-4ABB-88AF-53D3FFBA01EC}"/>
              </a:ext>
            </a:extLst>
          </p:cNvPr>
          <p:cNvSpPr/>
          <p:nvPr/>
        </p:nvSpPr>
        <p:spPr>
          <a:xfrm>
            <a:off x="9030741" y="3807048"/>
            <a:ext cx="159488" cy="10632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onnettore 6">
            <a:extLst>
              <a:ext uri="{FF2B5EF4-FFF2-40B4-BE49-F238E27FC236}">
                <a16:creationId xmlns:a16="http://schemas.microsoft.com/office/drawing/2014/main" id="{5A097381-9ACA-447C-BFC1-943EE70A0769}"/>
              </a:ext>
            </a:extLst>
          </p:cNvPr>
          <p:cNvSpPr/>
          <p:nvPr/>
        </p:nvSpPr>
        <p:spPr>
          <a:xfrm rot="9577943">
            <a:off x="7313417" y="3721517"/>
            <a:ext cx="427250" cy="267282"/>
          </a:xfrm>
          <a:prstGeom prst="flowChartConnector">
            <a:avLst/>
          </a:prstGeom>
          <a:solidFill>
            <a:schemeClr val="accent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B0ABCB2-74CF-464B-9216-5B6F819FB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652A368-F63A-4D53-BAA9-A512D8A10A70}" type="slidenum">
              <a:rPr lang="it-IT" sz="2800" b="0" strike="noStrike" spc="-1" smtClean="0">
                <a:solidFill>
                  <a:srgbClr val="FFFFFF"/>
                </a:solidFill>
                <a:latin typeface="Century Gothic"/>
              </a:rPr>
              <a:t>14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2178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BB8086-B1E8-4137-A7F9-30C75A79A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>
                <a:latin typeface="+mj-lt"/>
              </a:rPr>
              <a:t>Conclusioni: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F62F1A-99B7-423B-8440-47FC1BF91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085" y="1309721"/>
            <a:ext cx="5495801" cy="4195763"/>
          </a:xfrm>
        </p:spPr>
        <p:txBody>
          <a:bodyPr/>
          <a:lstStyle/>
          <a:p>
            <a:endParaRPr lang="it-IT" sz="2200" dirty="0"/>
          </a:p>
          <a:p>
            <a:r>
              <a:rPr lang="it-IT" sz="2200" dirty="0"/>
              <a:t>Dati di calibrazione camera di Pino Torinese (2017-2018) </a:t>
            </a:r>
          </a:p>
          <a:p>
            <a:endParaRPr lang="it-IT" sz="2200" dirty="0"/>
          </a:p>
          <a:p>
            <a:r>
              <a:rPr lang="it-IT" sz="2200" dirty="0"/>
              <a:t>Correzione degli effetti strumentali e ambientali </a:t>
            </a:r>
          </a:p>
          <a:p>
            <a:pPr lvl="2"/>
            <a:r>
              <a:rPr lang="it-IT" sz="2200" dirty="0"/>
              <a:t>Modulazione a bassa frequenza spaziale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BF16A6D-6379-468D-BF9D-EAA1241DB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445" y="1307479"/>
            <a:ext cx="5348470" cy="4200245"/>
          </a:xfrm>
        </p:spPr>
        <p:txBody>
          <a:bodyPr>
            <a:normAutofit/>
          </a:bodyPr>
          <a:lstStyle/>
          <a:p>
            <a:endParaRPr lang="it-IT" sz="2200" dirty="0"/>
          </a:p>
          <a:p>
            <a:r>
              <a:rPr lang="it-IT" sz="2200" dirty="0"/>
              <a:t>Osservazione di una modulazione ad alta frequenza spaziale</a:t>
            </a:r>
          </a:p>
          <a:p>
            <a:endParaRPr lang="it-IT" sz="2200" dirty="0"/>
          </a:p>
          <a:p>
            <a:r>
              <a:rPr lang="it-IT" sz="2200" dirty="0"/>
              <a:t>Trend periodico dei residui in funzione della parte frazionaria del </a:t>
            </a:r>
            <a:r>
              <a:rPr lang="it-IT" sz="2200" dirty="0" err="1"/>
              <a:t>subpixel</a:t>
            </a:r>
            <a:endParaRPr lang="it-IT" sz="22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FC73474-E895-4815-B20E-42B93FD5C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652A368-F63A-4D53-BAA9-A512D8A10A70}" type="slidenum">
              <a:rPr lang="it-IT" sz="2800" b="0" strike="noStrike" spc="-1" smtClean="0">
                <a:solidFill>
                  <a:srgbClr val="FFFFFF"/>
                </a:solidFill>
                <a:latin typeface="Century Gothic"/>
              </a:rPr>
              <a:t>15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5407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ECC19F-CCBA-4289-9690-65291921D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>
                <a:latin typeface="+mj-lt"/>
              </a:rPr>
              <a:t>Sviluppi futuri: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E5BB62-439D-4A3E-BFAF-FAFCD8F6C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61156"/>
            <a:ext cx="8946541" cy="4787244"/>
          </a:xfrm>
        </p:spPr>
        <p:txBody>
          <a:bodyPr>
            <a:normAutofit/>
          </a:bodyPr>
          <a:lstStyle/>
          <a:p>
            <a:r>
              <a:rPr lang="it-IT" sz="2200" dirty="0"/>
              <a:t>Modellizzazione del trend periodico con una funzione sinusoidale</a:t>
            </a:r>
          </a:p>
          <a:p>
            <a:pPr marL="0" indent="0">
              <a:buNone/>
            </a:pPr>
            <a:endParaRPr lang="it-IT" sz="2200" dirty="0"/>
          </a:p>
          <a:p>
            <a:pPr lvl="3"/>
            <a:endParaRPr lang="it-IT" sz="2200" dirty="0"/>
          </a:p>
          <a:p>
            <a:r>
              <a:rPr lang="it-IT" sz="2200" dirty="0"/>
              <a:t>Osservazione entro quali limiti viene corretto questo effetto</a:t>
            </a:r>
          </a:p>
          <a:p>
            <a:pPr marL="0" indent="0">
              <a:buNone/>
            </a:pPr>
            <a:endParaRPr lang="it-IT" sz="2200" dirty="0"/>
          </a:p>
          <a:p>
            <a:endParaRPr lang="it-IT" sz="2200" dirty="0"/>
          </a:p>
          <a:p>
            <a:r>
              <a:rPr lang="it-IT" sz="2200" dirty="0"/>
              <a:t>Studio del fenomeno su altre camere della rete PRISMA</a:t>
            </a:r>
            <a:endParaRPr lang="it-IT" sz="2600" dirty="0"/>
          </a:p>
          <a:p>
            <a:pPr lvl="3"/>
            <a:endParaRPr lang="it-IT" sz="2000" dirty="0"/>
          </a:p>
          <a:p>
            <a:pPr lvl="3"/>
            <a:endParaRPr lang="it-IT" sz="2000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FD3F524-4197-4AA7-9C88-7D7CED93D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652A368-F63A-4D53-BAA9-A512D8A10A70}" type="slidenum">
              <a:rPr lang="it-IT" sz="2800" b="0" strike="noStrike" spc="-1" smtClean="0">
                <a:solidFill>
                  <a:srgbClr val="FFFFFF"/>
                </a:solidFill>
                <a:latin typeface="Century Gothic"/>
              </a:rPr>
              <a:t>16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5276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539EAAB-43B3-4A1D-BF1D-4EE64270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652A368-F63A-4D53-BAA9-A512D8A10A70}" type="slidenum">
              <a:rPr lang="it-IT" sz="2800" b="0" strike="noStrike" spc="-1" smtClean="0">
                <a:solidFill>
                  <a:srgbClr val="FFFFFF"/>
                </a:solidFill>
                <a:latin typeface="Century Gothic"/>
              </a:rPr>
              <a:t>17</a:t>
            </a:fld>
            <a:endParaRPr lang="it-IT" sz="2800" b="0" strike="noStrike" spc="-1">
              <a:latin typeface="Times New Roman"/>
            </a:endParaRPr>
          </a:p>
        </p:txBody>
      </p:sp>
      <p:sp>
        <p:nvSpPr>
          <p:cNvPr id="4" name="Sottotitolo 7">
            <a:extLst>
              <a:ext uri="{FF2B5EF4-FFF2-40B4-BE49-F238E27FC236}">
                <a16:creationId xmlns:a16="http://schemas.microsoft.com/office/drawing/2014/main" id="{42A5C2D3-11A3-4133-88DF-AC5C32F93E1A}"/>
              </a:ext>
            </a:extLst>
          </p:cNvPr>
          <p:cNvSpPr txBox="1">
            <a:spLocks/>
          </p:cNvSpPr>
          <p:nvPr/>
        </p:nvSpPr>
        <p:spPr>
          <a:xfrm>
            <a:off x="1083257" y="2998290"/>
            <a:ext cx="9688382" cy="861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it-IT" sz="3200" dirty="0">
                <a:latin typeface="+mn-lt"/>
              </a:rPr>
              <a:t>BACKUP SLIDES </a:t>
            </a:r>
          </a:p>
        </p:txBody>
      </p:sp>
    </p:spTree>
    <p:extLst>
      <p:ext uri="{BB962C8B-B14F-4D97-AF65-F5344CB8AC3E}">
        <p14:creationId xmlns:p14="http://schemas.microsoft.com/office/powerpoint/2010/main" val="3623356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586592-235F-44FD-8B97-BC1ED1C4E5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1" y="2060575"/>
            <a:ext cx="4396339" cy="4195763"/>
          </a:xfrm>
        </p:spPr>
        <p:txBody>
          <a:bodyPr>
            <a:normAutofit/>
          </a:bodyPr>
          <a:lstStyle/>
          <a:p>
            <a:r>
              <a:rPr lang="it-IT" sz="2200" dirty="0"/>
              <a:t>Presenza di numerosi </a:t>
            </a:r>
            <a:r>
              <a:rPr lang="it-IT" sz="2200" dirty="0" err="1"/>
              <a:t>outliers</a:t>
            </a:r>
            <a:r>
              <a:rPr lang="it-IT" sz="2200" dirty="0"/>
              <a:t> positivi</a:t>
            </a:r>
          </a:p>
          <a:p>
            <a:endParaRPr lang="it-IT" sz="2200" dirty="0"/>
          </a:p>
          <a:p>
            <a:pPr marL="0" indent="0">
              <a:buNone/>
            </a:pPr>
            <a:endParaRPr lang="it-IT" sz="2200" dirty="0"/>
          </a:p>
          <a:p>
            <a:r>
              <a:rPr lang="it-IT" sz="2200" dirty="0"/>
              <a:t>La presenza di veli attenua la luminosità della stella</a:t>
            </a:r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endParaRPr lang="it-IT" sz="2200" dirty="0"/>
          </a:p>
          <a:p>
            <a:r>
              <a:rPr lang="it-IT" sz="2200" dirty="0"/>
              <a:t>Notti non fotometriche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F56506C-7DB9-4ADE-B743-31DAE9FB1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652A368-F63A-4D53-BAA9-A512D8A10A70}" type="slidenum">
              <a:rPr lang="it-IT" sz="2800" b="0" strike="noStrike" spc="-1" smtClean="0">
                <a:solidFill>
                  <a:srgbClr val="FFFFFF"/>
                </a:solidFill>
                <a:latin typeface="Century Gothic"/>
              </a:rPr>
              <a:t>18</a:t>
            </a:fld>
            <a:endParaRPr lang="it-IT" sz="2800" b="0" strike="noStrike" spc="-1">
              <a:latin typeface="Times New Roman"/>
            </a:endParaRPr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E685C1DF-DDD0-439F-B37D-2F1452ED08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51" y="1331117"/>
            <a:ext cx="6342709" cy="5074165"/>
          </a:xfr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1001508-E747-4ED3-9A50-AA2E55C068E1}"/>
              </a:ext>
            </a:extLst>
          </p:cNvPr>
          <p:cNvSpPr txBox="1"/>
          <p:nvPr/>
        </p:nvSpPr>
        <p:spPr>
          <a:xfrm>
            <a:off x="8124906" y="5979339"/>
            <a:ext cx="2227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Residuo [</a:t>
            </a:r>
            <a:r>
              <a:rPr lang="it-IT" sz="1200" dirty="0" err="1">
                <a:solidFill>
                  <a:schemeClr val="bg1"/>
                </a:solidFill>
              </a:rPr>
              <a:t>mag</a:t>
            </a:r>
            <a:r>
              <a:rPr lang="it-IT" sz="1200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C8B3ED-6FAE-4E0D-BA9D-CD98BB119200}"/>
              </a:ext>
            </a:extLst>
          </p:cNvPr>
          <p:cNvSpPr txBox="1"/>
          <p:nvPr/>
        </p:nvSpPr>
        <p:spPr>
          <a:xfrm rot="16200000">
            <a:off x="4642819" y="3096266"/>
            <a:ext cx="2227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Conteggio #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6BABBB8-C0BF-44AA-9663-DB979AD8A79F}"/>
              </a:ext>
            </a:extLst>
          </p:cNvPr>
          <p:cNvSpPr txBox="1"/>
          <p:nvPr/>
        </p:nvSpPr>
        <p:spPr>
          <a:xfrm>
            <a:off x="6799784" y="1553770"/>
            <a:ext cx="3742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Istogramma range [600,800] </a:t>
            </a:r>
          </a:p>
        </p:txBody>
      </p:sp>
    </p:spTree>
    <p:extLst>
      <p:ext uri="{BB962C8B-B14F-4D97-AF65-F5344CB8AC3E}">
        <p14:creationId xmlns:p14="http://schemas.microsoft.com/office/powerpoint/2010/main" val="2704860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9569BB-ED4B-4D8A-B33F-D8B53AF25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AB83DC-4E39-4C78-A97C-11DA9535D2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err="1"/>
              <a:t>Overplot</a:t>
            </a:r>
            <a:r>
              <a:rPr lang="it-IT" dirty="0"/>
              <a:t> media residui su trend residui vs PF(Y)</a:t>
            </a:r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Andamento sinusoidale 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73CE04B1-4C87-4D7A-942A-33D6347CCA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024" y="1986501"/>
            <a:ext cx="5791878" cy="4343909"/>
          </a:xfr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3DA320D-18D7-49F4-8EAB-4AA8CC526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652A368-F63A-4D53-BAA9-A512D8A10A70}" type="slidenum">
              <a:rPr lang="it-IT" sz="2800" b="0" strike="noStrike" spc="-1" smtClean="0">
                <a:solidFill>
                  <a:srgbClr val="FFFFFF"/>
                </a:solidFill>
                <a:latin typeface="Century Gothic"/>
              </a:rPr>
              <a:t>19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0666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C3DE8C-4BA4-4840-ADA7-7FFE9D53C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>
                <a:latin typeface="+mj-lt"/>
              </a:rPr>
              <a:t>Sommario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323FB1B-A13B-42E6-9DC8-23E6C2C08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6178" y="1331118"/>
            <a:ext cx="4396339" cy="4195763"/>
          </a:xfrm>
        </p:spPr>
        <p:txBody>
          <a:bodyPr>
            <a:normAutofit/>
          </a:bodyPr>
          <a:lstStyle/>
          <a:p>
            <a:endParaRPr lang="it-IT" sz="2400" dirty="0"/>
          </a:p>
          <a:p>
            <a:r>
              <a:rPr lang="it-IT" sz="2400" dirty="0"/>
              <a:t>PRISMA </a:t>
            </a:r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Descrizione del dataset</a:t>
            </a:r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Calibrazione degli effetti strumentali e ambientali</a:t>
            </a:r>
          </a:p>
          <a:p>
            <a:pPr lvl="2"/>
            <a:r>
              <a:rPr lang="it-IT" sz="1600" dirty="0"/>
              <a:t>Bassa frequenza spaziale</a:t>
            </a:r>
          </a:p>
          <a:p>
            <a:pPr lvl="2"/>
            <a:r>
              <a:rPr lang="it-IT" sz="1600" dirty="0"/>
              <a:t>Alta frequenza spaziale 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FCB79CB5-0DD2-4295-9813-2DD944DFF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9481" y="1326636"/>
            <a:ext cx="4396341" cy="4200245"/>
          </a:xfrm>
        </p:spPr>
        <p:txBody>
          <a:bodyPr/>
          <a:lstStyle/>
          <a:p>
            <a:endParaRPr lang="it-IT" sz="2400" dirty="0"/>
          </a:p>
          <a:p>
            <a:r>
              <a:rPr lang="it-IT" sz="2400" dirty="0"/>
              <a:t>Risultati </a:t>
            </a:r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Conclusioni</a:t>
            </a:r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Progetti futuri </a:t>
            </a:r>
          </a:p>
          <a:p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77E5C28-EA8C-402D-9B80-EDBFE20A4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652A368-F63A-4D53-BAA9-A512D8A10A70}" type="slidenum">
              <a:rPr lang="it-IT" sz="2800" b="0" strike="noStrike" spc="-1" smtClean="0">
                <a:solidFill>
                  <a:srgbClr val="FFFFFF"/>
                </a:solidFill>
                <a:latin typeface="Century Gothic"/>
              </a:rPr>
              <a:t>2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4642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A6597D-A1E9-49A5-A825-4FFBB0B44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err="1">
                <a:latin typeface="+mj-lt"/>
              </a:rPr>
              <a:t>Median</a:t>
            </a:r>
            <a:r>
              <a:rPr lang="it-IT" u="sng" dirty="0">
                <a:latin typeface="+mj-lt"/>
              </a:rPr>
              <a:t> </a:t>
            </a:r>
            <a:r>
              <a:rPr lang="it-IT" u="sng" dirty="0" err="1">
                <a:latin typeface="+mj-lt"/>
              </a:rPr>
              <a:t>absolute</a:t>
            </a:r>
            <a:r>
              <a:rPr lang="it-IT" u="sng" dirty="0">
                <a:latin typeface="+mj-lt"/>
              </a:rPr>
              <a:t> </a:t>
            </a:r>
            <a:r>
              <a:rPr lang="it-IT" u="sng" dirty="0" err="1">
                <a:latin typeface="+mj-lt"/>
              </a:rPr>
              <a:t>deviation</a:t>
            </a:r>
            <a:endParaRPr lang="it-IT" u="sng" dirty="0">
              <a:latin typeface="+mj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D1E679-6228-49C5-B4A1-F240D44DA5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sz="2200" dirty="0"/>
              <a:t>Stimatore più robusto della deviazione standard</a:t>
            </a:r>
          </a:p>
          <a:p>
            <a:endParaRPr lang="it-IT" sz="2200" dirty="0"/>
          </a:p>
          <a:p>
            <a:endParaRPr lang="it-IT" sz="2200" dirty="0"/>
          </a:p>
          <a:p>
            <a:r>
              <a:rPr lang="it-IT" sz="2200" dirty="0"/>
              <a:t>Presenta minore sensibilità agli </a:t>
            </a:r>
            <a:r>
              <a:rPr lang="it-IT" sz="2200" dirty="0" err="1"/>
              <a:t>outliers</a:t>
            </a:r>
            <a:r>
              <a:rPr lang="it-IT" sz="2200" dirty="0"/>
              <a:t> rispetto alla </a:t>
            </a:r>
            <a:r>
              <a:rPr lang="it-IT" sz="2200" dirty="0" err="1"/>
              <a:t>dev</a:t>
            </a:r>
            <a:r>
              <a:rPr lang="it-IT" sz="2200" dirty="0"/>
              <a:t>. stand.</a:t>
            </a:r>
          </a:p>
          <a:p>
            <a:endParaRPr lang="it-IT" dirty="0"/>
          </a:p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egnaposto contenuto 3">
                <a:extLst>
                  <a:ext uri="{FF2B5EF4-FFF2-40B4-BE49-F238E27FC236}">
                    <a16:creationId xmlns:a16="http://schemas.microsoft.com/office/drawing/2014/main" id="{58602562-A1D9-449E-9484-FD1761F47E6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654493" y="2056092"/>
                <a:ext cx="6110159" cy="420024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𝑀𝐸𝐷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𝑚𝑒𝑑𝑖𝑎𝑛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( </m:t>
                    </m:r>
                    <m:d>
                      <m:dPr>
                        <m:begChr m:val="|"/>
                        <m:endChr m:val="|"/>
                        <m:ctrlPr>
                          <a:rPr lang="it-IT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𝑚𝑒𝑑𝑖𝑎𝑛</m:t>
                        </m:r>
                        <m:d>
                          <m:dPr>
                            <m:ctrlP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it-IT" sz="2200" dirty="0"/>
              </a:p>
              <a:p>
                <a:pPr marL="0" indent="0">
                  <a:buNone/>
                </a:pPr>
                <a:endParaRPr lang="it-IT" sz="2200" dirty="0"/>
              </a:p>
              <a:p>
                <a:pPr marL="0" indent="0">
                  <a:buNone/>
                </a:pPr>
                <a:endParaRPr lang="it-IT" sz="2200" dirty="0"/>
              </a:p>
              <a:p>
                <a:pPr marL="0" indent="0">
                  <a:buNone/>
                </a:pPr>
                <a:endParaRPr lang="it-IT" sz="22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𝑀𝐸𝐷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200" i="1" smtClean="0">
                            <a:latin typeface="Cambria Math" panose="02040503050406030204" pitchFamily="18" charset="0"/>
                          </a:rPr>
                          <m:t>σ</m:t>
                        </m:r>
                      </m:den>
                    </m:f>
                    <m:r>
                      <a:rPr lang="it-IT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0.675</m:t>
                    </m:r>
                  </m:oMath>
                </a14:m>
                <a:endParaRPr lang="it-IT" sz="2200" dirty="0"/>
              </a:p>
            </p:txBody>
          </p:sp>
        </mc:Choice>
        <mc:Fallback xmlns="">
          <p:sp>
            <p:nvSpPr>
              <p:cNvPr id="4" name="Segnaposto contenuto 3">
                <a:extLst>
                  <a:ext uri="{FF2B5EF4-FFF2-40B4-BE49-F238E27FC236}">
                    <a16:creationId xmlns:a16="http://schemas.microsoft.com/office/drawing/2014/main" id="{58602562-A1D9-449E-9484-FD1761F47E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654493" y="2056092"/>
                <a:ext cx="6110159" cy="4200245"/>
              </a:xfrm>
              <a:blipFill>
                <a:blip r:embed="rId2"/>
                <a:stretch>
                  <a:fillRect l="-69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93498F-562C-4AA4-8765-8686EC8E9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652A368-F63A-4D53-BAA9-A512D8A10A70}" type="slidenum">
              <a:rPr lang="it-IT" sz="2800" b="0" strike="noStrike" spc="-1" smtClean="0">
                <a:solidFill>
                  <a:srgbClr val="FFFFFF"/>
                </a:solidFill>
                <a:latin typeface="Century Gothic"/>
              </a:rPr>
              <a:t>20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8248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3E2B7FE1-15D8-42AE-AFF3-5DE60D94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247A45D2-1CA3-493A-BE70-A2BB9B3FC9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it-IT" sz="2200" dirty="0"/>
          </a:p>
          <a:p>
            <a:r>
              <a:rPr lang="it-IT" sz="2200" dirty="0"/>
              <a:t>Filtro P a banda larga</a:t>
            </a:r>
          </a:p>
          <a:p>
            <a:endParaRPr lang="it-IT" sz="2200" dirty="0"/>
          </a:p>
          <a:p>
            <a:r>
              <a:rPr lang="it-IT" sz="2200" dirty="0"/>
              <a:t>Efficienza quantica sulla CCD (black line) </a:t>
            </a:r>
          </a:p>
          <a:p>
            <a:endParaRPr lang="it-IT" sz="2200" dirty="0"/>
          </a:p>
          <a:p>
            <a:r>
              <a:rPr lang="it-IT" sz="2200" dirty="0"/>
              <a:t>Filtri U,B,V,R,I</a:t>
            </a:r>
          </a:p>
        </p:txBody>
      </p:sp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B2C388AD-F05D-440F-A4A0-8A9133D35C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059" y="2309567"/>
            <a:ext cx="5255508" cy="3757386"/>
          </a:xfr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5B328EA-1076-4D63-9C75-4A77D1CD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652A368-F63A-4D53-BAA9-A512D8A10A70}" type="slidenum">
              <a:rPr lang="it-IT" sz="2800" b="0" strike="noStrike" spc="-1" smtClean="0">
                <a:solidFill>
                  <a:srgbClr val="FFFFFF"/>
                </a:solidFill>
                <a:latin typeface="Century Gothic"/>
              </a:rPr>
              <a:t>21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9106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67F49B-5A1C-4D14-8FC6-BDC6CE42E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>
                <a:latin typeface="+mn-lt"/>
              </a:rPr>
              <a:t>Referenze: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0ECB61-3642-446B-9607-0898272423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9954329" cy="4195763"/>
          </a:xfrm>
        </p:spPr>
        <p:txBody>
          <a:bodyPr>
            <a:normAutofit/>
          </a:bodyPr>
          <a:lstStyle/>
          <a:p>
            <a:r>
              <a:rPr lang="it-IT" sz="2000" dirty="0"/>
              <a:t>‘</a:t>
            </a:r>
            <a:r>
              <a:rPr lang="it-IT" sz="2000" i="1" dirty="0" err="1"/>
              <a:t>Astrometric</a:t>
            </a:r>
            <a:r>
              <a:rPr lang="it-IT" sz="2000" i="1" dirty="0"/>
              <a:t> </a:t>
            </a:r>
            <a:r>
              <a:rPr lang="it-IT" sz="2000" i="1" dirty="0" err="1"/>
              <a:t>calibration</a:t>
            </a:r>
            <a:r>
              <a:rPr lang="it-IT" sz="2000" i="1" dirty="0"/>
              <a:t> for </a:t>
            </a:r>
            <a:r>
              <a:rPr lang="it-IT" sz="2000" i="1" dirty="0" err="1"/>
              <a:t>all-sky</a:t>
            </a:r>
            <a:r>
              <a:rPr lang="it-IT" sz="2000" i="1" dirty="0"/>
              <a:t> </a:t>
            </a:r>
            <a:r>
              <a:rPr lang="it-IT" sz="2000" i="1" dirty="0" err="1"/>
              <a:t>cameras</a:t>
            </a:r>
            <a:r>
              <a:rPr lang="it-IT" sz="2000" i="1" dirty="0"/>
              <a:t> </a:t>
            </a:r>
            <a:r>
              <a:rPr lang="it-IT" sz="2000" i="1" dirty="0" err="1"/>
              <a:t>revisited</a:t>
            </a:r>
            <a:r>
              <a:rPr lang="it-IT" sz="2000" dirty="0"/>
              <a:t>’, D. </a:t>
            </a:r>
            <a:r>
              <a:rPr lang="it-IT" sz="2000" dirty="0" err="1"/>
              <a:t>Barghini</a:t>
            </a:r>
            <a:r>
              <a:rPr lang="it-IT" sz="2000" dirty="0"/>
              <a:t>, D. </a:t>
            </a:r>
            <a:r>
              <a:rPr lang="it-IT" sz="2000" dirty="0" err="1"/>
              <a:t>Gardiol</a:t>
            </a:r>
            <a:r>
              <a:rPr lang="it-IT" sz="2000" dirty="0"/>
              <a:t>, </a:t>
            </a:r>
            <a:r>
              <a:rPr lang="it-IT" sz="2000" dirty="0" err="1"/>
              <a:t>A.Carbognani</a:t>
            </a:r>
            <a:r>
              <a:rPr lang="it-IT" sz="2000" dirty="0"/>
              <a:t>, S.Mancuso,2019, </a:t>
            </a:r>
            <a:r>
              <a:rPr lang="it-IT" sz="2000" dirty="0" err="1"/>
              <a:t>Astronomy</a:t>
            </a:r>
            <a:r>
              <a:rPr lang="it-IT" sz="2000" dirty="0"/>
              <a:t> &amp; </a:t>
            </a:r>
            <a:r>
              <a:rPr lang="it-IT" sz="2000" dirty="0" err="1"/>
              <a:t>Astrophysics</a:t>
            </a:r>
            <a:r>
              <a:rPr lang="it-IT" sz="2000" dirty="0"/>
              <a:t>. </a:t>
            </a:r>
          </a:p>
          <a:p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‘</a:t>
            </a:r>
            <a:r>
              <a:rPr lang="it-IT" sz="2000" i="1" dirty="0" err="1"/>
              <a:t>Improving</a:t>
            </a:r>
            <a:r>
              <a:rPr lang="it-IT" sz="2000" i="1" dirty="0"/>
              <a:t> </a:t>
            </a:r>
            <a:r>
              <a:rPr lang="it-IT" sz="2000" i="1" dirty="0" err="1"/>
              <a:t>astronometry</a:t>
            </a:r>
            <a:r>
              <a:rPr lang="it-IT" sz="2000" i="1" dirty="0"/>
              <a:t> and </a:t>
            </a:r>
            <a:r>
              <a:rPr lang="it-IT" sz="2000" i="1" dirty="0" err="1"/>
              <a:t>photometry</a:t>
            </a:r>
            <a:r>
              <a:rPr lang="it-IT" sz="2000" i="1" dirty="0"/>
              <a:t> </a:t>
            </a:r>
            <a:r>
              <a:rPr lang="it-IT" sz="2000" i="1" dirty="0" err="1"/>
              <a:t>reduction</a:t>
            </a:r>
            <a:r>
              <a:rPr lang="it-IT" sz="2000" i="1" dirty="0"/>
              <a:t> for PRISMA </a:t>
            </a:r>
            <a:r>
              <a:rPr lang="it-IT" sz="2000" i="1" dirty="0" err="1"/>
              <a:t>all-sky</a:t>
            </a:r>
            <a:r>
              <a:rPr lang="it-IT" sz="2000" i="1" dirty="0"/>
              <a:t> </a:t>
            </a:r>
            <a:r>
              <a:rPr lang="it-IT" sz="2000" i="1" dirty="0" err="1"/>
              <a:t>cameras</a:t>
            </a:r>
            <a:r>
              <a:rPr lang="it-IT" sz="2000" dirty="0"/>
              <a:t>’, </a:t>
            </a:r>
            <a:r>
              <a:rPr lang="it-IT" sz="2000" dirty="0" err="1"/>
              <a:t>D.Barghini</a:t>
            </a:r>
            <a:r>
              <a:rPr lang="it-IT" sz="2000" dirty="0"/>
              <a:t>, </a:t>
            </a:r>
            <a:r>
              <a:rPr lang="it-IT" sz="2000" dirty="0" err="1"/>
              <a:t>D.Gardiol</a:t>
            </a:r>
            <a:r>
              <a:rPr lang="it-IT" sz="2000" dirty="0"/>
              <a:t>, </a:t>
            </a:r>
            <a:r>
              <a:rPr lang="it-IT" sz="2000" dirty="0" err="1"/>
              <a:t>A.Carbognani</a:t>
            </a:r>
            <a:r>
              <a:rPr lang="it-IT" sz="2000" dirty="0"/>
              <a:t>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A41F4F-2C89-4B95-9DFA-C44E855CD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652A368-F63A-4D53-BAA9-A512D8A10A70}" type="slidenum">
              <a:rPr lang="it-IT" sz="2800" b="0" strike="noStrike" spc="-1" smtClean="0">
                <a:solidFill>
                  <a:srgbClr val="FFFFFF"/>
                </a:solidFill>
                <a:latin typeface="Century Gothic"/>
              </a:rPr>
              <a:t>22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5341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206B4F47-FA1C-428B-905C-B0F6FB809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it-IT" dirty="0">
                <a:latin typeface="+mn-lt"/>
              </a:rPr>
              <a:t>Prima Rete Italiana per la Sorveglianza sistematica di Meteore in Atmosfera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59D0275-DE6B-4B1F-B4D0-9D9BBBA95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5965394" cy="4196185"/>
          </a:xfrm>
        </p:spPr>
        <p:txBody>
          <a:bodyPr>
            <a:normAutofit/>
          </a:bodyPr>
          <a:lstStyle/>
          <a:p>
            <a:r>
              <a:rPr lang="en-US" sz="2200" dirty="0"/>
              <a:t>Network di </a:t>
            </a:r>
            <a:r>
              <a:rPr lang="en-US" sz="2200" dirty="0" err="1"/>
              <a:t>camere</a:t>
            </a:r>
            <a:r>
              <a:rPr lang="en-US" sz="2200" dirty="0"/>
              <a:t> All-Sky dedicate </a:t>
            </a:r>
            <a:r>
              <a:rPr lang="en-US" sz="2200" dirty="0" err="1"/>
              <a:t>all’osservazione</a:t>
            </a:r>
            <a:r>
              <a:rPr lang="en-US" sz="2200" dirty="0"/>
              <a:t> di </a:t>
            </a:r>
            <a:r>
              <a:rPr lang="en-US" sz="2200" dirty="0" err="1"/>
              <a:t>bolidi</a:t>
            </a:r>
            <a:r>
              <a:rPr lang="en-US" sz="2200" dirty="0"/>
              <a:t> </a:t>
            </a:r>
          </a:p>
          <a:p>
            <a:endParaRPr lang="en-US" sz="2200" dirty="0"/>
          </a:p>
          <a:p>
            <a:r>
              <a:rPr lang="en-US" sz="2200" dirty="0" err="1"/>
              <a:t>Camere</a:t>
            </a:r>
            <a:r>
              <a:rPr lang="en-US" sz="2200" dirty="0"/>
              <a:t> di </a:t>
            </a:r>
            <a:r>
              <a:rPr lang="en-US" sz="2200" dirty="0" err="1"/>
              <a:t>tipo</a:t>
            </a:r>
            <a:r>
              <a:rPr lang="en-US" sz="2200" dirty="0"/>
              <a:t> CCD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 err="1"/>
              <a:t>L’obiettivo</a:t>
            </a:r>
            <a:r>
              <a:rPr lang="en-US" sz="2200" dirty="0"/>
              <a:t> è </a:t>
            </a:r>
            <a:r>
              <a:rPr lang="en-US" sz="2200" dirty="0" err="1"/>
              <a:t>determinare</a:t>
            </a:r>
            <a:r>
              <a:rPr lang="en-US" sz="2200" dirty="0"/>
              <a:t> le </a:t>
            </a:r>
            <a:r>
              <a:rPr lang="en-US" sz="2200" dirty="0" err="1"/>
              <a:t>orbite</a:t>
            </a:r>
            <a:r>
              <a:rPr lang="en-US" sz="2200" dirty="0"/>
              <a:t> </a:t>
            </a:r>
            <a:r>
              <a:rPr lang="en-US" sz="2200" dirty="0" err="1"/>
              <a:t>degli</a:t>
            </a:r>
            <a:r>
              <a:rPr lang="en-US" sz="2200" dirty="0"/>
              <a:t> </a:t>
            </a:r>
            <a:r>
              <a:rPr lang="en-US" sz="2200" dirty="0" err="1"/>
              <a:t>oggetti</a:t>
            </a:r>
            <a:r>
              <a:rPr lang="en-US" sz="2200" dirty="0"/>
              <a:t> e </a:t>
            </a:r>
            <a:r>
              <a:rPr lang="en-US" sz="2200" dirty="0" err="1"/>
              <a:t>tracciare</a:t>
            </a:r>
            <a:r>
              <a:rPr lang="en-US" sz="2200" dirty="0"/>
              <a:t> le </a:t>
            </a:r>
            <a:r>
              <a:rPr lang="en-US" sz="2200" dirty="0" err="1"/>
              <a:t>aree</a:t>
            </a:r>
            <a:r>
              <a:rPr lang="en-US" sz="2200" dirty="0"/>
              <a:t> di </a:t>
            </a:r>
            <a:r>
              <a:rPr lang="en-US" sz="2200" dirty="0" err="1"/>
              <a:t>impatto</a:t>
            </a:r>
            <a:r>
              <a:rPr lang="en-US" sz="2200" dirty="0"/>
              <a:t> </a:t>
            </a:r>
            <a:r>
              <a:rPr lang="en-US" sz="2200" dirty="0" err="1"/>
              <a:t>delle</a:t>
            </a:r>
            <a:r>
              <a:rPr lang="en-US" sz="2200" dirty="0"/>
              <a:t> </a:t>
            </a:r>
            <a:r>
              <a:rPr lang="en-US" sz="2200" dirty="0" err="1"/>
              <a:t>meteoriti</a:t>
            </a:r>
            <a:r>
              <a:rPr lang="en-US" sz="2200" dirty="0"/>
              <a:t> </a:t>
            </a:r>
            <a:r>
              <a:rPr lang="en-US" sz="2200" dirty="0" err="1"/>
              <a:t>sul</a:t>
            </a:r>
            <a:r>
              <a:rPr lang="en-US" sz="2200" dirty="0"/>
              <a:t> </a:t>
            </a:r>
            <a:r>
              <a:rPr lang="en-US" sz="2200" dirty="0" err="1"/>
              <a:t>suolo</a:t>
            </a:r>
            <a:r>
              <a:rPr lang="en-US" sz="2200" dirty="0"/>
              <a:t> </a:t>
            </a:r>
            <a:r>
              <a:rPr lang="en-US" sz="2200" dirty="0" err="1"/>
              <a:t>italiano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Segnaposto contenuto 6" descr="Immagine che contiene mappa&#10;&#10;Descrizione generata automaticamente">
            <a:extLst>
              <a:ext uri="{FF2B5EF4-FFF2-40B4-BE49-F238E27FC236}">
                <a16:creationId xmlns:a16="http://schemas.microsoft.com/office/drawing/2014/main" id="{D2F211CB-0473-415A-82AC-66946B9F8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911" y="2052213"/>
            <a:ext cx="3986376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9B43ACA-1AC7-4904-BE27-35BF29EDC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652A368-F63A-4D53-BAA9-A512D8A10A70}" type="slidenum">
              <a:rPr lang="it-IT" sz="2800" b="0" strike="noStrike" spc="-1" smtClean="0">
                <a:solidFill>
                  <a:srgbClr val="FFFFFF"/>
                </a:solidFill>
                <a:latin typeface="Century Gothic"/>
              </a:rPr>
              <a:t>3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82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011851-19C2-430D-884C-46B2954D1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3" y="201249"/>
            <a:ext cx="8196076" cy="6350380"/>
          </a:xfrm>
        </p:spPr>
        <p:txBody>
          <a:bodyPr>
            <a:normAutofit/>
          </a:bodyPr>
          <a:lstStyle/>
          <a:p>
            <a:r>
              <a:rPr lang="it-IT" u="sng" dirty="0">
                <a:latin typeface="+mn-lt"/>
              </a:rPr>
              <a:t>Descrizione del dataset</a:t>
            </a:r>
            <a:br>
              <a:rPr lang="it-IT" u="sng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sz="2200" dirty="0"/>
            </a:br>
            <a:r>
              <a:rPr lang="it-IT" sz="2200" dirty="0">
                <a:latin typeface="+mn-lt"/>
              </a:rPr>
              <a:t>L’analisi dati fornisce informazioni sulle stelle osservate sul campo di vista:</a:t>
            </a:r>
            <a:br>
              <a:rPr lang="it-IT" sz="2200" dirty="0">
                <a:latin typeface="+mn-lt"/>
              </a:rPr>
            </a:br>
            <a:r>
              <a:rPr lang="it-IT" sz="2200" dirty="0">
                <a:latin typeface="+mn-lt"/>
              </a:rPr>
              <a:t>			</a:t>
            </a:r>
            <a:br>
              <a:rPr lang="it-IT" sz="2200" dirty="0">
                <a:latin typeface="+mn-lt"/>
              </a:rPr>
            </a:br>
            <a:r>
              <a:rPr lang="it-IT" sz="2200" dirty="0">
                <a:latin typeface="+mn-lt"/>
              </a:rPr>
              <a:t>			-identificativo della stella riconosciuta</a:t>
            </a:r>
            <a:br>
              <a:rPr lang="it-IT" sz="2200" dirty="0">
                <a:latin typeface="+mn-lt"/>
              </a:rPr>
            </a:br>
            <a:r>
              <a:rPr lang="it-IT" sz="2200" dirty="0">
                <a:latin typeface="+mn-lt"/>
              </a:rPr>
              <a:t>			- coordinate spaziali</a:t>
            </a:r>
            <a:br>
              <a:rPr lang="it-IT" sz="2200" dirty="0">
                <a:latin typeface="+mn-lt"/>
              </a:rPr>
            </a:br>
            <a:r>
              <a:rPr lang="it-IT" sz="2200" dirty="0">
                <a:latin typeface="+mn-lt"/>
              </a:rPr>
              <a:t>			-magnitudine strumentale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FE35DFF-9F2F-4E79-B379-0E97EE9E8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53" y="835576"/>
            <a:ext cx="5690647" cy="2906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err="1"/>
              <a:t>Allo</a:t>
            </a:r>
            <a:r>
              <a:rPr lang="en-US" sz="2200" dirty="0"/>
              <a:t> </a:t>
            </a:r>
            <a:r>
              <a:rPr lang="en-US" sz="2200" dirty="0" err="1"/>
              <a:t>scopo</a:t>
            </a:r>
            <a:r>
              <a:rPr lang="en-US" sz="2200" dirty="0"/>
              <a:t> di </a:t>
            </a:r>
            <a:r>
              <a:rPr lang="en-US" sz="2200" dirty="0" err="1"/>
              <a:t>calibrazione</a:t>
            </a:r>
            <a:r>
              <a:rPr lang="en-US" sz="2200" dirty="0"/>
              <a:t> </a:t>
            </a:r>
            <a:r>
              <a:rPr lang="en-US" sz="2200" dirty="0" err="1"/>
              <a:t>dello</a:t>
            </a:r>
            <a:r>
              <a:rPr lang="en-US" sz="2200" dirty="0"/>
              <a:t> </a:t>
            </a:r>
            <a:r>
              <a:rPr lang="en-US" sz="2200" dirty="0" err="1"/>
              <a:t>strumento</a:t>
            </a:r>
            <a:r>
              <a:rPr lang="en-US" sz="2200" dirty="0"/>
              <a:t>: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5 sec di </a:t>
            </a:r>
            <a:r>
              <a:rPr lang="en-US" sz="2200" dirty="0" err="1"/>
              <a:t>esposizione</a:t>
            </a:r>
            <a:r>
              <a:rPr lang="en-US" sz="2200" dirty="0"/>
              <a:t> </a:t>
            </a:r>
            <a:r>
              <a:rPr lang="en-US" sz="2200" dirty="0" err="1"/>
              <a:t>ogni</a:t>
            </a:r>
            <a:r>
              <a:rPr lang="en-US" sz="2200" dirty="0"/>
              <a:t> 10 </a:t>
            </a:r>
            <a:r>
              <a:rPr lang="en-US" sz="2200" dirty="0" err="1"/>
              <a:t>minuti</a:t>
            </a:r>
            <a:endParaRPr lang="en-US" sz="2200" dirty="0"/>
          </a:p>
          <a:p>
            <a:r>
              <a:rPr lang="en-US" sz="2200" dirty="0"/>
              <a:t>Due anni di </a:t>
            </a:r>
            <a:r>
              <a:rPr lang="en-US" sz="2200" dirty="0" err="1"/>
              <a:t>osservazioni</a:t>
            </a:r>
            <a:r>
              <a:rPr lang="en-US" sz="2200" dirty="0"/>
              <a:t> (2017-2018)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Segnaposto contenuto 6" descr="Immagine che contiene albero, esterni, cielo, neve&#10;&#10;Descrizione generata automaticamente">
            <a:extLst>
              <a:ext uri="{FF2B5EF4-FFF2-40B4-BE49-F238E27FC236}">
                <a16:creationId xmlns:a16="http://schemas.microsoft.com/office/drawing/2014/main" id="{EB19C4C9-12DC-43E2-BE64-CF26A4FF9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189" y="1482980"/>
            <a:ext cx="5451627" cy="15264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06DD51B-53C4-4D3C-BE35-F7BC1A7533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429" y="3429000"/>
            <a:ext cx="3338387" cy="2995107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2777720-719A-4B0F-9917-1C2F492CE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652A368-F63A-4D53-BAA9-A512D8A10A70}" type="slidenum">
              <a:rPr lang="it-IT" sz="2800" b="0" strike="noStrike" spc="-1" smtClean="0">
                <a:solidFill>
                  <a:srgbClr val="FFFFFF"/>
                </a:solidFill>
                <a:latin typeface="Century Gothic"/>
              </a:rPr>
              <a:t>4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8967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testo 5">
            <a:extLst>
              <a:ext uri="{FF2B5EF4-FFF2-40B4-BE49-F238E27FC236}">
                <a16:creationId xmlns:a16="http://schemas.microsoft.com/office/drawing/2014/main" id="{B4419EC3-BE94-49C8-8353-7EB80FD67905}"/>
              </a:ext>
            </a:extLst>
          </p:cNvPr>
          <p:cNvSpPr txBox="1">
            <a:spLocks/>
          </p:cNvSpPr>
          <p:nvPr/>
        </p:nvSpPr>
        <p:spPr>
          <a:xfrm>
            <a:off x="521714" y="754144"/>
            <a:ext cx="11393767" cy="5825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Analisi</a:t>
            </a:r>
            <a:r>
              <a:rPr lang="en-US" dirty="0"/>
              <a:t> performance </a:t>
            </a:r>
            <a:r>
              <a:rPr lang="en-US" dirty="0" err="1"/>
              <a:t>fotometriche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Massima</a:t>
            </a:r>
            <a:r>
              <a:rPr lang="en-US" dirty="0"/>
              <a:t> </a:t>
            </a:r>
            <a:r>
              <a:rPr lang="en-US" dirty="0" err="1"/>
              <a:t>risposta</a:t>
            </a:r>
            <a:r>
              <a:rPr lang="en-US" dirty="0"/>
              <a:t> del </a:t>
            </a:r>
            <a:r>
              <a:rPr lang="en-US" dirty="0" err="1"/>
              <a:t>rivelatore</a:t>
            </a:r>
            <a:r>
              <a:rPr lang="en-US" dirty="0"/>
              <a:t> al </a:t>
            </a:r>
            <a:r>
              <a:rPr lang="en-US" dirty="0" err="1"/>
              <a:t>centro</a:t>
            </a:r>
            <a:r>
              <a:rPr lang="en-US" dirty="0"/>
              <a:t> del </a:t>
            </a:r>
            <a:r>
              <a:rPr lang="en-US" dirty="0" err="1"/>
              <a:t>sensore</a:t>
            </a:r>
            <a:r>
              <a:rPr lang="en-US" dirty="0"/>
              <a:t>, </a:t>
            </a:r>
            <a:r>
              <a:rPr lang="en-US" dirty="0" err="1"/>
              <a:t>diminuisce</a:t>
            </a:r>
            <a:r>
              <a:rPr lang="en-US" dirty="0"/>
              <a:t> verso le </a:t>
            </a:r>
            <a:r>
              <a:rPr lang="en-US" dirty="0" err="1"/>
              <a:t>estremità</a:t>
            </a:r>
            <a:endParaRPr lang="en-US" dirty="0"/>
          </a:p>
          <a:p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E7E8D944-643E-4962-976A-2F7600C5A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939431" cy="139573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u="sng" dirty="0" err="1">
                <a:latin typeface="+mj-lt"/>
              </a:rPr>
              <a:t>Calibrazione</a:t>
            </a:r>
            <a:r>
              <a:rPr lang="en-US" sz="2800" u="sng" dirty="0">
                <a:latin typeface="+mj-lt"/>
              </a:rPr>
              <a:t> </a:t>
            </a:r>
            <a:r>
              <a:rPr lang="en-US" sz="2800" u="sng" dirty="0" err="1">
                <a:latin typeface="+mj-lt"/>
              </a:rPr>
              <a:t>effetti</a:t>
            </a:r>
            <a:r>
              <a:rPr lang="en-US" sz="2800" u="sng" dirty="0">
                <a:latin typeface="+mj-lt"/>
              </a:rPr>
              <a:t> </a:t>
            </a:r>
            <a:r>
              <a:rPr lang="en-US" sz="2800" u="sng" dirty="0" err="1">
                <a:latin typeface="+mj-lt"/>
              </a:rPr>
              <a:t>strumentali</a:t>
            </a:r>
            <a:r>
              <a:rPr lang="en-US" sz="2800" u="sng" dirty="0">
                <a:latin typeface="+mj-lt"/>
              </a:rPr>
              <a:t> e </a:t>
            </a:r>
            <a:r>
              <a:rPr lang="en-US" sz="2800" u="sng" dirty="0" err="1">
                <a:latin typeface="+mj-lt"/>
              </a:rPr>
              <a:t>ambientali</a:t>
            </a:r>
            <a:br>
              <a:rPr lang="en-US" sz="2800" dirty="0">
                <a:latin typeface="+mj-lt"/>
              </a:rPr>
            </a:b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																					</a:t>
            </a:r>
            <a:r>
              <a:rPr lang="en-US" sz="2000" dirty="0" err="1">
                <a:latin typeface="+mj-lt"/>
              </a:rPr>
              <a:t>alf-UMa</a:t>
            </a:r>
            <a:br>
              <a:rPr lang="en-US" sz="2800" dirty="0">
                <a:latin typeface="+mj-lt"/>
              </a:rPr>
            </a:br>
            <a:br>
              <a:rPr lang="en-US" sz="2800" dirty="0">
                <a:latin typeface="+mj-lt"/>
              </a:rPr>
            </a:br>
            <a:br>
              <a:rPr lang="en-US" sz="2800" dirty="0">
                <a:latin typeface="+mj-lt"/>
              </a:rPr>
            </a:br>
            <a:br>
              <a:rPr lang="en-US" sz="2800" dirty="0">
                <a:latin typeface="+mj-lt"/>
              </a:rPr>
            </a:br>
            <a:br>
              <a:rPr lang="en-US" sz="2800" dirty="0">
                <a:latin typeface="+mj-lt"/>
              </a:rPr>
            </a:br>
            <a:br>
              <a:rPr lang="en-US" sz="2800" dirty="0">
                <a:latin typeface="+mj-lt"/>
              </a:rPr>
            </a:br>
            <a:br>
              <a:rPr lang="en-US" sz="2800" dirty="0">
                <a:latin typeface="+mj-lt"/>
              </a:rPr>
            </a:br>
            <a:br>
              <a:rPr lang="en-US" sz="2800" dirty="0">
                <a:latin typeface="+mj-lt"/>
              </a:rPr>
            </a:br>
            <a:br>
              <a:rPr lang="en-US" sz="2800" dirty="0">
                <a:latin typeface="+mj-lt"/>
              </a:rPr>
            </a:br>
            <a:br>
              <a:rPr lang="en-US" sz="2800" dirty="0">
                <a:latin typeface="+mj-lt"/>
              </a:rPr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>
                <a:latin typeface="+mj-lt"/>
              </a:rPr>
            </a:b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																				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039DB06-8D67-4458-A78A-A681A039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652A368-F63A-4D53-BAA9-A512D8A10A70}" type="slidenum">
              <a:rPr lang="it-IT" sz="2800" b="0" strike="noStrike" spc="-1" smtClean="0">
                <a:solidFill>
                  <a:srgbClr val="FFFFFF"/>
                </a:solidFill>
                <a:latin typeface="Century Gothic"/>
              </a:rPr>
              <a:t>5</a:t>
            </a:fld>
            <a:endParaRPr lang="it-IT" sz="2800" b="0" strike="noStrike" spc="-1">
              <a:latin typeface="Times New Roman"/>
            </a:endParaRP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422BAC66-253C-4ECD-BD05-EE097CB7F7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45" y="1848455"/>
            <a:ext cx="4702360" cy="3526770"/>
          </a:xfrm>
        </p:spPr>
      </p:pic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FE8C05ED-8ABE-4EDD-B99E-8E1AF9A85D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995" y="1848455"/>
            <a:ext cx="4702360" cy="3526770"/>
          </a:xfrm>
        </p:spPr>
      </p:pic>
    </p:spTree>
    <p:extLst>
      <p:ext uri="{BB962C8B-B14F-4D97-AF65-F5344CB8AC3E}">
        <p14:creationId xmlns:p14="http://schemas.microsoft.com/office/powerpoint/2010/main" val="3745658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olo 3">
                <a:extLst>
                  <a:ext uri="{FF2B5EF4-FFF2-40B4-BE49-F238E27FC236}">
                    <a16:creationId xmlns:a16="http://schemas.microsoft.com/office/drawing/2014/main" id="{A05EBAC2-3A72-416D-BFC3-B8919A6077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46111" y="138261"/>
                <a:ext cx="9874202" cy="1376082"/>
              </a:xfrm>
              <a:noFill/>
              <a:ln>
                <a:noFill/>
              </a:ln>
            </p:spPr>
            <p:txBody>
              <a:bodyPr/>
              <a:lstStyle/>
              <a:p>
                <a:r>
                  <a:rPr lang="it-IT" sz="2000" dirty="0">
                    <a:solidFill>
                      <a:schemeClr val="tx1"/>
                    </a:solidFill>
                    <a:latin typeface="+mn-lt"/>
                  </a:rPr>
                  <a:t>Trend modellizzato con una parabola: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𝑏𝑟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it-IT" b="0" dirty="0">
                    <a:solidFill>
                      <a:srgbClr val="836967"/>
                    </a:solidFill>
                  </a:rPr>
                  <a:t>          </a:t>
                </a:r>
                <a:r>
                  <a:rPr lang="it-IT" dirty="0">
                    <a:solidFill>
                      <a:srgbClr val="836967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</m:acc>
                      </m:e>
                      <m:sup>
                        <m:r>
                          <a:rPr lang="it-IT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>
                        <a:latin typeface="Cambria Math" panose="02040503050406030204" pitchFamily="18" charset="0"/>
                      </a:rPr>
                      <m:t>11.54 </m:t>
                    </m:r>
                  </m:oMath>
                </a14:m>
                <a:br>
                  <a:rPr lang="it-IT" b="0" dirty="0">
                    <a:solidFill>
                      <a:srgbClr val="836967"/>
                    </a:solidFill>
                  </a:rPr>
                </a:br>
                <a:r>
                  <a:rPr lang="it-IT" dirty="0">
                    <a:solidFill>
                      <a:srgbClr val="836967"/>
                    </a:solidFill>
                  </a:rPr>
                  <a:t>				</a:t>
                </a:r>
                <a:r>
                  <a:rPr lang="it-IT" sz="2000" dirty="0">
                    <a:solidFill>
                      <a:schemeClr val="tx1"/>
                    </a:solidFill>
                    <a:latin typeface="+mn-lt"/>
                  </a:rPr>
                  <a:t>gradi di libertà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=9541</m:t>
                    </m:r>
                  </m:oMath>
                </a14:m>
                <a:r>
                  <a:rPr lang="it-IT" dirty="0">
                    <a:solidFill>
                      <a:srgbClr val="836967"/>
                    </a:solidFill>
                  </a:rPr>
                  <a:t>	   		   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=1%</m:t>
                    </m:r>
                  </m:oMath>
                </a14:m>
                <a:r>
                  <a:rPr lang="it-IT" dirty="0">
                    <a:solidFill>
                      <a:srgbClr val="836967"/>
                    </a:solidFill>
                  </a:rPr>
                  <a:t>	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</m:acc>
                      </m:e>
                      <m:sub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it-IT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  1.03 </m:t>
                    </m:r>
                  </m:oMath>
                </a14:m>
                <a:br>
                  <a:rPr lang="it-IT" dirty="0">
                    <a:solidFill>
                      <a:srgbClr val="836967"/>
                    </a:solidFill>
                  </a:rPr>
                </a:br>
                <a:r>
                  <a:rPr lang="it-IT" dirty="0">
                    <a:solidFill>
                      <a:srgbClr val="836967"/>
                    </a:solidFill>
                  </a:rPr>
                  <a:t> 							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=0.23 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𝑚𝑎𝑔</m:t>
                    </m:r>
                  </m:oMath>
                </a14:m>
                <a:br>
                  <a:rPr lang="it-IT" dirty="0">
                    <a:solidFill>
                      <a:srgbClr val="836967"/>
                    </a:solidFill>
                  </a:rPr>
                </a:br>
                <a:br>
                  <a:rPr lang="it-IT" dirty="0">
                    <a:solidFill>
                      <a:srgbClr val="836967"/>
                    </a:solidFill>
                  </a:rPr>
                </a:br>
                <a:br>
                  <a:rPr lang="it-IT" dirty="0">
                    <a:solidFill>
                      <a:srgbClr val="836967"/>
                    </a:solidFill>
                  </a:rPr>
                </a:br>
                <a:br>
                  <a:rPr lang="it-IT" dirty="0">
                    <a:solidFill>
                      <a:srgbClr val="836967"/>
                    </a:solidFill>
                  </a:rPr>
                </a:br>
                <a:br>
                  <a:rPr lang="it-IT" dirty="0">
                    <a:solidFill>
                      <a:srgbClr val="836967"/>
                    </a:solidFill>
                  </a:rPr>
                </a:br>
                <a:br>
                  <a:rPr lang="it-IT" dirty="0">
                    <a:solidFill>
                      <a:srgbClr val="836967"/>
                    </a:solidFill>
                  </a:rPr>
                </a:br>
                <a:br>
                  <a:rPr lang="it-IT" dirty="0">
                    <a:solidFill>
                      <a:srgbClr val="836967"/>
                    </a:solidFill>
                  </a:rPr>
                </a:br>
                <a:br>
                  <a:rPr lang="it-IT" dirty="0">
                    <a:solidFill>
                      <a:srgbClr val="836967"/>
                    </a:solidFill>
                  </a:rPr>
                </a:br>
                <a:br>
                  <a:rPr lang="it-IT" dirty="0">
                    <a:solidFill>
                      <a:srgbClr val="836967"/>
                    </a:solidFill>
                  </a:rPr>
                </a:br>
                <a:br>
                  <a:rPr lang="it-IT" dirty="0">
                    <a:solidFill>
                      <a:srgbClr val="836967"/>
                    </a:solidFill>
                  </a:rPr>
                </a:br>
                <a:br>
                  <a:rPr lang="it-IT" dirty="0">
                    <a:solidFill>
                      <a:srgbClr val="836967"/>
                    </a:solidFill>
                  </a:rPr>
                </a:br>
                <a:r>
                  <a:rPr lang="it-IT" dirty="0">
                    <a:solidFill>
                      <a:srgbClr val="836967"/>
                    </a:solidFill>
                  </a:rPr>
                  <a:t>																	</a:t>
                </a:r>
                <a:br>
                  <a:rPr lang="it-IT" dirty="0">
                    <a:solidFill>
                      <a:srgbClr val="836967"/>
                    </a:solidFill>
                  </a:rPr>
                </a:br>
                <a:br>
                  <a:rPr lang="it-IT" dirty="0">
                    <a:solidFill>
                      <a:srgbClr val="836967"/>
                    </a:solidFill>
                  </a:rPr>
                </a:br>
                <a:br>
                  <a:rPr lang="en-US" dirty="0"/>
                </a:br>
                <a:br>
                  <a:rPr lang="it-IT" b="0" dirty="0">
                    <a:latin typeface="Times New Roman" panose="02020603050405020304" pitchFamily="18" charset="0"/>
                  </a:rPr>
                </a:br>
                <a:endParaRPr lang="it-IT" dirty="0"/>
              </a:p>
            </p:txBody>
          </p:sp>
        </mc:Choice>
        <mc:Fallback xmlns="">
          <p:sp>
            <p:nvSpPr>
              <p:cNvPr id="4" name="Titolo 3">
                <a:extLst>
                  <a:ext uri="{FF2B5EF4-FFF2-40B4-BE49-F238E27FC236}">
                    <a16:creationId xmlns:a16="http://schemas.microsoft.com/office/drawing/2014/main" id="{A05EBAC2-3A72-416D-BFC3-B8919A6077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46111" y="138261"/>
                <a:ext cx="9874202" cy="1376082"/>
              </a:xfrm>
              <a:blipFill>
                <a:blip r:embed="rId2"/>
                <a:stretch>
                  <a:fillRect l="-6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egnaposto testo 5">
            <a:extLst>
              <a:ext uri="{FF2B5EF4-FFF2-40B4-BE49-F238E27FC236}">
                <a16:creationId xmlns:a16="http://schemas.microsoft.com/office/drawing/2014/main" id="{AE8DCB7F-1EA7-40E1-A696-0A81FD4D5E00}"/>
              </a:ext>
            </a:extLst>
          </p:cNvPr>
          <p:cNvSpPr txBox="1">
            <a:spLocks/>
          </p:cNvSpPr>
          <p:nvPr/>
        </p:nvSpPr>
        <p:spPr>
          <a:xfrm>
            <a:off x="531140" y="2324588"/>
            <a:ext cx="5640702" cy="439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4" name="Segnaposto testo 5">
            <a:extLst>
              <a:ext uri="{FF2B5EF4-FFF2-40B4-BE49-F238E27FC236}">
                <a16:creationId xmlns:a16="http://schemas.microsoft.com/office/drawing/2014/main" id="{56C562D8-B094-4B6D-A2CB-9D190EF0BFE2}"/>
              </a:ext>
            </a:extLst>
          </p:cNvPr>
          <p:cNvSpPr txBox="1">
            <a:spLocks/>
          </p:cNvSpPr>
          <p:nvPr/>
        </p:nvSpPr>
        <p:spPr>
          <a:xfrm>
            <a:off x="531137" y="4432853"/>
            <a:ext cx="11393767" cy="2015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r>
              <a:rPr lang="en-US" dirty="0"/>
              <a:t>Massa </a:t>
            </a:r>
            <a:r>
              <a:rPr lang="en-US" dirty="0" err="1"/>
              <a:t>d’aria</a:t>
            </a:r>
            <a:endParaRPr lang="en-US" dirty="0"/>
          </a:p>
          <a:p>
            <a:r>
              <a:rPr lang="en-US" dirty="0" err="1"/>
              <a:t>Imperfezione</a:t>
            </a:r>
            <a:r>
              <a:rPr lang="en-US" dirty="0"/>
              <a:t> del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ottico</a:t>
            </a:r>
            <a:endParaRPr lang="en-US" dirty="0"/>
          </a:p>
          <a:p>
            <a:endParaRPr lang="en-US" dirty="0"/>
          </a:p>
          <a:p>
            <a:r>
              <a:rPr lang="en-US" dirty="0"/>
              <a:t>Dato </a:t>
            </a:r>
            <a:r>
              <a:rPr lang="en-US" dirty="0" err="1"/>
              <a:t>disomogeneo</a:t>
            </a:r>
            <a:r>
              <a:rPr lang="en-US" dirty="0"/>
              <a:t> </a:t>
            </a:r>
            <a:r>
              <a:rPr lang="en-US" dirty="0" err="1"/>
              <a:t>causato</a:t>
            </a:r>
            <a:r>
              <a:rPr lang="en-US" dirty="0"/>
              <a:t> da presa </a:t>
            </a:r>
            <a:r>
              <a:rPr lang="en-US" dirty="0" err="1"/>
              <a:t>dati</a:t>
            </a:r>
            <a:r>
              <a:rPr lang="en-US" dirty="0"/>
              <a:t> in </a:t>
            </a:r>
            <a:r>
              <a:rPr lang="en-US" dirty="0" err="1"/>
              <a:t>notti</a:t>
            </a:r>
            <a:r>
              <a:rPr lang="en-US" dirty="0"/>
              <a:t> non </a:t>
            </a:r>
            <a:r>
              <a:rPr lang="en-US" dirty="0" err="1"/>
              <a:t>fotometriche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5408E8A-5351-47DE-914F-6E50EF5A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it-IT" sz="2800" b="0" strike="noStrike" spc="-1" dirty="0">
                <a:latin typeface="Times New Roman"/>
              </a:rPr>
              <a:t>6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56DA797-A28A-4D1B-AA83-AB66F005A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0" y="1373121"/>
            <a:ext cx="4605432" cy="345407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011CD3F-DF87-4D85-80F4-86EE01508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00" y="1373121"/>
            <a:ext cx="4605432" cy="345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54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CA06632-1397-4160-8994-8D3D7909A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390" y="199403"/>
            <a:ext cx="11552610" cy="1410153"/>
          </a:xfrm>
        </p:spPr>
        <p:txBody>
          <a:bodyPr>
            <a:normAutofit fontScale="90000"/>
          </a:bodyPr>
          <a:lstStyle/>
          <a:p>
            <a:br>
              <a:rPr lang="it-IT" dirty="0">
                <a:latin typeface="+mn-lt"/>
              </a:rPr>
            </a:br>
            <a:br>
              <a:rPr lang="it-IT" dirty="0">
                <a:latin typeface="+mn-lt"/>
              </a:rPr>
            </a:br>
            <a:br>
              <a:rPr lang="it-IT" dirty="0">
                <a:latin typeface="+mn-lt"/>
              </a:rPr>
            </a:br>
            <a:br>
              <a:rPr lang="it-IT" dirty="0">
                <a:latin typeface="+mn-lt"/>
              </a:rPr>
            </a:br>
            <a:br>
              <a:rPr lang="it-IT" dirty="0">
                <a:latin typeface="+mn-lt"/>
              </a:rPr>
            </a:br>
            <a:br>
              <a:rPr lang="it-IT" dirty="0">
                <a:latin typeface="+mn-lt"/>
              </a:rPr>
            </a:br>
            <a:br>
              <a:rPr lang="it-IT" dirty="0">
                <a:latin typeface="+mn-lt"/>
              </a:rPr>
            </a:br>
            <a:r>
              <a:rPr lang="it-IT" dirty="0">
                <a:latin typeface="+mn-lt"/>
              </a:rPr>
              <a:t>Osservazione dei residui sulle stelle del catalogo di PRISMA: </a:t>
            </a:r>
            <a:br>
              <a:rPr lang="it-IT" dirty="0">
                <a:latin typeface="+mn-lt"/>
              </a:rPr>
            </a:br>
            <a:r>
              <a:rPr lang="it-IT" dirty="0">
                <a:latin typeface="+mn-lt"/>
              </a:rPr>
              <a:t>																		</a:t>
            </a:r>
            <a:br>
              <a:rPr lang="it-IT" dirty="0">
                <a:latin typeface="+mn-lt"/>
              </a:rPr>
            </a:br>
            <a:br>
              <a:rPr lang="it-IT" dirty="0">
                <a:latin typeface="+mn-lt"/>
              </a:rPr>
            </a:br>
            <a:r>
              <a:rPr lang="it-IT" dirty="0">
                <a:latin typeface="+mn-lt"/>
              </a:rPr>
              <a:t>																						</a:t>
            </a:r>
            <a:r>
              <a:rPr lang="it-IT" dirty="0" err="1">
                <a:latin typeface="+mn-lt"/>
              </a:rPr>
              <a:t>alf-UMi</a:t>
            </a:r>
            <a:endParaRPr lang="it-IT" dirty="0">
              <a:latin typeface="+mn-lt"/>
            </a:endParaRPr>
          </a:p>
        </p:txBody>
      </p:sp>
      <p:sp>
        <p:nvSpPr>
          <p:cNvPr id="13" name="Segnaposto testo 5">
            <a:extLst>
              <a:ext uri="{FF2B5EF4-FFF2-40B4-BE49-F238E27FC236}">
                <a16:creationId xmlns:a16="http://schemas.microsoft.com/office/drawing/2014/main" id="{D895BC1A-7730-4EDA-94EC-6C6E3FE09A4E}"/>
              </a:ext>
            </a:extLst>
          </p:cNvPr>
          <p:cNvSpPr txBox="1">
            <a:spLocks/>
          </p:cNvSpPr>
          <p:nvPr/>
        </p:nvSpPr>
        <p:spPr>
          <a:xfrm>
            <a:off x="231129" y="4631431"/>
            <a:ext cx="11125262" cy="1509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r>
              <a:rPr lang="it-IT" dirty="0"/>
              <a:t>Andamento oscillatorio dei residui in funzione del tempo siderale</a:t>
            </a:r>
          </a:p>
          <a:p>
            <a:pPr marL="0" indent="0">
              <a:buNone/>
            </a:pPr>
            <a:endParaRPr lang="en-US" dirty="0"/>
          </a:p>
          <a:p>
            <a:r>
              <a:rPr lang="it-IT" dirty="0">
                <a:latin typeface="+mn-lt"/>
              </a:rPr>
              <a:t>A parità di tempo siderale la stella si trova nella stessa posizione sulla CCD</a:t>
            </a:r>
            <a:endParaRPr lang="en-US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23A94EB-D631-4BB5-9C18-22A266935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652A368-F63A-4D53-BAA9-A512D8A10A70}" type="slidenum">
              <a:rPr lang="it-IT" sz="2800" b="0" strike="noStrike" spc="-1" smtClean="0">
                <a:solidFill>
                  <a:srgbClr val="FFFFFF"/>
                </a:solidFill>
                <a:latin typeface="Century Gothic"/>
              </a:rPr>
              <a:t>7</a:t>
            </a:fld>
            <a:endParaRPr lang="it-IT" sz="2800" b="0" strike="noStrike" spc="-1">
              <a:latin typeface="Times New Roman"/>
            </a:endParaRPr>
          </a:p>
        </p:txBody>
      </p:sp>
      <p:pic>
        <p:nvPicPr>
          <p:cNvPr id="9" name="Segnaposto immagine 8">
            <a:extLst>
              <a:ext uri="{FF2B5EF4-FFF2-40B4-BE49-F238E27FC236}">
                <a16:creationId xmlns:a16="http://schemas.microsoft.com/office/drawing/2014/main" id="{3A73B776-CAED-422C-BC69-B229C849831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" r="679"/>
          <a:stretch>
            <a:fillRect/>
          </a:stretch>
        </p:blipFill>
        <p:spPr>
          <a:xfrm>
            <a:off x="140018" y="1609556"/>
            <a:ext cx="7501712" cy="3094526"/>
          </a:xfrm>
          <a:prstGeom prst="roundRect">
            <a:avLst>
              <a:gd name="adj" fmla="val 0"/>
            </a:avLst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CC54101-2AD2-4C8E-AB3E-3F86BEA86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525" y="1609556"/>
            <a:ext cx="4134077" cy="310055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7657F33D-435B-4D0A-B673-A7A1115BB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340" y="1806213"/>
            <a:ext cx="2013080" cy="150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74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BAD88F-8D4A-4687-852F-E639DF9F6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>
                <a:latin typeface="+mj-lt"/>
              </a:rPr>
              <a:t>Considerazioni: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C91FA2-D1D1-4B51-AB1C-228BC3F04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1330" y="1331118"/>
            <a:ext cx="11960669" cy="4937707"/>
          </a:xfrm>
        </p:spPr>
        <p:txBody>
          <a:bodyPr>
            <a:normAutofit fontScale="85000" lnSpcReduction="20000"/>
          </a:bodyPr>
          <a:lstStyle/>
          <a:p>
            <a:r>
              <a:rPr lang="it-IT" sz="2600" dirty="0"/>
              <a:t>La dimensione della PSF (point spread </a:t>
            </a:r>
            <a:r>
              <a:rPr lang="it-IT" sz="2600" dirty="0" err="1"/>
              <a:t>function</a:t>
            </a:r>
            <a:r>
              <a:rPr lang="it-IT" sz="2600" dirty="0"/>
              <a:t>) sulla CCD è minore della dimensione del singolo pixel</a:t>
            </a:r>
          </a:p>
          <a:p>
            <a:endParaRPr lang="it-IT" sz="2600" dirty="0"/>
          </a:p>
          <a:p>
            <a:pPr lvl="2"/>
            <a:r>
              <a:rPr lang="it-IT" sz="2600" dirty="0"/>
              <a:t>La dimensione della separazione tra due o più pixel è maggiore della dimensione della proiezione della stella.</a:t>
            </a:r>
          </a:p>
          <a:p>
            <a:endParaRPr lang="it-IT" sz="2600" dirty="0"/>
          </a:p>
          <a:p>
            <a:endParaRPr lang="it-IT" sz="2600" dirty="0"/>
          </a:p>
          <a:p>
            <a:r>
              <a:rPr lang="it-IT" sz="2600" dirty="0"/>
              <a:t>Quando la stella si trova all’interno del pixel si ha </a:t>
            </a:r>
            <a:r>
              <a:rPr lang="it-IT" sz="2600" u="sng" dirty="0"/>
              <a:t>massima</a:t>
            </a:r>
            <a:r>
              <a:rPr lang="it-IT" sz="2600" dirty="0"/>
              <a:t> efficienza di lettura</a:t>
            </a:r>
          </a:p>
          <a:p>
            <a:r>
              <a:rPr lang="it-IT" sz="2600" dirty="0"/>
              <a:t>Quando la stella si trova tra un pixel e l’altro si ha </a:t>
            </a:r>
            <a:r>
              <a:rPr lang="it-IT" sz="2600" u="sng" dirty="0"/>
              <a:t>minima</a:t>
            </a:r>
            <a:r>
              <a:rPr lang="it-IT" sz="2600" dirty="0"/>
              <a:t> efficienza di lettura </a:t>
            </a:r>
          </a:p>
          <a:p>
            <a:pPr marL="0" indent="0">
              <a:buNone/>
            </a:pPr>
            <a:endParaRPr lang="it-IT" sz="2600" dirty="0"/>
          </a:p>
          <a:p>
            <a:pPr marL="0" indent="0">
              <a:buNone/>
            </a:pPr>
            <a:endParaRPr lang="it-IT" sz="2600" dirty="0"/>
          </a:p>
          <a:p>
            <a:pPr lvl="2"/>
            <a:r>
              <a:rPr lang="it-IT" sz="2600" dirty="0"/>
              <a:t>Andamento oscillatorio della magnitudine in funzione della coordinata </a:t>
            </a:r>
          </a:p>
          <a:p>
            <a:pPr marL="457200" lvl="1" indent="0">
              <a:buNone/>
            </a:pPr>
            <a:br>
              <a:rPr lang="it-IT" dirty="0"/>
            </a:b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4B94633-068E-4026-8564-6BDB4CF75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652A368-F63A-4D53-BAA9-A512D8A10A70}" type="slidenum">
              <a:rPr lang="it-IT" sz="2800" b="0" strike="noStrike" spc="-1" smtClean="0">
                <a:solidFill>
                  <a:srgbClr val="FFFFFF"/>
                </a:solidFill>
                <a:latin typeface="Century Gothic"/>
              </a:rPr>
              <a:t>8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4591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6098FB6-6D9F-4F7A-9B1B-5AAF2C0D3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21938"/>
          </a:xfrm>
        </p:spPr>
        <p:txBody>
          <a:bodyPr/>
          <a:lstStyle/>
          <a:p>
            <a:r>
              <a:rPr lang="it-IT" u="sng" dirty="0">
                <a:latin typeface="+mj-lt"/>
              </a:rPr>
              <a:t>Funzionamento di una CCD 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pic>
        <p:nvPicPr>
          <p:cNvPr id="11" name="Segnaposto contenuto 10" descr="Immagine che contiene tavolo&#10;&#10;Descrizione generata automaticamente">
            <a:extLst>
              <a:ext uri="{FF2B5EF4-FFF2-40B4-BE49-F238E27FC236}">
                <a16:creationId xmlns:a16="http://schemas.microsoft.com/office/drawing/2014/main" id="{54C700D1-77EE-4F28-AADC-3948C3A164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889" y="0"/>
            <a:ext cx="5361111" cy="3015624"/>
          </a:xfrm>
        </p:spPr>
      </p:pic>
      <p:sp>
        <p:nvSpPr>
          <p:cNvPr id="14" name="Titolo 3">
            <a:extLst>
              <a:ext uri="{FF2B5EF4-FFF2-40B4-BE49-F238E27FC236}">
                <a16:creationId xmlns:a16="http://schemas.microsoft.com/office/drawing/2014/main" id="{A101B540-42B4-4161-9EA5-69FC39DCAD80}"/>
              </a:ext>
            </a:extLst>
          </p:cNvPr>
          <p:cNvSpPr txBox="1">
            <a:spLocks/>
          </p:cNvSpPr>
          <p:nvPr/>
        </p:nvSpPr>
        <p:spPr>
          <a:xfrm>
            <a:off x="285969" y="1261707"/>
            <a:ext cx="7027308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Amasis MT Pro" panose="020B0604020202020204" pitchFamily="18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2000" dirty="0">
              <a:latin typeface="+mn-lt"/>
            </a:endParaRPr>
          </a:p>
          <a:p>
            <a:r>
              <a:rPr lang="it-IT" sz="2000" dirty="0">
                <a:latin typeface="+mn-lt"/>
              </a:rPr>
              <a:t>Per identificare il singolo pixel della CCD si effettua un’operazione di drogaggio.</a:t>
            </a:r>
            <a:br>
              <a:rPr lang="it-IT" sz="2000" dirty="0">
                <a:latin typeface="+mn-lt"/>
              </a:rPr>
            </a:br>
            <a:br>
              <a:rPr lang="it-IT" sz="2000" dirty="0">
                <a:latin typeface="+mn-lt"/>
              </a:rPr>
            </a:br>
            <a:endParaRPr lang="it-IT" sz="2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egnaposto contenuto 4">
                <a:extLst>
                  <a:ext uri="{FF2B5EF4-FFF2-40B4-BE49-F238E27FC236}">
                    <a16:creationId xmlns:a16="http://schemas.microsoft.com/office/drawing/2014/main" id="{5B594568-AF11-4BB8-95AB-A57AFCC871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7800" y="2849288"/>
                <a:ext cx="4396339" cy="41957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06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r>
                  <a:rPr lang="it-IT" dirty="0"/>
                  <a:t>La superficie liscia del sensore viene rigata, formando delle colonne</a:t>
                </a:r>
              </a:p>
              <a:p>
                <a:endParaRPr lang="it-IT" dirty="0"/>
              </a:p>
              <a:p>
                <a:r>
                  <a:rPr lang="it-IT" dirty="0"/>
                  <a:t>Queste righe hanno dimensioni fisiche</a:t>
                </a:r>
              </a:p>
              <a:p>
                <a:endParaRPr lang="it-IT" dirty="0"/>
              </a:p>
              <a:p>
                <a14:m>
                  <m:oMath xmlns:m="http://schemas.openxmlformats.org/officeDocument/2006/math">
                    <m:r>
                      <a:rPr lang="it-IT" sz="2000" i="1" smtClean="0">
                        <a:latin typeface="Cambria Math" panose="02040503050406030204" pitchFamily="18" charset="0"/>
                      </a:rPr>
                      <m:t>𝑓𝑖𝑙𝑙</m:t>
                    </m:r>
                    <m:r>
                      <a:rPr lang="it-IT" sz="2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000" i="1" smtClean="0">
                        <a:latin typeface="Cambria Math" panose="02040503050406030204" pitchFamily="18" charset="0"/>
                      </a:rPr>
                      <m:t>𝑓𝑎𝑐𝑡𝑜𝑟</m:t>
                    </m:r>
                    <m:r>
                      <a:rPr lang="it-IT" sz="200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i="1" smtClean="0">
                            <a:latin typeface="Cambria Math" panose="02040503050406030204" pitchFamily="18" charset="0"/>
                          </a:rPr>
                          <m:t>𝑠𝑢𝑝</m:t>
                        </m:r>
                        <m:r>
                          <a:rPr lang="it-IT" sz="200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it-IT" sz="2000" i="1" smtClean="0">
                            <a:latin typeface="Cambria Math" panose="02040503050406030204" pitchFamily="18" charset="0"/>
                          </a:rPr>
                          <m:t>𝑠𝑒𝑛𝑠𝑖𝑏𝑖𝑙𝑒</m:t>
                        </m:r>
                        <m:r>
                          <a:rPr lang="it-IT" sz="20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2000" i="1" smtClean="0">
                            <a:latin typeface="Cambria Math" panose="02040503050406030204" pitchFamily="18" charset="0"/>
                          </a:rPr>
                          <m:t>𝐶𝐶𝐷</m:t>
                        </m:r>
                      </m:num>
                      <m:den>
                        <m:r>
                          <a:rPr lang="it-IT" sz="2000" i="1" smtClean="0">
                            <a:latin typeface="Cambria Math" panose="02040503050406030204" pitchFamily="18" charset="0"/>
                          </a:rPr>
                          <m:t>𝑠𝑢𝑝</m:t>
                        </m:r>
                        <m:r>
                          <a:rPr lang="it-IT" sz="200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it-IT" sz="200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  <m:r>
                          <a:rPr lang="it-IT" sz="200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it-IT" sz="2000" i="1" smtClean="0">
                            <a:latin typeface="Cambria Math" panose="02040503050406030204" pitchFamily="18" charset="0"/>
                          </a:rPr>
                          <m:t>𝐶𝐶𝐷</m:t>
                        </m:r>
                      </m:den>
                    </m:f>
                  </m:oMath>
                </a14:m>
                <a:endParaRPr lang="it-IT" sz="2000" dirty="0"/>
              </a:p>
            </p:txBody>
          </p:sp>
        </mc:Choice>
        <mc:Fallback xmlns="">
          <p:sp>
            <p:nvSpPr>
              <p:cNvPr id="15" name="Segnaposto contenuto 4">
                <a:extLst>
                  <a:ext uri="{FF2B5EF4-FFF2-40B4-BE49-F238E27FC236}">
                    <a16:creationId xmlns:a16="http://schemas.microsoft.com/office/drawing/2014/main" id="{5B594568-AF11-4BB8-95AB-A57AFCC87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00" y="2849288"/>
                <a:ext cx="4396339" cy="4195763"/>
              </a:xfrm>
              <a:prstGeom prst="rect">
                <a:avLst/>
              </a:prstGeom>
              <a:blipFill>
                <a:blip r:embed="rId3"/>
                <a:stretch>
                  <a:fillRect l="-416" t="-7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egnaposto contenuto 5">
                <a:extLst>
                  <a:ext uri="{FF2B5EF4-FFF2-40B4-BE49-F238E27FC236}">
                    <a16:creationId xmlns:a16="http://schemas.microsoft.com/office/drawing/2014/main" id="{18CE2A7A-7E0F-4CEA-9E37-7B279DC974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51026" y="4195764"/>
                <a:ext cx="4396341" cy="42002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06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r>
                  <a:rPr lang="it-IT" dirty="0"/>
                  <a:t>CCD performanti hanno un valore di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i="1" smtClean="0">
                        <a:latin typeface="Cambria Math" panose="02040503050406030204" pitchFamily="18" charset="0"/>
                      </a:rPr>
                      <m:t>.~100%</m:t>
                    </m:r>
                  </m:oMath>
                </a14:m>
                <a:r>
                  <a:rPr lang="it-IT" dirty="0"/>
                  <a:t>  (righe molto sottili) </a:t>
                </a:r>
              </a:p>
              <a:p>
                <a:endParaRPr lang="it-IT" dirty="0"/>
              </a:p>
              <a:p>
                <a:r>
                  <a:rPr lang="it-IT" dirty="0"/>
                  <a:t>CCD con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i="1" smtClean="0">
                        <a:latin typeface="Cambria Math" panose="02040503050406030204" pitchFamily="18" charset="0"/>
                      </a:rPr>
                      <m:t>.≪100%</m:t>
                    </m:r>
                  </m:oMath>
                </a14:m>
                <a:r>
                  <a:rPr lang="it-IT" dirty="0"/>
                  <a:t> sono sensibili a questo effetto</a:t>
                </a:r>
              </a:p>
            </p:txBody>
          </p:sp>
        </mc:Choice>
        <mc:Fallback xmlns="">
          <p:sp>
            <p:nvSpPr>
              <p:cNvPr id="16" name="Segnaposto contenuto 5">
                <a:extLst>
                  <a:ext uri="{FF2B5EF4-FFF2-40B4-BE49-F238E27FC236}">
                    <a16:creationId xmlns:a16="http://schemas.microsoft.com/office/drawing/2014/main" id="{18CE2A7A-7E0F-4CEA-9E37-7B279DC97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026" y="4195764"/>
                <a:ext cx="4396341" cy="4200245"/>
              </a:xfrm>
              <a:prstGeom prst="rect">
                <a:avLst/>
              </a:prstGeom>
              <a:blipFill>
                <a:blip r:embed="rId4"/>
                <a:stretch>
                  <a:fillRect l="-277" t="-726" r="-221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D4ED282-23E7-4DFE-9AE0-29B6123C4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080887"/>
            <a:ext cx="838199" cy="76768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fld id="{F652A368-F63A-4D53-BAA9-A512D8A10A70}" type="slidenum">
              <a:rPr lang="it-IT" sz="2800" b="0" strike="noStrike" spc="-1" smtClean="0">
                <a:solidFill>
                  <a:srgbClr val="FFFFFF"/>
                </a:solidFill>
                <a:latin typeface="Century Gothic"/>
              </a:rPr>
              <a:t>9</a:t>
            </a:fld>
            <a:endParaRPr lang="it-IT" sz="28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7959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6542</TotalTime>
  <Words>987</Words>
  <Application>Microsoft Office PowerPoint</Application>
  <PresentationFormat>Widescreen</PresentationFormat>
  <Paragraphs>187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0" baseType="lpstr">
      <vt:lpstr>Amasis MT Pro</vt:lpstr>
      <vt:lpstr>Arial</vt:lpstr>
      <vt:lpstr>Calibri</vt:lpstr>
      <vt:lpstr>Cambria Math</vt:lpstr>
      <vt:lpstr>Century Gothic</vt:lpstr>
      <vt:lpstr>Times New Roman</vt:lpstr>
      <vt:lpstr>Wingdings 3</vt:lpstr>
      <vt:lpstr>Ione</vt:lpstr>
      <vt:lpstr>Calibrazione degli effetti strumentali delle performance fotometriche delle camere della rete PRISMA</vt:lpstr>
      <vt:lpstr>Sommario</vt:lpstr>
      <vt:lpstr>Prima Rete Italiana per la Sorveglianza sistematica di Meteore in Atmosfera </vt:lpstr>
      <vt:lpstr>Descrizione del dataset          L’analisi dati fornisce informazioni sulle stelle osservate sul campo di vista:        -identificativo della stella riconosciuta    - coordinate spaziali    -magnitudine strumentale </vt:lpstr>
      <vt:lpstr>Calibrazione effetti strumentali e ambientali                       alf-UMa                                    </vt:lpstr>
      <vt:lpstr>Trend modellizzato con una parabola: f(r)=ar^2+br+c           χ ̃^2=11.54      gradi di libertà =9541          a=1%   χ ̃_c^2=   1.03             σ=0.23 mag                                </vt:lpstr>
      <vt:lpstr>       Osservazione dei residui sulle stelle del catalogo di PRISMA:                                            alf-UMi</vt:lpstr>
      <vt:lpstr>Considerazioni: </vt:lpstr>
      <vt:lpstr>Funzionamento di una CCD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Risultati:   </vt:lpstr>
      <vt:lpstr>Conclusioni:</vt:lpstr>
      <vt:lpstr>Sviluppi futuri:</vt:lpstr>
      <vt:lpstr>Presentazione standard di PowerPoint</vt:lpstr>
      <vt:lpstr>Presentazione standard di PowerPoint</vt:lpstr>
      <vt:lpstr>Presentazione standard di PowerPoint</vt:lpstr>
      <vt:lpstr>Median absolute deviation</vt:lpstr>
      <vt:lpstr>Presentazione standard di PowerPoint</vt:lpstr>
      <vt:lpstr>Referenze: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Calibrazione degli effetti strumentali e  ambientali delle performance fotometriche delle camere della rete PRISMA</dc:title>
  <dc:subject/>
  <dc:creator>Federico Bonaldo</dc:creator>
  <dc:description/>
  <cp:lastModifiedBy>Federico Bonaldo</cp:lastModifiedBy>
  <cp:revision>159</cp:revision>
  <dcterms:created xsi:type="dcterms:W3CDTF">2021-06-08T13:37:04Z</dcterms:created>
  <dcterms:modified xsi:type="dcterms:W3CDTF">2021-07-14T14:24:59Z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