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  <p:sldMasterId id="2147483900" r:id="rId2"/>
  </p:sldMasterIdLst>
  <p:notesMasterIdLst>
    <p:notesMasterId r:id="rId26"/>
  </p:notesMasterIdLst>
  <p:sldIdLst>
    <p:sldId id="256" r:id="rId3"/>
    <p:sldId id="257" r:id="rId4"/>
    <p:sldId id="289" r:id="rId5"/>
    <p:sldId id="258" r:id="rId6"/>
    <p:sldId id="260" r:id="rId7"/>
    <p:sldId id="261" r:id="rId8"/>
    <p:sldId id="264" r:id="rId9"/>
    <p:sldId id="271" r:id="rId10"/>
    <p:sldId id="278" r:id="rId11"/>
    <p:sldId id="281" r:id="rId12"/>
    <p:sldId id="276" r:id="rId13"/>
    <p:sldId id="282" r:id="rId14"/>
    <p:sldId id="283" r:id="rId15"/>
    <p:sldId id="285" r:id="rId16"/>
    <p:sldId id="280" r:id="rId17"/>
    <p:sldId id="262" r:id="rId18"/>
    <p:sldId id="263" r:id="rId19"/>
    <p:sldId id="265" r:id="rId20"/>
    <p:sldId id="279" r:id="rId21"/>
    <p:sldId id="266" r:id="rId22"/>
    <p:sldId id="268" r:id="rId23"/>
    <p:sldId id="269" r:id="rId24"/>
    <p:sldId id="287" r:id="rId25"/>
  </p:sldIdLst>
  <p:sldSz cx="12192000" cy="6858000"/>
  <p:notesSz cx="6858000" cy="9144000"/>
  <p:custShowLst>
    <p:custShow name="Presentazione personalizzata 1" id="0">
      <p:sldLst>
        <p:sld r:id="rId8"/>
      </p:sldLst>
    </p:custShow>
    <p:custShow name="Presentazione personalizzata 2" id="1">
      <p:sldLst>
        <p:sld r:id="rId20"/>
        <p:sld r:id="rId19"/>
      </p:sldLst>
    </p:custShow>
  </p:custShow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829524F7-4E74-4B80-94FF-2381DCD66A6D}">
          <p14:sldIdLst>
            <p14:sldId id="256"/>
            <p14:sldId id="257"/>
            <p14:sldId id="289"/>
            <p14:sldId id="258"/>
            <p14:sldId id="260"/>
            <p14:sldId id="261"/>
            <p14:sldId id="264"/>
            <p14:sldId id="271"/>
            <p14:sldId id="278"/>
            <p14:sldId id="281"/>
            <p14:sldId id="276"/>
            <p14:sldId id="282"/>
            <p14:sldId id="283"/>
            <p14:sldId id="285"/>
            <p14:sldId id="280"/>
            <p14:sldId id="262"/>
            <p14:sldId id="263"/>
            <p14:sldId id="265"/>
            <p14:sldId id="279"/>
            <p14:sldId id="266"/>
            <p14:sldId id="268"/>
            <p14:sldId id="269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034E78-7F5D-4C2E-B375-FC64B27BC917}" styleName="Stile 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Stile scuro 2 - Colore 1/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581" autoAdjust="0"/>
  </p:normalViewPr>
  <p:slideViewPr>
    <p:cSldViewPr snapToGrid="0">
      <p:cViewPr varScale="1">
        <p:scale>
          <a:sx n="73" d="100"/>
          <a:sy n="73" d="100"/>
        </p:scale>
        <p:origin x="775" y="2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A1438-97A4-47AF-98EF-9496D24C5908}" type="datetimeFigureOut">
              <a:rPr lang="it-IT" smtClean="0"/>
              <a:t>23/03/2022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33360-10F6-4B1C-9D2C-FA02ADF8FD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7560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33360-10F6-4B1C-9D2C-FA02ADF8FDD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7426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BD76-02DD-4FD0-B032-B07D38BDAE5D}" type="datetime1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54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B4DA-90AF-4E4D-A972-13CFBCD93817}" type="datetime1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70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FB22-DCFC-40DC-87EC-6B529A2155C3}" type="datetime1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21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49DD-111B-4416-92C7-82136F1C9F3B}" type="datetime1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71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BACC892E-6F09-442E-B198-19B9BD3B53F7}" type="datetime1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9590046-DA73-4BBF-84B5-C08E6F75191A}" type="slidenum">
              <a:rPr lang="en-US" smtClean="0"/>
              <a:t>‹N›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98751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C892E-6F09-442E-B198-19B9BD3B53F7}" type="datetime1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61447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C892E-6F09-442E-B198-19B9BD3B53F7}" type="datetime1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1443663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C892E-6F09-442E-B198-19B9BD3B53F7}" type="datetime1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35911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41969-63E7-4654-BBC3-D41F09CB511D}" type="datetime1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98000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C892E-6F09-442E-B198-19B9BD3B53F7}" type="datetime1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06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C892E-6F09-442E-B198-19B9BD3B53F7}" type="datetime1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65474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A84F-C7E0-4F63-A903-C4D8266BE5CB}" type="datetime1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909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C892E-6F09-442E-B198-19B9BD3B53F7}" type="datetime1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87926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C892E-6F09-442E-B198-19B9BD3B53F7}" type="datetime1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64978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C892E-6F09-442E-B198-19B9BD3B53F7}" type="datetime1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71332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C892E-6F09-442E-B198-19B9BD3B53F7}" type="datetime1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16581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38AC7-11CA-4ACD-94B1-F0C070328E24}" type="datetime1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89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9445-582A-4CA1-9717-2BDE93ED6BFB}" type="datetime1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14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E23C-E4D9-4F35-83CE-2868A134C684}" type="datetime1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14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18B5-FD0A-47F2-918B-54CE48BCCAFC}" type="datetime1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09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1185B-CDBA-4236-8BBB-B0AFEEE289FE}" type="datetime1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802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60456-050E-4702-A919-192C9B14788B}" type="datetime1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71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06A8-D45F-482F-99E8-9C67718DB90E}" type="datetime1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1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41969-63E7-4654-BBC3-D41F09CB511D}" type="datetime1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5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69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7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A841969-63E7-4654-BBC3-D41F09CB511D}" type="datetime1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28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sta dall'alto della terra dallo spazio">
            <a:extLst>
              <a:ext uri="{FF2B5EF4-FFF2-40B4-BE49-F238E27FC236}">
                <a16:creationId xmlns:a16="http://schemas.microsoft.com/office/drawing/2014/main" id="{CDA49178-44C3-46C1-AE0B-D2B58BCC06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</a:blip>
          <a:srcRect/>
          <a:stretch/>
        </p:blipFill>
        <p:spPr>
          <a:xfrm>
            <a:off x="46257" y="0"/>
            <a:ext cx="1219198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1EF0A25-2AF6-4B38-B94D-5F738DACEF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8870" y="1164926"/>
            <a:ext cx="8529842" cy="3130273"/>
          </a:xfr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>
            <a:normAutofit/>
          </a:bodyPr>
          <a:lstStyle/>
          <a:p>
            <a:pPr algn="ctr"/>
            <a:r>
              <a:rPr lang="it-IT" sz="4000" dirty="0">
                <a:latin typeface="Book Antiqua" panose="02040602050305030304" pitchFamily="18" charset="0"/>
              </a:rPr>
              <a:t>Analisi della luminosità del cielo e monitoraggio dell’inquinamento luminoso in alcune località italiane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1113B45-95BC-4DDF-8FF2-920AD8F82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816" y="4694247"/>
            <a:ext cx="10930341" cy="1733347"/>
          </a:xfrm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normAutofit/>
          </a:bodyPr>
          <a:lstStyle/>
          <a:p>
            <a:pPr algn="l"/>
            <a:r>
              <a:rPr lang="it-IT" sz="2300" u="sng" dirty="0">
                <a:solidFill>
                  <a:schemeClr val="tx1"/>
                </a:solidFill>
                <a:latin typeface="Baskerville Old Face" panose="02020602080505020303" pitchFamily="18" charset="0"/>
              </a:rPr>
              <a:t>Candidato</a:t>
            </a:r>
            <a:r>
              <a:rPr lang="it-IT" sz="2300" dirty="0">
                <a:solidFill>
                  <a:schemeClr val="tx1"/>
                </a:solidFill>
                <a:latin typeface="Baskerville Old Face" panose="02020602080505020303" pitchFamily="18" charset="0"/>
              </a:rPr>
              <a:t>: 		Simone Baudino</a:t>
            </a:r>
          </a:p>
          <a:p>
            <a:pPr algn="l"/>
            <a:r>
              <a:rPr lang="it-IT" sz="2300" u="sng" dirty="0">
                <a:solidFill>
                  <a:schemeClr val="tx1"/>
                </a:solidFill>
                <a:latin typeface="Baskerville Old Face" panose="02020602080505020303" pitchFamily="18" charset="0"/>
              </a:rPr>
              <a:t>Relatore</a:t>
            </a:r>
            <a:r>
              <a:rPr lang="it-IT" sz="2300" dirty="0">
                <a:solidFill>
                  <a:schemeClr val="tx1"/>
                </a:solidFill>
                <a:latin typeface="Baskerville Old Face" panose="02020602080505020303" pitchFamily="18" charset="0"/>
              </a:rPr>
              <a:t>: 		Mario Edoardo Bertaina</a:t>
            </a:r>
          </a:p>
          <a:p>
            <a:pPr algn="l"/>
            <a:r>
              <a:rPr lang="it-IT" sz="2300" u="sng" dirty="0">
                <a:solidFill>
                  <a:schemeClr val="tx1"/>
                </a:solidFill>
                <a:latin typeface="Baskerville Old Face" panose="02020602080505020303" pitchFamily="18" charset="0"/>
              </a:rPr>
              <a:t>Correlatori</a:t>
            </a:r>
            <a:r>
              <a:rPr lang="it-IT" sz="2300" dirty="0">
                <a:solidFill>
                  <a:schemeClr val="tx1"/>
                </a:solidFill>
                <a:latin typeface="Baskerville Old Face" panose="02020602080505020303" pitchFamily="18" charset="0"/>
              </a:rPr>
              <a:t>:		Daniele Gardiol, Dario Barghini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E91CCC-F620-4D49-B1F8-3C067513B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z="2000" smtClean="0">
                <a:solidFill>
                  <a:schemeClr val="bg1"/>
                </a:solidFill>
              </a:rPr>
              <a:t>1</a:t>
            </a:fld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55798BD-8E16-426B-B9A2-72A5B1028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048" y="133786"/>
            <a:ext cx="2528368" cy="126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90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E43EE4-45F8-4B1B-AED6-A2CBAF76D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38" y="326849"/>
            <a:ext cx="9692640" cy="509729"/>
          </a:xfrm>
        </p:spPr>
        <p:txBody>
          <a:bodyPr anchor="t">
            <a:normAutofit/>
          </a:bodyPr>
          <a:lstStyle/>
          <a:p>
            <a:pPr algn="ctr"/>
            <a:r>
              <a:rPr lang="it-IT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Verifica dell’accuratezza della correzione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243ABB1-54C4-487F-AAB3-4171529FE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1EF2317-49E5-434F-95F7-29ABAC0DC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9590046-DA73-4BBF-84B5-C08E6F75191A}" type="slidenum">
              <a:rPr lang="en-US" smtClean="0"/>
              <a:t>10</a:t>
            </a:fld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5B22D1C-EE94-44A6-8B3C-504B1448CC5F}"/>
              </a:ext>
            </a:extLst>
          </p:cNvPr>
          <p:cNvSpPr txBox="1"/>
          <p:nvPr/>
        </p:nvSpPr>
        <p:spPr>
          <a:xfrm>
            <a:off x="175098" y="1486457"/>
            <a:ext cx="53940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it-IT" sz="2100" dirty="0"/>
              <a:t>È stato verificato che la correzione non introduca </a:t>
            </a:r>
            <a:r>
              <a:rPr lang="it-IT" sz="2100" u="sng" dirty="0"/>
              <a:t>bias significativi</a:t>
            </a:r>
            <a:r>
              <a:rPr lang="it-IT" sz="2100" dirty="0"/>
              <a:t> sui dati</a:t>
            </a:r>
            <a:r>
              <a:rPr lang="it-IT" dirty="0"/>
              <a:t>: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EA06334-FBEF-41C2-AF34-A1288C74A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169" y="899808"/>
            <a:ext cx="4907520" cy="354851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1E9A65C-0CBE-45C5-97A3-565D3C666C7E}"/>
              </a:ext>
            </a:extLst>
          </p:cNvPr>
          <p:cNvSpPr txBox="1"/>
          <p:nvPr/>
        </p:nvSpPr>
        <p:spPr>
          <a:xfrm>
            <a:off x="4847899" y="5098202"/>
            <a:ext cx="539407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/>
              <a:t>Sono state analizzate le </a:t>
            </a:r>
            <a:r>
              <a:rPr lang="it-IT" sz="2100" u="sng" dirty="0"/>
              <a:t>singole notti </a:t>
            </a:r>
            <a:r>
              <a:rPr lang="it-IT" sz="2100" dirty="0"/>
              <a:t>verificando che la correzione funzioni in maniera adeguata: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306C3D5-D721-499C-8944-732F8B04C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4" y="3380971"/>
            <a:ext cx="4346655" cy="347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32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0E5965-E900-4FC7-A99C-531D03931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822EE59-6FEF-41A5-B0E0-8B12B7FA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9590046-DA73-4BBF-84B5-C08E6F75191A}" type="slidenum">
              <a:rPr lang="en-US" smtClean="0"/>
              <a:t>11</a:t>
            </a:fld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8ECE1AA-C0C3-48E3-B2E0-7DD2B059BB93}"/>
              </a:ext>
            </a:extLst>
          </p:cNvPr>
          <p:cNvSpPr txBox="1"/>
          <p:nvPr/>
        </p:nvSpPr>
        <p:spPr>
          <a:xfrm>
            <a:off x="631320" y="320919"/>
            <a:ext cx="98735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Andamento temporale delle magnitudini</a:t>
            </a:r>
            <a:endParaRPr lang="it-IT" sz="25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31A07D-DF2A-4F5C-9704-B4E502CDAED3}"/>
              </a:ext>
            </a:extLst>
          </p:cNvPr>
          <p:cNvSpPr txBox="1"/>
          <p:nvPr/>
        </p:nvSpPr>
        <p:spPr>
          <a:xfrm>
            <a:off x="490660" y="1000716"/>
            <a:ext cx="93829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/>
              <a:t>Si stimano le </a:t>
            </a:r>
            <a:r>
              <a:rPr lang="it-IT" sz="2100" u="sng" dirty="0"/>
              <a:t>magnitudini mensili</a:t>
            </a:r>
            <a:r>
              <a:rPr lang="it-IT" sz="2100" dirty="0"/>
              <a:t> considerando la mediana di ogni mese.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6FAC7AD-8D1F-4F7D-80DC-7462E779CC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"/>
          <a:stretch/>
        </p:blipFill>
        <p:spPr>
          <a:xfrm>
            <a:off x="0" y="1852123"/>
            <a:ext cx="6436569" cy="432007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BB34F12-47F4-4463-B628-D917952CB6B3}"/>
              </a:ext>
            </a:extLst>
          </p:cNvPr>
          <p:cNvSpPr txBox="1"/>
          <p:nvPr/>
        </p:nvSpPr>
        <p:spPr>
          <a:xfrm>
            <a:off x="6194729" y="3549955"/>
            <a:ext cx="492398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u="sng" dirty="0"/>
              <a:t>Ipotesi</a:t>
            </a:r>
            <a:r>
              <a:rPr lang="it-IT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/>
              <a:t>Aumento di luminosità della città di Pino Torinese o Torino e centri cittadini limitrofi</a:t>
            </a:r>
          </a:p>
          <a:p>
            <a:endParaRPr lang="it-IT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/>
              <a:t>Transizione ad illuminazione cittadina di tipo LED</a:t>
            </a:r>
          </a:p>
          <a:p>
            <a:endParaRPr lang="it-IT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/>
              <a:t>Aumento dell’inquinamento atmosferico (maggiore diffusione della luce)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94C01B3-610D-4B95-AA37-B39E69203F27}"/>
              </a:ext>
            </a:extLst>
          </p:cNvPr>
          <p:cNvSpPr txBox="1"/>
          <p:nvPr/>
        </p:nvSpPr>
        <p:spPr>
          <a:xfrm>
            <a:off x="6194730" y="1877061"/>
            <a:ext cx="470900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/>
              <a:t>È presente un </a:t>
            </a:r>
            <a:r>
              <a:rPr lang="it-IT" sz="2100" u="sng" dirty="0"/>
              <a:t>aumento</a:t>
            </a:r>
            <a:r>
              <a:rPr lang="it-IT" sz="2100" dirty="0"/>
              <a:t> della luminosità del cielo tra </a:t>
            </a:r>
            <a:r>
              <a:rPr lang="it-IT" sz="2100" u="sng" dirty="0"/>
              <a:t>fine del 2017 e inizio del 2018</a:t>
            </a:r>
            <a:endParaRPr lang="it-IT" sz="21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8560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0E5965-E900-4FC7-A99C-531D03931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822EE59-6FEF-41A5-B0E0-8B12B7FA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9590046-DA73-4BBF-84B5-C08E6F75191A}" type="slidenum">
              <a:rPr lang="en-US" smtClean="0"/>
              <a:t>12</a:t>
            </a:fld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8ECE1AA-C0C3-48E3-B2E0-7DD2B059BB93}"/>
              </a:ext>
            </a:extLst>
          </p:cNvPr>
          <p:cNvSpPr txBox="1"/>
          <p:nvPr/>
        </p:nvSpPr>
        <p:spPr>
          <a:xfrm>
            <a:off x="528688" y="234340"/>
            <a:ext cx="100788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Confronto della luminosità dei cieli di Torino e Rovigo</a:t>
            </a:r>
            <a:endParaRPr lang="it-IT" sz="25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31A07D-DF2A-4F5C-9704-B4E502CDAED3}"/>
              </a:ext>
            </a:extLst>
          </p:cNvPr>
          <p:cNvSpPr txBox="1"/>
          <p:nvPr/>
        </p:nvSpPr>
        <p:spPr>
          <a:xfrm>
            <a:off x="630828" y="711394"/>
            <a:ext cx="102544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/>
              <a:t>Stessa metodologia applicata ai dati della camera di Rovigo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2B4CFBB-03AD-41FF-B21B-74DBA7240744}"/>
              </a:ext>
            </a:extLst>
          </p:cNvPr>
          <p:cNvSpPr txBox="1"/>
          <p:nvPr/>
        </p:nvSpPr>
        <p:spPr>
          <a:xfrm>
            <a:off x="7014028" y="1843831"/>
            <a:ext cx="4006358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/>
              <a:t>Rovigo è mediamente </a:t>
            </a:r>
            <a:r>
              <a:rPr lang="it-IT" sz="2100" u="sng" dirty="0"/>
              <a:t>più inquinata</a:t>
            </a:r>
            <a:r>
              <a:rPr lang="it-IT" sz="2100" dirty="0"/>
              <a:t> rispetto a Pino Torinese </a:t>
            </a:r>
          </a:p>
          <a:p>
            <a:endParaRPr lang="it-IT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/>
              <a:t>Non si osservano variazioni significative nel periodo 2017-2019</a:t>
            </a:r>
          </a:p>
          <a:p>
            <a:r>
              <a:rPr lang="it-IT" dirty="0"/>
              <a:t>  </a:t>
            </a:r>
          </a:p>
        </p:txBody>
      </p:sp>
      <p:graphicFrame>
        <p:nvGraphicFramePr>
          <p:cNvPr id="11" name="Tabella 11">
            <a:extLst>
              <a:ext uri="{FF2B5EF4-FFF2-40B4-BE49-F238E27FC236}">
                <a16:creationId xmlns:a16="http://schemas.microsoft.com/office/drawing/2014/main" id="{6C4110BA-15A1-4282-A5FC-9F7B42104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954818"/>
              </p:ext>
            </p:extLst>
          </p:nvPr>
        </p:nvGraphicFramePr>
        <p:xfrm>
          <a:off x="5988023" y="4802522"/>
          <a:ext cx="5208514" cy="1821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6944">
                  <a:extLst>
                    <a:ext uri="{9D8B030D-6E8A-4147-A177-3AD203B41FA5}">
                      <a16:colId xmlns:a16="http://schemas.microsoft.com/office/drawing/2014/main" val="3275470899"/>
                    </a:ext>
                  </a:extLst>
                </a:gridCol>
                <a:gridCol w="2005724">
                  <a:extLst>
                    <a:ext uri="{9D8B030D-6E8A-4147-A177-3AD203B41FA5}">
                      <a16:colId xmlns:a16="http://schemas.microsoft.com/office/drawing/2014/main" val="3211323327"/>
                    </a:ext>
                  </a:extLst>
                </a:gridCol>
                <a:gridCol w="2215846">
                  <a:extLst>
                    <a:ext uri="{9D8B030D-6E8A-4147-A177-3AD203B41FA5}">
                      <a16:colId xmlns:a16="http://schemas.microsoft.com/office/drawing/2014/main" val="12116722"/>
                    </a:ext>
                  </a:extLst>
                </a:gridCol>
              </a:tblGrid>
              <a:tr h="544809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100" b="0" i="1" u="none" dirty="0">
                          <a:solidFill>
                            <a:schemeClr val="tx1"/>
                          </a:solidFill>
                        </a:rPr>
                        <a:t>Magnitudini Pino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100" b="0" i="1" u="none" dirty="0">
                          <a:solidFill>
                            <a:schemeClr val="tx1"/>
                          </a:solidFill>
                        </a:rPr>
                        <a:t>Magnitudini Rovigo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551607"/>
                  </a:ext>
                </a:extLst>
              </a:tr>
              <a:tr h="544809">
                <a:tc>
                  <a:txBody>
                    <a:bodyPr/>
                    <a:lstStyle/>
                    <a:p>
                      <a:pPr algn="ctr"/>
                      <a:r>
                        <a:rPr lang="it-IT" sz="210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100" dirty="0"/>
                        <a:t>19,09±0,09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100" dirty="0"/>
                        <a:t>18,53±0,07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0029677"/>
                  </a:ext>
                </a:extLst>
              </a:tr>
              <a:tr h="544809">
                <a:tc>
                  <a:txBody>
                    <a:bodyPr/>
                    <a:lstStyle/>
                    <a:p>
                      <a:pPr algn="ctr"/>
                      <a:r>
                        <a:rPr lang="it-IT" sz="2100" dirty="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100" dirty="0"/>
                        <a:t>18,66±0,05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100" dirty="0"/>
                        <a:t>18,48±0,02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9105981"/>
                  </a:ext>
                </a:extLst>
              </a:tr>
            </a:tbl>
          </a:graphicData>
        </a:graphic>
      </p:graphicFrame>
      <p:pic>
        <p:nvPicPr>
          <p:cNvPr id="10" name="Immagine 9">
            <a:extLst>
              <a:ext uri="{FF2B5EF4-FFF2-40B4-BE49-F238E27FC236}">
                <a16:creationId xmlns:a16="http://schemas.microsoft.com/office/drawing/2014/main" id="{12F460CA-57AB-40BD-8112-7D53E45ED8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r="1973" b="8809"/>
          <a:stretch/>
        </p:blipFill>
        <p:spPr>
          <a:xfrm>
            <a:off x="132857" y="1348117"/>
            <a:ext cx="6881171" cy="41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55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0E5965-E900-4FC7-A99C-531D03931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822EE59-6FEF-41A5-B0E0-8B12B7FA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9590046-DA73-4BBF-84B5-C08E6F75191A}" type="slidenum">
              <a:rPr lang="en-US" smtClean="0"/>
              <a:t>13</a:t>
            </a:fld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8ECE1AA-C0C3-48E3-B2E0-7DD2B059BB93}"/>
              </a:ext>
            </a:extLst>
          </p:cNvPr>
          <p:cNvSpPr txBox="1"/>
          <p:nvPr/>
        </p:nvSpPr>
        <p:spPr>
          <a:xfrm>
            <a:off x="528688" y="234340"/>
            <a:ext cx="100788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la pandemia ha influenzato la luminosità del cielo</a:t>
            </a:r>
            <a:endParaRPr lang="it-IT" sz="25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1897B3E-82BF-483A-9838-95299823C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5" y="1852300"/>
            <a:ext cx="5673945" cy="453877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31A07D-DF2A-4F5C-9704-B4E502CDAED3}"/>
              </a:ext>
            </a:extLst>
          </p:cNvPr>
          <p:cNvSpPr txBox="1"/>
          <p:nvPr/>
        </p:nvSpPr>
        <p:spPr>
          <a:xfrm>
            <a:off x="570030" y="788857"/>
            <a:ext cx="100788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/>
              <a:t>Concentrandoci sull’anno 2020 è possibile visualizzare il contributo della pandemia sulla magnitudine del cielo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A25F6EF-3686-4E34-8B6E-E0E89CA835F6}"/>
              </a:ext>
            </a:extLst>
          </p:cNvPr>
          <p:cNvSpPr txBox="1"/>
          <p:nvPr/>
        </p:nvSpPr>
        <p:spPr>
          <a:xfrm>
            <a:off x="5609448" y="2185105"/>
            <a:ext cx="560556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/>
              <a:t>Diminuzione dell’inquinamento luminoso nei primi mesi del 2020, quando era in vigore lo stato di lockdown</a:t>
            </a:r>
            <a:endParaRPr lang="it-IT" sz="2100" u="sng" dirty="0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1F5F043B-9C5C-4410-9B07-9D0C74331CDC}"/>
              </a:ext>
            </a:extLst>
          </p:cNvPr>
          <p:cNvSpPr/>
          <p:nvPr/>
        </p:nvSpPr>
        <p:spPr>
          <a:xfrm>
            <a:off x="8171234" y="3429000"/>
            <a:ext cx="282102" cy="882640"/>
          </a:xfrm>
          <a:prstGeom prst="downArrow">
            <a:avLst>
              <a:gd name="adj1" fmla="val 43103"/>
              <a:gd name="adj2" fmla="val 67241"/>
            </a:avLst>
          </a:prstGeom>
          <a:solidFill>
            <a:schemeClr val="accent1">
              <a:lumMod val="60000"/>
              <a:lumOff val="4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73B5D29-35FD-488E-B672-46BB3B4F34A5}"/>
              </a:ext>
            </a:extLst>
          </p:cNvPr>
          <p:cNvSpPr txBox="1"/>
          <p:nvPr/>
        </p:nvSpPr>
        <p:spPr>
          <a:xfrm>
            <a:off x="5635111" y="4387840"/>
            <a:ext cx="58122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/>
              <a:t>Ipotesi: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/>
              <a:t>Diminuzione di inquinamento atmosferico</a:t>
            </a:r>
          </a:p>
          <a:p>
            <a:r>
              <a:rPr lang="it-IT" sz="5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/>
              <a:t>Minor traffico e utilizzo dei mezzi di trasporto </a:t>
            </a:r>
          </a:p>
          <a:p>
            <a:endParaRPr lang="it-IT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/>
              <a:t>Chiusura di attività produttive</a:t>
            </a:r>
            <a:endParaRPr lang="it-IT" sz="2100" u="sng" dirty="0"/>
          </a:p>
        </p:txBody>
      </p:sp>
    </p:spTree>
    <p:extLst>
      <p:ext uri="{BB962C8B-B14F-4D97-AF65-F5344CB8AC3E}">
        <p14:creationId xmlns:p14="http://schemas.microsoft.com/office/powerpoint/2010/main" val="1041982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0E5965-E900-4FC7-A99C-531D03931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822EE59-6FEF-41A5-B0E0-8B12B7FA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9590046-DA73-4BBF-84B5-C08E6F75191A}" type="slidenum">
              <a:rPr lang="en-US" smtClean="0"/>
              <a:t>14</a:t>
            </a:fld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31A07D-DF2A-4F5C-9704-B4E502CDAED3}"/>
              </a:ext>
            </a:extLst>
          </p:cNvPr>
          <p:cNvSpPr txBox="1"/>
          <p:nvPr/>
        </p:nvSpPr>
        <p:spPr>
          <a:xfrm>
            <a:off x="538416" y="1353062"/>
            <a:ext cx="10078837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/>
              <a:t>Analisi dei dati di magnitudine del cielo delle camere Prisma di Pino Torinese e Rovigo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/>
              <a:t>Studio e correzione dell’influenza della luna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/>
              <a:t>Determinazione dell’andamento mensile delle magnitudini del cielo</a:t>
            </a:r>
            <a:endParaRPr lang="it-IT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u="sng" dirty="0"/>
              <a:t>Pino Torinese: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100" dirty="0"/>
              <a:t>Aumento della luminosità del cielo tra il 2017 e il 2018</a:t>
            </a:r>
          </a:p>
          <a:p>
            <a:endParaRPr lang="it-IT" sz="2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u="sng" dirty="0"/>
              <a:t>Rovigo: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100" dirty="0"/>
              <a:t>Maggiore inquinamento luminoso rispetto a Pino Torinese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100" dirty="0"/>
              <a:t>Magnitudini costanti nel tempo</a:t>
            </a:r>
            <a:endParaRPr lang="it-IT" sz="1200" dirty="0"/>
          </a:p>
          <a:p>
            <a:endParaRPr lang="it-IT" sz="2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/>
              <a:t>Studio del contributo della pandemia sulla luminosità del cielo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76E1E88-6D7F-49D6-8053-8FEDF30BF109}"/>
              </a:ext>
            </a:extLst>
          </p:cNvPr>
          <p:cNvSpPr txBox="1"/>
          <p:nvPr/>
        </p:nvSpPr>
        <p:spPr>
          <a:xfrm>
            <a:off x="4649822" y="466927"/>
            <a:ext cx="378405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Conclusioni</a:t>
            </a:r>
          </a:p>
        </p:txBody>
      </p:sp>
    </p:spTree>
    <p:extLst>
      <p:ext uri="{BB962C8B-B14F-4D97-AF65-F5344CB8AC3E}">
        <p14:creationId xmlns:p14="http://schemas.microsoft.com/office/powerpoint/2010/main" val="1019829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5B213C-8F9F-4A84-B45C-E8995B2D4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042" y="2777890"/>
            <a:ext cx="9692640" cy="651110"/>
          </a:xfrm>
        </p:spPr>
        <p:txBody>
          <a:bodyPr>
            <a:noAutofit/>
          </a:bodyPr>
          <a:lstStyle/>
          <a:p>
            <a:pPr algn="ctr"/>
            <a:r>
              <a:rPr lang="it-IT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 per l’attenzione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9BD1CC7-C98E-4B1D-BFBB-C06FFF4B9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86C5B1-52BB-4671-B44F-E61D9D469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9590046-DA73-4BBF-84B5-C08E6F7519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52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A3EFA8-6B61-4F09-9A21-E8CC561D9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Appendice: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7FC82E-FB40-4E33-8021-AA84AC9B7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48256"/>
            <a:ext cx="9535830" cy="4351337"/>
          </a:xfrm>
        </p:spPr>
        <p:txBody>
          <a:bodyPr>
            <a:normAutofit/>
          </a:bodyPr>
          <a:lstStyle/>
          <a:p>
            <a:r>
              <a:rPr lang="it-IT" sz="2100" dirty="0"/>
              <a:t>Andamento delle magnitudini nelle notti fotometriche</a:t>
            </a:r>
          </a:p>
          <a:p>
            <a:r>
              <a:rPr lang="it-IT" sz="2100" dirty="0"/>
              <a:t>Stima delle rette di separazione per le notti fotometriche</a:t>
            </a:r>
          </a:p>
          <a:p>
            <a:r>
              <a:rPr lang="it-IT" sz="2100" dirty="0"/>
              <a:t>Grafici di magnitudine in funzione dell’altezza lunare con fase fissata</a:t>
            </a:r>
          </a:p>
          <a:p>
            <a:r>
              <a:rPr lang="it-IT" sz="2100" dirty="0"/>
              <a:t>Analisi delle magnitudini di Rovigo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B598A5A-1C5E-4CBC-AD10-63C2C566D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BFFEA51-1886-4C4A-A375-30A2EEDF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25001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92D1B3-46C9-4A44-9FAE-23E2C1648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264862"/>
            <a:ext cx="9692640" cy="631250"/>
          </a:xfrm>
        </p:spPr>
        <p:txBody>
          <a:bodyPr anchor="t"/>
          <a:lstStyle/>
          <a:p>
            <a:pPr algn="ctr"/>
            <a:r>
              <a:rPr lang="it-IT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Eliminazione delle notti «non fotometriche»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5ABC085-1EE5-4F5F-A98A-B2CA7BBF4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BBD435D-9E1E-4985-B1F4-064CAB4E0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17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528827-8E4C-423A-BF3D-2969ADE9CFC8}"/>
              </a:ext>
            </a:extLst>
          </p:cNvPr>
          <p:cNvSpPr txBox="1"/>
          <p:nvPr/>
        </p:nvSpPr>
        <p:spPr>
          <a:xfrm>
            <a:off x="958275" y="1078381"/>
            <a:ext cx="8803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È stato eliminato, dunque, il contributo dovuto al meteo considerando solo le notti fotometriche: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32BD199-DA1A-425A-8079-E135205FF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051" y="1906982"/>
            <a:ext cx="4236014" cy="339349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3B49528-B0B3-4D69-AF2A-949B3DA1F853}"/>
              </a:ext>
            </a:extLst>
          </p:cNvPr>
          <p:cNvSpPr txBox="1"/>
          <p:nvPr/>
        </p:nvSpPr>
        <p:spPr>
          <a:xfrm>
            <a:off x="958275" y="5650468"/>
            <a:ext cx="8999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È ancora presente però una forte dipendenza dalla posizione e dalla fase della luna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A878178-4953-47EE-92F2-AD92EF33D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110" y="1906981"/>
            <a:ext cx="4242226" cy="339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63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92D1B3-46C9-4A44-9FAE-23E2C1648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79" y="173422"/>
            <a:ext cx="7630861" cy="631250"/>
          </a:xfrm>
        </p:spPr>
        <p:txBody>
          <a:bodyPr anchor="t"/>
          <a:lstStyle/>
          <a:p>
            <a:pPr algn="ctr"/>
            <a:r>
              <a:rPr lang="it-IT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Stima delle rette di separazione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5ABC085-1EE5-4F5F-A98A-B2CA7BBF4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BBD435D-9E1E-4985-B1F4-064CAB4E0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9590046-DA73-4BBF-84B5-C08E6F75191A}" type="slidenum">
              <a:rPr lang="en-US" smtClean="0"/>
              <a:t>18</a:t>
            </a:fld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528827-8E4C-423A-BF3D-2969ADE9CFC8}"/>
              </a:ext>
            </a:extLst>
          </p:cNvPr>
          <p:cNvSpPr txBox="1"/>
          <p:nvPr/>
        </p:nvSpPr>
        <p:spPr>
          <a:xfrm>
            <a:off x="3664083" y="957717"/>
            <a:ext cx="3951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</a:t>
            </a:r>
            <a:r>
              <a:rPr lang="it-IT" u="sng" dirty="0"/>
              <a:t>retta orizzontale </a:t>
            </a:r>
            <a:r>
              <a:rPr lang="it-IT" dirty="0"/>
              <a:t>è stata stimata analizzando la distribuzione delle magnitudini relative ai dati con altezza lunare negativa: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71A2187-FBAF-4E0B-8E1B-CC3C003D0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0" y="3635179"/>
            <a:ext cx="3742309" cy="299359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E876936-858F-4E46-9A6D-85BCD635F2D8}"/>
              </a:ext>
            </a:extLst>
          </p:cNvPr>
          <p:cNvSpPr txBox="1"/>
          <p:nvPr/>
        </p:nvSpPr>
        <p:spPr>
          <a:xfrm>
            <a:off x="145915" y="3944197"/>
            <a:ext cx="4418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La </a:t>
            </a:r>
            <a:r>
              <a:rPr lang="it-IT" u="sng" dirty="0"/>
              <a:t>retta obliqua </a:t>
            </a:r>
            <a:r>
              <a:rPr lang="it-IT" dirty="0"/>
              <a:t>è stata, invece, stimata analizzando le intersezioni tra le distribuzioni di magnitudini fatte a passi di 10° dell’altezza lunare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F8B1EC3-42E0-4B7F-A2F2-64F9FDE56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059" y="20377"/>
            <a:ext cx="3721051" cy="2976841"/>
          </a:xfrm>
          <a:prstGeom prst="rect">
            <a:avLst/>
          </a:prstGeom>
        </p:spPr>
      </p:pic>
      <p:sp>
        <p:nvSpPr>
          <p:cNvPr id="15" name="Freccia curva 14">
            <a:extLst>
              <a:ext uri="{FF2B5EF4-FFF2-40B4-BE49-F238E27FC236}">
                <a16:creationId xmlns:a16="http://schemas.microsoft.com/office/drawing/2014/main" id="{EC196E00-082D-46F2-AF34-DE410F37ACAF}"/>
              </a:ext>
            </a:extLst>
          </p:cNvPr>
          <p:cNvSpPr/>
          <p:nvPr/>
        </p:nvSpPr>
        <p:spPr>
          <a:xfrm flipV="1">
            <a:off x="2678682" y="5212170"/>
            <a:ext cx="1207011" cy="807630"/>
          </a:xfrm>
          <a:prstGeom prst="bentArrow">
            <a:avLst>
              <a:gd name="adj1" fmla="val 17323"/>
              <a:gd name="adj2" fmla="val 25219"/>
              <a:gd name="adj3" fmla="val 25000"/>
              <a:gd name="adj4" fmla="val 30804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accent1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7" name="Freccia curva 16">
            <a:extLst>
              <a:ext uri="{FF2B5EF4-FFF2-40B4-BE49-F238E27FC236}">
                <a16:creationId xmlns:a16="http://schemas.microsoft.com/office/drawing/2014/main" id="{1EA8C596-540C-4368-A0B6-92D64AEF2E91}"/>
              </a:ext>
            </a:extLst>
          </p:cNvPr>
          <p:cNvSpPr/>
          <p:nvPr/>
        </p:nvSpPr>
        <p:spPr>
          <a:xfrm flipH="1" flipV="1">
            <a:off x="4432974" y="2195188"/>
            <a:ext cx="1207011" cy="807628"/>
          </a:xfrm>
          <a:prstGeom prst="bentArrow">
            <a:avLst>
              <a:gd name="adj1" fmla="val 13823"/>
              <a:gd name="adj2" fmla="val 26604"/>
              <a:gd name="adj3" fmla="val 27758"/>
              <a:gd name="adj4" fmla="val 43750"/>
            </a:avLst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1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9A0B416-19D5-446F-826B-64776CC76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1" y="641586"/>
            <a:ext cx="3742309" cy="299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12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92D1B3-46C9-4A44-9FAE-23E2C1648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79" y="173422"/>
            <a:ext cx="7630861" cy="631250"/>
          </a:xfrm>
        </p:spPr>
        <p:txBody>
          <a:bodyPr anchor="t"/>
          <a:lstStyle/>
          <a:p>
            <a:pPr algn="ctr"/>
            <a:r>
              <a:rPr lang="it-IT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Stima delle rette di separazione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5ABC085-1EE5-4F5F-A98A-B2CA7BBF4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BBD435D-9E1E-4985-B1F4-064CAB4E0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9590046-DA73-4BBF-84B5-C08E6F75191A}" type="slidenum">
              <a:rPr lang="en-US" smtClean="0"/>
              <a:t>19</a:t>
            </a:fld>
            <a:endParaRPr lang="en-US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71A2187-FBAF-4E0B-8E1B-CC3C003D0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523" y="3587914"/>
            <a:ext cx="3742309" cy="299359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F8B1EC3-42E0-4B7F-A2F2-64F9FDE56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789" y="0"/>
            <a:ext cx="3721051" cy="2976841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0D96FA81-86E5-4547-8A09-8DAF6741EF50}"/>
              </a:ext>
            </a:extLst>
          </p:cNvPr>
          <p:cNvSpPr/>
          <p:nvPr/>
        </p:nvSpPr>
        <p:spPr>
          <a:xfrm>
            <a:off x="4037146" y="4229099"/>
            <a:ext cx="380159" cy="5432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ABEA298-A8B2-4E4D-A6E5-E34F825828CD}"/>
              </a:ext>
            </a:extLst>
          </p:cNvPr>
          <p:cNvSpPr/>
          <p:nvPr/>
        </p:nvSpPr>
        <p:spPr>
          <a:xfrm>
            <a:off x="9447136" y="389106"/>
            <a:ext cx="233464" cy="204929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9D44B0F0-05FE-41EA-B8CE-72683F386D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461" y="585995"/>
            <a:ext cx="3188484" cy="2550572"/>
          </a:xfrm>
          <a:prstGeom prst="rect">
            <a:avLst/>
          </a:prstGeom>
        </p:spPr>
      </p:pic>
      <p:cxnSp>
        <p:nvCxnSpPr>
          <p:cNvPr id="19" name="Connettore curvo 18">
            <a:extLst>
              <a:ext uri="{FF2B5EF4-FFF2-40B4-BE49-F238E27FC236}">
                <a16:creationId xmlns:a16="http://schemas.microsoft.com/office/drawing/2014/main" id="{67F11017-7F1E-4226-9D9D-8FEA9F616290}"/>
              </a:ext>
            </a:extLst>
          </p:cNvPr>
          <p:cNvCxnSpPr>
            <a:cxnSpLocks/>
            <a:stCxn id="12" idx="2"/>
          </p:cNvCxnSpPr>
          <p:nvPr/>
        </p:nvCxnSpPr>
        <p:spPr>
          <a:xfrm rot="5400000" flipH="1">
            <a:off x="7375985" y="920511"/>
            <a:ext cx="1115560" cy="2997101"/>
          </a:xfrm>
          <a:prstGeom prst="curvedConnector4">
            <a:avLst>
              <a:gd name="adj1" fmla="val -20492"/>
              <a:gd name="adj2" fmla="val 8103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Immagine 19">
            <a:extLst>
              <a:ext uri="{FF2B5EF4-FFF2-40B4-BE49-F238E27FC236}">
                <a16:creationId xmlns:a16="http://schemas.microsoft.com/office/drawing/2014/main" id="{9E40DBCA-7EB9-4E3A-9C20-EE22A8E8B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979" y="1039566"/>
            <a:ext cx="3188484" cy="2548349"/>
          </a:xfrm>
          <a:prstGeom prst="rect">
            <a:avLst/>
          </a:prstGeom>
        </p:spPr>
      </p:pic>
      <p:cxnSp>
        <p:nvCxnSpPr>
          <p:cNvPr id="25" name="Connettore curvo 24">
            <a:extLst>
              <a:ext uri="{FF2B5EF4-FFF2-40B4-BE49-F238E27FC236}">
                <a16:creationId xmlns:a16="http://schemas.microsoft.com/office/drawing/2014/main" id="{FE68C795-F9DB-4BD6-BBB7-30EA2024805C}"/>
              </a:ext>
            </a:extLst>
          </p:cNvPr>
          <p:cNvCxnSpPr>
            <a:cxnSpLocks/>
            <a:stCxn id="20" idx="2"/>
          </p:cNvCxnSpPr>
          <p:nvPr/>
        </p:nvCxnSpPr>
        <p:spPr>
          <a:xfrm rot="16200000" flipH="1">
            <a:off x="2094814" y="3320321"/>
            <a:ext cx="908039" cy="144322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ttore curvo 21">
            <a:extLst>
              <a:ext uri="{FF2B5EF4-FFF2-40B4-BE49-F238E27FC236}">
                <a16:creationId xmlns:a16="http://schemas.microsoft.com/office/drawing/2014/main" id="{420CACB5-CB27-4F5B-ADB2-CC39EC4B73F3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33362" y="1712709"/>
            <a:ext cx="800945" cy="60103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9C1D7635-F3B8-4AAD-9F2C-3AC79F19C4DA}"/>
              </a:ext>
            </a:extLst>
          </p:cNvPr>
          <p:cNvCxnSpPr>
            <a:cxnSpLocks/>
          </p:cNvCxnSpPr>
          <p:nvPr/>
        </p:nvCxnSpPr>
        <p:spPr>
          <a:xfrm flipV="1">
            <a:off x="1702340" y="1316532"/>
            <a:ext cx="0" cy="1960133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882E84CC-E246-43C0-89CE-FED1FB273360}"/>
              </a:ext>
            </a:extLst>
          </p:cNvPr>
          <p:cNvSpPr txBox="1"/>
          <p:nvPr/>
        </p:nvSpPr>
        <p:spPr>
          <a:xfrm>
            <a:off x="7426908" y="4495952"/>
            <a:ext cx="3555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/>
              <a:t>Esempio</a:t>
            </a:r>
            <a:r>
              <a:rPr lang="it-IT" dirty="0"/>
              <a:t>: stima del primo 	  punto con altezza 	  lunare compresa tra   	  0 e 10 gradi</a:t>
            </a:r>
          </a:p>
        </p:txBody>
      </p:sp>
    </p:spTree>
    <p:extLst>
      <p:ext uri="{BB962C8B-B14F-4D97-AF65-F5344CB8AC3E}">
        <p14:creationId xmlns:p14="http://schemas.microsoft.com/office/powerpoint/2010/main" val="675605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CFB4E6-632B-48DE-AB02-379197AE3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19D1F0F-ED18-4C89-B789-615DC892F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7795" y="6235888"/>
            <a:ext cx="524491" cy="365125"/>
          </a:xfrm>
        </p:spPr>
        <p:txBody>
          <a:bodyPr>
            <a:noAutofit/>
          </a:bodyPr>
          <a:lstStyle/>
          <a:p>
            <a:r>
              <a:rPr lang="en-US" dirty="0"/>
              <a:t>2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B068161-E0A8-4C83-8141-62BAC25BE0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9" t="33529"/>
          <a:stretch/>
        </p:blipFill>
        <p:spPr>
          <a:xfrm>
            <a:off x="704205" y="3177060"/>
            <a:ext cx="4765888" cy="298164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2C88833-3EBA-4844-9748-C1623952AB91}"/>
              </a:ext>
            </a:extLst>
          </p:cNvPr>
          <p:cNvSpPr txBox="1"/>
          <p:nvPr/>
        </p:nvSpPr>
        <p:spPr>
          <a:xfrm>
            <a:off x="357429" y="176474"/>
            <a:ext cx="732742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/>
              <a:t>Prima Rete Italiana per la Sorveglianza Sistematica di Meteore e Atmosfera:</a:t>
            </a:r>
          </a:p>
          <a:p>
            <a:endParaRPr lang="it-I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>
                <a:latin typeface="Book Antiqua" panose="02040602050305030304" pitchFamily="18" charset="0"/>
              </a:rPr>
              <a:t>Nasce a metà 2016 con la prima camera a Pino Torinese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500" dirty="0"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>
                <a:latin typeface="Book Antiqua" panose="02040602050305030304" pitchFamily="18" charset="0"/>
              </a:rPr>
              <a:t>Oltre 50 stazioni installate in tutta Italia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500" dirty="0"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>
                <a:latin typeface="Book Antiqua" panose="02040602050305030304" pitchFamily="18" charset="0"/>
              </a:rPr>
              <a:t>Dedicata principalmente al monitoraggio delle meteore brillanti (bolidi) e al recupero di meteoriti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EDD2F37-C31A-4EAF-8BD1-11A79628D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269" y="0"/>
            <a:ext cx="3057760" cy="2777392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923835A-967D-488A-988E-F151D11DB84F}"/>
              </a:ext>
            </a:extLst>
          </p:cNvPr>
          <p:cNvSpPr txBox="1"/>
          <p:nvPr/>
        </p:nvSpPr>
        <p:spPr>
          <a:xfrm>
            <a:off x="5858148" y="3111634"/>
            <a:ext cx="562964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u="sng" dirty="0">
                <a:latin typeface="Book Antiqua" panose="02040602050305030304" pitchFamily="18" charset="0"/>
              </a:rPr>
              <a:t>Caratteristiche: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>
                <a:latin typeface="Book Antiqua" panose="02040602050305030304" pitchFamily="18" charset="0"/>
              </a:rPr>
              <a:t>Camera fish-eye, 1.2 Mp, 30 fps</a:t>
            </a:r>
          </a:p>
          <a:p>
            <a:endParaRPr lang="it-IT" sz="1100" dirty="0">
              <a:latin typeface="Book Antiqua" panose="02040602050305030304" pitchFamily="18" charset="0"/>
            </a:endParaRPr>
          </a:p>
          <a:p>
            <a:r>
              <a:rPr lang="it-IT" sz="2100" u="sng" dirty="0">
                <a:latin typeface="Book Antiqua" panose="02040602050305030304" pitchFamily="18" charset="0"/>
              </a:rPr>
              <a:t>Dati scientifici: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>
                <a:latin typeface="Book Antiqua" panose="02040602050305030304" pitchFamily="18" charset="0"/>
              </a:rPr>
              <a:t>Video del transito atmosferico di meteore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>
                <a:latin typeface="Book Antiqua" panose="02040602050305030304" pitchFamily="18" charset="0"/>
              </a:rPr>
              <a:t>Tempo di esposizione di 33 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100" dirty="0">
              <a:latin typeface="Book Antiqua" panose="02040602050305030304" pitchFamily="18" charset="0"/>
            </a:endParaRPr>
          </a:p>
          <a:p>
            <a:r>
              <a:rPr lang="it-IT" sz="2100" u="sng" dirty="0">
                <a:latin typeface="Book Antiqua" panose="02040602050305030304" pitchFamily="18" charset="0"/>
              </a:rPr>
              <a:t>Dati di calibrazione</a:t>
            </a:r>
            <a:r>
              <a:rPr lang="it-IT" sz="2100" dirty="0">
                <a:latin typeface="Book Antiqua" panose="0204060205030503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>
                <a:latin typeface="Book Antiqua" panose="02040602050305030304" pitchFamily="18" charset="0"/>
              </a:rPr>
              <a:t>Un’immagine ogni 10 minuti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>
                <a:latin typeface="Book Antiqua" panose="02040602050305030304" pitchFamily="18" charset="0"/>
              </a:rPr>
              <a:t>Tempo di esposizione di 5 secondi</a:t>
            </a:r>
          </a:p>
        </p:txBody>
      </p:sp>
    </p:spTree>
    <p:extLst>
      <p:ext uri="{BB962C8B-B14F-4D97-AF65-F5344CB8AC3E}">
        <p14:creationId xmlns:p14="http://schemas.microsoft.com/office/powerpoint/2010/main" val="2067462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69F8D1-8F8F-46F3-B277-7C2E9742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46304"/>
            <a:ext cx="9692640" cy="1325562"/>
          </a:xfrm>
        </p:spPr>
        <p:txBody>
          <a:bodyPr>
            <a:normAutofit fontScale="90000"/>
          </a:bodyPr>
          <a:lstStyle/>
          <a:p>
            <a:r>
              <a:rPr lang="it-IT" sz="2700" u="sng" dirty="0"/>
              <a:t>Istogrammi per stimare la retta di separazione per le notti fotometriche</a:t>
            </a:r>
            <a:br>
              <a:rPr lang="it-IT" dirty="0"/>
            </a:b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A1E9BCF-304F-456C-9968-4AD244FEC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4F8237D-B1B0-49C2-901F-8CB0BD3DC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9590046-DA73-4BBF-84B5-C08E6F75191A}" type="slidenum">
              <a:rPr lang="en-US" smtClean="0"/>
              <a:t>20</a:t>
            </a:fld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267DEA9-8445-478F-8216-2E62319F2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97" y="1107334"/>
            <a:ext cx="3191022" cy="255260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2D0AB59-0927-478F-A16E-42F9FF839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346" y="1107333"/>
            <a:ext cx="3191022" cy="255260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E18E0E3-666F-48B5-AFE2-30D24995B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95" y="1107333"/>
            <a:ext cx="3191022" cy="255260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4C03B3F-C67F-4A5B-8767-BBAA6E7044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96" y="3759833"/>
            <a:ext cx="3191022" cy="255260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BFC5C94-172C-4DAC-B7C0-1BACA0DCE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346" y="3759833"/>
            <a:ext cx="3191020" cy="25526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16D665D-A7FE-4508-8785-B858EAADD2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97" y="3759834"/>
            <a:ext cx="3191020" cy="25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00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A1E9BCF-304F-456C-9968-4AD244FEC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4F8237D-B1B0-49C2-901F-8CB0BD3DC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9590046-DA73-4BBF-84B5-C08E6F75191A}" type="slidenum">
              <a:rPr lang="en-US" smtClean="0"/>
              <a:t>21</a:t>
            </a:fld>
            <a:endParaRPr lang="en-US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5942565F-2E89-4008-9996-13DBD0E6D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221" y="145915"/>
            <a:ext cx="9692640" cy="1108953"/>
          </a:xfrm>
        </p:spPr>
        <p:txBody>
          <a:bodyPr>
            <a:normAutofit fontScale="90000"/>
          </a:bodyPr>
          <a:lstStyle/>
          <a:p>
            <a:r>
              <a:rPr lang="it-IT" sz="2700" u="sng" dirty="0"/>
              <a:t>Grafici di magnitudine in funzione dell’altezza lunare con fase fissata</a:t>
            </a:r>
            <a:br>
              <a:rPr lang="it-IT" dirty="0"/>
            </a:br>
            <a:endParaRPr lang="it-IT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E8DE706-D817-4122-BE77-977D5C94D8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32" y="891752"/>
            <a:ext cx="3666782" cy="293514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534D503-1C5E-4919-A564-D4C90752173F}"/>
              </a:ext>
            </a:extLst>
          </p:cNvPr>
          <p:cNvSpPr txBox="1"/>
          <p:nvPr/>
        </p:nvSpPr>
        <p:spPr>
          <a:xfrm>
            <a:off x="3718582" y="1159833"/>
            <a:ext cx="2019959" cy="643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Calibri" panose="020F0502020204030204" pitchFamily="34" charset="0"/>
                <a:cs typeface="Times New Roman" panose="02020603050405020304" pitchFamily="18" charset="0"/>
              </a:rPr>
              <a:t>P[0]= 18.57 ± 0.01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Calibri" panose="020F0502020204030204" pitchFamily="34" charset="0"/>
                <a:cs typeface="Times New Roman" panose="02020603050405020304" pitchFamily="18" charset="0"/>
              </a:rPr>
              <a:t>P[1]= -0.0131 ± 0.0002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3EE260C5-ECCA-4A70-B47D-F34E7FBC5B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44" y="891060"/>
            <a:ext cx="3667845" cy="293584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35E6598-1601-4936-A3ED-E433042DB7F5}"/>
              </a:ext>
            </a:extLst>
          </p:cNvPr>
          <p:cNvSpPr txBox="1"/>
          <p:nvPr/>
        </p:nvSpPr>
        <p:spPr>
          <a:xfrm>
            <a:off x="9355577" y="1204747"/>
            <a:ext cx="2019959" cy="643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Calibri" panose="020F0502020204030204" pitchFamily="34" charset="0"/>
                <a:cs typeface="Times New Roman" panose="02020603050405020304" pitchFamily="18" charset="0"/>
              </a:rPr>
              <a:t>P[0]= 18.71 ± 0.02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Calibri" panose="020F0502020204030204" pitchFamily="34" charset="0"/>
                <a:cs typeface="Times New Roman" panose="02020603050405020304" pitchFamily="18" charset="0"/>
              </a:rPr>
              <a:t>P[1]= -0.0171 ± 0.0006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C603B65-A1C0-4269-8488-F2A2B18E8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00" y="3826901"/>
            <a:ext cx="3666782" cy="2939024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55ACB78-85D4-48B2-8C46-4C4B818B855E}"/>
              </a:ext>
            </a:extLst>
          </p:cNvPr>
          <p:cNvSpPr txBox="1"/>
          <p:nvPr/>
        </p:nvSpPr>
        <p:spPr>
          <a:xfrm>
            <a:off x="3718581" y="4094982"/>
            <a:ext cx="2019959" cy="643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Calibri" panose="020F0502020204030204" pitchFamily="34" charset="0"/>
                <a:cs typeface="Times New Roman" panose="02020603050405020304" pitchFamily="18" charset="0"/>
              </a:rPr>
              <a:t>P[0]= 18.79 ± 0.02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Calibri" panose="020F0502020204030204" pitchFamily="34" charset="0"/>
                <a:cs typeface="Times New Roman" panose="02020603050405020304" pitchFamily="18" charset="0"/>
              </a:rPr>
              <a:t>P[1]= -0.0191 ± 0.0005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83E2B51-96C7-4E03-9DC1-4F466AD4D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175" y="3826901"/>
            <a:ext cx="3664014" cy="293243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9AB2FE2-BF8A-4D7E-8B0E-60C90BDCD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6600" y="4140588"/>
            <a:ext cx="2036240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74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A1E9BCF-304F-456C-9968-4AD244FEC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4F8237D-B1B0-49C2-901F-8CB0BD3DC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9590046-DA73-4BBF-84B5-C08E6F75191A}" type="slidenum">
              <a:rPr lang="en-US" smtClean="0"/>
              <a:t>22</a:t>
            </a:fld>
            <a:endParaRPr lang="en-US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5942565F-2E89-4008-9996-13DBD0E6D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221" y="145915"/>
            <a:ext cx="9692640" cy="1108953"/>
          </a:xfrm>
        </p:spPr>
        <p:txBody>
          <a:bodyPr>
            <a:normAutofit fontScale="90000"/>
          </a:bodyPr>
          <a:lstStyle/>
          <a:p>
            <a:r>
              <a:rPr lang="it-IT" sz="2700" u="sng" dirty="0"/>
              <a:t>Grafici di magnitudine in funzione dell’altezza lunare con fase fissata</a:t>
            </a:r>
            <a:br>
              <a:rPr lang="it-IT" dirty="0"/>
            </a:br>
            <a:endParaRPr lang="it-IT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BBA38956-A30F-4DEC-BE87-163D606DA3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99" y="970824"/>
            <a:ext cx="3667879" cy="293514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5F99A1B-B5E9-43B1-8407-FABE4130FE76}"/>
              </a:ext>
            </a:extLst>
          </p:cNvPr>
          <p:cNvSpPr txBox="1"/>
          <p:nvPr/>
        </p:nvSpPr>
        <p:spPr>
          <a:xfrm>
            <a:off x="3577347" y="1273616"/>
            <a:ext cx="2019959" cy="643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Calibri" panose="020F0502020204030204" pitchFamily="34" charset="0"/>
                <a:cs typeface="Times New Roman" panose="02020603050405020304" pitchFamily="18" charset="0"/>
              </a:rPr>
              <a:t>P[0]= 18.74 ± 0.02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Calibri" panose="020F0502020204030204" pitchFamily="34" charset="0"/>
                <a:cs typeface="Times New Roman" panose="02020603050405020304" pitchFamily="18" charset="0"/>
              </a:rPr>
              <a:t>P[1]= -0.0201 ± 0.0005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CBD0EF59-2FC8-4547-A778-F95F079019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356" y="970933"/>
            <a:ext cx="3666782" cy="293504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427E516-A497-4C8A-A89B-0321C71C4FFB}"/>
              </a:ext>
            </a:extLst>
          </p:cNvPr>
          <p:cNvSpPr txBox="1"/>
          <p:nvPr/>
        </p:nvSpPr>
        <p:spPr>
          <a:xfrm>
            <a:off x="9355577" y="1273616"/>
            <a:ext cx="2161972" cy="643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Calibri" panose="020F0502020204030204" pitchFamily="34" charset="0"/>
                <a:cs typeface="Times New Roman" panose="02020603050405020304" pitchFamily="18" charset="0"/>
              </a:rPr>
              <a:t>P[0]= 18.57 ± 0.01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Calibri" panose="020F0502020204030204" pitchFamily="34" charset="0"/>
                <a:cs typeface="Times New Roman" panose="02020603050405020304" pitchFamily="18" charset="0"/>
              </a:rPr>
              <a:t>P[1]= -0.0109 ± 0.0002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FEC2800F-BDAC-44B0-ACE6-6EB58B73FA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99" y="3905973"/>
            <a:ext cx="3666844" cy="293504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45EBC12-305B-4ED8-B363-E5A6E7B76E5F}"/>
              </a:ext>
            </a:extLst>
          </p:cNvPr>
          <p:cNvSpPr txBox="1"/>
          <p:nvPr/>
        </p:nvSpPr>
        <p:spPr>
          <a:xfrm>
            <a:off x="3577347" y="4190017"/>
            <a:ext cx="2161972" cy="643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Calibri" panose="020F0502020204030204" pitchFamily="34" charset="0"/>
                <a:cs typeface="Times New Roman" panose="02020603050405020304" pitchFamily="18" charset="0"/>
              </a:rPr>
              <a:t>P[0]= 18.67 ± 0.02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Calibri" panose="020F0502020204030204" pitchFamily="34" charset="0"/>
                <a:cs typeface="Times New Roman" panose="02020603050405020304" pitchFamily="18" charset="0"/>
              </a:rPr>
              <a:t>P[1]= -0.0230 ± 0.0006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F62557B-77D4-4FF5-B6F1-DBEE5A478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321" y="3799671"/>
            <a:ext cx="3666782" cy="293777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4F37BFD-AAFE-4E26-9AEF-7379F4E0CF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5577" y="4127663"/>
            <a:ext cx="204233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63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0E5965-E900-4FC7-A99C-531D03931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822EE59-6FEF-41A5-B0E0-8B12B7FA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9590046-DA73-4BBF-84B5-C08E6F75191A}" type="slidenum">
              <a:rPr lang="en-US" smtClean="0"/>
              <a:t>23</a:t>
            </a:fld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8ECE1AA-C0C3-48E3-B2E0-7DD2B059BB93}"/>
              </a:ext>
            </a:extLst>
          </p:cNvPr>
          <p:cNvSpPr txBox="1"/>
          <p:nvPr/>
        </p:nvSpPr>
        <p:spPr>
          <a:xfrm>
            <a:off x="631318" y="167576"/>
            <a:ext cx="98735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Analisi delle magnitudini di Rovigo</a:t>
            </a:r>
            <a:endParaRPr lang="it-IT" sz="2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A131A07D-DF2A-4F5C-9704-B4E502CDAED3}"/>
                  </a:ext>
                </a:extLst>
              </p:cNvPr>
              <p:cNvSpPr txBox="1"/>
              <p:nvPr/>
            </p:nvSpPr>
            <p:spPr>
              <a:xfrm>
                <a:off x="631318" y="672162"/>
                <a:ext cx="9873575" cy="1046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/>
                  <a:t>Applicando la stessa metodologia sono state analizzate le magnitudini della città di Rovigo:</a:t>
                </a:r>
              </a:p>
              <a:p>
                <a:pPr algn="ctr"/>
                <a:endParaRPr lang="it-IT" sz="800" dirty="0"/>
              </a:p>
              <a:p>
                <a:pPr algn="ctr"/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sz="1800" b="1" i="1" smtClean="0">
                        <a:latin typeface="Cambria Math" panose="02040503050406030204" pitchFamily="18" charset="0"/>
                      </a:rPr>
                      <m:t>𝒎𝒂𝒈</m:t>
                    </m:r>
                    <m:d>
                      <m:dPr>
                        <m:ctrlPr>
                          <a:rPr lang="it-IT" sz="1800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𝒉</m:t>
                        </m:r>
                        <m:r>
                          <a:rPr lang="it-IT" sz="1800" b="1" i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l-GR" sz="1800" b="1" i="1" smtClean="0">
                            <a:latin typeface="Cambria Math" panose="02040503050406030204" pitchFamily="18" charset="0"/>
                          </a:rPr>
                          <m:t>𝝋</m:t>
                        </m:r>
                      </m:e>
                    </m:d>
                    <m:r>
                      <a:rPr lang="it-IT" sz="1800" b="1" i="0"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it-IT" sz="1800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b="1" i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it-IT" sz="1800" b="1" i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1800" b="1" i="0">
                            <a:latin typeface="Cambria Math" panose="02040503050406030204" pitchFamily="18" charset="0"/>
                          </a:rPr>
                          <m:t>𝟎𝟐𝟔</m:t>
                        </m:r>
                        <m:r>
                          <a:rPr lang="it-IT" sz="1800" b="1" i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l-GR" sz="1800" b="1" i="1" smtClean="0">
                            <a:latin typeface="Cambria Math" panose="02040503050406030204" pitchFamily="18" charset="0"/>
                          </a:rPr>
                          <m:t>𝝋</m:t>
                        </m:r>
                        <m:r>
                          <a:rPr lang="it-IT" sz="1800" b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</m:d>
                    <m:r>
                      <a:rPr lang="it-IT" sz="1800" b="1" i="0"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1800" b="1" i="0">
                        <a:latin typeface="Cambria Math" panose="02040503050406030204" pitchFamily="18" charset="0"/>
                      </a:rPr>
                      <m:t>𝟏𝟖</m:t>
                    </m:r>
                    <m:r>
                      <a:rPr lang="it-IT" sz="1800" b="1" i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1800" b="1" i="0" smtClean="0"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endParaRPr lang="it-IT" sz="1800" b="1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A131A07D-DF2A-4F5C-9704-B4E502CDA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18" y="672162"/>
                <a:ext cx="9873575" cy="1046440"/>
              </a:xfrm>
              <a:prstGeom prst="rect">
                <a:avLst/>
              </a:prstGeom>
              <a:blipFill>
                <a:blip r:embed="rId2"/>
                <a:stretch>
                  <a:fillRect l="-247" t="-2907" r="-1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69175999-5163-4AD7-84F4-2D51B85E1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5" y="4187721"/>
            <a:ext cx="3334801" cy="267027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3891031-BC32-4A07-A124-865B7D3C32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454" y="1456685"/>
            <a:ext cx="3253195" cy="260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0308669-D8C7-4D92-AB9C-BCD7CA6F63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474" y="4187498"/>
            <a:ext cx="3338175" cy="267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E962EBD-114C-4508-8757-D39A399D57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736" y="1487367"/>
            <a:ext cx="3253104" cy="2602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54F811F-6358-447E-BDDF-AD5EA98798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4665" y="4187237"/>
            <a:ext cx="3338175" cy="267054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BBF87F1C-672F-482B-AB00-E5374C797D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3653581" y="4916255"/>
            <a:ext cx="158510" cy="73768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B2F1B14-7169-441E-BD27-8619E04024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7636099" y="2310040"/>
            <a:ext cx="158510" cy="73768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C2961FA6-0D1B-46EB-94D6-2E57A19AE5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7635234" y="4922600"/>
            <a:ext cx="158510" cy="737680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79D0B256-740E-493D-961A-655E69129BBE}"/>
              </a:ext>
            </a:extLst>
          </p:cNvPr>
          <p:cNvSpPr/>
          <p:nvPr/>
        </p:nvSpPr>
        <p:spPr>
          <a:xfrm>
            <a:off x="3535024" y="1105974"/>
            <a:ext cx="4066161" cy="3380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0CF3707-65C9-4C6D-A705-CCE5615947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759"/>
            <a:ext cx="3338132" cy="267027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8F6772E7-84A5-4014-9E43-7163E0B890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 flipH="1">
            <a:off x="3603208" y="2461295"/>
            <a:ext cx="158511" cy="73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44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CFB4E6-632B-48DE-AB02-379197AE3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19D1F0F-ED18-4C89-B789-615DC892F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7795" y="6235888"/>
            <a:ext cx="524491" cy="365125"/>
          </a:xfrm>
        </p:spPr>
        <p:txBody>
          <a:bodyPr>
            <a:noAutofit/>
          </a:bodyPr>
          <a:lstStyle/>
          <a:p>
            <a:r>
              <a:rPr lang="en-US" dirty="0"/>
              <a:t>3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2AEA8C8-7F06-4859-BF86-05CA9B2D2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895" y="2281155"/>
            <a:ext cx="4361632" cy="407701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E068BA1-FFB8-44DA-8209-515BF1BB1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5" y="474564"/>
            <a:ext cx="4827010" cy="482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0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D4E5090-0359-49EA-8E08-9F04E8198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E3FF97F-F3F6-4F7C-8E84-B0D34AC3C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9590046-DA73-4BBF-84B5-C08E6F75191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A8FD5E3-1F5D-4652-96C9-D0089BA9E487}"/>
              </a:ext>
            </a:extLst>
          </p:cNvPr>
          <p:cNvSpPr txBox="1"/>
          <p:nvPr/>
        </p:nvSpPr>
        <p:spPr>
          <a:xfrm>
            <a:off x="280416" y="187619"/>
            <a:ext cx="68061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Obiettivi: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/>
              <a:t>Analizzare i </a:t>
            </a:r>
            <a:r>
              <a:rPr lang="it-IT" sz="2100" u="sng" dirty="0"/>
              <a:t>fattori</a:t>
            </a:r>
            <a:r>
              <a:rPr lang="it-IT" sz="2100" dirty="0"/>
              <a:t> che contribuiscono a modificare la luminosità del cielo</a:t>
            </a:r>
          </a:p>
          <a:p>
            <a:endParaRPr lang="it-IT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/>
              <a:t>Studiare l’</a:t>
            </a:r>
            <a:r>
              <a:rPr lang="it-IT" sz="2100" u="sng" dirty="0"/>
              <a:t>evoluzione temporale </a:t>
            </a:r>
            <a:r>
              <a:rPr lang="it-IT" sz="2100" dirty="0"/>
              <a:t>dell’inquinamento luminoso</a:t>
            </a:r>
          </a:p>
          <a:p>
            <a:endParaRPr lang="it-IT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/>
              <a:t>Confrontare ed analizzare i dati di </a:t>
            </a:r>
            <a:r>
              <a:rPr lang="it-IT" sz="2100" u="sng" dirty="0"/>
              <a:t>località italiane</a:t>
            </a:r>
            <a:r>
              <a:rPr lang="it-IT" sz="2100" dirty="0"/>
              <a:t> (Torino e Rovigo)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2CBCB-E10B-465E-9815-B56BA022D05A}"/>
              </a:ext>
            </a:extLst>
          </p:cNvPr>
          <p:cNvSpPr txBox="1"/>
          <p:nvPr/>
        </p:nvSpPr>
        <p:spPr>
          <a:xfrm>
            <a:off x="5513735" y="3296162"/>
            <a:ext cx="59344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/>
              <a:t>Analisi dei dati di Pino Torinese</a:t>
            </a:r>
          </a:p>
          <a:p>
            <a:endParaRPr lang="it-IT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/>
              <a:t>Stima e correzione del contributo alla luminosità del cielo dovuto ai fattori naturali (nuvole e luna)</a:t>
            </a:r>
          </a:p>
          <a:p>
            <a:endParaRPr lang="it-IT" sz="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100" dirty="0"/>
              <a:t>Studio dell’inquinamento luminoso</a:t>
            </a:r>
          </a:p>
          <a:p>
            <a:endParaRPr lang="it-IT" sz="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100" dirty="0"/>
              <a:t>Estensione della metodologia ad altre località</a:t>
            </a:r>
          </a:p>
        </p:txBody>
      </p:sp>
      <p:sp>
        <p:nvSpPr>
          <p:cNvPr id="12" name="Freccia curva 11">
            <a:extLst>
              <a:ext uri="{FF2B5EF4-FFF2-40B4-BE49-F238E27FC236}">
                <a16:creationId xmlns:a16="http://schemas.microsoft.com/office/drawing/2014/main" id="{27A8E723-6205-43DB-B80E-B0989E60EDD0}"/>
              </a:ext>
            </a:extLst>
          </p:cNvPr>
          <p:cNvSpPr/>
          <p:nvPr/>
        </p:nvSpPr>
        <p:spPr>
          <a:xfrm rot="5400000">
            <a:off x="7550055" y="1267768"/>
            <a:ext cx="1572768" cy="1207008"/>
          </a:xfrm>
          <a:prstGeom prst="bentArrow">
            <a:avLst>
              <a:gd name="adj1" fmla="val 17249"/>
              <a:gd name="adj2" fmla="val 23619"/>
              <a:gd name="adj3" fmla="val 25000"/>
              <a:gd name="adj4" fmla="val 43750"/>
            </a:avLst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 descr="Inquinamento luminoso e i parchi delle stelle - Studia Rapido">
            <a:extLst>
              <a:ext uri="{FF2B5EF4-FFF2-40B4-BE49-F238E27FC236}">
                <a16:creationId xmlns:a16="http://schemas.microsoft.com/office/drawing/2014/main" id="{58462492-A90E-41BF-81D2-CC4DD2D9B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r="14936" b="4918"/>
          <a:stretch/>
        </p:blipFill>
        <p:spPr bwMode="auto">
          <a:xfrm>
            <a:off x="435183" y="3119550"/>
            <a:ext cx="4649724" cy="315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953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3C24AC-2A0B-4812-887A-E67C6CB34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154" y="300020"/>
            <a:ext cx="9692640" cy="596298"/>
          </a:xfrm>
        </p:spPr>
        <p:txBody>
          <a:bodyPr anchor="t">
            <a:normAutofit/>
          </a:bodyPr>
          <a:lstStyle/>
          <a:p>
            <a:pPr algn="ctr"/>
            <a:r>
              <a:rPr lang="it-IT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Influenza della Luna sulla magnitudine del cielo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C225D78-DE4F-485B-9BC1-0C641EDE4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00FC7F3-CC07-4FB4-9178-ACA5940A2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9590046-DA73-4BBF-84B5-C08E6F75191A}" type="slidenum">
              <a:rPr lang="en-US" smtClean="0"/>
              <a:t>5</a:t>
            </a:fld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3879998-DE31-4E45-98A9-1DBDF0BCEE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60" y="743891"/>
            <a:ext cx="4669250" cy="37370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D78654F-9D96-4BD2-A4C2-D3B5B1A5F97C}"/>
              </a:ext>
            </a:extLst>
          </p:cNvPr>
          <p:cNvSpPr txBox="1"/>
          <p:nvPr/>
        </p:nvSpPr>
        <p:spPr>
          <a:xfrm>
            <a:off x="448428" y="4480917"/>
            <a:ext cx="1081097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/>
              <a:t>Sono state considerate solo le magnitudini allo zenit</a:t>
            </a:r>
          </a:p>
          <a:p>
            <a:endParaRPr lang="it-IT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/>
              <a:t>I dati di magnitudine si dividono in due famiglie (notti fotometriche e non)</a:t>
            </a:r>
          </a:p>
          <a:p>
            <a:endParaRPr lang="it-IT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/>
              <a:t>Dipendenza della magnitudine dall’altezza della luna (</a:t>
            </a:r>
            <a:r>
              <a:rPr lang="it-IT" sz="2200" i="1" dirty="0"/>
              <a:t>h</a:t>
            </a:r>
            <a:r>
              <a:rPr lang="it-IT" sz="2200" dirty="0"/>
              <a:t>) e dalla fase lunare (</a:t>
            </a:r>
            <a:r>
              <a:rPr lang="el-GR" sz="2200" i="1" dirty="0"/>
              <a:t>φ</a:t>
            </a:r>
            <a:r>
              <a:rPr lang="it-IT" sz="2200" dirty="0"/>
              <a:t>)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CC6D4DF-7289-4FFE-B76F-7070D68B2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74" y="743892"/>
            <a:ext cx="4671677" cy="37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2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5ABC085-1EE5-4F5F-A98A-B2CA7BBF4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BBD435D-9E1E-4985-B1F4-064CAB4E0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9590046-DA73-4BBF-84B5-C08E6F75191A}" type="slidenum">
              <a:rPr lang="en-US" smtClean="0"/>
              <a:t>6</a:t>
            </a:fld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528827-8E4C-423A-BF3D-2969ADE9CFC8}"/>
              </a:ext>
            </a:extLst>
          </p:cNvPr>
          <p:cNvSpPr txBox="1"/>
          <p:nvPr/>
        </p:nvSpPr>
        <p:spPr>
          <a:xfrm>
            <a:off x="364325" y="1217598"/>
            <a:ext cx="51355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it-IT" sz="2100" dirty="0"/>
              <a:t>Separazione delle due famiglie di dati</a:t>
            </a:r>
          </a:p>
          <a:p>
            <a:pPr algn="r"/>
            <a:endParaRPr lang="it-IT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/>
              <a:t>Eliminazione dei dati appartenenti alle notti non fotometriche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E42A21B-3300-466A-92E6-C035C6D55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9199"/>
            <a:ext cx="4811409" cy="384880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629676C-A259-42F4-BD0E-6AFDE34D79EE}"/>
              </a:ext>
            </a:extLst>
          </p:cNvPr>
          <p:cNvSpPr txBox="1"/>
          <p:nvPr/>
        </p:nvSpPr>
        <p:spPr>
          <a:xfrm>
            <a:off x="4621736" y="5115073"/>
            <a:ext cx="501506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/>
              <a:t>Le rette di separazione sono state ricavate analizzando le distribuzioni di magnitudini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1CD12D3-A3D2-41FC-BF67-F80EC5116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542" y="675331"/>
            <a:ext cx="5418477" cy="433441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192D1B3-46C9-4A44-9FAE-23E2C1648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69" y="362138"/>
            <a:ext cx="9692640" cy="631250"/>
          </a:xfrm>
        </p:spPr>
        <p:txBody>
          <a:bodyPr anchor="t"/>
          <a:lstStyle/>
          <a:p>
            <a:pPr algn="ctr"/>
            <a:r>
              <a:rPr lang="it-IT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Influenza della Luna sulla magnitudine del cielo</a:t>
            </a:r>
          </a:p>
        </p:txBody>
      </p:sp>
    </p:spTree>
    <p:extLst>
      <p:ext uri="{BB962C8B-B14F-4D97-AF65-F5344CB8AC3E}">
        <p14:creationId xmlns:p14="http://schemas.microsoft.com/office/powerpoint/2010/main" val="3695449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55991F-D181-4DE0-B766-CD23E200F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489" y="433853"/>
            <a:ext cx="9692640" cy="665372"/>
          </a:xfrm>
        </p:spPr>
        <p:txBody>
          <a:bodyPr anchor="t">
            <a:normAutofit/>
          </a:bodyPr>
          <a:lstStyle/>
          <a:p>
            <a:r>
              <a:rPr lang="it-IT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Stima del contributo della luna sulla magnitudine allo zenit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ECA962-E38E-4708-8FDF-F54B0E26F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19" y="1077057"/>
            <a:ext cx="5187566" cy="10618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100" u="sng" dirty="0"/>
              <a:t>Obiettivo</a:t>
            </a:r>
            <a:r>
              <a:rPr lang="it-IT" sz="2100" dirty="0"/>
              <a:t>: determinare una correzione 	     analitica per la magnitudine      	     in funzione di </a:t>
            </a:r>
            <a:r>
              <a:rPr lang="it-IT" sz="2100" i="1" dirty="0"/>
              <a:t>h</a:t>
            </a:r>
            <a:r>
              <a:rPr lang="it-IT" sz="2100" dirty="0"/>
              <a:t> e </a:t>
            </a:r>
            <a:r>
              <a:rPr lang="el-GR" sz="2100" i="1" dirty="0"/>
              <a:t>φ</a:t>
            </a:r>
            <a:endParaRPr lang="it-IT" sz="2100" i="1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18E74A2-CE48-4CE1-B7C3-BC336579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BD33557-FB75-4E13-9EB4-EE080B162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9590046-DA73-4BBF-84B5-C08E6F75191A}" type="slidenum">
              <a:rPr lang="en-US" smtClean="0"/>
              <a:t>7</a:t>
            </a:fld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5AB29F5-C7A5-43B1-A252-71CF248F93EC}"/>
              </a:ext>
            </a:extLst>
          </p:cNvPr>
          <p:cNvSpPr txBox="1"/>
          <p:nvPr/>
        </p:nvSpPr>
        <p:spPr>
          <a:xfrm>
            <a:off x="6096000" y="2291424"/>
            <a:ext cx="509729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/>
              <a:t>Per eliminare il contributo dovuto alla luna sulla misura di magnitudine del cielo</a:t>
            </a:r>
          </a:p>
        </p:txBody>
      </p:sp>
      <p:sp>
        <p:nvSpPr>
          <p:cNvPr id="8" name="Freccia curva 7">
            <a:extLst>
              <a:ext uri="{FF2B5EF4-FFF2-40B4-BE49-F238E27FC236}">
                <a16:creationId xmlns:a16="http://schemas.microsoft.com/office/drawing/2014/main" id="{1374D6DF-2BDB-415E-8039-264CAEC3EAC3}"/>
              </a:ext>
            </a:extLst>
          </p:cNvPr>
          <p:cNvSpPr/>
          <p:nvPr/>
        </p:nvSpPr>
        <p:spPr>
          <a:xfrm rot="5400000">
            <a:off x="6923834" y="833120"/>
            <a:ext cx="776248" cy="1835283"/>
          </a:xfrm>
          <a:prstGeom prst="bentArrow">
            <a:avLst>
              <a:gd name="adj1" fmla="val 19152"/>
              <a:gd name="adj2" fmla="val 28655"/>
              <a:gd name="adj3" fmla="val 25000"/>
              <a:gd name="adj4" fmla="val 43750"/>
            </a:avLst>
          </a:prstGeom>
          <a:solidFill>
            <a:schemeClr val="accent1">
              <a:lumMod val="60000"/>
              <a:lumOff val="40000"/>
            </a:schemeClr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AF8C7E8-6D58-48F3-9774-098AC46A3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1503"/>
            <a:ext cx="5408579" cy="43264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A91E9D3-E84E-450B-BC08-0635863CB41F}"/>
                  </a:ext>
                </a:extLst>
              </p:cNvPr>
              <p:cNvSpPr txBox="1"/>
              <p:nvPr/>
            </p:nvSpPr>
            <p:spPr>
              <a:xfrm>
                <a:off x="5282119" y="4545452"/>
                <a:ext cx="4535041" cy="1538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100" dirty="0"/>
                  <a:t>Intervalli di 5% di fase lunare</a:t>
                </a:r>
              </a:p>
              <a:p>
                <a:endParaRPr lang="it-IT" sz="5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100" dirty="0"/>
                  <a:t>Relazione lineare</a:t>
                </a:r>
              </a:p>
              <a:p>
                <a:endParaRPr lang="it-IT" sz="5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100" dirty="0"/>
                  <a:t>Considerati solo i set di dati con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100" i="1" dirty="0" smtClean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it-IT" sz="2100" dirty="0"/>
                  <a:t> &gt; 50%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A91E9D3-E84E-450B-BC08-0635863CB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119" y="4545452"/>
                <a:ext cx="4535041" cy="1538883"/>
              </a:xfrm>
              <a:prstGeom prst="rect">
                <a:avLst/>
              </a:prstGeom>
              <a:blipFill>
                <a:blip r:embed="rId3"/>
                <a:stretch>
                  <a:fillRect l="-1344" t="-3175" r="-538" b="-63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752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85A81C-74C8-4025-B7AF-2508B8378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91" y="336577"/>
            <a:ext cx="9692640" cy="500002"/>
          </a:xfrm>
        </p:spPr>
        <p:txBody>
          <a:bodyPr anchor="t"/>
          <a:lstStyle/>
          <a:p>
            <a:r>
              <a:rPr lang="it-IT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Stima del contributo della luna sulla magnitudine allo zenit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27984B-D876-4FB5-8919-0B73EEE0C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569" y="1151770"/>
            <a:ext cx="3249040" cy="1021405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it-IT" sz="2100" dirty="0"/>
              <a:t>Analisi dei coefficienti angolari delle rette: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13F4713-E542-477C-B794-83645119A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8206A22-D591-4ABA-94C8-0C4756CC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9590046-DA73-4BBF-84B5-C08E6F75191A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2D5B6B56-9AF6-49B5-8354-39B906A7A66B}"/>
                  </a:ext>
                </a:extLst>
              </p:cNvPr>
              <p:cNvSpPr txBox="1"/>
              <p:nvPr/>
            </p:nvSpPr>
            <p:spPr>
              <a:xfrm>
                <a:off x="467348" y="4654007"/>
                <a:ext cx="4477155" cy="38472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900" b="1" i="1" smtClean="0">
                          <a:latin typeface="Cambria Math" panose="02040503050406030204" pitchFamily="18" charset="0"/>
                        </a:rPr>
                        <m:t>𝒎𝒂𝒈</m:t>
                      </m:r>
                      <m:d>
                        <m:dPr>
                          <m:ctrlPr>
                            <a:rPr lang="it-IT" sz="19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900" b="1" i="1"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a:rPr lang="it-IT" sz="1900" b="1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sz="1900" b="1" i="1" smtClean="0">
                              <a:latin typeface="Cambria Math" panose="02040503050406030204" pitchFamily="18" charset="0"/>
                            </a:rPr>
                            <m:t>𝝋</m:t>
                          </m:r>
                        </m:e>
                      </m:d>
                      <m:r>
                        <a:rPr lang="it-IT" sz="1900" b="1" i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it-IT" sz="19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900" b="1" i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it-IT" sz="1900" b="1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sz="1900" b="1" i="0">
                              <a:latin typeface="Cambria Math" panose="02040503050406030204" pitchFamily="18" charset="0"/>
                            </a:rPr>
                            <m:t>𝟎𝟐𝟔</m:t>
                          </m:r>
                          <m:r>
                            <a:rPr lang="it-IT" sz="1900" b="1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l-GR" sz="1900" b="1" i="1" smtClean="0">
                              <a:latin typeface="Cambria Math" panose="02040503050406030204" pitchFamily="18" charset="0"/>
                            </a:rPr>
                            <m:t>𝝋</m:t>
                          </m:r>
                          <m:r>
                            <a:rPr lang="it-IT" sz="1900" b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it-IT" sz="1900" b="1" i="1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</m:d>
                      <m:r>
                        <a:rPr lang="it-IT" sz="1900" b="1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1900" b="1" i="0">
                          <a:latin typeface="Cambria Math" panose="02040503050406030204" pitchFamily="18" charset="0"/>
                        </a:rPr>
                        <m:t>𝟏𝟖</m:t>
                      </m:r>
                      <m:r>
                        <a:rPr lang="it-IT" sz="1900" b="1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900" b="1" i="0" smtClean="0"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it-IT" sz="1900" b="1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2D5B6B56-9AF6-49B5-8354-39B906A7A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48" y="4654007"/>
                <a:ext cx="4477155" cy="384721"/>
              </a:xfrm>
              <a:prstGeom prst="rect">
                <a:avLst/>
              </a:prstGeom>
              <a:blipFill>
                <a:blip r:embed="rId2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reccia curva 19">
            <a:extLst>
              <a:ext uri="{FF2B5EF4-FFF2-40B4-BE49-F238E27FC236}">
                <a16:creationId xmlns:a16="http://schemas.microsoft.com/office/drawing/2014/main" id="{0DB029E5-0F85-41E6-A3CC-171CA5AE065E}"/>
              </a:ext>
            </a:extLst>
          </p:cNvPr>
          <p:cNvSpPr/>
          <p:nvPr/>
        </p:nvSpPr>
        <p:spPr>
          <a:xfrm rot="5400000" flipV="1">
            <a:off x="2204286" y="2756329"/>
            <a:ext cx="1378894" cy="1566650"/>
          </a:xfrm>
          <a:prstGeom prst="bentArrow">
            <a:avLst>
              <a:gd name="adj1" fmla="val 10279"/>
              <a:gd name="adj2" fmla="val 16738"/>
              <a:gd name="adj3" fmla="val 20322"/>
              <a:gd name="adj4" fmla="val 45161"/>
            </a:avLst>
          </a:prstGeom>
          <a:solidFill>
            <a:schemeClr val="accent1">
              <a:lumMod val="60000"/>
              <a:lumOff val="40000"/>
            </a:schemeClr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0DB39A4-A705-4F79-8EA1-202FDC5C3E22}"/>
              </a:ext>
            </a:extLst>
          </p:cNvPr>
          <p:cNvSpPr txBox="1"/>
          <p:nvPr/>
        </p:nvSpPr>
        <p:spPr>
          <a:xfrm>
            <a:off x="831391" y="5490465"/>
            <a:ext cx="96926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/>
              <a:t>È stata dunque utilizzata tale relazione per correggere i dati sperimentali ed eliminare il contributo dovuto alla luna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3702A77-7448-495A-994A-300CB8E98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442" y="800386"/>
            <a:ext cx="4608869" cy="368678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42477B2-1CB9-49AE-97B8-FA1A373328B7}"/>
              </a:ext>
            </a:extLst>
          </p:cNvPr>
          <p:cNvSpPr txBox="1"/>
          <p:nvPr/>
        </p:nvSpPr>
        <p:spPr>
          <a:xfrm>
            <a:off x="8863099" y="1839875"/>
            <a:ext cx="2228495" cy="4154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2100" dirty="0"/>
              <a:t>α</a:t>
            </a:r>
            <a:r>
              <a:rPr lang="it-IT" sz="1400" dirty="0"/>
              <a:t> </a:t>
            </a:r>
            <a:r>
              <a:rPr lang="it-IT" sz="2100" dirty="0"/>
              <a:t>=</a:t>
            </a:r>
            <a:r>
              <a:rPr lang="it-IT" sz="1400" dirty="0"/>
              <a:t> </a:t>
            </a:r>
            <a:r>
              <a:rPr lang="it-IT" sz="2100" dirty="0"/>
              <a:t>-0,026±0,002</a:t>
            </a:r>
          </a:p>
        </p:txBody>
      </p:sp>
    </p:spTree>
    <p:extLst>
      <p:ext uri="{BB962C8B-B14F-4D97-AF65-F5344CB8AC3E}">
        <p14:creationId xmlns:p14="http://schemas.microsoft.com/office/powerpoint/2010/main" val="265657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85A81C-74C8-4025-B7AF-2508B8378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16" y="248175"/>
            <a:ext cx="9692640" cy="500002"/>
          </a:xfrm>
        </p:spPr>
        <p:txBody>
          <a:bodyPr anchor="t"/>
          <a:lstStyle/>
          <a:p>
            <a:pPr algn="ctr"/>
            <a:r>
              <a:rPr lang="it-IT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Correzione dei dati sperimentali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13F4713-E542-477C-B794-83645119A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8206A22-D591-4ABA-94C8-0C4756CC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9590046-DA73-4BBF-84B5-C08E6F75191A}" type="slidenum">
              <a:rPr lang="en-US" smtClean="0"/>
              <a:t>9</a:t>
            </a:fld>
            <a:endParaRPr lang="en-US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6FCEC5C-4EDC-4137-BD40-110907146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457" y="617179"/>
            <a:ext cx="4157996" cy="332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D9E8F51-E4C6-414C-B27E-8AD4668823B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5477205" y="1703489"/>
            <a:ext cx="406884" cy="136125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E637201-88D2-405D-9F8B-E4E05B4E996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5477206" y="4437780"/>
            <a:ext cx="406884" cy="136125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A1A624E-D135-4400-B872-E56980191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456" y="3785696"/>
            <a:ext cx="4157997" cy="307230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8BC7507-2364-462C-A1F8-CD162B9548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6" y="3785696"/>
            <a:ext cx="4429598" cy="301751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3D6A735-74CD-40EC-A2B9-CED759E42C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28" y="632637"/>
            <a:ext cx="4158000" cy="332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22025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242B41"/>
      </a:dk2>
      <a:lt2>
        <a:srgbClr val="E2E8E2"/>
      </a:lt2>
      <a:accent1>
        <a:srgbClr val="C34DBF"/>
      </a:accent1>
      <a:accent2>
        <a:srgbClr val="843BB1"/>
      </a:accent2>
      <a:accent3>
        <a:srgbClr val="644DC3"/>
      </a:accent3>
      <a:accent4>
        <a:srgbClr val="3B54B1"/>
      </a:accent4>
      <a:accent5>
        <a:srgbClr val="4D98C3"/>
      </a:accent5>
      <a:accent6>
        <a:srgbClr val="3BB1AC"/>
      </a:accent6>
      <a:hlink>
        <a:srgbClr val="3F7BBF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Vista">
  <a:themeElements>
    <a:clrScheme name="Vista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sta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sta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2020</TotalTime>
  <Words>965</Words>
  <Application>Microsoft Office PowerPoint</Application>
  <PresentationFormat>Widescreen</PresentationFormat>
  <Paragraphs>167</Paragraphs>
  <Slides>23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23</vt:i4>
      </vt:variant>
      <vt:variant>
        <vt:lpstr>Presentazioni personalizzate</vt:lpstr>
      </vt:variant>
      <vt:variant>
        <vt:i4>2</vt:i4>
      </vt:variant>
    </vt:vector>
  </HeadingPairs>
  <TitlesOfParts>
    <vt:vector size="36" baseType="lpstr">
      <vt:lpstr>Arial</vt:lpstr>
      <vt:lpstr>Baskerville Old Face</vt:lpstr>
      <vt:lpstr>Book Antiqua</vt:lpstr>
      <vt:lpstr>Calibri</vt:lpstr>
      <vt:lpstr>Cambria Math</vt:lpstr>
      <vt:lpstr>Century Gothic</vt:lpstr>
      <vt:lpstr>Century Schoolbook</vt:lpstr>
      <vt:lpstr>Elephant</vt:lpstr>
      <vt:lpstr>Wingdings 2</vt:lpstr>
      <vt:lpstr>BrushVTI</vt:lpstr>
      <vt:lpstr>Vista</vt:lpstr>
      <vt:lpstr>Analisi della luminosità del cielo e monitoraggio dell’inquinamento luminoso in alcune località italiane</vt:lpstr>
      <vt:lpstr>Presentazione standard di PowerPoint</vt:lpstr>
      <vt:lpstr>Presentazione standard di PowerPoint</vt:lpstr>
      <vt:lpstr>Presentazione standard di PowerPoint</vt:lpstr>
      <vt:lpstr>Influenza della Luna sulla magnitudine del cielo</vt:lpstr>
      <vt:lpstr>Influenza della Luna sulla magnitudine del cielo</vt:lpstr>
      <vt:lpstr>Stima del contributo della luna sulla magnitudine allo zenit</vt:lpstr>
      <vt:lpstr>Stima del contributo della luna sulla magnitudine allo zenit</vt:lpstr>
      <vt:lpstr>Correzione dei dati sperimentali</vt:lpstr>
      <vt:lpstr>Verifica dell’accuratezza della correzione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per l’attenzione</vt:lpstr>
      <vt:lpstr>Appendice:</vt:lpstr>
      <vt:lpstr>Eliminazione delle notti «non fotometriche»</vt:lpstr>
      <vt:lpstr>Stima delle rette di separazione</vt:lpstr>
      <vt:lpstr>Stima delle rette di separazione</vt:lpstr>
      <vt:lpstr>Istogrammi per stimare la retta di separazione per le notti fotometriche </vt:lpstr>
      <vt:lpstr>Grafici di magnitudine in funzione dell’altezza lunare con fase fissata </vt:lpstr>
      <vt:lpstr>Grafici di magnitudine in funzione dell’altezza lunare con fase fissata </vt:lpstr>
      <vt:lpstr>Presentazione standard di PowerPoint</vt:lpstr>
      <vt:lpstr>Presentazione personalizzata 1</vt:lpstr>
      <vt:lpstr>Presentazione personalizzata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Analisi del monitoraggio della luminosità del cielo e dell’inquinamento luminoso in alcune località italiane</dc:title>
  <dc:creator>Simone Baudino</dc:creator>
  <cp:lastModifiedBy>Simone Baudino</cp:lastModifiedBy>
  <cp:revision>155</cp:revision>
  <dcterms:created xsi:type="dcterms:W3CDTF">2022-01-13T17:16:07Z</dcterms:created>
  <dcterms:modified xsi:type="dcterms:W3CDTF">2022-03-23T20:19:03Z</dcterms:modified>
</cp:coreProperties>
</file>