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256" r:id="rId2"/>
    <p:sldId id="327" r:id="rId3"/>
    <p:sldId id="314" r:id="rId4"/>
    <p:sldId id="258" r:id="rId5"/>
    <p:sldId id="259" r:id="rId6"/>
    <p:sldId id="260" r:id="rId7"/>
    <p:sldId id="276" r:id="rId8"/>
    <p:sldId id="268" r:id="rId9"/>
    <p:sldId id="271" r:id="rId10"/>
    <p:sldId id="272" r:id="rId11"/>
    <p:sldId id="313" r:id="rId12"/>
    <p:sldId id="277" r:id="rId13"/>
    <p:sldId id="264" r:id="rId14"/>
    <p:sldId id="324" r:id="rId15"/>
    <p:sldId id="278" r:id="rId16"/>
    <p:sldId id="279" r:id="rId17"/>
    <p:sldId id="312" r:id="rId18"/>
    <p:sldId id="281" r:id="rId19"/>
    <p:sldId id="298" r:id="rId20"/>
    <p:sldId id="295" r:id="rId21"/>
    <p:sldId id="344" r:id="rId22"/>
    <p:sldId id="321" r:id="rId23"/>
    <p:sldId id="322" r:id="rId24"/>
    <p:sldId id="300" r:id="rId25"/>
    <p:sldId id="299" r:id="rId26"/>
    <p:sldId id="304" r:id="rId27"/>
    <p:sldId id="303" r:id="rId28"/>
    <p:sldId id="323" r:id="rId29"/>
    <p:sldId id="331" r:id="rId30"/>
    <p:sldId id="341" r:id="rId31"/>
    <p:sldId id="329" r:id="rId32"/>
    <p:sldId id="315" r:id="rId33"/>
    <p:sldId id="332" r:id="rId34"/>
    <p:sldId id="342" r:id="rId35"/>
    <p:sldId id="343" r:id="rId36"/>
    <p:sldId id="319" r:id="rId37"/>
    <p:sldId id="316" r:id="rId38"/>
    <p:sldId id="289" r:id="rId39"/>
    <p:sldId id="290" r:id="rId40"/>
    <p:sldId id="291" r:id="rId41"/>
    <p:sldId id="292" r:id="rId42"/>
    <p:sldId id="338" r:id="rId43"/>
    <p:sldId id="339" r:id="rId44"/>
    <p:sldId id="317" r:id="rId45"/>
    <p:sldId id="306" r:id="rId46"/>
    <p:sldId id="307" r:id="rId47"/>
    <p:sldId id="334" r:id="rId48"/>
    <p:sldId id="335" r:id="rId49"/>
    <p:sldId id="336" r:id="rId50"/>
    <p:sldId id="337" r:id="rId51"/>
    <p:sldId id="340" r:id="rId5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5C"/>
    <a:srgbClr val="155810"/>
    <a:srgbClr val="208618"/>
    <a:srgbClr val="27A31D"/>
    <a:srgbClr val="0F3D0B"/>
    <a:srgbClr val="63E51B"/>
    <a:srgbClr val="66FF99"/>
    <a:srgbClr val="00FF00"/>
    <a:srgbClr val="001236"/>
    <a:srgbClr val="E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07"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D770C-AA9E-4A70-951F-099CDFFF7282}" type="datetimeFigureOut">
              <a:rPr lang="it-IT" smtClean="0"/>
              <a:pPr/>
              <a:t>21/10/2019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36442-845E-4B6E-BD4F-9407F921E70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A436442-845E-4B6E-BD4F-9407F921E701}" type="slidenum">
              <a:rPr lang="it-IT" smtClean="0"/>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9E59A31-8C5F-4751-8E61-3EB6D104F9FA}" type="datetime1">
              <a:rPr lang="it-IT" smtClean="0"/>
              <a:pPr/>
              <a:t>21/10/2019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EB0A97-64CF-44C0-8AA9-F1B406819B6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CDFF0E-BD12-4A0D-B43D-53B176B7EEB3}" type="datetime1">
              <a:rPr lang="it-IT" smtClean="0"/>
              <a:pPr/>
              <a:t>21/10/2019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EB0A97-64CF-44C0-8AA9-F1B406819B6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9D092A-31F8-4A9D-8858-9407753B70C0}" type="datetime1">
              <a:rPr lang="it-IT" smtClean="0"/>
              <a:pPr/>
              <a:t>21/10/2019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EB0A97-64CF-44C0-8AA9-F1B406819B6A}" type="slidenum">
              <a:rPr lang="it-IT" smtClean="0"/>
              <a:pPr/>
              <a:t>‹N›</a:t>
            </a:fld>
            <a:endParaRPr lang="it-IT"/>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D0FAE4-34A0-4C05-8AD0-B683F11A926B}" type="datetime1">
              <a:rPr lang="it-IT" smtClean="0"/>
              <a:pPr/>
              <a:t>21/10/2019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EB0A97-64CF-44C0-8AA9-F1B406819B6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FFAF8A-2C37-457A-9535-6FACB5C72AFD}" type="datetime1">
              <a:rPr lang="it-IT" smtClean="0"/>
              <a:pPr/>
              <a:t>21/10/2019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4EB0A97-64CF-44C0-8AA9-F1B406819B6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7CB0C24-B5FB-41A1-BD2D-EFBF95BA6D4D}" type="datetime1">
              <a:rPr lang="it-IT" smtClean="0"/>
              <a:pPr/>
              <a:t>21/10/2019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EB0A97-64CF-44C0-8AA9-F1B406819B6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371E3F3-452C-404A-B25C-F0A9E9176162}" type="datetime1">
              <a:rPr lang="it-IT" smtClean="0"/>
              <a:pPr/>
              <a:t>21/10/2019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4EB0A97-64CF-44C0-8AA9-F1B406819B6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D4264C4-B5D6-4D82-94AD-9B6B403321AE}" type="datetime1">
              <a:rPr lang="it-IT" smtClean="0"/>
              <a:pPr/>
              <a:t>21/10/2019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4EB0A97-64CF-44C0-8AA9-F1B406819B6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82CD43-855D-49DA-A5EC-512EB33EDF0B}" type="datetime1">
              <a:rPr lang="it-IT" smtClean="0"/>
              <a:pPr/>
              <a:t>21/10/2019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4EB0A97-64CF-44C0-8AA9-F1B406819B6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BB2FCB-910F-444A-A2EC-6E3465CB3530}" type="datetime1">
              <a:rPr lang="it-IT" smtClean="0"/>
              <a:pPr/>
              <a:t>21/10/2019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EB0A97-64CF-44C0-8AA9-F1B406819B6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A0D8461-6DB2-4904-9FBD-3B0B0654DEE8}" type="datetime1">
              <a:rPr lang="it-IT" smtClean="0"/>
              <a:pPr/>
              <a:t>21/10/2019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4EB0A97-64CF-44C0-8AA9-F1B406819B6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D092A-31F8-4A9D-8858-9407753B70C0}" type="datetime1">
              <a:rPr lang="it-IT" smtClean="0"/>
              <a:pPr/>
              <a:t>21/10/2019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B0A97-64CF-44C0-8AA9-F1B406819B6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media" Target="../media/media5.mp4"/><Relationship Id="rId2" Type="http://schemas.openxmlformats.org/officeDocument/2006/relationships/slideLayout" Target="../slideLayouts/slideLayout2.xml"/><Relationship Id="rId1" Type="http://schemas.openxmlformats.org/officeDocument/2006/relationships/video" Target="../media/media5.mp4"/><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ned.ipac.caltech.edu/level5/Leo/Stats5_4.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AAA UNIVERSITA'\FISICA\STAGE e TESI\TESI\Crab_Nebula.jpg"/>
          <p:cNvPicPr>
            <a:picLocks noChangeAspect="1" noChangeArrowheads="1"/>
          </p:cNvPicPr>
          <p:nvPr/>
        </p:nvPicPr>
        <p:blipFill>
          <a:blip r:embed="rId2" cstate="print">
            <a:lum bright="-20000" contrast="-20000"/>
          </a:blip>
          <a:srcRect t="12500" b="12500"/>
          <a:stretch>
            <a:fillRect/>
          </a:stretch>
        </p:blipFill>
        <p:spPr bwMode="auto">
          <a:xfrm>
            <a:off x="0" y="0"/>
            <a:ext cx="9144000" cy="6858000"/>
          </a:xfrm>
          <a:prstGeom prst="rect">
            <a:avLst/>
          </a:prstGeom>
          <a:noFill/>
        </p:spPr>
      </p:pic>
      <p:sp>
        <p:nvSpPr>
          <p:cNvPr id="2" name="Titolo 1"/>
          <p:cNvSpPr>
            <a:spLocks noGrp="1"/>
          </p:cNvSpPr>
          <p:nvPr>
            <p:ph type="ctrTitle"/>
          </p:nvPr>
        </p:nvSpPr>
        <p:spPr>
          <a:xfrm>
            <a:off x="179512" y="2420888"/>
            <a:ext cx="8748464" cy="2160240"/>
          </a:xfrm>
        </p:spPr>
        <p:txBody>
          <a:bodyPr>
            <a:noAutofit/>
          </a:bodyPr>
          <a:lstStyle/>
          <a:p>
            <a:r>
              <a:rPr lang="it-IT" sz="4800" b="1" dirty="0" smtClean="0"/>
              <a:t>SIMULATIONS OF NUCLEARITES SIGNALS FOR THE </a:t>
            </a:r>
            <a:r>
              <a:rPr lang="en-US" sz="4800" b="1" dirty="0" smtClean="0"/>
              <a:t>Mini-EUSO</a:t>
            </a:r>
            <a:r>
              <a:rPr lang="it-IT" sz="4800" b="1" dirty="0" smtClean="0"/>
              <a:t> SPACE EXPERIMENT</a:t>
            </a:r>
            <a:endParaRPr lang="it-IT" sz="4800" b="1" dirty="0"/>
          </a:p>
        </p:txBody>
      </p:sp>
      <p:sp>
        <p:nvSpPr>
          <p:cNvPr id="3" name="Sottotitolo 2"/>
          <p:cNvSpPr>
            <a:spLocks noGrp="1"/>
          </p:cNvSpPr>
          <p:nvPr>
            <p:ph type="subTitle" idx="1"/>
          </p:nvPr>
        </p:nvSpPr>
        <p:spPr>
          <a:xfrm>
            <a:off x="251520" y="260648"/>
            <a:ext cx="6264696" cy="1728192"/>
          </a:xfrm>
        </p:spPr>
        <p:txBody>
          <a:bodyPr>
            <a:noAutofit/>
          </a:bodyPr>
          <a:lstStyle/>
          <a:p>
            <a:pPr algn="l"/>
            <a:r>
              <a:rPr lang="it-IT" sz="2000" b="1" dirty="0" smtClean="0">
                <a:solidFill>
                  <a:schemeClr val="tx1"/>
                </a:solidFill>
              </a:rPr>
              <a:t>Università degli studi di Torino</a:t>
            </a:r>
          </a:p>
          <a:p>
            <a:pPr algn="l"/>
            <a:r>
              <a:rPr lang="it-IT" sz="2000" b="1" dirty="0" smtClean="0">
                <a:solidFill>
                  <a:schemeClr val="tx1"/>
                </a:solidFill>
              </a:rPr>
              <a:t>Facoltà di scienze matematiche, fisiche e naturali</a:t>
            </a:r>
          </a:p>
          <a:p>
            <a:pPr algn="l"/>
            <a:r>
              <a:rPr lang="it-IT" sz="2000" b="1" dirty="0" smtClean="0">
                <a:solidFill>
                  <a:schemeClr val="tx1"/>
                </a:solidFill>
              </a:rPr>
              <a:t>Tesi di laurea triennale in Fisica</a:t>
            </a:r>
          </a:p>
          <a:p>
            <a:pPr algn="l"/>
            <a:r>
              <a:rPr lang="it-IT" sz="2000" b="1" dirty="0" err="1" smtClean="0">
                <a:solidFill>
                  <a:schemeClr val="tx1"/>
                </a:solidFill>
              </a:rPr>
              <a:t>a.a.</a:t>
            </a:r>
            <a:r>
              <a:rPr lang="it-IT" sz="2000" b="1" dirty="0" smtClean="0">
                <a:solidFill>
                  <a:schemeClr val="tx1"/>
                </a:solidFill>
              </a:rPr>
              <a:t> 2018-2019</a:t>
            </a:r>
          </a:p>
        </p:txBody>
      </p:sp>
      <p:sp>
        <p:nvSpPr>
          <p:cNvPr id="5" name="CasellaDiTesto 4"/>
          <p:cNvSpPr txBox="1"/>
          <p:nvPr/>
        </p:nvSpPr>
        <p:spPr>
          <a:xfrm>
            <a:off x="4355976" y="5445224"/>
            <a:ext cx="4608512" cy="1323439"/>
          </a:xfrm>
          <a:prstGeom prst="rect">
            <a:avLst/>
          </a:prstGeom>
          <a:noFill/>
        </p:spPr>
        <p:txBody>
          <a:bodyPr wrap="square" rtlCol="0">
            <a:spAutoFit/>
          </a:bodyPr>
          <a:lstStyle/>
          <a:p>
            <a:pPr algn="r"/>
            <a:r>
              <a:rPr lang="it-IT" sz="2000" b="1" dirty="0" smtClean="0"/>
              <a:t>Candidato: </a:t>
            </a:r>
            <a:r>
              <a:rPr lang="it-IT" sz="2000" b="1" dirty="0"/>
              <a:t>Riccardo </a:t>
            </a:r>
            <a:r>
              <a:rPr lang="it-IT" sz="2000" b="1" dirty="0" smtClean="0"/>
              <a:t>Corno</a:t>
            </a:r>
          </a:p>
          <a:p>
            <a:pPr algn="r"/>
            <a:r>
              <a:rPr lang="it-IT" sz="2000" b="1" dirty="0" smtClean="0"/>
              <a:t>Primo relatore: Prof. Mario E. </a:t>
            </a:r>
            <a:r>
              <a:rPr lang="it-IT" sz="2000" b="1" dirty="0" err="1" smtClean="0"/>
              <a:t>Bertaina</a:t>
            </a:r>
            <a:endParaRPr lang="it-IT" sz="2000" b="1" dirty="0" smtClean="0"/>
          </a:p>
          <a:p>
            <a:pPr algn="r"/>
            <a:r>
              <a:rPr lang="it-IT" sz="2000" b="1" dirty="0" smtClean="0"/>
              <a:t>Secondo relatore: Prof. Alberto Cellino</a:t>
            </a:r>
          </a:p>
          <a:p>
            <a:pPr algn="r"/>
            <a:r>
              <a:rPr lang="it-IT" sz="2000" b="1" dirty="0" smtClean="0"/>
              <a:t>Correlatore: Dott. </a:t>
            </a:r>
            <a:r>
              <a:rPr lang="it-IT" sz="2000" b="1" dirty="0" err="1" smtClean="0"/>
              <a:t>Kenji</a:t>
            </a:r>
            <a:r>
              <a:rPr lang="it-IT" sz="2000" b="1" dirty="0" smtClean="0"/>
              <a:t> </a:t>
            </a:r>
            <a:r>
              <a:rPr lang="it-IT" sz="2000" b="1" dirty="0" err="1" smtClean="0"/>
              <a:t>Shinozaki</a:t>
            </a:r>
            <a:endParaRPr lang="it-IT" sz="2000" b="1" dirty="0"/>
          </a:p>
        </p:txBody>
      </p:sp>
      <p:pic>
        <p:nvPicPr>
          <p:cNvPr id="6" name="Shape 185"/>
          <p:cNvPicPr preferRelativeResize="0"/>
          <p:nvPr/>
        </p:nvPicPr>
        <p:blipFill>
          <a:blip r:embed="rId3" cstate="print">
            <a:alphaModFix/>
          </a:blip>
          <a:stretch>
            <a:fillRect/>
          </a:stretch>
        </p:blipFill>
        <p:spPr>
          <a:xfrm>
            <a:off x="251520" y="5229200"/>
            <a:ext cx="2016224" cy="144016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nvsm.JPG"/>
          <p:cNvPicPr>
            <a:picLocks noChangeAspect="1"/>
          </p:cNvPicPr>
          <p:nvPr/>
        </p:nvPicPr>
        <p:blipFill>
          <a:blip r:embed="rId2" cstate="print"/>
          <a:srcRect l="4992" r="9452"/>
          <a:stretch>
            <a:fillRect/>
          </a:stretch>
        </p:blipFill>
        <p:spPr>
          <a:xfrm>
            <a:off x="179512" y="1196752"/>
            <a:ext cx="5256584" cy="5503693"/>
          </a:xfrm>
          <a:prstGeom prst="rect">
            <a:avLst/>
          </a:prstGeom>
        </p:spPr>
      </p:pic>
      <p:sp>
        <p:nvSpPr>
          <p:cNvPr id="7" name="CasellaDiTesto 6"/>
          <p:cNvSpPr txBox="1"/>
          <p:nvPr/>
        </p:nvSpPr>
        <p:spPr>
          <a:xfrm>
            <a:off x="5724128" y="1196752"/>
            <a:ext cx="3059832" cy="5355312"/>
          </a:xfrm>
          <a:prstGeom prst="rect">
            <a:avLst/>
          </a:prstGeom>
          <a:noFill/>
        </p:spPr>
        <p:txBody>
          <a:bodyPr wrap="square" rtlCol="0">
            <a:spAutoFit/>
          </a:bodyPr>
          <a:lstStyle/>
          <a:p>
            <a:r>
              <a:rPr lang="en-US" dirty="0" smtClean="0"/>
              <a:t>Light curve of:</a:t>
            </a:r>
          </a:p>
          <a:p>
            <a:endParaRPr lang="en-US" dirty="0" smtClean="0"/>
          </a:p>
          <a:p>
            <a:pPr marL="216000" indent="-216000">
              <a:buFont typeface="Arial" pitchFamily="34" charset="0"/>
              <a:buChar char="•"/>
            </a:pPr>
            <a:r>
              <a:rPr lang="en-US" b="1" dirty="0" smtClean="0"/>
              <a:t>two</a:t>
            </a:r>
            <a:r>
              <a:rPr lang="en-US" dirty="0" smtClean="0"/>
              <a:t> </a:t>
            </a:r>
            <a:r>
              <a:rPr lang="en-US" b="1" dirty="0" err="1" smtClean="0"/>
              <a:t>nuclearites</a:t>
            </a:r>
            <a:r>
              <a:rPr lang="en-US" b="1" dirty="0" smtClean="0"/>
              <a:t>,</a:t>
            </a:r>
            <a:r>
              <a:rPr lang="en-US" dirty="0" smtClean="0"/>
              <a:t> one up- and one downwards moving  </a:t>
            </a:r>
          </a:p>
          <a:p>
            <a:pPr marL="216000" indent="-216000">
              <a:buFont typeface="Arial" pitchFamily="34" charset="0"/>
              <a:buChar char="•"/>
            </a:pPr>
            <a:r>
              <a:rPr lang="en-US" b="1" dirty="0" smtClean="0"/>
              <a:t>a meteor</a:t>
            </a:r>
            <a:r>
              <a:rPr lang="en-US" dirty="0" smtClean="0"/>
              <a:t> </a:t>
            </a:r>
          </a:p>
          <a:p>
            <a:endParaRPr lang="en-US" dirty="0" smtClean="0"/>
          </a:p>
          <a:p>
            <a:endParaRPr lang="en-US" dirty="0" smtClean="0"/>
          </a:p>
          <a:p>
            <a:endParaRPr lang="en-US" dirty="0" smtClean="0"/>
          </a:p>
          <a:p>
            <a:endParaRPr lang="en-US" dirty="0" smtClean="0"/>
          </a:p>
          <a:p>
            <a:r>
              <a:rPr lang="en-US" b="1" dirty="0" smtClean="0"/>
              <a:t>Model parameters</a:t>
            </a:r>
          </a:p>
          <a:p>
            <a:r>
              <a:rPr lang="en-US" b="1" dirty="0" err="1" smtClean="0"/>
              <a:t>Nuclearites</a:t>
            </a:r>
            <a:r>
              <a:rPr lang="en-US" b="1" dirty="0" smtClean="0"/>
              <a:t>:</a:t>
            </a:r>
          </a:p>
          <a:p>
            <a:pPr>
              <a:buFont typeface="Arial" pitchFamily="34" charset="0"/>
              <a:buChar char="•"/>
            </a:pPr>
            <a:r>
              <a:rPr lang="en-US" dirty="0" smtClean="0"/>
              <a:t> mass: m = 20 g</a:t>
            </a:r>
          </a:p>
          <a:p>
            <a:pPr>
              <a:buFont typeface="Arial" pitchFamily="34" charset="0"/>
              <a:buChar char="•"/>
            </a:pPr>
            <a:r>
              <a:rPr lang="en-US" dirty="0" smtClean="0"/>
              <a:t> velocity: 250 km/s </a:t>
            </a:r>
          </a:p>
          <a:p>
            <a:pPr>
              <a:buFont typeface="Arial" pitchFamily="34" charset="0"/>
              <a:buChar char="•"/>
            </a:pPr>
            <a:r>
              <a:rPr lang="en-US" dirty="0" smtClean="0"/>
              <a:t> θ = 45° inclination from the</a:t>
            </a:r>
          </a:p>
          <a:p>
            <a:r>
              <a:rPr lang="en-US" dirty="0" smtClean="0"/>
              <a:t>   vertical.</a:t>
            </a:r>
          </a:p>
          <a:p>
            <a:r>
              <a:rPr lang="en-US" b="1" dirty="0" smtClean="0"/>
              <a:t>Meteor:</a:t>
            </a:r>
            <a:r>
              <a:rPr lang="en-US" dirty="0" smtClean="0"/>
              <a:t> </a:t>
            </a:r>
          </a:p>
          <a:p>
            <a:pPr>
              <a:buFont typeface="Arial" pitchFamily="34" charset="0"/>
              <a:buChar char="•"/>
            </a:pPr>
            <a:r>
              <a:rPr lang="en-US" dirty="0" smtClean="0"/>
              <a:t> magnitude: M = −1</a:t>
            </a:r>
          </a:p>
          <a:p>
            <a:pPr>
              <a:buFont typeface="Arial" pitchFamily="34" charset="0"/>
              <a:buChar char="•"/>
            </a:pPr>
            <a:r>
              <a:rPr lang="en-US" dirty="0" smtClean="0"/>
              <a:t> velocity: 70 km/s</a:t>
            </a:r>
          </a:p>
          <a:p>
            <a:pPr>
              <a:buFont typeface="Arial" pitchFamily="34" charset="0"/>
              <a:buChar char="•"/>
            </a:pPr>
            <a:r>
              <a:rPr lang="en-US" dirty="0" smtClean="0"/>
              <a:t> θ = 45°</a:t>
            </a:r>
            <a:endParaRPr lang="it-IT" dirty="0"/>
          </a:p>
        </p:txBody>
      </p:sp>
      <p:sp>
        <p:nvSpPr>
          <p:cNvPr id="6" name="Segnaposto numero diapositiva 5"/>
          <p:cNvSpPr>
            <a:spLocks noGrp="1"/>
          </p:cNvSpPr>
          <p:nvPr>
            <p:ph type="sldNum" sz="quarter" idx="12"/>
          </p:nvPr>
        </p:nvSpPr>
        <p:spPr/>
        <p:txBody>
          <a:bodyPr/>
          <a:lstStyle/>
          <a:p>
            <a:fld id="{64EB0A97-64CF-44C0-8AA9-F1B406819B6A}" type="slidenum">
              <a:rPr lang="it-IT" smtClean="0"/>
              <a:pPr/>
              <a:t>10</a:t>
            </a:fld>
            <a:endParaRPr lang="it-IT"/>
          </a:p>
        </p:txBody>
      </p:sp>
      <p:sp>
        <p:nvSpPr>
          <p:cNvPr id="9" name="CasellaDiTesto 8"/>
          <p:cNvSpPr txBox="1"/>
          <p:nvPr/>
        </p:nvSpPr>
        <p:spPr>
          <a:xfrm>
            <a:off x="1187624" y="2483604"/>
            <a:ext cx="1440160" cy="369332"/>
          </a:xfrm>
          <a:prstGeom prst="rect">
            <a:avLst/>
          </a:prstGeom>
          <a:noFill/>
        </p:spPr>
        <p:txBody>
          <a:bodyPr wrap="square" rtlCol="0">
            <a:spAutoFit/>
          </a:bodyPr>
          <a:lstStyle/>
          <a:p>
            <a:r>
              <a:rPr lang="it-IT" dirty="0" err="1" smtClean="0">
                <a:solidFill>
                  <a:schemeClr val="bg1"/>
                </a:solidFill>
              </a:rPr>
              <a:t>Nuclearites</a:t>
            </a:r>
            <a:endParaRPr lang="it-IT" dirty="0">
              <a:solidFill>
                <a:schemeClr val="bg1"/>
              </a:solidFill>
            </a:endParaRPr>
          </a:p>
        </p:txBody>
      </p:sp>
      <p:sp>
        <p:nvSpPr>
          <p:cNvPr id="10" name="CasellaDiTesto 9"/>
          <p:cNvSpPr txBox="1"/>
          <p:nvPr/>
        </p:nvSpPr>
        <p:spPr>
          <a:xfrm>
            <a:off x="1556048" y="5435932"/>
            <a:ext cx="1143744" cy="369332"/>
          </a:xfrm>
          <a:prstGeom prst="rect">
            <a:avLst/>
          </a:prstGeom>
          <a:noFill/>
        </p:spPr>
        <p:txBody>
          <a:bodyPr wrap="square" rtlCol="0">
            <a:spAutoFit/>
          </a:bodyPr>
          <a:lstStyle/>
          <a:p>
            <a:r>
              <a:rPr lang="it-IT" dirty="0" err="1" smtClean="0">
                <a:solidFill>
                  <a:schemeClr val="bg1"/>
                </a:solidFill>
              </a:rPr>
              <a:t>Meteor</a:t>
            </a:r>
            <a:endParaRPr lang="it-IT" dirty="0">
              <a:solidFill>
                <a:schemeClr val="bg1"/>
              </a:solidFill>
            </a:endParaRPr>
          </a:p>
        </p:txBody>
      </p:sp>
      <p:sp>
        <p:nvSpPr>
          <p:cNvPr id="12" name="Titolo 1"/>
          <p:cNvSpPr txBox="1">
            <a:spLocks/>
          </p:cNvSpPr>
          <p:nvPr/>
        </p:nvSpPr>
        <p:spPr>
          <a:xfrm>
            <a:off x="0" y="0"/>
            <a:ext cx="7499176" cy="113813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400" b="1" i="0" u="none" strike="noStrike" kern="1200" cap="none" spc="0" normalizeH="0" baseline="0" noProof="0" smtClean="0">
                <a:ln>
                  <a:noFill/>
                </a:ln>
                <a:solidFill>
                  <a:schemeClr val="tx1"/>
                </a:solidFill>
                <a:effectLst/>
                <a:uLnTx/>
                <a:uFillTx/>
                <a:latin typeface="+mj-lt"/>
                <a:ea typeface="+mj-ea"/>
                <a:cs typeface="+mj-cs"/>
              </a:rPr>
              <a:t>NUCLEARITES </a:t>
            </a:r>
            <a:r>
              <a:rPr kumimoji="0" lang="it-IT" sz="4400" b="1" i="1" u="none" strike="noStrike" kern="1200" cap="none" spc="0" normalizeH="0" baseline="0" noProof="0" smtClean="0">
                <a:ln>
                  <a:noFill/>
                </a:ln>
                <a:solidFill>
                  <a:schemeClr val="tx1"/>
                </a:solidFill>
                <a:effectLst/>
                <a:uLnTx/>
                <a:uFillTx/>
                <a:latin typeface="+mj-lt"/>
                <a:ea typeface="+mj-ea"/>
                <a:cs typeface="+mj-cs"/>
              </a:rPr>
              <a:t>vs</a:t>
            </a:r>
            <a:r>
              <a:rPr kumimoji="0" lang="it-IT" sz="4400" b="1" i="0" u="none" strike="noStrike" kern="1200" cap="none" spc="0" normalizeH="0" baseline="0" noProof="0" smtClean="0">
                <a:ln>
                  <a:noFill/>
                </a:ln>
                <a:solidFill>
                  <a:schemeClr val="tx1"/>
                </a:solidFill>
                <a:effectLst/>
                <a:uLnTx/>
                <a:uFillTx/>
                <a:latin typeface="+mj-lt"/>
                <a:ea typeface="+mj-ea"/>
                <a:cs typeface="+mj-cs"/>
              </a:rPr>
              <a:t> METEORS</a:t>
            </a:r>
            <a:endParaRPr kumimoji="0" lang="it-IT"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4EB0A97-64CF-44C0-8AA9-F1B406819B6A}" type="slidenum">
              <a:rPr lang="it-IT" smtClean="0"/>
              <a:pPr/>
              <a:t>11</a:t>
            </a:fld>
            <a:endParaRPr lang="it-IT"/>
          </a:p>
        </p:txBody>
      </p:sp>
      <p:pic>
        <p:nvPicPr>
          <p:cNvPr id="7" name="Immagine 6" descr="international-space-station (1).jpg"/>
          <p:cNvPicPr>
            <a:picLocks noChangeAspect="1"/>
          </p:cNvPicPr>
          <p:nvPr/>
        </p:nvPicPr>
        <p:blipFill>
          <a:blip r:embed="rId2" cstate="print"/>
          <a:stretch>
            <a:fillRect/>
          </a:stretch>
        </p:blipFill>
        <p:spPr>
          <a:xfrm>
            <a:off x="0" y="0"/>
            <a:ext cx="9144000" cy="6857999"/>
          </a:xfrm>
          <a:prstGeom prst="rect">
            <a:avLst/>
          </a:prstGeom>
          <a:noFill/>
          <a:ln>
            <a:noFill/>
          </a:ln>
        </p:spPr>
      </p:pic>
      <p:pic>
        <p:nvPicPr>
          <p:cNvPr id="10" name="Shape 185"/>
          <p:cNvPicPr preferRelativeResize="0"/>
          <p:nvPr/>
        </p:nvPicPr>
        <p:blipFill>
          <a:blip r:embed="rId3" cstate="print">
            <a:alphaModFix/>
          </a:blip>
          <a:stretch>
            <a:fillRect/>
          </a:stretch>
        </p:blipFill>
        <p:spPr>
          <a:xfrm>
            <a:off x="107504" y="5301208"/>
            <a:ext cx="2016224" cy="1440160"/>
          </a:xfrm>
          <a:prstGeom prst="rect">
            <a:avLst/>
          </a:prstGeom>
          <a:noFill/>
          <a:ln>
            <a:noFill/>
          </a:ln>
        </p:spPr>
      </p:pic>
      <p:sp>
        <p:nvSpPr>
          <p:cNvPr id="8" name="Titolo 1"/>
          <p:cNvSpPr txBox="1">
            <a:spLocks/>
          </p:cNvSpPr>
          <p:nvPr/>
        </p:nvSpPr>
        <p:spPr>
          <a:xfrm>
            <a:off x="107504" y="116632"/>
            <a:ext cx="6408712" cy="129614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5400" b="1" i="0" u="none" strike="noStrike" kern="1200" cap="none" spc="0" normalizeH="0" baseline="0" noProof="0" dirty="0" smtClean="0">
                <a:ln>
                  <a:noFill/>
                </a:ln>
                <a:effectLst/>
                <a:uLnTx/>
                <a:uFillTx/>
                <a:latin typeface="+mj-lt"/>
                <a:ea typeface="+mj-ea"/>
                <a:cs typeface="+mj-cs"/>
              </a:rPr>
              <a:t>FIELD OF VIEW (FOV)</a:t>
            </a:r>
            <a:endParaRPr kumimoji="0" lang="it-IT" sz="54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229600" cy="1143000"/>
          </a:xfrm>
        </p:spPr>
        <p:txBody>
          <a:bodyPr/>
          <a:lstStyle/>
          <a:p>
            <a:pPr algn="l"/>
            <a:r>
              <a:rPr lang="it-IT" b="1" dirty="0" smtClean="0"/>
              <a:t>FOV: PROPERTIES</a:t>
            </a:r>
            <a:endParaRPr lang="it-IT" b="1" dirty="0"/>
          </a:p>
        </p:txBody>
      </p:sp>
      <p:sp>
        <p:nvSpPr>
          <p:cNvPr id="3" name="Segnaposto contenuto 2"/>
          <p:cNvSpPr>
            <a:spLocks noGrp="1"/>
          </p:cNvSpPr>
          <p:nvPr>
            <p:ph idx="1"/>
          </p:nvPr>
        </p:nvSpPr>
        <p:spPr>
          <a:xfrm>
            <a:off x="251520" y="908720"/>
            <a:ext cx="8676456" cy="3600400"/>
          </a:xfrm>
        </p:spPr>
        <p:txBody>
          <a:bodyPr>
            <a:noAutofit/>
          </a:bodyPr>
          <a:lstStyle/>
          <a:p>
            <a:pPr>
              <a:buNone/>
            </a:pPr>
            <a:r>
              <a:rPr lang="en-US" sz="2000" dirty="0" smtClean="0"/>
              <a:t>Pyramidal shape.</a:t>
            </a:r>
          </a:p>
          <a:p>
            <a:pPr>
              <a:buNone/>
            </a:pPr>
            <a:r>
              <a:rPr lang="en-US" sz="2000" dirty="0" smtClean="0"/>
              <a:t>Vertices: ISS, 400 km from Earth’s ground.</a:t>
            </a:r>
          </a:p>
          <a:p>
            <a:pPr>
              <a:buNone/>
            </a:pPr>
            <a:r>
              <a:rPr lang="en-US" sz="2000" dirty="0" smtClean="0"/>
              <a:t>Angle  at vertices: 50°. Mini-EUSO FOV is 44° wide: 50° prevents  data loss.</a:t>
            </a:r>
          </a:p>
          <a:p>
            <a:pPr>
              <a:buNone/>
            </a:pPr>
            <a:r>
              <a:rPr lang="en-US" sz="2000" dirty="0" smtClean="0"/>
              <a:t>Space isotropy and constant flux of particles.</a:t>
            </a:r>
          </a:p>
          <a:p>
            <a:pPr>
              <a:buNone/>
            </a:pPr>
            <a:r>
              <a:rPr lang="en-US" sz="2000" dirty="0" err="1" smtClean="0"/>
              <a:t>Nuclearites</a:t>
            </a:r>
            <a:r>
              <a:rPr lang="en-US" sz="2000" dirty="0" smtClean="0"/>
              <a:t> have a constant light emission and a constant mass.</a:t>
            </a:r>
          </a:p>
        </p:txBody>
      </p:sp>
      <p:sp>
        <p:nvSpPr>
          <p:cNvPr id="7" name="Segnaposto numero diapositiva 6"/>
          <p:cNvSpPr>
            <a:spLocks noGrp="1"/>
          </p:cNvSpPr>
          <p:nvPr>
            <p:ph type="sldNum" sz="quarter" idx="12"/>
          </p:nvPr>
        </p:nvSpPr>
        <p:spPr/>
        <p:txBody>
          <a:bodyPr/>
          <a:lstStyle/>
          <a:p>
            <a:fld id="{64EB0A97-64CF-44C0-8AA9-F1B406819B6A}" type="slidenum">
              <a:rPr lang="it-IT" smtClean="0"/>
              <a:pPr/>
              <a:t>12</a:t>
            </a:fld>
            <a:endParaRPr lang="it-IT"/>
          </a:p>
        </p:txBody>
      </p:sp>
      <p:pic>
        <p:nvPicPr>
          <p:cNvPr id="6" name="Immagine 5" descr="fov corretto.jpg"/>
          <p:cNvPicPr>
            <a:picLocks noChangeAspect="1"/>
          </p:cNvPicPr>
          <p:nvPr/>
        </p:nvPicPr>
        <p:blipFill>
          <a:blip r:embed="rId3" cstate="print"/>
          <a:stretch>
            <a:fillRect/>
          </a:stretch>
        </p:blipFill>
        <p:spPr>
          <a:xfrm>
            <a:off x="3275856" y="2852936"/>
            <a:ext cx="5513927" cy="3744416"/>
          </a:xfrm>
          <a:prstGeom prst="rect">
            <a:avLst/>
          </a:prstGeom>
        </p:spPr>
      </p:pic>
      <p:pic>
        <p:nvPicPr>
          <p:cNvPr id="9" name="Picture 17">
            <a:extLst>
              <a:ext uri="{FF2B5EF4-FFF2-40B4-BE49-F238E27FC236}">
                <a16:creationId xmlns="" xmlns:a16="http://schemas.microsoft.com/office/drawing/2014/main" xmlns:lc="http://schemas.openxmlformats.org/drawingml/2006/lockedCanvas" id="{40432A17-8642-4024-86DC-912E2FD7D4B6}"/>
              </a:ext>
            </a:extLst>
          </p:cNvPr>
          <p:cNvPicPr>
            <a:picLocks noChangeAspect="1" noChangeArrowheads="1"/>
          </p:cNvPicPr>
          <p:nvPr/>
        </p:nvPicPr>
        <p:blipFill>
          <a:blip r:embed="rId4" cstate="print">
            <a:lum bright="10000" contrast="30000"/>
          </a:blip>
          <a:srcRect/>
          <a:stretch>
            <a:fillRect/>
          </a:stretch>
        </p:blipFill>
        <p:spPr bwMode="auto">
          <a:xfrm rot="-2700000">
            <a:off x="544563" y="3650035"/>
            <a:ext cx="2110305" cy="211030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229600" cy="1143000"/>
          </a:xfrm>
        </p:spPr>
        <p:txBody>
          <a:bodyPr>
            <a:normAutofit fontScale="90000"/>
          </a:bodyPr>
          <a:lstStyle/>
          <a:p>
            <a:pPr algn="l"/>
            <a:r>
              <a:rPr lang="it-IT" b="1" dirty="0" smtClean="0"/>
              <a:t>FOV: DISTRIBUTION ON EACH FACE AND ON BASE</a:t>
            </a:r>
            <a:endParaRPr lang="it-IT" b="1" dirty="0"/>
          </a:p>
        </p:txBody>
      </p:sp>
      <p:sp>
        <p:nvSpPr>
          <p:cNvPr id="8" name="Segnaposto numero diapositiva 7"/>
          <p:cNvSpPr>
            <a:spLocks noGrp="1"/>
          </p:cNvSpPr>
          <p:nvPr>
            <p:ph type="sldNum" sz="quarter" idx="12"/>
          </p:nvPr>
        </p:nvSpPr>
        <p:spPr/>
        <p:txBody>
          <a:bodyPr/>
          <a:lstStyle/>
          <a:p>
            <a:fld id="{64EB0A97-64CF-44C0-8AA9-F1B406819B6A}" type="slidenum">
              <a:rPr lang="it-IT" smtClean="0"/>
              <a:pPr/>
              <a:t>13</a:t>
            </a:fld>
            <a:endParaRPr lang="it-IT"/>
          </a:p>
        </p:txBody>
      </p:sp>
      <p:sp>
        <p:nvSpPr>
          <p:cNvPr id="20" name="CasellaDiTesto 19"/>
          <p:cNvSpPr txBox="1"/>
          <p:nvPr/>
        </p:nvSpPr>
        <p:spPr>
          <a:xfrm>
            <a:off x="179512" y="1268760"/>
            <a:ext cx="4392488" cy="1569660"/>
          </a:xfrm>
          <a:prstGeom prst="rect">
            <a:avLst/>
          </a:prstGeom>
          <a:noFill/>
        </p:spPr>
        <p:txBody>
          <a:bodyPr wrap="square" rtlCol="0">
            <a:spAutoFit/>
          </a:bodyPr>
          <a:lstStyle/>
          <a:p>
            <a:r>
              <a:rPr lang="en-US" sz="2400" dirty="0" smtClean="0"/>
              <a:t>Total number of events on the faces </a:t>
            </a:r>
            <a:r>
              <a:rPr lang="en-US" sz="2400" b="1" dirty="0" smtClean="0"/>
              <a:t>(</a:t>
            </a:r>
            <a:r>
              <a:rPr lang="en-US" sz="2400" b="1" i="1" dirty="0" err="1" smtClean="0"/>
              <a:t>N</a:t>
            </a:r>
            <a:r>
              <a:rPr lang="en-US" sz="2400" b="1" i="1" baseline="-25000" dirty="0" err="1" smtClean="0"/>
              <a:t>Faces</a:t>
            </a:r>
            <a:r>
              <a:rPr lang="en-US" sz="2400" b="1" dirty="0" smtClean="0"/>
              <a:t> )</a:t>
            </a:r>
            <a:r>
              <a:rPr lang="en-US" sz="2400" dirty="0" smtClean="0"/>
              <a:t>: </a:t>
            </a:r>
          </a:p>
          <a:p>
            <a:endParaRPr lang="en-US" sz="2400" dirty="0" smtClean="0"/>
          </a:p>
          <a:p>
            <a:r>
              <a:rPr lang="en-US" sz="2400" b="1" dirty="0" smtClean="0"/>
              <a:t>100 000</a:t>
            </a:r>
          </a:p>
        </p:txBody>
      </p:sp>
      <p:pic>
        <p:nvPicPr>
          <p:cNvPr id="9" name="Immagine 8" descr="basefovcorretta.jpg"/>
          <p:cNvPicPr>
            <a:picLocks noChangeAspect="1"/>
          </p:cNvPicPr>
          <p:nvPr/>
        </p:nvPicPr>
        <p:blipFill>
          <a:blip r:embed="rId2" cstate="print"/>
          <a:stretch>
            <a:fillRect/>
          </a:stretch>
        </p:blipFill>
        <p:spPr>
          <a:xfrm>
            <a:off x="4644008" y="692696"/>
            <a:ext cx="4361067" cy="2952328"/>
          </a:xfrm>
          <a:prstGeom prst="rect">
            <a:avLst/>
          </a:prstGeom>
        </p:spPr>
      </p:pic>
      <p:pic>
        <p:nvPicPr>
          <p:cNvPr id="11" name="Immagine 10" descr="unnamed.jpg"/>
          <p:cNvPicPr>
            <a:picLocks noChangeAspect="1"/>
          </p:cNvPicPr>
          <p:nvPr/>
        </p:nvPicPr>
        <p:blipFill>
          <a:blip r:embed="rId3" cstate="print"/>
          <a:stretch>
            <a:fillRect/>
          </a:stretch>
        </p:blipFill>
        <p:spPr>
          <a:xfrm>
            <a:off x="108520" y="3645024"/>
            <a:ext cx="4535488" cy="3096344"/>
          </a:xfrm>
          <a:prstGeom prst="rect">
            <a:avLst/>
          </a:prstGeom>
        </p:spPr>
      </p:pic>
      <p:sp>
        <p:nvSpPr>
          <p:cNvPr id="10" name="CasellaDiTesto 9"/>
          <p:cNvSpPr txBox="1"/>
          <p:nvPr/>
        </p:nvSpPr>
        <p:spPr>
          <a:xfrm>
            <a:off x="4932040" y="4556154"/>
            <a:ext cx="4032448" cy="2185214"/>
          </a:xfrm>
          <a:prstGeom prst="rect">
            <a:avLst/>
          </a:prstGeom>
          <a:noFill/>
        </p:spPr>
        <p:txBody>
          <a:bodyPr wrap="square" rtlCol="0">
            <a:spAutoFit/>
          </a:bodyPr>
          <a:lstStyle/>
          <a:p>
            <a:r>
              <a:rPr lang="en-US" sz="2400" dirty="0" smtClean="0"/>
              <a:t>Total number of events on the base </a:t>
            </a:r>
            <a:r>
              <a:rPr lang="en-US" sz="2400" b="1" dirty="0" smtClean="0"/>
              <a:t>(</a:t>
            </a:r>
            <a:r>
              <a:rPr lang="en-US" sz="2400" b="1" i="1" dirty="0" err="1" smtClean="0"/>
              <a:t>N</a:t>
            </a:r>
            <a:r>
              <a:rPr lang="en-US" sz="2400" b="1" i="1" baseline="-25000" dirty="0" err="1" smtClean="0"/>
              <a:t>Base</a:t>
            </a:r>
            <a:r>
              <a:rPr lang="en-US" sz="2400" b="1" dirty="0" smtClean="0"/>
              <a:t> )</a:t>
            </a:r>
            <a:r>
              <a:rPr lang="en-US" sz="2400" dirty="0" smtClean="0"/>
              <a:t>: </a:t>
            </a:r>
          </a:p>
          <a:p>
            <a:endParaRPr lang="en-US" sz="2400" dirty="0" smtClean="0"/>
          </a:p>
          <a:p>
            <a:r>
              <a:rPr lang="en-US" sz="2400" b="1" dirty="0" smtClean="0"/>
              <a:t>42 261</a:t>
            </a:r>
          </a:p>
          <a:p>
            <a:r>
              <a:rPr lang="en-US" sz="2000" i="1" dirty="0" smtClean="0"/>
              <a:t>(proportional to base to faces area ratio)</a:t>
            </a:r>
          </a:p>
        </p:txBody>
      </p:sp>
      <p:sp>
        <p:nvSpPr>
          <p:cNvPr id="14" name="Freccia in giù 13"/>
          <p:cNvSpPr/>
          <p:nvPr/>
        </p:nvSpPr>
        <p:spPr>
          <a:xfrm flipH="1" flipV="1">
            <a:off x="6732240" y="3717032"/>
            <a:ext cx="380842" cy="86409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15" name="Freccia in giù 14"/>
          <p:cNvSpPr/>
          <p:nvPr/>
        </p:nvSpPr>
        <p:spPr>
          <a:xfrm flipH="1">
            <a:off x="2185843" y="2636912"/>
            <a:ext cx="380842" cy="86409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496944" cy="836712"/>
          </a:xfrm>
        </p:spPr>
        <p:txBody>
          <a:bodyPr>
            <a:normAutofit/>
          </a:bodyPr>
          <a:lstStyle/>
          <a:p>
            <a:pPr algn="l"/>
            <a:r>
              <a:rPr lang="it-IT" b="1" dirty="0" smtClean="0"/>
              <a:t>FOV SPACE ISOTROPY: </a:t>
            </a:r>
            <a:r>
              <a:rPr lang="it-IT" b="1" dirty="0" smtClean="0">
                <a:sym typeface="Symbol"/>
              </a:rPr>
              <a:t></a:t>
            </a:r>
            <a:r>
              <a:rPr lang="it-IT" b="1" baseline="-25000" dirty="0" smtClean="0">
                <a:sym typeface="Symbol"/>
              </a:rPr>
              <a:t>Face</a:t>
            </a:r>
            <a:r>
              <a:rPr lang="it-IT" b="1" dirty="0" smtClean="0">
                <a:sym typeface="Symbol"/>
              </a:rPr>
              <a:t>, </a:t>
            </a:r>
            <a:r>
              <a:rPr lang="it-IT" b="1" baseline="-25000" dirty="0" err="1" smtClean="0">
                <a:sym typeface="Symbol"/>
              </a:rPr>
              <a:t>Face</a:t>
            </a:r>
            <a:endParaRPr lang="it-IT" b="1" dirty="0"/>
          </a:p>
        </p:txBody>
      </p:sp>
      <p:sp>
        <p:nvSpPr>
          <p:cNvPr id="9" name="Segnaposto numero diapositiva 8"/>
          <p:cNvSpPr>
            <a:spLocks noGrp="1"/>
          </p:cNvSpPr>
          <p:nvPr>
            <p:ph type="sldNum" sz="quarter" idx="12"/>
          </p:nvPr>
        </p:nvSpPr>
        <p:spPr/>
        <p:txBody>
          <a:bodyPr/>
          <a:lstStyle/>
          <a:p>
            <a:fld id="{64EB0A97-64CF-44C0-8AA9-F1B406819B6A}" type="slidenum">
              <a:rPr lang="it-IT" smtClean="0"/>
              <a:pPr/>
              <a:t>14</a:t>
            </a:fld>
            <a:endParaRPr lang="it-IT"/>
          </a:p>
        </p:txBody>
      </p:sp>
      <p:pic>
        <p:nvPicPr>
          <p:cNvPr id="4" name="Immagine 3" descr="distr phi.jpg"/>
          <p:cNvPicPr>
            <a:picLocks noChangeAspect="1"/>
          </p:cNvPicPr>
          <p:nvPr/>
        </p:nvPicPr>
        <p:blipFill>
          <a:blip r:embed="rId2" cstate="print"/>
          <a:stretch>
            <a:fillRect/>
          </a:stretch>
        </p:blipFill>
        <p:spPr>
          <a:xfrm>
            <a:off x="72008" y="811788"/>
            <a:ext cx="4427984" cy="2980312"/>
          </a:xfrm>
          <a:prstGeom prst="rect">
            <a:avLst/>
          </a:prstGeom>
        </p:spPr>
      </p:pic>
      <p:pic>
        <p:nvPicPr>
          <p:cNvPr id="5" name="Immagine 4" descr="tetabase.jpg"/>
          <p:cNvPicPr>
            <a:picLocks noChangeAspect="1"/>
          </p:cNvPicPr>
          <p:nvPr/>
        </p:nvPicPr>
        <p:blipFill>
          <a:blip r:embed="rId3" cstate="print"/>
          <a:stretch>
            <a:fillRect/>
          </a:stretch>
        </p:blipFill>
        <p:spPr>
          <a:xfrm>
            <a:off x="72007" y="3861048"/>
            <a:ext cx="4427985" cy="2952328"/>
          </a:xfrm>
          <a:prstGeom prst="rect">
            <a:avLst/>
          </a:prstGeom>
        </p:spPr>
      </p:pic>
      <p:sp>
        <p:nvSpPr>
          <p:cNvPr id="13" name="CasellaDiTesto 12"/>
          <p:cNvSpPr txBox="1"/>
          <p:nvPr/>
        </p:nvSpPr>
        <p:spPr>
          <a:xfrm>
            <a:off x="5076056" y="893033"/>
            <a:ext cx="3672408" cy="5632311"/>
          </a:xfrm>
          <a:prstGeom prst="rect">
            <a:avLst/>
          </a:prstGeom>
          <a:noFill/>
        </p:spPr>
        <p:txBody>
          <a:bodyPr wrap="square" rtlCol="0">
            <a:spAutoFit/>
          </a:bodyPr>
          <a:lstStyle/>
          <a:p>
            <a:r>
              <a:rPr lang="en-US" sz="2400" b="1" dirty="0" smtClean="0">
                <a:sym typeface="Symbol"/>
              </a:rPr>
              <a:t>: azimuth angle</a:t>
            </a:r>
          </a:p>
          <a:p>
            <a:r>
              <a:rPr lang="en-US" sz="2400" b="1" dirty="0" smtClean="0">
                <a:sym typeface="Symbol"/>
              </a:rPr>
              <a:t>: zenithal angle</a:t>
            </a:r>
          </a:p>
          <a:p>
            <a:endParaRPr lang="en-US" sz="2400" b="1" dirty="0" smtClean="0">
              <a:sym typeface="Symbol"/>
            </a:endParaRPr>
          </a:p>
          <a:p>
            <a:r>
              <a:rPr lang="en-US" sz="2400" dirty="0" smtClean="0">
                <a:sym typeface="Symbol"/>
              </a:rPr>
              <a:t>For a given event, both </a:t>
            </a:r>
            <a:r>
              <a:rPr lang="en-US" sz="2400" baseline="-25000" dirty="0" smtClean="0">
                <a:sym typeface="Symbol"/>
              </a:rPr>
              <a:t>Face </a:t>
            </a:r>
            <a:r>
              <a:rPr lang="en-US" sz="2400" dirty="0" smtClean="0">
                <a:sym typeface="Symbol"/>
              </a:rPr>
              <a:t>and </a:t>
            </a:r>
            <a:r>
              <a:rPr lang="en-US" sz="2400" baseline="-25000" dirty="0" smtClean="0">
                <a:sym typeface="Symbol"/>
              </a:rPr>
              <a:t>Face</a:t>
            </a:r>
            <a:r>
              <a:rPr lang="en-US" sz="2400" dirty="0" smtClean="0">
                <a:sym typeface="Symbol"/>
              </a:rPr>
              <a:t> are randomly generated.</a:t>
            </a:r>
          </a:p>
          <a:p>
            <a:endParaRPr lang="en-US" sz="2400" dirty="0" smtClean="0">
              <a:sym typeface="Symbol"/>
            </a:endParaRPr>
          </a:p>
          <a:p>
            <a:r>
              <a:rPr lang="en-US" sz="2400" dirty="0" smtClean="0">
                <a:sym typeface="Symbol"/>
              </a:rPr>
              <a:t>  varies from 0 to 2.</a:t>
            </a:r>
          </a:p>
          <a:p>
            <a:r>
              <a:rPr lang="en-US" sz="2400" dirty="0" smtClean="0">
                <a:sym typeface="Symbol"/>
              </a:rPr>
              <a:t>The distribution of events </a:t>
            </a:r>
            <a:r>
              <a:rPr lang="en-US" sz="2400" dirty="0" err="1" smtClean="0">
                <a:sym typeface="Symbol"/>
              </a:rPr>
              <a:t>vs</a:t>
            </a:r>
            <a:r>
              <a:rPr lang="en-US" sz="2400" dirty="0" smtClean="0">
                <a:sym typeface="Symbol"/>
              </a:rPr>
              <a:t>  is constant.</a:t>
            </a:r>
          </a:p>
          <a:p>
            <a:endParaRPr lang="en-US" sz="2400" dirty="0" smtClean="0">
              <a:sym typeface="Symbol"/>
            </a:endParaRPr>
          </a:p>
          <a:p>
            <a:r>
              <a:rPr lang="en-US" sz="2400" dirty="0" smtClean="0">
                <a:sym typeface="Symbol"/>
              </a:rPr>
              <a:t>  varies form 0 to </a:t>
            </a:r>
            <a:r>
              <a:rPr lang="en-US" sz="3600" baseline="30000" dirty="0" smtClean="0">
                <a:sym typeface="Symbol"/>
              </a:rPr>
              <a:t></a:t>
            </a:r>
            <a:r>
              <a:rPr lang="en-US" sz="2400" dirty="0" smtClean="0">
                <a:sym typeface="Symbol"/>
              </a:rPr>
              <a:t>/</a:t>
            </a:r>
            <a:r>
              <a:rPr lang="en-US" sz="3600" baseline="-25000" dirty="0" smtClean="0">
                <a:sym typeface="Symbol"/>
              </a:rPr>
              <a:t>2</a:t>
            </a:r>
            <a:r>
              <a:rPr lang="en-US" sz="2400" dirty="0" smtClean="0">
                <a:sym typeface="Symbol"/>
              </a:rPr>
              <a:t>.</a:t>
            </a:r>
          </a:p>
          <a:p>
            <a:r>
              <a:rPr lang="en-US" sz="2400" dirty="0" smtClean="0">
                <a:sym typeface="Symbol"/>
              </a:rPr>
              <a:t>The distribution of events </a:t>
            </a:r>
            <a:r>
              <a:rPr lang="en-US" sz="2400" dirty="0" err="1" smtClean="0">
                <a:sym typeface="Symbol"/>
              </a:rPr>
              <a:t>vs</a:t>
            </a:r>
            <a:r>
              <a:rPr lang="en-US" sz="2400" dirty="0" smtClean="0">
                <a:sym typeface="Symbol"/>
              </a:rPr>
              <a:t>  is proportional to</a:t>
            </a:r>
          </a:p>
          <a:p>
            <a:r>
              <a:rPr lang="en-US" sz="2400" i="1" dirty="0" err="1" smtClean="0">
                <a:sym typeface="Symbol"/>
              </a:rPr>
              <a:t>sen</a:t>
            </a:r>
            <a:r>
              <a:rPr lang="en-US" sz="2400" i="1" dirty="0" smtClean="0">
                <a:sym typeface="Symbol"/>
              </a:rPr>
              <a:t>  </a:t>
            </a:r>
            <a:r>
              <a:rPr lang="en-US" sz="2400" i="1" dirty="0" err="1" smtClean="0">
                <a:sym typeface="Symbol"/>
              </a:rPr>
              <a:t>cos</a:t>
            </a:r>
            <a:r>
              <a:rPr lang="en-US" sz="2400" i="1" dirty="0" smtClean="0">
                <a:sym typeface="Symbol"/>
              </a:rPr>
              <a:t> </a:t>
            </a:r>
          </a:p>
        </p:txBody>
      </p:sp>
      <p:sp>
        <p:nvSpPr>
          <p:cNvPr id="7" name="CasellaDiTesto 6"/>
          <p:cNvSpPr txBox="1"/>
          <p:nvPr/>
        </p:nvSpPr>
        <p:spPr>
          <a:xfrm>
            <a:off x="3995936" y="3501008"/>
            <a:ext cx="1656184" cy="276999"/>
          </a:xfrm>
          <a:prstGeom prst="rect">
            <a:avLst/>
          </a:prstGeom>
          <a:noFill/>
        </p:spPr>
        <p:txBody>
          <a:bodyPr wrap="square" rtlCol="0">
            <a:spAutoFit/>
          </a:bodyPr>
          <a:lstStyle/>
          <a:p>
            <a:r>
              <a:rPr lang="it-IT" sz="1200" dirty="0" smtClean="0">
                <a:solidFill>
                  <a:schemeClr val="bg1"/>
                </a:solidFill>
              </a:rPr>
              <a:t>[</a:t>
            </a:r>
            <a:r>
              <a:rPr lang="it-IT" sz="1200" dirty="0" err="1" smtClean="0">
                <a:solidFill>
                  <a:schemeClr val="bg1"/>
                </a:solidFill>
              </a:rPr>
              <a:t>rad</a:t>
            </a:r>
            <a:r>
              <a:rPr lang="it-IT" sz="1200" dirty="0" smtClean="0">
                <a:solidFill>
                  <a:schemeClr val="bg1"/>
                </a:solidFill>
              </a:rPr>
              <a:t>]</a:t>
            </a:r>
            <a:endParaRPr lang="it-IT" dirty="0">
              <a:solidFill>
                <a:schemeClr val="bg1"/>
              </a:solidFill>
            </a:endParaRPr>
          </a:p>
        </p:txBody>
      </p:sp>
      <p:sp>
        <p:nvSpPr>
          <p:cNvPr id="8" name="CasellaDiTesto 7"/>
          <p:cNvSpPr txBox="1"/>
          <p:nvPr/>
        </p:nvSpPr>
        <p:spPr>
          <a:xfrm>
            <a:off x="3995936" y="6536377"/>
            <a:ext cx="1656184" cy="276999"/>
          </a:xfrm>
          <a:prstGeom prst="rect">
            <a:avLst/>
          </a:prstGeom>
          <a:noFill/>
        </p:spPr>
        <p:txBody>
          <a:bodyPr wrap="square" rtlCol="0">
            <a:spAutoFit/>
          </a:bodyPr>
          <a:lstStyle/>
          <a:p>
            <a:r>
              <a:rPr lang="it-IT" sz="1200" dirty="0" smtClean="0">
                <a:solidFill>
                  <a:schemeClr val="bg1"/>
                </a:solidFill>
              </a:rPr>
              <a:t>[</a:t>
            </a:r>
            <a:r>
              <a:rPr lang="it-IT" sz="1200" dirty="0" err="1" smtClean="0">
                <a:solidFill>
                  <a:schemeClr val="bg1"/>
                </a:solidFill>
              </a:rPr>
              <a:t>rad</a:t>
            </a:r>
            <a:r>
              <a:rPr lang="it-IT" sz="1200" dirty="0" smtClean="0">
                <a:solidFill>
                  <a:schemeClr val="bg1"/>
                </a:solidFill>
              </a:rPr>
              <a:t>]</a:t>
            </a:r>
            <a:endParaRPr lang="it-IT"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496944" cy="836712"/>
          </a:xfrm>
        </p:spPr>
        <p:txBody>
          <a:bodyPr>
            <a:normAutofit/>
          </a:bodyPr>
          <a:lstStyle/>
          <a:p>
            <a:pPr algn="l"/>
            <a:r>
              <a:rPr lang="it-IT" b="1" dirty="0" smtClean="0"/>
              <a:t>FOV SPACE ISOTROPY: </a:t>
            </a:r>
            <a:r>
              <a:rPr lang="it-IT" b="1" dirty="0" smtClean="0">
                <a:sym typeface="Symbol"/>
              </a:rPr>
              <a:t></a:t>
            </a:r>
            <a:r>
              <a:rPr lang="it-IT" b="1" baseline="-25000" dirty="0" smtClean="0">
                <a:sym typeface="Symbol"/>
              </a:rPr>
              <a:t>Base</a:t>
            </a:r>
            <a:r>
              <a:rPr lang="it-IT" b="1" dirty="0" smtClean="0">
                <a:sym typeface="Symbol"/>
              </a:rPr>
              <a:t>, </a:t>
            </a:r>
            <a:r>
              <a:rPr lang="it-IT" b="1" baseline="-25000" dirty="0" smtClean="0">
                <a:sym typeface="Symbol"/>
              </a:rPr>
              <a:t>Base</a:t>
            </a:r>
            <a:endParaRPr lang="it-IT" b="1" dirty="0"/>
          </a:p>
        </p:txBody>
      </p:sp>
      <p:sp>
        <p:nvSpPr>
          <p:cNvPr id="9" name="Segnaposto numero diapositiva 8"/>
          <p:cNvSpPr>
            <a:spLocks noGrp="1"/>
          </p:cNvSpPr>
          <p:nvPr>
            <p:ph type="sldNum" sz="quarter" idx="12"/>
          </p:nvPr>
        </p:nvSpPr>
        <p:spPr/>
        <p:txBody>
          <a:bodyPr/>
          <a:lstStyle/>
          <a:p>
            <a:fld id="{64EB0A97-64CF-44C0-8AA9-F1B406819B6A}" type="slidenum">
              <a:rPr lang="it-IT" smtClean="0"/>
              <a:pPr/>
              <a:t>15</a:t>
            </a:fld>
            <a:endParaRPr lang="it-IT"/>
          </a:p>
        </p:txBody>
      </p:sp>
      <p:pic>
        <p:nvPicPr>
          <p:cNvPr id="8" name="Immagine 7" descr="tetha corretto base.jpg"/>
          <p:cNvPicPr>
            <a:picLocks noChangeAspect="1"/>
          </p:cNvPicPr>
          <p:nvPr/>
        </p:nvPicPr>
        <p:blipFill>
          <a:blip r:embed="rId2" cstate="print"/>
          <a:stretch>
            <a:fillRect/>
          </a:stretch>
        </p:blipFill>
        <p:spPr>
          <a:xfrm>
            <a:off x="107504" y="3861048"/>
            <a:ext cx="4320480" cy="2930673"/>
          </a:xfrm>
          <a:prstGeom prst="rect">
            <a:avLst/>
          </a:prstGeom>
        </p:spPr>
      </p:pic>
      <p:pic>
        <p:nvPicPr>
          <p:cNvPr id="10" name="Immagine 9" descr="phi corretto base.jpg"/>
          <p:cNvPicPr>
            <a:picLocks noChangeAspect="1"/>
          </p:cNvPicPr>
          <p:nvPr/>
        </p:nvPicPr>
        <p:blipFill>
          <a:blip r:embed="rId3" cstate="print"/>
          <a:stretch>
            <a:fillRect/>
          </a:stretch>
        </p:blipFill>
        <p:spPr>
          <a:xfrm>
            <a:off x="107504" y="836712"/>
            <a:ext cx="4344194" cy="2950069"/>
          </a:xfrm>
          <a:prstGeom prst="rect">
            <a:avLst/>
          </a:prstGeom>
        </p:spPr>
      </p:pic>
      <p:sp>
        <p:nvSpPr>
          <p:cNvPr id="11" name="CasellaDiTesto 10"/>
          <p:cNvSpPr txBox="1"/>
          <p:nvPr/>
        </p:nvSpPr>
        <p:spPr>
          <a:xfrm>
            <a:off x="5004048" y="908720"/>
            <a:ext cx="3672408" cy="5632311"/>
          </a:xfrm>
          <a:prstGeom prst="rect">
            <a:avLst/>
          </a:prstGeom>
          <a:noFill/>
        </p:spPr>
        <p:txBody>
          <a:bodyPr wrap="square" rtlCol="0">
            <a:spAutoFit/>
          </a:bodyPr>
          <a:lstStyle/>
          <a:p>
            <a:r>
              <a:rPr lang="en-US" sz="2400" b="1" dirty="0" smtClean="0">
                <a:sym typeface="Symbol"/>
              </a:rPr>
              <a:t>: azimuth angle</a:t>
            </a:r>
          </a:p>
          <a:p>
            <a:r>
              <a:rPr lang="en-US" sz="2400" b="1" dirty="0" smtClean="0">
                <a:sym typeface="Symbol"/>
              </a:rPr>
              <a:t>: zenithal angle</a:t>
            </a:r>
          </a:p>
          <a:p>
            <a:endParaRPr lang="en-US" sz="2400" b="1" dirty="0" smtClean="0">
              <a:sym typeface="Symbol"/>
            </a:endParaRPr>
          </a:p>
          <a:p>
            <a:r>
              <a:rPr lang="en-US" sz="2400" dirty="0" smtClean="0">
                <a:sym typeface="Symbol"/>
              </a:rPr>
              <a:t>For a given event, both </a:t>
            </a:r>
            <a:r>
              <a:rPr lang="en-US" sz="2400" baseline="-25000" dirty="0" smtClean="0">
                <a:sym typeface="Symbol"/>
              </a:rPr>
              <a:t>Base </a:t>
            </a:r>
            <a:r>
              <a:rPr lang="en-US" sz="2400" dirty="0" smtClean="0">
                <a:sym typeface="Symbol"/>
              </a:rPr>
              <a:t>and </a:t>
            </a:r>
            <a:r>
              <a:rPr lang="en-US" sz="2400" baseline="-25000" dirty="0" smtClean="0">
                <a:sym typeface="Symbol"/>
              </a:rPr>
              <a:t>Base</a:t>
            </a:r>
            <a:r>
              <a:rPr lang="en-US" sz="2400" dirty="0" smtClean="0">
                <a:sym typeface="Symbol"/>
              </a:rPr>
              <a:t> are randomly generated.</a:t>
            </a:r>
          </a:p>
          <a:p>
            <a:endParaRPr lang="en-US" sz="2400" dirty="0" smtClean="0">
              <a:sym typeface="Symbol"/>
            </a:endParaRPr>
          </a:p>
          <a:p>
            <a:r>
              <a:rPr lang="en-US" sz="2400" dirty="0" smtClean="0">
                <a:sym typeface="Symbol"/>
              </a:rPr>
              <a:t>  varies from 0 to 2.</a:t>
            </a:r>
          </a:p>
          <a:p>
            <a:r>
              <a:rPr lang="en-US" sz="2400" dirty="0" smtClean="0">
                <a:sym typeface="Symbol"/>
              </a:rPr>
              <a:t>The distribution of events </a:t>
            </a:r>
            <a:r>
              <a:rPr lang="en-US" sz="2400" dirty="0" err="1" smtClean="0">
                <a:sym typeface="Symbol"/>
              </a:rPr>
              <a:t>vs</a:t>
            </a:r>
            <a:r>
              <a:rPr lang="en-US" sz="2400" dirty="0" smtClean="0">
                <a:sym typeface="Symbol"/>
              </a:rPr>
              <a:t>  is constant.</a:t>
            </a:r>
          </a:p>
          <a:p>
            <a:endParaRPr lang="en-US" sz="2400" dirty="0" smtClean="0">
              <a:sym typeface="Symbol"/>
            </a:endParaRPr>
          </a:p>
          <a:p>
            <a:r>
              <a:rPr lang="en-US" sz="2400" dirty="0" smtClean="0">
                <a:sym typeface="Symbol"/>
              </a:rPr>
              <a:t>  varies form 0 to </a:t>
            </a:r>
            <a:r>
              <a:rPr lang="en-US" sz="3600" baseline="30000" dirty="0" smtClean="0">
                <a:sym typeface="Symbol"/>
              </a:rPr>
              <a:t></a:t>
            </a:r>
            <a:r>
              <a:rPr lang="en-US" sz="2400" dirty="0" smtClean="0">
                <a:sym typeface="Symbol"/>
              </a:rPr>
              <a:t>/</a:t>
            </a:r>
            <a:r>
              <a:rPr lang="en-US" sz="3600" baseline="-25000" dirty="0" smtClean="0">
                <a:sym typeface="Symbol"/>
              </a:rPr>
              <a:t>2</a:t>
            </a:r>
            <a:r>
              <a:rPr lang="en-US" sz="2400" dirty="0" smtClean="0">
                <a:sym typeface="Symbol"/>
              </a:rPr>
              <a:t>.</a:t>
            </a:r>
          </a:p>
          <a:p>
            <a:r>
              <a:rPr lang="en-US" sz="2400" dirty="0" smtClean="0">
                <a:sym typeface="Symbol"/>
              </a:rPr>
              <a:t>The distribution of events </a:t>
            </a:r>
            <a:r>
              <a:rPr lang="en-US" sz="2400" dirty="0" err="1" smtClean="0">
                <a:sym typeface="Symbol"/>
              </a:rPr>
              <a:t>vs</a:t>
            </a:r>
            <a:r>
              <a:rPr lang="en-US" sz="2400" dirty="0" smtClean="0">
                <a:sym typeface="Symbol"/>
              </a:rPr>
              <a:t>  is proportional to</a:t>
            </a:r>
          </a:p>
          <a:p>
            <a:r>
              <a:rPr lang="en-US" sz="2400" i="1" dirty="0" err="1" smtClean="0">
                <a:sym typeface="Symbol"/>
              </a:rPr>
              <a:t>sen</a:t>
            </a:r>
            <a:r>
              <a:rPr lang="en-US" sz="2400" i="1" dirty="0" smtClean="0">
                <a:sym typeface="Symbol"/>
              </a:rPr>
              <a:t>  </a:t>
            </a:r>
            <a:r>
              <a:rPr lang="en-US" sz="2400" i="1" dirty="0" err="1" smtClean="0">
                <a:sym typeface="Symbol"/>
              </a:rPr>
              <a:t>cos</a:t>
            </a:r>
            <a:r>
              <a:rPr lang="en-US" sz="2400" i="1" dirty="0" smtClean="0">
                <a:sym typeface="Symbol"/>
              </a:rPr>
              <a:t> </a:t>
            </a:r>
          </a:p>
        </p:txBody>
      </p:sp>
      <p:sp>
        <p:nvSpPr>
          <p:cNvPr id="7" name="CasellaDiTesto 6"/>
          <p:cNvSpPr txBox="1"/>
          <p:nvPr/>
        </p:nvSpPr>
        <p:spPr>
          <a:xfrm>
            <a:off x="3923928" y="3501008"/>
            <a:ext cx="1656184" cy="276999"/>
          </a:xfrm>
          <a:prstGeom prst="rect">
            <a:avLst/>
          </a:prstGeom>
          <a:noFill/>
        </p:spPr>
        <p:txBody>
          <a:bodyPr wrap="square" rtlCol="0">
            <a:spAutoFit/>
          </a:bodyPr>
          <a:lstStyle/>
          <a:p>
            <a:r>
              <a:rPr lang="it-IT" sz="1200" dirty="0" smtClean="0">
                <a:solidFill>
                  <a:schemeClr val="bg1"/>
                </a:solidFill>
              </a:rPr>
              <a:t>[</a:t>
            </a:r>
            <a:r>
              <a:rPr lang="it-IT" sz="1200" dirty="0" err="1" smtClean="0">
                <a:solidFill>
                  <a:schemeClr val="bg1"/>
                </a:solidFill>
              </a:rPr>
              <a:t>rad</a:t>
            </a:r>
            <a:r>
              <a:rPr lang="it-IT" sz="1200" dirty="0" smtClean="0">
                <a:solidFill>
                  <a:schemeClr val="bg1"/>
                </a:solidFill>
              </a:rPr>
              <a:t>]</a:t>
            </a:r>
            <a:endParaRPr lang="it-IT" dirty="0">
              <a:solidFill>
                <a:schemeClr val="bg1"/>
              </a:solidFill>
            </a:endParaRPr>
          </a:p>
        </p:txBody>
      </p:sp>
      <p:sp>
        <p:nvSpPr>
          <p:cNvPr id="12" name="CasellaDiTesto 11"/>
          <p:cNvSpPr txBox="1"/>
          <p:nvPr/>
        </p:nvSpPr>
        <p:spPr>
          <a:xfrm>
            <a:off x="3923928" y="6536377"/>
            <a:ext cx="1656184" cy="276999"/>
          </a:xfrm>
          <a:prstGeom prst="rect">
            <a:avLst/>
          </a:prstGeom>
          <a:noFill/>
        </p:spPr>
        <p:txBody>
          <a:bodyPr wrap="square" rtlCol="0">
            <a:spAutoFit/>
          </a:bodyPr>
          <a:lstStyle/>
          <a:p>
            <a:r>
              <a:rPr lang="it-IT" sz="1200" dirty="0" smtClean="0">
                <a:solidFill>
                  <a:schemeClr val="bg1"/>
                </a:solidFill>
              </a:rPr>
              <a:t>[</a:t>
            </a:r>
            <a:r>
              <a:rPr lang="it-IT" sz="1200" dirty="0" err="1" smtClean="0">
                <a:solidFill>
                  <a:schemeClr val="bg1"/>
                </a:solidFill>
              </a:rPr>
              <a:t>rad</a:t>
            </a:r>
            <a:r>
              <a:rPr lang="it-IT" sz="1200" dirty="0" smtClean="0">
                <a:solidFill>
                  <a:schemeClr val="bg1"/>
                </a:solidFill>
              </a:rPr>
              <a:t>]</a:t>
            </a:r>
            <a:endParaRPr lang="it-IT"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80728"/>
          </a:xfrm>
        </p:spPr>
        <p:txBody>
          <a:bodyPr>
            <a:normAutofit/>
          </a:bodyPr>
          <a:lstStyle/>
          <a:p>
            <a:pPr algn="l"/>
            <a:r>
              <a:rPr lang="it-IT" b="1" dirty="0" smtClean="0"/>
              <a:t>FOV:  ASSUMPTIONS</a:t>
            </a:r>
            <a:endParaRPr lang="it-IT" b="1" dirty="0"/>
          </a:p>
        </p:txBody>
      </p:sp>
      <p:sp>
        <p:nvSpPr>
          <p:cNvPr id="3" name="Segnaposto contenuto 2"/>
          <p:cNvSpPr>
            <a:spLocks noGrp="1"/>
          </p:cNvSpPr>
          <p:nvPr>
            <p:ph idx="1"/>
          </p:nvPr>
        </p:nvSpPr>
        <p:spPr>
          <a:xfrm>
            <a:off x="179512" y="836712"/>
            <a:ext cx="8784976" cy="5688632"/>
          </a:xfrm>
        </p:spPr>
        <p:txBody>
          <a:bodyPr>
            <a:normAutofit fontScale="92500"/>
          </a:bodyPr>
          <a:lstStyle/>
          <a:p>
            <a:pPr marL="0">
              <a:spcBef>
                <a:spcPts val="0"/>
              </a:spcBef>
              <a:buNone/>
            </a:pPr>
            <a:r>
              <a:rPr lang="en-US" sz="3500" dirty="0" smtClean="0"/>
              <a:t>Each event in the FOV receives a random mass and velocity, hence a maximum altitude:</a:t>
            </a:r>
          </a:p>
          <a:p>
            <a:pPr marL="0">
              <a:spcBef>
                <a:spcPts val="0"/>
              </a:spcBef>
              <a:buNone/>
            </a:pPr>
            <a:endParaRPr lang="en-US" sz="3500" dirty="0" smtClean="0"/>
          </a:p>
          <a:p>
            <a:pPr marL="0">
              <a:spcBef>
                <a:spcPts val="0"/>
              </a:spcBef>
              <a:buNone/>
            </a:pPr>
            <a:r>
              <a:rPr lang="en-US" sz="3300" dirty="0" smtClean="0"/>
              <a:t>Speed range: 250-500 km/s</a:t>
            </a:r>
          </a:p>
          <a:p>
            <a:pPr marL="0">
              <a:spcBef>
                <a:spcPts val="0"/>
              </a:spcBef>
              <a:buNone/>
            </a:pPr>
            <a:r>
              <a:rPr lang="en-US" sz="3300" dirty="0" smtClean="0"/>
              <a:t>Mass range: 5-100 g</a:t>
            </a:r>
          </a:p>
          <a:p>
            <a:pPr marL="0">
              <a:spcBef>
                <a:spcPts val="0"/>
              </a:spcBef>
              <a:buNone/>
            </a:pPr>
            <a:r>
              <a:rPr lang="en-US" sz="3300" dirty="0" smtClean="0"/>
              <a:t>Maximum altitude as expected from the assigned mass</a:t>
            </a:r>
          </a:p>
          <a:p>
            <a:pPr marL="324000">
              <a:spcBef>
                <a:spcPts val="0"/>
              </a:spcBef>
              <a:buNone/>
            </a:pPr>
            <a:endParaRPr lang="en-US" sz="3500" dirty="0" smtClean="0"/>
          </a:p>
          <a:p>
            <a:pPr marL="0">
              <a:spcBef>
                <a:spcPts val="0"/>
              </a:spcBef>
              <a:buNone/>
            </a:pPr>
            <a:r>
              <a:rPr lang="en-US" sz="3500" dirty="0" smtClean="0"/>
              <a:t>Analyzing for each event the coordinates (x, y, z ) at any time, the SW checks following the </a:t>
            </a:r>
            <a:r>
              <a:rPr lang="en-US" sz="3500" dirty="0" err="1" smtClean="0"/>
              <a:t>nuclearite</a:t>
            </a:r>
            <a:r>
              <a:rPr lang="en-US" sz="3500" dirty="0" smtClean="0"/>
              <a:t> as it reaches the </a:t>
            </a:r>
            <a:r>
              <a:rPr lang="en-US" sz="3500" dirty="0" err="1" smtClean="0"/>
              <a:t>h</a:t>
            </a:r>
            <a:r>
              <a:rPr lang="en-US" sz="3500" baseline="-25000" dirty="0" err="1" smtClean="0"/>
              <a:t>max</a:t>
            </a:r>
            <a:r>
              <a:rPr lang="en-US" sz="3500" dirty="0" smtClean="0"/>
              <a:t> or it leaves the  FOV.</a:t>
            </a:r>
            <a:endParaRPr lang="en-US" sz="3800" dirty="0" smtClean="0"/>
          </a:p>
          <a:p>
            <a:pPr marL="0">
              <a:spcBef>
                <a:spcPts val="0"/>
              </a:spcBef>
              <a:buNone/>
            </a:pPr>
            <a:endParaRPr lang="en-US" dirty="0" smtClean="0"/>
          </a:p>
        </p:txBody>
      </p:sp>
      <p:sp>
        <p:nvSpPr>
          <p:cNvPr id="6" name="Segnaposto numero diapositiva 5"/>
          <p:cNvSpPr>
            <a:spLocks noGrp="1"/>
          </p:cNvSpPr>
          <p:nvPr>
            <p:ph type="sldNum" sz="quarter" idx="12"/>
          </p:nvPr>
        </p:nvSpPr>
        <p:spPr/>
        <p:txBody>
          <a:bodyPr/>
          <a:lstStyle/>
          <a:p>
            <a:fld id="{64EB0A97-64CF-44C0-8AA9-F1B406819B6A}" type="slidenum">
              <a:rPr lang="it-IT" smtClean="0"/>
              <a:pPr/>
              <a:t>16</a:t>
            </a:fld>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4EB0A97-64CF-44C0-8AA9-F1B406819B6A}" type="slidenum">
              <a:rPr lang="it-IT" smtClean="0"/>
              <a:pPr/>
              <a:t>17</a:t>
            </a:fld>
            <a:endParaRPr lang="it-IT"/>
          </a:p>
        </p:txBody>
      </p:sp>
      <p:pic>
        <p:nvPicPr>
          <p:cNvPr id="7" name="Immagine 6" descr="international-space-station (1).jpg"/>
          <p:cNvPicPr>
            <a:picLocks noChangeAspect="1"/>
          </p:cNvPicPr>
          <p:nvPr/>
        </p:nvPicPr>
        <p:blipFill>
          <a:blip r:embed="rId2" cstate="print"/>
          <a:stretch>
            <a:fillRect/>
          </a:stretch>
        </p:blipFill>
        <p:spPr>
          <a:xfrm>
            <a:off x="0" y="0"/>
            <a:ext cx="9144000" cy="6857999"/>
          </a:xfrm>
          <a:prstGeom prst="rect">
            <a:avLst/>
          </a:prstGeom>
          <a:noFill/>
          <a:ln>
            <a:noFill/>
          </a:ln>
        </p:spPr>
      </p:pic>
      <p:pic>
        <p:nvPicPr>
          <p:cNvPr id="10" name="Shape 185"/>
          <p:cNvPicPr preferRelativeResize="0"/>
          <p:nvPr/>
        </p:nvPicPr>
        <p:blipFill>
          <a:blip r:embed="rId3" cstate="print">
            <a:alphaModFix/>
          </a:blip>
          <a:stretch>
            <a:fillRect/>
          </a:stretch>
        </p:blipFill>
        <p:spPr>
          <a:xfrm>
            <a:off x="107504" y="5301208"/>
            <a:ext cx="2016224" cy="1440160"/>
          </a:xfrm>
          <a:prstGeom prst="rect">
            <a:avLst/>
          </a:prstGeom>
          <a:noFill/>
          <a:ln>
            <a:noFill/>
          </a:ln>
        </p:spPr>
      </p:pic>
      <p:sp>
        <p:nvSpPr>
          <p:cNvPr id="11" name="Titolo 1"/>
          <p:cNvSpPr>
            <a:spLocks noGrp="1"/>
          </p:cNvSpPr>
          <p:nvPr>
            <p:ph type="title"/>
          </p:nvPr>
        </p:nvSpPr>
        <p:spPr>
          <a:xfrm>
            <a:off x="179512" y="188640"/>
            <a:ext cx="5544616" cy="792088"/>
          </a:xfrm>
        </p:spPr>
        <p:txBody>
          <a:bodyPr>
            <a:noAutofit/>
          </a:bodyPr>
          <a:lstStyle/>
          <a:p>
            <a:pPr algn="l"/>
            <a:r>
              <a:rPr lang="it-IT" sz="5400" b="1" dirty="0" smtClean="0"/>
              <a:t>SIMULATIONS</a:t>
            </a:r>
            <a:endParaRPr lang="it-IT" sz="5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i 14"/>
          <p:cNvSpPr/>
          <p:nvPr/>
        </p:nvSpPr>
        <p:spPr>
          <a:xfrm rot="2224250">
            <a:off x="5386288" y="5430991"/>
            <a:ext cx="841091" cy="663487"/>
          </a:xfrm>
          <a:prstGeom prst="flowChartInputOutpu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0" y="0"/>
            <a:ext cx="6768752" cy="1143000"/>
          </a:xfrm>
        </p:spPr>
        <p:txBody>
          <a:bodyPr>
            <a:normAutofit/>
          </a:bodyPr>
          <a:lstStyle/>
          <a:p>
            <a:r>
              <a:rPr lang="it-IT" b="1" dirty="0" smtClean="0"/>
              <a:t>NUCLEARITE</a:t>
            </a:r>
            <a:r>
              <a:rPr lang="it-IT" dirty="0" smtClean="0"/>
              <a:t> </a:t>
            </a:r>
            <a:r>
              <a:rPr lang="it-IT" b="1" dirty="0" smtClean="0"/>
              <a:t>SIMULATIONS</a:t>
            </a:r>
            <a:endParaRPr lang="it-IT" b="1" dirty="0"/>
          </a:p>
        </p:txBody>
      </p:sp>
      <p:sp>
        <p:nvSpPr>
          <p:cNvPr id="3" name="Segnaposto contenuto 2"/>
          <p:cNvSpPr>
            <a:spLocks noGrp="1"/>
          </p:cNvSpPr>
          <p:nvPr>
            <p:ph idx="1"/>
          </p:nvPr>
        </p:nvSpPr>
        <p:spPr>
          <a:xfrm>
            <a:off x="305780" y="1052736"/>
            <a:ext cx="8532440" cy="3528392"/>
          </a:xfrm>
        </p:spPr>
        <p:txBody>
          <a:bodyPr>
            <a:normAutofit/>
          </a:bodyPr>
          <a:lstStyle/>
          <a:p>
            <a:pPr marL="0">
              <a:spcBef>
                <a:spcPts val="0"/>
              </a:spcBef>
              <a:buNone/>
            </a:pPr>
            <a:r>
              <a:rPr lang="en-US" sz="2400" dirty="0" smtClean="0"/>
              <a:t>The simulator can operate in two RS one ground based and the other ISS based, the latter only was considered.</a:t>
            </a:r>
          </a:p>
          <a:p>
            <a:pPr marL="0">
              <a:spcBef>
                <a:spcPts val="0"/>
              </a:spcBef>
              <a:buNone/>
            </a:pPr>
            <a:endParaRPr lang="en-US" sz="2400" dirty="0" smtClean="0"/>
          </a:p>
          <a:p>
            <a:pPr marL="0">
              <a:spcBef>
                <a:spcPts val="0"/>
              </a:spcBef>
              <a:buNone/>
            </a:pPr>
            <a:r>
              <a:rPr lang="en-US" sz="2400" dirty="0" smtClean="0"/>
              <a:t>It simulates the path of the </a:t>
            </a:r>
            <a:r>
              <a:rPr lang="en-US" sz="2400" dirty="0" err="1" smtClean="0"/>
              <a:t>nuclearite</a:t>
            </a:r>
            <a:r>
              <a:rPr lang="en-US" sz="2400" dirty="0" smtClean="0"/>
              <a:t>  and associated  light curve with a time tick of 1 ms, accounting also for the boundary conditions of:</a:t>
            </a:r>
          </a:p>
          <a:p>
            <a:pPr marL="0">
              <a:spcBef>
                <a:spcPts val="0"/>
              </a:spcBef>
              <a:buNone/>
            </a:pPr>
            <a:endParaRPr lang="en-US" sz="2400" dirty="0" smtClean="0"/>
          </a:p>
          <a:p>
            <a:pPr marL="0">
              <a:spcBef>
                <a:spcPts val="0"/>
              </a:spcBef>
            </a:pPr>
            <a:r>
              <a:rPr lang="en-US" sz="2400" dirty="0" smtClean="0"/>
              <a:t>FOV</a:t>
            </a:r>
          </a:p>
          <a:p>
            <a:pPr marL="0">
              <a:spcBef>
                <a:spcPts val="0"/>
              </a:spcBef>
            </a:pPr>
            <a:r>
              <a:rPr lang="en-US" sz="2400" dirty="0" err="1" smtClean="0"/>
              <a:t>h</a:t>
            </a:r>
            <a:r>
              <a:rPr lang="en-US" sz="2400" baseline="-25000" dirty="0" err="1" smtClean="0"/>
              <a:t>max</a:t>
            </a:r>
            <a:endParaRPr lang="en-US" sz="2400" dirty="0" smtClean="0"/>
          </a:p>
          <a:p>
            <a:pPr marL="0">
              <a:spcBef>
                <a:spcPts val="0"/>
              </a:spcBef>
              <a:buNone/>
            </a:pPr>
            <a:endParaRPr lang="en-US" sz="2400" dirty="0" smtClean="0"/>
          </a:p>
        </p:txBody>
      </p:sp>
      <p:sp>
        <p:nvSpPr>
          <p:cNvPr id="31" name="Segnaposto numero diapositiva 30"/>
          <p:cNvSpPr>
            <a:spLocks noGrp="1"/>
          </p:cNvSpPr>
          <p:nvPr>
            <p:ph type="sldNum" sz="quarter" idx="12"/>
          </p:nvPr>
        </p:nvSpPr>
        <p:spPr/>
        <p:txBody>
          <a:bodyPr/>
          <a:lstStyle/>
          <a:p>
            <a:fld id="{64EB0A97-64CF-44C0-8AA9-F1B406819B6A}" type="slidenum">
              <a:rPr lang="it-IT" smtClean="0"/>
              <a:pPr/>
              <a:t>18</a:t>
            </a:fld>
            <a:endParaRPr lang="it-IT"/>
          </a:p>
        </p:txBody>
      </p:sp>
      <p:pic>
        <p:nvPicPr>
          <p:cNvPr id="4" name="Immagine 3" descr="MOD (2).png"/>
          <p:cNvPicPr>
            <a:picLocks noChangeAspect="1"/>
          </p:cNvPicPr>
          <p:nvPr/>
        </p:nvPicPr>
        <p:blipFill>
          <a:blip r:embed="rId2" cstate="print"/>
          <a:srcRect/>
          <a:stretch>
            <a:fillRect/>
          </a:stretch>
        </p:blipFill>
        <p:spPr>
          <a:xfrm rot="10800000">
            <a:off x="2915816" y="5589240"/>
            <a:ext cx="680110" cy="576064"/>
          </a:xfrm>
          <a:prstGeom prst="rect">
            <a:avLst/>
          </a:prstGeom>
          <a:effectLst>
            <a:outerShdw blurRad="50800" dist="50800" dir="5400000" sx="1000" sy="1000" algn="ctr" rotWithShape="0">
              <a:srgbClr val="000000"/>
            </a:outerShdw>
          </a:effectLst>
        </p:spPr>
      </p:pic>
      <p:pic>
        <p:nvPicPr>
          <p:cNvPr id="5" name="Immagine 4" descr="MOD (2).png"/>
          <p:cNvPicPr>
            <a:picLocks noChangeAspect="1"/>
          </p:cNvPicPr>
          <p:nvPr/>
        </p:nvPicPr>
        <p:blipFill>
          <a:blip r:embed="rId2" cstate="print"/>
          <a:srcRect/>
          <a:stretch>
            <a:fillRect/>
          </a:stretch>
        </p:blipFill>
        <p:spPr>
          <a:xfrm>
            <a:off x="5508104" y="3717032"/>
            <a:ext cx="615729" cy="521532"/>
          </a:xfrm>
          <a:prstGeom prst="rect">
            <a:avLst/>
          </a:prstGeom>
        </p:spPr>
      </p:pic>
      <p:sp>
        <p:nvSpPr>
          <p:cNvPr id="7" name="Freccia a destra 6"/>
          <p:cNvSpPr/>
          <p:nvPr/>
        </p:nvSpPr>
        <p:spPr>
          <a:xfrm>
            <a:off x="6588224" y="3789040"/>
            <a:ext cx="1152128" cy="3600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7.8 km/s</a:t>
            </a:r>
            <a:endParaRPr lang="it-IT" dirty="0"/>
          </a:p>
        </p:txBody>
      </p:sp>
      <p:cxnSp>
        <p:nvCxnSpPr>
          <p:cNvPr id="8" name="Connettore 2 7"/>
          <p:cNvCxnSpPr>
            <a:endCxn id="44" idx="1"/>
          </p:cNvCxnSpPr>
          <p:nvPr/>
        </p:nvCxnSpPr>
        <p:spPr>
          <a:xfrm flipV="1">
            <a:off x="3275856" y="5197842"/>
            <a:ext cx="1368152" cy="60742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V="1">
            <a:off x="3275856" y="4365104"/>
            <a:ext cx="0" cy="144016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3275856" y="5805264"/>
            <a:ext cx="1728192"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riangolo isoscele 11"/>
          <p:cNvSpPr/>
          <p:nvPr/>
        </p:nvSpPr>
        <p:spPr>
          <a:xfrm>
            <a:off x="5292080" y="4221088"/>
            <a:ext cx="1008112" cy="1512168"/>
          </a:xfrm>
          <a:prstGeom prst="triangle">
            <a:avLst/>
          </a:prstGeom>
          <a:solidFill>
            <a:schemeClr val="tx1">
              <a:alpha val="61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rco 13"/>
          <p:cNvSpPr/>
          <p:nvPr/>
        </p:nvSpPr>
        <p:spPr>
          <a:xfrm>
            <a:off x="0" y="5733256"/>
            <a:ext cx="9525475" cy="857899"/>
          </a:xfrm>
          <a:prstGeom prst="arc">
            <a:avLst>
              <a:gd name="adj1" fmla="val 10930768"/>
              <a:gd name="adj2" fmla="val 21437215"/>
            </a:avLst>
          </a:prstGeom>
          <a:ln w="603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8" name="Connettore 1 17"/>
          <p:cNvCxnSpPr/>
          <p:nvPr/>
        </p:nvCxnSpPr>
        <p:spPr>
          <a:xfrm>
            <a:off x="5796136" y="4221088"/>
            <a:ext cx="0" cy="19442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a:stCxn id="12" idx="0"/>
          </p:cNvCxnSpPr>
          <p:nvPr/>
        </p:nvCxnSpPr>
        <p:spPr>
          <a:xfrm>
            <a:off x="5796136" y="4221088"/>
            <a:ext cx="0" cy="11521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4427984" y="3861048"/>
            <a:ext cx="1296144" cy="338554"/>
          </a:xfrm>
          <a:prstGeom prst="rect">
            <a:avLst/>
          </a:prstGeom>
          <a:noFill/>
        </p:spPr>
        <p:txBody>
          <a:bodyPr wrap="square" rtlCol="0">
            <a:spAutoFit/>
          </a:bodyPr>
          <a:lstStyle/>
          <a:p>
            <a:r>
              <a:rPr lang="it-IT" sz="1600" b="1" dirty="0" err="1" smtClean="0"/>
              <a:t>Mini-EUSO</a:t>
            </a:r>
            <a:endParaRPr lang="it-IT" sz="1600" b="1" dirty="0"/>
          </a:p>
        </p:txBody>
      </p:sp>
      <p:sp>
        <p:nvSpPr>
          <p:cNvPr id="29" name="CasellaDiTesto 28"/>
          <p:cNvSpPr txBox="1"/>
          <p:nvPr/>
        </p:nvSpPr>
        <p:spPr>
          <a:xfrm>
            <a:off x="1403648" y="5373217"/>
            <a:ext cx="2520280" cy="338554"/>
          </a:xfrm>
          <a:prstGeom prst="rect">
            <a:avLst/>
          </a:prstGeom>
          <a:noFill/>
        </p:spPr>
        <p:txBody>
          <a:bodyPr wrap="square" rtlCol="0">
            <a:spAutoFit/>
          </a:bodyPr>
          <a:lstStyle/>
          <a:p>
            <a:r>
              <a:rPr lang="it-IT" sz="1600" b="1" dirty="0" smtClean="0"/>
              <a:t>Ground</a:t>
            </a:r>
            <a:r>
              <a:rPr lang="it-IT" sz="1600" dirty="0" smtClean="0"/>
              <a:t> </a:t>
            </a:r>
            <a:r>
              <a:rPr lang="it-IT" sz="1600" b="1" dirty="0" smtClean="0"/>
              <a:t>Simulator</a:t>
            </a:r>
            <a:endParaRPr lang="it-IT" sz="1600" b="1" dirty="0"/>
          </a:p>
        </p:txBody>
      </p:sp>
      <p:sp>
        <p:nvSpPr>
          <p:cNvPr id="30" name="CasellaDiTesto 29"/>
          <p:cNvSpPr txBox="1"/>
          <p:nvPr/>
        </p:nvSpPr>
        <p:spPr>
          <a:xfrm>
            <a:off x="6012160" y="4869160"/>
            <a:ext cx="576064" cy="369332"/>
          </a:xfrm>
          <a:prstGeom prst="rect">
            <a:avLst/>
          </a:prstGeom>
          <a:noFill/>
        </p:spPr>
        <p:txBody>
          <a:bodyPr wrap="square" rtlCol="0">
            <a:spAutoFit/>
          </a:bodyPr>
          <a:lstStyle/>
          <a:p>
            <a:r>
              <a:rPr lang="it-IT" b="1" dirty="0" smtClean="0"/>
              <a:t>FOV</a:t>
            </a:r>
            <a:endParaRPr lang="it-IT" b="1" dirty="0"/>
          </a:p>
        </p:txBody>
      </p:sp>
      <p:cxnSp>
        <p:nvCxnSpPr>
          <p:cNvPr id="32" name="Connettore 2 31"/>
          <p:cNvCxnSpPr/>
          <p:nvPr/>
        </p:nvCxnSpPr>
        <p:spPr>
          <a:xfrm>
            <a:off x="6948264" y="4221088"/>
            <a:ext cx="0" cy="1584176"/>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a:off x="6948264" y="4869160"/>
            <a:ext cx="1512168" cy="338554"/>
          </a:xfrm>
          <a:prstGeom prst="rect">
            <a:avLst/>
          </a:prstGeom>
          <a:noFill/>
        </p:spPr>
        <p:txBody>
          <a:bodyPr wrap="square" rtlCol="0">
            <a:spAutoFit/>
          </a:bodyPr>
          <a:lstStyle/>
          <a:p>
            <a:r>
              <a:rPr lang="it-IT" sz="1600" b="1" dirty="0" smtClean="0"/>
              <a:t>400 km</a:t>
            </a:r>
            <a:endParaRPr lang="it-IT" sz="1100" b="1" dirty="0"/>
          </a:p>
        </p:txBody>
      </p:sp>
      <p:sp>
        <p:nvSpPr>
          <p:cNvPr id="36" name="CasellaDiTesto 35"/>
          <p:cNvSpPr txBox="1"/>
          <p:nvPr/>
        </p:nvSpPr>
        <p:spPr>
          <a:xfrm>
            <a:off x="7991872" y="5949280"/>
            <a:ext cx="1152128" cy="461665"/>
          </a:xfrm>
          <a:prstGeom prst="rect">
            <a:avLst/>
          </a:prstGeom>
          <a:noFill/>
        </p:spPr>
        <p:txBody>
          <a:bodyPr wrap="square" rtlCol="0">
            <a:spAutoFit/>
          </a:bodyPr>
          <a:lstStyle/>
          <a:p>
            <a:r>
              <a:rPr lang="it-IT" sz="2400" b="1" dirty="0" smtClean="0">
                <a:solidFill>
                  <a:srgbClr val="00B050"/>
                </a:solidFill>
              </a:rPr>
              <a:t>EARTH</a:t>
            </a:r>
            <a:endParaRPr lang="it-IT" sz="2400" b="1" dirty="0">
              <a:solidFill>
                <a:srgbClr val="00B050"/>
              </a:solidFill>
            </a:endParaRPr>
          </a:p>
        </p:txBody>
      </p:sp>
      <p:sp>
        <p:nvSpPr>
          <p:cNvPr id="43" name="CasellaDiTesto 42"/>
          <p:cNvSpPr txBox="1"/>
          <p:nvPr/>
        </p:nvSpPr>
        <p:spPr>
          <a:xfrm>
            <a:off x="3275856" y="4283804"/>
            <a:ext cx="288032" cy="369332"/>
          </a:xfrm>
          <a:prstGeom prst="rect">
            <a:avLst/>
          </a:prstGeom>
          <a:noFill/>
        </p:spPr>
        <p:txBody>
          <a:bodyPr wrap="square" rtlCol="0">
            <a:spAutoFit/>
          </a:bodyPr>
          <a:lstStyle/>
          <a:p>
            <a:r>
              <a:rPr lang="it-IT" dirty="0" smtClean="0"/>
              <a:t>z</a:t>
            </a:r>
            <a:endParaRPr lang="it-IT" dirty="0"/>
          </a:p>
        </p:txBody>
      </p:sp>
      <p:sp>
        <p:nvSpPr>
          <p:cNvPr id="44" name="CasellaDiTesto 43"/>
          <p:cNvSpPr txBox="1"/>
          <p:nvPr/>
        </p:nvSpPr>
        <p:spPr>
          <a:xfrm>
            <a:off x="4644008" y="5013176"/>
            <a:ext cx="288032" cy="369332"/>
          </a:xfrm>
          <a:prstGeom prst="rect">
            <a:avLst/>
          </a:prstGeom>
          <a:noFill/>
        </p:spPr>
        <p:txBody>
          <a:bodyPr wrap="square" rtlCol="0">
            <a:spAutoFit/>
          </a:bodyPr>
          <a:lstStyle/>
          <a:p>
            <a:r>
              <a:rPr lang="it-IT" dirty="0" smtClean="0"/>
              <a:t>y</a:t>
            </a:r>
            <a:endParaRPr lang="it-IT" dirty="0"/>
          </a:p>
        </p:txBody>
      </p:sp>
      <p:sp>
        <p:nvSpPr>
          <p:cNvPr id="45" name="CasellaDiTesto 44"/>
          <p:cNvSpPr txBox="1"/>
          <p:nvPr/>
        </p:nvSpPr>
        <p:spPr>
          <a:xfrm>
            <a:off x="4860032" y="5733256"/>
            <a:ext cx="288032" cy="369332"/>
          </a:xfrm>
          <a:prstGeom prst="rect">
            <a:avLst/>
          </a:prstGeom>
          <a:noFill/>
        </p:spPr>
        <p:txBody>
          <a:bodyPr wrap="square" rtlCol="0">
            <a:spAutoFit/>
          </a:bodyPr>
          <a:lstStyle/>
          <a:p>
            <a:r>
              <a:rPr lang="it-IT" dirty="0" smtClean="0"/>
              <a:t>x</a:t>
            </a:r>
            <a:endParaRPr lang="it-IT" dirty="0"/>
          </a:p>
        </p:txBody>
      </p:sp>
      <p:cxnSp>
        <p:nvCxnSpPr>
          <p:cNvPr id="34" name="Connettore 2 33"/>
          <p:cNvCxnSpPr/>
          <p:nvPr/>
        </p:nvCxnSpPr>
        <p:spPr>
          <a:xfrm flipV="1">
            <a:off x="5796136" y="3501008"/>
            <a:ext cx="0" cy="64807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a:off x="5796136" y="4149080"/>
            <a:ext cx="576064"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flipV="1">
            <a:off x="5796136" y="3933056"/>
            <a:ext cx="504056"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CasellaDiTesto 47"/>
          <p:cNvSpPr txBox="1"/>
          <p:nvPr/>
        </p:nvSpPr>
        <p:spPr>
          <a:xfrm>
            <a:off x="5796136" y="3356992"/>
            <a:ext cx="288032" cy="369332"/>
          </a:xfrm>
          <a:prstGeom prst="rect">
            <a:avLst/>
          </a:prstGeom>
          <a:noFill/>
        </p:spPr>
        <p:txBody>
          <a:bodyPr wrap="square" rtlCol="0">
            <a:spAutoFit/>
          </a:bodyPr>
          <a:lstStyle/>
          <a:p>
            <a:r>
              <a:rPr lang="it-IT" dirty="0" smtClean="0"/>
              <a:t>z</a:t>
            </a:r>
            <a:endParaRPr lang="it-IT" dirty="0"/>
          </a:p>
        </p:txBody>
      </p:sp>
      <p:sp>
        <p:nvSpPr>
          <p:cNvPr id="49" name="CasellaDiTesto 48"/>
          <p:cNvSpPr txBox="1"/>
          <p:nvPr/>
        </p:nvSpPr>
        <p:spPr>
          <a:xfrm>
            <a:off x="6228184" y="3645024"/>
            <a:ext cx="288032" cy="369332"/>
          </a:xfrm>
          <a:prstGeom prst="rect">
            <a:avLst/>
          </a:prstGeom>
          <a:noFill/>
        </p:spPr>
        <p:txBody>
          <a:bodyPr wrap="square" rtlCol="0">
            <a:spAutoFit/>
          </a:bodyPr>
          <a:lstStyle/>
          <a:p>
            <a:r>
              <a:rPr lang="it-IT" dirty="0" smtClean="0"/>
              <a:t>y</a:t>
            </a:r>
            <a:endParaRPr lang="it-IT" dirty="0"/>
          </a:p>
        </p:txBody>
      </p:sp>
      <p:sp>
        <p:nvSpPr>
          <p:cNvPr id="50" name="CasellaDiTesto 49"/>
          <p:cNvSpPr txBox="1"/>
          <p:nvPr/>
        </p:nvSpPr>
        <p:spPr>
          <a:xfrm>
            <a:off x="6228184" y="4067780"/>
            <a:ext cx="288032" cy="369332"/>
          </a:xfrm>
          <a:prstGeom prst="rect">
            <a:avLst/>
          </a:prstGeom>
          <a:noFill/>
        </p:spPr>
        <p:txBody>
          <a:bodyPr wrap="square" rtlCol="0">
            <a:spAutoFit/>
          </a:bodyPr>
          <a:lstStyle/>
          <a:p>
            <a:r>
              <a:rPr lang="it-IT" dirty="0" smtClean="0"/>
              <a:t>x</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96" y="44624"/>
            <a:ext cx="6995120" cy="1143000"/>
          </a:xfrm>
        </p:spPr>
        <p:txBody>
          <a:bodyPr>
            <a:normAutofit/>
          </a:bodyPr>
          <a:lstStyle/>
          <a:p>
            <a:pPr algn="l"/>
            <a:r>
              <a:rPr lang="it-IT" b="1" dirty="0" smtClean="0"/>
              <a:t>SIMULATION I/O</a:t>
            </a:r>
            <a:endParaRPr lang="it-IT" b="1" dirty="0"/>
          </a:p>
        </p:txBody>
      </p:sp>
      <p:sp>
        <p:nvSpPr>
          <p:cNvPr id="11" name="Segnaposto numero diapositiva 10"/>
          <p:cNvSpPr>
            <a:spLocks noGrp="1"/>
          </p:cNvSpPr>
          <p:nvPr>
            <p:ph type="sldNum" sz="quarter" idx="12"/>
          </p:nvPr>
        </p:nvSpPr>
        <p:spPr/>
        <p:txBody>
          <a:bodyPr/>
          <a:lstStyle/>
          <a:p>
            <a:fld id="{64EB0A97-64CF-44C0-8AA9-F1B406819B6A}" type="slidenum">
              <a:rPr lang="it-IT" smtClean="0"/>
              <a:pPr/>
              <a:t>19</a:t>
            </a:fld>
            <a:endParaRPr lang="it-IT"/>
          </a:p>
        </p:txBody>
      </p:sp>
      <p:sp>
        <p:nvSpPr>
          <p:cNvPr id="4" name="CasellaDiTesto 3"/>
          <p:cNvSpPr txBox="1"/>
          <p:nvPr/>
        </p:nvSpPr>
        <p:spPr>
          <a:xfrm>
            <a:off x="755576" y="1124744"/>
            <a:ext cx="3528392" cy="5355312"/>
          </a:xfrm>
          <a:prstGeom prst="rect">
            <a:avLst/>
          </a:prstGeom>
          <a:noFill/>
        </p:spPr>
        <p:txBody>
          <a:bodyPr wrap="square" rtlCol="0">
            <a:spAutoFit/>
          </a:bodyPr>
          <a:lstStyle/>
          <a:p>
            <a:r>
              <a:rPr lang="en-US" b="1" dirty="0" smtClean="0"/>
              <a:t>INPUT</a:t>
            </a:r>
            <a:r>
              <a:rPr lang="en-US" dirty="0" smtClean="0">
                <a:solidFill>
                  <a:srgbClr val="C00000"/>
                </a:solidFill>
              </a:rPr>
              <a:t>  </a:t>
            </a:r>
          </a:p>
          <a:p>
            <a:endParaRPr lang="en-US" dirty="0" smtClean="0">
              <a:solidFill>
                <a:srgbClr val="C00000"/>
              </a:solidFill>
            </a:endParaRPr>
          </a:p>
          <a:p>
            <a:r>
              <a:rPr lang="en-US" dirty="0" smtClean="0"/>
              <a:t>Mass  (Range:  5 - 100 g)</a:t>
            </a:r>
          </a:p>
          <a:p>
            <a:endParaRPr lang="en-US" dirty="0" smtClean="0"/>
          </a:p>
          <a:p>
            <a:r>
              <a:rPr lang="en-US" dirty="0" smtClean="0"/>
              <a:t>Horizontal speed of  Mini-EUSO</a:t>
            </a:r>
          </a:p>
          <a:p>
            <a:endParaRPr lang="en-US" dirty="0" smtClean="0"/>
          </a:p>
          <a:p>
            <a:r>
              <a:rPr lang="en-US" dirty="0" smtClean="0"/>
              <a:t>Initial coordinates of Mini-EUSO</a:t>
            </a:r>
          </a:p>
          <a:p>
            <a:endParaRPr lang="en-US" dirty="0"/>
          </a:p>
          <a:p>
            <a:r>
              <a:rPr lang="en-US" dirty="0" smtClean="0"/>
              <a:t>Duration of the event</a:t>
            </a:r>
          </a:p>
          <a:p>
            <a:endParaRPr lang="en-US" dirty="0" smtClean="0"/>
          </a:p>
          <a:p>
            <a:r>
              <a:rPr lang="en-US" dirty="0" smtClean="0"/>
              <a:t>Velocity of </a:t>
            </a:r>
            <a:r>
              <a:rPr lang="en-US" dirty="0" err="1" smtClean="0"/>
              <a:t>nuclearite</a:t>
            </a:r>
            <a:endParaRPr lang="en-US" dirty="0" smtClean="0"/>
          </a:p>
          <a:p>
            <a:endParaRPr lang="en-US" dirty="0"/>
          </a:p>
          <a:p>
            <a:r>
              <a:rPr lang="en-US" dirty="0" smtClean="0"/>
              <a:t>Maximum height of </a:t>
            </a:r>
            <a:r>
              <a:rPr lang="en-US" dirty="0" err="1" smtClean="0"/>
              <a:t>nuclearite</a:t>
            </a:r>
            <a:endParaRPr lang="en-US" dirty="0" smtClean="0"/>
          </a:p>
          <a:p>
            <a:r>
              <a:rPr lang="en-US" dirty="0" smtClean="0"/>
              <a:t>light emission that can be </a:t>
            </a:r>
          </a:p>
          <a:p>
            <a:r>
              <a:rPr lang="en-US" dirty="0" smtClean="0"/>
              <a:t>registered by Mini-EUSO</a:t>
            </a:r>
          </a:p>
          <a:p>
            <a:endParaRPr lang="en-US" dirty="0" smtClean="0"/>
          </a:p>
          <a:p>
            <a:endParaRPr lang="en-US" dirty="0" smtClean="0"/>
          </a:p>
          <a:p>
            <a:r>
              <a:rPr lang="en-US" dirty="0" smtClean="0"/>
              <a:t> </a:t>
            </a:r>
            <a:r>
              <a:rPr lang="en-US" b="1" dirty="0" smtClean="0"/>
              <a:t>Simulation run on 10 000 </a:t>
            </a:r>
            <a:r>
              <a:rPr lang="en-US" b="1" dirty="0" err="1" smtClean="0"/>
              <a:t>nuclearites</a:t>
            </a:r>
            <a:endParaRPr lang="en-US" b="1" dirty="0" smtClean="0"/>
          </a:p>
        </p:txBody>
      </p:sp>
      <p:sp>
        <p:nvSpPr>
          <p:cNvPr id="5" name="CasellaDiTesto 4"/>
          <p:cNvSpPr txBox="1"/>
          <p:nvPr/>
        </p:nvSpPr>
        <p:spPr>
          <a:xfrm>
            <a:off x="5364088" y="1556792"/>
            <a:ext cx="2952328" cy="4247317"/>
          </a:xfrm>
          <a:prstGeom prst="rect">
            <a:avLst/>
          </a:prstGeom>
          <a:noFill/>
        </p:spPr>
        <p:txBody>
          <a:bodyPr wrap="square" rtlCol="0">
            <a:spAutoFit/>
          </a:bodyPr>
          <a:lstStyle/>
          <a:p>
            <a:pPr marL="324000"/>
            <a:r>
              <a:rPr lang="en-US" b="1" dirty="0" smtClean="0"/>
              <a:t>OUTPUT </a:t>
            </a:r>
          </a:p>
          <a:p>
            <a:pPr marL="324000"/>
            <a:endParaRPr lang="en-US" b="1" dirty="0" smtClean="0"/>
          </a:p>
          <a:p>
            <a:pPr marL="324000"/>
            <a:r>
              <a:rPr lang="en-US" dirty="0" smtClean="0"/>
              <a:t> Event duration</a:t>
            </a:r>
          </a:p>
          <a:p>
            <a:pPr marL="324000"/>
            <a:endParaRPr lang="en-US" dirty="0" smtClean="0"/>
          </a:p>
          <a:p>
            <a:pPr marL="324000"/>
            <a:r>
              <a:rPr lang="en-US" dirty="0" smtClean="0"/>
              <a:t> Path on the focal plane</a:t>
            </a:r>
          </a:p>
          <a:p>
            <a:pPr marL="324000"/>
            <a:endParaRPr lang="en-US" dirty="0" smtClean="0"/>
          </a:p>
          <a:p>
            <a:pPr marL="324000"/>
            <a:r>
              <a:rPr lang="en-US" dirty="0" smtClean="0"/>
              <a:t>Number of photons registered  </a:t>
            </a:r>
            <a:r>
              <a:rPr lang="en-US" dirty="0" err="1" smtClean="0"/>
              <a:t>vs</a:t>
            </a:r>
            <a:r>
              <a:rPr lang="en-US" dirty="0" smtClean="0"/>
              <a:t> time (light curve)</a:t>
            </a:r>
          </a:p>
          <a:p>
            <a:pPr marL="324000"/>
            <a:endParaRPr lang="en-US" dirty="0" smtClean="0"/>
          </a:p>
          <a:p>
            <a:pPr marL="324000"/>
            <a:r>
              <a:rPr lang="en-US" dirty="0" smtClean="0"/>
              <a:t> </a:t>
            </a:r>
            <a:r>
              <a:rPr lang="en-US" dirty="0" smtClean="0">
                <a:sym typeface="Symbol"/>
              </a:rPr>
              <a:t></a:t>
            </a:r>
            <a:r>
              <a:rPr lang="en-US" dirty="0" smtClean="0"/>
              <a:t> and </a:t>
            </a:r>
            <a:r>
              <a:rPr lang="en-US" dirty="0" smtClean="0">
                <a:sym typeface="Symbol"/>
              </a:rPr>
              <a:t></a:t>
            </a:r>
            <a:r>
              <a:rPr lang="en-US" dirty="0" smtClean="0"/>
              <a:t> angles</a:t>
            </a:r>
          </a:p>
          <a:p>
            <a:pPr marL="324000"/>
            <a:endParaRPr lang="en-US" dirty="0" smtClean="0"/>
          </a:p>
          <a:p>
            <a:pPr marL="324000"/>
            <a:r>
              <a:rPr lang="en-US" dirty="0" smtClean="0"/>
              <a:t>Position (x, y, z) in respect to Mini-EUSO</a:t>
            </a:r>
          </a:p>
          <a:p>
            <a:pPr marL="324000"/>
            <a:endParaRPr lang="en-US" dirty="0" smtClean="0">
              <a:solidFill>
                <a:srgbClr val="FF0000"/>
              </a:solidFill>
            </a:endParaRPr>
          </a:p>
        </p:txBody>
      </p:sp>
      <p:sp>
        <p:nvSpPr>
          <p:cNvPr id="10" name="Freccia in giù 9"/>
          <p:cNvSpPr/>
          <p:nvPr/>
        </p:nvSpPr>
        <p:spPr>
          <a:xfrm rot="16200000" flipH="1">
            <a:off x="4597603" y="3166571"/>
            <a:ext cx="380842" cy="86409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4EB0A97-64CF-44C0-8AA9-F1B406819B6A}" type="slidenum">
              <a:rPr lang="it-IT" smtClean="0"/>
              <a:pPr/>
              <a:t>2</a:t>
            </a:fld>
            <a:endParaRPr lang="it-IT" dirty="0"/>
          </a:p>
        </p:txBody>
      </p:sp>
      <p:pic>
        <p:nvPicPr>
          <p:cNvPr id="5" name="Immagine 4" descr="space_station_over_earth.jpg"/>
          <p:cNvPicPr>
            <a:picLocks noChangeAspect="1"/>
          </p:cNvPicPr>
          <p:nvPr/>
        </p:nvPicPr>
        <p:blipFill>
          <a:blip r:embed="rId2" cstate="print">
            <a:lum bright="10000"/>
          </a:blip>
          <a:stretch>
            <a:fillRect/>
          </a:stretch>
        </p:blipFill>
        <p:spPr>
          <a:xfrm>
            <a:off x="0" y="0"/>
            <a:ext cx="9144000" cy="6858000"/>
          </a:xfrm>
          <a:prstGeom prst="rect">
            <a:avLst/>
          </a:prstGeom>
        </p:spPr>
      </p:pic>
      <p:sp>
        <p:nvSpPr>
          <p:cNvPr id="2" name="Titolo 1"/>
          <p:cNvSpPr>
            <a:spLocks noGrp="1"/>
          </p:cNvSpPr>
          <p:nvPr>
            <p:ph type="title"/>
          </p:nvPr>
        </p:nvSpPr>
        <p:spPr>
          <a:xfrm>
            <a:off x="0" y="0"/>
            <a:ext cx="5148064" cy="1268760"/>
          </a:xfrm>
        </p:spPr>
        <p:txBody>
          <a:bodyPr/>
          <a:lstStyle/>
          <a:p>
            <a:pPr algn="l"/>
            <a:r>
              <a:rPr lang="it-IT" b="1" dirty="0" smtClean="0"/>
              <a:t>AIM OF THE STUDY</a:t>
            </a:r>
            <a:endParaRPr lang="it-IT" b="1" dirty="0"/>
          </a:p>
        </p:txBody>
      </p:sp>
      <p:sp>
        <p:nvSpPr>
          <p:cNvPr id="6" name="CasellaDiTesto 5"/>
          <p:cNvSpPr txBox="1"/>
          <p:nvPr/>
        </p:nvSpPr>
        <p:spPr>
          <a:xfrm>
            <a:off x="4933056" y="1268760"/>
            <a:ext cx="4247456" cy="5262979"/>
          </a:xfrm>
          <a:prstGeom prst="rect">
            <a:avLst/>
          </a:prstGeom>
          <a:noFill/>
        </p:spPr>
        <p:txBody>
          <a:bodyPr wrap="square" rtlCol="0">
            <a:spAutoFit/>
          </a:bodyPr>
          <a:lstStyle/>
          <a:p>
            <a:pPr marL="342900" indent="-342900">
              <a:buAutoNum type="arabicPeriod"/>
            </a:pPr>
            <a:r>
              <a:rPr lang="en-GB" sz="2800" b="1" dirty="0" smtClean="0">
                <a:solidFill>
                  <a:srgbClr val="001236"/>
                </a:solidFill>
              </a:rPr>
              <a:t>Simulation of </a:t>
            </a:r>
            <a:r>
              <a:rPr lang="en-GB" sz="2800" b="1" dirty="0" err="1" smtClean="0">
                <a:solidFill>
                  <a:srgbClr val="001236"/>
                </a:solidFill>
              </a:rPr>
              <a:t>nuclearites</a:t>
            </a:r>
            <a:r>
              <a:rPr lang="en-GB" sz="2800" b="1" dirty="0" smtClean="0">
                <a:solidFill>
                  <a:srgbClr val="001236"/>
                </a:solidFill>
              </a:rPr>
              <a:t> in the Field of View (FOV) of the Mini-EUSO </a:t>
            </a:r>
          </a:p>
          <a:p>
            <a:pPr marL="342900" indent="-342900">
              <a:buAutoNum type="arabicPeriod"/>
            </a:pPr>
            <a:endParaRPr lang="en-GB" sz="2800" b="1" dirty="0" smtClean="0">
              <a:solidFill>
                <a:srgbClr val="001236"/>
              </a:solidFill>
            </a:endParaRPr>
          </a:p>
          <a:p>
            <a:pPr marL="342900" indent="-342900">
              <a:buAutoNum type="arabicPeriod"/>
            </a:pPr>
            <a:r>
              <a:rPr lang="en-GB" sz="2800" b="1" dirty="0" smtClean="0">
                <a:solidFill>
                  <a:srgbClr val="001236"/>
                </a:solidFill>
              </a:rPr>
              <a:t>Verification of such a simulation by modelled events</a:t>
            </a:r>
          </a:p>
          <a:p>
            <a:pPr marL="342900" indent="-342900">
              <a:buAutoNum type="arabicPeriod"/>
            </a:pPr>
            <a:endParaRPr lang="en-GB" sz="2800" b="1" dirty="0" smtClean="0">
              <a:solidFill>
                <a:srgbClr val="001236"/>
              </a:solidFill>
            </a:endParaRPr>
          </a:p>
          <a:p>
            <a:pPr marL="342900" indent="-342900">
              <a:buAutoNum type="arabicPeriod"/>
            </a:pPr>
            <a:r>
              <a:rPr lang="en-GB" sz="2800" b="1" dirty="0" smtClean="0">
                <a:solidFill>
                  <a:srgbClr val="001236"/>
                </a:solidFill>
              </a:rPr>
              <a:t>Determination of the Mini-EUSO’s  </a:t>
            </a:r>
            <a:r>
              <a:rPr lang="en-GB" sz="2800" b="1" dirty="0" err="1" smtClean="0">
                <a:solidFill>
                  <a:srgbClr val="001236"/>
                </a:solidFill>
              </a:rPr>
              <a:t>nuclearites</a:t>
            </a:r>
            <a:r>
              <a:rPr lang="en-GB" sz="2800" b="1" dirty="0" smtClean="0">
                <a:solidFill>
                  <a:srgbClr val="001236"/>
                </a:solidFill>
              </a:rPr>
              <a:t>’ upper limit flux for null detection</a:t>
            </a:r>
          </a:p>
        </p:txBody>
      </p:sp>
      <p:pic>
        <p:nvPicPr>
          <p:cNvPr id="7" name="Shape 185"/>
          <p:cNvPicPr preferRelativeResize="0"/>
          <p:nvPr/>
        </p:nvPicPr>
        <p:blipFill>
          <a:blip r:embed="rId3" cstate="print">
            <a:alphaModFix/>
          </a:blip>
          <a:stretch>
            <a:fillRect/>
          </a:stretch>
        </p:blipFill>
        <p:spPr>
          <a:xfrm>
            <a:off x="107504" y="5301208"/>
            <a:ext cx="2016224" cy="144016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descr="zvtfacce.jpg"/>
          <p:cNvPicPr>
            <a:picLocks noChangeAspect="1"/>
          </p:cNvPicPr>
          <p:nvPr/>
        </p:nvPicPr>
        <p:blipFill>
          <a:blip r:embed="rId2" cstate="print"/>
          <a:stretch>
            <a:fillRect/>
          </a:stretch>
        </p:blipFill>
        <p:spPr>
          <a:xfrm>
            <a:off x="4716016" y="3501008"/>
            <a:ext cx="4268515" cy="3096344"/>
          </a:xfrm>
          <a:prstGeom prst="rect">
            <a:avLst/>
          </a:prstGeom>
        </p:spPr>
      </p:pic>
      <p:pic>
        <p:nvPicPr>
          <p:cNvPr id="21" name="Immagine 20" descr="brightness0to40face.jpg"/>
          <p:cNvPicPr>
            <a:picLocks noChangeAspect="1"/>
          </p:cNvPicPr>
          <p:nvPr/>
        </p:nvPicPr>
        <p:blipFill>
          <a:blip r:embed="rId3" cstate="print"/>
          <a:stretch>
            <a:fillRect/>
          </a:stretch>
        </p:blipFill>
        <p:spPr>
          <a:xfrm>
            <a:off x="179511" y="188640"/>
            <a:ext cx="4392489" cy="3096344"/>
          </a:xfrm>
          <a:prstGeom prst="rect">
            <a:avLst/>
          </a:prstGeom>
        </p:spPr>
      </p:pic>
      <p:pic>
        <p:nvPicPr>
          <p:cNvPr id="6" name="Immagine 5" descr="trajectory_nucminieuso00066_facce.jpg"/>
          <p:cNvPicPr>
            <a:picLocks noChangeAspect="1"/>
          </p:cNvPicPr>
          <p:nvPr/>
        </p:nvPicPr>
        <p:blipFill>
          <a:blip r:embed="rId4" cstate="print"/>
          <a:stretch>
            <a:fillRect/>
          </a:stretch>
        </p:blipFill>
        <p:spPr>
          <a:xfrm>
            <a:off x="171963" y="3501009"/>
            <a:ext cx="4400037" cy="3096344"/>
          </a:xfrm>
          <a:prstGeom prst="rect">
            <a:avLst/>
          </a:prstGeom>
        </p:spPr>
      </p:pic>
      <p:sp>
        <p:nvSpPr>
          <p:cNvPr id="10" name="Titolo 1"/>
          <p:cNvSpPr>
            <a:spLocks noGrp="1"/>
          </p:cNvSpPr>
          <p:nvPr>
            <p:ph type="title"/>
          </p:nvPr>
        </p:nvSpPr>
        <p:spPr>
          <a:xfrm>
            <a:off x="4716016" y="0"/>
            <a:ext cx="3168352" cy="1143000"/>
          </a:xfrm>
        </p:spPr>
        <p:txBody>
          <a:bodyPr>
            <a:normAutofit/>
          </a:bodyPr>
          <a:lstStyle/>
          <a:p>
            <a:pPr algn="l"/>
            <a:r>
              <a:rPr lang="it-IT" b="1" dirty="0" smtClean="0"/>
              <a:t>FROM FACES</a:t>
            </a:r>
            <a:endParaRPr lang="it-IT" b="1" dirty="0"/>
          </a:p>
        </p:txBody>
      </p:sp>
      <p:sp>
        <p:nvSpPr>
          <p:cNvPr id="5" name="Segnaposto contenuto 31"/>
          <p:cNvSpPr>
            <a:spLocks noGrp="1"/>
          </p:cNvSpPr>
          <p:nvPr>
            <p:ph idx="1"/>
          </p:nvPr>
        </p:nvSpPr>
        <p:spPr>
          <a:xfrm>
            <a:off x="4788024" y="836712"/>
            <a:ext cx="3816424" cy="2376264"/>
          </a:xfrm>
        </p:spPr>
        <p:txBody>
          <a:bodyPr>
            <a:noAutofit/>
          </a:bodyPr>
          <a:lstStyle/>
          <a:p>
            <a:pPr>
              <a:spcBef>
                <a:spcPts val="600"/>
              </a:spcBef>
              <a:buNone/>
            </a:pPr>
            <a:r>
              <a:rPr lang="en-US" sz="2000" b="1" dirty="0" err="1" smtClean="0"/>
              <a:t>Nuclearite</a:t>
            </a:r>
            <a:r>
              <a:rPr lang="en-US" sz="2000" b="1" dirty="0" smtClean="0"/>
              <a:t> 1:</a:t>
            </a:r>
            <a:endParaRPr lang="en-US" sz="2000" dirty="0" smtClean="0"/>
          </a:p>
          <a:p>
            <a:pPr>
              <a:spcBef>
                <a:spcPts val="600"/>
              </a:spcBef>
              <a:buNone/>
            </a:pPr>
            <a:r>
              <a:rPr lang="en-US" sz="2000" dirty="0" smtClean="0"/>
              <a:t>mass = 65.30 g</a:t>
            </a:r>
          </a:p>
          <a:p>
            <a:pPr>
              <a:spcBef>
                <a:spcPts val="600"/>
              </a:spcBef>
              <a:buNone/>
            </a:pPr>
            <a:r>
              <a:rPr lang="en-US" sz="2000" dirty="0" err="1" smtClean="0"/>
              <a:t>h</a:t>
            </a:r>
            <a:r>
              <a:rPr lang="en-US" sz="2000" baseline="-25000" dirty="0" err="1" smtClean="0"/>
              <a:t>max</a:t>
            </a:r>
            <a:r>
              <a:rPr lang="en-US" sz="2000" dirty="0" smtClean="0"/>
              <a:t> = 41.9 km</a:t>
            </a:r>
            <a:endParaRPr lang="en-US" sz="2000" baseline="-25000" dirty="0" smtClean="0"/>
          </a:p>
          <a:p>
            <a:pPr>
              <a:spcBef>
                <a:spcPts val="600"/>
              </a:spcBef>
              <a:buNone/>
            </a:pPr>
            <a:r>
              <a:rPr lang="en-US" sz="2000" dirty="0" err="1" smtClean="0"/>
              <a:t>v</a:t>
            </a:r>
            <a:r>
              <a:rPr lang="en-US" sz="2000" baseline="-25000" dirty="0" err="1" smtClean="0"/>
              <a:t>minieuso</a:t>
            </a:r>
            <a:r>
              <a:rPr lang="en-US" sz="2000" baseline="-25000" dirty="0" smtClean="0"/>
              <a:t> </a:t>
            </a:r>
            <a:r>
              <a:rPr lang="en-US" sz="2000" dirty="0" smtClean="0"/>
              <a:t>= </a:t>
            </a:r>
            <a:r>
              <a:rPr lang="en-US" sz="2000" dirty="0" err="1" smtClean="0"/>
              <a:t>v</a:t>
            </a:r>
            <a:r>
              <a:rPr lang="en-US" sz="2000" baseline="-25000" dirty="0" err="1" smtClean="0"/>
              <a:t>ISS</a:t>
            </a:r>
            <a:r>
              <a:rPr lang="en-US" sz="2000" dirty="0" smtClean="0"/>
              <a:t> = 7.8 km/s , along  x</a:t>
            </a:r>
          </a:p>
          <a:p>
            <a:pPr>
              <a:spcBef>
                <a:spcPts val="600"/>
              </a:spcBef>
              <a:buNone/>
            </a:pPr>
            <a:r>
              <a:rPr lang="en-US" sz="2000" dirty="0" smtClean="0"/>
              <a:t>Duration of the event: 0.839 s</a:t>
            </a:r>
          </a:p>
          <a:p>
            <a:pPr>
              <a:buNone/>
            </a:pPr>
            <a:endParaRPr lang="en-US" sz="2800" dirty="0" smtClean="0"/>
          </a:p>
          <a:p>
            <a:pPr>
              <a:buNone/>
            </a:pPr>
            <a:endParaRPr lang="en-US" sz="2800" dirty="0" smtClean="0"/>
          </a:p>
          <a:p>
            <a:pPr>
              <a:buNone/>
            </a:pPr>
            <a:endParaRPr lang="en-US" sz="2800" dirty="0" smtClean="0"/>
          </a:p>
        </p:txBody>
      </p:sp>
      <p:sp>
        <p:nvSpPr>
          <p:cNvPr id="19" name="Segnaposto numero diapositiva 18"/>
          <p:cNvSpPr>
            <a:spLocks noGrp="1"/>
          </p:cNvSpPr>
          <p:nvPr>
            <p:ph type="sldNum" sz="quarter" idx="12"/>
          </p:nvPr>
        </p:nvSpPr>
        <p:spPr/>
        <p:txBody>
          <a:bodyPr/>
          <a:lstStyle/>
          <a:p>
            <a:fld id="{64EB0A97-64CF-44C0-8AA9-F1B406819B6A}" type="slidenum">
              <a:rPr lang="it-IT" smtClean="0"/>
              <a:pPr/>
              <a:t>20</a:t>
            </a:fld>
            <a:endParaRPr lang="it-IT"/>
          </a:p>
        </p:txBody>
      </p:sp>
      <p:sp>
        <p:nvSpPr>
          <p:cNvPr id="8" name="CasellaDiTesto 7"/>
          <p:cNvSpPr txBox="1"/>
          <p:nvPr/>
        </p:nvSpPr>
        <p:spPr>
          <a:xfrm>
            <a:off x="5148064" y="3501008"/>
            <a:ext cx="1224136" cy="369332"/>
          </a:xfrm>
          <a:prstGeom prst="rect">
            <a:avLst/>
          </a:prstGeom>
          <a:noFill/>
        </p:spPr>
        <p:txBody>
          <a:bodyPr wrap="square" rtlCol="0">
            <a:spAutoFit/>
          </a:bodyPr>
          <a:lstStyle/>
          <a:p>
            <a:r>
              <a:rPr lang="it-IT" dirty="0" err="1" smtClean="0">
                <a:solidFill>
                  <a:srgbClr val="C00000"/>
                </a:solidFill>
              </a:rPr>
              <a:t>Mini-EUSO</a:t>
            </a:r>
            <a:endParaRPr lang="it-IT" dirty="0">
              <a:solidFill>
                <a:srgbClr val="C00000"/>
              </a:solidFill>
            </a:endParaRPr>
          </a:p>
        </p:txBody>
      </p:sp>
      <p:sp>
        <p:nvSpPr>
          <p:cNvPr id="9" name="CasellaDiTesto 8"/>
          <p:cNvSpPr txBox="1"/>
          <p:nvPr/>
        </p:nvSpPr>
        <p:spPr>
          <a:xfrm>
            <a:off x="4716016" y="6237312"/>
            <a:ext cx="720080" cy="369332"/>
          </a:xfrm>
          <a:prstGeom prst="rect">
            <a:avLst/>
          </a:prstGeom>
          <a:noFill/>
        </p:spPr>
        <p:txBody>
          <a:bodyPr wrap="square" rtlCol="0">
            <a:spAutoFit/>
          </a:bodyPr>
          <a:lstStyle/>
          <a:p>
            <a:r>
              <a:rPr lang="it-IT" dirty="0" err="1" smtClean="0">
                <a:solidFill>
                  <a:srgbClr val="C00000"/>
                </a:solidFill>
              </a:rPr>
              <a:t>Earth</a:t>
            </a:r>
            <a:endParaRPr lang="it-IT" dirty="0">
              <a:solidFill>
                <a:srgbClr val="C00000"/>
              </a:solidFill>
            </a:endParaRPr>
          </a:p>
        </p:txBody>
      </p:sp>
      <p:sp>
        <p:nvSpPr>
          <p:cNvPr id="13" name="CasellaDiTesto 12"/>
          <p:cNvSpPr txBox="1"/>
          <p:nvPr/>
        </p:nvSpPr>
        <p:spPr>
          <a:xfrm>
            <a:off x="6444208" y="4509120"/>
            <a:ext cx="1944216" cy="646331"/>
          </a:xfrm>
          <a:prstGeom prst="rect">
            <a:avLst/>
          </a:prstGeom>
          <a:noFill/>
        </p:spPr>
        <p:txBody>
          <a:bodyPr wrap="square" rtlCol="0">
            <a:spAutoFit/>
          </a:bodyPr>
          <a:lstStyle/>
          <a:p>
            <a:r>
              <a:rPr lang="en-US" smtClean="0">
                <a:solidFill>
                  <a:schemeClr val="bg1"/>
                </a:solidFill>
              </a:rPr>
              <a:t>Nuclearite motion: upward</a:t>
            </a:r>
            <a:endParaRPr lang="en-US">
              <a:solidFill>
                <a:schemeClr val="bg1"/>
              </a:solidFill>
            </a:endParaRPr>
          </a:p>
        </p:txBody>
      </p:sp>
      <p:sp>
        <p:nvSpPr>
          <p:cNvPr id="14" name="CasellaDiTesto 13"/>
          <p:cNvSpPr txBox="1"/>
          <p:nvPr/>
        </p:nvSpPr>
        <p:spPr>
          <a:xfrm>
            <a:off x="2771800" y="1556792"/>
            <a:ext cx="1440160" cy="646331"/>
          </a:xfrm>
          <a:prstGeom prst="rect">
            <a:avLst/>
          </a:prstGeom>
          <a:noFill/>
        </p:spPr>
        <p:txBody>
          <a:bodyPr wrap="square" rtlCol="0">
            <a:spAutoFit/>
          </a:bodyPr>
          <a:lstStyle/>
          <a:p>
            <a:pPr algn="ctr"/>
            <a:r>
              <a:rPr lang="it-IT" dirty="0" smtClean="0">
                <a:solidFill>
                  <a:schemeClr val="bg1"/>
                </a:solidFill>
              </a:rPr>
              <a:t>Light curve, </a:t>
            </a:r>
            <a:r>
              <a:rPr lang="it-IT" dirty="0" err="1" smtClean="0">
                <a:solidFill>
                  <a:schemeClr val="bg1"/>
                </a:solidFill>
              </a:rPr>
              <a:t>Nuclearite</a:t>
            </a:r>
            <a:r>
              <a:rPr lang="it-IT" dirty="0" smtClean="0">
                <a:solidFill>
                  <a:schemeClr val="bg1"/>
                </a:solidFill>
              </a:rPr>
              <a:t> 1</a:t>
            </a:r>
            <a:endParaRPr lang="it-IT" dirty="0">
              <a:solidFill>
                <a:schemeClr val="bg1"/>
              </a:solidFill>
            </a:endParaRPr>
          </a:p>
        </p:txBody>
      </p:sp>
      <p:cxnSp>
        <p:nvCxnSpPr>
          <p:cNvPr id="16" name="Connettore 2 15"/>
          <p:cNvCxnSpPr/>
          <p:nvPr/>
        </p:nvCxnSpPr>
        <p:spPr>
          <a:xfrm flipV="1">
            <a:off x="5128806" y="3573016"/>
            <a:ext cx="0" cy="64807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rot="16200000">
            <a:off x="-432555" y="929625"/>
            <a:ext cx="1584176" cy="246221"/>
          </a:xfrm>
          <a:prstGeom prst="rect">
            <a:avLst/>
          </a:prstGeom>
          <a:solidFill>
            <a:schemeClr val="tx1"/>
          </a:solidFill>
        </p:spPr>
        <p:txBody>
          <a:bodyPr wrap="square" rtlCol="0">
            <a:spAutoFit/>
          </a:bodyPr>
          <a:lstStyle/>
          <a:p>
            <a:r>
              <a:rPr lang="it-IT" sz="1000" dirty="0" smtClean="0">
                <a:solidFill>
                  <a:schemeClr val="bg1"/>
                </a:solidFill>
              </a:rPr>
              <a:t># </a:t>
            </a:r>
            <a:r>
              <a:rPr lang="it-IT" sz="1000" dirty="0" err="1" smtClean="0">
                <a:solidFill>
                  <a:schemeClr val="bg1"/>
                </a:solidFill>
              </a:rPr>
              <a:t>photonenlectrons</a:t>
            </a:r>
            <a:r>
              <a:rPr lang="it-IT" sz="1000" dirty="0" smtClean="0">
                <a:solidFill>
                  <a:schemeClr val="bg1"/>
                </a:solidFill>
              </a:rPr>
              <a:t>  / 1 ms</a:t>
            </a:r>
            <a:endParaRPr lang="it-IT" sz="10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brightness_nucminieuso00066_facce.jpg"/>
          <p:cNvPicPr>
            <a:picLocks noChangeAspect="1"/>
          </p:cNvPicPr>
          <p:nvPr/>
        </p:nvPicPr>
        <p:blipFill>
          <a:blip r:embed="rId2" cstate="print"/>
          <a:stretch>
            <a:fillRect/>
          </a:stretch>
        </p:blipFill>
        <p:spPr>
          <a:xfrm>
            <a:off x="230673" y="2800716"/>
            <a:ext cx="6069519" cy="3868646"/>
          </a:xfrm>
          <a:prstGeom prst="rect">
            <a:avLst/>
          </a:prstGeom>
        </p:spPr>
      </p:pic>
      <p:sp>
        <p:nvSpPr>
          <p:cNvPr id="2" name="Titolo 1"/>
          <p:cNvSpPr>
            <a:spLocks noGrp="1"/>
          </p:cNvSpPr>
          <p:nvPr>
            <p:ph type="title"/>
          </p:nvPr>
        </p:nvSpPr>
        <p:spPr>
          <a:xfrm>
            <a:off x="35496" y="72008"/>
            <a:ext cx="6768752" cy="1052736"/>
          </a:xfrm>
        </p:spPr>
        <p:txBody>
          <a:bodyPr>
            <a:noAutofit/>
          </a:bodyPr>
          <a:lstStyle/>
          <a:p>
            <a:pPr algn="l"/>
            <a:r>
              <a:rPr lang="it-IT" b="1" dirty="0" smtClean="0"/>
              <a:t>READING THE LIGHT CURVE</a:t>
            </a:r>
            <a:endParaRPr lang="it-IT" b="1" dirty="0"/>
          </a:p>
        </p:txBody>
      </p:sp>
      <p:sp>
        <p:nvSpPr>
          <p:cNvPr id="16" name="Segnaposto numero diapositiva 15"/>
          <p:cNvSpPr>
            <a:spLocks noGrp="1"/>
          </p:cNvSpPr>
          <p:nvPr>
            <p:ph type="sldNum" sz="quarter" idx="12"/>
          </p:nvPr>
        </p:nvSpPr>
        <p:spPr/>
        <p:txBody>
          <a:bodyPr/>
          <a:lstStyle/>
          <a:p>
            <a:fld id="{64EB0A97-64CF-44C0-8AA9-F1B406819B6A}" type="slidenum">
              <a:rPr lang="it-IT" smtClean="0"/>
              <a:pPr/>
              <a:t>21</a:t>
            </a:fld>
            <a:endParaRPr lang="it-IT"/>
          </a:p>
        </p:txBody>
      </p:sp>
      <p:sp>
        <p:nvSpPr>
          <p:cNvPr id="4" name="CasellaDiTesto 3"/>
          <p:cNvSpPr txBox="1"/>
          <p:nvPr/>
        </p:nvSpPr>
        <p:spPr>
          <a:xfrm>
            <a:off x="179512" y="1052736"/>
            <a:ext cx="7920880" cy="1631216"/>
          </a:xfrm>
          <a:prstGeom prst="rect">
            <a:avLst/>
          </a:prstGeom>
          <a:noFill/>
        </p:spPr>
        <p:txBody>
          <a:bodyPr wrap="square" rtlCol="0">
            <a:spAutoFit/>
          </a:bodyPr>
          <a:lstStyle/>
          <a:p>
            <a:r>
              <a:rPr lang="en-US" sz="2000" dirty="0" smtClean="0"/>
              <a:t>The </a:t>
            </a:r>
            <a:r>
              <a:rPr lang="en-US" sz="2000" b="1" dirty="0" smtClean="0"/>
              <a:t>maximum</a:t>
            </a:r>
            <a:r>
              <a:rPr lang="en-US" sz="2000" dirty="0" smtClean="0"/>
              <a:t> of the Light Curve represent the </a:t>
            </a:r>
            <a:r>
              <a:rPr lang="en-US" sz="2000" b="1" dirty="0" smtClean="0"/>
              <a:t>nearest point</a:t>
            </a:r>
            <a:r>
              <a:rPr lang="en-US" sz="2000" dirty="0" smtClean="0"/>
              <a:t> of the </a:t>
            </a:r>
            <a:r>
              <a:rPr lang="en-US" sz="2000" dirty="0" err="1" smtClean="0"/>
              <a:t>nuclearite’s</a:t>
            </a:r>
            <a:r>
              <a:rPr lang="en-US" sz="2000" dirty="0" smtClean="0"/>
              <a:t> trajectory to the ISS. We observe this kind of bell shape because after the maximum the ISS moves in the opposite direction of the </a:t>
            </a:r>
            <a:r>
              <a:rPr lang="en-US" sz="2000" dirty="0" err="1" smtClean="0"/>
              <a:t>nuclearite</a:t>
            </a:r>
            <a:r>
              <a:rPr lang="en-US" sz="2000" dirty="0" smtClean="0"/>
              <a:t> and by consequence </a:t>
            </a:r>
            <a:r>
              <a:rPr lang="en-US" sz="2000" dirty="0" smtClean="0"/>
              <a:t>Mini-EUSO </a:t>
            </a:r>
            <a:r>
              <a:rPr lang="en-US" sz="2000" dirty="0" smtClean="0"/>
              <a:t>can detect less photons.</a:t>
            </a:r>
          </a:p>
          <a:p>
            <a:endParaRPr lang="en-US" sz="2000" dirty="0" smtClean="0"/>
          </a:p>
        </p:txBody>
      </p:sp>
      <p:sp>
        <p:nvSpPr>
          <p:cNvPr id="9" name="CasellaDiTesto 8"/>
          <p:cNvSpPr txBox="1"/>
          <p:nvPr/>
        </p:nvSpPr>
        <p:spPr>
          <a:xfrm>
            <a:off x="3995936" y="3284984"/>
            <a:ext cx="1440160" cy="923330"/>
          </a:xfrm>
          <a:prstGeom prst="rect">
            <a:avLst/>
          </a:prstGeom>
          <a:noFill/>
        </p:spPr>
        <p:txBody>
          <a:bodyPr wrap="square" rtlCol="0">
            <a:spAutoFit/>
          </a:bodyPr>
          <a:lstStyle/>
          <a:p>
            <a:pPr algn="ctr"/>
            <a:r>
              <a:rPr lang="it-IT" dirty="0" smtClean="0">
                <a:solidFill>
                  <a:schemeClr val="bg1"/>
                </a:solidFill>
              </a:rPr>
              <a:t>Light curve </a:t>
            </a:r>
            <a:r>
              <a:rPr lang="it-IT" dirty="0" err="1" smtClean="0">
                <a:solidFill>
                  <a:schemeClr val="bg1"/>
                </a:solidFill>
              </a:rPr>
              <a:t>Nuclearite</a:t>
            </a:r>
            <a:r>
              <a:rPr lang="it-IT" dirty="0" smtClean="0">
                <a:solidFill>
                  <a:schemeClr val="bg1"/>
                </a:solidFill>
              </a:rPr>
              <a:t> 1, Zoom</a:t>
            </a:r>
            <a:endParaRPr lang="it-IT" dirty="0">
              <a:solidFill>
                <a:schemeClr val="bg1"/>
              </a:solidFill>
            </a:endParaRPr>
          </a:p>
        </p:txBody>
      </p:sp>
      <p:cxnSp>
        <p:nvCxnSpPr>
          <p:cNvPr id="17" name="Connettore 2 16"/>
          <p:cNvCxnSpPr>
            <a:endCxn id="18" idx="0"/>
          </p:cNvCxnSpPr>
          <p:nvPr/>
        </p:nvCxnSpPr>
        <p:spPr>
          <a:xfrm>
            <a:off x="1043608" y="2348880"/>
            <a:ext cx="1836204" cy="14401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1403648" y="4509120"/>
            <a:ext cx="648072" cy="64807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a:off x="3851920" y="4653136"/>
            <a:ext cx="648072" cy="64807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971600" y="5229200"/>
            <a:ext cx="1584176" cy="276999"/>
          </a:xfrm>
          <a:prstGeom prst="rect">
            <a:avLst/>
          </a:prstGeom>
          <a:noFill/>
        </p:spPr>
        <p:txBody>
          <a:bodyPr wrap="square" rtlCol="0">
            <a:spAutoFit/>
          </a:bodyPr>
          <a:lstStyle/>
          <a:p>
            <a:r>
              <a:rPr lang="en-US" sz="1200" b="1" smtClean="0">
                <a:solidFill>
                  <a:srgbClr val="C00000"/>
                </a:solidFill>
              </a:rPr>
              <a:t>Approaching the ISS</a:t>
            </a:r>
            <a:endParaRPr lang="en-US" sz="1200" b="1">
              <a:solidFill>
                <a:srgbClr val="C00000"/>
              </a:solidFill>
            </a:endParaRPr>
          </a:p>
        </p:txBody>
      </p:sp>
      <p:sp>
        <p:nvSpPr>
          <p:cNvPr id="41" name="CasellaDiTesto 40"/>
          <p:cNvSpPr txBox="1"/>
          <p:nvPr/>
        </p:nvSpPr>
        <p:spPr>
          <a:xfrm>
            <a:off x="3419872" y="5445224"/>
            <a:ext cx="1512168" cy="461665"/>
          </a:xfrm>
          <a:prstGeom prst="rect">
            <a:avLst/>
          </a:prstGeom>
          <a:noFill/>
        </p:spPr>
        <p:txBody>
          <a:bodyPr wrap="square" rtlCol="0">
            <a:spAutoFit/>
          </a:bodyPr>
          <a:lstStyle/>
          <a:p>
            <a:r>
              <a:rPr lang="en-US" sz="1200" b="1" smtClean="0">
                <a:solidFill>
                  <a:srgbClr val="C00000"/>
                </a:solidFill>
              </a:rPr>
              <a:t>Moving away from the ISS</a:t>
            </a:r>
            <a:endParaRPr lang="en-US" sz="1200" b="1">
              <a:solidFill>
                <a:srgbClr val="C00000"/>
              </a:solidFill>
            </a:endParaRPr>
          </a:p>
        </p:txBody>
      </p:sp>
      <p:sp>
        <p:nvSpPr>
          <p:cNvPr id="18" name="Ovale 17"/>
          <p:cNvSpPr/>
          <p:nvPr/>
        </p:nvSpPr>
        <p:spPr>
          <a:xfrm>
            <a:off x="2483768" y="3789040"/>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6588224" y="3717032"/>
            <a:ext cx="2304256" cy="1754326"/>
          </a:xfrm>
          <a:prstGeom prst="rect">
            <a:avLst/>
          </a:prstGeom>
          <a:noFill/>
        </p:spPr>
        <p:txBody>
          <a:bodyPr wrap="square" rtlCol="0">
            <a:spAutoFit/>
          </a:bodyPr>
          <a:lstStyle/>
          <a:p>
            <a:r>
              <a:rPr lang="en-US" i="1" dirty="0" smtClean="0"/>
              <a:t>Note:</a:t>
            </a:r>
            <a:r>
              <a:rPr lang="en-US" dirty="0" smtClean="0"/>
              <a:t> This interpretation is similar for all the examples of </a:t>
            </a:r>
            <a:r>
              <a:rPr lang="en-US" dirty="0" err="1" smtClean="0"/>
              <a:t>nuclearites</a:t>
            </a:r>
            <a:r>
              <a:rPr lang="en-US" dirty="0" smtClean="0"/>
              <a:t> reported in this presentation.</a:t>
            </a:r>
          </a:p>
        </p:txBody>
      </p:sp>
      <p:sp>
        <p:nvSpPr>
          <p:cNvPr id="21" name="CasellaDiTesto 20"/>
          <p:cNvSpPr txBox="1"/>
          <p:nvPr/>
        </p:nvSpPr>
        <p:spPr>
          <a:xfrm rot="16200000">
            <a:off x="-303639" y="3593921"/>
            <a:ext cx="1584176" cy="246221"/>
          </a:xfrm>
          <a:prstGeom prst="rect">
            <a:avLst/>
          </a:prstGeom>
          <a:solidFill>
            <a:schemeClr val="tx1"/>
          </a:solidFill>
        </p:spPr>
        <p:txBody>
          <a:bodyPr wrap="square" rtlCol="0">
            <a:spAutoFit/>
          </a:bodyPr>
          <a:lstStyle/>
          <a:p>
            <a:r>
              <a:rPr lang="it-IT" sz="1000" dirty="0" smtClean="0">
                <a:solidFill>
                  <a:schemeClr val="bg1"/>
                </a:solidFill>
              </a:rPr>
              <a:t># </a:t>
            </a:r>
            <a:r>
              <a:rPr lang="it-IT" sz="1000" dirty="0" err="1" smtClean="0">
                <a:solidFill>
                  <a:schemeClr val="bg1"/>
                </a:solidFill>
              </a:rPr>
              <a:t>photonenlectrons</a:t>
            </a:r>
            <a:r>
              <a:rPr lang="it-IT" sz="1000" dirty="0" smtClean="0">
                <a:solidFill>
                  <a:schemeClr val="bg1"/>
                </a:solidFill>
              </a:rPr>
              <a:t>  / 1 ms</a:t>
            </a:r>
            <a:endParaRPr lang="it-IT" sz="10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descr="zvtfacce.jpg"/>
          <p:cNvPicPr>
            <a:picLocks noChangeAspect="1"/>
          </p:cNvPicPr>
          <p:nvPr/>
        </p:nvPicPr>
        <p:blipFill>
          <a:blip r:embed="rId2" cstate="print"/>
          <a:stretch>
            <a:fillRect/>
          </a:stretch>
        </p:blipFill>
        <p:spPr>
          <a:xfrm>
            <a:off x="4572000" y="3573016"/>
            <a:ext cx="4392488" cy="3024336"/>
          </a:xfrm>
          <a:prstGeom prst="rect">
            <a:avLst/>
          </a:prstGeom>
        </p:spPr>
      </p:pic>
      <p:pic>
        <p:nvPicPr>
          <p:cNvPr id="1026" name="Picture 2" descr="C:\AAA UNIVERSITA'\FISICA\STAGE e TESI\TESI\NUCMINIEUSO\jpg\00002\trajectory_nucminieuso00002_facce.jpg"/>
          <p:cNvPicPr>
            <a:picLocks noChangeAspect="1" noChangeArrowheads="1"/>
          </p:cNvPicPr>
          <p:nvPr/>
        </p:nvPicPr>
        <p:blipFill>
          <a:blip r:embed="rId3" cstate="print"/>
          <a:srcRect/>
          <a:stretch>
            <a:fillRect/>
          </a:stretch>
        </p:blipFill>
        <p:spPr bwMode="auto">
          <a:xfrm>
            <a:off x="107504" y="3573016"/>
            <a:ext cx="4359112" cy="3024336"/>
          </a:xfrm>
          <a:prstGeom prst="rect">
            <a:avLst/>
          </a:prstGeom>
          <a:noFill/>
        </p:spPr>
      </p:pic>
      <p:sp>
        <p:nvSpPr>
          <p:cNvPr id="9" name="Titolo 1"/>
          <p:cNvSpPr>
            <a:spLocks noGrp="1"/>
          </p:cNvSpPr>
          <p:nvPr>
            <p:ph type="title"/>
          </p:nvPr>
        </p:nvSpPr>
        <p:spPr>
          <a:xfrm>
            <a:off x="4716016" y="0"/>
            <a:ext cx="3168352" cy="1143000"/>
          </a:xfrm>
        </p:spPr>
        <p:txBody>
          <a:bodyPr>
            <a:normAutofit/>
          </a:bodyPr>
          <a:lstStyle/>
          <a:p>
            <a:pPr algn="l"/>
            <a:r>
              <a:rPr lang="it-IT" b="1" dirty="0" smtClean="0"/>
              <a:t>FROM FACES</a:t>
            </a:r>
            <a:endParaRPr lang="it-IT" b="1" dirty="0"/>
          </a:p>
        </p:txBody>
      </p:sp>
      <p:sp>
        <p:nvSpPr>
          <p:cNvPr id="32" name="Segnaposto contenuto 31"/>
          <p:cNvSpPr>
            <a:spLocks noGrp="1"/>
          </p:cNvSpPr>
          <p:nvPr>
            <p:ph idx="1"/>
          </p:nvPr>
        </p:nvSpPr>
        <p:spPr>
          <a:xfrm>
            <a:off x="4788024" y="1052736"/>
            <a:ext cx="3888432" cy="1584176"/>
          </a:xfrm>
        </p:spPr>
        <p:txBody>
          <a:bodyPr vert="horz" lIns="91440" tIns="45720" rIns="91440" bIns="45720" rtlCol="0">
            <a:noAutofit/>
          </a:bodyPr>
          <a:lstStyle/>
          <a:p>
            <a:pPr>
              <a:buFont typeface="Arial" pitchFamily="34" charset="0"/>
              <a:buNone/>
            </a:pPr>
            <a:r>
              <a:rPr lang="en-US" sz="2000" b="1" dirty="0" err="1" smtClean="0"/>
              <a:t>Nuclearite</a:t>
            </a:r>
            <a:r>
              <a:rPr lang="en-US" sz="2000" b="1" dirty="0" smtClean="0"/>
              <a:t> 2:</a:t>
            </a:r>
          </a:p>
          <a:p>
            <a:pPr>
              <a:buNone/>
            </a:pPr>
            <a:r>
              <a:rPr lang="en-US" sz="2000" dirty="0" smtClean="0"/>
              <a:t>mass = 95.88 g</a:t>
            </a:r>
          </a:p>
          <a:p>
            <a:pPr>
              <a:buNone/>
            </a:pPr>
            <a:r>
              <a:rPr lang="en-US" sz="2000" dirty="0" err="1" smtClean="0"/>
              <a:t>hmax</a:t>
            </a:r>
            <a:r>
              <a:rPr lang="en-US" sz="2000" dirty="0" smtClean="0"/>
              <a:t> = 42.9 km</a:t>
            </a:r>
          </a:p>
          <a:p>
            <a:pPr>
              <a:buNone/>
            </a:pPr>
            <a:r>
              <a:rPr lang="en-US" sz="2000" dirty="0" err="1" smtClean="0"/>
              <a:t>v</a:t>
            </a:r>
            <a:r>
              <a:rPr lang="en-US" sz="2000" baseline="-25000" dirty="0" err="1" smtClean="0"/>
              <a:t>minieuso</a:t>
            </a:r>
            <a:r>
              <a:rPr lang="en-US" sz="2000" dirty="0" smtClean="0"/>
              <a:t> = </a:t>
            </a:r>
            <a:r>
              <a:rPr lang="en-US" sz="2000" dirty="0" err="1" smtClean="0"/>
              <a:t>v</a:t>
            </a:r>
            <a:r>
              <a:rPr lang="en-US" sz="2000" baseline="-25000" dirty="0" err="1" smtClean="0"/>
              <a:t>ISS</a:t>
            </a:r>
            <a:r>
              <a:rPr lang="en-US" sz="2000" dirty="0" smtClean="0"/>
              <a:t> = 7.8 km/s , along x</a:t>
            </a:r>
          </a:p>
          <a:p>
            <a:pPr>
              <a:buNone/>
            </a:pPr>
            <a:r>
              <a:rPr lang="en-US" sz="2000" dirty="0" smtClean="0"/>
              <a:t>Duration of the event: 0.170 s</a:t>
            </a:r>
            <a:endParaRPr lang="en-US" sz="2800" b="1" dirty="0" smtClean="0"/>
          </a:p>
        </p:txBody>
      </p:sp>
      <p:sp>
        <p:nvSpPr>
          <p:cNvPr id="16" name="Segnaposto numero diapositiva 15"/>
          <p:cNvSpPr>
            <a:spLocks noGrp="1"/>
          </p:cNvSpPr>
          <p:nvPr>
            <p:ph type="sldNum" sz="quarter" idx="12"/>
          </p:nvPr>
        </p:nvSpPr>
        <p:spPr/>
        <p:txBody>
          <a:bodyPr/>
          <a:lstStyle/>
          <a:p>
            <a:fld id="{64EB0A97-64CF-44C0-8AA9-F1B406819B6A}" type="slidenum">
              <a:rPr lang="it-IT" smtClean="0"/>
              <a:pPr/>
              <a:t>22</a:t>
            </a:fld>
            <a:endParaRPr lang="it-IT"/>
          </a:p>
        </p:txBody>
      </p:sp>
      <p:pic>
        <p:nvPicPr>
          <p:cNvPr id="1027" name="Picture 3" descr="C:\AAA UNIVERSITA'\FISICA\STAGE e TESI\TESI\NUCMINIEUSO\jpg\00002\brightness_nucminieuso00002_facce.jpg"/>
          <p:cNvPicPr>
            <a:picLocks noChangeAspect="1" noChangeArrowheads="1"/>
          </p:cNvPicPr>
          <p:nvPr/>
        </p:nvPicPr>
        <p:blipFill>
          <a:blip r:embed="rId4" cstate="print"/>
          <a:srcRect/>
          <a:stretch>
            <a:fillRect/>
          </a:stretch>
        </p:blipFill>
        <p:spPr bwMode="auto">
          <a:xfrm>
            <a:off x="107504" y="188640"/>
            <a:ext cx="4397716" cy="2942978"/>
          </a:xfrm>
          <a:prstGeom prst="rect">
            <a:avLst/>
          </a:prstGeom>
          <a:noFill/>
        </p:spPr>
      </p:pic>
      <p:sp>
        <p:nvSpPr>
          <p:cNvPr id="10" name="CasellaDiTesto 9"/>
          <p:cNvSpPr txBox="1"/>
          <p:nvPr/>
        </p:nvSpPr>
        <p:spPr>
          <a:xfrm>
            <a:off x="2555776" y="620688"/>
            <a:ext cx="1440160" cy="646331"/>
          </a:xfrm>
          <a:prstGeom prst="rect">
            <a:avLst/>
          </a:prstGeom>
          <a:noFill/>
        </p:spPr>
        <p:txBody>
          <a:bodyPr wrap="square" rtlCol="0">
            <a:spAutoFit/>
          </a:bodyPr>
          <a:lstStyle/>
          <a:p>
            <a:pPr algn="ctr"/>
            <a:r>
              <a:rPr lang="it-IT" dirty="0" smtClean="0">
                <a:solidFill>
                  <a:schemeClr val="bg1"/>
                </a:solidFill>
              </a:rPr>
              <a:t>Light curve,  </a:t>
            </a:r>
            <a:r>
              <a:rPr lang="it-IT" dirty="0" err="1" smtClean="0">
                <a:solidFill>
                  <a:schemeClr val="bg1"/>
                </a:solidFill>
              </a:rPr>
              <a:t>Nuclearite</a:t>
            </a:r>
            <a:r>
              <a:rPr lang="it-IT" dirty="0" smtClean="0">
                <a:solidFill>
                  <a:schemeClr val="bg1"/>
                </a:solidFill>
              </a:rPr>
              <a:t> 2</a:t>
            </a:r>
            <a:endParaRPr lang="it-IT" dirty="0">
              <a:solidFill>
                <a:schemeClr val="bg1"/>
              </a:solidFill>
            </a:endParaRPr>
          </a:p>
        </p:txBody>
      </p:sp>
      <p:sp>
        <p:nvSpPr>
          <p:cNvPr id="35" name="CasellaDiTesto 34"/>
          <p:cNvSpPr txBox="1"/>
          <p:nvPr/>
        </p:nvSpPr>
        <p:spPr>
          <a:xfrm>
            <a:off x="4572000" y="6300028"/>
            <a:ext cx="720080" cy="369332"/>
          </a:xfrm>
          <a:prstGeom prst="rect">
            <a:avLst/>
          </a:prstGeom>
          <a:noFill/>
        </p:spPr>
        <p:txBody>
          <a:bodyPr wrap="square" rtlCol="0">
            <a:spAutoFit/>
          </a:bodyPr>
          <a:lstStyle/>
          <a:p>
            <a:r>
              <a:rPr lang="it-IT" dirty="0" err="1" smtClean="0">
                <a:solidFill>
                  <a:srgbClr val="C00000"/>
                </a:solidFill>
              </a:rPr>
              <a:t>Earth</a:t>
            </a:r>
            <a:endParaRPr lang="it-IT" dirty="0">
              <a:solidFill>
                <a:srgbClr val="C00000"/>
              </a:solidFill>
            </a:endParaRPr>
          </a:p>
        </p:txBody>
      </p:sp>
      <p:cxnSp>
        <p:nvCxnSpPr>
          <p:cNvPr id="14" name="Connettore 2 13"/>
          <p:cNvCxnSpPr/>
          <p:nvPr/>
        </p:nvCxnSpPr>
        <p:spPr>
          <a:xfrm flipV="1">
            <a:off x="5004048" y="3717032"/>
            <a:ext cx="0" cy="57606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6660232" y="4005064"/>
            <a:ext cx="2052736" cy="648072"/>
          </a:xfrm>
          <a:prstGeom prst="rect">
            <a:avLst/>
          </a:prstGeom>
          <a:noFill/>
        </p:spPr>
        <p:txBody>
          <a:bodyPr wrap="square" rtlCol="0">
            <a:spAutoFit/>
          </a:bodyPr>
          <a:lstStyle/>
          <a:p>
            <a:r>
              <a:rPr lang="it-IT" dirty="0" err="1" smtClean="0">
                <a:solidFill>
                  <a:schemeClr val="bg1"/>
                </a:solidFill>
              </a:rPr>
              <a:t>Nuclearite</a:t>
            </a:r>
            <a:r>
              <a:rPr lang="it-IT" dirty="0" smtClean="0">
                <a:solidFill>
                  <a:schemeClr val="bg1"/>
                </a:solidFill>
              </a:rPr>
              <a:t> </a:t>
            </a:r>
            <a:r>
              <a:rPr lang="it-IT" dirty="0" err="1" smtClean="0">
                <a:solidFill>
                  <a:schemeClr val="bg1"/>
                </a:solidFill>
              </a:rPr>
              <a:t>motion</a:t>
            </a:r>
            <a:r>
              <a:rPr lang="it-IT" dirty="0" smtClean="0">
                <a:solidFill>
                  <a:schemeClr val="bg1"/>
                </a:solidFill>
              </a:rPr>
              <a:t>: </a:t>
            </a:r>
            <a:r>
              <a:rPr lang="it-IT" dirty="0" err="1" smtClean="0">
                <a:solidFill>
                  <a:schemeClr val="bg1"/>
                </a:solidFill>
              </a:rPr>
              <a:t>downward</a:t>
            </a:r>
            <a:endParaRPr lang="it-IT" dirty="0">
              <a:solidFill>
                <a:schemeClr val="bg1"/>
              </a:solidFill>
            </a:endParaRPr>
          </a:p>
        </p:txBody>
      </p:sp>
      <p:sp>
        <p:nvSpPr>
          <p:cNvPr id="36" name="CasellaDiTesto 35"/>
          <p:cNvSpPr txBox="1"/>
          <p:nvPr/>
        </p:nvSpPr>
        <p:spPr>
          <a:xfrm>
            <a:off x="5076056" y="3573016"/>
            <a:ext cx="1224136" cy="369332"/>
          </a:xfrm>
          <a:prstGeom prst="rect">
            <a:avLst/>
          </a:prstGeom>
          <a:noFill/>
        </p:spPr>
        <p:txBody>
          <a:bodyPr wrap="square" rtlCol="0">
            <a:spAutoFit/>
          </a:bodyPr>
          <a:lstStyle/>
          <a:p>
            <a:r>
              <a:rPr lang="it-IT" dirty="0" err="1" smtClean="0">
                <a:solidFill>
                  <a:srgbClr val="C00000"/>
                </a:solidFill>
              </a:rPr>
              <a:t>Mini-EUSO</a:t>
            </a:r>
            <a:endParaRPr lang="it-IT" dirty="0">
              <a:solidFill>
                <a:srgbClr val="C00000"/>
              </a:solidFill>
            </a:endParaRPr>
          </a:p>
        </p:txBody>
      </p:sp>
      <p:sp>
        <p:nvSpPr>
          <p:cNvPr id="18" name="CasellaDiTesto 17"/>
          <p:cNvSpPr txBox="1"/>
          <p:nvPr/>
        </p:nvSpPr>
        <p:spPr>
          <a:xfrm rot="16200000">
            <a:off x="-519663" y="929625"/>
            <a:ext cx="1584176" cy="246221"/>
          </a:xfrm>
          <a:prstGeom prst="rect">
            <a:avLst/>
          </a:prstGeom>
          <a:solidFill>
            <a:schemeClr val="tx1"/>
          </a:solidFill>
        </p:spPr>
        <p:txBody>
          <a:bodyPr wrap="square" rtlCol="0">
            <a:spAutoFit/>
          </a:bodyPr>
          <a:lstStyle/>
          <a:p>
            <a:r>
              <a:rPr lang="it-IT" sz="1000" dirty="0" smtClean="0">
                <a:solidFill>
                  <a:schemeClr val="bg1"/>
                </a:solidFill>
              </a:rPr>
              <a:t># </a:t>
            </a:r>
            <a:r>
              <a:rPr lang="it-IT" sz="1000" dirty="0" err="1" smtClean="0">
                <a:solidFill>
                  <a:schemeClr val="bg1"/>
                </a:solidFill>
              </a:rPr>
              <a:t>photonenlectrons</a:t>
            </a:r>
            <a:r>
              <a:rPr lang="it-IT" sz="1000" dirty="0" smtClean="0">
                <a:solidFill>
                  <a:schemeClr val="bg1"/>
                </a:solidFill>
              </a:rPr>
              <a:t>  / 1 ms</a:t>
            </a:r>
            <a:endParaRPr lang="it-IT" sz="10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descr="brightness_nucminieuso00292_base.jpg"/>
          <p:cNvPicPr>
            <a:picLocks noChangeAspect="1"/>
          </p:cNvPicPr>
          <p:nvPr/>
        </p:nvPicPr>
        <p:blipFill>
          <a:blip r:embed="rId2" cstate="print"/>
          <a:stretch>
            <a:fillRect/>
          </a:stretch>
        </p:blipFill>
        <p:spPr>
          <a:xfrm>
            <a:off x="107504" y="116633"/>
            <a:ext cx="4320480" cy="2985076"/>
          </a:xfrm>
          <a:prstGeom prst="rect">
            <a:avLst/>
          </a:prstGeom>
        </p:spPr>
      </p:pic>
      <p:pic>
        <p:nvPicPr>
          <p:cNvPr id="15" name="Immagine 14" descr="zvt.jpg"/>
          <p:cNvPicPr>
            <a:picLocks noChangeAspect="1"/>
          </p:cNvPicPr>
          <p:nvPr/>
        </p:nvPicPr>
        <p:blipFill>
          <a:blip r:embed="rId3" cstate="print"/>
          <a:stretch>
            <a:fillRect/>
          </a:stretch>
        </p:blipFill>
        <p:spPr>
          <a:xfrm>
            <a:off x="4644008" y="3573016"/>
            <a:ext cx="4320480" cy="3024336"/>
          </a:xfrm>
          <a:prstGeom prst="rect">
            <a:avLst/>
          </a:prstGeom>
        </p:spPr>
      </p:pic>
      <p:pic>
        <p:nvPicPr>
          <p:cNvPr id="5" name="Immagine 4" descr="trajectory_nucminieuso00292_base.jpg"/>
          <p:cNvPicPr>
            <a:picLocks noChangeAspect="1"/>
          </p:cNvPicPr>
          <p:nvPr/>
        </p:nvPicPr>
        <p:blipFill>
          <a:blip r:embed="rId4" cstate="print"/>
          <a:stretch>
            <a:fillRect/>
          </a:stretch>
        </p:blipFill>
        <p:spPr>
          <a:xfrm>
            <a:off x="107505" y="3573016"/>
            <a:ext cx="4392487" cy="3024337"/>
          </a:xfrm>
          <a:prstGeom prst="rect">
            <a:avLst/>
          </a:prstGeom>
        </p:spPr>
      </p:pic>
      <p:sp>
        <p:nvSpPr>
          <p:cNvPr id="7" name="CasellaDiTesto 6"/>
          <p:cNvSpPr txBox="1"/>
          <p:nvPr/>
        </p:nvSpPr>
        <p:spPr>
          <a:xfrm>
            <a:off x="4644008" y="6300028"/>
            <a:ext cx="720080" cy="369332"/>
          </a:xfrm>
          <a:prstGeom prst="rect">
            <a:avLst/>
          </a:prstGeom>
          <a:noFill/>
        </p:spPr>
        <p:txBody>
          <a:bodyPr wrap="square" rtlCol="0">
            <a:spAutoFit/>
          </a:bodyPr>
          <a:lstStyle/>
          <a:p>
            <a:r>
              <a:rPr lang="it-IT" dirty="0" err="1" smtClean="0">
                <a:solidFill>
                  <a:srgbClr val="C00000"/>
                </a:solidFill>
              </a:rPr>
              <a:t>Earth</a:t>
            </a:r>
            <a:endParaRPr lang="it-IT" dirty="0">
              <a:solidFill>
                <a:srgbClr val="C00000"/>
              </a:solidFill>
            </a:endParaRPr>
          </a:p>
        </p:txBody>
      </p:sp>
      <p:sp>
        <p:nvSpPr>
          <p:cNvPr id="8" name="CasellaDiTesto 7"/>
          <p:cNvSpPr txBox="1"/>
          <p:nvPr/>
        </p:nvSpPr>
        <p:spPr>
          <a:xfrm>
            <a:off x="5148064" y="3573016"/>
            <a:ext cx="1224136" cy="369332"/>
          </a:xfrm>
          <a:prstGeom prst="rect">
            <a:avLst/>
          </a:prstGeom>
          <a:noFill/>
        </p:spPr>
        <p:txBody>
          <a:bodyPr wrap="square" rtlCol="0">
            <a:spAutoFit/>
          </a:bodyPr>
          <a:lstStyle/>
          <a:p>
            <a:r>
              <a:rPr lang="it-IT" dirty="0" err="1" smtClean="0">
                <a:solidFill>
                  <a:srgbClr val="C00000"/>
                </a:solidFill>
              </a:rPr>
              <a:t>Mini-EUSO</a:t>
            </a:r>
            <a:endParaRPr lang="it-IT" dirty="0">
              <a:solidFill>
                <a:srgbClr val="C00000"/>
              </a:solidFill>
            </a:endParaRPr>
          </a:p>
        </p:txBody>
      </p:sp>
      <p:sp>
        <p:nvSpPr>
          <p:cNvPr id="11" name="Titolo 1"/>
          <p:cNvSpPr>
            <a:spLocks noGrp="1"/>
          </p:cNvSpPr>
          <p:nvPr>
            <p:ph type="title"/>
          </p:nvPr>
        </p:nvSpPr>
        <p:spPr>
          <a:xfrm>
            <a:off x="4716016" y="0"/>
            <a:ext cx="3168352" cy="1143000"/>
          </a:xfrm>
        </p:spPr>
        <p:txBody>
          <a:bodyPr>
            <a:normAutofit/>
          </a:bodyPr>
          <a:lstStyle/>
          <a:p>
            <a:pPr algn="l"/>
            <a:r>
              <a:rPr lang="it-IT" b="1" dirty="0" smtClean="0"/>
              <a:t>FROM BASE</a:t>
            </a:r>
            <a:endParaRPr lang="it-IT" b="1" dirty="0"/>
          </a:p>
        </p:txBody>
      </p:sp>
      <p:sp>
        <p:nvSpPr>
          <p:cNvPr id="9" name="Segnaposto contenuto 31"/>
          <p:cNvSpPr>
            <a:spLocks noGrp="1"/>
          </p:cNvSpPr>
          <p:nvPr>
            <p:ph idx="1"/>
          </p:nvPr>
        </p:nvSpPr>
        <p:spPr>
          <a:xfrm>
            <a:off x="4788024" y="908720"/>
            <a:ext cx="3888432" cy="1656184"/>
          </a:xfrm>
        </p:spPr>
        <p:txBody>
          <a:bodyPr vert="horz" lIns="91440" tIns="45720" rIns="91440" bIns="45720" rtlCol="0">
            <a:noAutofit/>
          </a:bodyPr>
          <a:lstStyle/>
          <a:p>
            <a:pPr>
              <a:buFont typeface="Arial" pitchFamily="34" charset="0"/>
              <a:buNone/>
            </a:pPr>
            <a:r>
              <a:rPr lang="en-US" sz="2000" b="1" dirty="0" err="1" smtClean="0"/>
              <a:t>Nuclearite</a:t>
            </a:r>
            <a:r>
              <a:rPr lang="en-US" sz="2000" b="1" dirty="0" smtClean="0"/>
              <a:t> 3:</a:t>
            </a:r>
          </a:p>
          <a:p>
            <a:pPr>
              <a:buNone/>
            </a:pPr>
            <a:r>
              <a:rPr lang="en-US" sz="2000" dirty="0" smtClean="0"/>
              <a:t>mass = 37.89 g</a:t>
            </a:r>
          </a:p>
          <a:p>
            <a:pPr>
              <a:buNone/>
            </a:pPr>
            <a:r>
              <a:rPr lang="en-US" sz="2000" dirty="0" err="1" smtClean="0"/>
              <a:t>hmax</a:t>
            </a:r>
            <a:r>
              <a:rPr lang="en-US" sz="2000" dirty="0" smtClean="0"/>
              <a:t> = 40.4 km</a:t>
            </a:r>
          </a:p>
          <a:p>
            <a:pPr>
              <a:buNone/>
            </a:pPr>
            <a:r>
              <a:rPr lang="en-US" sz="2000" dirty="0" err="1" smtClean="0"/>
              <a:t>v</a:t>
            </a:r>
            <a:r>
              <a:rPr lang="en-US" sz="2000" baseline="-25000" dirty="0" err="1" smtClean="0"/>
              <a:t>minieuso</a:t>
            </a:r>
            <a:r>
              <a:rPr lang="en-US" sz="2000" dirty="0" smtClean="0"/>
              <a:t> = </a:t>
            </a:r>
            <a:r>
              <a:rPr lang="en-US" sz="2000" dirty="0" err="1" smtClean="0"/>
              <a:t>v</a:t>
            </a:r>
            <a:r>
              <a:rPr lang="en-US" sz="2000" baseline="-25000" dirty="0" err="1" smtClean="0"/>
              <a:t>ISS</a:t>
            </a:r>
            <a:r>
              <a:rPr lang="en-US" sz="2000" dirty="0" smtClean="0"/>
              <a:t> = 7.8 km/s, along x</a:t>
            </a:r>
          </a:p>
          <a:p>
            <a:pPr>
              <a:buNone/>
            </a:pPr>
            <a:r>
              <a:rPr lang="en-US" sz="2000" dirty="0" smtClean="0"/>
              <a:t>Duration of the event: 0.709 s</a:t>
            </a:r>
          </a:p>
          <a:p>
            <a:pPr>
              <a:buFont typeface="Arial" pitchFamily="34" charset="0"/>
              <a:buNone/>
            </a:pPr>
            <a:endParaRPr lang="en-US" sz="2800" b="1" dirty="0" smtClean="0"/>
          </a:p>
          <a:p>
            <a:pPr>
              <a:buFont typeface="Arial" pitchFamily="34" charset="0"/>
              <a:buNone/>
            </a:pPr>
            <a:endParaRPr lang="en-US" sz="2800" b="1" dirty="0" smtClean="0"/>
          </a:p>
          <a:p>
            <a:pPr>
              <a:buFont typeface="Arial" pitchFamily="34" charset="0"/>
              <a:buNone/>
            </a:pPr>
            <a:endParaRPr lang="en-US" sz="2800" b="1" dirty="0" smtClean="0"/>
          </a:p>
        </p:txBody>
      </p:sp>
      <p:sp>
        <p:nvSpPr>
          <p:cNvPr id="16" name="Segnaposto numero diapositiva 15"/>
          <p:cNvSpPr>
            <a:spLocks noGrp="1"/>
          </p:cNvSpPr>
          <p:nvPr>
            <p:ph type="sldNum" sz="quarter" idx="12"/>
          </p:nvPr>
        </p:nvSpPr>
        <p:spPr>
          <a:xfrm>
            <a:off x="8172400" y="6304235"/>
            <a:ext cx="514400" cy="293117"/>
          </a:xfrm>
        </p:spPr>
        <p:txBody>
          <a:bodyPr/>
          <a:lstStyle/>
          <a:p>
            <a:fld id="{64EB0A97-64CF-44C0-8AA9-F1B406819B6A}" type="slidenum">
              <a:rPr lang="it-IT" smtClean="0"/>
              <a:pPr/>
              <a:t>23</a:t>
            </a:fld>
            <a:endParaRPr lang="it-IT" dirty="0"/>
          </a:p>
        </p:txBody>
      </p:sp>
      <p:sp>
        <p:nvSpPr>
          <p:cNvPr id="10" name="CasellaDiTesto 9"/>
          <p:cNvSpPr txBox="1"/>
          <p:nvPr/>
        </p:nvSpPr>
        <p:spPr>
          <a:xfrm>
            <a:off x="6156176" y="5517232"/>
            <a:ext cx="2808312" cy="369332"/>
          </a:xfrm>
          <a:prstGeom prst="rect">
            <a:avLst/>
          </a:prstGeom>
          <a:noFill/>
        </p:spPr>
        <p:txBody>
          <a:bodyPr wrap="square" rtlCol="0">
            <a:spAutoFit/>
          </a:bodyPr>
          <a:lstStyle/>
          <a:p>
            <a:r>
              <a:rPr lang="en-US" smtClean="0">
                <a:solidFill>
                  <a:schemeClr val="bg1"/>
                </a:solidFill>
              </a:rPr>
              <a:t>Nuclearite motion: upward</a:t>
            </a:r>
            <a:endParaRPr lang="en-US">
              <a:solidFill>
                <a:schemeClr val="bg1"/>
              </a:solidFill>
            </a:endParaRPr>
          </a:p>
        </p:txBody>
      </p:sp>
      <p:sp>
        <p:nvSpPr>
          <p:cNvPr id="13" name="CasellaDiTesto 12"/>
          <p:cNvSpPr txBox="1"/>
          <p:nvPr/>
        </p:nvSpPr>
        <p:spPr>
          <a:xfrm>
            <a:off x="2483768" y="1700808"/>
            <a:ext cx="1440160" cy="646331"/>
          </a:xfrm>
          <a:prstGeom prst="rect">
            <a:avLst/>
          </a:prstGeom>
          <a:noFill/>
        </p:spPr>
        <p:txBody>
          <a:bodyPr wrap="square" rtlCol="0">
            <a:spAutoFit/>
          </a:bodyPr>
          <a:lstStyle/>
          <a:p>
            <a:pPr algn="ctr"/>
            <a:r>
              <a:rPr lang="it-IT" dirty="0" smtClean="0">
                <a:solidFill>
                  <a:schemeClr val="bg1"/>
                </a:solidFill>
              </a:rPr>
              <a:t>Light curve, </a:t>
            </a:r>
            <a:r>
              <a:rPr lang="it-IT" dirty="0" err="1" smtClean="0">
                <a:solidFill>
                  <a:schemeClr val="bg1"/>
                </a:solidFill>
              </a:rPr>
              <a:t>Nuclearite</a:t>
            </a:r>
            <a:r>
              <a:rPr lang="it-IT" dirty="0" smtClean="0">
                <a:solidFill>
                  <a:schemeClr val="bg1"/>
                </a:solidFill>
              </a:rPr>
              <a:t> 3</a:t>
            </a:r>
            <a:endParaRPr lang="it-IT" dirty="0">
              <a:solidFill>
                <a:schemeClr val="bg1"/>
              </a:solidFill>
            </a:endParaRPr>
          </a:p>
        </p:txBody>
      </p:sp>
      <p:cxnSp>
        <p:nvCxnSpPr>
          <p:cNvPr id="14" name="Connettore 2 13"/>
          <p:cNvCxnSpPr/>
          <p:nvPr/>
        </p:nvCxnSpPr>
        <p:spPr>
          <a:xfrm flipV="1">
            <a:off x="5076056" y="3645024"/>
            <a:ext cx="0" cy="57606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rot="16200000">
            <a:off x="-519663" y="929625"/>
            <a:ext cx="1584176" cy="246221"/>
          </a:xfrm>
          <a:prstGeom prst="rect">
            <a:avLst/>
          </a:prstGeom>
          <a:solidFill>
            <a:schemeClr val="tx1"/>
          </a:solidFill>
        </p:spPr>
        <p:txBody>
          <a:bodyPr wrap="square" rtlCol="0">
            <a:spAutoFit/>
          </a:bodyPr>
          <a:lstStyle/>
          <a:p>
            <a:r>
              <a:rPr lang="it-IT" sz="1000" dirty="0" smtClean="0">
                <a:solidFill>
                  <a:schemeClr val="bg1"/>
                </a:solidFill>
              </a:rPr>
              <a:t># </a:t>
            </a:r>
            <a:r>
              <a:rPr lang="it-IT" sz="1000" dirty="0" err="1" smtClean="0">
                <a:solidFill>
                  <a:schemeClr val="bg1"/>
                </a:solidFill>
              </a:rPr>
              <a:t>photonenlectrons</a:t>
            </a:r>
            <a:r>
              <a:rPr lang="it-IT" sz="1000" dirty="0" smtClean="0">
                <a:solidFill>
                  <a:schemeClr val="bg1"/>
                </a:solidFill>
              </a:rPr>
              <a:t>  / 1 ms</a:t>
            </a:r>
            <a:endParaRPr lang="it-IT" sz="10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38137"/>
          </a:xfrm>
        </p:spPr>
        <p:txBody>
          <a:bodyPr>
            <a:normAutofit/>
          </a:bodyPr>
          <a:lstStyle/>
          <a:p>
            <a:r>
              <a:rPr lang="it-IT" b="1" dirty="0" smtClean="0"/>
              <a:t>VELOCITY VECTORIAL COMPONENTS</a:t>
            </a:r>
            <a:endParaRPr lang="it-IT" b="1" dirty="0"/>
          </a:p>
        </p:txBody>
      </p:sp>
      <p:sp>
        <p:nvSpPr>
          <p:cNvPr id="17" name="Segnaposto numero diapositiva 16"/>
          <p:cNvSpPr>
            <a:spLocks noGrp="1"/>
          </p:cNvSpPr>
          <p:nvPr>
            <p:ph type="sldNum" sz="quarter" idx="12"/>
          </p:nvPr>
        </p:nvSpPr>
        <p:spPr>
          <a:xfrm>
            <a:off x="6804248" y="6309320"/>
            <a:ext cx="2133600" cy="365125"/>
          </a:xfrm>
        </p:spPr>
        <p:txBody>
          <a:bodyPr/>
          <a:lstStyle/>
          <a:p>
            <a:fld id="{64EB0A97-64CF-44C0-8AA9-F1B406819B6A}" type="slidenum">
              <a:rPr lang="it-IT" smtClean="0"/>
              <a:pPr/>
              <a:t>24</a:t>
            </a:fld>
            <a:endParaRPr lang="it-IT" dirty="0"/>
          </a:p>
        </p:txBody>
      </p:sp>
      <p:grpSp>
        <p:nvGrpSpPr>
          <p:cNvPr id="22" name="Gruppo 21"/>
          <p:cNvGrpSpPr/>
          <p:nvPr/>
        </p:nvGrpSpPr>
        <p:grpSpPr>
          <a:xfrm>
            <a:off x="4644007" y="980728"/>
            <a:ext cx="4392489" cy="2808312"/>
            <a:chOff x="4644007" y="980728"/>
            <a:chExt cx="4392489" cy="2808312"/>
          </a:xfrm>
        </p:grpSpPr>
        <p:pic>
          <p:nvPicPr>
            <p:cNvPr id="19" name="Immagine 18" descr="vy.jpg"/>
            <p:cNvPicPr>
              <a:picLocks noChangeAspect="1"/>
            </p:cNvPicPr>
            <p:nvPr/>
          </p:nvPicPr>
          <p:blipFill>
            <a:blip r:embed="rId2" cstate="print"/>
            <a:stretch>
              <a:fillRect/>
            </a:stretch>
          </p:blipFill>
          <p:spPr>
            <a:xfrm>
              <a:off x="4644007" y="980728"/>
              <a:ext cx="4392489" cy="2808312"/>
            </a:xfrm>
            <a:prstGeom prst="rect">
              <a:avLst/>
            </a:prstGeom>
          </p:spPr>
        </p:pic>
        <p:cxnSp>
          <p:nvCxnSpPr>
            <p:cNvPr id="52" name="Connettore 1 51"/>
            <p:cNvCxnSpPr/>
            <p:nvPr/>
          </p:nvCxnSpPr>
          <p:spPr>
            <a:xfrm>
              <a:off x="6840252" y="1268760"/>
              <a:ext cx="0" cy="223200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5148064" y="1052736"/>
              <a:ext cx="576064" cy="461665"/>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r>
                <a:rPr lang="it-IT" sz="2400" b="1" i="1" dirty="0" smtClean="0">
                  <a:solidFill>
                    <a:schemeClr val="bg1"/>
                  </a:solidFill>
                  <a:latin typeface="+mj-lt"/>
                </a:rPr>
                <a:t>V</a:t>
              </a:r>
              <a:r>
                <a:rPr lang="it-IT" sz="2400" b="1" i="1" baseline="-25000" dirty="0" smtClean="0">
                  <a:solidFill>
                    <a:schemeClr val="bg1"/>
                  </a:solidFill>
                  <a:latin typeface="+mj-lt"/>
                </a:rPr>
                <a:t>Y</a:t>
              </a:r>
              <a:endParaRPr lang="it-IT" sz="2400" b="1" i="1" dirty="0">
                <a:solidFill>
                  <a:schemeClr val="bg1"/>
                </a:solidFill>
                <a:latin typeface="+mj-lt"/>
              </a:endParaRPr>
            </a:p>
          </p:txBody>
        </p:sp>
      </p:grpSp>
      <p:grpSp>
        <p:nvGrpSpPr>
          <p:cNvPr id="21" name="Gruppo 20"/>
          <p:cNvGrpSpPr/>
          <p:nvPr/>
        </p:nvGrpSpPr>
        <p:grpSpPr>
          <a:xfrm>
            <a:off x="107505" y="980728"/>
            <a:ext cx="4392487" cy="2808312"/>
            <a:chOff x="107505" y="980728"/>
            <a:chExt cx="4392487" cy="2808312"/>
          </a:xfrm>
        </p:grpSpPr>
        <p:pic>
          <p:nvPicPr>
            <p:cNvPr id="18" name="Immagine 17" descr="vx.jpg"/>
            <p:cNvPicPr>
              <a:picLocks noChangeAspect="1"/>
            </p:cNvPicPr>
            <p:nvPr/>
          </p:nvPicPr>
          <p:blipFill>
            <a:blip r:embed="rId3" cstate="print"/>
            <a:stretch>
              <a:fillRect/>
            </a:stretch>
          </p:blipFill>
          <p:spPr>
            <a:xfrm>
              <a:off x="107505" y="980728"/>
              <a:ext cx="4392487" cy="2808312"/>
            </a:xfrm>
            <a:prstGeom prst="rect">
              <a:avLst/>
            </a:prstGeom>
            <a:ln>
              <a:noFill/>
            </a:ln>
          </p:spPr>
        </p:pic>
        <p:cxnSp>
          <p:nvCxnSpPr>
            <p:cNvPr id="44" name="Connettore 1 43"/>
            <p:cNvCxnSpPr/>
            <p:nvPr/>
          </p:nvCxnSpPr>
          <p:spPr>
            <a:xfrm flipV="1">
              <a:off x="2303749" y="1269016"/>
              <a:ext cx="0" cy="223200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611560" y="1052736"/>
              <a:ext cx="576064" cy="461665"/>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r>
                <a:rPr lang="it-IT" sz="2400" b="1" i="1" dirty="0" smtClean="0">
                  <a:solidFill>
                    <a:schemeClr val="bg1"/>
                  </a:solidFill>
                  <a:latin typeface="+mj-lt"/>
                </a:rPr>
                <a:t>V</a:t>
              </a:r>
              <a:r>
                <a:rPr lang="it-IT" sz="2400" b="1" i="1" baseline="-25000" dirty="0" smtClean="0">
                  <a:solidFill>
                    <a:schemeClr val="bg1"/>
                  </a:solidFill>
                  <a:latin typeface="+mj-lt"/>
                </a:rPr>
                <a:t>X</a:t>
              </a:r>
              <a:endParaRPr lang="it-IT" sz="2400" b="1" i="1" dirty="0">
                <a:solidFill>
                  <a:schemeClr val="bg1"/>
                </a:solidFill>
                <a:latin typeface="+mj-lt"/>
              </a:endParaRPr>
            </a:p>
          </p:txBody>
        </p:sp>
      </p:grpSp>
      <p:grpSp>
        <p:nvGrpSpPr>
          <p:cNvPr id="23" name="Gruppo 22"/>
          <p:cNvGrpSpPr/>
          <p:nvPr/>
        </p:nvGrpSpPr>
        <p:grpSpPr>
          <a:xfrm>
            <a:off x="4644008" y="3861048"/>
            <a:ext cx="4680520" cy="2808312"/>
            <a:chOff x="4644008" y="3861048"/>
            <a:chExt cx="4680520" cy="2808312"/>
          </a:xfrm>
        </p:grpSpPr>
        <p:pic>
          <p:nvPicPr>
            <p:cNvPr id="25" name="Immagine 24" descr="vz.jpg"/>
            <p:cNvPicPr>
              <a:picLocks noChangeAspect="1"/>
            </p:cNvPicPr>
            <p:nvPr/>
          </p:nvPicPr>
          <p:blipFill>
            <a:blip r:embed="rId4" cstate="print"/>
            <a:stretch>
              <a:fillRect/>
            </a:stretch>
          </p:blipFill>
          <p:spPr>
            <a:xfrm>
              <a:off x="4644008" y="3861048"/>
              <a:ext cx="4392488" cy="2808312"/>
            </a:xfrm>
            <a:prstGeom prst="rect">
              <a:avLst/>
            </a:prstGeom>
          </p:spPr>
        </p:pic>
        <p:cxnSp>
          <p:nvCxnSpPr>
            <p:cNvPr id="54" name="Connettore 1 53"/>
            <p:cNvCxnSpPr/>
            <p:nvPr/>
          </p:nvCxnSpPr>
          <p:spPr>
            <a:xfrm>
              <a:off x="6840252" y="4149328"/>
              <a:ext cx="0" cy="2232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CasellaDiTesto 54"/>
            <p:cNvSpPr txBox="1"/>
            <p:nvPr/>
          </p:nvSpPr>
          <p:spPr>
            <a:xfrm>
              <a:off x="5148064" y="4509120"/>
              <a:ext cx="2232248" cy="338554"/>
            </a:xfrm>
            <a:prstGeom prst="rect">
              <a:avLst/>
            </a:prstGeom>
            <a:noFill/>
          </p:spPr>
          <p:txBody>
            <a:bodyPr wrap="square" rtlCol="0">
              <a:spAutoFit/>
            </a:bodyPr>
            <a:lstStyle/>
            <a:p>
              <a:r>
                <a:rPr lang="en-GB" sz="1600" smtClean="0">
                  <a:solidFill>
                    <a:schemeClr val="bg1"/>
                  </a:solidFill>
                </a:rPr>
                <a:t>Downward motion</a:t>
              </a:r>
              <a:endParaRPr lang="en-GB" sz="1600">
                <a:solidFill>
                  <a:schemeClr val="bg1"/>
                </a:solidFill>
              </a:endParaRPr>
            </a:p>
          </p:txBody>
        </p:sp>
        <p:sp>
          <p:nvSpPr>
            <p:cNvPr id="56" name="CasellaDiTesto 55"/>
            <p:cNvSpPr txBox="1"/>
            <p:nvPr/>
          </p:nvSpPr>
          <p:spPr>
            <a:xfrm>
              <a:off x="7092280" y="4509120"/>
              <a:ext cx="2232248" cy="338554"/>
            </a:xfrm>
            <a:prstGeom prst="rect">
              <a:avLst/>
            </a:prstGeom>
            <a:noFill/>
          </p:spPr>
          <p:txBody>
            <a:bodyPr wrap="square" rtlCol="0">
              <a:spAutoFit/>
            </a:bodyPr>
            <a:lstStyle/>
            <a:p>
              <a:r>
                <a:rPr lang="en-GB" sz="1600" smtClean="0">
                  <a:solidFill>
                    <a:schemeClr val="bg1"/>
                  </a:solidFill>
                </a:rPr>
                <a:t>Upward motion</a:t>
              </a:r>
              <a:endParaRPr lang="en-GB" sz="1600">
                <a:solidFill>
                  <a:schemeClr val="bg1"/>
                </a:solidFill>
              </a:endParaRPr>
            </a:p>
          </p:txBody>
        </p:sp>
        <p:sp>
          <p:nvSpPr>
            <p:cNvPr id="20" name="CasellaDiTesto 19"/>
            <p:cNvSpPr txBox="1"/>
            <p:nvPr/>
          </p:nvSpPr>
          <p:spPr>
            <a:xfrm>
              <a:off x="5148064" y="4005064"/>
              <a:ext cx="576064" cy="461665"/>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r>
                <a:rPr lang="it-IT" sz="2400" b="1" i="1" dirty="0" smtClean="0">
                  <a:solidFill>
                    <a:schemeClr val="bg1"/>
                  </a:solidFill>
                  <a:latin typeface="+mj-lt"/>
                </a:rPr>
                <a:t>V</a:t>
              </a:r>
              <a:r>
                <a:rPr lang="it-IT" sz="2400" b="1" i="1" baseline="-25000" dirty="0" smtClean="0">
                  <a:solidFill>
                    <a:schemeClr val="bg1"/>
                  </a:solidFill>
                  <a:latin typeface="+mj-lt"/>
                </a:rPr>
                <a:t>Z</a:t>
              </a:r>
              <a:endParaRPr lang="it-IT" sz="2400" b="1" i="1" dirty="0">
                <a:solidFill>
                  <a:schemeClr val="bg1"/>
                </a:solidFill>
                <a:latin typeface="+mj-lt"/>
              </a:endParaRPr>
            </a:p>
          </p:txBody>
        </p:sp>
      </p:grpSp>
      <p:sp>
        <p:nvSpPr>
          <p:cNvPr id="26" name="Segnaposto contenuto 2"/>
          <p:cNvSpPr txBox="1">
            <a:spLocks/>
          </p:cNvSpPr>
          <p:nvPr/>
        </p:nvSpPr>
        <p:spPr>
          <a:xfrm>
            <a:off x="251520" y="4005064"/>
            <a:ext cx="4176464" cy="2592288"/>
          </a:xfrm>
          <a:prstGeom prst="rect">
            <a:avLst/>
          </a:prstGeom>
        </p:spPr>
        <p:txBody>
          <a:bodyPr vert="horz" lIns="91440" tIns="45720" rIns="91440" bIns="45720" rtlCol="0">
            <a:normAutofit/>
          </a:bodyPr>
          <a:lstStyle/>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GB" noProof="0" dirty="0" smtClean="0"/>
              <a:t>Origin of the coordinate system is in Mini-EUSO:</a:t>
            </a:r>
          </a:p>
          <a:p>
            <a:pPr marL="3420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Velocity components along x or y can be both positive and negative</a:t>
            </a:r>
          </a:p>
          <a:p>
            <a:pPr marL="3420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Velocity component along z can be both positive or negative because </a:t>
            </a:r>
            <a:r>
              <a:rPr lang="en-GB" dirty="0" err="1" smtClean="0"/>
              <a:t>nuclearties</a:t>
            </a:r>
            <a:r>
              <a:rPr lang="en-GB" dirty="0" smtClean="0"/>
              <a:t> can pass through the Earth</a:t>
            </a:r>
          </a:p>
          <a:p>
            <a:pPr lvl="0" indent="-342900">
              <a:buFont typeface="Arial" pitchFamily="34" charset="0"/>
              <a:buChar char="•"/>
              <a:defRPr/>
            </a:pPr>
            <a:endParaRPr kumimoji="0" lang="en-GB" sz="18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342900" defTabSz="914400" rtl="0" eaLnBrk="1" fontAlgn="auto" latinLnBrk="0" hangingPunct="1">
              <a:lnSpc>
                <a:spcPct val="100000"/>
              </a:lnSpc>
              <a:spcBef>
                <a:spcPts val="0"/>
              </a:spcBef>
              <a:spcAft>
                <a:spcPts val="0"/>
              </a:spcAft>
              <a:buClrTx/>
              <a:buSzTx/>
              <a:buFont typeface="Arial" pitchFamily="34" charset="0"/>
              <a:buNone/>
              <a:tabLst/>
              <a:defRPr/>
            </a:pPr>
            <a:endParaRPr lang="en-GB" dirty="0" smtClean="0"/>
          </a:p>
          <a:p>
            <a:pPr marL="0" marR="0" lvl="0" indent="-342900"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1" i="1" u="none" strike="noStrike" kern="1200" cap="none" spc="0" normalizeH="0" baseline="0" noProof="0" dirty="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descr="time.jpg"/>
          <p:cNvPicPr>
            <a:picLocks noChangeAspect="1"/>
          </p:cNvPicPr>
          <p:nvPr/>
        </p:nvPicPr>
        <p:blipFill>
          <a:blip r:embed="rId2" cstate="print"/>
          <a:stretch>
            <a:fillRect/>
          </a:stretch>
        </p:blipFill>
        <p:spPr>
          <a:xfrm>
            <a:off x="179512" y="908720"/>
            <a:ext cx="4339568" cy="2880320"/>
          </a:xfrm>
          <a:prstGeom prst="rect">
            <a:avLst/>
          </a:prstGeom>
        </p:spPr>
      </p:pic>
      <p:pic>
        <p:nvPicPr>
          <p:cNvPr id="19" name="Immagine 18" descr="trackwidth.jpg"/>
          <p:cNvPicPr>
            <a:picLocks noChangeAspect="1"/>
          </p:cNvPicPr>
          <p:nvPr/>
        </p:nvPicPr>
        <p:blipFill>
          <a:blip r:embed="rId3" cstate="print"/>
          <a:stretch>
            <a:fillRect/>
          </a:stretch>
        </p:blipFill>
        <p:spPr>
          <a:xfrm>
            <a:off x="160423" y="3861048"/>
            <a:ext cx="4339569" cy="2880320"/>
          </a:xfrm>
          <a:prstGeom prst="rect">
            <a:avLst/>
          </a:prstGeom>
        </p:spPr>
      </p:pic>
      <p:pic>
        <p:nvPicPr>
          <p:cNvPr id="18" name="Immagine 17" descr="mass.jpg"/>
          <p:cNvPicPr>
            <a:picLocks noChangeAspect="1"/>
          </p:cNvPicPr>
          <p:nvPr/>
        </p:nvPicPr>
        <p:blipFill>
          <a:blip r:embed="rId4" cstate="print"/>
          <a:stretch>
            <a:fillRect/>
          </a:stretch>
        </p:blipFill>
        <p:spPr>
          <a:xfrm>
            <a:off x="4624918" y="908720"/>
            <a:ext cx="4339569" cy="2880320"/>
          </a:xfrm>
          <a:prstGeom prst="rect">
            <a:avLst/>
          </a:prstGeom>
        </p:spPr>
      </p:pic>
      <p:sp>
        <p:nvSpPr>
          <p:cNvPr id="2" name="Titolo 1"/>
          <p:cNvSpPr>
            <a:spLocks noGrp="1"/>
          </p:cNvSpPr>
          <p:nvPr>
            <p:ph type="title"/>
          </p:nvPr>
        </p:nvSpPr>
        <p:spPr>
          <a:xfrm>
            <a:off x="0" y="72008"/>
            <a:ext cx="9144000" cy="836712"/>
          </a:xfrm>
        </p:spPr>
        <p:txBody>
          <a:bodyPr>
            <a:noAutofit/>
          </a:bodyPr>
          <a:lstStyle/>
          <a:p>
            <a:pPr algn="l"/>
            <a:r>
              <a:rPr lang="it-IT" sz="4000" b="1" dirty="0" smtClean="0"/>
              <a:t>DISTRIBUTIONS: t, m, </a:t>
            </a:r>
            <a:r>
              <a:rPr lang="it-IT" sz="4000" b="1" dirty="0" err="1" smtClean="0"/>
              <a:t>h</a:t>
            </a:r>
            <a:r>
              <a:rPr lang="it-IT" sz="4000" b="1" baseline="-25000" dirty="0" err="1" smtClean="0"/>
              <a:t>max</a:t>
            </a:r>
            <a:r>
              <a:rPr lang="it-IT" sz="4000" b="1" dirty="0" smtClean="0"/>
              <a:t>, TRACK WIDTH </a:t>
            </a:r>
            <a:endParaRPr lang="it-IT" sz="4000" b="1" dirty="0"/>
          </a:p>
        </p:txBody>
      </p:sp>
      <p:sp>
        <p:nvSpPr>
          <p:cNvPr id="3" name="Segnaposto contenuto 2"/>
          <p:cNvSpPr>
            <a:spLocks noGrp="1"/>
          </p:cNvSpPr>
          <p:nvPr>
            <p:ph idx="1"/>
          </p:nvPr>
        </p:nvSpPr>
        <p:spPr>
          <a:xfrm>
            <a:off x="1763688" y="1628800"/>
            <a:ext cx="1080120" cy="792088"/>
          </a:xfrm>
        </p:spPr>
        <p:txBody>
          <a:bodyPr>
            <a:normAutofit/>
          </a:bodyPr>
          <a:lstStyle/>
          <a:p>
            <a:pPr marL="0">
              <a:spcBef>
                <a:spcPts val="0"/>
              </a:spcBef>
              <a:buNone/>
            </a:pPr>
            <a:r>
              <a:rPr lang="it-IT" sz="1400" dirty="0" smtClean="0">
                <a:solidFill>
                  <a:srgbClr val="C00000"/>
                </a:solidFill>
              </a:rPr>
              <a:t>More fast </a:t>
            </a:r>
            <a:r>
              <a:rPr lang="it-IT" sz="1400" dirty="0" err="1" smtClean="0">
                <a:solidFill>
                  <a:srgbClr val="C00000"/>
                </a:solidFill>
              </a:rPr>
              <a:t>events</a:t>
            </a:r>
            <a:r>
              <a:rPr lang="it-IT" sz="1400" dirty="0" smtClean="0">
                <a:solidFill>
                  <a:srgbClr val="C00000"/>
                </a:solidFill>
              </a:rPr>
              <a:t> </a:t>
            </a:r>
            <a:r>
              <a:rPr lang="it-IT" sz="1400" dirty="0" err="1" smtClean="0">
                <a:solidFill>
                  <a:srgbClr val="C00000"/>
                </a:solidFill>
              </a:rPr>
              <a:t>than</a:t>
            </a:r>
            <a:r>
              <a:rPr lang="it-IT" sz="1400" dirty="0" smtClean="0">
                <a:solidFill>
                  <a:srgbClr val="C00000"/>
                </a:solidFill>
              </a:rPr>
              <a:t> slow.</a:t>
            </a:r>
          </a:p>
        </p:txBody>
      </p:sp>
      <p:sp>
        <p:nvSpPr>
          <p:cNvPr id="16" name="Segnaposto numero diapositiva 15"/>
          <p:cNvSpPr>
            <a:spLocks noGrp="1"/>
          </p:cNvSpPr>
          <p:nvPr>
            <p:ph type="sldNum" sz="quarter" idx="12"/>
          </p:nvPr>
        </p:nvSpPr>
        <p:spPr/>
        <p:txBody>
          <a:bodyPr/>
          <a:lstStyle/>
          <a:p>
            <a:fld id="{64EB0A97-64CF-44C0-8AA9-F1B406819B6A}" type="slidenum">
              <a:rPr lang="it-IT" smtClean="0"/>
              <a:pPr/>
              <a:t>25</a:t>
            </a:fld>
            <a:endParaRPr lang="it-IT"/>
          </a:p>
        </p:txBody>
      </p:sp>
      <p:cxnSp>
        <p:nvCxnSpPr>
          <p:cNvPr id="17" name="Connettore 2 16"/>
          <p:cNvCxnSpPr/>
          <p:nvPr/>
        </p:nvCxnSpPr>
        <p:spPr>
          <a:xfrm flipH="1">
            <a:off x="1259632" y="2204864"/>
            <a:ext cx="50405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H="1">
            <a:off x="1259632" y="2348880"/>
            <a:ext cx="648072" cy="280831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3" name="Immagine 12" descr="nvsm.JPG"/>
          <p:cNvPicPr>
            <a:picLocks noChangeAspect="1"/>
          </p:cNvPicPr>
          <p:nvPr/>
        </p:nvPicPr>
        <p:blipFill>
          <a:blip r:embed="rId5" cstate="print"/>
          <a:stretch>
            <a:fillRect/>
          </a:stretch>
        </p:blipFill>
        <p:spPr>
          <a:xfrm>
            <a:off x="2915816" y="1628800"/>
            <a:ext cx="1944216" cy="1603001"/>
          </a:xfrm>
          <a:prstGeom prst="rect">
            <a:avLst/>
          </a:prstGeom>
          <a:ln w="1270">
            <a:solidFill>
              <a:srgbClr val="002060"/>
            </a:solidFill>
          </a:ln>
        </p:spPr>
      </p:pic>
      <p:sp>
        <p:nvSpPr>
          <p:cNvPr id="14" name="Ovale 13"/>
          <p:cNvSpPr/>
          <p:nvPr/>
        </p:nvSpPr>
        <p:spPr>
          <a:xfrm>
            <a:off x="3275856" y="2060848"/>
            <a:ext cx="504056" cy="3600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descr="hmax.jpg"/>
          <p:cNvPicPr>
            <a:picLocks noChangeAspect="1"/>
          </p:cNvPicPr>
          <p:nvPr/>
        </p:nvPicPr>
        <p:blipFill>
          <a:blip r:embed="rId6" cstate="print"/>
          <a:stretch>
            <a:fillRect/>
          </a:stretch>
        </p:blipFill>
        <p:spPr>
          <a:xfrm>
            <a:off x="4624922" y="3861048"/>
            <a:ext cx="4339566" cy="288032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descr="corrtracktime.jpg"/>
          <p:cNvPicPr>
            <a:picLocks noChangeAspect="1"/>
          </p:cNvPicPr>
          <p:nvPr/>
        </p:nvPicPr>
        <p:blipFill>
          <a:blip r:embed="rId2" cstate="print"/>
          <a:stretch>
            <a:fillRect/>
          </a:stretch>
        </p:blipFill>
        <p:spPr>
          <a:xfrm>
            <a:off x="4139952" y="3451904"/>
            <a:ext cx="4752528" cy="3154415"/>
          </a:xfrm>
          <a:prstGeom prst="rect">
            <a:avLst/>
          </a:prstGeom>
        </p:spPr>
      </p:pic>
      <p:sp>
        <p:nvSpPr>
          <p:cNvPr id="3" name="Segnaposto contenuto 2"/>
          <p:cNvSpPr>
            <a:spLocks noGrp="1"/>
          </p:cNvSpPr>
          <p:nvPr>
            <p:ph idx="1"/>
          </p:nvPr>
        </p:nvSpPr>
        <p:spPr>
          <a:xfrm>
            <a:off x="5364088" y="404664"/>
            <a:ext cx="3466728" cy="2044823"/>
          </a:xfrm>
        </p:spPr>
        <p:txBody>
          <a:bodyPr>
            <a:normAutofit/>
          </a:bodyPr>
          <a:lstStyle/>
          <a:p>
            <a:pPr marL="0">
              <a:spcBef>
                <a:spcPts val="0"/>
              </a:spcBef>
              <a:buNone/>
            </a:pPr>
            <a:r>
              <a:rPr lang="en-GB" sz="1800" dirty="0" smtClean="0"/>
              <a:t>This graph shows that the distribution of </a:t>
            </a:r>
            <a:r>
              <a:rPr lang="en-GB" sz="1800" dirty="0" err="1" smtClean="0"/>
              <a:t>h</a:t>
            </a:r>
            <a:r>
              <a:rPr lang="en-GB" sz="1800" baseline="-25000" dirty="0" err="1" smtClean="0"/>
              <a:t>max</a:t>
            </a:r>
            <a:r>
              <a:rPr lang="en-GB" sz="1800" dirty="0" smtClean="0"/>
              <a:t> and mass is correlated by an exponential. This is the result of the relation between the two. </a:t>
            </a:r>
          </a:p>
          <a:p>
            <a:pPr>
              <a:buNone/>
            </a:pPr>
            <a:endParaRPr lang="en-GB" sz="3100" dirty="0"/>
          </a:p>
        </p:txBody>
      </p:sp>
      <p:sp>
        <p:nvSpPr>
          <p:cNvPr id="12" name="Segnaposto numero diapositiva 11"/>
          <p:cNvSpPr>
            <a:spLocks noGrp="1"/>
          </p:cNvSpPr>
          <p:nvPr>
            <p:ph type="sldNum" sz="quarter" idx="12"/>
          </p:nvPr>
        </p:nvSpPr>
        <p:spPr/>
        <p:txBody>
          <a:bodyPr/>
          <a:lstStyle/>
          <a:p>
            <a:fld id="{64EB0A97-64CF-44C0-8AA9-F1B406819B6A}" type="slidenum">
              <a:rPr lang="it-IT" smtClean="0"/>
              <a:pPr/>
              <a:t>26</a:t>
            </a:fld>
            <a:endParaRPr lang="it-IT"/>
          </a:p>
        </p:txBody>
      </p:sp>
      <p:sp>
        <p:nvSpPr>
          <p:cNvPr id="13" name="CasellaDiTesto 12"/>
          <p:cNvSpPr txBox="1"/>
          <p:nvPr/>
        </p:nvSpPr>
        <p:spPr>
          <a:xfrm>
            <a:off x="251520" y="4005064"/>
            <a:ext cx="3456384" cy="2523768"/>
          </a:xfrm>
          <a:prstGeom prst="rect">
            <a:avLst/>
          </a:prstGeom>
          <a:noFill/>
        </p:spPr>
        <p:txBody>
          <a:bodyPr wrap="square" rtlCol="0">
            <a:spAutoFit/>
          </a:bodyPr>
          <a:lstStyle/>
          <a:p>
            <a:r>
              <a:rPr lang="en-GB" dirty="0" smtClean="0"/>
              <a:t>Correlation between</a:t>
            </a:r>
          </a:p>
          <a:p>
            <a:r>
              <a:rPr lang="en-GB" dirty="0" smtClean="0"/>
              <a:t>track width and time.</a:t>
            </a:r>
          </a:p>
          <a:p>
            <a:endParaRPr lang="en-GB" dirty="0" smtClean="0"/>
          </a:p>
          <a:p>
            <a:r>
              <a:rPr lang="en-GB" dirty="0" smtClean="0"/>
              <a:t>Events with durations shorter than </a:t>
            </a:r>
            <a:r>
              <a:rPr lang="en-GB" b="1" dirty="0" smtClean="0"/>
              <a:t>0.1 s</a:t>
            </a:r>
            <a:r>
              <a:rPr lang="en-GB" dirty="0" smtClean="0"/>
              <a:t> are not considered as too fast for a significant analysis.</a:t>
            </a:r>
          </a:p>
          <a:p>
            <a:r>
              <a:rPr lang="en-GB" dirty="0" smtClean="0"/>
              <a:t>This will be verified adding data from a meteors simulation.</a:t>
            </a:r>
          </a:p>
          <a:p>
            <a:endParaRPr lang="en-GB" sz="1400" dirty="0"/>
          </a:p>
        </p:txBody>
      </p:sp>
      <p:pic>
        <p:nvPicPr>
          <p:cNvPr id="14" name="Immagine 13" descr="hmax.JPG"/>
          <p:cNvPicPr>
            <a:picLocks noChangeAspect="1"/>
          </p:cNvPicPr>
          <p:nvPr/>
        </p:nvPicPr>
        <p:blipFill>
          <a:blip r:embed="rId3" cstate="print"/>
          <a:stretch>
            <a:fillRect/>
          </a:stretch>
        </p:blipFill>
        <p:spPr>
          <a:xfrm>
            <a:off x="5436096" y="1904321"/>
            <a:ext cx="3168352" cy="660583"/>
          </a:xfrm>
          <a:prstGeom prst="rect">
            <a:avLst/>
          </a:prstGeom>
          <a:ln>
            <a:solidFill>
              <a:srgbClr val="002060"/>
            </a:solidFill>
          </a:ln>
        </p:spPr>
      </p:pic>
      <p:sp>
        <p:nvSpPr>
          <p:cNvPr id="16" name="Ovale 15"/>
          <p:cNvSpPr/>
          <p:nvPr/>
        </p:nvSpPr>
        <p:spPr>
          <a:xfrm>
            <a:off x="4499992" y="6110548"/>
            <a:ext cx="360040" cy="34278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p:cNvCxnSpPr>
            <a:endCxn id="16" idx="2"/>
          </p:cNvCxnSpPr>
          <p:nvPr/>
        </p:nvCxnSpPr>
        <p:spPr>
          <a:xfrm>
            <a:off x="3059832" y="5966532"/>
            <a:ext cx="1440160" cy="31541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4" name="Immagine 23" descr="corrmasshmax.jpg"/>
          <p:cNvPicPr>
            <a:picLocks noChangeAspect="1"/>
          </p:cNvPicPr>
          <p:nvPr/>
        </p:nvPicPr>
        <p:blipFill>
          <a:blip r:embed="rId4" cstate="print"/>
          <a:stretch>
            <a:fillRect/>
          </a:stretch>
        </p:blipFill>
        <p:spPr>
          <a:xfrm>
            <a:off x="301892" y="211516"/>
            <a:ext cx="4774164" cy="3145476"/>
          </a:xfrm>
          <a:prstGeom prst="rect">
            <a:avLst/>
          </a:prstGeom>
        </p:spPr>
      </p:pic>
      <p:sp>
        <p:nvSpPr>
          <p:cNvPr id="15" name="Freccia in giù 14"/>
          <p:cNvSpPr/>
          <p:nvPr/>
        </p:nvSpPr>
        <p:spPr>
          <a:xfrm rot="5400000" flipH="1">
            <a:off x="5605715" y="2539301"/>
            <a:ext cx="380842" cy="86409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19" name="Freccia in giù 18"/>
          <p:cNvSpPr/>
          <p:nvPr/>
        </p:nvSpPr>
        <p:spPr>
          <a:xfrm rot="16200000">
            <a:off x="3157443" y="5995685"/>
            <a:ext cx="380842" cy="86409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tvtmetnuc.jpg"/>
          <p:cNvPicPr>
            <a:picLocks noChangeAspect="1"/>
          </p:cNvPicPr>
          <p:nvPr/>
        </p:nvPicPr>
        <p:blipFill>
          <a:blip r:embed="rId2" cstate="print"/>
          <a:stretch>
            <a:fillRect/>
          </a:stretch>
        </p:blipFill>
        <p:spPr>
          <a:xfrm>
            <a:off x="4139952" y="764704"/>
            <a:ext cx="4824536" cy="2880320"/>
          </a:xfrm>
          <a:prstGeom prst="rect">
            <a:avLst/>
          </a:prstGeom>
        </p:spPr>
      </p:pic>
      <p:sp>
        <p:nvSpPr>
          <p:cNvPr id="6" name="Segnaposto numero diapositiva 5"/>
          <p:cNvSpPr>
            <a:spLocks noGrp="1"/>
          </p:cNvSpPr>
          <p:nvPr>
            <p:ph type="sldNum" sz="quarter" idx="12"/>
          </p:nvPr>
        </p:nvSpPr>
        <p:spPr/>
        <p:txBody>
          <a:bodyPr/>
          <a:lstStyle/>
          <a:p>
            <a:fld id="{64EB0A97-64CF-44C0-8AA9-F1B406819B6A}" type="slidenum">
              <a:rPr lang="it-IT" smtClean="0"/>
              <a:pPr/>
              <a:t>27</a:t>
            </a:fld>
            <a:endParaRPr lang="it-IT"/>
          </a:p>
        </p:txBody>
      </p:sp>
      <p:sp>
        <p:nvSpPr>
          <p:cNvPr id="7" name="CasellaDiTesto 6"/>
          <p:cNvSpPr txBox="1"/>
          <p:nvPr/>
        </p:nvSpPr>
        <p:spPr>
          <a:xfrm>
            <a:off x="0" y="0"/>
            <a:ext cx="8964488" cy="1446550"/>
          </a:xfrm>
          <a:prstGeom prst="rect">
            <a:avLst/>
          </a:prstGeom>
          <a:noFill/>
        </p:spPr>
        <p:txBody>
          <a:bodyPr wrap="square" rtlCol="0">
            <a:spAutoFit/>
          </a:bodyPr>
          <a:lstStyle/>
          <a:p>
            <a:r>
              <a:rPr lang="it-IT" sz="4400" b="1" dirty="0" smtClean="0"/>
              <a:t>HORIZONTAL SPEED FOR NUCLEARTES AND METEORS</a:t>
            </a:r>
            <a:endParaRPr lang="it-IT" sz="4400" b="1" dirty="0"/>
          </a:p>
        </p:txBody>
      </p:sp>
      <p:sp>
        <p:nvSpPr>
          <p:cNvPr id="15" name="Segnaposto contenuto 2"/>
          <p:cNvSpPr txBox="1">
            <a:spLocks/>
          </p:cNvSpPr>
          <p:nvPr/>
        </p:nvSpPr>
        <p:spPr>
          <a:xfrm>
            <a:off x="251520" y="1556792"/>
            <a:ext cx="3779912" cy="1944216"/>
          </a:xfrm>
          <a:prstGeom prst="rect">
            <a:avLst/>
          </a:prstGeom>
        </p:spPr>
        <p:txBody>
          <a:bodyPr vert="horz" lIns="91440" tIns="45720" rIns="91440" bIns="45720" rtlCol="0">
            <a:normAutofit/>
          </a:bodyPr>
          <a:lstStyle/>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GB" dirty="0" smtClean="0"/>
              <a:t>Distribution, for </a:t>
            </a:r>
            <a:r>
              <a:rPr lang="en-GB" dirty="0" err="1" smtClean="0"/>
              <a:t>nuclearites</a:t>
            </a:r>
            <a:r>
              <a:rPr lang="en-GB" dirty="0" smtClean="0"/>
              <a:t> and meteors, </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of the ratio of track width and the duration of the single event.</a:t>
            </a: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lang="en-GB" noProof="0" dirty="0" smtClean="0"/>
              <a:t>The meteor distribution of track width and time ratio helps to understand where the cut is to be made.</a:t>
            </a: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lang="en-GB" b="1" dirty="0" smtClean="0"/>
          </a:p>
          <a:p>
            <a:pPr lvl="0" indent="-342900">
              <a:buFont typeface="Arial" pitchFamily="34" charset="0"/>
              <a:buChar char="•"/>
              <a:defRPr/>
            </a:pPr>
            <a:endParaRPr kumimoji="0" lang="en-GB" sz="18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342900" defTabSz="914400" rtl="0" eaLnBrk="1" fontAlgn="auto" latinLnBrk="0" hangingPunct="1">
              <a:lnSpc>
                <a:spcPct val="100000"/>
              </a:lnSpc>
              <a:spcBef>
                <a:spcPts val="0"/>
              </a:spcBef>
              <a:spcAft>
                <a:spcPts val="0"/>
              </a:spcAft>
              <a:buClrTx/>
              <a:buSzTx/>
              <a:buFont typeface="Arial" pitchFamily="34" charset="0"/>
              <a:buNone/>
              <a:tabLst/>
              <a:defRPr/>
            </a:pPr>
            <a:endParaRPr lang="en-GB" dirty="0" smtClean="0"/>
          </a:p>
          <a:p>
            <a:pPr marL="0" marR="0" lvl="0" indent="-342900"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1" i="1" u="none" strike="noStrike" kern="1200" cap="none" spc="0" normalizeH="0" baseline="0" noProof="0" dirty="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CasellaDiTesto 20"/>
          <p:cNvSpPr txBox="1"/>
          <p:nvPr/>
        </p:nvSpPr>
        <p:spPr>
          <a:xfrm>
            <a:off x="5004048" y="1124744"/>
            <a:ext cx="1944216" cy="646331"/>
          </a:xfrm>
          <a:prstGeom prst="rect">
            <a:avLst/>
          </a:prstGeom>
          <a:noFill/>
        </p:spPr>
        <p:txBody>
          <a:bodyPr wrap="square" rtlCol="0">
            <a:spAutoFit/>
          </a:bodyPr>
          <a:lstStyle/>
          <a:p>
            <a:r>
              <a:rPr lang="it-IT" b="1" dirty="0" err="1" smtClean="0">
                <a:solidFill>
                  <a:srgbClr val="0070C0"/>
                </a:solidFill>
              </a:rPr>
              <a:t>Nuclearites</a:t>
            </a:r>
            <a:endParaRPr lang="it-IT" b="1" dirty="0" smtClean="0">
              <a:solidFill>
                <a:srgbClr val="C00000"/>
              </a:solidFill>
            </a:endParaRPr>
          </a:p>
          <a:p>
            <a:r>
              <a:rPr lang="it-IT" b="1" dirty="0" err="1" smtClean="0">
                <a:solidFill>
                  <a:srgbClr val="C00000"/>
                </a:solidFill>
              </a:rPr>
              <a:t>Meteors</a:t>
            </a:r>
            <a:endParaRPr lang="it-IT" b="1" dirty="0">
              <a:solidFill>
                <a:srgbClr val="0070C0"/>
              </a:solidFill>
            </a:endParaRPr>
          </a:p>
        </p:txBody>
      </p:sp>
      <p:pic>
        <p:nvPicPr>
          <p:cNvPr id="47" name="Immagine 46" descr="MAXPH.jpg"/>
          <p:cNvPicPr>
            <a:picLocks noChangeAspect="1"/>
          </p:cNvPicPr>
          <p:nvPr/>
        </p:nvPicPr>
        <p:blipFill>
          <a:blip r:embed="rId3" cstate="print"/>
          <a:stretch>
            <a:fillRect/>
          </a:stretch>
        </p:blipFill>
        <p:spPr>
          <a:xfrm>
            <a:off x="179512" y="3787170"/>
            <a:ext cx="4824536" cy="2882190"/>
          </a:xfrm>
          <a:prstGeom prst="rect">
            <a:avLst/>
          </a:prstGeom>
        </p:spPr>
      </p:pic>
      <p:sp>
        <p:nvSpPr>
          <p:cNvPr id="48" name="CasellaDiTesto 47"/>
          <p:cNvSpPr txBox="1"/>
          <p:nvPr/>
        </p:nvSpPr>
        <p:spPr>
          <a:xfrm>
            <a:off x="5220072" y="4221088"/>
            <a:ext cx="3528392" cy="1754326"/>
          </a:xfrm>
          <a:prstGeom prst="rect">
            <a:avLst/>
          </a:prstGeom>
          <a:noFill/>
        </p:spPr>
        <p:txBody>
          <a:bodyPr wrap="square" rtlCol="0">
            <a:spAutoFit/>
          </a:bodyPr>
          <a:lstStyle/>
          <a:p>
            <a:pPr lvl="0"/>
            <a:r>
              <a:rPr lang="en-GB" dirty="0" smtClean="0"/>
              <a:t>The </a:t>
            </a:r>
            <a:r>
              <a:rPr lang="en-GB" b="1" dirty="0" smtClean="0"/>
              <a:t>cut conditions</a:t>
            </a:r>
            <a:r>
              <a:rPr lang="en-GB" dirty="0" smtClean="0"/>
              <a:t> will be imposed considering limitations on the duration of the events, the </a:t>
            </a:r>
          </a:p>
          <a:p>
            <a:pPr lvl="0"/>
            <a:r>
              <a:rPr lang="en-GB" dirty="0" smtClean="0"/>
              <a:t>(track width/time) value and the maximum emissions of photons.</a:t>
            </a:r>
          </a:p>
          <a:p>
            <a:endParaRPr lang="it-IT" dirty="0"/>
          </a:p>
        </p:txBody>
      </p:sp>
      <p:sp>
        <p:nvSpPr>
          <p:cNvPr id="49" name="CasellaDiTesto 48"/>
          <p:cNvSpPr txBox="1"/>
          <p:nvPr/>
        </p:nvSpPr>
        <p:spPr>
          <a:xfrm>
            <a:off x="3563888" y="6484694"/>
            <a:ext cx="1224136" cy="184666"/>
          </a:xfrm>
          <a:prstGeom prst="rect">
            <a:avLst/>
          </a:prstGeom>
          <a:solidFill>
            <a:schemeClr val="tx1"/>
          </a:solidFill>
        </p:spPr>
        <p:txBody>
          <a:bodyPr wrap="square" rtlCol="0">
            <a:spAutoFit/>
          </a:bodyPr>
          <a:lstStyle/>
          <a:p>
            <a:r>
              <a:rPr lang="it-IT" sz="600" dirty="0" err="1" smtClean="0">
                <a:solidFill>
                  <a:schemeClr val="bg1"/>
                </a:solidFill>
              </a:rPr>
              <a:t>Photons</a:t>
            </a:r>
            <a:r>
              <a:rPr lang="it-IT" sz="600" dirty="0" smtClean="0">
                <a:solidFill>
                  <a:schemeClr val="bg1"/>
                </a:solidFill>
              </a:rPr>
              <a:t> / GTU</a:t>
            </a:r>
            <a:endParaRPr lang="it-IT" sz="6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08" y="-27384"/>
            <a:ext cx="9129192" cy="1152128"/>
          </a:xfrm>
        </p:spPr>
        <p:txBody>
          <a:bodyPr>
            <a:noAutofit/>
          </a:bodyPr>
          <a:lstStyle/>
          <a:p>
            <a:pPr algn="l"/>
            <a:r>
              <a:rPr lang="it-IT" sz="3600" b="1" dirty="0" smtClean="0"/>
              <a:t>UPPER LIMIT OF NUCLEARITES’ FLUX, THEORY </a:t>
            </a:r>
            <a:endParaRPr lang="it-IT" sz="3600" b="1" dirty="0"/>
          </a:p>
        </p:txBody>
      </p:sp>
      <p:sp>
        <p:nvSpPr>
          <p:cNvPr id="4" name="Segnaposto numero diapositiva 3"/>
          <p:cNvSpPr>
            <a:spLocks noGrp="1"/>
          </p:cNvSpPr>
          <p:nvPr>
            <p:ph type="sldNum" sz="quarter" idx="12"/>
          </p:nvPr>
        </p:nvSpPr>
        <p:spPr/>
        <p:txBody>
          <a:bodyPr/>
          <a:lstStyle/>
          <a:p>
            <a:fld id="{64EB0A97-64CF-44C0-8AA9-F1B406819B6A}" type="slidenum">
              <a:rPr lang="it-IT" smtClean="0"/>
              <a:pPr/>
              <a:t>28</a:t>
            </a:fld>
            <a:endParaRPr lang="it-IT" dirty="0"/>
          </a:p>
        </p:txBody>
      </p:sp>
      <p:sp>
        <p:nvSpPr>
          <p:cNvPr id="9" name="Segnaposto contenuto 8"/>
          <p:cNvSpPr>
            <a:spLocks noGrp="1"/>
          </p:cNvSpPr>
          <p:nvPr>
            <p:ph idx="1"/>
          </p:nvPr>
        </p:nvSpPr>
        <p:spPr>
          <a:xfrm>
            <a:off x="107504" y="1124744"/>
            <a:ext cx="8712968" cy="5733256"/>
          </a:xfrm>
        </p:spPr>
        <p:txBody>
          <a:bodyPr>
            <a:normAutofit/>
          </a:bodyPr>
          <a:lstStyle/>
          <a:p>
            <a:pPr marL="0">
              <a:spcBef>
                <a:spcPts val="0"/>
              </a:spcBef>
              <a:buNone/>
            </a:pPr>
            <a:r>
              <a:rPr lang="en-US" sz="2000" dirty="0" smtClean="0"/>
              <a:t>The following relations report the value of the constant </a:t>
            </a:r>
            <a:r>
              <a:rPr lang="en-US" sz="2000" b="1" dirty="0" smtClean="0"/>
              <a:t>K</a:t>
            </a:r>
            <a:r>
              <a:rPr lang="en-US" sz="2000" dirty="0" smtClean="0"/>
              <a:t> and the </a:t>
            </a:r>
            <a:r>
              <a:rPr lang="en-US" sz="2000" b="1" dirty="0" smtClean="0"/>
              <a:t>upper limit of  </a:t>
            </a:r>
            <a:r>
              <a:rPr lang="en-US" sz="2000" b="1" dirty="0" err="1" smtClean="0"/>
              <a:t>nuclearites</a:t>
            </a:r>
            <a:r>
              <a:rPr lang="en-US" sz="2000" b="1" dirty="0" smtClean="0"/>
              <a:t>’ flux for a null detection</a:t>
            </a:r>
            <a:r>
              <a:rPr lang="en-US" sz="2000" dirty="0" smtClean="0"/>
              <a:t> that can be observed with Mini-EUSO (</a:t>
            </a:r>
            <a:r>
              <a:rPr lang="en-US" sz="2000" b="1" dirty="0" smtClean="0">
                <a:sym typeface="Symbol"/>
              </a:rPr>
              <a:t></a:t>
            </a:r>
            <a:r>
              <a:rPr lang="en-US" sz="2000" b="1" baseline="-25000" dirty="0" smtClean="0">
                <a:sym typeface="Symbol"/>
              </a:rPr>
              <a:t>Ph, 0</a:t>
            </a:r>
            <a:r>
              <a:rPr lang="en-US" sz="2000" dirty="0" smtClean="0">
                <a:sym typeface="Symbol"/>
              </a:rPr>
              <a:t>).</a:t>
            </a:r>
          </a:p>
          <a:p>
            <a:pPr marL="0">
              <a:spcBef>
                <a:spcPts val="0"/>
              </a:spcBef>
              <a:buNone/>
            </a:pPr>
            <a:r>
              <a:rPr lang="en-US" sz="2000" dirty="0" smtClean="0">
                <a:sym typeface="Symbol"/>
              </a:rPr>
              <a:t></a:t>
            </a:r>
            <a:r>
              <a:rPr lang="en-US" sz="2000" baseline="-25000" dirty="0" smtClean="0">
                <a:sym typeface="Symbol"/>
              </a:rPr>
              <a:t>Ph, 0</a:t>
            </a:r>
            <a:r>
              <a:rPr lang="en-US" sz="2000" dirty="0" smtClean="0">
                <a:sym typeface="Symbol"/>
              </a:rPr>
              <a:t> expression derives from the result of the integral that give the probability to obtain </a:t>
            </a:r>
            <a:r>
              <a:rPr lang="en-US" sz="2000" baseline="-25000" dirty="0" smtClean="0">
                <a:sym typeface="Symbol"/>
              </a:rPr>
              <a:t>Ph, 0</a:t>
            </a:r>
            <a:r>
              <a:rPr lang="en-US" sz="2000" dirty="0" smtClean="0">
                <a:sym typeface="Symbol"/>
              </a:rPr>
              <a:t> with a </a:t>
            </a:r>
            <a:r>
              <a:rPr lang="en-US" sz="2000" b="1" dirty="0" smtClean="0">
                <a:sym typeface="Symbol"/>
              </a:rPr>
              <a:t>Confidence Level (CL)</a:t>
            </a:r>
            <a:r>
              <a:rPr lang="en-US" sz="2000" dirty="0" smtClean="0">
                <a:sym typeface="Symbol"/>
              </a:rPr>
              <a:t> of </a:t>
            </a:r>
            <a:r>
              <a:rPr lang="en-US" sz="2000" b="1" dirty="0" smtClean="0">
                <a:sym typeface="Symbol"/>
              </a:rPr>
              <a:t>90%</a:t>
            </a:r>
            <a:r>
              <a:rPr lang="en-US" sz="2000" dirty="0" smtClean="0">
                <a:sym typeface="Symbol"/>
              </a:rPr>
              <a:t>.</a:t>
            </a:r>
          </a:p>
          <a:p>
            <a:pPr marL="0">
              <a:spcBef>
                <a:spcPts val="0"/>
              </a:spcBef>
              <a:buNone/>
            </a:pPr>
            <a:endParaRPr lang="en-US" sz="2000" dirty="0" smtClean="0">
              <a:sym typeface="Symbol"/>
            </a:endParaRPr>
          </a:p>
          <a:p>
            <a:pPr marL="0">
              <a:spcBef>
                <a:spcPts val="0"/>
              </a:spcBef>
              <a:buNone/>
            </a:pPr>
            <a:endParaRPr lang="en-US" sz="2000" b="1" dirty="0" smtClean="0">
              <a:sym typeface="Symbol"/>
            </a:endParaRPr>
          </a:p>
          <a:p>
            <a:pPr marL="0">
              <a:spcBef>
                <a:spcPts val="0"/>
              </a:spcBef>
              <a:buNone/>
            </a:pPr>
            <a:endParaRPr lang="en-US" sz="2000" b="1" dirty="0" smtClean="0">
              <a:sym typeface="Symbol"/>
            </a:endParaRPr>
          </a:p>
          <a:p>
            <a:pPr marL="0">
              <a:spcBef>
                <a:spcPts val="0"/>
              </a:spcBef>
              <a:buNone/>
            </a:pPr>
            <a:endParaRPr lang="en-US" sz="2000" b="1" dirty="0" smtClean="0">
              <a:sym typeface="Symbol"/>
            </a:endParaRPr>
          </a:p>
          <a:p>
            <a:pPr marL="0">
              <a:spcBef>
                <a:spcPts val="0"/>
              </a:spcBef>
              <a:buNone/>
            </a:pPr>
            <a:endParaRPr lang="en-US" sz="2000" b="1" dirty="0" smtClean="0">
              <a:sym typeface="Symbol"/>
            </a:endParaRPr>
          </a:p>
          <a:p>
            <a:pPr marL="0">
              <a:spcBef>
                <a:spcPts val="0"/>
              </a:spcBef>
              <a:buNone/>
            </a:pPr>
            <a:r>
              <a:rPr lang="en-US" sz="2000" b="1" dirty="0" smtClean="0">
                <a:sym typeface="Symbol"/>
              </a:rPr>
              <a:t>Hypothesis:</a:t>
            </a:r>
          </a:p>
          <a:p>
            <a:pPr marL="0">
              <a:spcBef>
                <a:spcPts val="0"/>
              </a:spcBef>
            </a:pPr>
            <a:r>
              <a:rPr lang="en-US" sz="2000" dirty="0" smtClean="0">
                <a:sym typeface="Symbol"/>
              </a:rPr>
              <a:t>T = 30 days = 2 592 000 s</a:t>
            </a:r>
          </a:p>
          <a:p>
            <a:pPr marL="0">
              <a:spcBef>
                <a:spcPts val="0"/>
              </a:spcBef>
            </a:pPr>
            <a:r>
              <a:rPr lang="en-US" sz="2000" dirty="0" smtClean="0">
                <a:sym typeface="Symbol"/>
              </a:rPr>
              <a:t>A</a:t>
            </a:r>
            <a:r>
              <a:rPr lang="en-US" sz="2000" baseline="-25000" dirty="0" smtClean="0">
                <a:sym typeface="Symbol"/>
              </a:rPr>
              <a:t>FOV</a:t>
            </a:r>
            <a:r>
              <a:rPr lang="en-US" sz="2000" dirty="0" smtClean="0">
                <a:sym typeface="Symbol"/>
              </a:rPr>
              <a:t> = 4.68 * 10</a:t>
            </a:r>
            <a:r>
              <a:rPr lang="en-US" sz="2000" baseline="30000" dirty="0" smtClean="0">
                <a:sym typeface="Symbol"/>
              </a:rPr>
              <a:t>15</a:t>
            </a:r>
            <a:r>
              <a:rPr lang="en-US" sz="2000" dirty="0" smtClean="0">
                <a:sym typeface="Symbol"/>
              </a:rPr>
              <a:t> cm</a:t>
            </a:r>
            <a:r>
              <a:rPr lang="en-US" sz="2000" baseline="30000" dirty="0" smtClean="0">
                <a:sym typeface="Symbol"/>
              </a:rPr>
              <a:t>2</a:t>
            </a:r>
            <a:endParaRPr lang="en-US" sz="2000" dirty="0" smtClean="0">
              <a:sym typeface="Symbol"/>
            </a:endParaRPr>
          </a:p>
          <a:p>
            <a:pPr marL="0">
              <a:spcBef>
                <a:spcPts val="0"/>
              </a:spcBef>
            </a:pPr>
            <a:r>
              <a:rPr lang="en-US" sz="2000" dirty="0" smtClean="0">
                <a:sym typeface="Symbol"/>
              </a:rPr>
              <a:t>ε = N / 1 000</a:t>
            </a:r>
          </a:p>
          <a:p>
            <a:pPr marL="0">
              <a:spcBef>
                <a:spcPts val="0"/>
              </a:spcBef>
            </a:pPr>
            <a:r>
              <a:rPr lang="en-US" sz="2000" dirty="0" smtClean="0">
                <a:sym typeface="Symbol"/>
              </a:rPr>
              <a:t>CL = 90 %</a:t>
            </a:r>
            <a:endParaRPr lang="en-US" sz="2000" dirty="0" smtClean="0"/>
          </a:p>
          <a:p>
            <a:pPr marL="0">
              <a:spcBef>
                <a:spcPts val="0"/>
              </a:spcBef>
              <a:buNone/>
            </a:pPr>
            <a:endParaRPr lang="en-US" sz="2000" dirty="0" smtClean="0"/>
          </a:p>
        </p:txBody>
      </p:sp>
      <p:pic>
        <p:nvPicPr>
          <p:cNvPr id="12" name="Immagine 11" descr="prob.JPG"/>
          <p:cNvPicPr>
            <a:picLocks noChangeAspect="1"/>
          </p:cNvPicPr>
          <p:nvPr/>
        </p:nvPicPr>
        <p:blipFill>
          <a:blip r:embed="rId2" cstate="print"/>
          <a:srcRect t="31783"/>
          <a:stretch>
            <a:fillRect/>
          </a:stretch>
        </p:blipFill>
        <p:spPr>
          <a:xfrm>
            <a:off x="179511" y="2772085"/>
            <a:ext cx="5004279" cy="800931"/>
          </a:xfrm>
          <a:prstGeom prst="rect">
            <a:avLst/>
          </a:prstGeom>
          <a:ln>
            <a:solidFill>
              <a:srgbClr val="002060"/>
            </a:solidFill>
          </a:ln>
        </p:spPr>
      </p:pic>
      <p:pic>
        <p:nvPicPr>
          <p:cNvPr id="33" name="Immagine 32" descr="flux 0.JPG"/>
          <p:cNvPicPr>
            <a:picLocks noChangeAspect="1"/>
          </p:cNvPicPr>
          <p:nvPr/>
        </p:nvPicPr>
        <p:blipFill>
          <a:blip r:embed="rId3" cstate="print"/>
          <a:stretch>
            <a:fillRect/>
          </a:stretch>
        </p:blipFill>
        <p:spPr>
          <a:xfrm>
            <a:off x="3779912" y="5589240"/>
            <a:ext cx="5292080" cy="720080"/>
          </a:xfrm>
          <a:prstGeom prst="rect">
            <a:avLst/>
          </a:prstGeom>
          <a:ln>
            <a:solidFill>
              <a:srgbClr val="002060"/>
            </a:solidFill>
          </a:ln>
        </p:spPr>
      </p:pic>
      <p:pic>
        <p:nvPicPr>
          <p:cNvPr id="34" name="Immagine 33" descr="K.JPG"/>
          <p:cNvPicPr>
            <a:picLocks noChangeAspect="1"/>
          </p:cNvPicPr>
          <p:nvPr/>
        </p:nvPicPr>
        <p:blipFill>
          <a:blip r:embed="rId4" cstate="print"/>
          <a:stretch>
            <a:fillRect/>
          </a:stretch>
        </p:blipFill>
        <p:spPr>
          <a:xfrm>
            <a:off x="103812" y="5589240"/>
            <a:ext cx="2884012" cy="720080"/>
          </a:xfrm>
          <a:prstGeom prst="rect">
            <a:avLst/>
          </a:prstGeom>
          <a:ln>
            <a:solidFill>
              <a:srgbClr val="002060"/>
            </a:solidFill>
          </a:ln>
        </p:spPr>
      </p:pic>
      <p:sp>
        <p:nvSpPr>
          <p:cNvPr id="10" name="Freccia in giù 9"/>
          <p:cNvSpPr/>
          <p:nvPr/>
        </p:nvSpPr>
        <p:spPr>
          <a:xfrm rot="16200000">
            <a:off x="3193447" y="5650847"/>
            <a:ext cx="380842" cy="64807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 y="-99392"/>
            <a:ext cx="5050904" cy="936104"/>
          </a:xfrm>
        </p:spPr>
        <p:txBody>
          <a:bodyPr>
            <a:noAutofit/>
          </a:bodyPr>
          <a:lstStyle/>
          <a:p>
            <a:pPr algn="l"/>
            <a:r>
              <a:rPr lang="it-IT" b="1" dirty="0" smtClean="0"/>
              <a:t>CUT CONDITIONS</a:t>
            </a:r>
            <a:endParaRPr lang="it-IT" b="1" dirty="0"/>
          </a:p>
        </p:txBody>
      </p:sp>
      <p:sp>
        <p:nvSpPr>
          <p:cNvPr id="4" name="Segnaposto numero diapositiva 3"/>
          <p:cNvSpPr>
            <a:spLocks noGrp="1"/>
          </p:cNvSpPr>
          <p:nvPr>
            <p:ph type="sldNum" sz="quarter" idx="12"/>
          </p:nvPr>
        </p:nvSpPr>
        <p:spPr/>
        <p:txBody>
          <a:bodyPr/>
          <a:lstStyle/>
          <a:p>
            <a:fld id="{64EB0A97-64CF-44C0-8AA9-F1B406819B6A}" type="slidenum">
              <a:rPr lang="it-IT" smtClean="0"/>
              <a:pPr/>
              <a:t>29</a:t>
            </a:fld>
            <a:endParaRPr lang="it-IT"/>
          </a:p>
        </p:txBody>
      </p:sp>
      <p:sp>
        <p:nvSpPr>
          <p:cNvPr id="7" name="Segnaposto contenuto 2"/>
          <p:cNvSpPr>
            <a:spLocks noGrp="1"/>
          </p:cNvSpPr>
          <p:nvPr>
            <p:ph idx="1"/>
          </p:nvPr>
        </p:nvSpPr>
        <p:spPr>
          <a:xfrm>
            <a:off x="179512" y="764704"/>
            <a:ext cx="5616624" cy="2952328"/>
          </a:xfrm>
        </p:spPr>
        <p:txBody>
          <a:bodyPr>
            <a:noAutofit/>
          </a:bodyPr>
          <a:lstStyle/>
          <a:p>
            <a:pPr marL="0" lvl="0">
              <a:buNone/>
              <a:defRPr/>
            </a:pPr>
            <a:r>
              <a:rPr lang="en-GB" sz="2000" dirty="0" smtClean="0"/>
              <a:t>Data acquisition &gt; 0.1 s</a:t>
            </a:r>
          </a:p>
          <a:p>
            <a:pPr lvl="0">
              <a:buNone/>
              <a:defRPr/>
            </a:pPr>
            <a:r>
              <a:rPr lang="en-GB" sz="2000" dirty="0" smtClean="0"/>
              <a:t>(track width / time) &gt; 20 pixels/s</a:t>
            </a:r>
          </a:p>
          <a:p>
            <a:pPr lvl="0">
              <a:buNone/>
              <a:defRPr/>
            </a:pPr>
            <a:r>
              <a:rPr lang="en-GB" sz="2000" dirty="0" smtClean="0"/>
              <a:t>Max emission &gt; </a:t>
            </a:r>
            <a:r>
              <a:rPr lang="en-GB" sz="2000" b="1" dirty="0" smtClean="0">
                <a:solidFill>
                  <a:srgbClr val="FFC000"/>
                </a:solidFill>
              </a:rPr>
              <a:t>40 photons / GTU</a:t>
            </a:r>
          </a:p>
          <a:p>
            <a:pPr lvl="0">
              <a:buNone/>
              <a:defRPr/>
            </a:pPr>
            <a:r>
              <a:rPr lang="en-GB" sz="2000" dirty="0" smtClean="0"/>
              <a:t>N = 110 events</a:t>
            </a:r>
          </a:p>
          <a:p>
            <a:pPr lvl="0">
              <a:buNone/>
              <a:defRPr/>
            </a:pPr>
            <a:r>
              <a:rPr lang="it-IT" sz="2000" b="1" dirty="0" smtClean="0">
                <a:sym typeface="Symbol"/>
              </a:rPr>
              <a:t></a:t>
            </a:r>
            <a:r>
              <a:rPr lang="it-IT" sz="2000" b="1" baseline="-25000" dirty="0" err="1" smtClean="0">
                <a:sym typeface="Symbol"/>
              </a:rPr>
              <a:t>Ph</a:t>
            </a:r>
            <a:r>
              <a:rPr lang="it-IT" sz="2000" b="1" baseline="-25000" dirty="0" smtClean="0">
                <a:sym typeface="Symbol"/>
              </a:rPr>
              <a:t>, 0</a:t>
            </a:r>
            <a:r>
              <a:rPr lang="it-IT" sz="2000" b="1" dirty="0" smtClean="0">
                <a:sym typeface="Symbol"/>
              </a:rPr>
              <a:t> = 5.5 * 10</a:t>
            </a:r>
            <a:r>
              <a:rPr lang="it-IT" sz="2000" b="1" baseline="30000" dirty="0" smtClean="0">
                <a:sym typeface="Symbol"/>
              </a:rPr>
              <a:t>-22</a:t>
            </a:r>
            <a:r>
              <a:rPr lang="it-IT" sz="2000" b="1" dirty="0" smtClean="0">
                <a:sym typeface="Symbol"/>
              </a:rPr>
              <a:t> cm</a:t>
            </a:r>
            <a:r>
              <a:rPr lang="it-IT" sz="2000" b="1" baseline="30000" dirty="0" smtClean="0">
                <a:sym typeface="Symbol"/>
              </a:rPr>
              <a:t>-2</a:t>
            </a:r>
            <a:r>
              <a:rPr lang="it-IT" sz="2000" b="1" dirty="0" smtClean="0">
                <a:sym typeface="Symbol"/>
              </a:rPr>
              <a:t> sr</a:t>
            </a:r>
            <a:r>
              <a:rPr lang="it-IT" sz="2000" b="1" baseline="30000" dirty="0" smtClean="0">
                <a:sym typeface="Symbol"/>
              </a:rPr>
              <a:t>-1</a:t>
            </a:r>
            <a:r>
              <a:rPr lang="it-IT" sz="2000" b="1" dirty="0" smtClean="0">
                <a:sym typeface="Symbol"/>
              </a:rPr>
              <a:t> s</a:t>
            </a:r>
            <a:r>
              <a:rPr lang="it-IT" sz="2000" b="1" baseline="30000" dirty="0" smtClean="0">
                <a:sym typeface="Symbol"/>
              </a:rPr>
              <a:t>-1</a:t>
            </a:r>
            <a:endParaRPr lang="it-IT" sz="2000" b="1" dirty="0" smtClean="0">
              <a:sym typeface="Symbol"/>
            </a:endParaRPr>
          </a:p>
        </p:txBody>
      </p:sp>
      <p:grpSp>
        <p:nvGrpSpPr>
          <p:cNvPr id="16" name="Gruppo 15"/>
          <p:cNvGrpSpPr/>
          <p:nvPr/>
        </p:nvGrpSpPr>
        <p:grpSpPr>
          <a:xfrm>
            <a:off x="4283968" y="240614"/>
            <a:ext cx="4628872" cy="2468306"/>
            <a:chOff x="4283968" y="240614"/>
            <a:chExt cx="4628872" cy="2468306"/>
          </a:xfrm>
        </p:grpSpPr>
        <p:grpSp>
          <p:nvGrpSpPr>
            <p:cNvPr id="15" name="Gruppo 14"/>
            <p:cNvGrpSpPr/>
            <p:nvPr/>
          </p:nvGrpSpPr>
          <p:grpSpPr>
            <a:xfrm>
              <a:off x="4283968" y="240614"/>
              <a:ext cx="4628872" cy="2468306"/>
              <a:chOff x="4283968" y="240614"/>
              <a:chExt cx="4628872" cy="2468306"/>
            </a:xfrm>
          </p:grpSpPr>
          <p:pic>
            <p:nvPicPr>
              <p:cNvPr id="6" name="Immagine 5" descr="cut 1.jpg"/>
              <p:cNvPicPr>
                <a:picLocks noChangeAspect="1"/>
              </p:cNvPicPr>
              <p:nvPr/>
            </p:nvPicPr>
            <p:blipFill>
              <a:blip r:embed="rId2" cstate="print">
                <a:lum bright="-10000" contrast="20000"/>
              </a:blip>
              <a:stretch>
                <a:fillRect/>
              </a:stretch>
            </p:blipFill>
            <p:spPr>
              <a:xfrm>
                <a:off x="4283968" y="240614"/>
                <a:ext cx="4628872" cy="2468306"/>
              </a:xfrm>
              <a:prstGeom prst="rect">
                <a:avLst/>
              </a:prstGeom>
            </p:spPr>
          </p:pic>
          <p:sp>
            <p:nvSpPr>
              <p:cNvPr id="14" name="CasellaDiTesto 13"/>
              <p:cNvSpPr txBox="1"/>
              <p:nvPr/>
            </p:nvSpPr>
            <p:spPr>
              <a:xfrm>
                <a:off x="5220072" y="263697"/>
                <a:ext cx="2638472" cy="200055"/>
              </a:xfrm>
              <a:prstGeom prst="rect">
                <a:avLst/>
              </a:prstGeom>
              <a:solidFill>
                <a:schemeClr val="tx1"/>
              </a:solidFill>
            </p:spPr>
            <p:txBody>
              <a:bodyPr wrap="square" rtlCol="0" anchor="ctr">
                <a:spAutoFit/>
              </a:bodyPr>
              <a:lstStyle/>
              <a:p>
                <a:pPr algn="ctr"/>
                <a:r>
                  <a:rPr lang="it-IT" sz="700" dirty="0" err="1" smtClean="0">
                    <a:solidFill>
                      <a:schemeClr val="bg1"/>
                    </a:solidFill>
                  </a:rPr>
                  <a:t>Distribution</a:t>
                </a:r>
                <a:r>
                  <a:rPr lang="it-IT" sz="700" dirty="0" smtClean="0">
                    <a:solidFill>
                      <a:schemeClr val="bg1"/>
                    </a:solidFill>
                  </a:rPr>
                  <a:t> of (</a:t>
                </a:r>
                <a:r>
                  <a:rPr lang="it-IT" sz="700" dirty="0" err="1" smtClean="0">
                    <a:solidFill>
                      <a:schemeClr val="bg1"/>
                    </a:solidFill>
                  </a:rPr>
                  <a:t>track</a:t>
                </a:r>
                <a:r>
                  <a:rPr lang="it-IT" sz="700" dirty="0" smtClean="0">
                    <a:solidFill>
                      <a:schemeClr val="bg1"/>
                    </a:solidFill>
                  </a:rPr>
                  <a:t> </a:t>
                </a:r>
                <a:r>
                  <a:rPr lang="it-IT" sz="700" dirty="0" err="1" smtClean="0">
                    <a:solidFill>
                      <a:schemeClr val="bg1"/>
                    </a:solidFill>
                  </a:rPr>
                  <a:t>width</a:t>
                </a:r>
                <a:r>
                  <a:rPr lang="it-IT" sz="700" dirty="0" smtClean="0">
                    <a:solidFill>
                      <a:schemeClr val="bg1"/>
                    </a:solidFill>
                  </a:rPr>
                  <a:t>/</a:t>
                </a:r>
                <a:r>
                  <a:rPr lang="it-IT" sz="700" dirty="0" err="1" smtClean="0">
                    <a:solidFill>
                      <a:schemeClr val="bg1"/>
                    </a:solidFill>
                  </a:rPr>
                  <a:t>time</a:t>
                </a:r>
                <a:r>
                  <a:rPr lang="it-IT" sz="700" dirty="0" smtClean="0">
                    <a:solidFill>
                      <a:schemeClr val="bg1"/>
                    </a:solidFill>
                  </a:rPr>
                  <a:t>) </a:t>
                </a:r>
                <a:r>
                  <a:rPr lang="it-IT" sz="700" dirty="0" err="1" smtClean="0">
                    <a:solidFill>
                      <a:schemeClr val="bg1"/>
                    </a:solidFill>
                  </a:rPr>
                  <a:t>after</a:t>
                </a:r>
                <a:r>
                  <a:rPr lang="it-IT" sz="700" dirty="0" smtClean="0">
                    <a:solidFill>
                      <a:schemeClr val="bg1"/>
                    </a:solidFill>
                  </a:rPr>
                  <a:t> the cut</a:t>
                </a:r>
                <a:endParaRPr lang="it-IT" sz="700" dirty="0">
                  <a:solidFill>
                    <a:schemeClr val="bg1"/>
                  </a:solidFill>
                </a:endParaRPr>
              </a:p>
            </p:txBody>
          </p:sp>
        </p:grpSp>
        <p:sp>
          <p:nvSpPr>
            <p:cNvPr id="10" name="Rettangolo 9"/>
            <p:cNvSpPr/>
            <p:nvPr/>
          </p:nvSpPr>
          <p:spPr>
            <a:xfrm>
              <a:off x="7452320" y="836712"/>
              <a:ext cx="13681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8 ph / GTU</a:t>
              </a:r>
              <a:endParaRPr lang="it-IT" b="1" dirty="0"/>
            </a:p>
          </p:txBody>
        </p:sp>
      </p:grpSp>
      <p:grpSp>
        <p:nvGrpSpPr>
          <p:cNvPr id="17" name="Gruppo 16"/>
          <p:cNvGrpSpPr/>
          <p:nvPr/>
        </p:nvGrpSpPr>
        <p:grpSpPr>
          <a:xfrm>
            <a:off x="1259632" y="2780928"/>
            <a:ext cx="7653208" cy="3937827"/>
            <a:chOff x="1259632" y="2780928"/>
            <a:chExt cx="7653208" cy="3937827"/>
          </a:xfrm>
        </p:grpSpPr>
        <p:grpSp>
          <p:nvGrpSpPr>
            <p:cNvPr id="13" name="Gruppo 12"/>
            <p:cNvGrpSpPr/>
            <p:nvPr/>
          </p:nvGrpSpPr>
          <p:grpSpPr>
            <a:xfrm>
              <a:off x="1259632" y="2780928"/>
              <a:ext cx="7653208" cy="3937827"/>
              <a:chOff x="857738" y="2636912"/>
              <a:chExt cx="8055102" cy="4081843"/>
            </a:xfrm>
          </p:grpSpPr>
          <p:pic>
            <p:nvPicPr>
              <p:cNvPr id="9" name="Immagine 8" descr="cut 3.jpg"/>
              <p:cNvPicPr>
                <a:picLocks/>
              </p:cNvPicPr>
              <p:nvPr/>
            </p:nvPicPr>
            <p:blipFill>
              <a:blip r:embed="rId3" cstate="print">
                <a:lum contrast="10000"/>
              </a:blip>
              <a:stretch>
                <a:fillRect/>
              </a:stretch>
            </p:blipFill>
            <p:spPr>
              <a:xfrm>
                <a:off x="857738" y="2636912"/>
                <a:ext cx="8055102" cy="4081843"/>
              </a:xfrm>
              <a:prstGeom prst="rect">
                <a:avLst/>
              </a:prstGeom>
            </p:spPr>
          </p:pic>
          <p:sp>
            <p:nvSpPr>
              <p:cNvPr id="12" name="CasellaDiTesto 11"/>
              <p:cNvSpPr txBox="1"/>
              <p:nvPr/>
            </p:nvSpPr>
            <p:spPr>
              <a:xfrm>
                <a:off x="2683672" y="2636912"/>
                <a:ext cx="4403235" cy="338554"/>
              </a:xfrm>
              <a:prstGeom prst="rect">
                <a:avLst/>
              </a:prstGeom>
              <a:solidFill>
                <a:schemeClr val="tx1"/>
              </a:solidFill>
            </p:spPr>
            <p:txBody>
              <a:bodyPr wrap="square" rtlCol="0" anchor="ctr">
                <a:spAutoFit/>
              </a:bodyPr>
              <a:lstStyle/>
              <a:p>
                <a:pPr algn="ctr"/>
                <a:r>
                  <a:rPr lang="it-IT" sz="1600" b="1" dirty="0" err="1" smtClean="0">
                    <a:solidFill>
                      <a:schemeClr val="bg1"/>
                    </a:solidFill>
                  </a:rPr>
                  <a:t>Distribution</a:t>
                </a:r>
                <a:r>
                  <a:rPr lang="it-IT" sz="1600" b="1" dirty="0" smtClean="0">
                    <a:solidFill>
                      <a:schemeClr val="bg1"/>
                    </a:solidFill>
                  </a:rPr>
                  <a:t> of (</a:t>
                </a:r>
                <a:r>
                  <a:rPr lang="it-IT" sz="1600" b="1" dirty="0" err="1" smtClean="0">
                    <a:solidFill>
                      <a:schemeClr val="bg1"/>
                    </a:solidFill>
                  </a:rPr>
                  <a:t>track</a:t>
                </a:r>
                <a:r>
                  <a:rPr lang="it-IT" sz="1600" b="1" dirty="0" smtClean="0">
                    <a:solidFill>
                      <a:schemeClr val="bg1"/>
                    </a:solidFill>
                  </a:rPr>
                  <a:t> </a:t>
                </a:r>
                <a:r>
                  <a:rPr lang="it-IT" sz="1600" b="1" dirty="0" err="1" smtClean="0">
                    <a:solidFill>
                      <a:schemeClr val="bg1"/>
                    </a:solidFill>
                  </a:rPr>
                  <a:t>width</a:t>
                </a:r>
                <a:r>
                  <a:rPr lang="it-IT" sz="1600" b="1" dirty="0" smtClean="0">
                    <a:solidFill>
                      <a:schemeClr val="bg1"/>
                    </a:solidFill>
                  </a:rPr>
                  <a:t>/</a:t>
                </a:r>
                <a:r>
                  <a:rPr lang="it-IT" sz="1600" b="1" dirty="0" err="1" smtClean="0">
                    <a:solidFill>
                      <a:schemeClr val="bg1"/>
                    </a:solidFill>
                  </a:rPr>
                  <a:t>time</a:t>
                </a:r>
                <a:r>
                  <a:rPr lang="it-IT" sz="1600" b="1" dirty="0" smtClean="0">
                    <a:solidFill>
                      <a:schemeClr val="bg1"/>
                    </a:solidFill>
                  </a:rPr>
                  <a:t>) </a:t>
                </a:r>
                <a:r>
                  <a:rPr lang="it-IT" sz="1600" b="1" dirty="0" err="1" smtClean="0">
                    <a:solidFill>
                      <a:schemeClr val="bg1"/>
                    </a:solidFill>
                  </a:rPr>
                  <a:t>after</a:t>
                </a:r>
                <a:r>
                  <a:rPr lang="it-IT" sz="1600" b="1" dirty="0" smtClean="0">
                    <a:solidFill>
                      <a:schemeClr val="bg1"/>
                    </a:solidFill>
                  </a:rPr>
                  <a:t> the cut</a:t>
                </a:r>
                <a:endParaRPr lang="it-IT" sz="1600" b="1" dirty="0">
                  <a:solidFill>
                    <a:schemeClr val="bg1"/>
                  </a:solidFill>
                </a:endParaRPr>
              </a:p>
            </p:txBody>
          </p:sp>
        </p:grpSp>
        <p:sp>
          <p:nvSpPr>
            <p:cNvPr id="11" name="Rettangolo 10"/>
            <p:cNvSpPr/>
            <p:nvPr/>
          </p:nvSpPr>
          <p:spPr>
            <a:xfrm>
              <a:off x="7452320" y="3789040"/>
              <a:ext cx="1368152" cy="648072"/>
            </a:xfrm>
            <a:prstGeom prst="rect">
              <a:avLst/>
            </a:prstGeom>
            <a:solidFill>
              <a:srgbClr val="27A31D"/>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t>40 ph / GTU</a:t>
              </a:r>
              <a:endParaRPr lang="it-IT" b="1"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4EB0A97-64CF-44C0-8AA9-F1B406819B6A}" type="slidenum">
              <a:rPr lang="it-IT" smtClean="0"/>
              <a:pPr/>
              <a:t>3</a:t>
            </a:fld>
            <a:endParaRPr lang="it-IT"/>
          </a:p>
        </p:txBody>
      </p:sp>
      <p:pic>
        <p:nvPicPr>
          <p:cNvPr id="7" name="Immagine 6" descr="international-space-station (1).jpg"/>
          <p:cNvPicPr>
            <a:picLocks noChangeAspect="1"/>
          </p:cNvPicPr>
          <p:nvPr/>
        </p:nvPicPr>
        <p:blipFill>
          <a:blip r:embed="rId2" cstate="print"/>
          <a:stretch>
            <a:fillRect/>
          </a:stretch>
        </p:blipFill>
        <p:spPr>
          <a:xfrm>
            <a:off x="0" y="0"/>
            <a:ext cx="9144000" cy="6857999"/>
          </a:xfrm>
          <a:prstGeom prst="rect">
            <a:avLst/>
          </a:prstGeom>
          <a:noFill/>
          <a:ln>
            <a:noFill/>
          </a:ln>
        </p:spPr>
      </p:pic>
      <p:pic>
        <p:nvPicPr>
          <p:cNvPr id="10" name="Shape 185"/>
          <p:cNvPicPr preferRelativeResize="0"/>
          <p:nvPr/>
        </p:nvPicPr>
        <p:blipFill>
          <a:blip r:embed="rId3" cstate="print">
            <a:alphaModFix/>
          </a:blip>
          <a:stretch>
            <a:fillRect/>
          </a:stretch>
        </p:blipFill>
        <p:spPr>
          <a:xfrm>
            <a:off x="107504" y="5301208"/>
            <a:ext cx="2016224" cy="1440160"/>
          </a:xfrm>
          <a:prstGeom prst="rect">
            <a:avLst/>
          </a:prstGeom>
          <a:noFill/>
          <a:ln>
            <a:noFill/>
          </a:ln>
        </p:spPr>
      </p:pic>
      <p:sp>
        <p:nvSpPr>
          <p:cNvPr id="11" name="Titolo 1"/>
          <p:cNvSpPr>
            <a:spLocks noGrp="1"/>
          </p:cNvSpPr>
          <p:nvPr>
            <p:ph type="title"/>
          </p:nvPr>
        </p:nvSpPr>
        <p:spPr>
          <a:xfrm>
            <a:off x="179512" y="188640"/>
            <a:ext cx="5760640" cy="1080120"/>
          </a:xfrm>
        </p:spPr>
        <p:txBody>
          <a:bodyPr>
            <a:normAutofit/>
          </a:bodyPr>
          <a:lstStyle/>
          <a:p>
            <a:pPr algn="l"/>
            <a:r>
              <a:rPr lang="it-IT" sz="5400" b="1" dirty="0" smtClean="0"/>
              <a:t>INTRODUCTION</a:t>
            </a:r>
            <a:endParaRPr lang="it-IT" sz="5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635080" cy="994122"/>
          </a:xfrm>
        </p:spPr>
        <p:txBody>
          <a:bodyPr/>
          <a:lstStyle/>
          <a:p>
            <a:pPr algn="l"/>
            <a:r>
              <a:rPr lang="it-IT" b="1" dirty="0" smtClean="0"/>
              <a:t>INTERVAL OF MASS</a:t>
            </a:r>
            <a:endParaRPr lang="it-IT" b="1" dirty="0"/>
          </a:p>
        </p:txBody>
      </p:sp>
      <p:sp>
        <p:nvSpPr>
          <p:cNvPr id="4" name="Segnaposto numero diapositiva 3"/>
          <p:cNvSpPr>
            <a:spLocks noGrp="1"/>
          </p:cNvSpPr>
          <p:nvPr>
            <p:ph type="sldNum" sz="quarter" idx="12"/>
          </p:nvPr>
        </p:nvSpPr>
        <p:spPr/>
        <p:txBody>
          <a:bodyPr/>
          <a:lstStyle/>
          <a:p>
            <a:fld id="{64EB0A97-64CF-44C0-8AA9-F1B406819B6A}" type="slidenum">
              <a:rPr lang="it-IT" smtClean="0"/>
              <a:pPr/>
              <a:t>30</a:t>
            </a:fld>
            <a:endParaRPr lang="it-IT"/>
          </a:p>
        </p:txBody>
      </p:sp>
      <p:grpSp>
        <p:nvGrpSpPr>
          <p:cNvPr id="11" name="Gruppo 10"/>
          <p:cNvGrpSpPr/>
          <p:nvPr/>
        </p:nvGrpSpPr>
        <p:grpSpPr>
          <a:xfrm>
            <a:off x="422793" y="980728"/>
            <a:ext cx="8298414" cy="5616624"/>
            <a:chOff x="845587" y="2045154"/>
            <a:chExt cx="7452827" cy="4552198"/>
          </a:xfrm>
        </p:grpSpPr>
        <p:pic>
          <p:nvPicPr>
            <p:cNvPr id="6" name="Immagine 5" descr="phvsmass.jpg"/>
            <p:cNvPicPr>
              <a:picLocks noChangeAspect="1"/>
            </p:cNvPicPr>
            <p:nvPr/>
          </p:nvPicPr>
          <p:blipFill>
            <a:blip r:embed="rId2" cstate="print"/>
            <a:stretch>
              <a:fillRect/>
            </a:stretch>
          </p:blipFill>
          <p:spPr>
            <a:xfrm>
              <a:off x="845587" y="2045154"/>
              <a:ext cx="7452827" cy="4552198"/>
            </a:xfrm>
            <a:prstGeom prst="rect">
              <a:avLst/>
            </a:prstGeom>
          </p:spPr>
        </p:pic>
        <p:cxnSp>
          <p:nvCxnSpPr>
            <p:cNvPr id="8" name="Connettore 1 7"/>
            <p:cNvCxnSpPr/>
            <p:nvPr/>
          </p:nvCxnSpPr>
          <p:spPr>
            <a:xfrm>
              <a:off x="1620336" y="5645317"/>
              <a:ext cx="5904000" cy="0"/>
            </a:xfrm>
            <a:prstGeom prst="line">
              <a:avLst/>
            </a:prstGeom>
            <a:ln w="28575">
              <a:solidFill>
                <a:srgbClr val="155810"/>
              </a:solidFill>
              <a:prstDash val="dash"/>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1590880" y="4924245"/>
              <a:ext cx="5940000" cy="0"/>
            </a:xfrm>
            <a:prstGeom prst="line">
              <a:avLst/>
            </a:prstGeom>
            <a:ln w="28575">
              <a:solidFill>
                <a:srgbClr val="208618"/>
              </a:solidFill>
              <a:prstDash val="lgDashDotDot"/>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590880" y="3719098"/>
              <a:ext cx="5940000" cy="0"/>
            </a:xfrm>
            <a:prstGeom prst="line">
              <a:avLst/>
            </a:prstGeom>
            <a:ln w="28575">
              <a:solidFill>
                <a:srgbClr val="00CC5C"/>
              </a:solidFill>
            </a:ln>
          </p:spPr>
          <p:style>
            <a:lnRef idx="1">
              <a:schemeClr val="accent1"/>
            </a:lnRef>
            <a:fillRef idx="0">
              <a:schemeClr val="accent1"/>
            </a:fillRef>
            <a:effectRef idx="0">
              <a:schemeClr val="accent1"/>
            </a:effectRef>
            <a:fontRef idx="minor">
              <a:schemeClr val="tx1"/>
            </a:fontRef>
          </p:style>
        </p:cxnSp>
      </p:grpSp>
      <p:sp>
        <p:nvSpPr>
          <p:cNvPr id="12" name="CasellaDiTesto 11"/>
          <p:cNvSpPr txBox="1"/>
          <p:nvPr/>
        </p:nvSpPr>
        <p:spPr>
          <a:xfrm>
            <a:off x="4283968" y="2627620"/>
            <a:ext cx="792088" cy="369332"/>
          </a:xfrm>
          <a:prstGeom prst="rect">
            <a:avLst/>
          </a:prstGeom>
          <a:noFill/>
        </p:spPr>
        <p:txBody>
          <a:bodyPr wrap="square" rtlCol="0">
            <a:spAutoFit/>
          </a:bodyPr>
          <a:lstStyle/>
          <a:p>
            <a:r>
              <a:rPr lang="it-IT" b="1" dirty="0" smtClean="0">
                <a:solidFill>
                  <a:srgbClr val="00CC5C"/>
                </a:solidFill>
              </a:rPr>
              <a:t>CUT 3</a:t>
            </a:r>
            <a:endParaRPr lang="it-IT" b="1" dirty="0">
              <a:solidFill>
                <a:srgbClr val="00CC5C"/>
              </a:solidFill>
            </a:endParaRPr>
          </a:p>
        </p:txBody>
      </p:sp>
      <p:sp>
        <p:nvSpPr>
          <p:cNvPr id="13" name="CasellaDiTesto 12"/>
          <p:cNvSpPr txBox="1"/>
          <p:nvPr/>
        </p:nvSpPr>
        <p:spPr>
          <a:xfrm>
            <a:off x="5436096" y="4149080"/>
            <a:ext cx="792088" cy="369332"/>
          </a:xfrm>
          <a:prstGeom prst="rect">
            <a:avLst/>
          </a:prstGeom>
          <a:noFill/>
        </p:spPr>
        <p:txBody>
          <a:bodyPr wrap="square" rtlCol="0">
            <a:spAutoFit/>
          </a:bodyPr>
          <a:lstStyle/>
          <a:p>
            <a:r>
              <a:rPr lang="it-IT" b="1" dirty="0" smtClean="0">
                <a:solidFill>
                  <a:srgbClr val="208618"/>
                </a:solidFill>
              </a:rPr>
              <a:t>CUT 2</a:t>
            </a:r>
            <a:endParaRPr lang="it-IT" b="1" dirty="0">
              <a:solidFill>
                <a:srgbClr val="208618"/>
              </a:solidFill>
            </a:endParaRPr>
          </a:p>
        </p:txBody>
      </p:sp>
      <p:sp>
        <p:nvSpPr>
          <p:cNvPr id="14" name="CasellaDiTesto 13"/>
          <p:cNvSpPr txBox="1"/>
          <p:nvPr/>
        </p:nvSpPr>
        <p:spPr>
          <a:xfrm>
            <a:off x="4283968" y="5003884"/>
            <a:ext cx="792088" cy="369332"/>
          </a:xfrm>
          <a:prstGeom prst="rect">
            <a:avLst/>
          </a:prstGeom>
          <a:noFill/>
        </p:spPr>
        <p:txBody>
          <a:bodyPr wrap="square" rtlCol="0">
            <a:spAutoFit/>
          </a:bodyPr>
          <a:lstStyle/>
          <a:p>
            <a:r>
              <a:rPr lang="it-IT" b="1" dirty="0" smtClean="0">
                <a:solidFill>
                  <a:srgbClr val="155810"/>
                </a:solidFill>
              </a:rPr>
              <a:t>CUT 1</a:t>
            </a:r>
            <a:endParaRPr lang="it-IT" b="1" dirty="0">
              <a:solidFill>
                <a:srgbClr val="155810"/>
              </a:solidFill>
            </a:endParaRPr>
          </a:p>
        </p:txBody>
      </p:sp>
      <p:sp>
        <p:nvSpPr>
          <p:cNvPr id="15" name="CasellaDiTesto 14"/>
          <p:cNvSpPr txBox="1"/>
          <p:nvPr/>
        </p:nvSpPr>
        <p:spPr>
          <a:xfrm rot="16200000">
            <a:off x="-322510" y="2115144"/>
            <a:ext cx="2319934" cy="307777"/>
          </a:xfrm>
          <a:prstGeom prst="rect">
            <a:avLst/>
          </a:prstGeom>
          <a:solidFill>
            <a:schemeClr val="tx1"/>
          </a:solidFill>
        </p:spPr>
        <p:txBody>
          <a:bodyPr wrap="square" rtlCol="0">
            <a:spAutoFit/>
          </a:bodyPr>
          <a:lstStyle/>
          <a:p>
            <a:r>
              <a:rPr lang="it-IT" sz="1400" b="1" dirty="0" err="1" smtClean="0">
                <a:solidFill>
                  <a:schemeClr val="bg1"/>
                </a:solidFill>
              </a:rPr>
              <a:t>Photonselectrons</a:t>
            </a:r>
            <a:r>
              <a:rPr lang="it-IT" sz="1400" b="1" dirty="0" smtClean="0">
                <a:solidFill>
                  <a:schemeClr val="bg1"/>
                </a:solidFill>
              </a:rPr>
              <a:t>/ GTU</a:t>
            </a:r>
            <a:endParaRPr lang="it-IT" sz="14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uppo 44"/>
          <p:cNvGrpSpPr/>
          <p:nvPr/>
        </p:nvGrpSpPr>
        <p:grpSpPr>
          <a:xfrm>
            <a:off x="3148072" y="1052736"/>
            <a:ext cx="5744408" cy="5256584"/>
            <a:chOff x="3148072" y="1052736"/>
            <a:chExt cx="5744408" cy="5256584"/>
          </a:xfrm>
        </p:grpSpPr>
        <p:pic>
          <p:nvPicPr>
            <p:cNvPr id="5" name="Shape 223" descr="Immagine2.png"/>
            <p:cNvPicPr preferRelativeResize="0"/>
            <p:nvPr/>
          </p:nvPicPr>
          <p:blipFill rotWithShape="1">
            <a:blip r:embed="rId2" cstate="print">
              <a:alphaModFix/>
            </a:blip>
            <a:srcRect/>
            <a:stretch/>
          </p:blipFill>
          <p:spPr>
            <a:xfrm>
              <a:off x="3148072" y="1052736"/>
              <a:ext cx="5744408" cy="5256584"/>
            </a:xfrm>
            <a:prstGeom prst="rect">
              <a:avLst/>
            </a:prstGeom>
            <a:noFill/>
            <a:ln>
              <a:noFill/>
            </a:ln>
          </p:spPr>
        </p:pic>
        <p:cxnSp>
          <p:nvCxnSpPr>
            <p:cNvPr id="11" name="Connettore 1 10"/>
            <p:cNvCxnSpPr/>
            <p:nvPr/>
          </p:nvCxnSpPr>
          <p:spPr>
            <a:xfrm>
              <a:off x="6797310" y="5059142"/>
              <a:ext cx="1800000" cy="0"/>
            </a:xfrm>
            <a:prstGeom prst="line">
              <a:avLst/>
            </a:prstGeom>
            <a:ln w="28575">
              <a:solidFill>
                <a:srgbClr val="00CC5C"/>
              </a:solidFill>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title"/>
          </p:nvPr>
        </p:nvSpPr>
        <p:spPr>
          <a:xfrm>
            <a:off x="35496" y="-27384"/>
            <a:ext cx="8928992" cy="1008112"/>
          </a:xfrm>
        </p:spPr>
        <p:txBody>
          <a:bodyPr>
            <a:noAutofit/>
          </a:bodyPr>
          <a:lstStyle/>
          <a:p>
            <a:pPr algn="l"/>
            <a:r>
              <a:rPr lang="it-IT" sz="3400" b="1" dirty="0" smtClean="0"/>
              <a:t>ESTIMATED UPPER LIMIT OF NUCLEARITES’ FLUX</a:t>
            </a:r>
            <a:endParaRPr lang="it-IT" sz="3400" dirty="0"/>
          </a:p>
        </p:txBody>
      </p:sp>
      <p:sp>
        <p:nvSpPr>
          <p:cNvPr id="4" name="Segnaposto numero diapositiva 3"/>
          <p:cNvSpPr>
            <a:spLocks noGrp="1"/>
          </p:cNvSpPr>
          <p:nvPr>
            <p:ph type="sldNum" sz="quarter" idx="12"/>
          </p:nvPr>
        </p:nvSpPr>
        <p:spPr/>
        <p:txBody>
          <a:bodyPr/>
          <a:lstStyle/>
          <a:p>
            <a:fld id="{64EB0A97-64CF-44C0-8AA9-F1B406819B6A}" type="slidenum">
              <a:rPr lang="it-IT" smtClean="0"/>
              <a:pPr/>
              <a:t>31</a:t>
            </a:fld>
            <a:endParaRPr lang="it-IT"/>
          </a:p>
        </p:txBody>
      </p:sp>
      <p:sp>
        <p:nvSpPr>
          <p:cNvPr id="12" name="CasellaDiTesto 11"/>
          <p:cNvSpPr txBox="1"/>
          <p:nvPr/>
        </p:nvSpPr>
        <p:spPr>
          <a:xfrm>
            <a:off x="4644008" y="4581128"/>
            <a:ext cx="2736304" cy="338554"/>
          </a:xfrm>
          <a:prstGeom prst="rect">
            <a:avLst/>
          </a:prstGeom>
          <a:noFill/>
          <a:ln>
            <a:noFill/>
          </a:ln>
        </p:spPr>
        <p:txBody>
          <a:bodyPr wrap="square" rtlCol="0">
            <a:spAutoFit/>
          </a:bodyPr>
          <a:lstStyle/>
          <a:p>
            <a:r>
              <a:rPr lang="it-IT" sz="1600" b="1" dirty="0" smtClean="0">
                <a:solidFill>
                  <a:srgbClr val="00CC5C"/>
                </a:solidFill>
                <a:sym typeface="Symbol"/>
              </a:rPr>
              <a:t></a:t>
            </a:r>
            <a:r>
              <a:rPr lang="it-IT" sz="1600" b="1" baseline="-25000" dirty="0" err="1" smtClean="0">
                <a:solidFill>
                  <a:srgbClr val="00CC5C"/>
                </a:solidFill>
                <a:sym typeface="Symbol"/>
              </a:rPr>
              <a:t>Ph</a:t>
            </a:r>
            <a:r>
              <a:rPr lang="it-IT" sz="1600" b="1" baseline="-25000" dirty="0" smtClean="0">
                <a:solidFill>
                  <a:srgbClr val="00CC5C"/>
                </a:solidFill>
                <a:sym typeface="Symbol"/>
              </a:rPr>
              <a:t>, 0 </a:t>
            </a:r>
            <a:r>
              <a:rPr lang="it-IT" sz="1600" b="1" dirty="0" err="1" smtClean="0">
                <a:solidFill>
                  <a:srgbClr val="00CC5C"/>
                </a:solidFill>
              </a:rPr>
              <a:t>Mini-EUSO</a:t>
            </a:r>
            <a:r>
              <a:rPr lang="it-IT" sz="1600" b="1" dirty="0" smtClean="0">
                <a:solidFill>
                  <a:srgbClr val="00CC5C"/>
                </a:solidFill>
              </a:rPr>
              <a:t> (30 </a:t>
            </a:r>
            <a:r>
              <a:rPr lang="it-IT" sz="1600" b="1" dirty="0" err="1" smtClean="0">
                <a:solidFill>
                  <a:srgbClr val="00CC5C"/>
                </a:solidFill>
              </a:rPr>
              <a:t>days</a:t>
            </a:r>
            <a:r>
              <a:rPr lang="it-IT" sz="1600" b="1" dirty="0" smtClean="0">
                <a:solidFill>
                  <a:srgbClr val="00CC5C"/>
                </a:solidFill>
              </a:rPr>
              <a:t>)</a:t>
            </a:r>
            <a:endParaRPr lang="it-IT" sz="1600" b="1" dirty="0">
              <a:solidFill>
                <a:srgbClr val="00CC5C"/>
              </a:solidFill>
            </a:endParaRPr>
          </a:p>
        </p:txBody>
      </p:sp>
      <p:sp>
        <p:nvSpPr>
          <p:cNvPr id="24" name="Rettangolo 23"/>
          <p:cNvSpPr/>
          <p:nvPr/>
        </p:nvSpPr>
        <p:spPr>
          <a:xfrm>
            <a:off x="107504" y="2852936"/>
            <a:ext cx="2987824" cy="432048"/>
          </a:xfrm>
          <a:prstGeom prst="rect">
            <a:avLst/>
          </a:prstGeom>
          <a:solidFill>
            <a:schemeClr val="tx1"/>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smtClean="0">
                <a:solidFill>
                  <a:srgbClr val="00CC5C"/>
                </a:solidFill>
                <a:sym typeface="Symbol"/>
              </a:rPr>
              <a:t></a:t>
            </a:r>
            <a:r>
              <a:rPr lang="en-GB" b="1" baseline="-25000" dirty="0" smtClean="0">
                <a:solidFill>
                  <a:srgbClr val="00CC5C"/>
                </a:solidFill>
                <a:sym typeface="Symbol"/>
              </a:rPr>
              <a:t>Ph, 0</a:t>
            </a:r>
            <a:r>
              <a:rPr lang="en-GB" b="1" dirty="0" smtClean="0">
                <a:solidFill>
                  <a:srgbClr val="00CC5C"/>
                </a:solidFill>
                <a:sym typeface="Symbol"/>
              </a:rPr>
              <a:t> = 5.5 * 10</a:t>
            </a:r>
            <a:r>
              <a:rPr lang="en-GB" b="1" baseline="30000" dirty="0" smtClean="0">
                <a:solidFill>
                  <a:srgbClr val="00CC5C"/>
                </a:solidFill>
                <a:sym typeface="Symbol"/>
              </a:rPr>
              <a:t>-22</a:t>
            </a:r>
            <a:r>
              <a:rPr lang="en-GB" b="1" dirty="0" smtClean="0">
                <a:solidFill>
                  <a:srgbClr val="00CC5C"/>
                </a:solidFill>
                <a:sym typeface="Symbol"/>
              </a:rPr>
              <a:t> cm</a:t>
            </a:r>
            <a:r>
              <a:rPr lang="en-GB" b="1" baseline="30000" dirty="0" smtClean="0">
                <a:solidFill>
                  <a:srgbClr val="00CC5C"/>
                </a:solidFill>
                <a:sym typeface="Symbol"/>
              </a:rPr>
              <a:t>-2</a:t>
            </a:r>
            <a:r>
              <a:rPr lang="en-GB" b="1" dirty="0" smtClean="0">
                <a:solidFill>
                  <a:srgbClr val="00CC5C"/>
                </a:solidFill>
                <a:sym typeface="Symbol"/>
              </a:rPr>
              <a:t> sr</a:t>
            </a:r>
            <a:r>
              <a:rPr lang="en-GB" b="1" baseline="30000" dirty="0" smtClean="0">
                <a:solidFill>
                  <a:srgbClr val="00CC5C"/>
                </a:solidFill>
                <a:sym typeface="Symbol"/>
              </a:rPr>
              <a:t>-1</a:t>
            </a:r>
            <a:r>
              <a:rPr lang="en-GB" b="1" dirty="0" smtClean="0">
                <a:solidFill>
                  <a:srgbClr val="00CC5C"/>
                </a:solidFill>
                <a:sym typeface="Symbol"/>
              </a:rPr>
              <a:t> s</a:t>
            </a:r>
            <a:r>
              <a:rPr lang="en-GB" b="1" baseline="30000" dirty="0" smtClean="0">
                <a:solidFill>
                  <a:srgbClr val="00CC5C"/>
                </a:solidFill>
                <a:sym typeface="Symbol"/>
              </a:rPr>
              <a:t>-1</a:t>
            </a:r>
            <a:endParaRPr lang="it-IT" dirty="0">
              <a:solidFill>
                <a:srgbClr val="00CC5C"/>
              </a:solidFill>
            </a:endParaRPr>
          </a:p>
        </p:txBody>
      </p:sp>
      <p:sp>
        <p:nvSpPr>
          <p:cNvPr id="15" name="CasellaDiTesto 14"/>
          <p:cNvSpPr txBox="1"/>
          <p:nvPr/>
        </p:nvSpPr>
        <p:spPr>
          <a:xfrm>
            <a:off x="7308304" y="1124744"/>
            <a:ext cx="1296144" cy="369332"/>
          </a:xfrm>
          <a:prstGeom prst="rect">
            <a:avLst/>
          </a:prstGeom>
          <a:noFill/>
        </p:spPr>
        <p:txBody>
          <a:bodyPr wrap="square" rtlCol="0">
            <a:spAutoFit/>
          </a:bodyPr>
          <a:lstStyle/>
          <a:p>
            <a:r>
              <a:rPr lang="it-IT" b="1" dirty="0" err="1" smtClean="0">
                <a:solidFill>
                  <a:schemeClr val="bg1"/>
                </a:solidFill>
              </a:rPr>
              <a:t>Preliminary</a:t>
            </a:r>
            <a:endParaRPr lang="it-IT" b="1" dirty="0">
              <a:solidFill>
                <a:schemeClr val="bg1"/>
              </a:solidFill>
            </a:endParaRPr>
          </a:p>
        </p:txBody>
      </p:sp>
      <p:sp>
        <p:nvSpPr>
          <p:cNvPr id="16" name="CasellaDiTesto 15"/>
          <p:cNvSpPr txBox="1"/>
          <p:nvPr/>
        </p:nvSpPr>
        <p:spPr>
          <a:xfrm>
            <a:off x="179512" y="1628800"/>
            <a:ext cx="2880320" cy="4247317"/>
          </a:xfrm>
          <a:prstGeom prst="rect">
            <a:avLst/>
          </a:prstGeom>
          <a:noFill/>
        </p:spPr>
        <p:txBody>
          <a:bodyPr wrap="square" rtlCol="0">
            <a:spAutoFit/>
          </a:bodyPr>
          <a:lstStyle/>
          <a:p>
            <a:r>
              <a:rPr lang="en-GB" dirty="0" smtClean="0">
                <a:sym typeface="Symbol"/>
              </a:rPr>
              <a:t>With the most conservative cut condition we obtain that the  sensitivity of Mini-EUSO at 90% of CL is:</a:t>
            </a:r>
          </a:p>
          <a:p>
            <a:endParaRPr lang="en-GB" dirty="0" smtClean="0">
              <a:sym typeface="Symbol"/>
            </a:endParaRPr>
          </a:p>
          <a:p>
            <a:endParaRPr lang="en-GB" dirty="0" smtClean="0">
              <a:sym typeface="Symbol"/>
            </a:endParaRPr>
          </a:p>
          <a:p>
            <a:r>
              <a:rPr lang="en-US" dirty="0" smtClean="0"/>
              <a:t>The 30 days indicated as acquisition time are to be understood as </a:t>
            </a:r>
            <a:r>
              <a:rPr lang="en-US" i="1" dirty="0" smtClean="0"/>
              <a:t>effective acquisition time</a:t>
            </a:r>
            <a:r>
              <a:rPr lang="en-US" dirty="0" smtClean="0"/>
              <a:t>: the total acquisition time in which observations were made in the best conditions, for example above the Oceans and clear sky.</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4EB0A97-64CF-44C0-8AA9-F1B406819B6A}" type="slidenum">
              <a:rPr lang="it-IT" smtClean="0"/>
              <a:pPr/>
              <a:t>32</a:t>
            </a:fld>
            <a:endParaRPr lang="it-IT"/>
          </a:p>
        </p:txBody>
      </p:sp>
      <p:pic>
        <p:nvPicPr>
          <p:cNvPr id="7" name="Immagine 6" descr="international-space-station (1).jpg"/>
          <p:cNvPicPr>
            <a:picLocks noChangeAspect="1"/>
          </p:cNvPicPr>
          <p:nvPr/>
        </p:nvPicPr>
        <p:blipFill>
          <a:blip r:embed="rId2" cstate="print">
            <a:lum bright="-10000"/>
          </a:blip>
          <a:stretch>
            <a:fillRect/>
          </a:stretch>
        </p:blipFill>
        <p:spPr>
          <a:xfrm>
            <a:off x="0" y="0"/>
            <a:ext cx="9144000" cy="6857999"/>
          </a:xfrm>
          <a:prstGeom prst="rect">
            <a:avLst/>
          </a:prstGeom>
          <a:noFill/>
          <a:ln>
            <a:noFill/>
          </a:ln>
        </p:spPr>
      </p:pic>
      <p:pic>
        <p:nvPicPr>
          <p:cNvPr id="10" name="Shape 185"/>
          <p:cNvPicPr preferRelativeResize="0"/>
          <p:nvPr/>
        </p:nvPicPr>
        <p:blipFill>
          <a:blip r:embed="rId3" cstate="print">
            <a:alphaModFix/>
          </a:blip>
          <a:stretch>
            <a:fillRect/>
          </a:stretch>
        </p:blipFill>
        <p:spPr>
          <a:xfrm>
            <a:off x="107504" y="5301208"/>
            <a:ext cx="2016224" cy="1440160"/>
          </a:xfrm>
          <a:prstGeom prst="rect">
            <a:avLst/>
          </a:prstGeom>
          <a:noFill/>
          <a:ln>
            <a:noFill/>
          </a:ln>
        </p:spPr>
      </p:pic>
      <p:sp>
        <p:nvSpPr>
          <p:cNvPr id="11" name="Titolo 1"/>
          <p:cNvSpPr>
            <a:spLocks noGrp="1"/>
          </p:cNvSpPr>
          <p:nvPr>
            <p:ph type="title"/>
          </p:nvPr>
        </p:nvSpPr>
        <p:spPr>
          <a:xfrm>
            <a:off x="179512" y="188640"/>
            <a:ext cx="5544616" cy="792088"/>
          </a:xfrm>
        </p:spPr>
        <p:txBody>
          <a:bodyPr>
            <a:normAutofit/>
          </a:bodyPr>
          <a:lstStyle/>
          <a:p>
            <a:pPr algn="l"/>
            <a:r>
              <a:rPr lang="it-IT" b="1" dirty="0" smtClean="0"/>
              <a:t>SUMMARY</a:t>
            </a:r>
            <a:endParaRPr lang="it-IT" b="1" dirty="0"/>
          </a:p>
        </p:txBody>
      </p:sp>
      <p:sp>
        <p:nvSpPr>
          <p:cNvPr id="8" name="Rettangolo 7"/>
          <p:cNvSpPr/>
          <p:nvPr/>
        </p:nvSpPr>
        <p:spPr>
          <a:xfrm>
            <a:off x="179512" y="968529"/>
            <a:ext cx="7920880" cy="3108543"/>
          </a:xfrm>
          <a:prstGeom prst="rect">
            <a:avLst/>
          </a:prstGeom>
        </p:spPr>
        <p:txBody>
          <a:bodyPr wrap="square">
            <a:spAutoFit/>
          </a:bodyPr>
          <a:lstStyle/>
          <a:p>
            <a:r>
              <a:rPr lang="en-GB" sz="2800" b="1" dirty="0" smtClean="0"/>
              <a:t>Generation of the FOV of Mini-EUSO</a:t>
            </a:r>
          </a:p>
          <a:p>
            <a:endParaRPr lang="en-GB" sz="2800" b="1" dirty="0" smtClean="0"/>
          </a:p>
          <a:p>
            <a:r>
              <a:rPr lang="en-GB" sz="2800" b="1" dirty="0" smtClean="0"/>
              <a:t>Simulated and analyzed </a:t>
            </a:r>
            <a:r>
              <a:rPr lang="en-GB" sz="2800" b="1" dirty="0" err="1" smtClean="0"/>
              <a:t>nuclearites</a:t>
            </a:r>
            <a:r>
              <a:rPr lang="en-GB" sz="2800" b="1" dirty="0" smtClean="0"/>
              <a:t>’ signals</a:t>
            </a:r>
          </a:p>
          <a:p>
            <a:endParaRPr lang="en-GB" sz="2800" b="1" dirty="0" smtClean="0"/>
          </a:p>
          <a:p>
            <a:r>
              <a:rPr lang="en-GB" sz="2800" b="1" dirty="0" smtClean="0"/>
              <a:t>Estimated the </a:t>
            </a:r>
            <a:r>
              <a:rPr lang="en-GB" sz="2800" b="1" dirty="0" err="1" smtClean="0"/>
              <a:t>nuclearites</a:t>
            </a:r>
            <a:r>
              <a:rPr lang="en-GB" sz="2800" b="1" dirty="0" smtClean="0"/>
              <a:t>’ flux upper limit for a null</a:t>
            </a:r>
          </a:p>
          <a:p>
            <a:r>
              <a:rPr lang="en-GB" sz="2800" b="1" dirty="0" smtClean="0"/>
              <a:t>detection for 30 days of Mini-EUSO work</a:t>
            </a:r>
          </a:p>
          <a:p>
            <a:pPr>
              <a:buNone/>
            </a:pPr>
            <a:endParaRPr lang="en-GB" sz="2800"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3394"/>
            <a:ext cx="9144000" cy="1210146"/>
          </a:xfrm>
        </p:spPr>
        <p:txBody>
          <a:bodyPr>
            <a:normAutofit fontScale="90000"/>
          </a:bodyPr>
          <a:lstStyle/>
          <a:p>
            <a:r>
              <a:rPr lang="it-IT" sz="4900" b="1" dirty="0" smtClean="0"/>
              <a:t>FIRST SET OF DATA FROM </a:t>
            </a:r>
            <a:r>
              <a:rPr lang="it-IT" sz="4900" b="1" dirty="0" err="1" smtClean="0"/>
              <a:t>Mini-EUSO</a:t>
            </a:r>
            <a:endParaRPr lang="it-IT" b="1" dirty="0"/>
          </a:p>
        </p:txBody>
      </p:sp>
      <p:sp>
        <p:nvSpPr>
          <p:cNvPr id="4" name="Segnaposto numero diapositiva 3"/>
          <p:cNvSpPr>
            <a:spLocks noGrp="1"/>
          </p:cNvSpPr>
          <p:nvPr>
            <p:ph type="sldNum" sz="quarter" idx="12"/>
          </p:nvPr>
        </p:nvSpPr>
        <p:spPr/>
        <p:txBody>
          <a:bodyPr/>
          <a:lstStyle/>
          <a:p>
            <a:fld id="{64EB0A97-64CF-44C0-8AA9-F1B406819B6A}" type="slidenum">
              <a:rPr lang="it-IT" smtClean="0"/>
              <a:pPr/>
              <a:t>33</a:t>
            </a:fld>
            <a:endParaRPr lang="it-IT"/>
          </a:p>
        </p:txBody>
      </p:sp>
      <p:pic>
        <p:nvPicPr>
          <p:cNvPr id="5" name="Immagine 4" descr="ME_first_light_triggers_and_lightcurve.png"/>
          <p:cNvPicPr>
            <a:picLocks noChangeAspect="1"/>
          </p:cNvPicPr>
          <p:nvPr/>
        </p:nvPicPr>
        <p:blipFill>
          <a:blip r:embed="rId2" cstate="print"/>
          <a:srcRect l="8251" r="7416"/>
          <a:stretch>
            <a:fillRect/>
          </a:stretch>
        </p:blipFill>
        <p:spPr>
          <a:xfrm>
            <a:off x="860363" y="2204864"/>
            <a:ext cx="7423274" cy="4464496"/>
          </a:xfrm>
          <a:prstGeom prst="rect">
            <a:avLst/>
          </a:prstGeom>
        </p:spPr>
      </p:pic>
      <p:sp>
        <p:nvSpPr>
          <p:cNvPr id="6" name="CasellaDiTesto 5"/>
          <p:cNvSpPr txBox="1"/>
          <p:nvPr/>
        </p:nvSpPr>
        <p:spPr>
          <a:xfrm>
            <a:off x="251520" y="980728"/>
            <a:ext cx="8532440" cy="1200329"/>
          </a:xfrm>
          <a:prstGeom prst="rect">
            <a:avLst/>
          </a:prstGeom>
          <a:noFill/>
        </p:spPr>
        <p:txBody>
          <a:bodyPr wrap="square" rtlCol="0">
            <a:spAutoFit/>
          </a:bodyPr>
          <a:lstStyle/>
          <a:p>
            <a:r>
              <a:rPr lang="en-GB" dirty="0" smtClean="0"/>
              <a:t>Between the night of 7</a:t>
            </a:r>
            <a:r>
              <a:rPr lang="en-GB" baseline="30000" dirty="0" smtClean="0"/>
              <a:t>th</a:t>
            </a:r>
            <a:r>
              <a:rPr lang="en-GB" dirty="0" smtClean="0"/>
              <a:t> and 8</a:t>
            </a:r>
            <a:r>
              <a:rPr lang="en-GB" baseline="30000" dirty="0" smtClean="0"/>
              <a:t>th</a:t>
            </a:r>
            <a:r>
              <a:rPr lang="en-GB" dirty="0" smtClean="0"/>
              <a:t> of October there was the first observation of Mini-EUSO lasted about 40 s.</a:t>
            </a:r>
          </a:p>
          <a:p>
            <a:r>
              <a:rPr lang="en-GB" dirty="0" smtClean="0"/>
              <a:t>At that moment the ISS  was  flying between Ethiopia and Sudan.</a:t>
            </a:r>
          </a:p>
          <a:p>
            <a:r>
              <a:rPr lang="en-GB" dirty="0" smtClean="0"/>
              <a:t>Probably the photons registered came from </a:t>
            </a:r>
            <a:r>
              <a:rPr lang="en-GB" b="1" dirty="0" smtClean="0"/>
              <a:t>Thunderstorm</a:t>
            </a:r>
            <a:r>
              <a:rPr lang="en-GB" dirty="0" smtClean="0"/>
              <a:t> or </a:t>
            </a:r>
            <a:r>
              <a:rPr lang="en-GB" b="1" dirty="0" err="1" smtClean="0"/>
              <a:t>Lightnings</a:t>
            </a:r>
            <a:r>
              <a:rPr lang="en-GB" dirty="0" smtClean="0"/>
              <a:t>.</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4EB0A97-64CF-44C0-8AA9-F1B406819B6A}" type="slidenum">
              <a:rPr lang="it-IT" smtClean="0"/>
              <a:pPr/>
              <a:t>34</a:t>
            </a:fld>
            <a:endParaRPr lang="it-IT"/>
          </a:p>
        </p:txBody>
      </p:sp>
      <p:pic>
        <p:nvPicPr>
          <p:cNvPr id="5" name="Mini-EUSO_attracco_Soyuz">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88640" y="-139"/>
            <a:ext cx="11233248" cy="68581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60032" y="341784"/>
            <a:ext cx="4248472" cy="1215008"/>
          </a:xfrm>
        </p:spPr>
        <p:txBody>
          <a:bodyPr>
            <a:normAutofit/>
          </a:bodyPr>
          <a:lstStyle/>
          <a:p>
            <a:r>
              <a:rPr lang="it-IT" b="1" dirty="0" smtClean="0">
                <a:solidFill>
                  <a:schemeClr val="bg1"/>
                </a:solidFill>
              </a:rPr>
              <a:t>MORE </a:t>
            </a:r>
            <a:r>
              <a:rPr lang="it-IT" b="1" dirty="0" err="1" smtClean="0">
                <a:solidFill>
                  <a:schemeClr val="bg1"/>
                </a:solidFill>
              </a:rPr>
              <a:t>DETAILS…</a:t>
            </a:r>
            <a:endParaRPr lang="it-IT" b="1" dirty="0">
              <a:solidFill>
                <a:schemeClr val="bg1"/>
              </a:solidFill>
            </a:endParaRPr>
          </a:p>
        </p:txBody>
      </p:sp>
      <p:sp>
        <p:nvSpPr>
          <p:cNvPr id="4" name="Segnaposto numero diapositiva 3"/>
          <p:cNvSpPr>
            <a:spLocks noGrp="1"/>
          </p:cNvSpPr>
          <p:nvPr>
            <p:ph type="sldNum" sz="quarter" idx="12"/>
          </p:nvPr>
        </p:nvSpPr>
        <p:spPr/>
        <p:txBody>
          <a:bodyPr/>
          <a:lstStyle/>
          <a:p>
            <a:fld id="{64EB0A97-64CF-44C0-8AA9-F1B406819B6A}" type="slidenum">
              <a:rPr lang="it-IT" smtClean="0"/>
              <a:pPr/>
              <a:t>35</a:t>
            </a:fld>
            <a:endParaRPr lang="it-IT"/>
          </a:p>
        </p:txBody>
      </p:sp>
      <p:pic>
        <p:nvPicPr>
          <p:cNvPr id="5" name="Immagine 4" descr="space_station_over_earth.jpg"/>
          <p:cNvPicPr>
            <a:picLocks noChangeAspect="1"/>
          </p:cNvPicPr>
          <p:nvPr/>
        </p:nvPicPr>
        <p:blipFill>
          <a:blip r:embed="rId2" cstate="print"/>
          <a:stretch>
            <a:fillRect/>
          </a:stretch>
        </p:blipFill>
        <p:spPr>
          <a:xfrm>
            <a:off x="0" y="0"/>
            <a:ext cx="9144000" cy="6857999"/>
          </a:xfrm>
          <a:prstGeom prst="rect">
            <a:avLst/>
          </a:prstGeom>
        </p:spPr>
      </p:pic>
      <p:sp>
        <p:nvSpPr>
          <p:cNvPr id="6" name="CasellaDiTesto 5"/>
          <p:cNvSpPr txBox="1"/>
          <p:nvPr/>
        </p:nvSpPr>
        <p:spPr>
          <a:xfrm>
            <a:off x="1637674" y="2828836"/>
            <a:ext cx="5868652" cy="1323439"/>
          </a:xfrm>
          <a:prstGeom prst="rect">
            <a:avLst/>
          </a:prstGeom>
          <a:noFill/>
        </p:spPr>
        <p:txBody>
          <a:bodyPr wrap="square" rtlCol="0">
            <a:spAutoFit/>
          </a:bodyPr>
          <a:lstStyle/>
          <a:p>
            <a:pPr algn="ctr"/>
            <a:r>
              <a:rPr lang="it-IT" sz="8000" b="1" dirty="0" smtClean="0">
                <a:solidFill>
                  <a:srgbClr val="C00000"/>
                </a:solidFill>
              </a:rPr>
              <a:t>THANK YOU!</a:t>
            </a:r>
            <a:endParaRPr lang="it-IT" sz="8000" b="1" dirty="0">
              <a:solidFill>
                <a:srgbClr val="C00000"/>
              </a:solidFill>
            </a:endParaRPr>
          </a:p>
        </p:txBody>
      </p:sp>
      <p:pic>
        <p:nvPicPr>
          <p:cNvPr id="7" name="Shape 185"/>
          <p:cNvPicPr preferRelativeResize="0"/>
          <p:nvPr/>
        </p:nvPicPr>
        <p:blipFill>
          <a:blip r:embed="rId3" cstate="print">
            <a:alphaModFix/>
          </a:blip>
          <a:stretch>
            <a:fillRect/>
          </a:stretch>
        </p:blipFill>
        <p:spPr>
          <a:xfrm>
            <a:off x="107504" y="5301208"/>
            <a:ext cx="2016224" cy="144016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ss.jpg"/>
          <p:cNvPicPr>
            <a:picLocks noChangeAspect="1"/>
          </p:cNvPicPr>
          <p:nvPr/>
        </p:nvPicPr>
        <p:blipFill>
          <a:blip r:embed="rId2" cstate="print"/>
          <a:stretch>
            <a:fillRect/>
          </a:stretch>
        </p:blipFill>
        <p:spPr>
          <a:xfrm>
            <a:off x="0" y="0"/>
            <a:ext cx="9144000" cy="6858000"/>
          </a:xfrm>
          <a:prstGeom prst="rect">
            <a:avLst/>
          </a:prstGeom>
        </p:spPr>
      </p:pic>
      <p:sp>
        <p:nvSpPr>
          <p:cNvPr id="4" name="Segnaposto numero diapositiva 3"/>
          <p:cNvSpPr>
            <a:spLocks noGrp="1"/>
          </p:cNvSpPr>
          <p:nvPr>
            <p:ph type="sldNum" sz="quarter" idx="12"/>
          </p:nvPr>
        </p:nvSpPr>
        <p:spPr/>
        <p:txBody>
          <a:bodyPr/>
          <a:lstStyle/>
          <a:p>
            <a:fld id="{64EB0A97-64CF-44C0-8AA9-F1B406819B6A}" type="slidenum">
              <a:rPr lang="it-IT" smtClean="0"/>
              <a:pPr/>
              <a:t>36</a:t>
            </a:fld>
            <a:endParaRPr lang="it-IT"/>
          </a:p>
        </p:txBody>
      </p:sp>
      <p:sp>
        <p:nvSpPr>
          <p:cNvPr id="2" name="Titolo 1"/>
          <p:cNvSpPr>
            <a:spLocks noGrp="1"/>
          </p:cNvSpPr>
          <p:nvPr>
            <p:ph type="title"/>
          </p:nvPr>
        </p:nvSpPr>
        <p:spPr>
          <a:xfrm>
            <a:off x="1727684" y="72008"/>
            <a:ext cx="5688632" cy="620688"/>
          </a:xfrm>
        </p:spPr>
        <p:txBody>
          <a:bodyPr>
            <a:noAutofit/>
          </a:bodyPr>
          <a:lstStyle/>
          <a:p>
            <a:r>
              <a:rPr lang="it-IT" sz="5400" b="1" dirty="0" smtClean="0"/>
              <a:t>A DEEPER VIEW</a:t>
            </a:r>
            <a:endParaRPr lang="it-IT" sz="5400" b="1" dirty="0"/>
          </a:p>
        </p:txBody>
      </p:sp>
      <p:pic>
        <p:nvPicPr>
          <p:cNvPr id="6" name="Shape 185"/>
          <p:cNvPicPr preferRelativeResize="0"/>
          <p:nvPr/>
        </p:nvPicPr>
        <p:blipFill>
          <a:blip r:embed="rId3" cstate="print">
            <a:alphaModFix/>
          </a:blip>
          <a:stretch>
            <a:fillRect/>
          </a:stretch>
        </p:blipFill>
        <p:spPr>
          <a:xfrm>
            <a:off x="107504" y="5301208"/>
            <a:ext cx="2016224" cy="144016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4EB0A97-64CF-44C0-8AA9-F1B406819B6A}" type="slidenum">
              <a:rPr lang="it-IT" smtClean="0"/>
              <a:pPr/>
              <a:t>37</a:t>
            </a:fld>
            <a:endParaRPr lang="it-IT"/>
          </a:p>
        </p:txBody>
      </p:sp>
      <p:pic>
        <p:nvPicPr>
          <p:cNvPr id="7" name="Immagine 6" descr="international-space-station (1).jpg"/>
          <p:cNvPicPr>
            <a:picLocks noChangeAspect="1"/>
          </p:cNvPicPr>
          <p:nvPr/>
        </p:nvPicPr>
        <p:blipFill>
          <a:blip r:embed="rId2" cstate="print"/>
          <a:stretch>
            <a:fillRect/>
          </a:stretch>
        </p:blipFill>
        <p:spPr>
          <a:xfrm>
            <a:off x="0" y="0"/>
            <a:ext cx="9144000" cy="6857999"/>
          </a:xfrm>
          <a:prstGeom prst="rect">
            <a:avLst/>
          </a:prstGeom>
          <a:noFill/>
          <a:ln>
            <a:noFill/>
          </a:ln>
        </p:spPr>
      </p:pic>
      <p:pic>
        <p:nvPicPr>
          <p:cNvPr id="10" name="Shape 185"/>
          <p:cNvPicPr preferRelativeResize="0"/>
          <p:nvPr/>
        </p:nvPicPr>
        <p:blipFill>
          <a:blip r:embed="rId3" cstate="print">
            <a:alphaModFix/>
          </a:blip>
          <a:stretch>
            <a:fillRect/>
          </a:stretch>
        </p:blipFill>
        <p:spPr>
          <a:xfrm>
            <a:off x="107504" y="5301208"/>
            <a:ext cx="2016224" cy="1440160"/>
          </a:xfrm>
          <a:prstGeom prst="rect">
            <a:avLst/>
          </a:prstGeom>
          <a:noFill/>
          <a:ln>
            <a:noFill/>
          </a:ln>
        </p:spPr>
      </p:pic>
      <p:sp>
        <p:nvSpPr>
          <p:cNvPr id="11" name="Titolo 1"/>
          <p:cNvSpPr>
            <a:spLocks noGrp="1"/>
          </p:cNvSpPr>
          <p:nvPr>
            <p:ph type="title"/>
          </p:nvPr>
        </p:nvSpPr>
        <p:spPr>
          <a:xfrm>
            <a:off x="179512" y="188640"/>
            <a:ext cx="5904656" cy="1152128"/>
          </a:xfrm>
        </p:spPr>
        <p:txBody>
          <a:bodyPr>
            <a:normAutofit/>
          </a:bodyPr>
          <a:lstStyle/>
          <a:p>
            <a:pPr algn="l"/>
            <a:r>
              <a:rPr lang="it-IT" sz="5400" b="1" dirty="0" smtClean="0"/>
              <a:t>INSTRUMENT</a:t>
            </a:r>
            <a:endParaRPr lang="it-IT" sz="5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16712" y="620688"/>
            <a:ext cx="3735408" cy="2088232"/>
          </a:xfrm>
          <a:prstGeom prst="rect">
            <a:avLst/>
          </a:prstGeom>
        </p:spPr>
      </p:pic>
      <p:pic>
        <p:nvPicPr>
          <p:cNvPr id="11" name="Picture 2"/>
          <p:cNvPicPr>
            <a:picLocks noChangeAspect="1" noChangeArrowheads="1"/>
          </p:cNvPicPr>
          <p:nvPr/>
        </p:nvPicPr>
        <p:blipFill>
          <a:blip r:embed="rId3" cstate="print"/>
          <a:srcRect/>
          <a:stretch>
            <a:fillRect/>
          </a:stretch>
        </p:blipFill>
        <p:spPr bwMode="auto">
          <a:xfrm>
            <a:off x="251520" y="2780929"/>
            <a:ext cx="5360584" cy="3888432"/>
          </a:xfrm>
          <a:prstGeom prst="rect">
            <a:avLst/>
          </a:prstGeom>
          <a:noFill/>
          <a:ln w="9525">
            <a:noFill/>
            <a:miter lim="800000"/>
            <a:headEnd/>
            <a:tailEnd/>
          </a:ln>
        </p:spPr>
      </p:pic>
      <p:sp>
        <p:nvSpPr>
          <p:cNvPr id="7" name="CasellaDiTesto 6"/>
          <p:cNvSpPr txBox="1"/>
          <p:nvPr/>
        </p:nvSpPr>
        <p:spPr>
          <a:xfrm>
            <a:off x="0" y="0"/>
            <a:ext cx="7704856" cy="707886"/>
          </a:xfrm>
          <a:prstGeom prst="rect">
            <a:avLst/>
          </a:prstGeom>
          <a:noFill/>
        </p:spPr>
        <p:txBody>
          <a:bodyPr wrap="square" rtlCol="0">
            <a:spAutoFit/>
          </a:bodyPr>
          <a:lstStyle/>
          <a:p>
            <a:r>
              <a:rPr lang="it-IT" sz="4000" b="1" dirty="0" smtClean="0"/>
              <a:t>INSTRUMENT: OPTICAL SYSTEM </a:t>
            </a:r>
            <a:endParaRPr lang="it-IT" sz="4000" b="1" dirty="0"/>
          </a:p>
        </p:txBody>
      </p:sp>
      <p:sp>
        <p:nvSpPr>
          <p:cNvPr id="10" name="Segnaposto contenuto 9"/>
          <p:cNvSpPr>
            <a:spLocks noGrp="1"/>
          </p:cNvSpPr>
          <p:nvPr>
            <p:ph idx="1"/>
          </p:nvPr>
        </p:nvSpPr>
        <p:spPr>
          <a:xfrm>
            <a:off x="5796136" y="1700808"/>
            <a:ext cx="3347864" cy="3672408"/>
          </a:xfrm>
        </p:spPr>
        <p:txBody>
          <a:bodyPr>
            <a:normAutofit/>
          </a:bodyPr>
          <a:lstStyle/>
          <a:p>
            <a:pPr marL="0">
              <a:spcBef>
                <a:spcPts val="0"/>
              </a:spcBef>
              <a:buNone/>
            </a:pPr>
            <a:r>
              <a:rPr lang="en-US" sz="2000" dirty="0" smtClean="0"/>
              <a:t>Two double sided Fresnel lenses.</a:t>
            </a:r>
          </a:p>
          <a:p>
            <a:pPr marL="0">
              <a:spcBef>
                <a:spcPts val="0"/>
              </a:spcBef>
              <a:buNone/>
            </a:pPr>
            <a:r>
              <a:rPr lang="en-US" sz="2000" b="1" dirty="0" smtClean="0"/>
              <a:t>Diameter:</a:t>
            </a:r>
            <a:r>
              <a:rPr lang="en-US" sz="2000" dirty="0" smtClean="0"/>
              <a:t> 25 cm</a:t>
            </a:r>
          </a:p>
          <a:p>
            <a:pPr marL="0">
              <a:spcBef>
                <a:spcPts val="0"/>
              </a:spcBef>
              <a:buNone/>
            </a:pPr>
            <a:r>
              <a:rPr lang="en-US" sz="2000" b="1" dirty="0" smtClean="0"/>
              <a:t>Thickness:</a:t>
            </a:r>
            <a:r>
              <a:rPr lang="en-US" sz="2000" dirty="0" smtClean="0"/>
              <a:t> 11 mm</a:t>
            </a:r>
          </a:p>
          <a:p>
            <a:pPr marL="0">
              <a:spcBef>
                <a:spcPts val="0"/>
              </a:spcBef>
              <a:buNone/>
            </a:pPr>
            <a:r>
              <a:rPr lang="en-US" sz="2000" b="1" dirty="0" smtClean="0"/>
              <a:t>Weight:</a:t>
            </a:r>
            <a:r>
              <a:rPr lang="en-US" sz="2000" dirty="0" smtClean="0"/>
              <a:t> 0.8 kg </a:t>
            </a:r>
          </a:p>
          <a:p>
            <a:pPr marL="324000">
              <a:spcBef>
                <a:spcPts val="0"/>
              </a:spcBef>
              <a:buNone/>
            </a:pPr>
            <a:r>
              <a:rPr lang="en-US" sz="2000" b="1" dirty="0" smtClean="0"/>
              <a:t>Wavelength accepted:</a:t>
            </a:r>
            <a:r>
              <a:rPr lang="en-US" sz="2000" dirty="0" smtClean="0"/>
              <a:t> </a:t>
            </a:r>
          </a:p>
          <a:p>
            <a:pPr marL="324000">
              <a:spcBef>
                <a:spcPts val="0"/>
              </a:spcBef>
              <a:buNone/>
            </a:pPr>
            <a:r>
              <a:rPr lang="en-US" sz="2000" dirty="0" smtClean="0"/>
              <a:t>300-400 nm, UV band</a:t>
            </a:r>
          </a:p>
          <a:p>
            <a:pPr marL="0">
              <a:spcBef>
                <a:spcPts val="0"/>
              </a:spcBef>
              <a:buNone/>
            </a:pPr>
            <a:endParaRPr lang="en-US" sz="2000" dirty="0" smtClean="0"/>
          </a:p>
          <a:p>
            <a:pPr marL="0">
              <a:spcBef>
                <a:spcPts val="0"/>
              </a:spcBef>
              <a:buNone/>
            </a:pPr>
            <a:r>
              <a:rPr lang="en-US" sz="2000" dirty="0" smtClean="0"/>
              <a:t>Each lens is made of PMMA. The effective focal lens is 300 mm and the FOV is 44°.</a:t>
            </a:r>
          </a:p>
          <a:p>
            <a:pPr marL="0">
              <a:spcBef>
                <a:spcPts val="0"/>
              </a:spcBef>
              <a:buNone/>
            </a:pPr>
            <a:endParaRPr lang="en-US" sz="2000" dirty="0" smtClean="0"/>
          </a:p>
        </p:txBody>
      </p:sp>
      <p:sp>
        <p:nvSpPr>
          <p:cNvPr id="6" name="Segnaposto numero diapositiva 5"/>
          <p:cNvSpPr>
            <a:spLocks noGrp="1"/>
          </p:cNvSpPr>
          <p:nvPr>
            <p:ph type="sldNum" sz="quarter" idx="12"/>
          </p:nvPr>
        </p:nvSpPr>
        <p:spPr/>
        <p:txBody>
          <a:bodyPr/>
          <a:lstStyle/>
          <a:p>
            <a:fld id="{64EB0A97-64CF-44C0-8AA9-F1B406819B6A}" type="slidenum">
              <a:rPr lang="it-IT" smtClean="0"/>
              <a:pPr/>
              <a:t>38</a:t>
            </a:fld>
            <a:endParaRPr lang="it-IT"/>
          </a:p>
        </p:txBody>
      </p:sp>
      <p:pic>
        <p:nvPicPr>
          <p:cNvPr id="8" name="Picture 4"/>
          <p:cNvPicPr>
            <a:picLocks noChangeAspect="1" noChangeArrowheads="1"/>
          </p:cNvPicPr>
          <p:nvPr/>
        </p:nvPicPr>
        <p:blipFill>
          <a:blip r:embed="rId4" cstate="print"/>
          <a:srcRect/>
          <a:stretch>
            <a:fillRect/>
          </a:stretch>
        </p:blipFill>
        <p:spPr bwMode="auto">
          <a:xfrm>
            <a:off x="263699" y="612014"/>
            <a:ext cx="2364085" cy="2096906"/>
          </a:xfrm>
          <a:prstGeom prst="rect">
            <a:avLst/>
          </a:prstGeom>
          <a:noFill/>
          <a:ln w="9525">
            <a:noFill/>
            <a:miter lim="800000"/>
            <a:headEnd/>
            <a:tailEnd/>
          </a:ln>
        </p:spPr>
      </p:pic>
      <p:cxnSp>
        <p:nvCxnSpPr>
          <p:cNvPr id="15" name="Connettore 2 14"/>
          <p:cNvCxnSpPr/>
          <p:nvPr/>
        </p:nvCxnSpPr>
        <p:spPr>
          <a:xfrm flipH="1" flipV="1">
            <a:off x="1475656" y="2348880"/>
            <a:ext cx="1440160" cy="57606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2267744" y="1268760"/>
            <a:ext cx="10081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2627784" y="1321604"/>
            <a:ext cx="1440160" cy="738664"/>
          </a:xfrm>
          <a:prstGeom prst="rect">
            <a:avLst/>
          </a:prstGeom>
          <a:noFill/>
        </p:spPr>
        <p:txBody>
          <a:bodyPr wrap="square" rtlCol="0">
            <a:spAutoFit/>
          </a:bodyPr>
          <a:lstStyle/>
          <a:p>
            <a:r>
              <a:rPr lang="it-IT" sz="1400" dirty="0" err="1" smtClean="0"/>
              <a:t>Operation</a:t>
            </a:r>
            <a:r>
              <a:rPr lang="it-IT" sz="1400" dirty="0" smtClean="0"/>
              <a:t> of the </a:t>
            </a:r>
            <a:r>
              <a:rPr lang="it-IT" sz="1400" dirty="0" err="1" smtClean="0"/>
              <a:t>two</a:t>
            </a:r>
            <a:r>
              <a:rPr lang="it-IT" sz="1400" dirty="0" smtClean="0"/>
              <a:t> </a:t>
            </a:r>
            <a:r>
              <a:rPr lang="it-IT" sz="1400" dirty="0" err="1" smtClean="0"/>
              <a:t>Fresnel</a:t>
            </a:r>
            <a:r>
              <a:rPr lang="it-IT" sz="1400" dirty="0" smtClean="0"/>
              <a:t> </a:t>
            </a:r>
            <a:r>
              <a:rPr lang="it-IT" sz="1400" dirty="0" err="1" smtClean="0"/>
              <a:t>lenses</a:t>
            </a:r>
            <a:endParaRPr lang="it-IT"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Mini-Euso.JPG"/>
          <p:cNvPicPr>
            <a:picLocks noChangeAspect="1"/>
          </p:cNvPicPr>
          <p:nvPr/>
        </p:nvPicPr>
        <p:blipFill>
          <a:blip r:embed="rId2" cstate="print"/>
          <a:stretch>
            <a:fillRect/>
          </a:stretch>
        </p:blipFill>
        <p:spPr>
          <a:xfrm>
            <a:off x="179512" y="2852936"/>
            <a:ext cx="7200800" cy="3825425"/>
          </a:xfrm>
          <a:prstGeom prst="rect">
            <a:avLst/>
          </a:prstGeom>
        </p:spPr>
      </p:pic>
      <p:sp>
        <p:nvSpPr>
          <p:cNvPr id="7" name="CasellaDiTesto 6"/>
          <p:cNvSpPr txBox="1"/>
          <p:nvPr/>
        </p:nvSpPr>
        <p:spPr>
          <a:xfrm>
            <a:off x="0" y="0"/>
            <a:ext cx="5256584" cy="707886"/>
          </a:xfrm>
          <a:prstGeom prst="rect">
            <a:avLst/>
          </a:prstGeom>
          <a:noFill/>
        </p:spPr>
        <p:txBody>
          <a:bodyPr wrap="square" rtlCol="0">
            <a:spAutoFit/>
          </a:bodyPr>
          <a:lstStyle/>
          <a:p>
            <a:r>
              <a:rPr lang="it-IT" sz="4000" b="1" dirty="0" smtClean="0"/>
              <a:t>INSTRUMENT:  PDM</a:t>
            </a:r>
            <a:endParaRPr lang="it-IT" sz="4000" b="1" dirty="0"/>
          </a:p>
        </p:txBody>
      </p:sp>
      <p:sp>
        <p:nvSpPr>
          <p:cNvPr id="8" name="CasellaDiTesto 7"/>
          <p:cNvSpPr txBox="1"/>
          <p:nvPr/>
        </p:nvSpPr>
        <p:spPr>
          <a:xfrm>
            <a:off x="0" y="836712"/>
            <a:ext cx="4644008" cy="2308324"/>
          </a:xfrm>
          <a:prstGeom prst="rect">
            <a:avLst/>
          </a:prstGeom>
          <a:noFill/>
        </p:spPr>
        <p:txBody>
          <a:bodyPr wrap="square" rtlCol="0">
            <a:spAutoFit/>
          </a:bodyPr>
          <a:lstStyle/>
          <a:p>
            <a:r>
              <a:rPr lang="en-US" dirty="0" smtClean="0"/>
              <a:t>The two lenses focuses the light on to a focal surface consisting of a single PDM, made up of 36 MAPMTs and 2304 pixels.</a:t>
            </a:r>
          </a:p>
          <a:p>
            <a:endParaRPr lang="en-US" dirty="0" smtClean="0"/>
          </a:p>
          <a:p>
            <a:r>
              <a:rPr lang="en-US" dirty="0" smtClean="0"/>
              <a:t>The two </a:t>
            </a:r>
            <a:r>
              <a:rPr lang="it-IT" dirty="0" smtClean="0"/>
              <a:t>acronyms</a:t>
            </a:r>
            <a:r>
              <a:rPr lang="en-US" dirty="0" smtClean="0"/>
              <a:t> stands for:</a:t>
            </a:r>
          </a:p>
          <a:p>
            <a:pPr>
              <a:buFont typeface="Arial" pitchFamily="34" charset="0"/>
              <a:buChar char="•"/>
            </a:pPr>
            <a:r>
              <a:rPr lang="en-US" b="1" dirty="0" smtClean="0"/>
              <a:t>PDM</a:t>
            </a:r>
            <a:r>
              <a:rPr lang="en-US" dirty="0" smtClean="0"/>
              <a:t>: Photo Detector Module</a:t>
            </a:r>
          </a:p>
          <a:p>
            <a:pPr>
              <a:buFont typeface="Arial" pitchFamily="34" charset="0"/>
              <a:buChar char="•"/>
            </a:pPr>
            <a:r>
              <a:rPr lang="en-US" b="1" dirty="0" smtClean="0"/>
              <a:t>MAPMT</a:t>
            </a:r>
            <a:r>
              <a:rPr lang="en-US" dirty="0" smtClean="0"/>
              <a:t>: Multi-Anode Photomultiplier Tubes</a:t>
            </a:r>
          </a:p>
          <a:p>
            <a:endParaRPr lang="en-US" dirty="0" smtClean="0"/>
          </a:p>
        </p:txBody>
      </p:sp>
      <p:sp>
        <p:nvSpPr>
          <p:cNvPr id="9" name="Segnaposto numero diapositiva 8"/>
          <p:cNvSpPr>
            <a:spLocks noGrp="1"/>
          </p:cNvSpPr>
          <p:nvPr>
            <p:ph type="sldNum" sz="quarter" idx="12"/>
          </p:nvPr>
        </p:nvSpPr>
        <p:spPr/>
        <p:txBody>
          <a:bodyPr/>
          <a:lstStyle/>
          <a:p>
            <a:fld id="{64EB0A97-64CF-44C0-8AA9-F1B406819B6A}" type="slidenum">
              <a:rPr lang="it-IT" smtClean="0"/>
              <a:pPr/>
              <a:t>39</a:t>
            </a:fld>
            <a:endParaRPr lang="it-IT"/>
          </a:p>
        </p:txBody>
      </p:sp>
      <p:pic>
        <p:nvPicPr>
          <p:cNvPr id="6" name="Grafi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5601568" y="626862"/>
            <a:ext cx="3860802" cy="28956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0"/>
            <a:ext cx="3456384" cy="1196752"/>
          </a:xfrm>
        </p:spPr>
        <p:txBody>
          <a:bodyPr>
            <a:normAutofit/>
          </a:bodyPr>
          <a:lstStyle/>
          <a:p>
            <a:pPr algn="l"/>
            <a:r>
              <a:rPr lang="en-GB" b="1" dirty="0" smtClean="0"/>
              <a:t>Mini-EUSO</a:t>
            </a:r>
            <a:endParaRPr lang="it-IT" b="1" dirty="0"/>
          </a:p>
        </p:txBody>
      </p:sp>
      <p:sp>
        <p:nvSpPr>
          <p:cNvPr id="7" name="Segnaposto numero diapositiva 6"/>
          <p:cNvSpPr>
            <a:spLocks noGrp="1"/>
          </p:cNvSpPr>
          <p:nvPr>
            <p:ph type="sldNum" sz="quarter" idx="12"/>
          </p:nvPr>
        </p:nvSpPr>
        <p:spPr/>
        <p:txBody>
          <a:bodyPr/>
          <a:lstStyle/>
          <a:p>
            <a:fld id="{64EB0A97-64CF-44C0-8AA9-F1B406819B6A}" type="slidenum">
              <a:rPr lang="it-IT" smtClean="0"/>
              <a:pPr/>
              <a:t>4</a:t>
            </a:fld>
            <a:endParaRPr lang="it-IT"/>
          </a:p>
        </p:txBody>
      </p:sp>
      <p:sp>
        <p:nvSpPr>
          <p:cNvPr id="6" name="CasellaDiTesto 5"/>
          <p:cNvSpPr txBox="1"/>
          <p:nvPr/>
        </p:nvSpPr>
        <p:spPr>
          <a:xfrm>
            <a:off x="5832648" y="1190357"/>
            <a:ext cx="3203848" cy="5262979"/>
          </a:xfrm>
          <a:prstGeom prst="rect">
            <a:avLst/>
          </a:prstGeom>
          <a:noFill/>
        </p:spPr>
        <p:txBody>
          <a:bodyPr wrap="square" rtlCol="0">
            <a:spAutoFit/>
          </a:bodyPr>
          <a:lstStyle/>
          <a:p>
            <a:r>
              <a:rPr lang="en-US" sz="1600" dirty="0" smtClean="0"/>
              <a:t>Mini-EUSO is an </a:t>
            </a:r>
            <a:r>
              <a:rPr lang="en-US" sz="1600" b="1" dirty="0" smtClean="0"/>
              <a:t>UV telescope</a:t>
            </a:r>
            <a:r>
              <a:rPr lang="en-US" sz="1600" dirty="0" smtClean="0"/>
              <a:t> installed  in the Russian Zvezda Module of the ISS.</a:t>
            </a:r>
          </a:p>
          <a:p>
            <a:r>
              <a:rPr lang="en-US" sz="1600" dirty="0" smtClean="0"/>
              <a:t>It’s part of the mission </a:t>
            </a:r>
            <a:r>
              <a:rPr lang="en-US" sz="1600" b="1" i="1" dirty="0" smtClean="0"/>
              <a:t>Beyond</a:t>
            </a:r>
            <a:r>
              <a:rPr lang="en-US" sz="1600" dirty="0" smtClean="0"/>
              <a:t> begun on the 20</a:t>
            </a:r>
            <a:r>
              <a:rPr lang="en-US" sz="1600" baseline="30000" dirty="0" smtClean="0"/>
              <a:t>th</a:t>
            </a:r>
            <a:r>
              <a:rPr lang="en-US" sz="1600" dirty="0" smtClean="0"/>
              <a:t> of July 2019.</a:t>
            </a:r>
          </a:p>
          <a:p>
            <a:r>
              <a:rPr lang="en-US" sz="1600" dirty="0" smtClean="0"/>
              <a:t>Mini-EUSO has been installed on the ISS since the 27</a:t>
            </a:r>
            <a:r>
              <a:rPr lang="en-US" sz="1600" baseline="30000" dirty="0" smtClean="0"/>
              <a:t>th</a:t>
            </a:r>
            <a:r>
              <a:rPr lang="en-US" sz="1600" dirty="0" smtClean="0"/>
              <a:t> of August 2019.</a:t>
            </a:r>
          </a:p>
          <a:p>
            <a:endParaRPr lang="en-US" sz="1600" dirty="0" smtClean="0"/>
          </a:p>
          <a:p>
            <a:r>
              <a:rPr lang="en-US" sz="1600" dirty="0" smtClean="0"/>
              <a:t>Its </a:t>
            </a:r>
            <a:r>
              <a:rPr lang="en-US" sz="1600" b="1" dirty="0" smtClean="0"/>
              <a:t>main goal</a:t>
            </a:r>
            <a:r>
              <a:rPr lang="en-US" sz="1600" dirty="0" smtClean="0"/>
              <a:t> is the </a:t>
            </a:r>
            <a:r>
              <a:rPr lang="en-US" sz="1600" b="1" dirty="0" smtClean="0"/>
              <a:t>measurement of the UV emissions  of interacting particles in Earth atmosphere</a:t>
            </a:r>
            <a:r>
              <a:rPr lang="en-US" sz="1600" dirty="0" smtClean="0"/>
              <a:t>.</a:t>
            </a:r>
          </a:p>
          <a:p>
            <a:r>
              <a:rPr lang="en-US" sz="1600" dirty="0" smtClean="0"/>
              <a:t>Interaction emissions differ in </a:t>
            </a:r>
            <a:r>
              <a:rPr lang="en-US" sz="1600" b="1" dirty="0" smtClean="0"/>
              <a:t>light profile</a:t>
            </a:r>
            <a:r>
              <a:rPr lang="en-US" sz="1600" dirty="0" smtClean="0"/>
              <a:t>, depending upon the particle causing them, its </a:t>
            </a:r>
            <a:r>
              <a:rPr lang="en-US" sz="1600" b="1" dirty="0" smtClean="0"/>
              <a:t>velocity</a:t>
            </a:r>
            <a:r>
              <a:rPr lang="en-US" sz="1600" dirty="0" smtClean="0"/>
              <a:t> and  </a:t>
            </a:r>
            <a:r>
              <a:rPr lang="en-US" sz="1600" b="1" dirty="0" smtClean="0"/>
              <a:t>mass.</a:t>
            </a:r>
            <a:r>
              <a:rPr lang="en-US" sz="1600" dirty="0" smtClean="0"/>
              <a:t> </a:t>
            </a:r>
          </a:p>
          <a:p>
            <a:r>
              <a:rPr lang="en-US" sz="1600" dirty="0" smtClean="0"/>
              <a:t>Particles can be meteors, space debris or Strange Quark Matter (SQM, </a:t>
            </a:r>
            <a:r>
              <a:rPr lang="en-US" sz="1600" dirty="0" err="1" smtClean="0"/>
              <a:t>Nuclearites</a:t>
            </a:r>
            <a:r>
              <a:rPr lang="en-US" sz="1600" dirty="0" smtClean="0"/>
              <a:t>).</a:t>
            </a:r>
          </a:p>
          <a:p>
            <a:endParaRPr lang="en-US" sz="1600" dirty="0" smtClean="0"/>
          </a:p>
          <a:p>
            <a:r>
              <a:rPr lang="en-US" sz="1600" dirty="0" smtClean="0"/>
              <a:t>All </a:t>
            </a:r>
            <a:r>
              <a:rPr lang="en-US" sz="1600" b="1" dirty="0" smtClean="0"/>
              <a:t>measurement</a:t>
            </a:r>
            <a:r>
              <a:rPr lang="en-US" sz="1600" dirty="0" smtClean="0"/>
              <a:t> will be made </a:t>
            </a:r>
            <a:r>
              <a:rPr lang="en-US" sz="1600" b="1" dirty="0" smtClean="0"/>
              <a:t>by night.</a:t>
            </a:r>
          </a:p>
        </p:txBody>
      </p:sp>
      <p:pic>
        <p:nvPicPr>
          <p:cNvPr id="8" name="Grafik 3"/>
          <p:cNvPicPr>
            <a:picLocks noChangeAspect="1"/>
          </p:cNvPicPr>
          <p:nvPr/>
        </p:nvPicPr>
        <p:blipFill>
          <a:blip r:embed="rId2" cstate="print"/>
          <a:stretch>
            <a:fillRect/>
          </a:stretch>
        </p:blipFill>
        <p:spPr>
          <a:xfrm>
            <a:off x="179512" y="1043871"/>
            <a:ext cx="5559482" cy="5481473"/>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5528" y="1556793"/>
            <a:ext cx="5392576" cy="4032448"/>
          </a:xfrm>
          <a:prstGeom prst="rect">
            <a:avLst/>
          </a:prstGeom>
          <a:noFill/>
          <a:ln w="9525">
            <a:noFill/>
            <a:miter lim="800000"/>
            <a:headEnd/>
            <a:tailEnd/>
          </a:ln>
        </p:spPr>
      </p:pic>
      <p:sp>
        <p:nvSpPr>
          <p:cNvPr id="2" name="Titolo 1"/>
          <p:cNvSpPr>
            <a:spLocks noGrp="1"/>
          </p:cNvSpPr>
          <p:nvPr>
            <p:ph type="title"/>
          </p:nvPr>
        </p:nvSpPr>
        <p:spPr>
          <a:xfrm>
            <a:off x="-36512" y="-27384"/>
            <a:ext cx="9180512" cy="1080120"/>
          </a:xfrm>
        </p:spPr>
        <p:txBody>
          <a:bodyPr>
            <a:normAutofit fontScale="90000"/>
          </a:bodyPr>
          <a:lstStyle/>
          <a:p>
            <a:pPr algn="l"/>
            <a:r>
              <a:rPr lang="it-IT" b="1" dirty="0" smtClean="0"/>
              <a:t>INSTRUMENT: VISIBLE and IR CAMERAS</a:t>
            </a:r>
            <a:endParaRPr lang="it-IT" b="1" dirty="0"/>
          </a:p>
        </p:txBody>
      </p:sp>
      <p:sp>
        <p:nvSpPr>
          <p:cNvPr id="3" name="Segnaposto contenuto 2"/>
          <p:cNvSpPr>
            <a:spLocks noGrp="1"/>
          </p:cNvSpPr>
          <p:nvPr>
            <p:ph idx="1"/>
          </p:nvPr>
        </p:nvSpPr>
        <p:spPr>
          <a:xfrm>
            <a:off x="5508104" y="908720"/>
            <a:ext cx="3635896" cy="5760640"/>
          </a:xfrm>
        </p:spPr>
        <p:txBody>
          <a:bodyPr>
            <a:noAutofit/>
          </a:bodyPr>
          <a:lstStyle/>
          <a:p>
            <a:pPr marL="0">
              <a:spcBef>
                <a:spcPts val="0"/>
              </a:spcBef>
              <a:buNone/>
            </a:pPr>
            <a:r>
              <a:rPr lang="en-US" sz="1700" dirty="0" smtClean="0"/>
              <a:t>There are also </a:t>
            </a:r>
            <a:r>
              <a:rPr lang="en-US" sz="1700" b="1" dirty="0" smtClean="0"/>
              <a:t>two IR</a:t>
            </a:r>
            <a:r>
              <a:rPr lang="en-US" sz="1700" dirty="0" smtClean="0"/>
              <a:t> cameras for complementary measurement  in the </a:t>
            </a:r>
            <a:r>
              <a:rPr lang="en-US" sz="1700" b="1" dirty="0" smtClean="0"/>
              <a:t>NIR</a:t>
            </a:r>
            <a:r>
              <a:rPr lang="en-US" sz="1700" dirty="0" smtClean="0"/>
              <a:t> (Near IR , range from 1500 to 1600 nm) and in the</a:t>
            </a:r>
            <a:r>
              <a:rPr lang="en-US" sz="1700" b="1" dirty="0" smtClean="0"/>
              <a:t> visible</a:t>
            </a:r>
            <a:r>
              <a:rPr lang="en-US" sz="1700" dirty="0" smtClean="0"/>
              <a:t> (VIS from 400 to 780 nm).</a:t>
            </a:r>
          </a:p>
          <a:p>
            <a:pPr marL="0">
              <a:spcBef>
                <a:spcPts val="0"/>
              </a:spcBef>
              <a:buNone/>
            </a:pPr>
            <a:r>
              <a:rPr lang="en-US" sz="1700" dirty="0" smtClean="0"/>
              <a:t>The main  task of the cameras is to provide an atmospheric monitoring in order to better understand the UV luminosity measurement.</a:t>
            </a:r>
          </a:p>
          <a:p>
            <a:pPr marL="0">
              <a:spcBef>
                <a:spcPts val="0"/>
              </a:spcBef>
              <a:buNone/>
            </a:pPr>
            <a:endParaRPr lang="en-US" sz="1700" dirty="0" smtClean="0"/>
          </a:p>
          <a:p>
            <a:pPr marL="0">
              <a:spcBef>
                <a:spcPts val="0"/>
              </a:spcBef>
              <a:buNone/>
            </a:pPr>
            <a:r>
              <a:rPr lang="en-US" sz="1700" dirty="0" smtClean="0"/>
              <a:t> The NIR and VIS cameras will operate with a trigger passed from the Mini-EUSO PDM in order to provide multi-wavelength measurements of slower atmospheric events, such as meteors and </a:t>
            </a:r>
            <a:r>
              <a:rPr lang="en-US" sz="1700" dirty="0" err="1" smtClean="0"/>
              <a:t>nuclearites</a:t>
            </a:r>
            <a:r>
              <a:rPr lang="en-US" sz="1700" dirty="0" smtClean="0"/>
              <a:t>. When not triggered, the cameras will operate continuously to provide complementary measurements on the atmospheric status at the time of measurement, matching the third level of data from the Mini-EUSO trigger.</a:t>
            </a:r>
          </a:p>
        </p:txBody>
      </p:sp>
      <p:sp>
        <p:nvSpPr>
          <p:cNvPr id="6" name="Segnaposto numero diapositiva 5"/>
          <p:cNvSpPr>
            <a:spLocks noGrp="1"/>
          </p:cNvSpPr>
          <p:nvPr>
            <p:ph type="sldNum" sz="quarter" idx="12"/>
          </p:nvPr>
        </p:nvSpPr>
        <p:spPr/>
        <p:txBody>
          <a:bodyPr/>
          <a:lstStyle/>
          <a:p>
            <a:fld id="{64EB0A97-64CF-44C0-8AA9-F1B406819B6A}" type="slidenum">
              <a:rPr lang="it-IT" smtClean="0"/>
              <a:pPr/>
              <a:t>40</a:t>
            </a:fld>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datasyst.JPG"/>
          <p:cNvPicPr>
            <a:picLocks noChangeAspect="1"/>
          </p:cNvPicPr>
          <p:nvPr/>
        </p:nvPicPr>
        <p:blipFill>
          <a:blip r:embed="rId2" cstate="print"/>
          <a:stretch>
            <a:fillRect/>
          </a:stretch>
        </p:blipFill>
        <p:spPr>
          <a:xfrm>
            <a:off x="4139952" y="2708920"/>
            <a:ext cx="4843740" cy="3693079"/>
          </a:xfrm>
          <a:prstGeom prst="rect">
            <a:avLst/>
          </a:prstGeom>
        </p:spPr>
      </p:pic>
      <p:sp>
        <p:nvSpPr>
          <p:cNvPr id="7" name="CasellaDiTesto 6"/>
          <p:cNvSpPr txBox="1"/>
          <p:nvPr/>
        </p:nvSpPr>
        <p:spPr>
          <a:xfrm>
            <a:off x="0" y="-27383"/>
            <a:ext cx="10260632" cy="707886"/>
          </a:xfrm>
          <a:prstGeom prst="rect">
            <a:avLst/>
          </a:prstGeom>
          <a:noFill/>
        </p:spPr>
        <p:txBody>
          <a:bodyPr wrap="square" rtlCol="0">
            <a:spAutoFit/>
          </a:bodyPr>
          <a:lstStyle/>
          <a:p>
            <a:r>
              <a:rPr lang="it-IT" sz="4000" b="1" dirty="0" smtClean="0"/>
              <a:t>INSTRUMENT: DATA ACQUISITION SYSTEM  </a:t>
            </a:r>
            <a:endParaRPr lang="it-IT" sz="2000" b="1" dirty="0"/>
          </a:p>
        </p:txBody>
      </p:sp>
      <p:sp>
        <p:nvSpPr>
          <p:cNvPr id="8" name="CasellaDiTesto 7"/>
          <p:cNvSpPr txBox="1"/>
          <p:nvPr/>
        </p:nvSpPr>
        <p:spPr>
          <a:xfrm>
            <a:off x="0" y="692696"/>
            <a:ext cx="4283968" cy="5847755"/>
          </a:xfrm>
          <a:prstGeom prst="rect">
            <a:avLst/>
          </a:prstGeom>
          <a:noFill/>
        </p:spPr>
        <p:txBody>
          <a:bodyPr wrap="square" rtlCol="0">
            <a:spAutoFit/>
          </a:bodyPr>
          <a:lstStyle/>
          <a:p>
            <a:r>
              <a:rPr lang="en-US" sz="1700" dirty="0" smtClean="0"/>
              <a:t>Consists of the front-end electronics, the PDM-DP (PDM data processing) subsystem based on a Xilinx </a:t>
            </a:r>
            <a:r>
              <a:rPr lang="en-US" sz="1700" dirty="0" err="1" smtClean="0"/>
              <a:t>Zynq</a:t>
            </a:r>
            <a:r>
              <a:rPr lang="en-US" sz="1700" dirty="0" smtClean="0"/>
              <a:t> XC7Z030 system on chip and a </a:t>
            </a:r>
            <a:r>
              <a:rPr lang="en-US" sz="1700" dirty="0" err="1" smtClean="0"/>
              <a:t>PCIe</a:t>
            </a:r>
            <a:r>
              <a:rPr lang="en-US" sz="1700" dirty="0" smtClean="0"/>
              <a:t>/104 form factor CPU.</a:t>
            </a:r>
          </a:p>
          <a:p>
            <a:r>
              <a:rPr lang="en-US" sz="1700" dirty="0" smtClean="0"/>
              <a:t>Incoming photon pulses are </a:t>
            </a:r>
            <a:r>
              <a:rPr lang="en-US" sz="1700" dirty="0" err="1" smtClean="0"/>
              <a:t>preamplified</a:t>
            </a:r>
            <a:r>
              <a:rPr lang="en-US" sz="1700" dirty="0" smtClean="0"/>
              <a:t> and digitized at intervals of 2.5 </a:t>
            </a:r>
            <a:r>
              <a:rPr lang="en-US" sz="1700" dirty="0" err="1" smtClean="0"/>
              <a:t>μs</a:t>
            </a:r>
            <a:r>
              <a:rPr lang="en-US" sz="1700" dirty="0" smtClean="0"/>
              <a:t>, referred to as the Gate Timing Unit or GTU.</a:t>
            </a:r>
          </a:p>
          <a:p>
            <a:r>
              <a:rPr lang="en-US" sz="1700" dirty="0" smtClean="0"/>
              <a:t>The signal is then triggered and time-stamped in the </a:t>
            </a:r>
            <a:r>
              <a:rPr lang="en-US" sz="1700" dirty="0" err="1" smtClean="0"/>
              <a:t>Zynq</a:t>
            </a:r>
            <a:r>
              <a:rPr lang="en-US" sz="1700" dirty="0" smtClean="0"/>
              <a:t> FPGA, before being passed to the CPU for data management and storage. </a:t>
            </a:r>
          </a:p>
          <a:p>
            <a:r>
              <a:rPr lang="en-US" sz="1700" dirty="0" smtClean="0"/>
              <a:t>The </a:t>
            </a:r>
            <a:r>
              <a:rPr lang="en-US" sz="1700" dirty="0" err="1" smtClean="0"/>
              <a:t>Zynq</a:t>
            </a:r>
            <a:r>
              <a:rPr lang="en-US" sz="1700" dirty="0" smtClean="0"/>
              <a:t> chip is responsible for of the majority of the data handling including data buffering, triggering, synchronization and interfacing with the separate CPU system. </a:t>
            </a:r>
          </a:p>
          <a:p>
            <a:r>
              <a:rPr lang="en-US" sz="1700" dirty="0" smtClean="0"/>
              <a:t>The CPU performs the control of the instrument sub-systems as well as the data management and storage, housekeeping,  switching between operational modes and collecting data from the NIR and VIS cameras.</a:t>
            </a:r>
          </a:p>
          <a:p>
            <a:endParaRPr lang="en-US" sz="1700" dirty="0" smtClean="0"/>
          </a:p>
          <a:p>
            <a:r>
              <a:rPr lang="en-US" sz="1700" dirty="0" smtClean="0"/>
              <a:t>Data is stored on board in SSDs which are periodically returned to Earth from the ISS.</a:t>
            </a:r>
          </a:p>
        </p:txBody>
      </p:sp>
      <p:sp>
        <p:nvSpPr>
          <p:cNvPr id="9" name="Segnaposto numero diapositiva 8"/>
          <p:cNvSpPr>
            <a:spLocks noGrp="1"/>
          </p:cNvSpPr>
          <p:nvPr>
            <p:ph type="sldNum" sz="quarter" idx="12"/>
          </p:nvPr>
        </p:nvSpPr>
        <p:spPr/>
        <p:txBody>
          <a:bodyPr/>
          <a:lstStyle/>
          <a:p>
            <a:fld id="{64EB0A97-64CF-44C0-8AA9-F1B406819B6A}" type="slidenum">
              <a:rPr lang="it-IT" smtClean="0"/>
              <a:pPr/>
              <a:t>41</a:t>
            </a:fld>
            <a:endParaRPr lang="it-IT"/>
          </a:p>
        </p:txBody>
      </p:sp>
      <p:pic>
        <p:nvPicPr>
          <p:cNvPr id="10" name="Immagine 3">
            <a:extLst>
              <a:ext uri="{FF2B5EF4-FFF2-40B4-BE49-F238E27FC236}">
                <a16:creationId xmlns:lc="http://schemas.openxmlformats.org/drawingml/2006/lockedCanvas" xmlns:a16="http://schemas.microsoft.com/office/drawing/2014/main" xmlns="" id="{0ED962D8-580D-4ABD-9721-127A202D66A2}"/>
              </a:ext>
            </a:extLst>
          </p:cNvPr>
          <p:cNvPicPr>
            <a:picLocks noChangeAspect="1"/>
          </p:cNvPicPr>
          <p:nvPr/>
        </p:nvPicPr>
        <p:blipFill>
          <a:blip r:embed="rId3" cstate="print"/>
          <a:stretch>
            <a:fillRect/>
          </a:stretch>
        </p:blipFill>
        <p:spPr>
          <a:xfrm>
            <a:off x="5436096" y="548680"/>
            <a:ext cx="3024336" cy="239985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4EB0A97-64CF-44C0-8AA9-F1B406819B6A}" type="slidenum">
              <a:rPr lang="it-IT" smtClean="0"/>
              <a:pPr/>
              <a:t>42</a:t>
            </a:fld>
            <a:endParaRPr lang="it-IT"/>
          </a:p>
        </p:txBody>
      </p:sp>
      <p:pic>
        <p:nvPicPr>
          <p:cNvPr id="7" name="Immagine 6" descr="international-space-station (1).jpg"/>
          <p:cNvPicPr>
            <a:picLocks noChangeAspect="1"/>
          </p:cNvPicPr>
          <p:nvPr/>
        </p:nvPicPr>
        <p:blipFill>
          <a:blip r:embed="rId2" cstate="print"/>
          <a:stretch>
            <a:fillRect/>
          </a:stretch>
        </p:blipFill>
        <p:spPr>
          <a:xfrm>
            <a:off x="0" y="0"/>
            <a:ext cx="9144000" cy="6857999"/>
          </a:xfrm>
          <a:prstGeom prst="rect">
            <a:avLst/>
          </a:prstGeom>
          <a:noFill/>
          <a:ln>
            <a:noFill/>
          </a:ln>
        </p:spPr>
      </p:pic>
      <p:pic>
        <p:nvPicPr>
          <p:cNvPr id="10" name="Shape 185"/>
          <p:cNvPicPr preferRelativeResize="0"/>
          <p:nvPr/>
        </p:nvPicPr>
        <p:blipFill>
          <a:blip r:embed="rId3" cstate="print">
            <a:alphaModFix/>
          </a:blip>
          <a:stretch>
            <a:fillRect/>
          </a:stretch>
        </p:blipFill>
        <p:spPr>
          <a:xfrm>
            <a:off x="107504" y="5301208"/>
            <a:ext cx="2016224" cy="1440160"/>
          </a:xfrm>
          <a:prstGeom prst="rect">
            <a:avLst/>
          </a:prstGeom>
          <a:noFill/>
          <a:ln>
            <a:noFill/>
          </a:ln>
        </p:spPr>
      </p:pic>
      <p:sp>
        <p:nvSpPr>
          <p:cNvPr id="11" name="Titolo 1"/>
          <p:cNvSpPr>
            <a:spLocks noGrp="1"/>
          </p:cNvSpPr>
          <p:nvPr>
            <p:ph type="title"/>
          </p:nvPr>
        </p:nvSpPr>
        <p:spPr>
          <a:xfrm>
            <a:off x="-36512" y="-27384"/>
            <a:ext cx="8712968" cy="1224136"/>
          </a:xfrm>
        </p:spPr>
        <p:txBody>
          <a:bodyPr>
            <a:normAutofit/>
          </a:bodyPr>
          <a:lstStyle/>
          <a:p>
            <a:pPr algn="l"/>
            <a:r>
              <a:rPr lang="it-IT" sz="5400" b="1" dirty="0" smtClean="0"/>
              <a:t>NUCLEARITE PROPERTIES</a:t>
            </a:r>
            <a:endParaRPr lang="it-IT" sz="5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1052736"/>
          </a:xfrm>
        </p:spPr>
        <p:txBody>
          <a:bodyPr>
            <a:normAutofit fontScale="90000"/>
          </a:bodyPr>
          <a:lstStyle/>
          <a:p>
            <a:pPr algn="l"/>
            <a:r>
              <a:rPr lang="it-IT" b="1" dirty="0" smtClean="0"/>
              <a:t>ADDITIONAL NUCLEARITES PROPERTIES</a:t>
            </a:r>
            <a:endParaRPr lang="it-IT" b="1" dirty="0"/>
          </a:p>
        </p:txBody>
      </p:sp>
      <p:sp>
        <p:nvSpPr>
          <p:cNvPr id="3" name="Segnaposto contenuto 2"/>
          <p:cNvSpPr>
            <a:spLocks noGrp="1"/>
          </p:cNvSpPr>
          <p:nvPr>
            <p:ph idx="1"/>
          </p:nvPr>
        </p:nvSpPr>
        <p:spPr>
          <a:xfrm>
            <a:off x="251520" y="836712"/>
            <a:ext cx="8496944" cy="5733256"/>
          </a:xfrm>
        </p:spPr>
        <p:txBody>
          <a:bodyPr>
            <a:noAutofit/>
          </a:bodyPr>
          <a:lstStyle/>
          <a:p>
            <a:pPr marL="0">
              <a:spcBef>
                <a:spcPts val="0"/>
              </a:spcBef>
              <a:buNone/>
            </a:pPr>
            <a:r>
              <a:rPr lang="en-US" sz="2400" dirty="0" smtClean="0">
                <a:sym typeface="Times" pitchFamily="18" charset="0"/>
              </a:rPr>
              <a:t>Ground state of nuclear matter</a:t>
            </a:r>
            <a:r>
              <a:rPr lang="en-US" sz="2400" b="1" dirty="0" smtClean="0">
                <a:sym typeface="Times" pitchFamily="18" charset="0"/>
              </a:rPr>
              <a:t> </a:t>
            </a:r>
            <a:r>
              <a:rPr lang="en-US" sz="2400" dirty="0" smtClean="0">
                <a:sym typeface="Times" pitchFamily="18" charset="0"/>
              </a:rPr>
              <a:t>(E/A &lt; 930 </a:t>
            </a:r>
            <a:r>
              <a:rPr lang="en-US" sz="2400" dirty="0" err="1" smtClean="0">
                <a:sym typeface="Times" pitchFamily="18" charset="0"/>
              </a:rPr>
              <a:t>MeV</a:t>
            </a:r>
            <a:r>
              <a:rPr lang="en-US" sz="2400" dirty="0" smtClean="0">
                <a:sym typeface="Times" pitchFamily="18" charset="0"/>
              </a:rPr>
              <a:t>).</a:t>
            </a:r>
          </a:p>
          <a:p>
            <a:pPr marL="0">
              <a:spcBef>
                <a:spcPts val="0"/>
              </a:spcBef>
              <a:buNone/>
            </a:pPr>
            <a:r>
              <a:rPr lang="en-US" sz="2400" dirty="0" smtClean="0">
                <a:sym typeface="Times" pitchFamily="18" charset="0"/>
              </a:rPr>
              <a:t> </a:t>
            </a:r>
          </a:p>
          <a:p>
            <a:pPr marL="0">
              <a:spcBef>
                <a:spcPts val="0"/>
              </a:spcBef>
              <a:buNone/>
            </a:pPr>
            <a:r>
              <a:rPr lang="en-US" sz="2400" dirty="0" smtClean="0"/>
              <a:t>Density is 3.6 x 10</a:t>
            </a:r>
            <a:r>
              <a:rPr lang="en-US" sz="2400" baseline="30000" dirty="0" smtClean="0"/>
              <a:t>14</a:t>
            </a:r>
            <a:r>
              <a:rPr lang="en-US" sz="2400" dirty="0" smtClean="0"/>
              <a:t> g cm</a:t>
            </a:r>
            <a:r>
              <a:rPr lang="en-US" sz="2400" baseline="30000" dirty="0" smtClean="0"/>
              <a:t>-3</a:t>
            </a:r>
            <a:r>
              <a:rPr lang="en-US" sz="2400" dirty="0" smtClean="0"/>
              <a:t>.</a:t>
            </a:r>
          </a:p>
          <a:p>
            <a:pPr marL="0">
              <a:spcBef>
                <a:spcPts val="0"/>
              </a:spcBef>
              <a:buNone/>
            </a:pPr>
            <a:r>
              <a:rPr lang="en-US" sz="2400" baseline="30000" dirty="0" smtClean="0"/>
              <a:t> </a:t>
            </a:r>
          </a:p>
          <a:p>
            <a:pPr marL="0">
              <a:spcBef>
                <a:spcPts val="0"/>
              </a:spcBef>
              <a:buNone/>
            </a:pPr>
            <a:r>
              <a:rPr lang="en-US" sz="2400" dirty="0" smtClean="0"/>
              <a:t>The principle </a:t>
            </a:r>
            <a:r>
              <a:rPr lang="en-US" sz="2400" b="1" dirty="0" smtClean="0"/>
              <a:t>energy-loss mechanism</a:t>
            </a:r>
            <a:r>
              <a:rPr lang="en-US" sz="2400" dirty="0" smtClean="0"/>
              <a:t> for a </a:t>
            </a:r>
            <a:r>
              <a:rPr lang="en-US" sz="2400" dirty="0" err="1" smtClean="0"/>
              <a:t>nuclearite</a:t>
            </a:r>
            <a:r>
              <a:rPr lang="en-US" sz="2400" dirty="0" smtClean="0"/>
              <a:t> passing through matter is by </a:t>
            </a:r>
            <a:r>
              <a:rPr lang="en-US" sz="2400" b="1" dirty="0" smtClean="0"/>
              <a:t>atomic collision</a:t>
            </a:r>
            <a:r>
              <a:rPr lang="en-US" sz="2400" dirty="0" smtClean="0"/>
              <a:t> and is expressed in this relation:</a:t>
            </a:r>
          </a:p>
          <a:p>
            <a:pPr marL="0">
              <a:spcBef>
                <a:spcPts val="0"/>
              </a:spcBef>
              <a:buNone/>
            </a:pPr>
            <a:endParaRPr lang="en-US" sz="2400" dirty="0" smtClean="0"/>
          </a:p>
          <a:p>
            <a:pPr marL="0">
              <a:spcBef>
                <a:spcPts val="0"/>
              </a:spcBef>
              <a:buNone/>
            </a:pPr>
            <a:endParaRPr lang="en-US" sz="2400" dirty="0" smtClean="0"/>
          </a:p>
          <a:p>
            <a:pPr marL="0">
              <a:spcBef>
                <a:spcPts val="0"/>
              </a:spcBef>
              <a:buNone/>
            </a:pPr>
            <a:r>
              <a:rPr lang="en-US" sz="2400" dirty="0" smtClean="0"/>
              <a:t>Cross-Section area</a:t>
            </a:r>
            <a:r>
              <a:rPr lang="en-US" sz="2400" i="1" dirty="0" smtClean="0"/>
              <a:t> A</a:t>
            </a:r>
          </a:p>
          <a:p>
            <a:pPr marL="0">
              <a:spcBef>
                <a:spcPts val="0"/>
              </a:spcBef>
              <a:buNone/>
            </a:pPr>
            <a:endParaRPr lang="en-US" sz="2400" dirty="0" smtClean="0"/>
          </a:p>
          <a:p>
            <a:pPr marL="0">
              <a:spcBef>
                <a:spcPts val="0"/>
              </a:spcBef>
              <a:buNone/>
            </a:pPr>
            <a:endParaRPr lang="en-US" sz="2400" dirty="0" smtClean="0"/>
          </a:p>
          <a:p>
            <a:pPr marL="0">
              <a:spcBef>
                <a:spcPts val="0"/>
              </a:spcBef>
              <a:buNone/>
            </a:pPr>
            <a:endParaRPr lang="en-US" sz="2400" dirty="0" smtClean="0"/>
          </a:p>
          <a:p>
            <a:pPr marL="0">
              <a:spcBef>
                <a:spcPts val="0"/>
              </a:spcBef>
              <a:buNone/>
            </a:pPr>
            <a:endParaRPr lang="en-US" sz="2400" dirty="0" smtClean="0"/>
          </a:p>
          <a:p>
            <a:pPr marL="0">
              <a:spcBef>
                <a:spcPts val="0"/>
              </a:spcBef>
              <a:buNone/>
            </a:pPr>
            <a:r>
              <a:rPr lang="en-US" sz="2400" dirty="0" smtClean="0"/>
              <a:t>Emitted energy follows a blackbody relation, ensuring fluxes in the interval of wavelength covered by Mini-EUSO.</a:t>
            </a:r>
          </a:p>
          <a:p>
            <a:pPr marL="0">
              <a:spcBef>
                <a:spcPts val="0"/>
              </a:spcBef>
              <a:buNone/>
            </a:pPr>
            <a:endParaRPr lang="en-US" sz="2400" dirty="0" smtClean="0">
              <a:sym typeface="Times" pitchFamily="18" charset="0"/>
            </a:endParaRPr>
          </a:p>
          <a:p>
            <a:pPr marL="0">
              <a:spcBef>
                <a:spcPts val="0"/>
              </a:spcBef>
              <a:buNone/>
            </a:pPr>
            <a:endParaRPr lang="en-US" sz="2400" dirty="0" smtClean="0"/>
          </a:p>
        </p:txBody>
      </p:sp>
      <p:sp>
        <p:nvSpPr>
          <p:cNvPr id="10" name="Segnaposto numero diapositiva 9"/>
          <p:cNvSpPr>
            <a:spLocks noGrp="1"/>
          </p:cNvSpPr>
          <p:nvPr>
            <p:ph type="sldNum" sz="quarter" idx="12"/>
          </p:nvPr>
        </p:nvSpPr>
        <p:spPr/>
        <p:txBody>
          <a:bodyPr/>
          <a:lstStyle/>
          <a:p>
            <a:fld id="{64EB0A97-64CF-44C0-8AA9-F1B406819B6A}" type="slidenum">
              <a:rPr lang="it-IT" smtClean="0"/>
              <a:pPr/>
              <a:t>43</a:t>
            </a:fld>
            <a:endParaRPr lang="it-IT"/>
          </a:p>
        </p:txBody>
      </p:sp>
      <p:sp>
        <p:nvSpPr>
          <p:cNvPr id="378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8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9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90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903" name="Rectangle 15"/>
          <p:cNvSpPr>
            <a:spLocks noChangeArrowheads="1"/>
          </p:cNvSpPr>
          <p:nvPr/>
        </p:nvSpPr>
        <p:spPr bwMode="auto">
          <a:xfrm>
            <a:off x="0" y="11049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790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90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91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1" name="Immagine 30" descr="Crosssec.JPG"/>
          <p:cNvPicPr>
            <a:picLocks noChangeAspect="1"/>
          </p:cNvPicPr>
          <p:nvPr/>
        </p:nvPicPr>
        <p:blipFill>
          <a:blip r:embed="rId2" cstate="print"/>
          <a:stretch>
            <a:fillRect/>
          </a:stretch>
        </p:blipFill>
        <p:spPr>
          <a:xfrm>
            <a:off x="323528" y="4486616"/>
            <a:ext cx="3528392" cy="1212885"/>
          </a:xfrm>
          <a:prstGeom prst="rect">
            <a:avLst/>
          </a:prstGeom>
          <a:ln>
            <a:solidFill>
              <a:srgbClr val="002060"/>
            </a:solidFill>
          </a:ln>
        </p:spPr>
      </p:pic>
      <p:pic>
        <p:nvPicPr>
          <p:cNvPr id="18" name="Immagine 17" descr="de-dx.JPG"/>
          <p:cNvPicPr>
            <a:picLocks noChangeAspect="1"/>
          </p:cNvPicPr>
          <p:nvPr/>
        </p:nvPicPr>
        <p:blipFill>
          <a:blip r:embed="rId3" cstate="print"/>
          <a:stretch>
            <a:fillRect/>
          </a:stretch>
        </p:blipFill>
        <p:spPr>
          <a:xfrm>
            <a:off x="323528" y="3284984"/>
            <a:ext cx="1512168" cy="770086"/>
          </a:xfrm>
          <a:prstGeom prst="rect">
            <a:avLst/>
          </a:prstGeom>
          <a:ln>
            <a:solidFill>
              <a:srgbClr val="002060"/>
            </a:solidFill>
          </a:ln>
        </p:spPr>
      </p:pic>
      <p:sp>
        <p:nvSpPr>
          <p:cNvPr id="19" name="CasellaDiTesto 18"/>
          <p:cNvSpPr txBox="1"/>
          <p:nvPr/>
        </p:nvSpPr>
        <p:spPr>
          <a:xfrm>
            <a:off x="2267744" y="3522494"/>
            <a:ext cx="6264696" cy="338554"/>
          </a:xfrm>
          <a:prstGeom prst="rect">
            <a:avLst/>
          </a:prstGeom>
          <a:noFill/>
        </p:spPr>
        <p:txBody>
          <a:bodyPr wrap="square" rtlCol="0">
            <a:spAutoFit/>
          </a:bodyPr>
          <a:lstStyle/>
          <a:p>
            <a:r>
              <a:rPr lang="en-US" sz="1600" dirty="0" smtClean="0"/>
              <a:t>A = Effective Cross-sectional area, </a:t>
            </a:r>
            <a:r>
              <a:rPr lang="en-US" sz="1600" dirty="0" smtClean="0">
                <a:sym typeface="Symbol"/>
              </a:rPr>
              <a:t> = Density of the medium, </a:t>
            </a:r>
            <a:r>
              <a:rPr lang="en-US" sz="1600" dirty="0" smtClean="0"/>
              <a:t>v = Speed. </a:t>
            </a:r>
            <a:endParaRPr 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4EB0A97-64CF-44C0-8AA9-F1B406819B6A}" type="slidenum">
              <a:rPr lang="it-IT" smtClean="0"/>
              <a:pPr/>
              <a:t>44</a:t>
            </a:fld>
            <a:endParaRPr lang="it-IT"/>
          </a:p>
        </p:txBody>
      </p:sp>
      <p:pic>
        <p:nvPicPr>
          <p:cNvPr id="7" name="Immagine 6" descr="international-space-station (1).jpg"/>
          <p:cNvPicPr>
            <a:picLocks noChangeAspect="1"/>
          </p:cNvPicPr>
          <p:nvPr/>
        </p:nvPicPr>
        <p:blipFill>
          <a:blip r:embed="rId2" cstate="print"/>
          <a:stretch>
            <a:fillRect/>
          </a:stretch>
        </p:blipFill>
        <p:spPr>
          <a:xfrm>
            <a:off x="0" y="0"/>
            <a:ext cx="9144000" cy="6857999"/>
          </a:xfrm>
          <a:prstGeom prst="rect">
            <a:avLst/>
          </a:prstGeom>
          <a:noFill/>
          <a:ln>
            <a:noFill/>
          </a:ln>
        </p:spPr>
      </p:pic>
      <p:pic>
        <p:nvPicPr>
          <p:cNvPr id="10" name="Shape 185"/>
          <p:cNvPicPr preferRelativeResize="0"/>
          <p:nvPr/>
        </p:nvPicPr>
        <p:blipFill>
          <a:blip r:embed="rId3" cstate="print">
            <a:alphaModFix/>
          </a:blip>
          <a:stretch>
            <a:fillRect/>
          </a:stretch>
        </p:blipFill>
        <p:spPr>
          <a:xfrm>
            <a:off x="107504" y="5301208"/>
            <a:ext cx="2016224" cy="1440160"/>
          </a:xfrm>
          <a:prstGeom prst="rect">
            <a:avLst/>
          </a:prstGeom>
          <a:noFill/>
          <a:ln>
            <a:noFill/>
          </a:ln>
        </p:spPr>
      </p:pic>
      <p:sp>
        <p:nvSpPr>
          <p:cNvPr id="11" name="Titolo 1"/>
          <p:cNvSpPr>
            <a:spLocks noGrp="1"/>
          </p:cNvSpPr>
          <p:nvPr>
            <p:ph type="title"/>
          </p:nvPr>
        </p:nvSpPr>
        <p:spPr>
          <a:xfrm>
            <a:off x="179512" y="188640"/>
            <a:ext cx="5688632" cy="1152128"/>
          </a:xfrm>
        </p:spPr>
        <p:txBody>
          <a:bodyPr>
            <a:normAutofit/>
          </a:bodyPr>
          <a:lstStyle/>
          <a:p>
            <a:pPr algn="l"/>
            <a:r>
              <a:rPr lang="it-IT" sz="5400" b="1" dirty="0" smtClean="0"/>
              <a:t>DARK MATTER</a:t>
            </a:r>
            <a:endParaRPr lang="it-IT" sz="54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9154" y="1"/>
            <a:ext cx="4685692" cy="764704"/>
          </a:xfrm>
        </p:spPr>
        <p:txBody>
          <a:bodyPr>
            <a:normAutofit/>
          </a:bodyPr>
          <a:lstStyle/>
          <a:p>
            <a:r>
              <a:rPr lang="it-IT" b="1" dirty="0" smtClean="0"/>
              <a:t>DARK MATTER (1)</a:t>
            </a:r>
            <a:endParaRPr lang="it-IT" b="1" dirty="0"/>
          </a:p>
        </p:txBody>
      </p:sp>
      <p:sp>
        <p:nvSpPr>
          <p:cNvPr id="3" name="Segnaposto contenuto 2"/>
          <p:cNvSpPr>
            <a:spLocks noGrp="1"/>
          </p:cNvSpPr>
          <p:nvPr>
            <p:ph idx="1"/>
          </p:nvPr>
        </p:nvSpPr>
        <p:spPr>
          <a:xfrm>
            <a:off x="457200" y="836712"/>
            <a:ext cx="8147248" cy="4536503"/>
          </a:xfrm>
        </p:spPr>
        <p:txBody>
          <a:bodyPr>
            <a:noAutofit/>
          </a:bodyPr>
          <a:lstStyle/>
          <a:p>
            <a:pPr marL="0">
              <a:spcBef>
                <a:spcPts val="0"/>
              </a:spcBef>
              <a:buNone/>
            </a:pPr>
            <a:r>
              <a:rPr lang="en-US" sz="2000" b="1" dirty="0" smtClean="0"/>
              <a:t>Dark matter</a:t>
            </a:r>
            <a:r>
              <a:rPr lang="en-US" sz="2000" dirty="0" smtClean="0"/>
              <a:t> is a form of matter thought to account for approximately </a:t>
            </a:r>
            <a:r>
              <a:rPr lang="en-US" sz="2000" b="1" dirty="0" smtClean="0"/>
              <a:t>85% of the matter in the universe</a:t>
            </a:r>
            <a:r>
              <a:rPr lang="en-US" sz="2000" dirty="0" smtClean="0"/>
              <a:t> and </a:t>
            </a:r>
            <a:r>
              <a:rPr lang="en-US" sz="2000" b="1" dirty="0" smtClean="0"/>
              <a:t>about a quarter of its total energy density</a:t>
            </a:r>
            <a:r>
              <a:rPr lang="en-US" sz="2000" dirty="0" smtClean="0"/>
              <a:t>. Its presence is implied in a variety of astrophysical observations, including gravitational effects which cannot be explained by accepted theories of gravity unless more matter is present than can be seen. Dark matter is abundant in the universe and have had a strong influence on its structure and evolution. </a:t>
            </a:r>
          </a:p>
          <a:p>
            <a:pPr marL="0">
              <a:spcBef>
                <a:spcPts val="0"/>
              </a:spcBef>
              <a:buNone/>
            </a:pPr>
            <a:r>
              <a:rPr lang="en-US" sz="2000" dirty="0" smtClean="0"/>
              <a:t>Dark matter is called dark because it does not appear to interact with observable electromagnetic radiation, such as light, and is thus invisible to the entire electromagnetic spectrum, making it undetectable using existing astronomical instruments.</a:t>
            </a:r>
          </a:p>
        </p:txBody>
      </p:sp>
      <p:sp>
        <p:nvSpPr>
          <p:cNvPr id="9" name="Segnaposto numero diapositiva 8"/>
          <p:cNvSpPr>
            <a:spLocks noGrp="1"/>
          </p:cNvSpPr>
          <p:nvPr>
            <p:ph type="sldNum" sz="quarter" idx="12"/>
          </p:nvPr>
        </p:nvSpPr>
        <p:spPr/>
        <p:txBody>
          <a:bodyPr/>
          <a:lstStyle/>
          <a:p>
            <a:fld id="{64EB0A97-64CF-44C0-8AA9-F1B406819B6A}" type="slidenum">
              <a:rPr lang="it-IT" smtClean="0"/>
              <a:pPr/>
              <a:t>45</a:t>
            </a:fld>
            <a:endParaRPr lang="it-IT"/>
          </a:p>
        </p:txBody>
      </p:sp>
      <p:sp>
        <p:nvSpPr>
          <p:cNvPr id="5" name="CasellaDiTesto 4"/>
          <p:cNvSpPr txBox="1"/>
          <p:nvPr/>
        </p:nvSpPr>
        <p:spPr>
          <a:xfrm>
            <a:off x="1763688" y="4797152"/>
            <a:ext cx="3600400" cy="954107"/>
          </a:xfrm>
          <a:prstGeom prst="rect">
            <a:avLst/>
          </a:prstGeom>
          <a:noFill/>
        </p:spPr>
        <p:txBody>
          <a:bodyPr wrap="square" rtlCol="0">
            <a:spAutoFit/>
          </a:bodyPr>
          <a:lstStyle/>
          <a:p>
            <a:r>
              <a:rPr lang="en-US" sz="1400" dirty="0" smtClean="0"/>
              <a:t>3D map of the large-scale distribution of dark matter, reconstructed from measurements of </a:t>
            </a:r>
            <a:r>
              <a:rPr lang="en-US" sz="1400" b="1" dirty="0" smtClean="0"/>
              <a:t>weak gravitational </a:t>
            </a:r>
            <a:r>
              <a:rPr lang="en-US" sz="1400" b="1" dirty="0" err="1" smtClean="0"/>
              <a:t>lensing</a:t>
            </a:r>
            <a:r>
              <a:rPr lang="en-US" sz="1400" dirty="0" smtClean="0"/>
              <a:t>  with the Hubble Space Telescope.</a:t>
            </a:r>
            <a:endParaRPr lang="it-IT" sz="1400" dirty="0"/>
          </a:p>
        </p:txBody>
      </p:sp>
      <p:cxnSp>
        <p:nvCxnSpPr>
          <p:cNvPr id="7" name="Connettore 2 6"/>
          <p:cNvCxnSpPr/>
          <p:nvPr/>
        </p:nvCxnSpPr>
        <p:spPr>
          <a:xfrm>
            <a:off x="4355976" y="5589240"/>
            <a:ext cx="93610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 name="Immagine 3" descr="800px-COSMOS_3D_dark_matter_map.png"/>
          <p:cNvPicPr>
            <a:picLocks noChangeAspect="1"/>
          </p:cNvPicPr>
          <p:nvPr/>
        </p:nvPicPr>
        <p:blipFill>
          <a:blip r:embed="rId2" cstate="print"/>
          <a:stretch>
            <a:fillRect/>
          </a:stretch>
        </p:blipFill>
        <p:spPr>
          <a:xfrm>
            <a:off x="5436096" y="4005064"/>
            <a:ext cx="3528392" cy="268157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DARK MATTER (2)</a:t>
            </a:r>
            <a:endParaRPr lang="it-IT" b="1" dirty="0"/>
          </a:p>
        </p:txBody>
      </p:sp>
      <p:sp>
        <p:nvSpPr>
          <p:cNvPr id="3" name="Segnaposto contenuto 2"/>
          <p:cNvSpPr>
            <a:spLocks noGrp="1"/>
          </p:cNvSpPr>
          <p:nvPr>
            <p:ph idx="1"/>
          </p:nvPr>
        </p:nvSpPr>
        <p:spPr>
          <a:xfrm>
            <a:off x="539552" y="1340768"/>
            <a:ext cx="8229600" cy="5445224"/>
          </a:xfrm>
        </p:spPr>
        <p:txBody>
          <a:bodyPr>
            <a:noAutofit/>
          </a:bodyPr>
          <a:lstStyle/>
          <a:p>
            <a:pPr marL="0">
              <a:spcBef>
                <a:spcPts val="0"/>
              </a:spcBef>
              <a:buNone/>
            </a:pPr>
            <a:r>
              <a:rPr lang="en-US" sz="1800" dirty="0" smtClean="0"/>
              <a:t>Primary evidence for dark matter comes from calculations showing many galaxies would fly apart instead of rotating, or would not have formed or move as they do, if they did not contain a large amount of unseen matter. Other lines of evidence include observations in </a:t>
            </a:r>
            <a:r>
              <a:rPr lang="en-US" sz="1800" b="1" dirty="0" smtClean="0"/>
              <a:t>gravitational </a:t>
            </a:r>
            <a:r>
              <a:rPr lang="en-US" sz="1800" b="1" dirty="0" err="1" smtClean="0"/>
              <a:t>lensing</a:t>
            </a:r>
            <a:r>
              <a:rPr lang="en-US" sz="1800" b="1" dirty="0" smtClean="0"/>
              <a:t>,</a:t>
            </a:r>
            <a:r>
              <a:rPr lang="en-US" sz="1800" dirty="0" smtClean="0"/>
              <a:t> from the </a:t>
            </a:r>
            <a:r>
              <a:rPr lang="en-US" sz="1800" b="1" dirty="0" smtClean="0"/>
              <a:t>cosmic microwave background</a:t>
            </a:r>
            <a:r>
              <a:rPr lang="en-US" sz="1800" dirty="0" smtClean="0"/>
              <a:t>, also astronomical observations of the observable universe's current structure, the formation and evolution of galaxies, mass location during galactic collisions, and the motion of galaxies within galaxy clusters. In the standard </a:t>
            </a:r>
            <a:r>
              <a:rPr lang="en-US" sz="1800" b="1" dirty="0" smtClean="0"/>
              <a:t>Lambda-CDM</a:t>
            </a:r>
            <a:r>
              <a:rPr lang="en-US" sz="1800" dirty="0" smtClean="0"/>
              <a:t> </a:t>
            </a:r>
            <a:r>
              <a:rPr lang="en-US" sz="1800" b="1" dirty="0" smtClean="0"/>
              <a:t>model</a:t>
            </a:r>
            <a:r>
              <a:rPr lang="en-US" sz="1800" dirty="0" smtClean="0"/>
              <a:t> of cosmology, the total </a:t>
            </a:r>
            <a:r>
              <a:rPr lang="en-US" sz="1800" b="1" dirty="0" smtClean="0"/>
              <a:t>mass-energy</a:t>
            </a:r>
            <a:r>
              <a:rPr lang="en-US" sz="1800" dirty="0" smtClean="0"/>
              <a:t> of the universe contains </a:t>
            </a:r>
            <a:r>
              <a:rPr lang="en-US" sz="1800" b="1" dirty="0" smtClean="0"/>
              <a:t>5% ordinary matter</a:t>
            </a:r>
            <a:r>
              <a:rPr lang="en-US" sz="1800" dirty="0" smtClean="0"/>
              <a:t> and </a:t>
            </a:r>
            <a:r>
              <a:rPr lang="en-US" sz="1800" b="1" dirty="0" smtClean="0"/>
              <a:t>energy</a:t>
            </a:r>
            <a:r>
              <a:rPr lang="en-US" sz="1800" dirty="0" smtClean="0"/>
              <a:t>, </a:t>
            </a:r>
            <a:r>
              <a:rPr lang="en-US" sz="1800" b="1" dirty="0" smtClean="0"/>
              <a:t>27% dark matter</a:t>
            </a:r>
            <a:r>
              <a:rPr lang="en-US" sz="1800" dirty="0" smtClean="0"/>
              <a:t> and </a:t>
            </a:r>
            <a:r>
              <a:rPr lang="en-US" sz="1800" b="1" dirty="0" smtClean="0"/>
              <a:t>68% </a:t>
            </a:r>
            <a:r>
              <a:rPr lang="en-US" sz="1800" dirty="0" smtClean="0"/>
              <a:t>of an </a:t>
            </a:r>
            <a:r>
              <a:rPr lang="en-US" sz="1800" b="1" dirty="0" smtClean="0"/>
              <a:t>unknown form of energy</a:t>
            </a:r>
            <a:r>
              <a:rPr lang="en-US" sz="1800" dirty="0" smtClean="0"/>
              <a:t> known as </a:t>
            </a:r>
            <a:r>
              <a:rPr lang="en-US" sz="1800" b="1" dirty="0" smtClean="0"/>
              <a:t>dark energy</a:t>
            </a:r>
            <a:r>
              <a:rPr lang="en-US" sz="1800" dirty="0" smtClean="0"/>
              <a:t>. Thus, dark matter constitutes </a:t>
            </a:r>
            <a:r>
              <a:rPr lang="en-US" sz="1800" b="1" dirty="0" smtClean="0"/>
              <a:t>85%</a:t>
            </a:r>
            <a:r>
              <a:rPr lang="en-US" sz="1800" dirty="0" smtClean="0"/>
              <a:t> of </a:t>
            </a:r>
            <a:r>
              <a:rPr lang="en-US" sz="1800" b="1" dirty="0" smtClean="0"/>
              <a:t>total mass</a:t>
            </a:r>
            <a:r>
              <a:rPr lang="en-US" sz="1800" dirty="0" smtClean="0"/>
              <a:t>, while dark energy plus dark matter constitute </a:t>
            </a:r>
            <a:r>
              <a:rPr lang="en-US" sz="1800" b="1" dirty="0" smtClean="0"/>
              <a:t>95% of total mass–energy content</a:t>
            </a:r>
            <a:r>
              <a:rPr lang="en-US" sz="1800" dirty="0" smtClean="0"/>
              <a:t>.</a:t>
            </a:r>
          </a:p>
          <a:p>
            <a:pPr marL="0">
              <a:spcBef>
                <a:spcPts val="0"/>
              </a:spcBef>
              <a:buNone/>
            </a:pPr>
            <a:r>
              <a:rPr lang="en-US" sz="1800" dirty="0" smtClean="0"/>
              <a:t>Because dark matter has not yet been observed directly, if it exists, it must barely interact with ordinary baryonic matter and radiation, except through gravity.</a:t>
            </a:r>
          </a:p>
          <a:p>
            <a:pPr marL="0">
              <a:spcBef>
                <a:spcPts val="0"/>
              </a:spcBef>
              <a:buNone/>
            </a:pPr>
            <a:r>
              <a:rPr lang="en-US" sz="1800" dirty="0" smtClean="0"/>
              <a:t>The primary candidate of constituent for dark matter is the </a:t>
            </a:r>
            <a:r>
              <a:rPr lang="en-US" sz="1800" b="1" dirty="0" err="1" smtClean="0"/>
              <a:t>nuclearites</a:t>
            </a:r>
            <a:r>
              <a:rPr lang="en-US" sz="1800" dirty="0" smtClean="0"/>
              <a:t>.</a:t>
            </a:r>
          </a:p>
          <a:p>
            <a:pPr marL="0">
              <a:spcBef>
                <a:spcPts val="0"/>
              </a:spcBef>
              <a:buNone/>
            </a:pPr>
            <a:r>
              <a:rPr lang="en-US" sz="1800" dirty="0" smtClean="0"/>
              <a:t> Dark matter is classified as "cold", "warm", or "hot" according to its velocity (more precisely, its free streaming length). Current models favor a </a:t>
            </a:r>
            <a:r>
              <a:rPr lang="en-US" sz="1800" b="1" dirty="0" smtClean="0"/>
              <a:t>cold dark matter </a:t>
            </a:r>
            <a:r>
              <a:rPr lang="en-US" sz="1800" dirty="0" smtClean="0"/>
              <a:t>scenario, in which structures emerge by gradual accumulation of particles.</a:t>
            </a:r>
            <a:endParaRPr lang="it-IT" sz="1800" dirty="0" smtClean="0"/>
          </a:p>
          <a:p>
            <a:pPr>
              <a:buNone/>
            </a:pPr>
            <a:endParaRPr lang="it-IT" sz="1200" dirty="0"/>
          </a:p>
        </p:txBody>
      </p:sp>
      <p:sp>
        <p:nvSpPr>
          <p:cNvPr id="5" name="Segnaposto numero diapositiva 4"/>
          <p:cNvSpPr>
            <a:spLocks noGrp="1"/>
          </p:cNvSpPr>
          <p:nvPr>
            <p:ph type="sldNum" sz="quarter" idx="12"/>
          </p:nvPr>
        </p:nvSpPr>
        <p:spPr/>
        <p:txBody>
          <a:bodyPr/>
          <a:lstStyle/>
          <a:p>
            <a:fld id="{64EB0A97-64CF-44C0-8AA9-F1B406819B6A}" type="slidenum">
              <a:rPr lang="it-IT" smtClean="0"/>
              <a:pPr/>
              <a:t>46</a:t>
            </a:fld>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64EB0A97-64CF-44C0-8AA9-F1B406819B6A}" type="slidenum">
              <a:rPr lang="it-IT" smtClean="0"/>
              <a:pPr/>
              <a:t>47</a:t>
            </a:fld>
            <a:endParaRPr lang="it-IT"/>
          </a:p>
        </p:txBody>
      </p:sp>
      <p:pic>
        <p:nvPicPr>
          <p:cNvPr id="7" name="Immagine 6" descr="international-space-station (1).jpg"/>
          <p:cNvPicPr>
            <a:picLocks noChangeAspect="1"/>
          </p:cNvPicPr>
          <p:nvPr/>
        </p:nvPicPr>
        <p:blipFill>
          <a:blip r:embed="rId2" cstate="print"/>
          <a:stretch>
            <a:fillRect/>
          </a:stretch>
        </p:blipFill>
        <p:spPr>
          <a:xfrm>
            <a:off x="0" y="0"/>
            <a:ext cx="9144000" cy="6857999"/>
          </a:xfrm>
          <a:prstGeom prst="rect">
            <a:avLst/>
          </a:prstGeom>
          <a:noFill/>
          <a:ln>
            <a:noFill/>
          </a:ln>
        </p:spPr>
      </p:pic>
      <p:pic>
        <p:nvPicPr>
          <p:cNvPr id="10" name="Shape 185"/>
          <p:cNvPicPr preferRelativeResize="0"/>
          <p:nvPr/>
        </p:nvPicPr>
        <p:blipFill>
          <a:blip r:embed="rId3" cstate="print">
            <a:alphaModFix/>
          </a:blip>
          <a:stretch>
            <a:fillRect/>
          </a:stretch>
        </p:blipFill>
        <p:spPr>
          <a:xfrm>
            <a:off x="107504" y="5301208"/>
            <a:ext cx="2016224" cy="1440160"/>
          </a:xfrm>
          <a:prstGeom prst="rect">
            <a:avLst/>
          </a:prstGeom>
          <a:noFill/>
          <a:ln>
            <a:noFill/>
          </a:ln>
        </p:spPr>
      </p:pic>
      <p:sp>
        <p:nvSpPr>
          <p:cNvPr id="11" name="Titolo 1"/>
          <p:cNvSpPr>
            <a:spLocks noGrp="1"/>
          </p:cNvSpPr>
          <p:nvPr>
            <p:ph type="title"/>
          </p:nvPr>
        </p:nvSpPr>
        <p:spPr>
          <a:xfrm>
            <a:off x="179512" y="188640"/>
            <a:ext cx="5688632" cy="1152128"/>
          </a:xfrm>
        </p:spPr>
        <p:txBody>
          <a:bodyPr>
            <a:normAutofit/>
          </a:bodyPr>
          <a:lstStyle/>
          <a:p>
            <a:pPr algn="l"/>
            <a:r>
              <a:rPr lang="it-IT" sz="5400" b="1" dirty="0" smtClean="0"/>
              <a:t>CUT CONDITIONS</a:t>
            </a:r>
            <a:endParaRPr lang="it-IT" sz="5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 y="-99392"/>
            <a:ext cx="5050904" cy="936104"/>
          </a:xfrm>
        </p:spPr>
        <p:txBody>
          <a:bodyPr>
            <a:noAutofit/>
          </a:bodyPr>
          <a:lstStyle/>
          <a:p>
            <a:r>
              <a:rPr lang="it-IT" b="1" dirty="0" smtClean="0"/>
              <a:t>CUT CONDITIONS 1</a:t>
            </a:r>
            <a:endParaRPr lang="it-IT" b="1" dirty="0"/>
          </a:p>
        </p:txBody>
      </p:sp>
      <p:sp>
        <p:nvSpPr>
          <p:cNvPr id="3" name="Segnaposto contenuto 2"/>
          <p:cNvSpPr>
            <a:spLocks noGrp="1"/>
          </p:cNvSpPr>
          <p:nvPr>
            <p:ph idx="1"/>
          </p:nvPr>
        </p:nvSpPr>
        <p:spPr>
          <a:xfrm>
            <a:off x="179512" y="836712"/>
            <a:ext cx="5616624" cy="2952328"/>
          </a:xfrm>
        </p:spPr>
        <p:txBody>
          <a:bodyPr>
            <a:noAutofit/>
          </a:bodyPr>
          <a:lstStyle/>
          <a:p>
            <a:pPr marL="0" lvl="0">
              <a:buNone/>
              <a:defRPr/>
            </a:pPr>
            <a:r>
              <a:rPr lang="en-GB" sz="2000" dirty="0" smtClean="0"/>
              <a:t>Duration of the data acquisition &gt; 0.1 s</a:t>
            </a:r>
          </a:p>
          <a:p>
            <a:pPr lvl="0">
              <a:buNone/>
              <a:defRPr/>
            </a:pPr>
            <a:r>
              <a:rPr lang="en-GB" sz="2000" dirty="0" smtClean="0"/>
              <a:t>(track width / time) &gt; 20 pixels/s</a:t>
            </a:r>
          </a:p>
          <a:p>
            <a:pPr lvl="0">
              <a:buNone/>
              <a:defRPr/>
            </a:pPr>
            <a:r>
              <a:rPr lang="en-GB" sz="2000" dirty="0" smtClean="0"/>
              <a:t>Max emission of photons &gt; </a:t>
            </a:r>
            <a:r>
              <a:rPr lang="en-GB" sz="2000" b="1" dirty="0" smtClean="0">
                <a:solidFill>
                  <a:srgbClr val="FFC000"/>
                </a:solidFill>
              </a:rPr>
              <a:t>8 photons / GTU</a:t>
            </a:r>
          </a:p>
          <a:p>
            <a:pPr lvl="0">
              <a:buNone/>
              <a:defRPr/>
            </a:pPr>
            <a:r>
              <a:rPr lang="en-GB" sz="2000" dirty="0" smtClean="0"/>
              <a:t>N = 467 events</a:t>
            </a:r>
          </a:p>
          <a:p>
            <a:pPr lvl="0">
              <a:buNone/>
              <a:defRPr/>
            </a:pPr>
            <a:r>
              <a:rPr lang="it-IT" sz="2000" b="1" dirty="0" smtClean="0">
                <a:sym typeface="Symbol"/>
              </a:rPr>
              <a:t></a:t>
            </a:r>
            <a:r>
              <a:rPr lang="it-IT" sz="2000" b="1" baseline="-25000" dirty="0" err="1" smtClean="0">
                <a:sym typeface="Symbol"/>
              </a:rPr>
              <a:t>Ph</a:t>
            </a:r>
            <a:r>
              <a:rPr lang="it-IT" sz="2000" b="1" baseline="-25000" dirty="0" smtClean="0">
                <a:sym typeface="Symbol"/>
              </a:rPr>
              <a:t>, 0</a:t>
            </a:r>
            <a:r>
              <a:rPr lang="it-IT" sz="2000" b="1" dirty="0" smtClean="0">
                <a:sym typeface="Symbol"/>
              </a:rPr>
              <a:t> = 1.3 * 10</a:t>
            </a:r>
            <a:r>
              <a:rPr lang="it-IT" sz="2000" b="1" baseline="30000" dirty="0" smtClean="0">
                <a:sym typeface="Symbol"/>
              </a:rPr>
              <a:t>-22</a:t>
            </a:r>
            <a:r>
              <a:rPr lang="it-IT" sz="2000" b="1" dirty="0" smtClean="0">
                <a:sym typeface="Symbol"/>
              </a:rPr>
              <a:t> cm</a:t>
            </a:r>
            <a:r>
              <a:rPr lang="it-IT" sz="2000" b="1" baseline="30000" dirty="0" smtClean="0">
                <a:sym typeface="Symbol"/>
              </a:rPr>
              <a:t>-2</a:t>
            </a:r>
            <a:r>
              <a:rPr lang="it-IT" sz="2000" b="1" dirty="0" smtClean="0">
                <a:sym typeface="Symbol"/>
              </a:rPr>
              <a:t> sr</a:t>
            </a:r>
            <a:r>
              <a:rPr lang="it-IT" sz="2000" b="1" baseline="30000" dirty="0" smtClean="0">
                <a:sym typeface="Symbol"/>
              </a:rPr>
              <a:t>-1</a:t>
            </a:r>
            <a:r>
              <a:rPr lang="it-IT" sz="2000" b="1" dirty="0" smtClean="0">
                <a:sym typeface="Symbol"/>
              </a:rPr>
              <a:t> s</a:t>
            </a:r>
            <a:r>
              <a:rPr lang="it-IT" sz="2000" b="1" baseline="30000" dirty="0" smtClean="0">
                <a:sym typeface="Symbol"/>
              </a:rPr>
              <a:t>-1</a:t>
            </a:r>
          </a:p>
        </p:txBody>
      </p:sp>
      <p:sp>
        <p:nvSpPr>
          <p:cNvPr id="4" name="Segnaposto numero diapositiva 3"/>
          <p:cNvSpPr>
            <a:spLocks noGrp="1"/>
          </p:cNvSpPr>
          <p:nvPr>
            <p:ph type="sldNum" sz="quarter" idx="12"/>
          </p:nvPr>
        </p:nvSpPr>
        <p:spPr/>
        <p:txBody>
          <a:bodyPr/>
          <a:lstStyle/>
          <a:p>
            <a:fld id="{64EB0A97-64CF-44C0-8AA9-F1B406819B6A}" type="slidenum">
              <a:rPr lang="it-IT" smtClean="0"/>
              <a:pPr/>
              <a:t>48</a:t>
            </a:fld>
            <a:endParaRPr lang="it-IT"/>
          </a:p>
        </p:txBody>
      </p:sp>
      <p:pic>
        <p:nvPicPr>
          <p:cNvPr id="10" name="Immagine 9" descr="cut 1.jpg"/>
          <p:cNvPicPr>
            <a:picLocks noChangeAspect="1"/>
          </p:cNvPicPr>
          <p:nvPr/>
        </p:nvPicPr>
        <p:blipFill>
          <a:blip r:embed="rId2" cstate="print"/>
          <a:stretch>
            <a:fillRect/>
          </a:stretch>
        </p:blipFill>
        <p:spPr>
          <a:xfrm>
            <a:off x="2195737" y="2687398"/>
            <a:ext cx="6840760" cy="4053970"/>
          </a:xfrm>
          <a:prstGeom prst="rect">
            <a:avLst/>
          </a:prstGeom>
        </p:spPr>
      </p:pic>
      <p:sp>
        <p:nvSpPr>
          <p:cNvPr id="12" name="CasellaDiTesto 11"/>
          <p:cNvSpPr txBox="1"/>
          <p:nvPr/>
        </p:nvSpPr>
        <p:spPr>
          <a:xfrm>
            <a:off x="5652120" y="1628800"/>
            <a:ext cx="1872208" cy="307777"/>
          </a:xfrm>
          <a:prstGeom prst="rect">
            <a:avLst/>
          </a:prstGeom>
          <a:noFill/>
        </p:spPr>
        <p:txBody>
          <a:bodyPr wrap="square" rtlCol="0">
            <a:spAutoFit/>
          </a:bodyPr>
          <a:lstStyle/>
          <a:p>
            <a:r>
              <a:rPr lang="it-IT" sz="1400" i="1" dirty="0" smtClean="0"/>
              <a:t>Note:</a:t>
            </a:r>
            <a:r>
              <a:rPr lang="it-IT" sz="1400" dirty="0" smtClean="0"/>
              <a:t> 1 GTU = 2.5 </a:t>
            </a:r>
            <a:r>
              <a:rPr lang="el-GR" sz="1400" dirty="0" smtClean="0"/>
              <a:t>μ</a:t>
            </a:r>
            <a:r>
              <a:rPr lang="it-IT" sz="1400" dirty="0" smtClean="0"/>
              <a:t>s </a:t>
            </a:r>
            <a:endParaRPr lang="it-IT"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 y="-99392"/>
            <a:ext cx="5050904" cy="936104"/>
          </a:xfrm>
        </p:spPr>
        <p:txBody>
          <a:bodyPr>
            <a:noAutofit/>
          </a:bodyPr>
          <a:lstStyle/>
          <a:p>
            <a:r>
              <a:rPr lang="it-IT" b="1" dirty="0" smtClean="0"/>
              <a:t>CUT CONDITIONS 2</a:t>
            </a:r>
            <a:endParaRPr lang="it-IT" b="1" dirty="0"/>
          </a:p>
        </p:txBody>
      </p:sp>
      <p:sp>
        <p:nvSpPr>
          <p:cNvPr id="4" name="Segnaposto numero diapositiva 3"/>
          <p:cNvSpPr>
            <a:spLocks noGrp="1"/>
          </p:cNvSpPr>
          <p:nvPr>
            <p:ph type="sldNum" sz="quarter" idx="12"/>
          </p:nvPr>
        </p:nvSpPr>
        <p:spPr/>
        <p:txBody>
          <a:bodyPr/>
          <a:lstStyle/>
          <a:p>
            <a:fld id="{64EB0A97-64CF-44C0-8AA9-F1B406819B6A}" type="slidenum">
              <a:rPr lang="it-IT" smtClean="0"/>
              <a:pPr/>
              <a:t>49</a:t>
            </a:fld>
            <a:endParaRPr lang="it-IT"/>
          </a:p>
        </p:txBody>
      </p:sp>
      <p:pic>
        <p:nvPicPr>
          <p:cNvPr id="6" name="Immagine 5" descr="cut 2.jpg"/>
          <p:cNvPicPr>
            <a:picLocks noChangeAspect="1"/>
          </p:cNvPicPr>
          <p:nvPr/>
        </p:nvPicPr>
        <p:blipFill>
          <a:blip r:embed="rId2" cstate="print"/>
          <a:stretch>
            <a:fillRect/>
          </a:stretch>
        </p:blipFill>
        <p:spPr>
          <a:xfrm>
            <a:off x="2195736" y="2717322"/>
            <a:ext cx="6839744" cy="4024047"/>
          </a:xfrm>
          <a:prstGeom prst="rect">
            <a:avLst/>
          </a:prstGeom>
        </p:spPr>
      </p:pic>
      <p:sp>
        <p:nvSpPr>
          <p:cNvPr id="8" name="Segnaposto contenuto 2"/>
          <p:cNvSpPr txBox="1">
            <a:spLocks/>
          </p:cNvSpPr>
          <p:nvPr/>
        </p:nvSpPr>
        <p:spPr>
          <a:xfrm>
            <a:off x="179512" y="836712"/>
            <a:ext cx="5616624" cy="2952328"/>
          </a:xfrm>
          <a:prstGeom prst="rect">
            <a:avLst/>
          </a:prstGeom>
        </p:spPr>
        <p:txBody>
          <a:bodyPr vert="horz" lIns="91440" tIns="45720" rIns="91440" bIns="45720" rtlCol="0">
            <a:noAutofit/>
          </a:bodyPr>
          <a:lstStyle/>
          <a:p>
            <a:pPr marL="0" marR="0" lvl="0" indent="-342900" algn="l" defTabSz="914400" rtl="0" eaLnBrk="1" fontAlgn="auto" latinLnBrk="0" hangingPunct="1">
              <a:lnSpc>
                <a:spcPct val="100000"/>
              </a:lnSpc>
              <a:spcBef>
                <a:spcPct val="20000"/>
              </a:spcBef>
              <a:spcAft>
                <a:spcPts val="0"/>
              </a:spcAft>
              <a:buClrTx/>
              <a:buSzTx/>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Duration of the data acquisition &gt; 0.1 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(track width / time) &gt; 20 pixels/s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Max emission of photons &gt; </a:t>
            </a:r>
            <a:r>
              <a:rPr kumimoji="0" lang="en-GB" sz="2000" b="1" i="0" u="none" strike="noStrike" kern="1200" cap="none" spc="0" normalizeH="0" baseline="0" noProof="0" dirty="0" smtClean="0">
                <a:ln>
                  <a:noFill/>
                </a:ln>
                <a:solidFill>
                  <a:srgbClr val="FFC000"/>
                </a:solidFill>
                <a:effectLst/>
                <a:uLnTx/>
                <a:uFillTx/>
                <a:latin typeface="+mn-lt"/>
                <a:ea typeface="+mn-ea"/>
                <a:cs typeface="+mn-cs"/>
              </a:rPr>
              <a:t>20 photons / GTU</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N = 372 events</a:t>
            </a:r>
          </a:p>
          <a:p>
            <a:pPr marL="342900" lvl="0" indent="-342900">
              <a:spcBef>
                <a:spcPct val="20000"/>
              </a:spcBef>
              <a:defRPr/>
            </a:pPr>
            <a:r>
              <a:rPr kumimoji="0" lang="it-IT" sz="2000" b="1" i="0"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it-IT" sz="2000" b="1" i="0" u="none" strike="noStrike" kern="1200" cap="none" spc="0" normalizeH="0" baseline="-25000" noProof="0" dirty="0" err="1" smtClean="0">
                <a:ln>
                  <a:noFill/>
                </a:ln>
                <a:solidFill>
                  <a:schemeClr val="tx1"/>
                </a:solidFill>
                <a:effectLst/>
                <a:uLnTx/>
                <a:uFillTx/>
                <a:latin typeface="+mn-lt"/>
                <a:ea typeface="+mn-ea"/>
                <a:cs typeface="+mn-cs"/>
                <a:sym typeface="Symbol"/>
              </a:rPr>
              <a:t>Ph</a:t>
            </a:r>
            <a:r>
              <a:rPr kumimoji="0" lang="it-IT" sz="2000" b="1" i="0" u="none" strike="noStrike" kern="1200" cap="none" spc="0" normalizeH="0" baseline="-25000" noProof="0" dirty="0" smtClean="0">
                <a:ln>
                  <a:noFill/>
                </a:ln>
                <a:solidFill>
                  <a:schemeClr val="tx1"/>
                </a:solidFill>
                <a:effectLst/>
                <a:uLnTx/>
                <a:uFillTx/>
                <a:latin typeface="+mn-lt"/>
                <a:ea typeface="+mn-ea"/>
                <a:cs typeface="+mn-cs"/>
                <a:sym typeface="Symbol"/>
              </a:rPr>
              <a:t>, 0</a:t>
            </a:r>
            <a:r>
              <a:rPr kumimoji="0" lang="it-IT" sz="2000" b="1" i="0" u="none" strike="noStrike" kern="1200" cap="none" spc="0" normalizeH="0" baseline="0" noProof="0" dirty="0" smtClean="0">
                <a:ln>
                  <a:noFill/>
                </a:ln>
                <a:solidFill>
                  <a:schemeClr val="tx1"/>
                </a:solidFill>
                <a:effectLst/>
                <a:uLnTx/>
                <a:uFillTx/>
                <a:latin typeface="+mn-lt"/>
                <a:ea typeface="+mn-ea"/>
                <a:cs typeface="+mn-cs"/>
                <a:sym typeface="Symbol"/>
              </a:rPr>
              <a:t> = 1.6 * 10</a:t>
            </a:r>
            <a:r>
              <a:rPr kumimoji="0" lang="it-IT" sz="2000" b="1" i="0" u="none" strike="noStrike" kern="1200" cap="none" spc="0" normalizeH="0" baseline="30000" noProof="0" dirty="0" smtClean="0">
                <a:ln>
                  <a:noFill/>
                </a:ln>
                <a:solidFill>
                  <a:schemeClr val="tx1"/>
                </a:solidFill>
                <a:effectLst/>
                <a:uLnTx/>
                <a:uFillTx/>
                <a:latin typeface="+mn-lt"/>
                <a:ea typeface="+mn-ea"/>
                <a:cs typeface="+mn-cs"/>
                <a:sym typeface="Symbol"/>
              </a:rPr>
              <a:t>-22</a:t>
            </a:r>
            <a:r>
              <a:rPr kumimoji="0" lang="it-IT" sz="2000" b="1" i="0" u="none" strike="noStrike" kern="1200" cap="none" spc="0" normalizeH="0" baseline="0" noProof="0" dirty="0" smtClean="0">
                <a:ln>
                  <a:noFill/>
                </a:ln>
                <a:solidFill>
                  <a:schemeClr val="tx1"/>
                </a:solidFill>
                <a:effectLst/>
                <a:uLnTx/>
                <a:uFillTx/>
                <a:latin typeface="+mn-lt"/>
                <a:ea typeface="+mn-ea"/>
                <a:cs typeface="+mn-cs"/>
                <a:sym typeface="Symbol"/>
              </a:rPr>
              <a:t> </a:t>
            </a:r>
            <a:r>
              <a:rPr lang="it-IT" sz="2000" b="1" dirty="0" smtClean="0">
                <a:sym typeface="Symbol"/>
              </a:rPr>
              <a:t>cm</a:t>
            </a:r>
            <a:r>
              <a:rPr lang="it-IT" sz="2000" b="1" baseline="30000" dirty="0" smtClean="0">
                <a:sym typeface="Symbol"/>
              </a:rPr>
              <a:t>-2</a:t>
            </a:r>
            <a:r>
              <a:rPr lang="it-IT" sz="2000" b="1" dirty="0" smtClean="0">
                <a:sym typeface="Symbol"/>
              </a:rPr>
              <a:t> sr</a:t>
            </a:r>
            <a:r>
              <a:rPr lang="it-IT" sz="2000" b="1" baseline="30000" dirty="0" smtClean="0">
                <a:sym typeface="Symbol"/>
              </a:rPr>
              <a:t>-1</a:t>
            </a:r>
            <a:r>
              <a:rPr lang="it-IT" sz="2000" b="1" dirty="0" smtClean="0">
                <a:sym typeface="Symbol"/>
              </a:rPr>
              <a:t> s</a:t>
            </a:r>
            <a:r>
              <a:rPr lang="it-IT" sz="2000" b="1" baseline="30000" dirty="0" smtClean="0">
                <a:sym typeface="Symbol"/>
              </a:rPr>
              <a:t>-1</a:t>
            </a:r>
            <a:endParaRPr kumimoji="0" lang="it-IT" sz="2000" b="1" i="0" u="none" strike="noStrike" kern="1200" cap="none" spc="0" normalizeH="0" baseline="0" noProof="0" dirty="0" smtClean="0">
              <a:ln>
                <a:noFill/>
              </a:ln>
              <a:solidFill>
                <a:schemeClr val="tx1"/>
              </a:solidFill>
              <a:effectLst/>
              <a:uLnTx/>
              <a:uFillTx/>
              <a:latin typeface="+mn-lt"/>
              <a:ea typeface="+mn-ea"/>
              <a:cs typeface="+mn-cs"/>
              <a:sym typeface="Symbo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Mini_EUSO_INSTRUMENT.JPG"/>
          <p:cNvPicPr>
            <a:picLocks noGrp="1" noChangeAspect="1"/>
          </p:cNvPicPr>
          <p:nvPr>
            <p:ph idx="1"/>
          </p:nvPr>
        </p:nvPicPr>
        <p:blipFill>
          <a:blip r:embed="rId2" cstate="print"/>
          <a:srcRect r="1724"/>
          <a:stretch>
            <a:fillRect/>
          </a:stretch>
        </p:blipFill>
        <p:spPr>
          <a:xfrm>
            <a:off x="323528" y="4221088"/>
            <a:ext cx="4104456" cy="2160240"/>
          </a:xfrm>
          <a:prstGeom prst="rect">
            <a:avLst/>
          </a:prstGeom>
        </p:spPr>
      </p:pic>
      <p:sp>
        <p:nvSpPr>
          <p:cNvPr id="9" name="Segnaposto numero diapositiva 8"/>
          <p:cNvSpPr>
            <a:spLocks noGrp="1"/>
          </p:cNvSpPr>
          <p:nvPr>
            <p:ph type="sldNum" sz="quarter" idx="12"/>
          </p:nvPr>
        </p:nvSpPr>
        <p:spPr/>
        <p:txBody>
          <a:bodyPr/>
          <a:lstStyle/>
          <a:p>
            <a:fld id="{64EB0A97-64CF-44C0-8AA9-F1B406819B6A}" type="slidenum">
              <a:rPr lang="it-IT" smtClean="0"/>
              <a:pPr/>
              <a:t>5</a:t>
            </a:fld>
            <a:endParaRPr lang="it-IT"/>
          </a:p>
        </p:txBody>
      </p:sp>
      <p:sp>
        <p:nvSpPr>
          <p:cNvPr id="7" name="CasellaDiTesto 6"/>
          <p:cNvSpPr txBox="1"/>
          <p:nvPr/>
        </p:nvSpPr>
        <p:spPr>
          <a:xfrm>
            <a:off x="0" y="0"/>
            <a:ext cx="5040560" cy="648072"/>
          </a:xfrm>
          <a:prstGeom prst="rect">
            <a:avLst/>
          </a:prstGeom>
          <a:noFill/>
        </p:spPr>
        <p:txBody>
          <a:bodyPr wrap="square" rtlCol="0">
            <a:spAutoFit/>
          </a:bodyPr>
          <a:lstStyle/>
          <a:p>
            <a:r>
              <a:rPr lang="it-IT" sz="3600" b="1" dirty="0" smtClean="0"/>
              <a:t>INSTRUMENT: OVERVIEW</a:t>
            </a:r>
            <a:endParaRPr lang="it-IT" b="1" dirty="0"/>
          </a:p>
        </p:txBody>
      </p:sp>
      <p:sp>
        <p:nvSpPr>
          <p:cNvPr id="14" name="CasellaDiTesto 13"/>
          <p:cNvSpPr txBox="1"/>
          <p:nvPr/>
        </p:nvSpPr>
        <p:spPr>
          <a:xfrm>
            <a:off x="576064" y="620688"/>
            <a:ext cx="4355976" cy="3416320"/>
          </a:xfrm>
          <a:prstGeom prst="rect">
            <a:avLst/>
          </a:prstGeom>
          <a:noFill/>
        </p:spPr>
        <p:txBody>
          <a:bodyPr wrap="square" rtlCol="0">
            <a:spAutoFit/>
          </a:bodyPr>
          <a:lstStyle/>
          <a:p>
            <a:r>
              <a:rPr lang="en-US" dirty="0" smtClean="0"/>
              <a:t>Mini-EUSO is situated inside the ISS behind an UV-transparent window from which it observe the Earth in a fixed position facing the </a:t>
            </a:r>
            <a:r>
              <a:rPr lang="en-US" b="1" dirty="0" smtClean="0"/>
              <a:t>nadir direction</a:t>
            </a:r>
            <a:r>
              <a:rPr lang="en-US" dirty="0" smtClean="0"/>
              <a:t>.</a:t>
            </a:r>
          </a:p>
          <a:p>
            <a:r>
              <a:rPr lang="en-US" dirty="0" smtClean="0"/>
              <a:t>The full Mini-EUSO telescope</a:t>
            </a:r>
          </a:p>
          <a:p>
            <a:r>
              <a:rPr lang="en-US" dirty="0" smtClean="0"/>
              <a:t>is </a:t>
            </a:r>
            <a:r>
              <a:rPr lang="en-US" dirty="0"/>
              <a:t>made up of 3 main systems, the </a:t>
            </a:r>
            <a:r>
              <a:rPr lang="en-US" b="1" dirty="0"/>
              <a:t>O</a:t>
            </a:r>
            <a:r>
              <a:rPr lang="en-US" b="1" dirty="0" smtClean="0"/>
              <a:t>ptical System</a:t>
            </a:r>
            <a:r>
              <a:rPr lang="en-US" dirty="0"/>
              <a:t>,</a:t>
            </a:r>
          </a:p>
          <a:p>
            <a:r>
              <a:rPr lang="en-US" dirty="0"/>
              <a:t>the </a:t>
            </a:r>
            <a:r>
              <a:rPr lang="en-US" b="1" dirty="0" smtClean="0"/>
              <a:t>Focal Plane (PDM)</a:t>
            </a:r>
            <a:r>
              <a:rPr lang="en-US" dirty="0" smtClean="0"/>
              <a:t> </a:t>
            </a:r>
            <a:r>
              <a:rPr lang="en-US" dirty="0"/>
              <a:t>and the </a:t>
            </a:r>
            <a:r>
              <a:rPr lang="en-US" b="1" dirty="0"/>
              <a:t>D</a:t>
            </a:r>
            <a:r>
              <a:rPr lang="en-US" b="1" dirty="0" smtClean="0"/>
              <a:t>ata </a:t>
            </a:r>
            <a:r>
              <a:rPr lang="en-US" b="1" dirty="0"/>
              <a:t>A</a:t>
            </a:r>
            <a:r>
              <a:rPr lang="en-US" b="1" dirty="0" smtClean="0"/>
              <a:t>cquisition System</a:t>
            </a:r>
            <a:r>
              <a:rPr lang="en-US" dirty="0" smtClean="0"/>
              <a:t>.</a:t>
            </a:r>
          </a:p>
          <a:p>
            <a:endParaRPr lang="en-US" dirty="0" smtClean="0"/>
          </a:p>
          <a:p>
            <a:r>
              <a:rPr lang="en-US" b="1" dirty="0" smtClean="0"/>
              <a:t>Instrument dimensions:</a:t>
            </a:r>
          </a:p>
          <a:p>
            <a:r>
              <a:rPr lang="en-US" dirty="0" smtClean="0"/>
              <a:t>37 x 37 x 62 cm</a:t>
            </a:r>
            <a:r>
              <a:rPr lang="en-US" baseline="30000" dirty="0" smtClean="0"/>
              <a:t>3</a:t>
            </a:r>
            <a:endParaRPr lang="en-US" dirty="0" smtClean="0"/>
          </a:p>
        </p:txBody>
      </p:sp>
      <p:pic>
        <p:nvPicPr>
          <p:cNvPr id="6" name="Immagine 5" descr="MiniEUSOfoto_21.png"/>
          <p:cNvPicPr>
            <a:picLocks noChangeAspect="1"/>
          </p:cNvPicPr>
          <p:nvPr/>
        </p:nvPicPr>
        <p:blipFill>
          <a:blip r:embed="rId3" cstate="print"/>
          <a:stretch>
            <a:fillRect/>
          </a:stretch>
        </p:blipFill>
        <p:spPr>
          <a:xfrm>
            <a:off x="5548372" y="116632"/>
            <a:ext cx="3488124" cy="3743268"/>
          </a:xfrm>
          <a:prstGeom prst="rect">
            <a:avLst/>
          </a:prstGeom>
        </p:spPr>
      </p:pic>
      <p:pic>
        <p:nvPicPr>
          <p:cNvPr id="8" name="Picture 2" descr="C:\Users\marco\Dropbox\MiniEusoDocumentation\graphics\zvezda3.png">
            <a:extLst>
              <a:ext uri="{FF2B5EF4-FFF2-40B4-BE49-F238E27FC236}">
                <a16:creationId xmlns="" xmlns:a16="http://schemas.microsoft.com/office/drawing/2014/main" xmlns:lc="http://schemas.openxmlformats.org/drawingml/2006/lockedCanvas" id="{A611E296-24AC-4168-8FB4-0EEE88FB682C}"/>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26963" y="3916051"/>
            <a:ext cx="4309533" cy="280837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 y="-99392"/>
            <a:ext cx="5050904" cy="936104"/>
          </a:xfrm>
        </p:spPr>
        <p:txBody>
          <a:bodyPr>
            <a:noAutofit/>
          </a:bodyPr>
          <a:lstStyle/>
          <a:p>
            <a:r>
              <a:rPr lang="it-IT" b="1" dirty="0" smtClean="0"/>
              <a:t>CUT CONDITIONS 3</a:t>
            </a:r>
            <a:endParaRPr lang="it-IT" b="1" dirty="0"/>
          </a:p>
        </p:txBody>
      </p:sp>
      <p:sp>
        <p:nvSpPr>
          <p:cNvPr id="4" name="Segnaposto numero diapositiva 3"/>
          <p:cNvSpPr>
            <a:spLocks noGrp="1"/>
          </p:cNvSpPr>
          <p:nvPr>
            <p:ph type="sldNum" sz="quarter" idx="12"/>
          </p:nvPr>
        </p:nvSpPr>
        <p:spPr/>
        <p:txBody>
          <a:bodyPr/>
          <a:lstStyle/>
          <a:p>
            <a:fld id="{64EB0A97-64CF-44C0-8AA9-F1B406819B6A}" type="slidenum">
              <a:rPr lang="it-IT" smtClean="0"/>
              <a:pPr/>
              <a:t>50</a:t>
            </a:fld>
            <a:endParaRPr lang="it-IT"/>
          </a:p>
        </p:txBody>
      </p:sp>
      <p:sp>
        <p:nvSpPr>
          <p:cNvPr id="7" name="Segnaposto contenuto 2"/>
          <p:cNvSpPr>
            <a:spLocks noGrp="1"/>
          </p:cNvSpPr>
          <p:nvPr>
            <p:ph idx="1"/>
          </p:nvPr>
        </p:nvSpPr>
        <p:spPr>
          <a:xfrm>
            <a:off x="179512" y="836712"/>
            <a:ext cx="5616624" cy="2952328"/>
          </a:xfrm>
        </p:spPr>
        <p:txBody>
          <a:bodyPr>
            <a:noAutofit/>
          </a:bodyPr>
          <a:lstStyle/>
          <a:p>
            <a:pPr marL="0" lvl="0">
              <a:buNone/>
              <a:defRPr/>
            </a:pPr>
            <a:r>
              <a:rPr lang="en-GB" sz="2000" dirty="0" smtClean="0"/>
              <a:t>Duration of the data acquisition &gt; 0.1 s</a:t>
            </a:r>
          </a:p>
          <a:p>
            <a:pPr lvl="0">
              <a:buNone/>
              <a:defRPr/>
            </a:pPr>
            <a:r>
              <a:rPr lang="en-GB" sz="2000" dirty="0" smtClean="0"/>
              <a:t>(track width / time) &gt; 20 pixels/s</a:t>
            </a:r>
          </a:p>
          <a:p>
            <a:pPr lvl="0">
              <a:buNone/>
              <a:defRPr/>
            </a:pPr>
            <a:r>
              <a:rPr lang="en-GB" sz="2000" dirty="0" smtClean="0"/>
              <a:t>Max emission of photons &gt; </a:t>
            </a:r>
            <a:r>
              <a:rPr lang="en-GB" sz="2000" b="1" dirty="0" smtClean="0">
                <a:solidFill>
                  <a:srgbClr val="FFC000"/>
                </a:solidFill>
              </a:rPr>
              <a:t>40 photons / GTU</a:t>
            </a:r>
          </a:p>
          <a:p>
            <a:pPr lvl="0">
              <a:buNone/>
              <a:defRPr/>
            </a:pPr>
            <a:r>
              <a:rPr lang="en-GB" sz="2000" dirty="0" smtClean="0"/>
              <a:t>N = 110 events</a:t>
            </a:r>
          </a:p>
          <a:p>
            <a:pPr lvl="0">
              <a:buNone/>
              <a:defRPr/>
            </a:pPr>
            <a:r>
              <a:rPr lang="it-IT" sz="2000" b="1" dirty="0" smtClean="0">
                <a:sym typeface="Symbol"/>
              </a:rPr>
              <a:t></a:t>
            </a:r>
            <a:r>
              <a:rPr lang="it-IT" sz="2000" b="1" baseline="-25000" dirty="0" err="1" smtClean="0">
                <a:sym typeface="Symbol"/>
              </a:rPr>
              <a:t>Ph</a:t>
            </a:r>
            <a:r>
              <a:rPr lang="it-IT" sz="2000" b="1" baseline="-25000" dirty="0" smtClean="0">
                <a:sym typeface="Symbol"/>
              </a:rPr>
              <a:t>, 0</a:t>
            </a:r>
            <a:r>
              <a:rPr lang="it-IT" sz="2000" b="1" dirty="0" smtClean="0">
                <a:sym typeface="Symbol"/>
              </a:rPr>
              <a:t> = 5.5 * 10</a:t>
            </a:r>
            <a:r>
              <a:rPr lang="it-IT" sz="2000" b="1" baseline="30000" dirty="0" smtClean="0">
                <a:sym typeface="Symbol"/>
              </a:rPr>
              <a:t>-22</a:t>
            </a:r>
            <a:r>
              <a:rPr lang="it-IT" sz="2000" b="1" dirty="0" smtClean="0">
                <a:sym typeface="Symbol"/>
              </a:rPr>
              <a:t> cm</a:t>
            </a:r>
            <a:r>
              <a:rPr lang="it-IT" sz="2000" b="1" baseline="30000" dirty="0" smtClean="0">
                <a:sym typeface="Symbol"/>
              </a:rPr>
              <a:t>-2</a:t>
            </a:r>
            <a:r>
              <a:rPr lang="it-IT" sz="2000" b="1" dirty="0" smtClean="0">
                <a:sym typeface="Symbol"/>
              </a:rPr>
              <a:t> sr</a:t>
            </a:r>
            <a:r>
              <a:rPr lang="it-IT" sz="2000" b="1" baseline="30000" dirty="0" smtClean="0">
                <a:sym typeface="Symbol"/>
              </a:rPr>
              <a:t>-1</a:t>
            </a:r>
            <a:r>
              <a:rPr lang="it-IT" sz="2000" b="1" dirty="0" smtClean="0">
                <a:sym typeface="Symbol"/>
              </a:rPr>
              <a:t> s</a:t>
            </a:r>
            <a:r>
              <a:rPr lang="it-IT" sz="2000" b="1" baseline="30000" dirty="0" smtClean="0">
                <a:sym typeface="Symbol"/>
              </a:rPr>
              <a:t>-1</a:t>
            </a:r>
            <a:endParaRPr lang="it-IT" sz="2000" b="1" dirty="0" smtClean="0">
              <a:sym typeface="Symbol"/>
            </a:endParaRPr>
          </a:p>
        </p:txBody>
      </p:sp>
      <p:pic>
        <p:nvPicPr>
          <p:cNvPr id="9" name="Immagine 8" descr="cut 3.jpg"/>
          <p:cNvPicPr>
            <a:picLocks noChangeAspect="1"/>
          </p:cNvPicPr>
          <p:nvPr/>
        </p:nvPicPr>
        <p:blipFill>
          <a:blip r:embed="rId2" cstate="print"/>
          <a:stretch>
            <a:fillRect/>
          </a:stretch>
        </p:blipFill>
        <p:spPr>
          <a:xfrm>
            <a:off x="2123728" y="2708920"/>
            <a:ext cx="6912768" cy="400506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16632"/>
            <a:ext cx="3322712" cy="922114"/>
          </a:xfrm>
        </p:spPr>
        <p:txBody>
          <a:bodyPr/>
          <a:lstStyle/>
          <a:p>
            <a:pPr algn="l"/>
            <a:r>
              <a:rPr lang="it-IT" b="1" dirty="0" smtClean="0"/>
              <a:t>REFERENCES</a:t>
            </a:r>
            <a:endParaRPr lang="it-IT" b="1" dirty="0"/>
          </a:p>
        </p:txBody>
      </p:sp>
      <p:sp>
        <p:nvSpPr>
          <p:cNvPr id="3" name="Segnaposto contenuto 2"/>
          <p:cNvSpPr>
            <a:spLocks noGrp="1"/>
          </p:cNvSpPr>
          <p:nvPr>
            <p:ph idx="1"/>
          </p:nvPr>
        </p:nvSpPr>
        <p:spPr>
          <a:xfrm>
            <a:off x="251520" y="980728"/>
            <a:ext cx="8568952" cy="5400600"/>
          </a:xfrm>
        </p:spPr>
        <p:txBody>
          <a:bodyPr>
            <a:normAutofit fontScale="85000" lnSpcReduction="20000"/>
          </a:bodyPr>
          <a:lstStyle/>
          <a:p>
            <a:r>
              <a:rPr lang="en-US" i="1" dirty="0" smtClean="0"/>
              <a:t>Francesca </a:t>
            </a:r>
            <a:r>
              <a:rPr lang="en-US" i="1" dirty="0" err="1" smtClean="0"/>
              <a:t>Capel</a:t>
            </a:r>
            <a:r>
              <a:rPr lang="en-US" i="1" dirty="0" smtClean="0"/>
              <a:t>, Alexander </a:t>
            </a:r>
            <a:r>
              <a:rPr lang="en-US" i="1" dirty="0" err="1" smtClean="0"/>
              <a:t>Belov</a:t>
            </a:r>
            <a:r>
              <a:rPr lang="en-US" i="1" dirty="0" smtClean="0"/>
              <a:t> , Marco </a:t>
            </a:r>
            <a:r>
              <a:rPr lang="en-US" i="1" dirty="0" err="1" smtClean="0"/>
              <a:t>Casolino</a:t>
            </a:r>
            <a:r>
              <a:rPr lang="en-US" i="1" dirty="0" smtClean="0"/>
              <a:t>, </a:t>
            </a:r>
            <a:r>
              <a:rPr lang="en-US" i="1" dirty="0" err="1" smtClean="0"/>
              <a:t>Pavel</a:t>
            </a:r>
            <a:r>
              <a:rPr lang="en-US" i="1" dirty="0" smtClean="0"/>
              <a:t> </a:t>
            </a:r>
            <a:r>
              <a:rPr lang="en-US" i="1" dirty="0" err="1" smtClean="0"/>
              <a:t>Klimov</a:t>
            </a:r>
            <a:r>
              <a:rPr lang="en-US" i="1" dirty="0" smtClean="0"/>
              <a:t>, for the JEM-EUSO Collaboration   </a:t>
            </a:r>
            <a:r>
              <a:rPr lang="en-US" i="1" dirty="0" err="1" smtClean="0"/>
              <a:t>ScienceDirect</a:t>
            </a:r>
            <a:r>
              <a:rPr lang="en-US" i="1" dirty="0" smtClean="0"/>
              <a:t> Advances in Space Research 62 (2018) 2954–2965</a:t>
            </a:r>
          </a:p>
          <a:p>
            <a:r>
              <a:rPr lang="en-US" i="1" dirty="0" smtClean="0"/>
              <a:t>JEM-EUSO: Meteor and nuclearite observations</a:t>
            </a:r>
          </a:p>
          <a:p>
            <a:pPr>
              <a:buNone/>
            </a:pPr>
            <a:r>
              <a:rPr lang="en-US" i="1" dirty="0" smtClean="0"/>
              <a:t>	M. </a:t>
            </a:r>
            <a:r>
              <a:rPr lang="en-US" i="1" dirty="0" err="1" smtClean="0"/>
              <a:t>Bertaina</a:t>
            </a:r>
            <a:r>
              <a:rPr lang="en-US" i="1" dirty="0" smtClean="0"/>
              <a:t> · A. </a:t>
            </a:r>
            <a:r>
              <a:rPr lang="en-US" i="1" dirty="0" err="1" smtClean="0"/>
              <a:t>Cellino</a:t>
            </a:r>
            <a:r>
              <a:rPr lang="en-US" i="1" dirty="0" smtClean="0"/>
              <a:t> · F. </a:t>
            </a:r>
            <a:r>
              <a:rPr lang="en-US" i="1" dirty="0" err="1" smtClean="0"/>
              <a:t>Ronga</a:t>
            </a:r>
            <a:r>
              <a:rPr lang="en-US" i="1" dirty="0" smtClean="0"/>
              <a:t> · The JEM-EUSO Collaboration, </a:t>
            </a:r>
          </a:p>
          <a:p>
            <a:pPr>
              <a:buNone/>
            </a:pPr>
            <a:r>
              <a:rPr lang="en-US" i="1" dirty="0" smtClean="0"/>
              <a:t>	Exp Astron DOI 10.1007/s10686-014-9375-4</a:t>
            </a:r>
            <a:endParaRPr lang="en-US" i="1" dirty="0" smtClean="0">
              <a:latin typeface="Times" pitchFamily="18" charset="0"/>
              <a:sym typeface="Times" pitchFamily="18" charset="0"/>
            </a:endParaRPr>
          </a:p>
          <a:p>
            <a:pPr defTabSz="642938"/>
            <a:r>
              <a:rPr lang="en-US" i="1" dirty="0" smtClean="0">
                <a:sym typeface="Times" pitchFamily="18" charset="0"/>
              </a:rPr>
              <a:t>E. Witten  Phys Rev D30(1984) 272A</a:t>
            </a:r>
          </a:p>
          <a:p>
            <a:pPr defTabSz="642938"/>
            <a:r>
              <a:rPr lang="en-US" i="1" dirty="0" smtClean="0">
                <a:sym typeface="Times" pitchFamily="18" charset="0"/>
              </a:rPr>
              <a:t>De </a:t>
            </a:r>
            <a:r>
              <a:rPr lang="en-US" i="1" dirty="0" err="1" smtClean="0">
                <a:sym typeface="Times" pitchFamily="18" charset="0"/>
              </a:rPr>
              <a:t>Rujula</a:t>
            </a:r>
            <a:r>
              <a:rPr lang="en-US" i="1" dirty="0" smtClean="0">
                <a:sym typeface="Times" pitchFamily="18" charset="0"/>
              </a:rPr>
              <a:t> &amp; Glashow, Nature 312 (1984) 734</a:t>
            </a:r>
          </a:p>
          <a:p>
            <a:r>
              <a:rPr lang="en-US" i="1" dirty="0" smtClean="0"/>
              <a:t>Thesis of Giulia Bruno and Antonio </a:t>
            </a:r>
            <a:r>
              <a:rPr lang="en-US" i="1" dirty="0" err="1" smtClean="0"/>
              <a:t>Montanaro</a:t>
            </a:r>
            <a:endParaRPr lang="en-US" i="1" dirty="0" smtClean="0">
              <a:sym typeface="Times" pitchFamily="18" charset="0"/>
            </a:endParaRPr>
          </a:p>
          <a:p>
            <a:r>
              <a:rPr lang="en-US" i="1" dirty="0" smtClean="0">
                <a:sym typeface="Times" pitchFamily="18" charset="0"/>
              </a:rPr>
              <a:t>Francesca </a:t>
            </a:r>
            <a:r>
              <a:rPr lang="en-US" i="1" dirty="0" err="1" smtClean="0">
                <a:sym typeface="Times" pitchFamily="18" charset="0"/>
              </a:rPr>
              <a:t>Bisconti</a:t>
            </a:r>
            <a:r>
              <a:rPr lang="en-US" i="1" dirty="0" smtClean="0">
                <a:sym typeface="Times" pitchFamily="18" charset="0"/>
              </a:rPr>
              <a:t>, </a:t>
            </a:r>
            <a:r>
              <a:rPr lang="en-US" i="1" dirty="0" err="1" smtClean="0">
                <a:sym typeface="Times" pitchFamily="18" charset="0"/>
              </a:rPr>
              <a:t>Presentazione</a:t>
            </a:r>
            <a:r>
              <a:rPr lang="en-US" i="1" dirty="0" smtClean="0">
                <a:sym typeface="Times" pitchFamily="18" charset="0"/>
              </a:rPr>
              <a:t> </a:t>
            </a:r>
            <a:r>
              <a:rPr lang="en-US" i="1" dirty="0" err="1" smtClean="0">
                <a:sym typeface="Times" pitchFamily="18" charset="0"/>
              </a:rPr>
              <a:t>notte</a:t>
            </a:r>
            <a:r>
              <a:rPr lang="en-US" i="1" dirty="0" smtClean="0">
                <a:sym typeface="Times" pitchFamily="18" charset="0"/>
              </a:rPr>
              <a:t> </a:t>
            </a:r>
            <a:r>
              <a:rPr lang="en-US" i="1" dirty="0" err="1" smtClean="0">
                <a:sym typeface="Times" pitchFamily="18" charset="0"/>
              </a:rPr>
              <a:t>dei</a:t>
            </a:r>
            <a:r>
              <a:rPr lang="en-US" i="1" dirty="0" smtClean="0">
                <a:sym typeface="Times" pitchFamily="18" charset="0"/>
              </a:rPr>
              <a:t> </a:t>
            </a:r>
            <a:r>
              <a:rPr lang="en-US" i="1" dirty="0" err="1" smtClean="0">
                <a:sym typeface="Times" pitchFamily="18" charset="0"/>
              </a:rPr>
              <a:t>ricercatori</a:t>
            </a:r>
            <a:r>
              <a:rPr lang="en-US" i="1" dirty="0" smtClean="0">
                <a:sym typeface="Times" pitchFamily="18" charset="0"/>
              </a:rPr>
              <a:t> Mini-EUSO, 27/09/2019</a:t>
            </a:r>
          </a:p>
          <a:p>
            <a:r>
              <a:rPr lang="it-IT" dirty="0" smtClean="0">
                <a:hlinkClick r:id="rId2"/>
              </a:rPr>
              <a:t>https://ned.ipac.caltech.edu/level5/Leo/Stats5_4.html</a:t>
            </a:r>
            <a:endParaRPr lang="it-IT" dirty="0" smtClean="0"/>
          </a:p>
          <a:p>
            <a:endParaRPr lang="en-US" i="1" dirty="0" smtClean="0">
              <a:sym typeface="Times" pitchFamily="18" charset="0"/>
            </a:endParaRPr>
          </a:p>
          <a:p>
            <a:endParaRPr lang="en-US" i="1" dirty="0"/>
          </a:p>
        </p:txBody>
      </p:sp>
      <p:sp>
        <p:nvSpPr>
          <p:cNvPr id="5" name="Segnaposto numero diapositiva 4"/>
          <p:cNvSpPr>
            <a:spLocks noGrp="1"/>
          </p:cNvSpPr>
          <p:nvPr>
            <p:ph type="sldNum" sz="quarter" idx="12"/>
          </p:nvPr>
        </p:nvSpPr>
        <p:spPr/>
        <p:txBody>
          <a:bodyPr/>
          <a:lstStyle/>
          <a:p>
            <a:fld id="{64EB0A97-64CF-44C0-8AA9-F1B406819B6A}" type="slidenum">
              <a:rPr lang="it-IT" smtClean="0"/>
              <a:pPr/>
              <a:t>51</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892480" cy="1138139"/>
          </a:xfrm>
        </p:spPr>
        <p:txBody>
          <a:bodyPr>
            <a:normAutofit/>
          </a:bodyPr>
          <a:lstStyle/>
          <a:p>
            <a:pPr algn="l"/>
            <a:r>
              <a:rPr lang="it-IT" b="1" dirty="0" smtClean="0"/>
              <a:t>NUCLEARITES: STRUCTURE</a:t>
            </a:r>
            <a:endParaRPr lang="it-IT" b="1" dirty="0"/>
          </a:p>
        </p:txBody>
      </p:sp>
      <p:sp>
        <p:nvSpPr>
          <p:cNvPr id="3" name="Segnaposto contenuto 2"/>
          <p:cNvSpPr>
            <a:spLocks noGrp="1"/>
          </p:cNvSpPr>
          <p:nvPr>
            <p:ph idx="1"/>
          </p:nvPr>
        </p:nvSpPr>
        <p:spPr>
          <a:xfrm>
            <a:off x="251520" y="1124744"/>
            <a:ext cx="8496944" cy="3960440"/>
          </a:xfrm>
        </p:spPr>
        <p:txBody>
          <a:bodyPr>
            <a:noAutofit/>
          </a:bodyPr>
          <a:lstStyle/>
          <a:p>
            <a:pPr marL="400050" lvl="1">
              <a:spcBef>
                <a:spcPts val="0"/>
              </a:spcBef>
              <a:buFont typeface="Arial" pitchFamily="34" charset="0"/>
              <a:buChar char="•"/>
            </a:pPr>
            <a:r>
              <a:rPr lang="en-US" sz="2400" dirty="0" smtClean="0">
                <a:sym typeface="Times" pitchFamily="18" charset="0"/>
              </a:rPr>
              <a:t>Nuggets of Strange Quark Matter (SQM): clumps of Stranglets, made of about same number of </a:t>
            </a:r>
            <a:r>
              <a:rPr lang="en-US" sz="2400" b="1" dirty="0" smtClean="0">
                <a:sym typeface="Times" pitchFamily="18" charset="0"/>
              </a:rPr>
              <a:t>up</a:t>
            </a:r>
            <a:r>
              <a:rPr lang="en-US" sz="2400" dirty="0" smtClean="0">
                <a:sym typeface="Times" pitchFamily="18" charset="0"/>
              </a:rPr>
              <a:t>, </a:t>
            </a:r>
            <a:r>
              <a:rPr lang="en-US" sz="2400" b="1" dirty="0" smtClean="0">
                <a:sym typeface="Times" pitchFamily="18" charset="0"/>
              </a:rPr>
              <a:t>down</a:t>
            </a:r>
            <a:r>
              <a:rPr lang="en-US" sz="2400" dirty="0" smtClean="0">
                <a:sym typeface="Times" pitchFamily="18" charset="0"/>
              </a:rPr>
              <a:t> and </a:t>
            </a:r>
            <a:r>
              <a:rPr lang="en-US" sz="2400" b="1" dirty="0" smtClean="0">
                <a:sym typeface="Times" pitchFamily="18" charset="0"/>
              </a:rPr>
              <a:t>strange quarks</a:t>
            </a:r>
            <a:r>
              <a:rPr lang="en-US" sz="2400" dirty="0" smtClean="0">
                <a:sym typeface="Times" pitchFamily="18" charset="0"/>
              </a:rPr>
              <a:t>, captured electrons to reach </a:t>
            </a:r>
            <a:r>
              <a:rPr lang="en-US" sz="2400" b="1" dirty="0" smtClean="0">
                <a:sym typeface="Times" pitchFamily="18" charset="0"/>
              </a:rPr>
              <a:t>neutrality</a:t>
            </a:r>
            <a:r>
              <a:rPr lang="en-US" sz="2400" dirty="0" smtClean="0">
                <a:sym typeface="Times" pitchFamily="18" charset="0"/>
              </a:rPr>
              <a:t>.</a:t>
            </a:r>
          </a:p>
          <a:p>
            <a:pPr marL="400050" lvl="1" defTabSz="642938">
              <a:spcBef>
                <a:spcPts val="0"/>
              </a:spcBef>
              <a:buFont typeface="Arial" pitchFamily="34" charset="0"/>
              <a:buChar char="•"/>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Lst>
            </a:pPr>
            <a:endParaRPr lang="en-US" sz="2400" dirty="0" smtClean="0">
              <a:sym typeface="Times" pitchFamily="18" charset="0"/>
            </a:endParaRPr>
          </a:p>
          <a:p>
            <a:pPr marL="400050" lvl="1" defTabSz="642938">
              <a:spcBef>
                <a:spcPts val="0"/>
              </a:spcBef>
              <a:buFont typeface="Arial" pitchFamily="34" charset="0"/>
              <a:buChar char="•"/>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Lst>
            </a:pPr>
            <a:r>
              <a:rPr lang="en-US" sz="2400" dirty="0" smtClean="0">
                <a:sym typeface="Times" pitchFamily="18" charset="0"/>
              </a:rPr>
              <a:t>Baryonic Number greater than 10</a:t>
            </a:r>
            <a:r>
              <a:rPr lang="en-US" sz="2400" baseline="30000" dirty="0" smtClean="0">
                <a:sym typeface="Times" pitchFamily="18" charset="0"/>
              </a:rPr>
              <a:t>6</a:t>
            </a:r>
            <a:r>
              <a:rPr lang="en-US" sz="2400" dirty="0" smtClean="0">
                <a:sym typeface="Times" pitchFamily="18" charset="0"/>
              </a:rPr>
              <a:t> . Stable for any value:</a:t>
            </a:r>
          </a:p>
          <a:p>
            <a:pPr marL="400050" lvl="1" defTabSz="642938">
              <a:spcBef>
                <a:spcPts val="0"/>
              </a:spcBef>
              <a:buNone/>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Lst>
            </a:pPr>
            <a:r>
              <a:rPr lang="en-US" sz="2400" dirty="0" smtClean="0">
                <a:sym typeface="Times" pitchFamily="18" charset="0"/>
              </a:rPr>
              <a:t>		</a:t>
            </a:r>
            <a:r>
              <a:rPr lang="en-US" sz="2400" b="1" dirty="0" err="1" smtClean="0">
                <a:sym typeface="Times" pitchFamily="18" charset="0"/>
              </a:rPr>
              <a:t>Nuclearites</a:t>
            </a:r>
            <a:r>
              <a:rPr lang="en-US" sz="2400" b="1" dirty="0" smtClean="0">
                <a:sym typeface="Times" pitchFamily="18" charset="0"/>
              </a:rPr>
              <a:t>:</a:t>
            </a:r>
            <a:r>
              <a:rPr lang="en-US" sz="2400" dirty="0" smtClean="0">
                <a:sym typeface="Times" pitchFamily="18" charset="0"/>
              </a:rPr>
              <a:t> A &gt; 10</a:t>
            </a:r>
            <a:r>
              <a:rPr lang="en-US" sz="2400" baseline="30000" dirty="0" smtClean="0">
                <a:sym typeface="Times" pitchFamily="18" charset="0"/>
              </a:rPr>
              <a:t>6</a:t>
            </a:r>
            <a:r>
              <a:rPr lang="en-US" sz="2400" dirty="0" smtClean="0">
                <a:sym typeface="Times" pitchFamily="18" charset="0"/>
              </a:rPr>
              <a:t>, core + electrons, neutral.</a:t>
            </a:r>
            <a:endParaRPr lang="en-US" sz="2400" baseline="30000" dirty="0" smtClean="0">
              <a:sym typeface="Times" pitchFamily="18" charset="0"/>
            </a:endParaRPr>
          </a:p>
          <a:p>
            <a:pPr marL="400050" lvl="1" defTabSz="642938">
              <a:spcBef>
                <a:spcPts val="0"/>
              </a:spcBef>
              <a:buNone/>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Lst>
            </a:pPr>
            <a:r>
              <a:rPr lang="en-US" sz="2400" dirty="0" smtClean="0">
                <a:sym typeface="Times" pitchFamily="18" charset="0"/>
              </a:rPr>
              <a:t>		</a:t>
            </a:r>
            <a:r>
              <a:rPr lang="en-US" sz="2400" b="1" dirty="0" err="1" smtClean="0">
                <a:sym typeface="Times" pitchFamily="18" charset="0"/>
              </a:rPr>
              <a:t>Stranglets</a:t>
            </a:r>
            <a:r>
              <a:rPr lang="en-US" sz="2400" b="1" dirty="0" smtClean="0">
                <a:sym typeface="Times" pitchFamily="18" charset="0"/>
              </a:rPr>
              <a:t>:</a:t>
            </a:r>
            <a:r>
              <a:rPr lang="en-US" sz="2400" dirty="0" smtClean="0">
                <a:sym typeface="Times" pitchFamily="18" charset="0"/>
              </a:rPr>
              <a:t> A &lt; 10</a:t>
            </a:r>
            <a:r>
              <a:rPr lang="en-US" sz="2400" baseline="30000" dirty="0" smtClean="0">
                <a:sym typeface="Times" pitchFamily="18" charset="0"/>
              </a:rPr>
              <a:t>6</a:t>
            </a:r>
            <a:r>
              <a:rPr lang="en-US" sz="2400" dirty="0" smtClean="0">
                <a:sym typeface="Times" pitchFamily="18" charset="0"/>
              </a:rPr>
              <a:t>, positive charged.</a:t>
            </a:r>
          </a:p>
          <a:p>
            <a:pPr marL="400050" lvl="1" defTabSz="642938">
              <a:spcBef>
                <a:spcPts val="0"/>
              </a:spcBef>
              <a:buFont typeface="Arial" pitchFamily="34" charset="0"/>
              <a:buChar char="•"/>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Lst>
            </a:pPr>
            <a:endParaRPr lang="en-US" sz="2400" dirty="0" smtClean="0">
              <a:sym typeface="Times" pitchFamily="18" charset="0"/>
            </a:endParaRPr>
          </a:p>
          <a:p>
            <a:pPr marL="400050" lvl="1" defTabSz="642938">
              <a:spcBef>
                <a:spcPts val="0"/>
              </a:spcBef>
              <a:buFont typeface="Arial" pitchFamily="34" charset="0"/>
              <a:buChar char="•"/>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Lst>
            </a:pPr>
            <a:r>
              <a:rPr lang="en-US" sz="2400" dirty="0" smtClean="0">
                <a:sym typeface="Times" pitchFamily="18" charset="0"/>
              </a:rPr>
              <a:t>Size from 10</a:t>
            </a:r>
            <a:r>
              <a:rPr lang="en-US" sz="2400" baseline="30000" dirty="0" smtClean="0">
                <a:sym typeface="Times" pitchFamily="18" charset="0"/>
              </a:rPr>
              <a:t>-8</a:t>
            </a:r>
            <a:r>
              <a:rPr lang="en-US" sz="2400" dirty="0" smtClean="0">
                <a:sym typeface="Times" pitchFamily="18" charset="0"/>
              </a:rPr>
              <a:t> cm through any value for example dimensions of neutron stars.</a:t>
            </a:r>
          </a:p>
          <a:p>
            <a:pPr marL="0">
              <a:spcBef>
                <a:spcPts val="0"/>
              </a:spcBef>
              <a:buNone/>
            </a:pPr>
            <a:endParaRPr lang="en-US" sz="2800" dirty="0" smtClean="0"/>
          </a:p>
        </p:txBody>
      </p:sp>
      <p:sp>
        <p:nvSpPr>
          <p:cNvPr id="10" name="Segnaposto numero diapositiva 9"/>
          <p:cNvSpPr>
            <a:spLocks noGrp="1"/>
          </p:cNvSpPr>
          <p:nvPr>
            <p:ph type="sldNum" sz="quarter" idx="12"/>
          </p:nvPr>
        </p:nvSpPr>
        <p:spPr/>
        <p:txBody>
          <a:bodyPr/>
          <a:lstStyle/>
          <a:p>
            <a:fld id="{64EB0A97-64CF-44C0-8AA9-F1B406819B6A}" type="slidenum">
              <a:rPr lang="it-IT" smtClean="0"/>
              <a:pPr/>
              <a:t>6</a:t>
            </a:fld>
            <a:endParaRPr lang="it-IT"/>
          </a:p>
        </p:txBody>
      </p:sp>
      <p:grpSp>
        <p:nvGrpSpPr>
          <p:cNvPr id="18" name="Gruppo 17"/>
          <p:cNvGrpSpPr>
            <a:grpSpLocks noChangeAspect="1"/>
          </p:cNvGrpSpPr>
          <p:nvPr/>
        </p:nvGrpSpPr>
        <p:grpSpPr>
          <a:xfrm>
            <a:off x="4289369" y="4581127"/>
            <a:ext cx="4099055" cy="2143632"/>
            <a:chOff x="2267744" y="4581128"/>
            <a:chExt cx="3240360" cy="1694571"/>
          </a:xfrm>
        </p:grpSpPr>
        <p:pic>
          <p:nvPicPr>
            <p:cNvPr id="4" name="Picture 6"/>
            <p:cNvPicPr>
              <a:picLocks noChangeAspect="1" noChangeArrowheads="1"/>
            </p:cNvPicPr>
            <p:nvPr/>
          </p:nvPicPr>
          <p:blipFill>
            <a:blip r:embed="rId2" cstate="print"/>
            <a:srcRect t="1945"/>
            <a:stretch>
              <a:fillRect/>
            </a:stretch>
          </p:blipFill>
          <p:spPr bwMode="auto">
            <a:xfrm>
              <a:off x="3923928" y="4581128"/>
              <a:ext cx="1584176" cy="1694571"/>
            </a:xfrm>
            <a:prstGeom prst="rect">
              <a:avLst/>
            </a:prstGeom>
            <a:noFill/>
            <a:ln w="12700">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2267744" y="4581128"/>
              <a:ext cx="1584176" cy="1694571"/>
            </a:xfrm>
            <a:prstGeom prst="rect">
              <a:avLst/>
            </a:prstGeom>
            <a:noFill/>
            <a:ln w="12700">
              <a:noFill/>
              <a:miter lim="800000"/>
              <a:headEnd/>
              <a:tailEnd/>
            </a:ln>
          </p:spPr>
        </p:pic>
      </p:grpSp>
      <p:sp>
        <p:nvSpPr>
          <p:cNvPr id="378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789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2038350" cy="647700"/>
          </a:xfrm>
          <a:prstGeom prst="rect">
            <a:avLst/>
          </a:prstGeom>
          <a:noFill/>
        </p:spPr>
      </p:pic>
      <p:sp>
        <p:nvSpPr>
          <p:cNvPr id="378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9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90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903" name="Rectangle 15"/>
          <p:cNvSpPr>
            <a:spLocks noChangeArrowheads="1"/>
          </p:cNvSpPr>
          <p:nvPr/>
        </p:nvSpPr>
        <p:spPr bwMode="auto">
          <a:xfrm>
            <a:off x="0" y="110490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790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90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91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059016" cy="1138139"/>
          </a:xfrm>
        </p:spPr>
        <p:txBody>
          <a:bodyPr/>
          <a:lstStyle/>
          <a:p>
            <a:pPr algn="l"/>
            <a:r>
              <a:rPr lang="it-IT" b="1" dirty="0" smtClean="0"/>
              <a:t>NUCLEARITES: ORIGIN</a:t>
            </a:r>
            <a:endParaRPr lang="it-IT" b="1" dirty="0"/>
          </a:p>
        </p:txBody>
      </p:sp>
      <p:sp>
        <p:nvSpPr>
          <p:cNvPr id="3" name="Segnaposto contenuto 2"/>
          <p:cNvSpPr>
            <a:spLocks noGrp="1"/>
          </p:cNvSpPr>
          <p:nvPr>
            <p:ph idx="1"/>
          </p:nvPr>
        </p:nvSpPr>
        <p:spPr>
          <a:xfrm>
            <a:off x="251520" y="1268760"/>
            <a:ext cx="8496944" cy="4968552"/>
          </a:xfrm>
        </p:spPr>
        <p:txBody>
          <a:bodyPr>
            <a:noAutofit/>
          </a:bodyPr>
          <a:lstStyle/>
          <a:p>
            <a:pPr marL="0" defTabSz="642938">
              <a:spcBef>
                <a:spcPts val="0"/>
              </a:spcBef>
              <a:buNone/>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Lst>
            </a:pPr>
            <a:r>
              <a:rPr lang="en-US" sz="2800" b="1" dirty="0" smtClean="0">
                <a:sym typeface="Times" pitchFamily="18" charset="0"/>
              </a:rPr>
              <a:t>Possible origin:</a:t>
            </a:r>
          </a:p>
          <a:p>
            <a:pPr marL="400050" lvl="1" defTabSz="642938">
              <a:spcBef>
                <a:spcPts val="0"/>
              </a:spcBef>
              <a:buFont typeface="Arial" pitchFamily="34" charset="0"/>
              <a:buChar char="•"/>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Lst>
            </a:pPr>
            <a:r>
              <a:rPr lang="en-US" b="1" dirty="0" smtClean="0">
                <a:sym typeface="Times" pitchFamily="18" charset="0"/>
              </a:rPr>
              <a:t>Primordial </a:t>
            </a:r>
            <a:r>
              <a:rPr lang="en-US" b="1" dirty="0" err="1" smtClean="0">
                <a:sym typeface="Times" pitchFamily="18" charset="0"/>
              </a:rPr>
              <a:t>nuclearites</a:t>
            </a:r>
            <a:r>
              <a:rPr lang="en-US" b="1" dirty="0" smtClean="0">
                <a:sym typeface="Times" pitchFamily="18" charset="0"/>
              </a:rPr>
              <a:t>:</a:t>
            </a:r>
            <a:r>
              <a:rPr lang="en-US" dirty="0" smtClean="0">
                <a:sym typeface="Times" pitchFamily="18" charset="0"/>
              </a:rPr>
              <a:t> Residuals from the transition period from the quasi-free quark plasma to the cooler state where quarks are confined. </a:t>
            </a:r>
          </a:p>
          <a:p>
            <a:pPr marL="400050" lvl="1" defTabSz="642938">
              <a:spcBef>
                <a:spcPts val="0"/>
              </a:spcBef>
              <a:buNone/>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Lst>
            </a:pPr>
            <a:r>
              <a:rPr lang="en-US" dirty="0" smtClean="0">
                <a:sym typeface="Times" pitchFamily="18" charset="0"/>
              </a:rPr>
              <a:t>		According to theory of Quantum </a:t>
            </a:r>
            <a:r>
              <a:rPr lang="en-US" dirty="0" err="1" smtClean="0">
                <a:sym typeface="Times" pitchFamily="18" charset="0"/>
              </a:rPr>
              <a:t>Chromodynamics</a:t>
            </a:r>
            <a:r>
              <a:rPr lang="en-US" dirty="0" smtClean="0">
                <a:sym typeface="Times" pitchFamily="18" charset="0"/>
              </a:rPr>
              <a:t> (QDC) they are vestiges of the Big Bang.</a:t>
            </a:r>
          </a:p>
          <a:p>
            <a:pPr marL="400050" lvl="1" defTabSz="642938">
              <a:spcBef>
                <a:spcPts val="0"/>
              </a:spcBef>
              <a:buFont typeface="Arial" pitchFamily="34" charset="0"/>
              <a:buChar char="•"/>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Lst>
            </a:pPr>
            <a:r>
              <a:rPr lang="en-US" b="1" dirty="0" smtClean="0">
                <a:sym typeface="Times" pitchFamily="18" charset="0"/>
              </a:rPr>
              <a:t>Recent </a:t>
            </a:r>
            <a:r>
              <a:rPr lang="en-US" b="1" dirty="0" err="1" smtClean="0">
                <a:sym typeface="Times" pitchFamily="18" charset="0"/>
              </a:rPr>
              <a:t>nuclearites</a:t>
            </a:r>
            <a:r>
              <a:rPr lang="en-US" b="1" dirty="0" smtClean="0">
                <a:sym typeface="Times" pitchFamily="18" charset="0"/>
              </a:rPr>
              <a:t>:</a:t>
            </a:r>
            <a:r>
              <a:rPr lang="en-US" dirty="0" smtClean="0">
                <a:sym typeface="Times" pitchFamily="18" charset="0"/>
              </a:rPr>
              <a:t> products of the collision of neutron stars or supernovae bursts.</a:t>
            </a:r>
          </a:p>
          <a:p>
            <a:pPr marL="400050" lvl="1" defTabSz="642938">
              <a:spcBef>
                <a:spcPts val="0"/>
              </a:spcBef>
              <a:buNone/>
              <a:tabLst>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 pos="2249488" algn="l"/>
                <a:tab pos="2500313" algn="l"/>
                <a:tab pos="2749550" algn="l"/>
                <a:tab pos="3000375" algn="l"/>
                <a:tab pos="249238" algn="l"/>
                <a:tab pos="500063" algn="l"/>
                <a:tab pos="749300" algn="l"/>
                <a:tab pos="1000125" algn="l"/>
                <a:tab pos="1249363" algn="l"/>
                <a:tab pos="1500188" algn="l"/>
                <a:tab pos="1749425" algn="l"/>
                <a:tab pos="2000250" algn="l"/>
              </a:tabLst>
            </a:pPr>
            <a:endParaRPr lang="en-US" dirty="0" smtClean="0"/>
          </a:p>
          <a:p>
            <a:pPr marL="0">
              <a:buNone/>
            </a:pPr>
            <a:r>
              <a:rPr lang="en-US" sz="2800" dirty="0" smtClean="0"/>
              <a:t>Strange Quark Matter is non-luminous and it may constitute the </a:t>
            </a:r>
            <a:r>
              <a:rPr lang="en-US" sz="2800" b="1" dirty="0" smtClean="0"/>
              <a:t>dark matter.</a:t>
            </a:r>
            <a:endParaRPr lang="en-US" sz="2800" baseline="30000" dirty="0" smtClean="0"/>
          </a:p>
        </p:txBody>
      </p:sp>
      <p:sp>
        <p:nvSpPr>
          <p:cNvPr id="5" name="Segnaposto numero diapositiva 4"/>
          <p:cNvSpPr>
            <a:spLocks noGrp="1"/>
          </p:cNvSpPr>
          <p:nvPr>
            <p:ph type="sldNum" sz="quarter" idx="12"/>
          </p:nvPr>
        </p:nvSpPr>
        <p:spPr/>
        <p:txBody>
          <a:bodyPr/>
          <a:lstStyle/>
          <a:p>
            <a:fld id="{64EB0A97-64CF-44C0-8AA9-F1B406819B6A}" type="slidenum">
              <a:rPr lang="it-IT" smtClean="0"/>
              <a:pPr/>
              <a:t>7</a:t>
            </a:fld>
            <a:endParaRPr lang="it-IT"/>
          </a:p>
        </p:txBody>
      </p:sp>
      <p:sp>
        <p:nvSpPr>
          <p:cNvPr id="6" name="CasellaDiTesto 5"/>
          <p:cNvSpPr txBox="1"/>
          <p:nvPr/>
        </p:nvSpPr>
        <p:spPr>
          <a:xfrm>
            <a:off x="0" y="6453336"/>
            <a:ext cx="4572000" cy="338554"/>
          </a:xfrm>
          <a:prstGeom prst="rect">
            <a:avLst/>
          </a:prstGeom>
          <a:noFill/>
        </p:spPr>
        <p:txBody>
          <a:bodyPr wrap="square" rtlCol="0">
            <a:spAutoFit/>
          </a:bodyPr>
          <a:lstStyle/>
          <a:p>
            <a:r>
              <a:rPr lang="en-US" sz="1600" i="1" dirty="0" smtClean="0">
                <a:sym typeface="Times" pitchFamily="18" charset="0"/>
              </a:rPr>
              <a:t>De </a:t>
            </a:r>
            <a:r>
              <a:rPr lang="en-US" sz="1600" i="1" dirty="0" err="1" smtClean="0">
                <a:sym typeface="Times" pitchFamily="18" charset="0"/>
              </a:rPr>
              <a:t>Rujula</a:t>
            </a:r>
            <a:r>
              <a:rPr lang="en-US" sz="1600" i="1" dirty="0" smtClean="0">
                <a:sym typeface="Times" pitchFamily="18" charset="0"/>
              </a:rPr>
              <a:t> &amp; Glashow, Nature 312 (1984) 734</a:t>
            </a:r>
            <a:endParaRPr lang="it-IT"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7416824" cy="908720"/>
          </a:xfrm>
        </p:spPr>
        <p:txBody>
          <a:bodyPr>
            <a:normAutofit fontScale="90000"/>
          </a:bodyPr>
          <a:lstStyle/>
          <a:p>
            <a:pPr algn="l"/>
            <a:r>
              <a:rPr lang="it-IT" b="1" dirty="0" smtClean="0"/>
              <a:t>NUCLEARITES: SPEED and MASS</a:t>
            </a:r>
            <a:endParaRPr lang="it-IT" b="1" dirty="0"/>
          </a:p>
        </p:txBody>
      </p:sp>
      <p:sp>
        <p:nvSpPr>
          <p:cNvPr id="3" name="Segnaposto contenuto 2"/>
          <p:cNvSpPr>
            <a:spLocks noGrp="1"/>
          </p:cNvSpPr>
          <p:nvPr>
            <p:ph idx="1"/>
          </p:nvPr>
        </p:nvSpPr>
        <p:spPr>
          <a:xfrm>
            <a:off x="467544" y="764704"/>
            <a:ext cx="8229600" cy="5904656"/>
          </a:xfrm>
        </p:spPr>
        <p:txBody>
          <a:bodyPr>
            <a:noAutofit/>
          </a:bodyPr>
          <a:lstStyle/>
          <a:p>
            <a:pPr marL="324000">
              <a:spcBef>
                <a:spcPts val="0"/>
              </a:spcBef>
            </a:pPr>
            <a:r>
              <a:rPr lang="en-US" sz="2000" b="1" dirty="0" smtClean="0"/>
              <a:t>Speed</a:t>
            </a:r>
            <a:r>
              <a:rPr lang="en-US" sz="2000" dirty="0" smtClean="0"/>
              <a:t> ranges from about  250 to 500 km/s. They are not subject to ablation phenomena.</a:t>
            </a:r>
          </a:p>
          <a:p>
            <a:pPr marL="324000">
              <a:spcBef>
                <a:spcPts val="0"/>
              </a:spcBef>
            </a:pPr>
            <a:endParaRPr lang="en-US" sz="2000" b="1" dirty="0" smtClean="0"/>
          </a:p>
          <a:p>
            <a:pPr marL="324000">
              <a:spcBef>
                <a:spcPts val="0"/>
              </a:spcBef>
            </a:pPr>
            <a:r>
              <a:rPr lang="en-US" sz="2000" b="1" dirty="0" smtClean="0"/>
              <a:t>Mass </a:t>
            </a:r>
            <a:r>
              <a:rPr lang="en-US" sz="2000" dirty="0" smtClean="0"/>
              <a:t>determines </a:t>
            </a:r>
            <a:r>
              <a:rPr lang="en-US" sz="2000" b="1" dirty="0" smtClean="0"/>
              <a:t>Magnitude </a:t>
            </a:r>
            <a:r>
              <a:rPr lang="en-US" sz="2000" dirty="0" smtClean="0"/>
              <a:t>and </a:t>
            </a:r>
            <a:r>
              <a:rPr lang="en-US" sz="2000" b="1" dirty="0" smtClean="0"/>
              <a:t>Maximum Altitude:</a:t>
            </a:r>
          </a:p>
          <a:p>
            <a:pPr marL="324000">
              <a:spcBef>
                <a:spcPts val="0"/>
              </a:spcBef>
            </a:pPr>
            <a:endParaRPr lang="en-US" sz="2000" b="1" dirty="0" smtClean="0"/>
          </a:p>
          <a:p>
            <a:pPr marL="324000">
              <a:spcBef>
                <a:spcPts val="0"/>
              </a:spcBef>
              <a:buNone/>
            </a:pPr>
            <a:r>
              <a:rPr lang="en-US" sz="2000" b="1" dirty="0" smtClean="0"/>
              <a:t>	Magnitude</a:t>
            </a:r>
            <a:endParaRPr lang="en-US" sz="2000" dirty="0" smtClean="0"/>
          </a:p>
          <a:p>
            <a:pPr marL="324000">
              <a:spcBef>
                <a:spcPts val="0"/>
              </a:spcBef>
            </a:pPr>
            <a:endParaRPr lang="en-US" sz="2000" dirty="0" smtClean="0"/>
          </a:p>
          <a:p>
            <a:pPr marL="324000">
              <a:spcBef>
                <a:spcPts val="0"/>
              </a:spcBef>
              <a:buNone/>
            </a:pPr>
            <a:endParaRPr lang="en-US" sz="2000" b="1" dirty="0" smtClean="0"/>
          </a:p>
          <a:p>
            <a:pPr marL="324000">
              <a:spcBef>
                <a:spcPts val="0"/>
              </a:spcBef>
              <a:buNone/>
            </a:pPr>
            <a:r>
              <a:rPr lang="en-US" sz="2000" b="1" dirty="0" smtClean="0"/>
              <a:t>	If Absolute Magnitude (calculated at standard height  h = 100 km):</a:t>
            </a:r>
          </a:p>
          <a:p>
            <a:pPr marL="324000">
              <a:spcBef>
                <a:spcPts val="0"/>
              </a:spcBef>
              <a:buNone/>
            </a:pPr>
            <a:endParaRPr lang="en-US" sz="2000" dirty="0" smtClean="0"/>
          </a:p>
          <a:p>
            <a:pPr marL="0">
              <a:spcBef>
                <a:spcPts val="0"/>
              </a:spcBef>
              <a:buNone/>
            </a:pPr>
            <a:endParaRPr lang="en-US" sz="2000" dirty="0" smtClean="0"/>
          </a:p>
          <a:p>
            <a:pPr marL="324000">
              <a:spcBef>
                <a:spcPts val="0"/>
              </a:spcBef>
              <a:buNone/>
            </a:pPr>
            <a:r>
              <a:rPr lang="en-US" sz="2000" b="1" dirty="0" smtClean="0"/>
              <a:t>	</a:t>
            </a:r>
          </a:p>
          <a:p>
            <a:pPr marL="324000">
              <a:spcBef>
                <a:spcPts val="0"/>
              </a:spcBef>
              <a:buNone/>
            </a:pPr>
            <a:r>
              <a:rPr lang="en-US" sz="2000" b="1" dirty="0" smtClean="0"/>
              <a:t>	Maximum Altitude:</a:t>
            </a:r>
          </a:p>
          <a:p>
            <a:pPr marL="0">
              <a:spcBef>
                <a:spcPts val="0"/>
              </a:spcBef>
              <a:buNone/>
            </a:pPr>
            <a:endParaRPr lang="en-US" sz="2000" dirty="0" smtClean="0"/>
          </a:p>
          <a:p>
            <a:pPr marL="0">
              <a:spcBef>
                <a:spcPts val="0"/>
              </a:spcBef>
              <a:buNone/>
            </a:pPr>
            <a:endParaRPr lang="en-US" sz="2000" dirty="0" smtClean="0"/>
          </a:p>
          <a:p>
            <a:pPr marL="0">
              <a:spcBef>
                <a:spcPts val="0"/>
              </a:spcBef>
              <a:buNone/>
            </a:pPr>
            <a:endParaRPr lang="en-US" sz="2000" dirty="0" smtClean="0"/>
          </a:p>
          <a:p>
            <a:pPr marL="0">
              <a:spcBef>
                <a:spcPts val="0"/>
              </a:spcBef>
              <a:buNone/>
            </a:pPr>
            <a:r>
              <a:rPr lang="en-US" sz="2000" dirty="0" err="1" smtClean="0"/>
              <a:t>Nuclearites</a:t>
            </a:r>
            <a:r>
              <a:rPr lang="en-US" sz="2000" dirty="0" smtClean="0"/>
              <a:t> are expected to be a </a:t>
            </a:r>
            <a:r>
              <a:rPr lang="en-US" sz="2000" b="1" dirty="0" smtClean="0"/>
              <a:t>low atmosphere phenomenon:</a:t>
            </a:r>
          </a:p>
          <a:p>
            <a:pPr marL="0">
              <a:spcBef>
                <a:spcPts val="0"/>
              </a:spcBef>
            </a:pPr>
            <a:r>
              <a:rPr lang="en-US" sz="2000" dirty="0" smtClean="0"/>
              <a:t>10</a:t>
            </a:r>
            <a:r>
              <a:rPr lang="en-US" sz="2000" baseline="30000" dirty="0" smtClean="0"/>
              <a:t>-4</a:t>
            </a:r>
            <a:r>
              <a:rPr lang="en-US" sz="2000" dirty="0" smtClean="0"/>
              <a:t> g </a:t>
            </a:r>
            <a:r>
              <a:rPr lang="en-US" sz="2000" dirty="0" err="1" smtClean="0"/>
              <a:t>nuclearite</a:t>
            </a:r>
            <a:r>
              <a:rPr lang="en-US" sz="2000" dirty="0" smtClean="0"/>
              <a:t> </a:t>
            </a:r>
            <a:r>
              <a:rPr lang="en-US" sz="2000" dirty="0" smtClean="0">
                <a:sym typeface="Wingdings" pitchFamily="2" charset="2"/>
              </a:rPr>
              <a:t> </a:t>
            </a:r>
            <a:r>
              <a:rPr lang="en-US" sz="2000" dirty="0" err="1" smtClean="0">
                <a:sym typeface="Wingdings" pitchFamily="2" charset="2"/>
              </a:rPr>
              <a:t>h</a:t>
            </a:r>
            <a:r>
              <a:rPr lang="en-US" sz="2000" baseline="-25000" dirty="0" err="1" smtClean="0">
                <a:sym typeface="Wingdings" pitchFamily="2" charset="2"/>
              </a:rPr>
              <a:t>max</a:t>
            </a:r>
            <a:r>
              <a:rPr lang="en-US" sz="2000" dirty="0" smtClean="0">
                <a:sym typeface="Wingdings" pitchFamily="2" charset="2"/>
              </a:rPr>
              <a:t> ~  6 km</a:t>
            </a:r>
          </a:p>
          <a:p>
            <a:pPr marL="0">
              <a:spcBef>
                <a:spcPts val="0"/>
              </a:spcBef>
            </a:pPr>
            <a:r>
              <a:rPr lang="en-US" sz="2000" dirty="0" smtClean="0">
                <a:sym typeface="Wingdings" pitchFamily="2" charset="2"/>
              </a:rPr>
              <a:t>10</a:t>
            </a:r>
            <a:r>
              <a:rPr lang="en-US" sz="2000" baseline="30000" dirty="0" smtClean="0">
                <a:sym typeface="Wingdings" pitchFamily="2" charset="2"/>
              </a:rPr>
              <a:t>4</a:t>
            </a:r>
            <a:r>
              <a:rPr lang="en-US" sz="2000" dirty="0" smtClean="0">
                <a:sym typeface="Wingdings" pitchFamily="2" charset="2"/>
              </a:rPr>
              <a:t> g </a:t>
            </a:r>
            <a:r>
              <a:rPr lang="en-US" sz="2000" dirty="0" err="1" smtClean="0">
                <a:sym typeface="Wingdings" pitchFamily="2" charset="2"/>
              </a:rPr>
              <a:t>nuclearite</a:t>
            </a:r>
            <a:r>
              <a:rPr lang="en-US" sz="2000" dirty="0" smtClean="0">
                <a:sym typeface="Wingdings" pitchFamily="2" charset="2"/>
              </a:rPr>
              <a:t>  </a:t>
            </a:r>
            <a:r>
              <a:rPr lang="en-US" sz="2000" dirty="0" err="1" smtClean="0">
                <a:sym typeface="Wingdings" pitchFamily="2" charset="2"/>
              </a:rPr>
              <a:t>h</a:t>
            </a:r>
            <a:r>
              <a:rPr lang="en-US" sz="2000" baseline="-25000" dirty="0" err="1" smtClean="0">
                <a:sym typeface="Wingdings" pitchFamily="2" charset="2"/>
              </a:rPr>
              <a:t>max</a:t>
            </a:r>
            <a:r>
              <a:rPr lang="en-US" sz="2000" dirty="0" smtClean="0">
                <a:sym typeface="Wingdings" pitchFamily="2" charset="2"/>
              </a:rPr>
              <a:t> ~ 60 km</a:t>
            </a:r>
            <a:endParaRPr lang="en-US" sz="2000" dirty="0" smtClean="0"/>
          </a:p>
        </p:txBody>
      </p:sp>
      <p:sp>
        <p:nvSpPr>
          <p:cNvPr id="16" name="Segnaposto numero diapositiva 15"/>
          <p:cNvSpPr>
            <a:spLocks noGrp="1"/>
          </p:cNvSpPr>
          <p:nvPr>
            <p:ph type="sldNum" sz="quarter" idx="12"/>
          </p:nvPr>
        </p:nvSpPr>
        <p:spPr/>
        <p:txBody>
          <a:bodyPr/>
          <a:lstStyle/>
          <a:p>
            <a:fld id="{64EB0A97-64CF-44C0-8AA9-F1B406819B6A}" type="slidenum">
              <a:rPr lang="it-IT" smtClean="0"/>
              <a:pPr/>
              <a:t>8</a:t>
            </a:fld>
            <a:endParaRPr lang="it-IT"/>
          </a:p>
        </p:txBody>
      </p:sp>
      <p:sp>
        <p:nvSpPr>
          <p:cNvPr id="24578" name="Rectangle 2"/>
          <p:cNvSpPr>
            <a:spLocks noChangeArrowheads="1"/>
          </p:cNvSpPr>
          <p:nvPr/>
        </p:nvSpPr>
        <p:spPr bwMode="auto">
          <a:xfrm>
            <a:off x="1" y="4393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4580" name="Rectangle 4"/>
          <p:cNvSpPr>
            <a:spLocks noChangeArrowheads="1"/>
          </p:cNvSpPr>
          <p:nvPr/>
        </p:nvSpPr>
        <p:spPr bwMode="auto">
          <a:xfrm>
            <a:off x="1" y="4393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4581" name="Rectangle 5"/>
          <p:cNvSpPr>
            <a:spLocks noChangeArrowheads="1"/>
          </p:cNvSpPr>
          <p:nvPr/>
        </p:nvSpPr>
        <p:spPr bwMode="auto">
          <a:xfrm>
            <a:off x="1" y="6154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387"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3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23" name="Gruppo 22"/>
          <p:cNvGrpSpPr/>
          <p:nvPr/>
        </p:nvGrpSpPr>
        <p:grpSpPr>
          <a:xfrm>
            <a:off x="3059832" y="2420888"/>
            <a:ext cx="4796314" cy="2980636"/>
            <a:chOff x="3131840" y="2294865"/>
            <a:chExt cx="4796314" cy="2980636"/>
          </a:xfrm>
        </p:grpSpPr>
        <p:pic>
          <p:nvPicPr>
            <p:cNvPr id="17" name="Immagine 16" descr="magn.JPG"/>
            <p:cNvPicPr>
              <a:picLocks noChangeAspect="1"/>
            </p:cNvPicPr>
            <p:nvPr/>
          </p:nvPicPr>
          <p:blipFill>
            <a:blip r:embed="rId2" cstate="print"/>
            <a:stretch>
              <a:fillRect/>
            </a:stretch>
          </p:blipFill>
          <p:spPr>
            <a:xfrm>
              <a:off x="3131840" y="2294865"/>
              <a:ext cx="4796314" cy="630079"/>
            </a:xfrm>
            <a:prstGeom prst="rect">
              <a:avLst/>
            </a:prstGeom>
            <a:ln>
              <a:solidFill>
                <a:srgbClr val="002060"/>
              </a:solidFill>
            </a:ln>
          </p:spPr>
        </p:pic>
        <p:pic>
          <p:nvPicPr>
            <p:cNvPr id="19" name="Immagine 18" descr="hmax.JPG"/>
            <p:cNvPicPr>
              <a:picLocks noChangeAspect="1"/>
            </p:cNvPicPr>
            <p:nvPr/>
          </p:nvPicPr>
          <p:blipFill>
            <a:blip r:embed="rId3" cstate="print"/>
            <a:stretch>
              <a:fillRect/>
            </a:stretch>
          </p:blipFill>
          <p:spPr>
            <a:xfrm>
              <a:off x="4597738" y="4581128"/>
              <a:ext cx="3330416" cy="694373"/>
            </a:xfrm>
            <a:prstGeom prst="rect">
              <a:avLst/>
            </a:prstGeom>
            <a:ln>
              <a:solidFill>
                <a:srgbClr val="002060"/>
              </a:solidFill>
            </a:ln>
          </p:spPr>
        </p:pic>
        <p:pic>
          <p:nvPicPr>
            <p:cNvPr id="22" name="Immagine 21" descr="magn100km.JPG"/>
            <p:cNvPicPr>
              <a:picLocks noChangeAspect="1"/>
            </p:cNvPicPr>
            <p:nvPr/>
          </p:nvPicPr>
          <p:blipFill>
            <a:blip r:embed="rId4" cstate="print"/>
            <a:stretch>
              <a:fillRect/>
            </a:stretch>
          </p:blipFill>
          <p:spPr>
            <a:xfrm>
              <a:off x="4941114" y="3555023"/>
              <a:ext cx="2987040" cy="666750"/>
            </a:xfrm>
            <a:prstGeom prst="rect">
              <a:avLst/>
            </a:prstGeom>
            <a:ln>
              <a:solidFill>
                <a:srgbClr val="002060"/>
              </a:solidFill>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7499176" cy="1138139"/>
          </a:xfrm>
        </p:spPr>
        <p:txBody>
          <a:bodyPr>
            <a:normAutofit/>
          </a:bodyPr>
          <a:lstStyle/>
          <a:p>
            <a:pPr algn="l"/>
            <a:r>
              <a:rPr lang="it-IT" b="1" dirty="0" smtClean="0"/>
              <a:t>NUCLEARITES </a:t>
            </a:r>
            <a:r>
              <a:rPr lang="it-IT" b="1" i="1" dirty="0" smtClean="0"/>
              <a:t>vs</a:t>
            </a:r>
            <a:r>
              <a:rPr lang="it-IT" b="1" dirty="0" smtClean="0"/>
              <a:t> METEORS</a:t>
            </a:r>
            <a:endParaRPr lang="it-IT" b="1" dirty="0"/>
          </a:p>
        </p:txBody>
      </p:sp>
      <p:sp>
        <p:nvSpPr>
          <p:cNvPr id="3" name="Segnaposto contenuto 2"/>
          <p:cNvSpPr>
            <a:spLocks noGrp="1"/>
          </p:cNvSpPr>
          <p:nvPr>
            <p:ph idx="1"/>
          </p:nvPr>
        </p:nvSpPr>
        <p:spPr>
          <a:xfrm>
            <a:off x="467544" y="1495325"/>
            <a:ext cx="8229600" cy="4597971"/>
          </a:xfrm>
        </p:spPr>
        <p:txBody>
          <a:bodyPr>
            <a:normAutofit/>
          </a:bodyPr>
          <a:lstStyle/>
          <a:p>
            <a:pPr marL="0">
              <a:spcBef>
                <a:spcPts val="0"/>
              </a:spcBef>
              <a:buNone/>
            </a:pPr>
            <a:r>
              <a:rPr lang="en-GB" sz="2800" dirty="0" smtClean="0"/>
              <a:t>Nuclearites are faster than Meteors:</a:t>
            </a:r>
          </a:p>
          <a:p>
            <a:pPr marL="0">
              <a:spcBef>
                <a:spcPts val="0"/>
              </a:spcBef>
              <a:buNone/>
            </a:pPr>
            <a:endParaRPr lang="en-GB" sz="2800" dirty="0" smtClean="0"/>
          </a:p>
          <a:p>
            <a:pPr marL="0">
              <a:spcBef>
                <a:spcPts val="0"/>
              </a:spcBef>
              <a:buNone/>
            </a:pPr>
            <a:endParaRPr lang="en-GB" sz="2800" dirty="0" smtClean="0"/>
          </a:p>
          <a:p>
            <a:pPr marL="0">
              <a:spcBef>
                <a:spcPts val="0"/>
              </a:spcBef>
            </a:pPr>
            <a:endParaRPr lang="en-GB" sz="2800" dirty="0" smtClean="0"/>
          </a:p>
          <a:p>
            <a:pPr marL="0">
              <a:spcBef>
                <a:spcPts val="0"/>
              </a:spcBef>
            </a:pPr>
            <a:endParaRPr lang="en-GB" sz="2800" dirty="0" smtClean="0"/>
          </a:p>
          <a:p>
            <a:pPr marL="0">
              <a:spcBef>
                <a:spcPts val="0"/>
              </a:spcBef>
              <a:buNone/>
            </a:pPr>
            <a:r>
              <a:rPr lang="en-GB" sz="2800" dirty="0" smtClean="0"/>
              <a:t>The </a:t>
            </a:r>
            <a:r>
              <a:rPr lang="en-GB" sz="2800" b="1" dirty="0" smtClean="0"/>
              <a:t>light emitted</a:t>
            </a:r>
            <a:r>
              <a:rPr lang="en-GB" sz="2800" dirty="0" smtClean="0"/>
              <a:t> by nuclearite is constant at h </a:t>
            </a:r>
            <a:r>
              <a:rPr lang="en-GB" sz="2800" dirty="0" smtClean="0">
                <a:sym typeface="Symbol"/>
              </a:rPr>
              <a:t> </a:t>
            </a:r>
            <a:r>
              <a:rPr lang="en-GB" sz="2800" dirty="0" smtClean="0"/>
              <a:t>h</a:t>
            </a:r>
            <a:r>
              <a:rPr lang="en-GB" sz="2800" baseline="-25000" dirty="0" smtClean="0"/>
              <a:t>max</a:t>
            </a:r>
            <a:r>
              <a:rPr lang="en-GB" sz="2800" dirty="0" smtClean="0"/>
              <a:t>.</a:t>
            </a:r>
          </a:p>
          <a:p>
            <a:pPr marL="0">
              <a:spcBef>
                <a:spcPts val="0"/>
              </a:spcBef>
            </a:pPr>
            <a:endParaRPr lang="en-GB" sz="2800" dirty="0" smtClean="0"/>
          </a:p>
          <a:p>
            <a:pPr marL="0">
              <a:spcBef>
                <a:spcPts val="0"/>
              </a:spcBef>
              <a:buNone/>
            </a:pPr>
            <a:r>
              <a:rPr lang="en-GB" sz="2800" dirty="0" smtClean="0"/>
              <a:t>Meteors move only downwards while </a:t>
            </a:r>
            <a:r>
              <a:rPr lang="en-GB" sz="2800" dirty="0" err="1" smtClean="0"/>
              <a:t>Nuclearite</a:t>
            </a:r>
            <a:r>
              <a:rPr lang="en-GB" sz="2800" dirty="0" smtClean="0"/>
              <a:t> can move also </a:t>
            </a:r>
            <a:r>
              <a:rPr lang="en-GB" sz="2800" b="1" dirty="0" smtClean="0"/>
              <a:t>upward</a:t>
            </a:r>
            <a:r>
              <a:rPr lang="en-GB" sz="2800" dirty="0" smtClean="0"/>
              <a:t> (mass greater than 0.1 g).</a:t>
            </a:r>
          </a:p>
        </p:txBody>
      </p:sp>
      <p:sp>
        <p:nvSpPr>
          <p:cNvPr id="8" name="Segnaposto numero diapositiva 7"/>
          <p:cNvSpPr>
            <a:spLocks noGrp="1"/>
          </p:cNvSpPr>
          <p:nvPr>
            <p:ph type="sldNum" sz="quarter" idx="12"/>
          </p:nvPr>
        </p:nvSpPr>
        <p:spPr/>
        <p:txBody>
          <a:bodyPr/>
          <a:lstStyle/>
          <a:p>
            <a:fld id="{64EB0A97-64CF-44C0-8AA9-F1B406819B6A}" type="slidenum">
              <a:rPr lang="it-IT" smtClean="0"/>
              <a:pPr/>
              <a:t>9</a:t>
            </a:fld>
            <a:endParaRPr lang="it-IT"/>
          </a:p>
        </p:txBody>
      </p:sp>
      <p:sp>
        <p:nvSpPr>
          <p:cNvPr id="7170" name="Rectangle 2"/>
          <p:cNvSpPr>
            <a:spLocks noChangeArrowheads="1"/>
          </p:cNvSpPr>
          <p:nvPr/>
        </p:nvSpPr>
        <p:spPr bwMode="auto">
          <a:xfrm>
            <a:off x="1" y="4393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171" name="Rectangle 3"/>
          <p:cNvSpPr>
            <a:spLocks noChangeArrowheads="1"/>
          </p:cNvSpPr>
          <p:nvPr/>
        </p:nvSpPr>
        <p:spPr bwMode="auto">
          <a:xfrm>
            <a:off x="1" y="6154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Immagine 8" descr="speed.JPG"/>
          <p:cNvPicPr>
            <a:picLocks noChangeAspect="1"/>
          </p:cNvPicPr>
          <p:nvPr/>
        </p:nvPicPr>
        <p:blipFill>
          <a:blip r:embed="rId2" cstate="print"/>
          <a:stretch>
            <a:fillRect/>
          </a:stretch>
        </p:blipFill>
        <p:spPr>
          <a:xfrm>
            <a:off x="899592" y="2420888"/>
            <a:ext cx="7317385" cy="792088"/>
          </a:xfrm>
          <a:prstGeom prst="rect">
            <a:avLst/>
          </a:prstGeom>
          <a:ln>
            <a:solidFill>
              <a:srgbClr val="00206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3879</TotalTime>
  <Words>2491</Words>
  <Application>Microsoft Office PowerPoint</Application>
  <PresentationFormat>Presentazione su schermo (4:3)</PresentationFormat>
  <Paragraphs>459</Paragraphs>
  <Slides>51</Slides>
  <Notes>1</Notes>
  <HiddenSlides>0</HiddenSlides>
  <MMClips>1</MMClips>
  <ScaleCrop>false</ScaleCrop>
  <HeadingPairs>
    <vt:vector size="4" baseType="variant">
      <vt:variant>
        <vt:lpstr>Tema</vt:lpstr>
      </vt:variant>
      <vt:variant>
        <vt:i4>1</vt:i4>
      </vt:variant>
      <vt:variant>
        <vt:lpstr>Titoli diapositive</vt:lpstr>
      </vt:variant>
      <vt:variant>
        <vt:i4>51</vt:i4>
      </vt:variant>
    </vt:vector>
  </HeadingPairs>
  <TitlesOfParts>
    <vt:vector size="52" baseType="lpstr">
      <vt:lpstr>Tema di Office</vt:lpstr>
      <vt:lpstr>SIMULATIONS OF NUCLEARITES SIGNALS FOR THE Mini-EUSO SPACE EXPERIMENT</vt:lpstr>
      <vt:lpstr>AIM OF THE STUDY</vt:lpstr>
      <vt:lpstr>INTRODUCTION</vt:lpstr>
      <vt:lpstr>Mini-EUSO</vt:lpstr>
      <vt:lpstr>Diapositiva 5</vt:lpstr>
      <vt:lpstr>NUCLEARITES: STRUCTURE</vt:lpstr>
      <vt:lpstr>NUCLEARITES: ORIGIN</vt:lpstr>
      <vt:lpstr>NUCLEARITES: SPEED and MASS</vt:lpstr>
      <vt:lpstr>NUCLEARITES vs METEORS</vt:lpstr>
      <vt:lpstr>Diapositiva 10</vt:lpstr>
      <vt:lpstr>Diapositiva 11</vt:lpstr>
      <vt:lpstr>FOV: PROPERTIES</vt:lpstr>
      <vt:lpstr>FOV: DISTRIBUTION ON EACH FACE AND ON BASE</vt:lpstr>
      <vt:lpstr>FOV SPACE ISOTROPY: Face, Face</vt:lpstr>
      <vt:lpstr>FOV SPACE ISOTROPY: Base, Base</vt:lpstr>
      <vt:lpstr>FOV:  ASSUMPTIONS</vt:lpstr>
      <vt:lpstr>SIMULATIONS</vt:lpstr>
      <vt:lpstr>NUCLEARITE SIMULATIONS</vt:lpstr>
      <vt:lpstr>SIMULATION I/O</vt:lpstr>
      <vt:lpstr>FROM FACES</vt:lpstr>
      <vt:lpstr>READING THE LIGHT CURVE</vt:lpstr>
      <vt:lpstr>FROM FACES</vt:lpstr>
      <vt:lpstr>FROM BASE</vt:lpstr>
      <vt:lpstr>VELOCITY VECTORIAL COMPONENTS</vt:lpstr>
      <vt:lpstr>DISTRIBUTIONS: t, m, hmax, TRACK WIDTH </vt:lpstr>
      <vt:lpstr>Diapositiva 26</vt:lpstr>
      <vt:lpstr>Diapositiva 27</vt:lpstr>
      <vt:lpstr>UPPER LIMIT OF NUCLEARITES’ FLUX, THEORY </vt:lpstr>
      <vt:lpstr>CUT CONDITIONS</vt:lpstr>
      <vt:lpstr>INTERVAL OF MASS</vt:lpstr>
      <vt:lpstr>ESTIMATED UPPER LIMIT OF NUCLEARITES’ FLUX</vt:lpstr>
      <vt:lpstr>SUMMARY</vt:lpstr>
      <vt:lpstr>FIRST SET OF DATA FROM Mini-EUSO</vt:lpstr>
      <vt:lpstr>Diapositiva 34</vt:lpstr>
      <vt:lpstr>MORE DETAILS…</vt:lpstr>
      <vt:lpstr>A DEEPER VIEW</vt:lpstr>
      <vt:lpstr>INSTRUMENT</vt:lpstr>
      <vt:lpstr>Diapositiva 38</vt:lpstr>
      <vt:lpstr>Diapositiva 39</vt:lpstr>
      <vt:lpstr>INSTRUMENT: VISIBLE and IR CAMERAS</vt:lpstr>
      <vt:lpstr>Diapositiva 41</vt:lpstr>
      <vt:lpstr>NUCLEARITE PROPERTIES</vt:lpstr>
      <vt:lpstr>ADDITIONAL NUCLEARITES PROPERTIES</vt:lpstr>
      <vt:lpstr>DARK MATTER</vt:lpstr>
      <vt:lpstr>DARK MATTER (1)</vt:lpstr>
      <vt:lpstr>DARK MATTER (2)</vt:lpstr>
      <vt:lpstr>CUT CONDITIONS</vt:lpstr>
      <vt:lpstr>CUT CONDITIONS 1</vt:lpstr>
      <vt:lpstr>CUT CONDITIONS 2</vt:lpstr>
      <vt:lpstr>CUT CONDITIONS 3</vt:lpstr>
      <vt:lpstr>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OF NUCLEARITES SIGNALS FOR THE Mini-EUSO SPATIAL EXPERIMENT</dc:title>
  <dc:creator>Riccardo Corno</dc:creator>
  <cp:lastModifiedBy>Riccardo Corno</cp:lastModifiedBy>
  <cp:revision>942</cp:revision>
  <dcterms:created xsi:type="dcterms:W3CDTF">2019-09-04T08:58:04Z</dcterms:created>
  <dcterms:modified xsi:type="dcterms:W3CDTF">2019-10-21T15:20:03Z</dcterms:modified>
</cp:coreProperties>
</file>