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Lst>
  <p:sldSz cy="5143500" cx="9144000"/>
  <p:notesSz cx="6858000" cy="9144000"/>
  <p:embeddedFontLst>
    <p:embeddedFont>
      <p:font typeface="Nunito"/>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D8FB282-C4DD-418B-80C9-BB244DCA83AD}">
  <a:tblStyle styleId="{4D8FB282-C4DD-418B-80C9-BB244DCA83A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font" Target="fonts/Nunito-bold.fntdata"/><Relationship Id="rId32" Type="http://schemas.openxmlformats.org/officeDocument/2006/relationships/slide" Target="slides/slide26.xml"/><Relationship Id="rId76" Type="http://schemas.openxmlformats.org/officeDocument/2006/relationships/font" Target="fonts/Nunito-regular.fntdata"/><Relationship Id="rId35" Type="http://schemas.openxmlformats.org/officeDocument/2006/relationships/slide" Target="slides/slide29.xml"/><Relationship Id="rId79" Type="http://schemas.openxmlformats.org/officeDocument/2006/relationships/font" Target="fonts/Nunito-boldItalic.fntdata"/><Relationship Id="rId34" Type="http://schemas.openxmlformats.org/officeDocument/2006/relationships/slide" Target="slides/slide28.xml"/><Relationship Id="rId78" Type="http://schemas.openxmlformats.org/officeDocument/2006/relationships/font" Target="fonts/Nunito-italic.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6e407ba1ac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6e407ba1ac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f14359bb2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6f14359bb2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6e407ba1ac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6e407ba1ac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9 elementary cells. Trigger is a concept of the futur. A mean to study the data from Mini Euso. Explain 25 is our mean from the trigger point of view. 25 elementary cells virtual in the sense to have to translate this square in one direction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6e407ba1ac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6e407ba1ac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6e407ba1ac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6e407ba1ac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6e407ba1ac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6e407ba1ac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6e407ba1ac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6e407ba1ac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6e407ba1ac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6e407ba1ac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Possible to visualize the environment and to have light curves. I learn how to use it. Expliqué les 3 diff seuils. Standard background level</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70ec5824a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70ec5824a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Possible to visualize the environment and to have light curves. I learn how to use it. Expliqué les 3 diff seuils. Standard background level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7ee75134f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7ee75134f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Possible to visualize the environment and to have light curves. I learn how to use it. Expliqué les 3 diff seuils. Standard background level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6e407ba1ac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6e407ba1ac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7ee75134f8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7ee75134f8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Possible to visualize the environment and to have light curves. I learn how to use it. Expliqué les 3 diff seuils. Standard background level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g7ee75134f8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7ee75134f8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Possible to visualize the environment and to have light curves. I learn how to use it. Expliqué les 3 diff seuils. Standard background level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g6e407ba1ac_0_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6e407ba1ac_0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6f2ef7461b_0_3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6f2ef7461b_0_3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meteors = point light source. Light curve of this one and show what is the signal related to the meteor. GTU is the time using for cosmic rays.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6e407ba1ac_0_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6e407ba1ac_0_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g6f2ef7461b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6f2ef7461b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0" name="Shape 590"/>
        <p:cNvGrpSpPr/>
        <p:nvPr/>
      </p:nvGrpSpPr>
      <p:grpSpPr>
        <a:xfrm>
          <a:off x="0" y="0"/>
          <a:ext cx="0" cy="0"/>
          <a:chOff x="0" y="0"/>
          <a:chExt cx="0" cy="0"/>
        </a:xfrm>
      </p:grpSpPr>
      <p:sp>
        <p:nvSpPr>
          <p:cNvPr id="591" name="Google Shape;591;g6f2ef7461b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6f2ef7461b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Google Shape;601;g6f2ef7461b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6f2ef7461b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6f2ef7461b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6f2ef7461b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square kilometers.Changer l’unité de l’échelle.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Google Shape;630;g6f2ef7461b_0_3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6f2ef7461b_0_3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6e407ba1ac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6e407ba1ac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4" name="Shape 644"/>
        <p:cNvGrpSpPr/>
        <p:nvPr/>
      </p:nvGrpSpPr>
      <p:grpSpPr>
        <a:xfrm>
          <a:off x="0" y="0"/>
          <a:ext cx="0" cy="0"/>
          <a:chOff x="0" y="0"/>
          <a:chExt cx="0" cy="0"/>
        </a:xfrm>
      </p:grpSpPr>
      <p:sp>
        <p:nvSpPr>
          <p:cNvPr id="645" name="Google Shape;645;g7ee75134f8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7ee75134f8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g6f2ef7461b_0_3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6f2ef7461b_0_3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8" name="Shape 668"/>
        <p:cNvGrpSpPr/>
        <p:nvPr/>
      </p:nvGrpSpPr>
      <p:grpSpPr>
        <a:xfrm>
          <a:off x="0" y="0"/>
          <a:ext cx="0" cy="0"/>
          <a:chOff x="0" y="0"/>
          <a:chExt cx="0" cy="0"/>
        </a:xfrm>
      </p:grpSpPr>
      <p:sp>
        <p:nvSpPr>
          <p:cNvPr id="669" name="Google Shape;669;g6f14359bb2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6f14359bb2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Google Shape;678;g70ec5824a5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70ec5824a5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Google Shape;689;g6f2ef7461b_0_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6f2ef7461b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Google Shape;697;g6f2ef7461b_0_8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6f2ef7461b_0_8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Version 2019</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g6f2ef7461b_0_1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6f2ef7461b_0_1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0" name="Shape 720"/>
        <p:cNvGrpSpPr/>
        <p:nvPr/>
      </p:nvGrpSpPr>
      <p:grpSpPr>
        <a:xfrm>
          <a:off x="0" y="0"/>
          <a:ext cx="0" cy="0"/>
          <a:chOff x="0" y="0"/>
          <a:chExt cx="0" cy="0"/>
        </a:xfrm>
      </p:grpSpPr>
      <p:sp>
        <p:nvSpPr>
          <p:cNvPr id="721" name="Google Shape;721;g6f2ef7461b_0_1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6f2ef7461b_0_1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Maybe explain the sensitivity of Mini Euso. SD size related to the distance.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1" name="Shape 731"/>
        <p:cNvGrpSpPr/>
        <p:nvPr/>
      </p:nvGrpSpPr>
      <p:grpSpPr>
        <a:xfrm>
          <a:off x="0" y="0"/>
          <a:ext cx="0" cy="0"/>
          <a:chOff x="0" y="0"/>
          <a:chExt cx="0" cy="0"/>
        </a:xfrm>
      </p:grpSpPr>
      <p:sp>
        <p:nvSpPr>
          <p:cNvPr id="732" name="Google Shape;732;g6f2ef7461b_0_3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6f2ef7461b_0_3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4" name="Shape 744"/>
        <p:cNvGrpSpPr/>
        <p:nvPr/>
      </p:nvGrpSpPr>
      <p:grpSpPr>
        <a:xfrm>
          <a:off x="0" y="0"/>
          <a:ext cx="0" cy="0"/>
          <a:chOff x="0" y="0"/>
          <a:chExt cx="0" cy="0"/>
        </a:xfrm>
      </p:grpSpPr>
      <p:sp>
        <p:nvSpPr>
          <p:cNvPr id="745" name="Google Shape;745;g6f2ef7461b_0_3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6f2ef7461b_0_3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6e407ba1ac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6e407ba1ac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rgbClr val="FF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9" name="Shape 759"/>
        <p:cNvGrpSpPr/>
        <p:nvPr/>
      </p:nvGrpSpPr>
      <p:grpSpPr>
        <a:xfrm>
          <a:off x="0" y="0"/>
          <a:ext cx="0" cy="0"/>
          <a:chOff x="0" y="0"/>
          <a:chExt cx="0" cy="0"/>
        </a:xfrm>
      </p:grpSpPr>
      <p:sp>
        <p:nvSpPr>
          <p:cNvPr id="760" name="Google Shape;760;g70ec5824a5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70ec5824a5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1" name="Shape 771"/>
        <p:cNvGrpSpPr/>
        <p:nvPr/>
      </p:nvGrpSpPr>
      <p:grpSpPr>
        <a:xfrm>
          <a:off x="0" y="0"/>
          <a:ext cx="0" cy="0"/>
          <a:chOff x="0" y="0"/>
          <a:chExt cx="0" cy="0"/>
        </a:xfrm>
      </p:grpSpPr>
      <p:sp>
        <p:nvSpPr>
          <p:cNvPr id="772" name="Google Shape;772;g6f2ef7461b_0_1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6f2ef7461b_0_1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6" name="Shape 786"/>
        <p:cNvGrpSpPr/>
        <p:nvPr/>
      </p:nvGrpSpPr>
      <p:grpSpPr>
        <a:xfrm>
          <a:off x="0" y="0"/>
          <a:ext cx="0" cy="0"/>
          <a:chOff x="0" y="0"/>
          <a:chExt cx="0" cy="0"/>
        </a:xfrm>
      </p:grpSpPr>
      <p:sp>
        <p:nvSpPr>
          <p:cNvPr id="787" name="Google Shape;787;g6f2ef7461b_0_1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6f2ef7461b_0_1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9" name="Shape 799"/>
        <p:cNvGrpSpPr/>
        <p:nvPr/>
      </p:nvGrpSpPr>
      <p:grpSpPr>
        <a:xfrm>
          <a:off x="0" y="0"/>
          <a:ext cx="0" cy="0"/>
          <a:chOff x="0" y="0"/>
          <a:chExt cx="0" cy="0"/>
        </a:xfrm>
      </p:grpSpPr>
      <p:sp>
        <p:nvSpPr>
          <p:cNvPr id="800" name="Google Shape;800;g70ec5824a5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70ec5824a5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3" name="Shape 813"/>
        <p:cNvGrpSpPr/>
        <p:nvPr/>
      </p:nvGrpSpPr>
      <p:grpSpPr>
        <a:xfrm>
          <a:off x="0" y="0"/>
          <a:ext cx="0" cy="0"/>
          <a:chOff x="0" y="0"/>
          <a:chExt cx="0" cy="0"/>
        </a:xfrm>
      </p:grpSpPr>
      <p:sp>
        <p:nvSpPr>
          <p:cNvPr id="814" name="Google Shape;814;g6f2ef7461b_0_2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6f2ef7461b_0_2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9" name="Shape 829"/>
        <p:cNvGrpSpPr/>
        <p:nvPr/>
      </p:nvGrpSpPr>
      <p:grpSpPr>
        <a:xfrm>
          <a:off x="0" y="0"/>
          <a:ext cx="0" cy="0"/>
          <a:chOff x="0" y="0"/>
          <a:chExt cx="0" cy="0"/>
        </a:xfrm>
      </p:grpSpPr>
      <p:sp>
        <p:nvSpPr>
          <p:cNvPr id="830" name="Google Shape;830;g6f2ef7461b_0_2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6f2ef7461b_0_2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0" name="Shape 850"/>
        <p:cNvGrpSpPr/>
        <p:nvPr/>
      </p:nvGrpSpPr>
      <p:grpSpPr>
        <a:xfrm>
          <a:off x="0" y="0"/>
          <a:ext cx="0" cy="0"/>
          <a:chOff x="0" y="0"/>
          <a:chExt cx="0" cy="0"/>
        </a:xfrm>
      </p:grpSpPr>
      <p:sp>
        <p:nvSpPr>
          <p:cNvPr id="851" name="Google Shape;851;g70ec5824a5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70ec5824a5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9" name="Shape 859"/>
        <p:cNvGrpSpPr/>
        <p:nvPr/>
      </p:nvGrpSpPr>
      <p:grpSpPr>
        <a:xfrm>
          <a:off x="0" y="0"/>
          <a:ext cx="0" cy="0"/>
          <a:chOff x="0" y="0"/>
          <a:chExt cx="0" cy="0"/>
        </a:xfrm>
      </p:grpSpPr>
      <p:sp>
        <p:nvSpPr>
          <p:cNvPr id="860" name="Google Shape;860;g70ec5824a5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70ec5824a5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7" name="Shape 867"/>
        <p:cNvGrpSpPr/>
        <p:nvPr/>
      </p:nvGrpSpPr>
      <p:grpSpPr>
        <a:xfrm>
          <a:off x="0" y="0"/>
          <a:ext cx="0" cy="0"/>
          <a:chOff x="0" y="0"/>
          <a:chExt cx="0" cy="0"/>
        </a:xfrm>
      </p:grpSpPr>
      <p:sp>
        <p:nvSpPr>
          <p:cNvPr id="868" name="Google Shape;868;g70ec5824a5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70ec5824a5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7" name="Shape 877"/>
        <p:cNvGrpSpPr/>
        <p:nvPr/>
      </p:nvGrpSpPr>
      <p:grpSpPr>
        <a:xfrm>
          <a:off x="0" y="0"/>
          <a:ext cx="0" cy="0"/>
          <a:chOff x="0" y="0"/>
          <a:chExt cx="0" cy="0"/>
        </a:xfrm>
      </p:grpSpPr>
      <p:sp>
        <p:nvSpPr>
          <p:cNvPr id="878" name="Google Shape;878;g7ee75134f8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7ee75134f8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6f14359bb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6f14359bb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rgbClr val="FF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7" name="Shape 887"/>
        <p:cNvGrpSpPr/>
        <p:nvPr/>
      </p:nvGrpSpPr>
      <p:grpSpPr>
        <a:xfrm>
          <a:off x="0" y="0"/>
          <a:ext cx="0" cy="0"/>
          <a:chOff x="0" y="0"/>
          <a:chExt cx="0" cy="0"/>
        </a:xfrm>
      </p:grpSpPr>
      <p:sp>
        <p:nvSpPr>
          <p:cNvPr id="888" name="Google Shape;888;g7ee75134f8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7ee75134f8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0" name="Shape 900"/>
        <p:cNvGrpSpPr/>
        <p:nvPr/>
      </p:nvGrpSpPr>
      <p:grpSpPr>
        <a:xfrm>
          <a:off x="0" y="0"/>
          <a:ext cx="0" cy="0"/>
          <a:chOff x="0" y="0"/>
          <a:chExt cx="0" cy="0"/>
        </a:xfrm>
      </p:grpSpPr>
      <p:sp>
        <p:nvSpPr>
          <p:cNvPr id="901" name="Google Shape;901;g70ec5824a5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70ec5824a5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2" name="Shape 912"/>
        <p:cNvGrpSpPr/>
        <p:nvPr/>
      </p:nvGrpSpPr>
      <p:grpSpPr>
        <a:xfrm>
          <a:off x="0" y="0"/>
          <a:ext cx="0" cy="0"/>
          <a:chOff x="0" y="0"/>
          <a:chExt cx="0" cy="0"/>
        </a:xfrm>
      </p:grpSpPr>
      <p:sp>
        <p:nvSpPr>
          <p:cNvPr id="913" name="Google Shape;913;g6f2ef7461b_0_3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6f2ef7461b_0_3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0" name="Shape 920"/>
        <p:cNvGrpSpPr/>
        <p:nvPr/>
      </p:nvGrpSpPr>
      <p:grpSpPr>
        <a:xfrm>
          <a:off x="0" y="0"/>
          <a:ext cx="0" cy="0"/>
          <a:chOff x="0" y="0"/>
          <a:chExt cx="0" cy="0"/>
        </a:xfrm>
      </p:grpSpPr>
      <p:sp>
        <p:nvSpPr>
          <p:cNvPr id="921" name="Google Shape;921;g6f2ef7461b_0_2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6f2ef7461b_0_2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Mini Euso is operating only sporadicaly time. Mini Euso operates during the transition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9" name="Shape 929"/>
        <p:cNvGrpSpPr/>
        <p:nvPr/>
      </p:nvGrpSpPr>
      <p:grpSpPr>
        <a:xfrm>
          <a:off x="0" y="0"/>
          <a:ext cx="0" cy="0"/>
          <a:chOff x="0" y="0"/>
          <a:chExt cx="0" cy="0"/>
        </a:xfrm>
      </p:grpSpPr>
      <p:sp>
        <p:nvSpPr>
          <p:cNvPr id="930" name="Google Shape;930;g6f2ef7461b_0_2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6f2ef7461b_0_2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5" name="Shape 945"/>
        <p:cNvGrpSpPr/>
        <p:nvPr/>
      </p:nvGrpSpPr>
      <p:grpSpPr>
        <a:xfrm>
          <a:off x="0" y="0"/>
          <a:ext cx="0" cy="0"/>
          <a:chOff x="0" y="0"/>
          <a:chExt cx="0" cy="0"/>
        </a:xfrm>
      </p:grpSpPr>
      <p:sp>
        <p:nvSpPr>
          <p:cNvPr id="946" name="Google Shape;946;g6f2ef7461b_0_3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6f2ef7461b_0_3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0" name="Shape 950"/>
        <p:cNvGrpSpPr/>
        <p:nvPr/>
      </p:nvGrpSpPr>
      <p:grpSpPr>
        <a:xfrm>
          <a:off x="0" y="0"/>
          <a:ext cx="0" cy="0"/>
          <a:chOff x="0" y="0"/>
          <a:chExt cx="0" cy="0"/>
        </a:xfrm>
      </p:grpSpPr>
      <p:sp>
        <p:nvSpPr>
          <p:cNvPr id="951" name="Google Shape;951;g6f2ef7461b_0_2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6f2ef7461b_0_2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1" name="Shape 971"/>
        <p:cNvGrpSpPr/>
        <p:nvPr/>
      </p:nvGrpSpPr>
      <p:grpSpPr>
        <a:xfrm>
          <a:off x="0" y="0"/>
          <a:ext cx="0" cy="0"/>
          <a:chOff x="0" y="0"/>
          <a:chExt cx="0" cy="0"/>
        </a:xfrm>
      </p:grpSpPr>
      <p:sp>
        <p:nvSpPr>
          <p:cNvPr id="972" name="Google Shape;972;g6f2ef7461b_0_29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6f2ef7461b_0_2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2" name="Shape 992"/>
        <p:cNvGrpSpPr/>
        <p:nvPr/>
      </p:nvGrpSpPr>
      <p:grpSpPr>
        <a:xfrm>
          <a:off x="0" y="0"/>
          <a:ext cx="0" cy="0"/>
          <a:chOff x="0" y="0"/>
          <a:chExt cx="0" cy="0"/>
        </a:xfrm>
      </p:grpSpPr>
      <p:sp>
        <p:nvSpPr>
          <p:cNvPr id="993" name="Google Shape;993;g6f2ef7461b_0_30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6f2ef7461b_0_30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5" name="Shape 1015"/>
        <p:cNvGrpSpPr/>
        <p:nvPr/>
      </p:nvGrpSpPr>
      <p:grpSpPr>
        <a:xfrm>
          <a:off x="0" y="0"/>
          <a:ext cx="0" cy="0"/>
          <a:chOff x="0" y="0"/>
          <a:chExt cx="0" cy="0"/>
        </a:xfrm>
      </p:grpSpPr>
      <p:sp>
        <p:nvSpPr>
          <p:cNvPr id="1016" name="Google Shape;1016;g6f2ef7461b_0_3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6f2ef7461b_0_3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70ec5824a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70ec5824a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rgbClr val="FF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8" name="Shape 1038"/>
        <p:cNvGrpSpPr/>
        <p:nvPr/>
      </p:nvGrpSpPr>
      <p:grpSpPr>
        <a:xfrm>
          <a:off x="0" y="0"/>
          <a:ext cx="0" cy="0"/>
          <a:chOff x="0" y="0"/>
          <a:chExt cx="0" cy="0"/>
        </a:xfrm>
      </p:grpSpPr>
      <p:sp>
        <p:nvSpPr>
          <p:cNvPr id="1039" name="Google Shape;1039;g6f2ef7461b_0_3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6f2ef7461b_0_3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8" name="Shape 1058"/>
        <p:cNvGrpSpPr/>
        <p:nvPr/>
      </p:nvGrpSpPr>
      <p:grpSpPr>
        <a:xfrm>
          <a:off x="0" y="0"/>
          <a:ext cx="0" cy="0"/>
          <a:chOff x="0" y="0"/>
          <a:chExt cx="0" cy="0"/>
        </a:xfrm>
      </p:grpSpPr>
      <p:sp>
        <p:nvSpPr>
          <p:cNvPr id="1059" name="Google Shape;1059;g6f2ef7461b_0_27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6f2ef7461b_0_27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9" name="Shape 1079"/>
        <p:cNvGrpSpPr/>
        <p:nvPr/>
      </p:nvGrpSpPr>
      <p:grpSpPr>
        <a:xfrm>
          <a:off x="0" y="0"/>
          <a:ext cx="0" cy="0"/>
          <a:chOff x="0" y="0"/>
          <a:chExt cx="0" cy="0"/>
        </a:xfrm>
      </p:grpSpPr>
      <p:sp>
        <p:nvSpPr>
          <p:cNvPr id="1080" name="Google Shape;1080;g6f2ef7461b_0_3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6f2ef7461b_0_3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1" name="Shape 1101"/>
        <p:cNvGrpSpPr/>
        <p:nvPr/>
      </p:nvGrpSpPr>
      <p:grpSpPr>
        <a:xfrm>
          <a:off x="0" y="0"/>
          <a:ext cx="0" cy="0"/>
          <a:chOff x="0" y="0"/>
          <a:chExt cx="0" cy="0"/>
        </a:xfrm>
      </p:grpSpPr>
      <p:sp>
        <p:nvSpPr>
          <p:cNvPr id="1102" name="Google Shape;1102;g6f2ef7461b_0_9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6f2ef7461b_0_9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000000"/>
              </a:buClr>
              <a:buSzPts val="1200"/>
              <a:buFont typeface="Arial"/>
              <a:buChar char="-"/>
            </a:pPr>
            <a:r>
              <a:rPr b="1" lang="fr" sz="1200"/>
              <a:t>Space debris, smaller than 10 cm, can be sufficiently decelerated by laser impulses resulting in its re-entry to the Earth's atmosphere</a:t>
            </a:r>
            <a:endParaRPr b="1" sz="1200"/>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1" name="Shape 1111"/>
        <p:cNvGrpSpPr/>
        <p:nvPr/>
      </p:nvGrpSpPr>
      <p:grpSpPr>
        <a:xfrm>
          <a:off x="0" y="0"/>
          <a:ext cx="0" cy="0"/>
          <a:chOff x="0" y="0"/>
          <a:chExt cx="0" cy="0"/>
        </a:xfrm>
      </p:grpSpPr>
      <p:sp>
        <p:nvSpPr>
          <p:cNvPr id="1112" name="Google Shape;1112;g6f2ef7461b_0_10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6f2ef7461b_0_10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2" name="Shape 1122"/>
        <p:cNvGrpSpPr/>
        <p:nvPr/>
      </p:nvGrpSpPr>
      <p:grpSpPr>
        <a:xfrm>
          <a:off x="0" y="0"/>
          <a:ext cx="0" cy="0"/>
          <a:chOff x="0" y="0"/>
          <a:chExt cx="0" cy="0"/>
        </a:xfrm>
      </p:grpSpPr>
      <p:sp>
        <p:nvSpPr>
          <p:cNvPr id="1123" name="Google Shape;1123;g6f2ef7461b_0_1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6f2ef7461b_0_1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3" name="Shape 1133"/>
        <p:cNvGrpSpPr/>
        <p:nvPr/>
      </p:nvGrpSpPr>
      <p:grpSpPr>
        <a:xfrm>
          <a:off x="0" y="0"/>
          <a:ext cx="0" cy="0"/>
          <a:chOff x="0" y="0"/>
          <a:chExt cx="0" cy="0"/>
        </a:xfrm>
      </p:grpSpPr>
      <p:sp>
        <p:nvSpPr>
          <p:cNvPr id="1134" name="Google Shape;1134;g6f2ef7461b_0_18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6f2ef7461b_0_1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8" name="Shape 1148"/>
        <p:cNvGrpSpPr/>
        <p:nvPr/>
      </p:nvGrpSpPr>
      <p:grpSpPr>
        <a:xfrm>
          <a:off x="0" y="0"/>
          <a:ext cx="0" cy="0"/>
          <a:chOff x="0" y="0"/>
          <a:chExt cx="0" cy="0"/>
        </a:xfrm>
      </p:grpSpPr>
      <p:sp>
        <p:nvSpPr>
          <p:cNvPr id="1149" name="Google Shape;1149;g6f2ef7461b_0_3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6f2ef7461b_0_3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4" name="Shape 1164"/>
        <p:cNvGrpSpPr/>
        <p:nvPr/>
      </p:nvGrpSpPr>
      <p:grpSpPr>
        <a:xfrm>
          <a:off x="0" y="0"/>
          <a:ext cx="0" cy="0"/>
          <a:chOff x="0" y="0"/>
          <a:chExt cx="0" cy="0"/>
        </a:xfrm>
      </p:grpSpPr>
      <p:sp>
        <p:nvSpPr>
          <p:cNvPr id="1165" name="Google Shape;1165;g7100c2875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7100c2875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5" name="Shape 1175"/>
        <p:cNvGrpSpPr/>
        <p:nvPr/>
      </p:nvGrpSpPr>
      <p:grpSpPr>
        <a:xfrm>
          <a:off x="0" y="0"/>
          <a:ext cx="0" cy="0"/>
          <a:chOff x="0" y="0"/>
          <a:chExt cx="0" cy="0"/>
        </a:xfrm>
      </p:grpSpPr>
      <p:sp>
        <p:nvSpPr>
          <p:cNvPr id="1176" name="Google Shape;1176;g7100c28759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7100c28759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6e407ba1ac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6e407ba1ac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6e407ba1ac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6e407ba1ac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6e407ba1ac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6e407ba1ac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Autofit/>
          </a:bodyPr>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5.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5.gif"/><Relationship Id="rId5" Type="http://schemas.openxmlformats.org/officeDocument/2006/relationships/image" Target="../media/image17.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9.gif"/><Relationship Id="rId5" Type="http://schemas.openxmlformats.org/officeDocument/2006/relationships/image" Target="../media/image15.gif"/><Relationship Id="rId6" Type="http://schemas.openxmlformats.org/officeDocument/2006/relationships/image" Target="../media/image17.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19.gif"/><Relationship Id="rId5" Type="http://schemas.openxmlformats.org/officeDocument/2006/relationships/image" Target="../media/image15.gif"/><Relationship Id="rId6" Type="http://schemas.openxmlformats.org/officeDocument/2006/relationships/image" Target="../media/image17.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gif"/><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gif"/><Relationship Id="rId4" Type="http://schemas.openxmlformats.org/officeDocument/2006/relationships/image" Target="../media/image22.gif"/><Relationship Id="rId5" Type="http://schemas.openxmlformats.org/officeDocument/2006/relationships/image" Target="../media/image21.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21.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6.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3.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3.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3.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3.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3.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3.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3.png"/><Relationship Id="rId4" Type="http://schemas.openxmlformats.org/officeDocument/2006/relationships/image" Target="../media/image28.png"/><Relationship Id="rId5"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3.png"/><Relationship Id="rId4" Type="http://schemas.openxmlformats.org/officeDocument/2006/relationships/image" Target="../media/image28.png"/><Relationship Id="rId5"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5.gif"/><Relationship Id="rId4" Type="http://schemas.openxmlformats.org/officeDocument/2006/relationships/image" Target="../media/image37.gif"/><Relationship Id="rId5" Type="http://schemas.openxmlformats.org/officeDocument/2006/relationships/image" Target="../media/image33.png"/><Relationship Id="rId6"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5.gif"/><Relationship Id="rId4" Type="http://schemas.openxmlformats.org/officeDocument/2006/relationships/image" Target="../media/image37.gif"/><Relationship Id="rId5" Type="http://schemas.openxmlformats.org/officeDocument/2006/relationships/image" Target="../media/image33.png"/><Relationship Id="rId6"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3.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3.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3.png"/><Relationship Id="rId4" Type="http://schemas.openxmlformats.org/officeDocument/2006/relationships/image" Target="../media/image48.png"/><Relationship Id="rId5" Type="http://schemas.openxmlformats.org/officeDocument/2006/relationships/image" Target="../media/image38.png"/><Relationship Id="rId6"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1.gif"/><Relationship Id="rId4" Type="http://schemas.openxmlformats.org/officeDocument/2006/relationships/image" Target="../media/image4.png"/><Relationship Id="rId5"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2.png"/><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2.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2.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2.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2.png"/><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2.pn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42.pn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3.png"/><Relationship Id="rId4" Type="http://schemas.openxmlformats.org/officeDocument/2006/relationships/image" Target="../media/image51.png"/><Relationship Id="rId5" Type="http://schemas.openxmlformats.org/officeDocument/2006/relationships/image" Target="../media/image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1.png"/><Relationship Id="rId4" Type="http://schemas.openxmlformats.org/officeDocument/2006/relationships/image" Target="../media/image33.png"/><Relationship Id="rId5"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0.png"/><Relationship Id="rId4" Type="http://schemas.openxmlformats.org/officeDocument/2006/relationships/image" Target="../media/image33.png"/><Relationship Id="rId5" Type="http://schemas.openxmlformats.org/officeDocument/2006/relationships/image" Target="../media/image5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33.png"/><Relationship Id="rId4" Type="http://schemas.openxmlformats.org/officeDocument/2006/relationships/image" Target="../media/image2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3.png"/><Relationship Id="rId4" Type="http://schemas.openxmlformats.org/officeDocument/2006/relationships/image" Target="../media/image2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49.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pic>
        <p:nvPicPr>
          <p:cNvPr id="128" name="Google Shape;128;p13"/>
          <p:cNvPicPr preferRelativeResize="0"/>
          <p:nvPr/>
        </p:nvPicPr>
        <p:blipFill>
          <a:blip r:embed="rId3">
            <a:alphaModFix/>
          </a:blip>
          <a:stretch>
            <a:fillRect/>
          </a:stretch>
        </p:blipFill>
        <p:spPr>
          <a:xfrm>
            <a:off x="152400" y="152400"/>
            <a:ext cx="8832174" cy="4795626"/>
          </a:xfrm>
          <a:prstGeom prst="rect">
            <a:avLst/>
          </a:prstGeom>
          <a:noFill/>
          <a:ln>
            <a:noFill/>
          </a:ln>
        </p:spPr>
      </p:pic>
      <p:sp>
        <p:nvSpPr>
          <p:cNvPr id="129" name="Google Shape;129;p13"/>
          <p:cNvSpPr txBox="1"/>
          <p:nvPr>
            <p:ph type="ctrTitle"/>
          </p:nvPr>
        </p:nvSpPr>
        <p:spPr>
          <a:xfrm>
            <a:off x="152400" y="845250"/>
            <a:ext cx="45342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fr" sz="2300">
                <a:solidFill>
                  <a:srgbClr val="FFFFFF"/>
                </a:solidFill>
              </a:rPr>
              <a:t>G</a:t>
            </a:r>
            <a:r>
              <a:rPr b="1" lang="fr" sz="2300">
                <a:solidFill>
                  <a:srgbClr val="FFFFFF"/>
                </a:solidFill>
              </a:rPr>
              <a:t>round based observations of meteors and</a:t>
            </a:r>
            <a:r>
              <a:rPr b="1" lang="fr" sz="2300">
                <a:solidFill>
                  <a:schemeClr val="dk1"/>
                </a:solidFill>
              </a:rPr>
              <a:t> simulations of </a:t>
            </a:r>
            <a:r>
              <a:rPr b="1" lang="fr" sz="2300">
                <a:solidFill>
                  <a:srgbClr val="FFFFFF"/>
                </a:solidFill>
              </a:rPr>
              <a:t>space debris environment</a:t>
            </a:r>
            <a:endParaRPr b="1" sz="2300">
              <a:solidFill>
                <a:srgbClr val="FFFFFF"/>
              </a:solidFill>
            </a:endParaRPr>
          </a:p>
        </p:txBody>
      </p:sp>
      <p:sp>
        <p:nvSpPr>
          <p:cNvPr id="130" name="Google Shape;130;p13"/>
          <p:cNvSpPr txBox="1"/>
          <p:nvPr/>
        </p:nvSpPr>
        <p:spPr>
          <a:xfrm>
            <a:off x="8100925" y="4720925"/>
            <a:ext cx="1028100" cy="2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solidFill>
                  <a:srgbClr val="FFFFFF"/>
                </a:solidFill>
                <a:latin typeface="Calibri"/>
                <a:ea typeface="Calibri"/>
                <a:cs typeface="Calibri"/>
                <a:sym typeface="Calibri"/>
              </a:rPr>
              <a:t>ref : leganerd.com</a:t>
            </a:r>
            <a:endParaRPr sz="800">
              <a:solidFill>
                <a:srgbClr val="FFFFFF"/>
              </a:solidFill>
              <a:latin typeface="Calibri"/>
              <a:ea typeface="Calibri"/>
              <a:cs typeface="Calibri"/>
              <a:sym typeface="Calibri"/>
            </a:endParaRPr>
          </a:p>
        </p:txBody>
      </p:sp>
      <p:pic>
        <p:nvPicPr>
          <p:cNvPr id="131" name="Google Shape;131;p13"/>
          <p:cNvPicPr preferRelativeResize="0"/>
          <p:nvPr/>
        </p:nvPicPr>
        <p:blipFill>
          <a:blip r:embed="rId4">
            <a:alphaModFix/>
          </a:blip>
          <a:stretch>
            <a:fillRect/>
          </a:stretch>
        </p:blipFill>
        <p:spPr>
          <a:xfrm>
            <a:off x="152400" y="152400"/>
            <a:ext cx="1762101" cy="776807"/>
          </a:xfrm>
          <a:prstGeom prst="rect">
            <a:avLst/>
          </a:prstGeom>
          <a:noFill/>
          <a:ln>
            <a:noFill/>
          </a:ln>
        </p:spPr>
      </p:pic>
      <p:sp>
        <p:nvSpPr>
          <p:cNvPr id="132" name="Google Shape;132;p13"/>
          <p:cNvSpPr txBox="1"/>
          <p:nvPr/>
        </p:nvSpPr>
        <p:spPr>
          <a:xfrm>
            <a:off x="4843575" y="4203425"/>
            <a:ext cx="42636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rgbClr val="FFFFFF"/>
              </a:solidFill>
              <a:latin typeface="Calibri"/>
              <a:ea typeface="Calibri"/>
              <a:cs typeface="Calibri"/>
              <a:sym typeface="Calibri"/>
            </a:endParaRPr>
          </a:p>
          <a:p>
            <a:pPr indent="0" lvl="0" marL="0" rtl="0" algn="l">
              <a:spcBef>
                <a:spcPts val="0"/>
              </a:spcBef>
              <a:spcAft>
                <a:spcPts val="0"/>
              </a:spcAft>
              <a:buNone/>
            </a:pPr>
            <a:r>
              <a:rPr b="1" lang="fr" sz="1200">
                <a:solidFill>
                  <a:schemeClr val="dk1"/>
                </a:solidFill>
                <a:latin typeface="Calibri"/>
                <a:ea typeface="Calibri"/>
                <a:cs typeface="Calibri"/>
                <a:sym typeface="Calibri"/>
              </a:rPr>
              <a:t>Supervisors : Mario Bertaina &amp; Hiroko Miyamoto</a:t>
            </a:r>
            <a:r>
              <a:rPr b="1" lang="fr">
                <a:solidFill>
                  <a:srgbClr val="FFFFFF"/>
                </a:solidFill>
                <a:latin typeface="Calibri"/>
                <a:ea typeface="Calibri"/>
                <a:cs typeface="Calibri"/>
                <a:sym typeface="Calibri"/>
              </a:rPr>
              <a:t>    </a:t>
            </a:r>
            <a:r>
              <a:rPr b="1" lang="fr" sz="800">
                <a:solidFill>
                  <a:srgbClr val="FFFFFF"/>
                </a:solidFill>
                <a:latin typeface="Calibri"/>
                <a:ea typeface="Calibri"/>
                <a:cs typeface="Calibri"/>
                <a:sym typeface="Calibri"/>
              </a:rPr>
              <a:t>Mauca 2019/2020</a:t>
            </a:r>
            <a:endParaRPr b="1" sz="800">
              <a:solidFill>
                <a:srgbClr val="FFFFFF"/>
              </a:solidFill>
              <a:latin typeface="Calibri"/>
              <a:ea typeface="Calibri"/>
              <a:cs typeface="Calibri"/>
              <a:sym typeface="Calibri"/>
            </a:endParaRPr>
          </a:p>
        </p:txBody>
      </p:sp>
      <p:sp>
        <p:nvSpPr>
          <p:cNvPr id="133" name="Google Shape;133;p13"/>
          <p:cNvSpPr txBox="1"/>
          <p:nvPr/>
        </p:nvSpPr>
        <p:spPr>
          <a:xfrm>
            <a:off x="6158775" y="2660300"/>
            <a:ext cx="2851200" cy="68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FFFFFF"/>
                </a:solidFill>
                <a:latin typeface="Calibri"/>
                <a:ea typeface="Calibri"/>
                <a:cs typeface="Calibri"/>
                <a:sym typeface="Calibri"/>
              </a:rPr>
              <a:t>Mini-EUSO, a JEM EUSO program</a:t>
            </a:r>
            <a:endParaRPr b="1" i="1">
              <a:solidFill>
                <a:srgbClr val="FFFFFF"/>
              </a:solidFill>
              <a:latin typeface="Calibri"/>
              <a:ea typeface="Calibri"/>
              <a:cs typeface="Calibri"/>
              <a:sym typeface="Calibri"/>
            </a:endParaRPr>
          </a:p>
        </p:txBody>
      </p:sp>
      <p:pic>
        <p:nvPicPr>
          <p:cNvPr id="134" name="Google Shape;134;p13"/>
          <p:cNvPicPr preferRelativeResize="0"/>
          <p:nvPr/>
        </p:nvPicPr>
        <p:blipFill>
          <a:blip r:embed="rId5">
            <a:alphaModFix/>
          </a:blip>
          <a:stretch>
            <a:fillRect/>
          </a:stretch>
        </p:blipFill>
        <p:spPr>
          <a:xfrm>
            <a:off x="152400" y="3300575"/>
            <a:ext cx="2233524" cy="1647450"/>
          </a:xfrm>
          <a:prstGeom prst="rect">
            <a:avLst/>
          </a:prstGeom>
          <a:noFill/>
          <a:ln>
            <a:noFill/>
          </a:ln>
        </p:spPr>
      </p:pic>
      <p:sp>
        <p:nvSpPr>
          <p:cNvPr id="135" name="Google Shape;135;p13"/>
          <p:cNvSpPr txBox="1"/>
          <p:nvPr/>
        </p:nvSpPr>
        <p:spPr>
          <a:xfrm>
            <a:off x="457200" y="4720925"/>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jem-euso.infn.it</a:t>
            </a:r>
            <a:endParaRPr sz="800">
              <a:latin typeface="Calibri"/>
              <a:ea typeface="Calibri"/>
              <a:cs typeface="Calibri"/>
              <a:sym typeface="Calibri"/>
            </a:endParaRPr>
          </a:p>
        </p:txBody>
      </p:sp>
      <p:pic>
        <p:nvPicPr>
          <p:cNvPr id="136" name="Google Shape;136;p13"/>
          <p:cNvPicPr preferRelativeResize="0"/>
          <p:nvPr/>
        </p:nvPicPr>
        <p:blipFill>
          <a:blip r:embed="rId6">
            <a:alphaModFix/>
          </a:blip>
          <a:stretch>
            <a:fillRect/>
          </a:stretch>
        </p:blipFill>
        <p:spPr>
          <a:xfrm>
            <a:off x="7222475" y="152399"/>
            <a:ext cx="1762102" cy="838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id="221" name="Google Shape;221;p22"/>
          <p:cNvPicPr preferRelativeResize="0"/>
          <p:nvPr/>
        </p:nvPicPr>
        <p:blipFill>
          <a:blip r:embed="rId3">
            <a:alphaModFix/>
          </a:blip>
          <a:stretch>
            <a:fillRect/>
          </a:stretch>
        </p:blipFill>
        <p:spPr>
          <a:xfrm>
            <a:off x="4800700" y="1193375"/>
            <a:ext cx="3890074" cy="2756750"/>
          </a:xfrm>
          <a:prstGeom prst="rect">
            <a:avLst/>
          </a:prstGeom>
          <a:noFill/>
          <a:ln>
            <a:noFill/>
          </a:ln>
        </p:spPr>
      </p:pic>
      <p:sp>
        <p:nvSpPr>
          <p:cNvPr id="222" name="Google Shape;222;p22"/>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a:pPr>
            <a:r>
              <a:rPr b="1" lang="fr" sz="2800">
                <a:solidFill>
                  <a:srgbClr val="073763"/>
                </a:solidFill>
                <a:latin typeface="Nunito"/>
                <a:ea typeface="Nunito"/>
                <a:cs typeface="Nunito"/>
                <a:sym typeface="Nunito"/>
              </a:rPr>
              <a:t>Introduction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The Mini-EUSO telescope</a:t>
            </a:r>
            <a:endParaRPr b="1" sz="2000">
              <a:solidFill>
                <a:srgbClr val="0B5394"/>
              </a:solidFill>
              <a:latin typeface="Nunito"/>
              <a:ea typeface="Nunito"/>
              <a:cs typeface="Nunito"/>
              <a:sym typeface="Nunito"/>
            </a:endParaRPr>
          </a:p>
        </p:txBody>
      </p:sp>
      <p:sp>
        <p:nvSpPr>
          <p:cNvPr id="223" name="Google Shape;223;p2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24" name="Google Shape;224;p22"/>
          <p:cNvSpPr txBox="1"/>
          <p:nvPr/>
        </p:nvSpPr>
        <p:spPr>
          <a:xfrm>
            <a:off x="7611975" y="3950125"/>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jem-euso.infn.it</a:t>
            </a:r>
            <a:endParaRPr sz="800">
              <a:latin typeface="Calibri"/>
              <a:ea typeface="Calibri"/>
              <a:cs typeface="Calibri"/>
              <a:sym typeface="Calibri"/>
            </a:endParaRPr>
          </a:p>
        </p:txBody>
      </p:sp>
      <p:sp>
        <p:nvSpPr>
          <p:cNvPr id="225" name="Google Shape;225;p22"/>
          <p:cNvSpPr txBox="1"/>
          <p:nvPr>
            <p:ph idx="1" type="body"/>
          </p:nvPr>
        </p:nvSpPr>
        <p:spPr>
          <a:xfrm>
            <a:off x="469900" y="1275575"/>
            <a:ext cx="4710600" cy="3568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Internal shape</a:t>
            </a:r>
            <a:r>
              <a:rPr b="1" i="1" lang="fr" sz="1400">
                <a:solidFill>
                  <a:srgbClr val="0B5394"/>
                </a:solidFill>
                <a:latin typeface="Arial"/>
                <a:ea typeface="Arial"/>
                <a:cs typeface="Arial"/>
                <a:sym typeface="Arial"/>
              </a:rPr>
              <a:t> of the telescope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Little box of 37 * 37 * 62 cm</a:t>
            </a:r>
            <a:r>
              <a:rPr baseline="30000" lang="fr" sz="1200">
                <a:solidFill>
                  <a:srgbClr val="000000"/>
                </a:solidFill>
                <a:latin typeface="Arial"/>
                <a:ea typeface="Arial"/>
                <a:cs typeface="Arial"/>
                <a:sym typeface="Arial"/>
              </a:rPr>
              <a:t>3</a:t>
            </a:r>
            <a:endParaRPr baseline="30000" sz="1200">
              <a:solidFill>
                <a:srgbClr val="000000"/>
              </a:solidFill>
              <a:latin typeface="Arial"/>
              <a:ea typeface="Arial"/>
              <a:cs typeface="Arial"/>
              <a:sym typeface="Arial"/>
            </a:endParaRPr>
          </a:p>
          <a:p>
            <a:pPr indent="0" lvl="0" marL="457200" rtl="0" algn="l">
              <a:spcBef>
                <a:spcPts val="0"/>
              </a:spcBef>
              <a:spcAft>
                <a:spcPts val="0"/>
              </a:spcAft>
              <a:buNone/>
            </a:pPr>
            <a:r>
              <a:t/>
            </a:r>
            <a:endParaRPr baseline="30000"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An optical system employing two Fresnel lenses</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Mini-EUSO observe the Earth in the UV range (300 - 400 nm) </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A large field of view (44°)</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pic>
        <p:nvPicPr>
          <p:cNvPr id="230" name="Google Shape;230;p23"/>
          <p:cNvPicPr preferRelativeResize="0"/>
          <p:nvPr/>
        </p:nvPicPr>
        <p:blipFill>
          <a:blip r:embed="rId3">
            <a:alphaModFix/>
          </a:blip>
          <a:stretch>
            <a:fillRect/>
          </a:stretch>
        </p:blipFill>
        <p:spPr>
          <a:xfrm>
            <a:off x="4800700" y="1193375"/>
            <a:ext cx="3890074" cy="2756750"/>
          </a:xfrm>
          <a:prstGeom prst="rect">
            <a:avLst/>
          </a:prstGeom>
          <a:noFill/>
          <a:ln>
            <a:noFill/>
          </a:ln>
        </p:spPr>
      </p:pic>
      <p:sp>
        <p:nvSpPr>
          <p:cNvPr id="231" name="Google Shape;231;p23"/>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a:pPr>
            <a:r>
              <a:rPr b="1" lang="fr" sz="2800">
                <a:solidFill>
                  <a:srgbClr val="073763"/>
                </a:solidFill>
                <a:latin typeface="Nunito"/>
                <a:ea typeface="Nunito"/>
                <a:cs typeface="Nunito"/>
                <a:sym typeface="Nunito"/>
              </a:rPr>
              <a:t>Introduction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The Mini-EUSO telescope</a:t>
            </a:r>
            <a:endParaRPr b="1" sz="2000">
              <a:solidFill>
                <a:srgbClr val="0B5394"/>
              </a:solidFill>
              <a:latin typeface="Nunito"/>
              <a:ea typeface="Nunito"/>
              <a:cs typeface="Nunito"/>
              <a:sym typeface="Nunito"/>
            </a:endParaRPr>
          </a:p>
        </p:txBody>
      </p:sp>
      <p:sp>
        <p:nvSpPr>
          <p:cNvPr id="232" name="Google Shape;232;p2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33" name="Google Shape;233;p23"/>
          <p:cNvSpPr txBox="1"/>
          <p:nvPr/>
        </p:nvSpPr>
        <p:spPr>
          <a:xfrm>
            <a:off x="7611975" y="3950125"/>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jem-euso.infn.it</a:t>
            </a:r>
            <a:endParaRPr sz="800">
              <a:latin typeface="Calibri"/>
              <a:ea typeface="Calibri"/>
              <a:cs typeface="Calibri"/>
              <a:sym typeface="Calibri"/>
            </a:endParaRPr>
          </a:p>
        </p:txBody>
      </p:sp>
      <p:sp>
        <p:nvSpPr>
          <p:cNvPr id="234" name="Google Shape;234;p23"/>
          <p:cNvSpPr/>
          <p:nvPr/>
        </p:nvSpPr>
        <p:spPr>
          <a:xfrm>
            <a:off x="6523350" y="1974250"/>
            <a:ext cx="986100" cy="994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3"/>
          <p:cNvSpPr txBox="1"/>
          <p:nvPr>
            <p:ph idx="1" type="body"/>
          </p:nvPr>
        </p:nvSpPr>
        <p:spPr>
          <a:xfrm>
            <a:off x="469900" y="1275575"/>
            <a:ext cx="4710600" cy="3568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Internal shape of the telescope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Little box of 37 * 37 * 62 cm</a:t>
            </a:r>
            <a:r>
              <a:rPr baseline="30000" lang="fr" sz="1200">
                <a:solidFill>
                  <a:srgbClr val="000000"/>
                </a:solidFill>
                <a:latin typeface="Arial"/>
                <a:ea typeface="Arial"/>
                <a:cs typeface="Arial"/>
                <a:sym typeface="Arial"/>
              </a:rPr>
              <a:t>3</a:t>
            </a:r>
            <a:endParaRPr baseline="30000" sz="1200">
              <a:solidFill>
                <a:srgbClr val="000000"/>
              </a:solidFill>
              <a:latin typeface="Arial"/>
              <a:ea typeface="Arial"/>
              <a:cs typeface="Arial"/>
              <a:sym typeface="Arial"/>
            </a:endParaRPr>
          </a:p>
          <a:p>
            <a:pPr indent="0" lvl="0" marL="457200" rtl="0" algn="l">
              <a:spcBef>
                <a:spcPts val="0"/>
              </a:spcBef>
              <a:spcAft>
                <a:spcPts val="0"/>
              </a:spcAft>
              <a:buNone/>
            </a:pPr>
            <a:r>
              <a:t/>
            </a:r>
            <a:endParaRPr baseline="30000"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An optical system employing two Fresnel lenses</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Mini-EUSO observe the Earth in the UV range (300 - 400 nm) </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A large field of view (44°)</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4"/>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a:pPr>
            <a:r>
              <a:rPr b="1" lang="fr" sz="2800">
                <a:solidFill>
                  <a:srgbClr val="073763"/>
                </a:solidFill>
                <a:latin typeface="Nunito"/>
                <a:ea typeface="Nunito"/>
                <a:cs typeface="Nunito"/>
                <a:sym typeface="Nunito"/>
              </a:rPr>
              <a:t>Introduction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3"/>
            </a:pPr>
            <a:r>
              <a:rPr b="1" lang="fr" sz="2000">
                <a:solidFill>
                  <a:srgbClr val="0B5394"/>
                </a:solidFill>
                <a:latin typeface="Nunito"/>
                <a:ea typeface="Nunito"/>
                <a:cs typeface="Nunito"/>
                <a:sym typeface="Nunito"/>
              </a:rPr>
              <a:t>How Mini-EUSO works?</a:t>
            </a:r>
            <a:endParaRPr b="1" sz="2000">
              <a:solidFill>
                <a:srgbClr val="0B5394"/>
              </a:solidFill>
              <a:latin typeface="Nunito"/>
              <a:ea typeface="Nunito"/>
              <a:cs typeface="Nunito"/>
              <a:sym typeface="Nunito"/>
            </a:endParaRPr>
          </a:p>
        </p:txBody>
      </p:sp>
      <p:sp>
        <p:nvSpPr>
          <p:cNvPr id="241" name="Google Shape;241;p2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42" name="Google Shape;242;p24"/>
          <p:cNvSpPr txBox="1"/>
          <p:nvPr/>
        </p:nvSpPr>
        <p:spPr>
          <a:xfrm>
            <a:off x="6532125" y="2745850"/>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jem-euso.infn.it</a:t>
            </a:r>
            <a:endParaRPr sz="800">
              <a:latin typeface="Calibri"/>
              <a:ea typeface="Calibri"/>
              <a:cs typeface="Calibri"/>
              <a:sym typeface="Calibri"/>
            </a:endParaRPr>
          </a:p>
        </p:txBody>
      </p:sp>
      <p:sp>
        <p:nvSpPr>
          <p:cNvPr id="243" name="Google Shape;243;p24"/>
          <p:cNvSpPr txBox="1"/>
          <p:nvPr>
            <p:ph idx="1" type="body"/>
          </p:nvPr>
        </p:nvSpPr>
        <p:spPr>
          <a:xfrm>
            <a:off x="469900" y="1275575"/>
            <a:ext cx="4623300" cy="3568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Measuring during night time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The light is focused onto an array of </a:t>
            </a:r>
            <a:r>
              <a:rPr lang="fr" sz="1200">
                <a:solidFill>
                  <a:srgbClr val="FF9900"/>
                </a:solidFill>
                <a:latin typeface="Arial"/>
                <a:ea typeface="Arial"/>
                <a:cs typeface="Arial"/>
                <a:sym typeface="Arial"/>
              </a:rPr>
              <a:t>36 multi-anode photomultiplier tubes </a:t>
            </a:r>
            <a:r>
              <a:rPr lang="fr" sz="1200">
                <a:solidFill>
                  <a:srgbClr val="000000"/>
                </a:solidFill>
                <a:latin typeface="Arial"/>
                <a:ea typeface="Arial"/>
                <a:cs typeface="Arial"/>
                <a:sym typeface="Arial"/>
              </a:rPr>
              <a:t>(</a:t>
            </a:r>
            <a:r>
              <a:rPr lang="fr" sz="1200">
                <a:solidFill>
                  <a:srgbClr val="FF0000"/>
                </a:solidFill>
                <a:latin typeface="Arial"/>
                <a:ea typeface="Arial"/>
                <a:cs typeface="Arial"/>
                <a:sym typeface="Arial"/>
              </a:rPr>
              <a:t>MAPMT</a:t>
            </a:r>
            <a:r>
              <a:rPr lang="fr" sz="1200">
                <a:solidFill>
                  <a:srgbClr val="000000"/>
                </a:solidFill>
                <a:latin typeface="Arial"/>
                <a:ea typeface="Arial"/>
                <a:cs typeface="Arial"/>
                <a:sym typeface="Arial"/>
              </a:rPr>
              <a:t>) among </a:t>
            </a:r>
            <a:r>
              <a:rPr lang="fr" sz="1200">
                <a:solidFill>
                  <a:srgbClr val="00FF00"/>
                </a:solidFill>
                <a:latin typeface="Arial"/>
                <a:ea typeface="Arial"/>
                <a:cs typeface="Arial"/>
                <a:sym typeface="Arial"/>
              </a:rPr>
              <a:t>9</a:t>
            </a:r>
            <a:r>
              <a:rPr lang="fr" sz="1200">
                <a:solidFill>
                  <a:srgbClr val="00FF00"/>
                </a:solidFill>
                <a:latin typeface="Arial"/>
                <a:ea typeface="Arial"/>
                <a:cs typeface="Arial"/>
                <a:sym typeface="Arial"/>
              </a:rPr>
              <a:t> Elementary cells</a:t>
            </a:r>
            <a:endParaRPr sz="1200">
              <a:solidFill>
                <a:srgbClr val="00FF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pic>
        <p:nvPicPr>
          <p:cNvPr id="244" name="Google Shape;244;p24"/>
          <p:cNvPicPr preferRelativeResize="0"/>
          <p:nvPr/>
        </p:nvPicPr>
        <p:blipFill>
          <a:blip r:embed="rId3">
            <a:alphaModFix/>
          </a:blip>
          <a:stretch>
            <a:fillRect/>
          </a:stretch>
        </p:blipFill>
        <p:spPr>
          <a:xfrm>
            <a:off x="6532125" y="416750"/>
            <a:ext cx="2149925" cy="2329100"/>
          </a:xfrm>
          <a:prstGeom prst="rect">
            <a:avLst/>
          </a:prstGeom>
          <a:noFill/>
          <a:ln>
            <a:noFill/>
          </a:ln>
        </p:spPr>
      </p:pic>
      <p:grpSp>
        <p:nvGrpSpPr>
          <p:cNvPr id="245" name="Google Shape;245;p24"/>
          <p:cNvGrpSpPr/>
          <p:nvPr/>
        </p:nvGrpSpPr>
        <p:grpSpPr>
          <a:xfrm>
            <a:off x="670007" y="2711624"/>
            <a:ext cx="1896431" cy="1832057"/>
            <a:chOff x="4621848" y="1124744"/>
            <a:chExt cx="4342640" cy="4337256"/>
          </a:xfrm>
        </p:grpSpPr>
        <p:sp>
          <p:nvSpPr>
            <p:cNvPr id="246" name="Google Shape;246;p24"/>
            <p:cNvSpPr/>
            <p:nvPr/>
          </p:nvSpPr>
          <p:spPr>
            <a:xfrm>
              <a:off x="4632672" y="1133492"/>
              <a:ext cx="4320000" cy="4320000"/>
            </a:xfrm>
            <a:prstGeom prst="rect">
              <a:avLst/>
            </a:prstGeom>
            <a:no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247" name="Google Shape;247;p24"/>
            <p:cNvCxnSpPr/>
            <p:nvPr/>
          </p:nvCxnSpPr>
          <p:spPr>
            <a:xfrm>
              <a:off x="6073239" y="1142000"/>
              <a:ext cx="0" cy="4320000"/>
            </a:xfrm>
            <a:prstGeom prst="straightConnector1">
              <a:avLst/>
            </a:prstGeom>
            <a:noFill/>
            <a:ln cap="flat" cmpd="sng" w="25400">
              <a:solidFill>
                <a:srgbClr val="000000"/>
              </a:solidFill>
              <a:prstDash val="solid"/>
              <a:round/>
              <a:headEnd len="sm" w="sm" type="none"/>
              <a:tailEnd len="sm" w="sm" type="none"/>
            </a:ln>
          </p:spPr>
        </p:cxnSp>
        <p:cxnSp>
          <p:nvCxnSpPr>
            <p:cNvPr id="248" name="Google Shape;248;p24"/>
            <p:cNvCxnSpPr/>
            <p:nvPr/>
          </p:nvCxnSpPr>
          <p:spPr>
            <a:xfrm>
              <a:off x="7512573" y="1124984"/>
              <a:ext cx="0" cy="4320000"/>
            </a:xfrm>
            <a:prstGeom prst="straightConnector1">
              <a:avLst/>
            </a:prstGeom>
            <a:noFill/>
            <a:ln cap="flat" cmpd="sng" w="25400">
              <a:solidFill>
                <a:srgbClr val="000000"/>
              </a:solidFill>
              <a:prstDash val="solid"/>
              <a:round/>
              <a:headEnd len="sm" w="sm" type="none"/>
              <a:tailEnd len="sm" w="sm" type="none"/>
            </a:ln>
          </p:spPr>
        </p:cxnSp>
        <p:cxnSp>
          <p:nvCxnSpPr>
            <p:cNvPr id="249" name="Google Shape;249;p24"/>
            <p:cNvCxnSpPr/>
            <p:nvPr/>
          </p:nvCxnSpPr>
          <p:spPr>
            <a:xfrm>
              <a:off x="4644488" y="2564984"/>
              <a:ext cx="4320000" cy="0"/>
            </a:xfrm>
            <a:prstGeom prst="straightConnector1">
              <a:avLst/>
            </a:prstGeom>
            <a:noFill/>
            <a:ln cap="flat" cmpd="sng" w="25400">
              <a:solidFill>
                <a:srgbClr val="000000"/>
              </a:solidFill>
              <a:prstDash val="solid"/>
              <a:round/>
              <a:headEnd len="sm" w="sm" type="none"/>
              <a:tailEnd len="sm" w="sm" type="none"/>
            </a:ln>
          </p:spPr>
        </p:cxnSp>
        <p:cxnSp>
          <p:nvCxnSpPr>
            <p:cNvPr id="250" name="Google Shape;250;p24"/>
            <p:cNvCxnSpPr/>
            <p:nvPr/>
          </p:nvCxnSpPr>
          <p:spPr>
            <a:xfrm>
              <a:off x="4644488" y="4004984"/>
              <a:ext cx="4320000" cy="0"/>
            </a:xfrm>
            <a:prstGeom prst="straightConnector1">
              <a:avLst/>
            </a:prstGeom>
            <a:noFill/>
            <a:ln cap="flat" cmpd="sng" w="25400">
              <a:solidFill>
                <a:srgbClr val="000000"/>
              </a:solidFill>
              <a:prstDash val="solid"/>
              <a:round/>
              <a:headEnd len="sm" w="sm" type="none"/>
              <a:tailEnd len="sm" w="sm" type="none"/>
            </a:ln>
          </p:spPr>
        </p:cxnSp>
        <p:cxnSp>
          <p:nvCxnSpPr>
            <p:cNvPr id="251" name="Google Shape;251;p24"/>
            <p:cNvCxnSpPr/>
            <p:nvPr/>
          </p:nvCxnSpPr>
          <p:spPr>
            <a:xfrm>
              <a:off x="4621848" y="3284984"/>
              <a:ext cx="4320000" cy="0"/>
            </a:xfrm>
            <a:prstGeom prst="straightConnector1">
              <a:avLst/>
            </a:prstGeom>
            <a:noFill/>
            <a:ln cap="flat" cmpd="sng" w="12700">
              <a:solidFill>
                <a:srgbClr val="000000"/>
              </a:solidFill>
              <a:prstDash val="solid"/>
              <a:round/>
              <a:headEnd len="sm" w="sm" type="none"/>
              <a:tailEnd len="sm" w="sm" type="none"/>
            </a:ln>
          </p:spPr>
        </p:cxnSp>
        <p:cxnSp>
          <p:nvCxnSpPr>
            <p:cNvPr id="252" name="Google Shape;252;p24"/>
            <p:cNvCxnSpPr/>
            <p:nvPr/>
          </p:nvCxnSpPr>
          <p:spPr>
            <a:xfrm>
              <a:off x="4621848" y="1844984"/>
              <a:ext cx="4320000" cy="0"/>
            </a:xfrm>
            <a:prstGeom prst="straightConnector1">
              <a:avLst/>
            </a:prstGeom>
            <a:noFill/>
            <a:ln cap="flat" cmpd="sng" w="12700">
              <a:solidFill>
                <a:srgbClr val="000000"/>
              </a:solidFill>
              <a:prstDash val="solid"/>
              <a:round/>
              <a:headEnd len="sm" w="sm" type="none"/>
              <a:tailEnd len="sm" w="sm" type="none"/>
            </a:ln>
          </p:spPr>
        </p:cxnSp>
        <p:cxnSp>
          <p:nvCxnSpPr>
            <p:cNvPr id="253" name="Google Shape;253;p24"/>
            <p:cNvCxnSpPr/>
            <p:nvPr/>
          </p:nvCxnSpPr>
          <p:spPr>
            <a:xfrm>
              <a:off x="4621848" y="4724984"/>
              <a:ext cx="4320000" cy="0"/>
            </a:xfrm>
            <a:prstGeom prst="straightConnector1">
              <a:avLst/>
            </a:prstGeom>
            <a:noFill/>
            <a:ln cap="flat" cmpd="sng" w="12700">
              <a:solidFill>
                <a:srgbClr val="000000"/>
              </a:solidFill>
              <a:prstDash val="solid"/>
              <a:round/>
              <a:headEnd len="sm" w="sm" type="none"/>
              <a:tailEnd len="sm" w="sm" type="none"/>
            </a:ln>
          </p:spPr>
        </p:cxnSp>
        <p:cxnSp>
          <p:nvCxnSpPr>
            <p:cNvPr id="254" name="Google Shape;254;p24"/>
            <p:cNvCxnSpPr/>
            <p:nvPr/>
          </p:nvCxnSpPr>
          <p:spPr>
            <a:xfrm>
              <a:off x="5353572" y="1142000"/>
              <a:ext cx="0" cy="4320000"/>
            </a:xfrm>
            <a:prstGeom prst="straightConnector1">
              <a:avLst/>
            </a:prstGeom>
            <a:noFill/>
            <a:ln cap="flat" cmpd="sng" w="12700">
              <a:solidFill>
                <a:srgbClr val="000000"/>
              </a:solidFill>
              <a:prstDash val="solid"/>
              <a:round/>
              <a:headEnd len="sm" w="sm" type="none"/>
              <a:tailEnd len="sm" w="sm" type="none"/>
            </a:ln>
          </p:spPr>
        </p:cxnSp>
        <p:cxnSp>
          <p:nvCxnSpPr>
            <p:cNvPr id="255" name="Google Shape;255;p24"/>
            <p:cNvCxnSpPr/>
            <p:nvPr/>
          </p:nvCxnSpPr>
          <p:spPr>
            <a:xfrm>
              <a:off x="6792906" y="1133492"/>
              <a:ext cx="0" cy="4320000"/>
            </a:xfrm>
            <a:prstGeom prst="straightConnector1">
              <a:avLst/>
            </a:prstGeom>
            <a:noFill/>
            <a:ln cap="flat" cmpd="sng" w="12700">
              <a:solidFill>
                <a:srgbClr val="000000"/>
              </a:solidFill>
              <a:prstDash val="solid"/>
              <a:round/>
              <a:headEnd len="sm" w="sm" type="none"/>
              <a:tailEnd len="sm" w="sm" type="none"/>
            </a:ln>
          </p:spPr>
        </p:cxnSp>
        <p:cxnSp>
          <p:nvCxnSpPr>
            <p:cNvPr id="256" name="Google Shape;256;p24"/>
            <p:cNvCxnSpPr/>
            <p:nvPr/>
          </p:nvCxnSpPr>
          <p:spPr>
            <a:xfrm>
              <a:off x="8236508" y="1124744"/>
              <a:ext cx="0" cy="4320000"/>
            </a:xfrm>
            <a:prstGeom prst="straightConnector1">
              <a:avLst/>
            </a:prstGeom>
            <a:noFill/>
            <a:ln cap="flat" cmpd="sng" w="12700">
              <a:solidFill>
                <a:srgbClr val="000000"/>
              </a:solidFill>
              <a:prstDash val="solid"/>
              <a:round/>
              <a:headEnd len="sm" w="sm" type="none"/>
              <a:tailEnd len="sm" w="sm" type="none"/>
            </a:ln>
          </p:spPr>
        </p:cxnSp>
        <p:cxnSp>
          <p:nvCxnSpPr>
            <p:cNvPr id="257" name="Google Shape;257;p24"/>
            <p:cNvCxnSpPr/>
            <p:nvPr/>
          </p:nvCxnSpPr>
          <p:spPr>
            <a:xfrm>
              <a:off x="4633905" y="1142000"/>
              <a:ext cx="0" cy="4320000"/>
            </a:xfrm>
            <a:prstGeom prst="straightConnector1">
              <a:avLst/>
            </a:prstGeom>
            <a:noFill/>
            <a:ln cap="flat" cmpd="sng" w="25400">
              <a:solidFill>
                <a:srgbClr val="000000"/>
              </a:solidFill>
              <a:prstDash val="dot"/>
              <a:round/>
              <a:headEnd len="sm" w="sm" type="none"/>
              <a:tailEnd len="sm" w="sm" type="none"/>
            </a:ln>
          </p:spPr>
        </p:cxnSp>
        <p:cxnSp>
          <p:nvCxnSpPr>
            <p:cNvPr id="258" name="Google Shape;258;p24"/>
            <p:cNvCxnSpPr/>
            <p:nvPr/>
          </p:nvCxnSpPr>
          <p:spPr>
            <a:xfrm>
              <a:off x="8951905" y="1133492"/>
              <a:ext cx="0" cy="4320000"/>
            </a:xfrm>
            <a:prstGeom prst="straightConnector1">
              <a:avLst/>
            </a:prstGeom>
            <a:noFill/>
            <a:ln cap="flat" cmpd="sng" w="25400">
              <a:solidFill>
                <a:srgbClr val="000000"/>
              </a:solidFill>
              <a:prstDash val="solid"/>
              <a:round/>
              <a:headEnd len="sm" w="sm" type="none"/>
              <a:tailEnd len="sm" w="sm" type="none"/>
            </a:ln>
          </p:spPr>
        </p:cxnSp>
        <p:cxnSp>
          <p:nvCxnSpPr>
            <p:cNvPr id="259" name="Google Shape;259;p24"/>
            <p:cNvCxnSpPr/>
            <p:nvPr/>
          </p:nvCxnSpPr>
          <p:spPr>
            <a:xfrm>
              <a:off x="4644488" y="1124984"/>
              <a:ext cx="4320000" cy="0"/>
            </a:xfrm>
            <a:prstGeom prst="straightConnector1">
              <a:avLst/>
            </a:prstGeom>
            <a:noFill/>
            <a:ln cap="flat" cmpd="sng" w="25400">
              <a:solidFill>
                <a:srgbClr val="000000"/>
              </a:solidFill>
              <a:prstDash val="solid"/>
              <a:round/>
              <a:headEnd len="sm" w="sm" type="none"/>
              <a:tailEnd len="sm" w="sm" type="none"/>
            </a:ln>
          </p:spPr>
        </p:cxnSp>
        <p:cxnSp>
          <p:nvCxnSpPr>
            <p:cNvPr id="260" name="Google Shape;260;p24"/>
            <p:cNvCxnSpPr/>
            <p:nvPr/>
          </p:nvCxnSpPr>
          <p:spPr>
            <a:xfrm>
              <a:off x="4644488" y="5444984"/>
              <a:ext cx="4320000" cy="0"/>
            </a:xfrm>
            <a:prstGeom prst="straightConnector1">
              <a:avLst/>
            </a:prstGeom>
            <a:noFill/>
            <a:ln cap="flat" cmpd="sng" w="25400">
              <a:solidFill>
                <a:srgbClr val="000000"/>
              </a:solidFill>
              <a:prstDash val="solid"/>
              <a:round/>
              <a:headEnd len="sm" w="sm" type="none"/>
              <a:tailEnd len="sm" w="sm" type="none"/>
            </a:ln>
          </p:spPr>
        </p:cxnSp>
      </p:grpSp>
      <p:sp>
        <p:nvSpPr>
          <p:cNvPr id="261" name="Google Shape;261;p24"/>
          <p:cNvSpPr/>
          <p:nvPr/>
        </p:nvSpPr>
        <p:spPr>
          <a:xfrm>
            <a:off x="1947500" y="2724250"/>
            <a:ext cx="618900" cy="5898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4"/>
          <p:cNvSpPr/>
          <p:nvPr/>
        </p:nvSpPr>
        <p:spPr>
          <a:xfrm>
            <a:off x="2242450" y="2745850"/>
            <a:ext cx="323700" cy="256500"/>
          </a:xfrm>
          <a:prstGeom prst="rect">
            <a:avLst/>
          </a:prstGeom>
          <a:solidFill>
            <a:srgbClr val="FF99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4"/>
          <p:cNvSpPr/>
          <p:nvPr/>
        </p:nvSpPr>
        <p:spPr>
          <a:xfrm>
            <a:off x="644300" y="2711625"/>
            <a:ext cx="1956000" cy="1832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4"/>
          <p:cNvSpPr/>
          <p:nvPr/>
        </p:nvSpPr>
        <p:spPr>
          <a:xfrm rot="-129312">
            <a:off x="6944969" y="1052179"/>
            <a:ext cx="1324237" cy="1275592"/>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4"/>
          <p:cNvSpPr/>
          <p:nvPr/>
        </p:nvSpPr>
        <p:spPr>
          <a:xfrm rot="-130828">
            <a:off x="7807974" y="1061575"/>
            <a:ext cx="417903" cy="407998"/>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4"/>
          <p:cNvSpPr/>
          <p:nvPr/>
        </p:nvSpPr>
        <p:spPr>
          <a:xfrm rot="-228465">
            <a:off x="8017926" y="1073301"/>
            <a:ext cx="180699" cy="194848"/>
          </a:xfrm>
          <a:prstGeom prst="rect">
            <a:avLst/>
          </a:prstGeom>
          <a:solidFill>
            <a:srgbClr val="FF99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25"/>
          <p:cNvSpPr/>
          <p:nvPr/>
        </p:nvSpPr>
        <p:spPr>
          <a:xfrm>
            <a:off x="4965300" y="2384875"/>
            <a:ext cx="1398300" cy="1230900"/>
          </a:xfrm>
          <a:prstGeom prst="rect">
            <a:avLst/>
          </a:prstGeom>
          <a:solidFill>
            <a:srgbClr val="FF99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5"/>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a:pPr>
            <a:r>
              <a:rPr b="1" lang="fr" sz="2800">
                <a:solidFill>
                  <a:srgbClr val="073763"/>
                </a:solidFill>
                <a:latin typeface="Nunito"/>
                <a:ea typeface="Nunito"/>
                <a:cs typeface="Nunito"/>
                <a:sym typeface="Nunito"/>
              </a:rPr>
              <a:t>Introduction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3"/>
            </a:pPr>
            <a:r>
              <a:rPr b="1" lang="fr" sz="2000">
                <a:solidFill>
                  <a:srgbClr val="0B5394"/>
                </a:solidFill>
                <a:latin typeface="Nunito"/>
                <a:ea typeface="Nunito"/>
                <a:cs typeface="Nunito"/>
                <a:sym typeface="Nunito"/>
              </a:rPr>
              <a:t>How Mini-EUSO works?</a:t>
            </a:r>
            <a:endParaRPr b="1" sz="2000">
              <a:solidFill>
                <a:srgbClr val="0B5394"/>
              </a:solidFill>
              <a:latin typeface="Nunito"/>
              <a:ea typeface="Nunito"/>
              <a:cs typeface="Nunito"/>
              <a:sym typeface="Nunito"/>
            </a:endParaRPr>
          </a:p>
        </p:txBody>
      </p:sp>
      <p:sp>
        <p:nvSpPr>
          <p:cNvPr id="273" name="Google Shape;273;p2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74" name="Google Shape;274;p25"/>
          <p:cNvSpPr txBox="1"/>
          <p:nvPr/>
        </p:nvSpPr>
        <p:spPr>
          <a:xfrm>
            <a:off x="6532125" y="2745850"/>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jem-euso.infn.it</a:t>
            </a:r>
            <a:endParaRPr sz="800">
              <a:latin typeface="Calibri"/>
              <a:ea typeface="Calibri"/>
              <a:cs typeface="Calibri"/>
              <a:sym typeface="Calibri"/>
            </a:endParaRPr>
          </a:p>
        </p:txBody>
      </p:sp>
      <p:sp>
        <p:nvSpPr>
          <p:cNvPr id="275" name="Google Shape;275;p25"/>
          <p:cNvSpPr txBox="1"/>
          <p:nvPr>
            <p:ph idx="1" type="body"/>
          </p:nvPr>
        </p:nvSpPr>
        <p:spPr>
          <a:xfrm>
            <a:off x="469900" y="1275575"/>
            <a:ext cx="4663200" cy="3568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Measuring during night time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The light is focused onto an array of </a:t>
            </a:r>
            <a:r>
              <a:rPr lang="fr" sz="1200">
                <a:solidFill>
                  <a:srgbClr val="FF9900"/>
                </a:solidFill>
                <a:latin typeface="Arial"/>
                <a:ea typeface="Arial"/>
                <a:cs typeface="Arial"/>
                <a:sym typeface="Arial"/>
              </a:rPr>
              <a:t>36 multi-anode photomultiplier tubes</a:t>
            </a:r>
            <a:r>
              <a:rPr lang="fr" sz="1200">
                <a:solidFill>
                  <a:srgbClr val="000000"/>
                </a:solidFill>
                <a:latin typeface="Arial"/>
                <a:ea typeface="Arial"/>
                <a:cs typeface="Arial"/>
                <a:sym typeface="Arial"/>
              </a:rPr>
              <a:t> (</a:t>
            </a:r>
            <a:r>
              <a:rPr lang="fr" sz="1200">
                <a:solidFill>
                  <a:srgbClr val="FF0000"/>
                </a:solidFill>
                <a:latin typeface="Arial"/>
                <a:ea typeface="Arial"/>
                <a:cs typeface="Arial"/>
                <a:sym typeface="Arial"/>
              </a:rPr>
              <a:t>MAPMT</a:t>
            </a:r>
            <a:r>
              <a:rPr lang="fr" sz="1200">
                <a:solidFill>
                  <a:srgbClr val="000000"/>
                </a:solidFill>
                <a:latin typeface="Arial"/>
                <a:ea typeface="Arial"/>
                <a:cs typeface="Arial"/>
                <a:sym typeface="Arial"/>
              </a:rPr>
              <a:t>) among </a:t>
            </a:r>
            <a:r>
              <a:rPr lang="fr" sz="1200">
                <a:solidFill>
                  <a:srgbClr val="00FF00"/>
                </a:solidFill>
                <a:latin typeface="Arial"/>
                <a:ea typeface="Arial"/>
                <a:cs typeface="Arial"/>
                <a:sym typeface="Arial"/>
              </a:rPr>
              <a:t>9 Elementary cells</a:t>
            </a:r>
            <a:endParaRPr sz="1200">
              <a:solidFill>
                <a:srgbClr val="FF0000"/>
              </a:solidFill>
              <a:latin typeface="Arial"/>
              <a:ea typeface="Arial"/>
              <a:cs typeface="Arial"/>
              <a:sym typeface="Arial"/>
            </a:endParaRPr>
          </a:p>
          <a:p>
            <a:pPr indent="-292100" lvl="0" marL="457200" rtl="0" algn="l">
              <a:spcBef>
                <a:spcPts val="0"/>
              </a:spcBef>
              <a:spcAft>
                <a:spcPts val="0"/>
              </a:spcAft>
              <a:buClr>
                <a:srgbClr val="0000FF"/>
              </a:buClr>
              <a:buSzPts val="1000"/>
              <a:buFont typeface="Arial"/>
              <a:buChar char="-"/>
            </a:pPr>
            <a:r>
              <a:rPr lang="fr" sz="1000">
                <a:solidFill>
                  <a:srgbClr val="0000FF"/>
                </a:solidFill>
                <a:latin typeface="Arial"/>
                <a:ea typeface="Arial"/>
                <a:cs typeface="Arial"/>
                <a:sym typeface="Arial"/>
              </a:rPr>
              <a:t>A total of 2304 pixels</a:t>
            </a:r>
            <a:endParaRPr sz="1000">
              <a:solidFill>
                <a:srgbClr val="0000FF"/>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pic>
        <p:nvPicPr>
          <p:cNvPr id="276" name="Google Shape;276;p25"/>
          <p:cNvPicPr preferRelativeResize="0"/>
          <p:nvPr/>
        </p:nvPicPr>
        <p:blipFill>
          <a:blip r:embed="rId3">
            <a:alphaModFix/>
          </a:blip>
          <a:stretch>
            <a:fillRect/>
          </a:stretch>
        </p:blipFill>
        <p:spPr>
          <a:xfrm>
            <a:off x="6532125" y="416750"/>
            <a:ext cx="2149925" cy="2329100"/>
          </a:xfrm>
          <a:prstGeom prst="rect">
            <a:avLst/>
          </a:prstGeom>
          <a:noFill/>
          <a:ln>
            <a:noFill/>
          </a:ln>
        </p:spPr>
      </p:pic>
      <p:grpSp>
        <p:nvGrpSpPr>
          <p:cNvPr id="277" name="Google Shape;277;p25"/>
          <p:cNvGrpSpPr/>
          <p:nvPr/>
        </p:nvGrpSpPr>
        <p:grpSpPr>
          <a:xfrm>
            <a:off x="3515014" y="2337345"/>
            <a:ext cx="2899296" cy="2553696"/>
            <a:chOff x="6156496" y="1427014"/>
            <a:chExt cx="2880000" cy="2880000"/>
          </a:xfrm>
        </p:grpSpPr>
        <p:sp>
          <p:nvSpPr>
            <p:cNvPr id="278" name="Google Shape;278;p25"/>
            <p:cNvSpPr/>
            <p:nvPr/>
          </p:nvSpPr>
          <p:spPr>
            <a:xfrm>
              <a:off x="6156496" y="1427014"/>
              <a:ext cx="2880000" cy="2880000"/>
            </a:xfrm>
            <a:prstGeom prst="rect">
              <a:avLst/>
            </a:prstGeom>
            <a:noFill/>
            <a:ln cap="flat" cmpd="sng" w="762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279" name="Google Shape;279;p25"/>
            <p:cNvCxnSpPr/>
            <p:nvPr/>
          </p:nvCxnSpPr>
          <p:spPr>
            <a:xfrm>
              <a:off x="633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80" name="Google Shape;280;p25"/>
            <p:cNvCxnSpPr/>
            <p:nvPr/>
          </p:nvCxnSpPr>
          <p:spPr>
            <a:xfrm>
              <a:off x="651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81" name="Google Shape;281;p25"/>
            <p:cNvCxnSpPr/>
            <p:nvPr/>
          </p:nvCxnSpPr>
          <p:spPr>
            <a:xfrm>
              <a:off x="669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82" name="Google Shape;282;p25"/>
            <p:cNvCxnSpPr/>
            <p:nvPr/>
          </p:nvCxnSpPr>
          <p:spPr>
            <a:xfrm>
              <a:off x="687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83" name="Google Shape;283;p25"/>
            <p:cNvCxnSpPr/>
            <p:nvPr/>
          </p:nvCxnSpPr>
          <p:spPr>
            <a:xfrm>
              <a:off x="705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84" name="Google Shape;284;p25"/>
            <p:cNvCxnSpPr/>
            <p:nvPr/>
          </p:nvCxnSpPr>
          <p:spPr>
            <a:xfrm>
              <a:off x="723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85" name="Google Shape;285;p25"/>
            <p:cNvCxnSpPr/>
            <p:nvPr/>
          </p:nvCxnSpPr>
          <p:spPr>
            <a:xfrm>
              <a:off x="741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86" name="Google Shape;286;p25"/>
            <p:cNvCxnSpPr/>
            <p:nvPr/>
          </p:nvCxnSpPr>
          <p:spPr>
            <a:xfrm>
              <a:off x="7596278" y="1427014"/>
              <a:ext cx="0" cy="2880000"/>
            </a:xfrm>
            <a:prstGeom prst="straightConnector1">
              <a:avLst/>
            </a:prstGeom>
            <a:noFill/>
            <a:ln cap="flat" cmpd="sng" w="25400">
              <a:solidFill>
                <a:srgbClr val="000000"/>
              </a:solidFill>
              <a:prstDash val="solid"/>
              <a:round/>
              <a:headEnd len="sm" w="sm" type="none"/>
              <a:tailEnd len="sm" w="sm" type="none"/>
            </a:ln>
          </p:spPr>
        </p:cxnSp>
        <p:cxnSp>
          <p:nvCxnSpPr>
            <p:cNvPr id="287" name="Google Shape;287;p25"/>
            <p:cNvCxnSpPr/>
            <p:nvPr/>
          </p:nvCxnSpPr>
          <p:spPr>
            <a:xfrm>
              <a:off x="777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88" name="Google Shape;288;p25"/>
            <p:cNvCxnSpPr/>
            <p:nvPr/>
          </p:nvCxnSpPr>
          <p:spPr>
            <a:xfrm>
              <a:off x="795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89" name="Google Shape;289;p25"/>
            <p:cNvCxnSpPr/>
            <p:nvPr/>
          </p:nvCxnSpPr>
          <p:spPr>
            <a:xfrm>
              <a:off x="813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90" name="Google Shape;290;p25"/>
            <p:cNvCxnSpPr/>
            <p:nvPr/>
          </p:nvCxnSpPr>
          <p:spPr>
            <a:xfrm>
              <a:off x="831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91" name="Google Shape;291;p25"/>
            <p:cNvCxnSpPr/>
            <p:nvPr/>
          </p:nvCxnSpPr>
          <p:spPr>
            <a:xfrm>
              <a:off x="849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92" name="Google Shape;292;p25"/>
            <p:cNvCxnSpPr/>
            <p:nvPr/>
          </p:nvCxnSpPr>
          <p:spPr>
            <a:xfrm>
              <a:off x="867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93" name="Google Shape;293;p25"/>
            <p:cNvCxnSpPr/>
            <p:nvPr/>
          </p:nvCxnSpPr>
          <p:spPr>
            <a:xfrm>
              <a:off x="8856278" y="1427014"/>
              <a:ext cx="0" cy="2880000"/>
            </a:xfrm>
            <a:prstGeom prst="straightConnector1">
              <a:avLst/>
            </a:prstGeom>
            <a:noFill/>
            <a:ln cap="flat" cmpd="sng" w="9525">
              <a:solidFill>
                <a:srgbClr val="000000"/>
              </a:solidFill>
              <a:prstDash val="solid"/>
              <a:round/>
              <a:headEnd len="sm" w="sm" type="none"/>
              <a:tailEnd len="sm" w="sm" type="none"/>
            </a:ln>
          </p:spPr>
        </p:cxnSp>
        <p:cxnSp>
          <p:nvCxnSpPr>
            <p:cNvPr id="294" name="Google Shape;294;p25"/>
            <p:cNvCxnSpPr/>
            <p:nvPr/>
          </p:nvCxnSpPr>
          <p:spPr>
            <a:xfrm>
              <a:off x="6156496" y="1593666"/>
              <a:ext cx="2880000" cy="0"/>
            </a:xfrm>
            <a:prstGeom prst="straightConnector1">
              <a:avLst/>
            </a:prstGeom>
            <a:noFill/>
            <a:ln cap="flat" cmpd="sng" w="9525">
              <a:solidFill>
                <a:srgbClr val="000000"/>
              </a:solidFill>
              <a:prstDash val="solid"/>
              <a:round/>
              <a:headEnd len="sm" w="sm" type="none"/>
              <a:tailEnd len="sm" w="sm" type="none"/>
            </a:ln>
          </p:spPr>
        </p:cxnSp>
        <p:cxnSp>
          <p:nvCxnSpPr>
            <p:cNvPr id="295" name="Google Shape;295;p25"/>
            <p:cNvCxnSpPr/>
            <p:nvPr/>
          </p:nvCxnSpPr>
          <p:spPr>
            <a:xfrm>
              <a:off x="6156496" y="1774556"/>
              <a:ext cx="2880000" cy="0"/>
            </a:xfrm>
            <a:prstGeom prst="straightConnector1">
              <a:avLst/>
            </a:prstGeom>
            <a:noFill/>
            <a:ln cap="flat" cmpd="sng" w="9525">
              <a:solidFill>
                <a:srgbClr val="000000"/>
              </a:solidFill>
              <a:prstDash val="solid"/>
              <a:round/>
              <a:headEnd len="sm" w="sm" type="none"/>
              <a:tailEnd len="sm" w="sm" type="none"/>
            </a:ln>
          </p:spPr>
        </p:cxnSp>
        <p:cxnSp>
          <p:nvCxnSpPr>
            <p:cNvPr id="296" name="Google Shape;296;p25"/>
            <p:cNvCxnSpPr/>
            <p:nvPr/>
          </p:nvCxnSpPr>
          <p:spPr>
            <a:xfrm>
              <a:off x="6156496" y="1955446"/>
              <a:ext cx="2880000" cy="0"/>
            </a:xfrm>
            <a:prstGeom prst="straightConnector1">
              <a:avLst/>
            </a:prstGeom>
            <a:noFill/>
            <a:ln cap="flat" cmpd="sng" w="9525">
              <a:solidFill>
                <a:srgbClr val="000000"/>
              </a:solidFill>
              <a:prstDash val="solid"/>
              <a:round/>
              <a:headEnd len="sm" w="sm" type="none"/>
              <a:tailEnd len="sm" w="sm" type="none"/>
            </a:ln>
          </p:spPr>
        </p:cxnSp>
        <p:cxnSp>
          <p:nvCxnSpPr>
            <p:cNvPr id="297" name="Google Shape;297;p25"/>
            <p:cNvCxnSpPr/>
            <p:nvPr/>
          </p:nvCxnSpPr>
          <p:spPr>
            <a:xfrm>
              <a:off x="6156496" y="2136336"/>
              <a:ext cx="2880000" cy="0"/>
            </a:xfrm>
            <a:prstGeom prst="straightConnector1">
              <a:avLst/>
            </a:prstGeom>
            <a:noFill/>
            <a:ln cap="flat" cmpd="sng" w="9525">
              <a:solidFill>
                <a:srgbClr val="000000"/>
              </a:solidFill>
              <a:prstDash val="solid"/>
              <a:round/>
              <a:headEnd len="sm" w="sm" type="none"/>
              <a:tailEnd len="sm" w="sm" type="none"/>
            </a:ln>
          </p:spPr>
        </p:cxnSp>
        <p:cxnSp>
          <p:nvCxnSpPr>
            <p:cNvPr id="298" name="Google Shape;298;p25"/>
            <p:cNvCxnSpPr/>
            <p:nvPr/>
          </p:nvCxnSpPr>
          <p:spPr>
            <a:xfrm>
              <a:off x="6156496" y="2317226"/>
              <a:ext cx="2880000" cy="0"/>
            </a:xfrm>
            <a:prstGeom prst="straightConnector1">
              <a:avLst/>
            </a:prstGeom>
            <a:noFill/>
            <a:ln cap="flat" cmpd="sng" w="9525">
              <a:solidFill>
                <a:srgbClr val="000000"/>
              </a:solidFill>
              <a:prstDash val="solid"/>
              <a:round/>
              <a:headEnd len="sm" w="sm" type="none"/>
              <a:tailEnd len="sm" w="sm" type="none"/>
            </a:ln>
          </p:spPr>
        </p:cxnSp>
        <p:cxnSp>
          <p:nvCxnSpPr>
            <p:cNvPr id="299" name="Google Shape;299;p25"/>
            <p:cNvCxnSpPr/>
            <p:nvPr/>
          </p:nvCxnSpPr>
          <p:spPr>
            <a:xfrm>
              <a:off x="6156496" y="2498116"/>
              <a:ext cx="2880000" cy="0"/>
            </a:xfrm>
            <a:prstGeom prst="straightConnector1">
              <a:avLst/>
            </a:prstGeom>
            <a:noFill/>
            <a:ln cap="flat" cmpd="sng" w="9525">
              <a:solidFill>
                <a:srgbClr val="000000"/>
              </a:solidFill>
              <a:prstDash val="solid"/>
              <a:round/>
              <a:headEnd len="sm" w="sm" type="none"/>
              <a:tailEnd len="sm" w="sm" type="none"/>
            </a:ln>
          </p:spPr>
        </p:cxnSp>
        <p:cxnSp>
          <p:nvCxnSpPr>
            <p:cNvPr id="300" name="Google Shape;300;p25"/>
            <p:cNvCxnSpPr/>
            <p:nvPr/>
          </p:nvCxnSpPr>
          <p:spPr>
            <a:xfrm>
              <a:off x="6156496" y="2679006"/>
              <a:ext cx="2880000" cy="0"/>
            </a:xfrm>
            <a:prstGeom prst="straightConnector1">
              <a:avLst/>
            </a:prstGeom>
            <a:noFill/>
            <a:ln cap="flat" cmpd="sng" w="9525">
              <a:solidFill>
                <a:srgbClr val="000000"/>
              </a:solidFill>
              <a:prstDash val="solid"/>
              <a:round/>
              <a:headEnd len="sm" w="sm" type="none"/>
              <a:tailEnd len="sm" w="sm" type="none"/>
            </a:ln>
          </p:spPr>
        </p:cxnSp>
        <p:cxnSp>
          <p:nvCxnSpPr>
            <p:cNvPr id="301" name="Google Shape;301;p25"/>
            <p:cNvCxnSpPr/>
            <p:nvPr/>
          </p:nvCxnSpPr>
          <p:spPr>
            <a:xfrm>
              <a:off x="6156496" y="2859896"/>
              <a:ext cx="2880000" cy="0"/>
            </a:xfrm>
            <a:prstGeom prst="straightConnector1">
              <a:avLst/>
            </a:prstGeom>
            <a:noFill/>
            <a:ln cap="flat" cmpd="sng" w="25400">
              <a:solidFill>
                <a:srgbClr val="000000"/>
              </a:solidFill>
              <a:prstDash val="solid"/>
              <a:round/>
              <a:headEnd len="sm" w="sm" type="none"/>
              <a:tailEnd len="sm" w="sm" type="none"/>
            </a:ln>
          </p:spPr>
        </p:cxnSp>
        <p:cxnSp>
          <p:nvCxnSpPr>
            <p:cNvPr id="302" name="Google Shape;302;p25"/>
            <p:cNvCxnSpPr/>
            <p:nvPr/>
          </p:nvCxnSpPr>
          <p:spPr>
            <a:xfrm>
              <a:off x="6156496" y="3040786"/>
              <a:ext cx="2880000" cy="0"/>
            </a:xfrm>
            <a:prstGeom prst="straightConnector1">
              <a:avLst/>
            </a:prstGeom>
            <a:noFill/>
            <a:ln cap="flat" cmpd="sng" w="9525">
              <a:solidFill>
                <a:srgbClr val="000000"/>
              </a:solidFill>
              <a:prstDash val="solid"/>
              <a:round/>
              <a:headEnd len="sm" w="sm" type="none"/>
              <a:tailEnd len="sm" w="sm" type="none"/>
            </a:ln>
          </p:spPr>
        </p:cxnSp>
        <p:cxnSp>
          <p:nvCxnSpPr>
            <p:cNvPr id="303" name="Google Shape;303;p25"/>
            <p:cNvCxnSpPr/>
            <p:nvPr/>
          </p:nvCxnSpPr>
          <p:spPr>
            <a:xfrm>
              <a:off x="6156496" y="3221676"/>
              <a:ext cx="2880000" cy="0"/>
            </a:xfrm>
            <a:prstGeom prst="straightConnector1">
              <a:avLst/>
            </a:prstGeom>
            <a:noFill/>
            <a:ln cap="flat" cmpd="sng" w="9525">
              <a:solidFill>
                <a:srgbClr val="000000"/>
              </a:solidFill>
              <a:prstDash val="solid"/>
              <a:round/>
              <a:headEnd len="sm" w="sm" type="none"/>
              <a:tailEnd len="sm" w="sm" type="none"/>
            </a:ln>
          </p:spPr>
        </p:cxnSp>
        <p:cxnSp>
          <p:nvCxnSpPr>
            <p:cNvPr id="304" name="Google Shape;304;p25"/>
            <p:cNvCxnSpPr/>
            <p:nvPr/>
          </p:nvCxnSpPr>
          <p:spPr>
            <a:xfrm>
              <a:off x="6156496" y="3402566"/>
              <a:ext cx="2880000" cy="0"/>
            </a:xfrm>
            <a:prstGeom prst="straightConnector1">
              <a:avLst/>
            </a:prstGeom>
            <a:noFill/>
            <a:ln cap="flat" cmpd="sng" w="9525">
              <a:solidFill>
                <a:srgbClr val="000000"/>
              </a:solidFill>
              <a:prstDash val="solid"/>
              <a:round/>
              <a:headEnd len="sm" w="sm" type="none"/>
              <a:tailEnd len="sm" w="sm" type="none"/>
            </a:ln>
          </p:spPr>
        </p:cxnSp>
        <p:cxnSp>
          <p:nvCxnSpPr>
            <p:cNvPr id="305" name="Google Shape;305;p25"/>
            <p:cNvCxnSpPr/>
            <p:nvPr/>
          </p:nvCxnSpPr>
          <p:spPr>
            <a:xfrm>
              <a:off x="6156496" y="3583456"/>
              <a:ext cx="2880000" cy="0"/>
            </a:xfrm>
            <a:prstGeom prst="straightConnector1">
              <a:avLst/>
            </a:prstGeom>
            <a:noFill/>
            <a:ln cap="flat" cmpd="sng" w="9525">
              <a:solidFill>
                <a:srgbClr val="000000"/>
              </a:solidFill>
              <a:prstDash val="solid"/>
              <a:round/>
              <a:headEnd len="sm" w="sm" type="none"/>
              <a:tailEnd len="sm" w="sm" type="none"/>
            </a:ln>
          </p:spPr>
        </p:cxnSp>
        <p:cxnSp>
          <p:nvCxnSpPr>
            <p:cNvPr id="306" name="Google Shape;306;p25"/>
            <p:cNvCxnSpPr/>
            <p:nvPr/>
          </p:nvCxnSpPr>
          <p:spPr>
            <a:xfrm>
              <a:off x="6156496" y="3764346"/>
              <a:ext cx="2880000" cy="0"/>
            </a:xfrm>
            <a:prstGeom prst="straightConnector1">
              <a:avLst/>
            </a:prstGeom>
            <a:noFill/>
            <a:ln cap="flat" cmpd="sng" w="9525">
              <a:solidFill>
                <a:srgbClr val="000000"/>
              </a:solidFill>
              <a:prstDash val="solid"/>
              <a:round/>
              <a:headEnd len="sm" w="sm" type="none"/>
              <a:tailEnd len="sm" w="sm" type="none"/>
            </a:ln>
          </p:spPr>
        </p:cxnSp>
        <p:cxnSp>
          <p:nvCxnSpPr>
            <p:cNvPr id="307" name="Google Shape;307;p25"/>
            <p:cNvCxnSpPr/>
            <p:nvPr/>
          </p:nvCxnSpPr>
          <p:spPr>
            <a:xfrm>
              <a:off x="6156496" y="3945236"/>
              <a:ext cx="2880000" cy="0"/>
            </a:xfrm>
            <a:prstGeom prst="straightConnector1">
              <a:avLst/>
            </a:prstGeom>
            <a:noFill/>
            <a:ln cap="flat" cmpd="sng" w="9525">
              <a:solidFill>
                <a:srgbClr val="000000"/>
              </a:solidFill>
              <a:prstDash val="solid"/>
              <a:round/>
              <a:headEnd len="sm" w="sm" type="none"/>
              <a:tailEnd len="sm" w="sm" type="none"/>
            </a:ln>
          </p:spPr>
        </p:cxnSp>
        <p:cxnSp>
          <p:nvCxnSpPr>
            <p:cNvPr id="308" name="Google Shape;308;p25"/>
            <p:cNvCxnSpPr/>
            <p:nvPr/>
          </p:nvCxnSpPr>
          <p:spPr>
            <a:xfrm>
              <a:off x="6156496" y="4126126"/>
              <a:ext cx="2880000" cy="0"/>
            </a:xfrm>
            <a:prstGeom prst="straightConnector1">
              <a:avLst/>
            </a:prstGeom>
            <a:noFill/>
            <a:ln cap="flat" cmpd="sng" w="9525">
              <a:solidFill>
                <a:srgbClr val="000000"/>
              </a:solidFill>
              <a:prstDash val="solid"/>
              <a:round/>
              <a:headEnd len="sm" w="sm" type="none"/>
              <a:tailEnd len="sm" w="sm" type="none"/>
            </a:ln>
          </p:spPr>
        </p:cxnSp>
      </p:grpSp>
      <p:grpSp>
        <p:nvGrpSpPr>
          <p:cNvPr id="309" name="Google Shape;309;p25"/>
          <p:cNvGrpSpPr/>
          <p:nvPr/>
        </p:nvGrpSpPr>
        <p:grpSpPr>
          <a:xfrm>
            <a:off x="670007" y="2711624"/>
            <a:ext cx="1896431" cy="1832057"/>
            <a:chOff x="4621848" y="1124744"/>
            <a:chExt cx="4342640" cy="4337256"/>
          </a:xfrm>
        </p:grpSpPr>
        <p:sp>
          <p:nvSpPr>
            <p:cNvPr id="310" name="Google Shape;310;p25"/>
            <p:cNvSpPr/>
            <p:nvPr/>
          </p:nvSpPr>
          <p:spPr>
            <a:xfrm>
              <a:off x="4632672" y="1133492"/>
              <a:ext cx="4320000" cy="4320000"/>
            </a:xfrm>
            <a:prstGeom prst="rect">
              <a:avLst/>
            </a:prstGeom>
            <a:no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311" name="Google Shape;311;p25"/>
            <p:cNvCxnSpPr/>
            <p:nvPr/>
          </p:nvCxnSpPr>
          <p:spPr>
            <a:xfrm>
              <a:off x="6073239" y="1142000"/>
              <a:ext cx="0" cy="4320000"/>
            </a:xfrm>
            <a:prstGeom prst="straightConnector1">
              <a:avLst/>
            </a:prstGeom>
            <a:noFill/>
            <a:ln cap="flat" cmpd="sng" w="25400">
              <a:solidFill>
                <a:srgbClr val="000000"/>
              </a:solidFill>
              <a:prstDash val="solid"/>
              <a:round/>
              <a:headEnd len="sm" w="sm" type="none"/>
              <a:tailEnd len="sm" w="sm" type="none"/>
            </a:ln>
          </p:spPr>
        </p:cxnSp>
        <p:cxnSp>
          <p:nvCxnSpPr>
            <p:cNvPr id="312" name="Google Shape;312;p25"/>
            <p:cNvCxnSpPr/>
            <p:nvPr/>
          </p:nvCxnSpPr>
          <p:spPr>
            <a:xfrm>
              <a:off x="7512573" y="1124984"/>
              <a:ext cx="0" cy="4320000"/>
            </a:xfrm>
            <a:prstGeom prst="straightConnector1">
              <a:avLst/>
            </a:prstGeom>
            <a:noFill/>
            <a:ln cap="flat" cmpd="sng" w="25400">
              <a:solidFill>
                <a:srgbClr val="000000"/>
              </a:solidFill>
              <a:prstDash val="solid"/>
              <a:round/>
              <a:headEnd len="sm" w="sm" type="none"/>
              <a:tailEnd len="sm" w="sm" type="none"/>
            </a:ln>
          </p:spPr>
        </p:cxnSp>
        <p:cxnSp>
          <p:nvCxnSpPr>
            <p:cNvPr id="313" name="Google Shape;313;p25"/>
            <p:cNvCxnSpPr/>
            <p:nvPr/>
          </p:nvCxnSpPr>
          <p:spPr>
            <a:xfrm>
              <a:off x="4644488" y="2564984"/>
              <a:ext cx="4320000" cy="0"/>
            </a:xfrm>
            <a:prstGeom prst="straightConnector1">
              <a:avLst/>
            </a:prstGeom>
            <a:noFill/>
            <a:ln cap="flat" cmpd="sng" w="25400">
              <a:solidFill>
                <a:srgbClr val="000000"/>
              </a:solidFill>
              <a:prstDash val="solid"/>
              <a:round/>
              <a:headEnd len="sm" w="sm" type="none"/>
              <a:tailEnd len="sm" w="sm" type="none"/>
            </a:ln>
          </p:spPr>
        </p:cxnSp>
        <p:cxnSp>
          <p:nvCxnSpPr>
            <p:cNvPr id="314" name="Google Shape;314;p25"/>
            <p:cNvCxnSpPr/>
            <p:nvPr/>
          </p:nvCxnSpPr>
          <p:spPr>
            <a:xfrm>
              <a:off x="4644488" y="4004984"/>
              <a:ext cx="4320000" cy="0"/>
            </a:xfrm>
            <a:prstGeom prst="straightConnector1">
              <a:avLst/>
            </a:prstGeom>
            <a:noFill/>
            <a:ln cap="flat" cmpd="sng" w="25400">
              <a:solidFill>
                <a:srgbClr val="000000"/>
              </a:solidFill>
              <a:prstDash val="solid"/>
              <a:round/>
              <a:headEnd len="sm" w="sm" type="none"/>
              <a:tailEnd len="sm" w="sm" type="none"/>
            </a:ln>
          </p:spPr>
        </p:cxnSp>
        <p:cxnSp>
          <p:nvCxnSpPr>
            <p:cNvPr id="315" name="Google Shape;315;p25"/>
            <p:cNvCxnSpPr/>
            <p:nvPr/>
          </p:nvCxnSpPr>
          <p:spPr>
            <a:xfrm>
              <a:off x="4621848" y="3284984"/>
              <a:ext cx="4320000" cy="0"/>
            </a:xfrm>
            <a:prstGeom prst="straightConnector1">
              <a:avLst/>
            </a:prstGeom>
            <a:noFill/>
            <a:ln cap="flat" cmpd="sng" w="12700">
              <a:solidFill>
                <a:srgbClr val="000000"/>
              </a:solidFill>
              <a:prstDash val="solid"/>
              <a:round/>
              <a:headEnd len="sm" w="sm" type="none"/>
              <a:tailEnd len="sm" w="sm" type="none"/>
            </a:ln>
          </p:spPr>
        </p:cxnSp>
        <p:cxnSp>
          <p:nvCxnSpPr>
            <p:cNvPr id="316" name="Google Shape;316;p25"/>
            <p:cNvCxnSpPr/>
            <p:nvPr/>
          </p:nvCxnSpPr>
          <p:spPr>
            <a:xfrm>
              <a:off x="4621848" y="1844984"/>
              <a:ext cx="4320000" cy="0"/>
            </a:xfrm>
            <a:prstGeom prst="straightConnector1">
              <a:avLst/>
            </a:prstGeom>
            <a:noFill/>
            <a:ln cap="flat" cmpd="sng" w="12700">
              <a:solidFill>
                <a:srgbClr val="000000"/>
              </a:solidFill>
              <a:prstDash val="solid"/>
              <a:round/>
              <a:headEnd len="sm" w="sm" type="none"/>
              <a:tailEnd len="sm" w="sm" type="none"/>
            </a:ln>
          </p:spPr>
        </p:cxnSp>
        <p:cxnSp>
          <p:nvCxnSpPr>
            <p:cNvPr id="317" name="Google Shape;317;p25"/>
            <p:cNvCxnSpPr/>
            <p:nvPr/>
          </p:nvCxnSpPr>
          <p:spPr>
            <a:xfrm>
              <a:off x="4621848" y="4724984"/>
              <a:ext cx="4320000" cy="0"/>
            </a:xfrm>
            <a:prstGeom prst="straightConnector1">
              <a:avLst/>
            </a:prstGeom>
            <a:noFill/>
            <a:ln cap="flat" cmpd="sng" w="12700">
              <a:solidFill>
                <a:srgbClr val="000000"/>
              </a:solidFill>
              <a:prstDash val="solid"/>
              <a:round/>
              <a:headEnd len="sm" w="sm" type="none"/>
              <a:tailEnd len="sm" w="sm" type="none"/>
            </a:ln>
          </p:spPr>
        </p:cxnSp>
        <p:cxnSp>
          <p:nvCxnSpPr>
            <p:cNvPr id="318" name="Google Shape;318;p25"/>
            <p:cNvCxnSpPr/>
            <p:nvPr/>
          </p:nvCxnSpPr>
          <p:spPr>
            <a:xfrm>
              <a:off x="5353572" y="1142000"/>
              <a:ext cx="0" cy="4320000"/>
            </a:xfrm>
            <a:prstGeom prst="straightConnector1">
              <a:avLst/>
            </a:prstGeom>
            <a:noFill/>
            <a:ln cap="flat" cmpd="sng" w="12700">
              <a:solidFill>
                <a:srgbClr val="000000"/>
              </a:solidFill>
              <a:prstDash val="solid"/>
              <a:round/>
              <a:headEnd len="sm" w="sm" type="none"/>
              <a:tailEnd len="sm" w="sm" type="none"/>
            </a:ln>
          </p:spPr>
        </p:cxnSp>
        <p:cxnSp>
          <p:nvCxnSpPr>
            <p:cNvPr id="319" name="Google Shape;319;p25"/>
            <p:cNvCxnSpPr/>
            <p:nvPr/>
          </p:nvCxnSpPr>
          <p:spPr>
            <a:xfrm>
              <a:off x="6792906" y="1133492"/>
              <a:ext cx="0" cy="4320000"/>
            </a:xfrm>
            <a:prstGeom prst="straightConnector1">
              <a:avLst/>
            </a:prstGeom>
            <a:noFill/>
            <a:ln cap="flat" cmpd="sng" w="12700">
              <a:solidFill>
                <a:srgbClr val="000000"/>
              </a:solidFill>
              <a:prstDash val="solid"/>
              <a:round/>
              <a:headEnd len="sm" w="sm" type="none"/>
              <a:tailEnd len="sm" w="sm" type="none"/>
            </a:ln>
          </p:spPr>
        </p:cxnSp>
        <p:cxnSp>
          <p:nvCxnSpPr>
            <p:cNvPr id="320" name="Google Shape;320;p25"/>
            <p:cNvCxnSpPr/>
            <p:nvPr/>
          </p:nvCxnSpPr>
          <p:spPr>
            <a:xfrm>
              <a:off x="8236508" y="1124744"/>
              <a:ext cx="0" cy="4320000"/>
            </a:xfrm>
            <a:prstGeom prst="straightConnector1">
              <a:avLst/>
            </a:prstGeom>
            <a:noFill/>
            <a:ln cap="flat" cmpd="sng" w="12700">
              <a:solidFill>
                <a:srgbClr val="000000"/>
              </a:solidFill>
              <a:prstDash val="solid"/>
              <a:round/>
              <a:headEnd len="sm" w="sm" type="none"/>
              <a:tailEnd len="sm" w="sm" type="none"/>
            </a:ln>
          </p:spPr>
        </p:cxnSp>
        <p:cxnSp>
          <p:nvCxnSpPr>
            <p:cNvPr id="321" name="Google Shape;321;p25"/>
            <p:cNvCxnSpPr/>
            <p:nvPr/>
          </p:nvCxnSpPr>
          <p:spPr>
            <a:xfrm>
              <a:off x="4633905" y="1142000"/>
              <a:ext cx="0" cy="4320000"/>
            </a:xfrm>
            <a:prstGeom prst="straightConnector1">
              <a:avLst/>
            </a:prstGeom>
            <a:noFill/>
            <a:ln cap="flat" cmpd="sng" w="25400">
              <a:solidFill>
                <a:srgbClr val="000000"/>
              </a:solidFill>
              <a:prstDash val="dot"/>
              <a:round/>
              <a:headEnd len="sm" w="sm" type="none"/>
              <a:tailEnd len="sm" w="sm" type="none"/>
            </a:ln>
          </p:spPr>
        </p:cxnSp>
        <p:cxnSp>
          <p:nvCxnSpPr>
            <p:cNvPr id="322" name="Google Shape;322;p25"/>
            <p:cNvCxnSpPr/>
            <p:nvPr/>
          </p:nvCxnSpPr>
          <p:spPr>
            <a:xfrm>
              <a:off x="8951905" y="1133492"/>
              <a:ext cx="0" cy="4320000"/>
            </a:xfrm>
            <a:prstGeom prst="straightConnector1">
              <a:avLst/>
            </a:prstGeom>
            <a:noFill/>
            <a:ln cap="flat" cmpd="sng" w="25400">
              <a:solidFill>
                <a:srgbClr val="000000"/>
              </a:solidFill>
              <a:prstDash val="solid"/>
              <a:round/>
              <a:headEnd len="sm" w="sm" type="none"/>
              <a:tailEnd len="sm" w="sm" type="none"/>
            </a:ln>
          </p:spPr>
        </p:cxnSp>
        <p:cxnSp>
          <p:nvCxnSpPr>
            <p:cNvPr id="323" name="Google Shape;323;p25"/>
            <p:cNvCxnSpPr/>
            <p:nvPr/>
          </p:nvCxnSpPr>
          <p:spPr>
            <a:xfrm>
              <a:off x="4644488" y="1124984"/>
              <a:ext cx="4320000" cy="0"/>
            </a:xfrm>
            <a:prstGeom prst="straightConnector1">
              <a:avLst/>
            </a:prstGeom>
            <a:noFill/>
            <a:ln cap="flat" cmpd="sng" w="25400">
              <a:solidFill>
                <a:srgbClr val="000000"/>
              </a:solidFill>
              <a:prstDash val="solid"/>
              <a:round/>
              <a:headEnd len="sm" w="sm" type="none"/>
              <a:tailEnd len="sm" w="sm" type="none"/>
            </a:ln>
          </p:spPr>
        </p:cxnSp>
        <p:cxnSp>
          <p:nvCxnSpPr>
            <p:cNvPr id="324" name="Google Shape;324;p25"/>
            <p:cNvCxnSpPr/>
            <p:nvPr/>
          </p:nvCxnSpPr>
          <p:spPr>
            <a:xfrm>
              <a:off x="4644488" y="5444984"/>
              <a:ext cx="4320000" cy="0"/>
            </a:xfrm>
            <a:prstGeom prst="straightConnector1">
              <a:avLst/>
            </a:prstGeom>
            <a:noFill/>
            <a:ln cap="flat" cmpd="sng" w="25400">
              <a:solidFill>
                <a:srgbClr val="000000"/>
              </a:solidFill>
              <a:prstDash val="solid"/>
              <a:round/>
              <a:headEnd len="sm" w="sm" type="none"/>
              <a:tailEnd len="sm" w="sm" type="none"/>
            </a:ln>
          </p:spPr>
        </p:cxnSp>
      </p:grpSp>
      <p:sp>
        <p:nvSpPr>
          <p:cNvPr id="325" name="Google Shape;325;p25"/>
          <p:cNvSpPr/>
          <p:nvPr/>
        </p:nvSpPr>
        <p:spPr>
          <a:xfrm>
            <a:off x="1947500" y="2724250"/>
            <a:ext cx="618900" cy="5898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5"/>
          <p:cNvSpPr/>
          <p:nvPr/>
        </p:nvSpPr>
        <p:spPr>
          <a:xfrm rot="-1025545">
            <a:off x="2607716" y="2904206"/>
            <a:ext cx="858415" cy="117384"/>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5"/>
          <p:cNvSpPr/>
          <p:nvPr/>
        </p:nvSpPr>
        <p:spPr>
          <a:xfrm>
            <a:off x="4231400" y="4266500"/>
            <a:ext cx="185400" cy="1434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5"/>
          <p:cNvSpPr/>
          <p:nvPr/>
        </p:nvSpPr>
        <p:spPr>
          <a:xfrm>
            <a:off x="3515025" y="2337350"/>
            <a:ext cx="2899200" cy="25536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5"/>
          <p:cNvSpPr/>
          <p:nvPr/>
        </p:nvSpPr>
        <p:spPr>
          <a:xfrm>
            <a:off x="2242450" y="2745850"/>
            <a:ext cx="323700" cy="256500"/>
          </a:xfrm>
          <a:prstGeom prst="rect">
            <a:avLst/>
          </a:prstGeom>
          <a:solidFill>
            <a:srgbClr val="FF99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5"/>
          <p:cNvSpPr/>
          <p:nvPr/>
        </p:nvSpPr>
        <p:spPr>
          <a:xfrm rot="-129312">
            <a:off x="6944969" y="1052179"/>
            <a:ext cx="1324237" cy="1275592"/>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5"/>
          <p:cNvSpPr/>
          <p:nvPr/>
        </p:nvSpPr>
        <p:spPr>
          <a:xfrm rot="-130828">
            <a:off x="7807974" y="1061575"/>
            <a:ext cx="417903" cy="407998"/>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5"/>
          <p:cNvSpPr/>
          <p:nvPr/>
        </p:nvSpPr>
        <p:spPr>
          <a:xfrm rot="-228465">
            <a:off x="8017926" y="1073301"/>
            <a:ext cx="180699" cy="194848"/>
          </a:xfrm>
          <a:prstGeom prst="rect">
            <a:avLst/>
          </a:prstGeom>
          <a:solidFill>
            <a:srgbClr val="FF99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pic>
        <p:nvPicPr>
          <p:cNvPr id="337" name="Google Shape;337;p26"/>
          <p:cNvPicPr preferRelativeResize="0"/>
          <p:nvPr/>
        </p:nvPicPr>
        <p:blipFill>
          <a:blip r:embed="rId3">
            <a:alphaModFix/>
          </a:blip>
          <a:stretch>
            <a:fillRect/>
          </a:stretch>
        </p:blipFill>
        <p:spPr>
          <a:xfrm>
            <a:off x="3535050" y="2201850"/>
            <a:ext cx="2861875" cy="2735424"/>
          </a:xfrm>
          <a:prstGeom prst="rect">
            <a:avLst/>
          </a:prstGeom>
          <a:noFill/>
          <a:ln>
            <a:noFill/>
          </a:ln>
        </p:spPr>
      </p:pic>
      <p:sp>
        <p:nvSpPr>
          <p:cNvPr id="338" name="Google Shape;338;p26"/>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a:pPr>
            <a:r>
              <a:rPr b="1" lang="fr" sz="2800">
                <a:solidFill>
                  <a:srgbClr val="073763"/>
                </a:solidFill>
                <a:latin typeface="Nunito"/>
                <a:ea typeface="Nunito"/>
                <a:cs typeface="Nunito"/>
                <a:sym typeface="Nunito"/>
              </a:rPr>
              <a:t>Introduction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3"/>
            </a:pPr>
            <a:r>
              <a:rPr b="1" lang="fr" sz="2000">
                <a:solidFill>
                  <a:srgbClr val="0B5394"/>
                </a:solidFill>
                <a:latin typeface="Nunito"/>
                <a:ea typeface="Nunito"/>
                <a:cs typeface="Nunito"/>
                <a:sym typeface="Nunito"/>
              </a:rPr>
              <a:t>How Mini-EUSO works?</a:t>
            </a:r>
            <a:endParaRPr b="1" sz="2000">
              <a:solidFill>
                <a:srgbClr val="0B5394"/>
              </a:solidFill>
              <a:latin typeface="Nunito"/>
              <a:ea typeface="Nunito"/>
              <a:cs typeface="Nunito"/>
              <a:sym typeface="Nunito"/>
            </a:endParaRPr>
          </a:p>
        </p:txBody>
      </p:sp>
      <p:sp>
        <p:nvSpPr>
          <p:cNvPr id="339" name="Google Shape;339;p2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340" name="Google Shape;340;p26"/>
          <p:cNvSpPr txBox="1"/>
          <p:nvPr/>
        </p:nvSpPr>
        <p:spPr>
          <a:xfrm>
            <a:off x="6532125" y="2745850"/>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jem-euso.infn.it</a:t>
            </a:r>
            <a:endParaRPr sz="800">
              <a:latin typeface="Calibri"/>
              <a:ea typeface="Calibri"/>
              <a:cs typeface="Calibri"/>
              <a:sym typeface="Calibri"/>
            </a:endParaRPr>
          </a:p>
        </p:txBody>
      </p:sp>
      <p:pic>
        <p:nvPicPr>
          <p:cNvPr id="341" name="Google Shape;341;p26"/>
          <p:cNvPicPr preferRelativeResize="0"/>
          <p:nvPr/>
        </p:nvPicPr>
        <p:blipFill>
          <a:blip r:embed="rId4">
            <a:alphaModFix/>
          </a:blip>
          <a:stretch>
            <a:fillRect/>
          </a:stretch>
        </p:blipFill>
        <p:spPr>
          <a:xfrm>
            <a:off x="6532125" y="416750"/>
            <a:ext cx="2149925" cy="2329100"/>
          </a:xfrm>
          <a:prstGeom prst="rect">
            <a:avLst/>
          </a:prstGeom>
          <a:noFill/>
          <a:ln>
            <a:noFill/>
          </a:ln>
        </p:spPr>
      </p:pic>
      <p:grpSp>
        <p:nvGrpSpPr>
          <p:cNvPr id="342" name="Google Shape;342;p26"/>
          <p:cNvGrpSpPr/>
          <p:nvPr/>
        </p:nvGrpSpPr>
        <p:grpSpPr>
          <a:xfrm>
            <a:off x="670007" y="2711624"/>
            <a:ext cx="1896431" cy="1832057"/>
            <a:chOff x="4621848" y="1124744"/>
            <a:chExt cx="4342640" cy="4337256"/>
          </a:xfrm>
        </p:grpSpPr>
        <p:sp>
          <p:nvSpPr>
            <p:cNvPr id="343" name="Google Shape;343;p26"/>
            <p:cNvSpPr/>
            <p:nvPr/>
          </p:nvSpPr>
          <p:spPr>
            <a:xfrm>
              <a:off x="4632672" y="1133492"/>
              <a:ext cx="4320000" cy="4320000"/>
            </a:xfrm>
            <a:prstGeom prst="rect">
              <a:avLst/>
            </a:prstGeom>
            <a:no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344" name="Google Shape;344;p26"/>
            <p:cNvCxnSpPr/>
            <p:nvPr/>
          </p:nvCxnSpPr>
          <p:spPr>
            <a:xfrm>
              <a:off x="6073239" y="1142000"/>
              <a:ext cx="0" cy="4320000"/>
            </a:xfrm>
            <a:prstGeom prst="straightConnector1">
              <a:avLst/>
            </a:prstGeom>
            <a:noFill/>
            <a:ln cap="flat" cmpd="sng" w="25400">
              <a:solidFill>
                <a:srgbClr val="000000"/>
              </a:solidFill>
              <a:prstDash val="solid"/>
              <a:round/>
              <a:headEnd len="sm" w="sm" type="none"/>
              <a:tailEnd len="sm" w="sm" type="none"/>
            </a:ln>
          </p:spPr>
        </p:cxnSp>
        <p:cxnSp>
          <p:nvCxnSpPr>
            <p:cNvPr id="345" name="Google Shape;345;p26"/>
            <p:cNvCxnSpPr/>
            <p:nvPr/>
          </p:nvCxnSpPr>
          <p:spPr>
            <a:xfrm>
              <a:off x="7512573" y="1124984"/>
              <a:ext cx="0" cy="4320000"/>
            </a:xfrm>
            <a:prstGeom prst="straightConnector1">
              <a:avLst/>
            </a:prstGeom>
            <a:noFill/>
            <a:ln cap="flat" cmpd="sng" w="25400">
              <a:solidFill>
                <a:srgbClr val="000000"/>
              </a:solidFill>
              <a:prstDash val="solid"/>
              <a:round/>
              <a:headEnd len="sm" w="sm" type="none"/>
              <a:tailEnd len="sm" w="sm" type="none"/>
            </a:ln>
          </p:spPr>
        </p:cxnSp>
        <p:cxnSp>
          <p:nvCxnSpPr>
            <p:cNvPr id="346" name="Google Shape;346;p26"/>
            <p:cNvCxnSpPr/>
            <p:nvPr/>
          </p:nvCxnSpPr>
          <p:spPr>
            <a:xfrm>
              <a:off x="4644488" y="2564984"/>
              <a:ext cx="4320000" cy="0"/>
            </a:xfrm>
            <a:prstGeom prst="straightConnector1">
              <a:avLst/>
            </a:prstGeom>
            <a:noFill/>
            <a:ln cap="flat" cmpd="sng" w="25400">
              <a:solidFill>
                <a:srgbClr val="000000"/>
              </a:solidFill>
              <a:prstDash val="solid"/>
              <a:round/>
              <a:headEnd len="sm" w="sm" type="none"/>
              <a:tailEnd len="sm" w="sm" type="none"/>
            </a:ln>
          </p:spPr>
        </p:cxnSp>
        <p:cxnSp>
          <p:nvCxnSpPr>
            <p:cNvPr id="347" name="Google Shape;347;p26"/>
            <p:cNvCxnSpPr/>
            <p:nvPr/>
          </p:nvCxnSpPr>
          <p:spPr>
            <a:xfrm>
              <a:off x="4644488" y="4004984"/>
              <a:ext cx="4320000" cy="0"/>
            </a:xfrm>
            <a:prstGeom prst="straightConnector1">
              <a:avLst/>
            </a:prstGeom>
            <a:noFill/>
            <a:ln cap="flat" cmpd="sng" w="25400">
              <a:solidFill>
                <a:srgbClr val="000000"/>
              </a:solidFill>
              <a:prstDash val="solid"/>
              <a:round/>
              <a:headEnd len="sm" w="sm" type="none"/>
              <a:tailEnd len="sm" w="sm" type="none"/>
            </a:ln>
          </p:spPr>
        </p:cxnSp>
        <p:cxnSp>
          <p:nvCxnSpPr>
            <p:cNvPr id="348" name="Google Shape;348;p26"/>
            <p:cNvCxnSpPr/>
            <p:nvPr/>
          </p:nvCxnSpPr>
          <p:spPr>
            <a:xfrm>
              <a:off x="4621848" y="3284984"/>
              <a:ext cx="4320000" cy="0"/>
            </a:xfrm>
            <a:prstGeom prst="straightConnector1">
              <a:avLst/>
            </a:prstGeom>
            <a:noFill/>
            <a:ln cap="flat" cmpd="sng" w="12700">
              <a:solidFill>
                <a:srgbClr val="000000"/>
              </a:solidFill>
              <a:prstDash val="solid"/>
              <a:round/>
              <a:headEnd len="sm" w="sm" type="none"/>
              <a:tailEnd len="sm" w="sm" type="none"/>
            </a:ln>
          </p:spPr>
        </p:cxnSp>
        <p:cxnSp>
          <p:nvCxnSpPr>
            <p:cNvPr id="349" name="Google Shape;349;p26"/>
            <p:cNvCxnSpPr/>
            <p:nvPr/>
          </p:nvCxnSpPr>
          <p:spPr>
            <a:xfrm>
              <a:off x="4621848" y="1844984"/>
              <a:ext cx="4320000" cy="0"/>
            </a:xfrm>
            <a:prstGeom prst="straightConnector1">
              <a:avLst/>
            </a:prstGeom>
            <a:noFill/>
            <a:ln cap="flat" cmpd="sng" w="12700">
              <a:solidFill>
                <a:srgbClr val="000000"/>
              </a:solidFill>
              <a:prstDash val="solid"/>
              <a:round/>
              <a:headEnd len="sm" w="sm" type="none"/>
              <a:tailEnd len="sm" w="sm" type="none"/>
            </a:ln>
          </p:spPr>
        </p:cxnSp>
        <p:cxnSp>
          <p:nvCxnSpPr>
            <p:cNvPr id="350" name="Google Shape;350;p26"/>
            <p:cNvCxnSpPr/>
            <p:nvPr/>
          </p:nvCxnSpPr>
          <p:spPr>
            <a:xfrm>
              <a:off x="4621848" y="4724984"/>
              <a:ext cx="4320000" cy="0"/>
            </a:xfrm>
            <a:prstGeom prst="straightConnector1">
              <a:avLst/>
            </a:prstGeom>
            <a:noFill/>
            <a:ln cap="flat" cmpd="sng" w="12700">
              <a:solidFill>
                <a:srgbClr val="000000"/>
              </a:solidFill>
              <a:prstDash val="solid"/>
              <a:round/>
              <a:headEnd len="sm" w="sm" type="none"/>
              <a:tailEnd len="sm" w="sm" type="none"/>
            </a:ln>
          </p:spPr>
        </p:cxnSp>
        <p:cxnSp>
          <p:nvCxnSpPr>
            <p:cNvPr id="351" name="Google Shape;351;p26"/>
            <p:cNvCxnSpPr/>
            <p:nvPr/>
          </p:nvCxnSpPr>
          <p:spPr>
            <a:xfrm>
              <a:off x="5353572" y="1142000"/>
              <a:ext cx="0" cy="4320000"/>
            </a:xfrm>
            <a:prstGeom prst="straightConnector1">
              <a:avLst/>
            </a:prstGeom>
            <a:noFill/>
            <a:ln cap="flat" cmpd="sng" w="12700">
              <a:solidFill>
                <a:srgbClr val="000000"/>
              </a:solidFill>
              <a:prstDash val="solid"/>
              <a:round/>
              <a:headEnd len="sm" w="sm" type="none"/>
              <a:tailEnd len="sm" w="sm" type="none"/>
            </a:ln>
          </p:spPr>
        </p:cxnSp>
        <p:cxnSp>
          <p:nvCxnSpPr>
            <p:cNvPr id="352" name="Google Shape;352;p26"/>
            <p:cNvCxnSpPr/>
            <p:nvPr/>
          </p:nvCxnSpPr>
          <p:spPr>
            <a:xfrm>
              <a:off x="6792906" y="1133492"/>
              <a:ext cx="0" cy="4320000"/>
            </a:xfrm>
            <a:prstGeom prst="straightConnector1">
              <a:avLst/>
            </a:prstGeom>
            <a:noFill/>
            <a:ln cap="flat" cmpd="sng" w="12700">
              <a:solidFill>
                <a:srgbClr val="000000"/>
              </a:solidFill>
              <a:prstDash val="solid"/>
              <a:round/>
              <a:headEnd len="sm" w="sm" type="none"/>
              <a:tailEnd len="sm" w="sm" type="none"/>
            </a:ln>
          </p:spPr>
        </p:cxnSp>
        <p:cxnSp>
          <p:nvCxnSpPr>
            <p:cNvPr id="353" name="Google Shape;353;p26"/>
            <p:cNvCxnSpPr/>
            <p:nvPr/>
          </p:nvCxnSpPr>
          <p:spPr>
            <a:xfrm>
              <a:off x="8236508" y="1124744"/>
              <a:ext cx="0" cy="4320000"/>
            </a:xfrm>
            <a:prstGeom prst="straightConnector1">
              <a:avLst/>
            </a:prstGeom>
            <a:noFill/>
            <a:ln cap="flat" cmpd="sng" w="12700">
              <a:solidFill>
                <a:srgbClr val="000000"/>
              </a:solidFill>
              <a:prstDash val="solid"/>
              <a:round/>
              <a:headEnd len="sm" w="sm" type="none"/>
              <a:tailEnd len="sm" w="sm" type="none"/>
            </a:ln>
          </p:spPr>
        </p:cxnSp>
        <p:cxnSp>
          <p:nvCxnSpPr>
            <p:cNvPr id="354" name="Google Shape;354;p26"/>
            <p:cNvCxnSpPr/>
            <p:nvPr/>
          </p:nvCxnSpPr>
          <p:spPr>
            <a:xfrm>
              <a:off x="4633905" y="1142000"/>
              <a:ext cx="0" cy="4320000"/>
            </a:xfrm>
            <a:prstGeom prst="straightConnector1">
              <a:avLst/>
            </a:prstGeom>
            <a:noFill/>
            <a:ln cap="flat" cmpd="sng" w="25400">
              <a:solidFill>
                <a:srgbClr val="000000"/>
              </a:solidFill>
              <a:prstDash val="dot"/>
              <a:round/>
              <a:headEnd len="sm" w="sm" type="none"/>
              <a:tailEnd len="sm" w="sm" type="none"/>
            </a:ln>
          </p:spPr>
        </p:cxnSp>
        <p:cxnSp>
          <p:nvCxnSpPr>
            <p:cNvPr id="355" name="Google Shape;355;p26"/>
            <p:cNvCxnSpPr/>
            <p:nvPr/>
          </p:nvCxnSpPr>
          <p:spPr>
            <a:xfrm>
              <a:off x="8951905" y="1133492"/>
              <a:ext cx="0" cy="4320000"/>
            </a:xfrm>
            <a:prstGeom prst="straightConnector1">
              <a:avLst/>
            </a:prstGeom>
            <a:noFill/>
            <a:ln cap="flat" cmpd="sng" w="25400">
              <a:solidFill>
                <a:srgbClr val="000000"/>
              </a:solidFill>
              <a:prstDash val="solid"/>
              <a:round/>
              <a:headEnd len="sm" w="sm" type="none"/>
              <a:tailEnd len="sm" w="sm" type="none"/>
            </a:ln>
          </p:spPr>
        </p:cxnSp>
        <p:cxnSp>
          <p:nvCxnSpPr>
            <p:cNvPr id="356" name="Google Shape;356;p26"/>
            <p:cNvCxnSpPr/>
            <p:nvPr/>
          </p:nvCxnSpPr>
          <p:spPr>
            <a:xfrm>
              <a:off x="4644488" y="1124984"/>
              <a:ext cx="4320000" cy="0"/>
            </a:xfrm>
            <a:prstGeom prst="straightConnector1">
              <a:avLst/>
            </a:prstGeom>
            <a:noFill/>
            <a:ln cap="flat" cmpd="sng" w="25400">
              <a:solidFill>
                <a:srgbClr val="000000"/>
              </a:solidFill>
              <a:prstDash val="solid"/>
              <a:round/>
              <a:headEnd len="sm" w="sm" type="none"/>
              <a:tailEnd len="sm" w="sm" type="none"/>
            </a:ln>
          </p:spPr>
        </p:cxnSp>
        <p:cxnSp>
          <p:nvCxnSpPr>
            <p:cNvPr id="357" name="Google Shape;357;p26"/>
            <p:cNvCxnSpPr/>
            <p:nvPr/>
          </p:nvCxnSpPr>
          <p:spPr>
            <a:xfrm>
              <a:off x="4644488" y="5444984"/>
              <a:ext cx="4320000" cy="0"/>
            </a:xfrm>
            <a:prstGeom prst="straightConnector1">
              <a:avLst/>
            </a:prstGeom>
            <a:noFill/>
            <a:ln cap="flat" cmpd="sng" w="25400">
              <a:solidFill>
                <a:srgbClr val="000000"/>
              </a:solidFill>
              <a:prstDash val="solid"/>
              <a:round/>
              <a:headEnd len="sm" w="sm" type="none"/>
              <a:tailEnd len="sm" w="sm" type="none"/>
            </a:ln>
          </p:spPr>
        </p:cxnSp>
      </p:grpSp>
      <p:sp>
        <p:nvSpPr>
          <p:cNvPr id="358" name="Google Shape;358;p26"/>
          <p:cNvSpPr/>
          <p:nvPr/>
        </p:nvSpPr>
        <p:spPr>
          <a:xfrm rot="-1025545">
            <a:off x="2607716" y="2904206"/>
            <a:ext cx="858415" cy="117384"/>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6"/>
          <p:cNvSpPr/>
          <p:nvPr/>
        </p:nvSpPr>
        <p:spPr>
          <a:xfrm>
            <a:off x="2242450" y="2745850"/>
            <a:ext cx="323700" cy="256500"/>
          </a:xfrm>
          <a:prstGeom prst="rect">
            <a:avLst/>
          </a:prstGeom>
          <a:solidFill>
            <a:srgbClr val="FF99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6"/>
          <p:cNvSpPr/>
          <p:nvPr/>
        </p:nvSpPr>
        <p:spPr>
          <a:xfrm rot="-129312">
            <a:off x="6944969" y="1052179"/>
            <a:ext cx="1324237" cy="1275592"/>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6"/>
          <p:cNvSpPr/>
          <p:nvPr/>
        </p:nvSpPr>
        <p:spPr>
          <a:xfrm rot="-130828">
            <a:off x="7807974" y="1061575"/>
            <a:ext cx="417903" cy="407998"/>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6"/>
          <p:cNvSpPr/>
          <p:nvPr/>
        </p:nvSpPr>
        <p:spPr>
          <a:xfrm rot="-228465">
            <a:off x="8017926" y="1073301"/>
            <a:ext cx="180699" cy="194848"/>
          </a:xfrm>
          <a:prstGeom prst="rect">
            <a:avLst/>
          </a:prstGeom>
          <a:solidFill>
            <a:srgbClr val="FF99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6"/>
          <p:cNvSpPr txBox="1"/>
          <p:nvPr>
            <p:ph idx="1" type="body"/>
          </p:nvPr>
        </p:nvSpPr>
        <p:spPr>
          <a:xfrm>
            <a:off x="469900" y="1275575"/>
            <a:ext cx="4663200" cy="1324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Measuring during night time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The light is focused onto an array of </a:t>
            </a:r>
            <a:r>
              <a:rPr lang="fr" sz="1200">
                <a:solidFill>
                  <a:srgbClr val="FF9900"/>
                </a:solidFill>
                <a:latin typeface="Arial"/>
                <a:ea typeface="Arial"/>
                <a:cs typeface="Arial"/>
                <a:sym typeface="Arial"/>
              </a:rPr>
              <a:t>36 multi-anode photomultiplier tubes</a:t>
            </a:r>
            <a:r>
              <a:rPr lang="fr" sz="1200">
                <a:solidFill>
                  <a:srgbClr val="000000"/>
                </a:solidFill>
                <a:latin typeface="Arial"/>
                <a:ea typeface="Arial"/>
                <a:cs typeface="Arial"/>
                <a:sym typeface="Arial"/>
              </a:rPr>
              <a:t> (</a:t>
            </a:r>
            <a:r>
              <a:rPr lang="fr" sz="1200">
                <a:solidFill>
                  <a:srgbClr val="FF0000"/>
                </a:solidFill>
                <a:latin typeface="Arial"/>
                <a:ea typeface="Arial"/>
                <a:cs typeface="Arial"/>
                <a:sym typeface="Arial"/>
              </a:rPr>
              <a:t>MAPMT</a:t>
            </a:r>
            <a:r>
              <a:rPr lang="fr" sz="1200">
                <a:solidFill>
                  <a:srgbClr val="000000"/>
                </a:solidFill>
                <a:latin typeface="Arial"/>
                <a:ea typeface="Arial"/>
                <a:cs typeface="Arial"/>
                <a:sym typeface="Arial"/>
              </a:rPr>
              <a:t>) among </a:t>
            </a:r>
            <a:r>
              <a:rPr lang="fr" sz="1200">
                <a:solidFill>
                  <a:srgbClr val="00FF00"/>
                </a:solidFill>
                <a:latin typeface="Arial"/>
                <a:ea typeface="Arial"/>
                <a:cs typeface="Arial"/>
                <a:sym typeface="Arial"/>
              </a:rPr>
              <a:t>9</a:t>
            </a:r>
            <a:r>
              <a:rPr lang="fr" sz="1200">
                <a:solidFill>
                  <a:srgbClr val="00FF00"/>
                </a:solidFill>
                <a:latin typeface="Arial"/>
                <a:ea typeface="Arial"/>
                <a:cs typeface="Arial"/>
                <a:sym typeface="Arial"/>
              </a:rPr>
              <a:t> Elementary cells</a:t>
            </a:r>
            <a:endParaRPr sz="1200">
              <a:solidFill>
                <a:srgbClr val="FF0000"/>
              </a:solidFill>
              <a:latin typeface="Arial"/>
              <a:ea typeface="Arial"/>
              <a:cs typeface="Arial"/>
              <a:sym typeface="Arial"/>
            </a:endParaRPr>
          </a:p>
          <a:p>
            <a:pPr indent="-292100" lvl="0" marL="457200" rtl="0" algn="l">
              <a:spcBef>
                <a:spcPts val="0"/>
              </a:spcBef>
              <a:spcAft>
                <a:spcPts val="0"/>
              </a:spcAft>
              <a:buClr>
                <a:srgbClr val="0000FF"/>
              </a:buClr>
              <a:buSzPts val="1000"/>
              <a:buFont typeface="Arial"/>
              <a:buChar char="-"/>
            </a:pPr>
            <a:r>
              <a:rPr lang="fr" sz="1000">
                <a:solidFill>
                  <a:srgbClr val="0000FF"/>
                </a:solidFill>
                <a:latin typeface="Arial"/>
                <a:ea typeface="Arial"/>
                <a:cs typeface="Arial"/>
                <a:sym typeface="Arial"/>
              </a:rPr>
              <a:t>A total of 2304 pixels</a:t>
            </a:r>
            <a:endParaRPr sz="1000">
              <a:solidFill>
                <a:srgbClr val="0000FF"/>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364" name="Google Shape;364;p26"/>
          <p:cNvSpPr/>
          <p:nvPr/>
        </p:nvSpPr>
        <p:spPr>
          <a:xfrm>
            <a:off x="5707600" y="2562800"/>
            <a:ext cx="323700" cy="303300"/>
          </a:xfrm>
          <a:prstGeom prst="rect">
            <a:avLst/>
          </a:prstGeom>
          <a:solidFill>
            <a:srgbClr val="FF99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6"/>
          <p:cNvSpPr/>
          <p:nvPr/>
        </p:nvSpPr>
        <p:spPr>
          <a:xfrm>
            <a:off x="1947500" y="2724250"/>
            <a:ext cx="618900" cy="5898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p:nvPr/>
        </p:nvSpPr>
        <p:spPr>
          <a:xfrm>
            <a:off x="5335400" y="2530400"/>
            <a:ext cx="712200" cy="7215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6"/>
          <p:cNvSpPr txBox="1"/>
          <p:nvPr/>
        </p:nvSpPr>
        <p:spPr>
          <a:xfrm>
            <a:off x="6396925" y="3469275"/>
            <a:ext cx="2623200" cy="12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latin typeface="Calibri"/>
                <a:ea typeface="Calibri"/>
                <a:cs typeface="Calibri"/>
                <a:sym typeface="Calibri"/>
              </a:rPr>
              <a:t>Got with the Etos software</a:t>
            </a:r>
            <a:endParaRPr>
              <a:latin typeface="Calibri"/>
              <a:ea typeface="Calibri"/>
              <a:cs typeface="Calibri"/>
              <a:sym typeface="Calibri"/>
            </a:endParaRPr>
          </a:p>
          <a:p>
            <a:pPr indent="-304800" lvl="0" marL="457200" rtl="0" algn="l">
              <a:spcBef>
                <a:spcPts val="0"/>
              </a:spcBef>
              <a:spcAft>
                <a:spcPts val="0"/>
              </a:spcAft>
              <a:buSzPts val="1200"/>
              <a:buFont typeface="Calibri"/>
              <a:buChar char="-"/>
            </a:pPr>
            <a:r>
              <a:rPr lang="fr" sz="1200">
                <a:latin typeface="Calibri"/>
                <a:ea typeface="Calibri"/>
                <a:cs typeface="Calibri"/>
                <a:sym typeface="Calibri"/>
              </a:rPr>
              <a:t>A tool to visualize environment</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fr" sz="1200">
                <a:latin typeface="Calibri"/>
                <a:ea typeface="Calibri"/>
                <a:cs typeface="Calibri"/>
                <a:sym typeface="Calibri"/>
              </a:rPr>
              <a:t>Providing light curves</a:t>
            </a:r>
            <a:endParaRPr sz="12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27"/>
          <p:cNvSpPr txBox="1"/>
          <p:nvPr/>
        </p:nvSpPr>
        <p:spPr>
          <a:xfrm>
            <a:off x="819150" y="2094450"/>
            <a:ext cx="7505700" cy="954600"/>
          </a:xfrm>
          <a:prstGeom prst="rect">
            <a:avLst/>
          </a:prstGeom>
          <a:noFill/>
          <a:ln>
            <a:noFill/>
          </a:ln>
        </p:spPr>
        <p:txBody>
          <a:bodyPr anchorCtr="0" anchor="t" bIns="91425" lIns="91425" spcFirstLastPara="1" rIns="91425" wrap="square" tIns="91425">
            <a:noAutofit/>
          </a:bodyPr>
          <a:lstStyle/>
          <a:p>
            <a:pPr indent="-419100" lvl="0" marL="457200" rtl="0" algn="ctr">
              <a:lnSpc>
                <a:spcPct val="115000"/>
              </a:lnSpc>
              <a:spcBef>
                <a:spcPts val="0"/>
              </a:spcBef>
              <a:spcAft>
                <a:spcPts val="0"/>
              </a:spcAft>
              <a:buClr>
                <a:srgbClr val="073763"/>
              </a:buClr>
              <a:buSzPts val="3000"/>
              <a:buFont typeface="Nunito"/>
              <a:buAutoNum type="romanUcPeriod" startAt="2"/>
            </a:pPr>
            <a:r>
              <a:rPr b="1" lang="fr" sz="3000">
                <a:solidFill>
                  <a:srgbClr val="073763"/>
                </a:solidFill>
                <a:latin typeface="Nunito"/>
                <a:ea typeface="Nunito"/>
                <a:cs typeface="Nunito"/>
                <a:sym typeface="Nunito"/>
              </a:rPr>
              <a:t>My project : Meteors detection</a:t>
            </a:r>
            <a:endParaRPr b="1" sz="3000">
              <a:solidFill>
                <a:srgbClr val="073763"/>
              </a:solidFill>
              <a:latin typeface="Nunito"/>
              <a:ea typeface="Nunito"/>
              <a:cs typeface="Nunito"/>
              <a:sym typeface="Nunito"/>
            </a:endParaRPr>
          </a:p>
        </p:txBody>
      </p:sp>
      <p:sp>
        <p:nvSpPr>
          <p:cNvPr id="373" name="Google Shape;373;p2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28"/>
          <p:cNvSpPr txBox="1"/>
          <p:nvPr>
            <p:ph idx="1" type="body"/>
          </p:nvPr>
        </p:nvSpPr>
        <p:spPr>
          <a:xfrm>
            <a:off x="469900" y="1275575"/>
            <a:ext cx="4983600" cy="1839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The principle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Using Mini-EUSO, a space-borne fluorescence telescope deployed on the ISS, to track :</a:t>
            </a:r>
            <a:endParaRPr sz="1200">
              <a:solidFill>
                <a:srgbClr val="000000"/>
              </a:solidFill>
              <a:latin typeface="Arial"/>
              <a:ea typeface="Arial"/>
              <a:cs typeface="Arial"/>
              <a:sym typeface="Arial"/>
            </a:endParaRPr>
          </a:p>
          <a:p>
            <a:pPr indent="-304800" lvl="1" marL="9144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EECR</a:t>
            </a:r>
            <a:endParaRPr sz="1200">
              <a:solidFill>
                <a:srgbClr val="000000"/>
              </a:solidFill>
              <a:latin typeface="Arial"/>
              <a:ea typeface="Arial"/>
              <a:cs typeface="Arial"/>
              <a:sym typeface="Arial"/>
            </a:endParaRPr>
          </a:p>
          <a:p>
            <a:pPr indent="-304800" lvl="1" marL="914400" rtl="0" algn="l">
              <a:spcBef>
                <a:spcPts val="0"/>
              </a:spcBef>
              <a:spcAft>
                <a:spcPts val="0"/>
              </a:spcAft>
              <a:buClr>
                <a:srgbClr val="FF0000"/>
              </a:buClr>
              <a:buSzPts val="1200"/>
              <a:buFont typeface="Arial"/>
              <a:buChar char="-"/>
            </a:pPr>
            <a:r>
              <a:rPr lang="fr" sz="1200">
                <a:solidFill>
                  <a:srgbClr val="FF0000"/>
                </a:solidFill>
                <a:latin typeface="Arial"/>
                <a:ea typeface="Arial"/>
                <a:cs typeface="Arial"/>
                <a:sym typeface="Arial"/>
              </a:rPr>
              <a:t>Meteors</a:t>
            </a:r>
            <a:endParaRPr sz="1200">
              <a:solidFill>
                <a:srgbClr val="FF0000"/>
              </a:solidFill>
              <a:latin typeface="Arial"/>
              <a:ea typeface="Arial"/>
              <a:cs typeface="Arial"/>
              <a:sym typeface="Arial"/>
            </a:endParaRPr>
          </a:p>
          <a:p>
            <a:pPr indent="-304800" lvl="1" marL="914400" rtl="0" algn="l">
              <a:spcBef>
                <a:spcPts val="0"/>
              </a:spcBef>
              <a:spcAft>
                <a:spcPts val="0"/>
              </a:spcAft>
              <a:buClr>
                <a:srgbClr val="FF0000"/>
              </a:buClr>
              <a:buSzPts val="1200"/>
              <a:buFont typeface="Arial"/>
              <a:buChar char="-"/>
            </a:pPr>
            <a:r>
              <a:rPr lang="fr" sz="1200">
                <a:solidFill>
                  <a:srgbClr val="FF0000"/>
                </a:solidFill>
                <a:latin typeface="Arial"/>
                <a:ea typeface="Arial"/>
                <a:cs typeface="Arial"/>
                <a:sym typeface="Arial"/>
              </a:rPr>
              <a:t>Space Debris</a:t>
            </a:r>
            <a:endParaRPr sz="1200">
              <a:solidFill>
                <a:srgbClr val="FF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379" name="Google Shape;379;p28"/>
          <p:cNvSpPr txBox="1"/>
          <p:nvPr/>
        </p:nvSpPr>
        <p:spPr>
          <a:xfrm>
            <a:off x="393650" y="320975"/>
            <a:ext cx="59082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a:pPr>
            <a:r>
              <a:rPr b="1" lang="fr" sz="2000">
                <a:solidFill>
                  <a:srgbClr val="0B5394"/>
                </a:solidFill>
                <a:latin typeface="Nunito"/>
                <a:ea typeface="Nunito"/>
                <a:cs typeface="Nunito"/>
                <a:sym typeface="Nunito"/>
              </a:rPr>
              <a:t>The principle</a:t>
            </a:r>
            <a:endParaRPr b="1" sz="2000">
              <a:solidFill>
                <a:srgbClr val="0B5394"/>
              </a:solidFill>
              <a:latin typeface="Nunito"/>
              <a:ea typeface="Nunito"/>
              <a:cs typeface="Nunito"/>
              <a:sym typeface="Nunito"/>
            </a:endParaRPr>
          </a:p>
        </p:txBody>
      </p:sp>
      <p:sp>
        <p:nvSpPr>
          <p:cNvPr id="380" name="Google Shape;380;p2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grpSp>
        <p:nvGrpSpPr>
          <p:cNvPr id="381" name="Google Shape;381;p28"/>
          <p:cNvGrpSpPr/>
          <p:nvPr/>
        </p:nvGrpSpPr>
        <p:grpSpPr>
          <a:xfrm>
            <a:off x="5157544" y="765650"/>
            <a:ext cx="3688103" cy="3602560"/>
            <a:chOff x="5767539" y="308699"/>
            <a:chExt cx="3151956" cy="2859175"/>
          </a:xfrm>
        </p:grpSpPr>
        <p:sp>
          <p:nvSpPr>
            <p:cNvPr id="382" name="Google Shape;382;p28"/>
            <p:cNvSpPr/>
            <p:nvPr/>
          </p:nvSpPr>
          <p:spPr>
            <a:xfrm>
              <a:off x="6457657" y="1376744"/>
              <a:ext cx="1366200" cy="1192800"/>
            </a:xfrm>
            <a:prstGeom prst="ellipse">
              <a:avLst/>
            </a:prstGeom>
            <a:solidFill>
              <a:srgbClr val="0000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8"/>
            <p:cNvSpPr/>
            <p:nvPr/>
          </p:nvSpPr>
          <p:spPr>
            <a:xfrm>
              <a:off x="5767539" y="778374"/>
              <a:ext cx="2746500" cy="2389500"/>
            </a:xfrm>
            <a:prstGeom prst="donut">
              <a:avLst>
                <a:gd fmla="val 17000" name="adj"/>
              </a:avLst>
            </a:prstGeom>
            <a:solidFill>
              <a:srgbClr val="EEEEEE">
                <a:alpha val="62019"/>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8"/>
            <p:cNvSpPr txBox="1"/>
            <p:nvPr/>
          </p:nvSpPr>
          <p:spPr>
            <a:xfrm>
              <a:off x="6901700" y="1838350"/>
              <a:ext cx="9222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200">
                  <a:solidFill>
                    <a:srgbClr val="FFFFFF"/>
                  </a:solidFill>
                </a:rPr>
                <a:t>Earth</a:t>
              </a:r>
              <a:endParaRPr sz="1200">
                <a:solidFill>
                  <a:srgbClr val="FFFFFF"/>
                </a:solidFill>
              </a:endParaRPr>
            </a:p>
          </p:txBody>
        </p:sp>
        <p:cxnSp>
          <p:nvCxnSpPr>
            <p:cNvPr id="385" name="Google Shape;385;p28"/>
            <p:cNvCxnSpPr/>
            <p:nvPr/>
          </p:nvCxnSpPr>
          <p:spPr>
            <a:xfrm flipH="1" rot="10800000">
              <a:off x="7216432" y="537549"/>
              <a:ext cx="628500" cy="192600"/>
            </a:xfrm>
            <a:prstGeom prst="straightConnector1">
              <a:avLst/>
            </a:prstGeom>
            <a:noFill/>
            <a:ln cap="flat" cmpd="sng" w="9525">
              <a:solidFill>
                <a:srgbClr val="595959"/>
              </a:solidFill>
              <a:prstDash val="solid"/>
              <a:round/>
              <a:headEnd len="med" w="med" type="none"/>
              <a:tailEnd len="med" w="med" type="none"/>
            </a:ln>
          </p:spPr>
        </p:cxnSp>
        <p:sp>
          <p:nvSpPr>
            <p:cNvPr id="386" name="Google Shape;386;p28"/>
            <p:cNvSpPr txBox="1"/>
            <p:nvPr/>
          </p:nvSpPr>
          <p:spPr>
            <a:xfrm>
              <a:off x="7747694" y="308699"/>
              <a:ext cx="1171800" cy="2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t>Mini-EUSO on ISS</a:t>
              </a:r>
              <a:endParaRPr sz="1000"/>
            </a:p>
          </p:txBody>
        </p:sp>
        <p:sp>
          <p:nvSpPr>
            <p:cNvPr id="387" name="Google Shape;387;p28"/>
            <p:cNvSpPr/>
            <p:nvPr/>
          </p:nvSpPr>
          <p:spPr>
            <a:xfrm>
              <a:off x="7008026" y="783458"/>
              <a:ext cx="208623" cy="444809"/>
            </a:xfrm>
            <a:prstGeom prst="triangle">
              <a:avLst>
                <a:gd fmla="val 61503" name="adj"/>
              </a:avLst>
            </a:prstGeom>
            <a:solidFill>
              <a:srgbClr val="EEFF41">
                <a:alpha val="35660"/>
              </a:srgbClr>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8"/>
            <p:cNvSpPr/>
            <p:nvPr/>
          </p:nvSpPr>
          <p:spPr>
            <a:xfrm rot="-116">
              <a:off x="7008026" y="1141950"/>
              <a:ext cx="260499" cy="86345"/>
            </a:xfrm>
            <a:prstGeom prst="flowChartInputOutput">
              <a:avLst/>
            </a:prstGeom>
            <a:solidFill>
              <a:srgbClr val="EEFF41">
                <a:alpha val="35660"/>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8"/>
            <p:cNvSpPr/>
            <p:nvPr/>
          </p:nvSpPr>
          <p:spPr>
            <a:xfrm>
              <a:off x="7059902" y="783458"/>
              <a:ext cx="208623" cy="358529"/>
            </a:xfrm>
            <a:prstGeom prst="triangle">
              <a:avLst>
                <a:gd fmla="val 37744" name="adj"/>
              </a:avLst>
            </a:prstGeom>
            <a:solidFill>
              <a:srgbClr val="EEFF41">
                <a:alpha val="35660"/>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8"/>
            <p:cNvSpPr/>
            <p:nvPr/>
          </p:nvSpPr>
          <p:spPr>
            <a:xfrm>
              <a:off x="7097718" y="698096"/>
              <a:ext cx="81115" cy="94376"/>
            </a:xfrm>
            <a:prstGeom prst="can">
              <a:avLst>
                <a:gd fmla="val 25000" name="adj"/>
              </a:avLst>
            </a:prstGeom>
            <a:solidFill>
              <a:srgbClr val="9900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8"/>
            <p:cNvSpPr/>
            <p:nvPr/>
          </p:nvSpPr>
          <p:spPr>
            <a:xfrm rot="-895176">
              <a:off x="6641273" y="1022725"/>
              <a:ext cx="324305" cy="105112"/>
            </a:xfrm>
            <a:prstGeom prst="leftArrow">
              <a:avLst>
                <a:gd fmla="val 22954" name="adj1"/>
                <a:gd fmla="val 71569" name="adj2"/>
              </a:avLst>
            </a:prstGeom>
            <a:solidFill>
              <a:srgbClr val="EEFF41">
                <a:alpha val="35660"/>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8"/>
            <p:cNvSpPr/>
            <p:nvPr/>
          </p:nvSpPr>
          <p:spPr>
            <a:xfrm rot="-2987542">
              <a:off x="6127715" y="1170364"/>
              <a:ext cx="190989" cy="490105"/>
            </a:xfrm>
            <a:prstGeom prst="triangle">
              <a:avLst>
                <a:gd fmla="val 61503" name="adj"/>
              </a:avLst>
            </a:prstGeom>
            <a:solidFill>
              <a:srgbClr val="EEFF41">
                <a:alpha val="35660"/>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8"/>
            <p:cNvSpPr/>
            <p:nvPr/>
          </p:nvSpPr>
          <p:spPr>
            <a:xfrm rot="-2987680">
              <a:off x="6285976" y="1455688"/>
              <a:ext cx="238479" cy="95137"/>
            </a:xfrm>
            <a:prstGeom prst="flowChartInputOutput">
              <a:avLst/>
            </a:prstGeom>
            <a:solidFill>
              <a:srgbClr val="EEFF41">
                <a:alpha val="35660"/>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8"/>
            <p:cNvSpPr/>
            <p:nvPr/>
          </p:nvSpPr>
          <p:spPr>
            <a:xfrm rot="-2987542">
              <a:off x="6118261" y="1156125"/>
              <a:ext cx="190989" cy="395039"/>
            </a:xfrm>
            <a:prstGeom prst="triangle">
              <a:avLst>
                <a:gd fmla="val 37744" name="adj"/>
              </a:avLst>
            </a:prstGeom>
            <a:solidFill>
              <a:srgbClr val="EEFF41">
                <a:alpha val="35660"/>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8"/>
            <p:cNvSpPr/>
            <p:nvPr/>
          </p:nvSpPr>
          <p:spPr>
            <a:xfrm rot="-2987542">
              <a:off x="5959121" y="1191240"/>
              <a:ext cx="74259" cy="103987"/>
            </a:xfrm>
            <a:prstGeom prst="can">
              <a:avLst>
                <a:gd fmla="val 25000" name="adj"/>
              </a:avLst>
            </a:prstGeom>
            <a:solidFill>
              <a:srgbClr val="9900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8"/>
            <p:cNvSpPr/>
            <p:nvPr/>
          </p:nvSpPr>
          <p:spPr>
            <a:xfrm rot="-4089909">
              <a:off x="5960587" y="1613491"/>
              <a:ext cx="289205" cy="117886"/>
            </a:xfrm>
            <a:prstGeom prst="leftArrow">
              <a:avLst>
                <a:gd fmla="val 22954" name="adj1"/>
                <a:gd fmla="val 71569" name="adj2"/>
              </a:avLst>
            </a:prstGeom>
            <a:solidFill>
              <a:srgbClr val="EEFF41">
                <a:alpha val="35660"/>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7" name="Google Shape;397;p28"/>
          <p:cNvSpPr/>
          <p:nvPr/>
        </p:nvSpPr>
        <p:spPr>
          <a:xfrm>
            <a:off x="7568475" y="2804250"/>
            <a:ext cx="789600" cy="8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8"/>
          <p:cNvSpPr txBox="1"/>
          <p:nvPr/>
        </p:nvSpPr>
        <p:spPr>
          <a:xfrm>
            <a:off x="7487950" y="2571750"/>
            <a:ext cx="1002600" cy="2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ISS altitude 400 km</a:t>
            </a:r>
            <a:endParaRPr sz="800">
              <a:latin typeface="Calibri"/>
              <a:ea typeface="Calibri"/>
              <a:cs typeface="Calibri"/>
              <a:sym typeface="Calibri"/>
            </a:endParaRPr>
          </a:p>
        </p:txBody>
      </p:sp>
      <p:sp>
        <p:nvSpPr>
          <p:cNvPr id="399" name="Google Shape;399;p28"/>
          <p:cNvSpPr/>
          <p:nvPr/>
        </p:nvSpPr>
        <p:spPr>
          <a:xfrm rot="-2208210">
            <a:off x="7335601" y="2237569"/>
            <a:ext cx="258900" cy="8316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8"/>
          <p:cNvSpPr txBox="1"/>
          <p:nvPr/>
        </p:nvSpPr>
        <p:spPr>
          <a:xfrm>
            <a:off x="7167550" y="1934600"/>
            <a:ext cx="1653000" cy="2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Meteors detection altitude</a:t>
            </a:r>
            <a:r>
              <a:rPr lang="fr" sz="800">
                <a:latin typeface="Calibri"/>
                <a:ea typeface="Calibri"/>
                <a:cs typeface="Calibri"/>
                <a:sym typeface="Calibri"/>
              </a:rPr>
              <a:t> 100 km</a:t>
            </a:r>
            <a:endParaRPr sz="8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pic>
        <p:nvPicPr>
          <p:cNvPr id="405" name="Google Shape;405;p29"/>
          <p:cNvPicPr preferRelativeResize="0"/>
          <p:nvPr/>
        </p:nvPicPr>
        <p:blipFill>
          <a:blip r:embed="rId3">
            <a:alphaModFix/>
          </a:blip>
          <a:stretch>
            <a:fillRect/>
          </a:stretch>
        </p:blipFill>
        <p:spPr>
          <a:xfrm>
            <a:off x="3717349" y="1028276"/>
            <a:ext cx="5019001" cy="3515399"/>
          </a:xfrm>
          <a:prstGeom prst="rect">
            <a:avLst/>
          </a:prstGeom>
          <a:noFill/>
          <a:ln>
            <a:noFill/>
          </a:ln>
        </p:spPr>
      </p:pic>
      <p:sp>
        <p:nvSpPr>
          <p:cNvPr id="406" name="Google Shape;406;p29"/>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Meteors detection / Etos tool</a:t>
            </a:r>
            <a:endParaRPr b="1" sz="2000">
              <a:solidFill>
                <a:srgbClr val="0B5394"/>
              </a:solidFill>
              <a:latin typeface="Nunito"/>
              <a:ea typeface="Nunito"/>
              <a:cs typeface="Nunito"/>
              <a:sym typeface="Nunito"/>
            </a:endParaRPr>
          </a:p>
        </p:txBody>
      </p:sp>
      <p:sp>
        <p:nvSpPr>
          <p:cNvPr id="407" name="Google Shape;407;p2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408" name="Google Shape;408;p29"/>
          <p:cNvSpPr txBox="1"/>
          <p:nvPr>
            <p:ph idx="1" type="body"/>
          </p:nvPr>
        </p:nvSpPr>
        <p:spPr>
          <a:xfrm>
            <a:off x="469900" y="1275575"/>
            <a:ext cx="3401400" cy="209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Etos : a software tool to analyze data</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Light curve of the MAPMT</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409" name="Google Shape;409;p29"/>
          <p:cNvSpPr/>
          <p:nvPr/>
        </p:nvSpPr>
        <p:spPr>
          <a:xfrm>
            <a:off x="4294850" y="1519425"/>
            <a:ext cx="2753700" cy="2216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9"/>
          <p:cNvSpPr/>
          <p:nvPr/>
        </p:nvSpPr>
        <p:spPr>
          <a:xfrm>
            <a:off x="6451100" y="1600900"/>
            <a:ext cx="978000" cy="929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9"/>
          <p:cNvSpPr/>
          <p:nvPr/>
        </p:nvSpPr>
        <p:spPr>
          <a:xfrm>
            <a:off x="7646000" y="1171825"/>
            <a:ext cx="874500" cy="1075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9"/>
          <p:cNvSpPr/>
          <p:nvPr/>
        </p:nvSpPr>
        <p:spPr>
          <a:xfrm>
            <a:off x="4186225" y="1133800"/>
            <a:ext cx="4089600" cy="331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9"/>
          <p:cNvSpPr/>
          <p:nvPr/>
        </p:nvSpPr>
        <p:spPr>
          <a:xfrm>
            <a:off x="8303200" y="1400250"/>
            <a:ext cx="282600" cy="1075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9"/>
          <p:cNvSpPr/>
          <p:nvPr/>
        </p:nvSpPr>
        <p:spPr>
          <a:xfrm>
            <a:off x="5810200" y="3648500"/>
            <a:ext cx="359100" cy="13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9"/>
          <p:cNvSpPr/>
          <p:nvPr/>
        </p:nvSpPr>
        <p:spPr>
          <a:xfrm>
            <a:off x="4892625" y="3708575"/>
            <a:ext cx="359100" cy="13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9"/>
          <p:cNvSpPr/>
          <p:nvPr/>
        </p:nvSpPr>
        <p:spPr>
          <a:xfrm>
            <a:off x="4446925" y="3648500"/>
            <a:ext cx="238800" cy="304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9"/>
          <p:cNvSpPr/>
          <p:nvPr/>
        </p:nvSpPr>
        <p:spPr>
          <a:xfrm>
            <a:off x="7287850" y="1600900"/>
            <a:ext cx="238800" cy="304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9"/>
          <p:cNvSpPr/>
          <p:nvPr/>
        </p:nvSpPr>
        <p:spPr>
          <a:xfrm flipH="1">
            <a:off x="7179350" y="1704400"/>
            <a:ext cx="325200" cy="28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9"/>
          <p:cNvSpPr/>
          <p:nvPr/>
        </p:nvSpPr>
        <p:spPr>
          <a:xfrm rot="-968733">
            <a:off x="6874578" y="3750380"/>
            <a:ext cx="1427295" cy="208885"/>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pic>
        <p:nvPicPr>
          <p:cNvPr id="424" name="Google Shape;424;p30"/>
          <p:cNvPicPr preferRelativeResize="0"/>
          <p:nvPr/>
        </p:nvPicPr>
        <p:blipFill>
          <a:blip r:embed="rId3">
            <a:alphaModFix/>
          </a:blip>
          <a:stretch>
            <a:fillRect/>
          </a:stretch>
        </p:blipFill>
        <p:spPr>
          <a:xfrm>
            <a:off x="3717349" y="1028276"/>
            <a:ext cx="5019001" cy="3515399"/>
          </a:xfrm>
          <a:prstGeom prst="rect">
            <a:avLst/>
          </a:prstGeom>
          <a:noFill/>
          <a:ln>
            <a:noFill/>
          </a:ln>
        </p:spPr>
      </p:pic>
      <p:sp>
        <p:nvSpPr>
          <p:cNvPr id="425" name="Google Shape;425;p30"/>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Meteors detection / Etos tool</a:t>
            </a:r>
            <a:endParaRPr b="1" sz="2000">
              <a:solidFill>
                <a:srgbClr val="0B5394"/>
              </a:solidFill>
              <a:latin typeface="Nunito"/>
              <a:ea typeface="Nunito"/>
              <a:cs typeface="Nunito"/>
              <a:sym typeface="Nunito"/>
            </a:endParaRPr>
          </a:p>
        </p:txBody>
      </p:sp>
      <p:sp>
        <p:nvSpPr>
          <p:cNvPr id="426" name="Google Shape;426;p3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427" name="Google Shape;427;p30"/>
          <p:cNvSpPr txBox="1"/>
          <p:nvPr>
            <p:ph idx="1" type="body"/>
          </p:nvPr>
        </p:nvSpPr>
        <p:spPr>
          <a:xfrm>
            <a:off x="469900" y="1275575"/>
            <a:ext cx="3401400" cy="209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Etos : a software tool to analyze data</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Light curve of the MAPMT</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Different events could be detected</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428" name="Google Shape;428;p30"/>
          <p:cNvSpPr/>
          <p:nvPr/>
        </p:nvSpPr>
        <p:spPr>
          <a:xfrm>
            <a:off x="4294850" y="1465000"/>
            <a:ext cx="2243100" cy="2270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0"/>
          <p:cNvSpPr/>
          <p:nvPr/>
        </p:nvSpPr>
        <p:spPr>
          <a:xfrm>
            <a:off x="6451100" y="1834450"/>
            <a:ext cx="907200" cy="695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0"/>
          <p:cNvSpPr/>
          <p:nvPr/>
        </p:nvSpPr>
        <p:spPr>
          <a:xfrm>
            <a:off x="7646000" y="1171825"/>
            <a:ext cx="874500" cy="1075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0"/>
          <p:cNvSpPr/>
          <p:nvPr/>
        </p:nvSpPr>
        <p:spPr>
          <a:xfrm>
            <a:off x="4186225" y="1133800"/>
            <a:ext cx="4089600" cy="331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0"/>
          <p:cNvSpPr/>
          <p:nvPr/>
        </p:nvSpPr>
        <p:spPr>
          <a:xfrm>
            <a:off x="8303200" y="1400250"/>
            <a:ext cx="282600" cy="1075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0"/>
          <p:cNvSpPr/>
          <p:nvPr/>
        </p:nvSpPr>
        <p:spPr>
          <a:xfrm>
            <a:off x="5810200" y="3648500"/>
            <a:ext cx="359100" cy="13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0"/>
          <p:cNvSpPr/>
          <p:nvPr/>
        </p:nvSpPr>
        <p:spPr>
          <a:xfrm>
            <a:off x="4892625" y="3708575"/>
            <a:ext cx="359100" cy="13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0"/>
          <p:cNvSpPr/>
          <p:nvPr/>
        </p:nvSpPr>
        <p:spPr>
          <a:xfrm>
            <a:off x="4446925" y="3648500"/>
            <a:ext cx="238800" cy="304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0"/>
          <p:cNvSpPr/>
          <p:nvPr/>
        </p:nvSpPr>
        <p:spPr>
          <a:xfrm rot="-968733">
            <a:off x="6874578" y="3750380"/>
            <a:ext cx="1427295" cy="208885"/>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0"/>
          <p:cNvSpPr/>
          <p:nvPr/>
        </p:nvSpPr>
        <p:spPr>
          <a:xfrm rot="6667695">
            <a:off x="4709160" y="3532981"/>
            <a:ext cx="516844" cy="96494"/>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8" name="Google Shape;438;p30"/>
          <p:cNvPicPr preferRelativeResize="0"/>
          <p:nvPr/>
        </p:nvPicPr>
        <p:blipFill>
          <a:blip r:embed="rId4">
            <a:alphaModFix/>
          </a:blip>
          <a:stretch>
            <a:fillRect/>
          </a:stretch>
        </p:blipFill>
        <p:spPr>
          <a:xfrm>
            <a:off x="433175" y="2499805"/>
            <a:ext cx="1353675" cy="1159395"/>
          </a:xfrm>
          <a:prstGeom prst="rect">
            <a:avLst/>
          </a:prstGeom>
          <a:noFill/>
          <a:ln>
            <a:noFill/>
          </a:ln>
        </p:spPr>
      </p:pic>
      <p:sp>
        <p:nvSpPr>
          <p:cNvPr id="439" name="Google Shape;439;p30"/>
          <p:cNvSpPr/>
          <p:nvPr/>
        </p:nvSpPr>
        <p:spPr>
          <a:xfrm>
            <a:off x="5105725" y="1368725"/>
            <a:ext cx="2174700" cy="467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0"/>
          <p:cNvSpPr txBox="1"/>
          <p:nvPr/>
        </p:nvSpPr>
        <p:spPr>
          <a:xfrm>
            <a:off x="319425" y="2365200"/>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Town</a:t>
            </a:r>
            <a:endParaRPr b="1" sz="1200">
              <a:solidFill>
                <a:srgbClr val="4A86E8"/>
              </a:solidFill>
              <a:latin typeface="Calibri"/>
              <a:ea typeface="Calibri"/>
              <a:cs typeface="Calibri"/>
              <a:sym typeface="Calibri"/>
            </a:endParaRPr>
          </a:p>
        </p:txBody>
      </p:sp>
      <p:sp>
        <p:nvSpPr>
          <p:cNvPr id="441" name="Google Shape;441;p30"/>
          <p:cNvSpPr/>
          <p:nvPr/>
        </p:nvSpPr>
        <p:spPr>
          <a:xfrm>
            <a:off x="6451100" y="1600900"/>
            <a:ext cx="978000" cy="929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0"/>
          <p:cNvSpPr/>
          <p:nvPr/>
        </p:nvSpPr>
        <p:spPr>
          <a:xfrm flipH="1">
            <a:off x="7179350" y="1704400"/>
            <a:ext cx="325200" cy="28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0"/>
          <p:cNvSpPr/>
          <p:nvPr/>
        </p:nvSpPr>
        <p:spPr>
          <a:xfrm>
            <a:off x="7287850" y="1600900"/>
            <a:ext cx="238800" cy="304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0"/>
          <p:cNvSpPr txBox="1"/>
          <p:nvPr/>
        </p:nvSpPr>
        <p:spPr>
          <a:xfrm>
            <a:off x="4930975" y="3062075"/>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Town</a:t>
            </a:r>
            <a:endParaRPr b="1" sz="1200">
              <a:solidFill>
                <a:srgbClr val="4A86E8"/>
              </a:solidFill>
              <a:latin typeface="Calibri"/>
              <a:ea typeface="Calibri"/>
              <a:cs typeface="Calibri"/>
              <a:sym typeface="Calibri"/>
            </a:endParaRPr>
          </a:p>
        </p:txBody>
      </p:sp>
      <p:sp>
        <p:nvSpPr>
          <p:cNvPr id="445" name="Google Shape;445;p30"/>
          <p:cNvSpPr txBox="1"/>
          <p:nvPr/>
        </p:nvSpPr>
        <p:spPr>
          <a:xfrm>
            <a:off x="2011850" y="3779600"/>
            <a:ext cx="17055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latin typeface="Calibri"/>
                <a:ea typeface="Calibri"/>
                <a:cs typeface="Calibri"/>
                <a:sym typeface="Calibri"/>
              </a:rPr>
              <a:t>Events example got from different observations</a:t>
            </a:r>
            <a:endParaRPr sz="10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pic>
        <p:nvPicPr>
          <p:cNvPr id="450" name="Google Shape;450;p31"/>
          <p:cNvPicPr preferRelativeResize="0"/>
          <p:nvPr/>
        </p:nvPicPr>
        <p:blipFill>
          <a:blip r:embed="rId3">
            <a:alphaModFix/>
          </a:blip>
          <a:stretch>
            <a:fillRect/>
          </a:stretch>
        </p:blipFill>
        <p:spPr>
          <a:xfrm>
            <a:off x="3717349" y="1028276"/>
            <a:ext cx="5019001" cy="3515399"/>
          </a:xfrm>
          <a:prstGeom prst="rect">
            <a:avLst/>
          </a:prstGeom>
          <a:noFill/>
          <a:ln>
            <a:noFill/>
          </a:ln>
        </p:spPr>
      </p:pic>
      <p:sp>
        <p:nvSpPr>
          <p:cNvPr id="451" name="Google Shape;451;p31"/>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Meteors detection / Etos tool</a:t>
            </a:r>
            <a:endParaRPr b="1" sz="2000">
              <a:solidFill>
                <a:srgbClr val="0B5394"/>
              </a:solidFill>
              <a:latin typeface="Nunito"/>
              <a:ea typeface="Nunito"/>
              <a:cs typeface="Nunito"/>
              <a:sym typeface="Nunito"/>
            </a:endParaRPr>
          </a:p>
        </p:txBody>
      </p:sp>
      <p:sp>
        <p:nvSpPr>
          <p:cNvPr id="452" name="Google Shape;452;p3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453" name="Google Shape;453;p31"/>
          <p:cNvSpPr txBox="1"/>
          <p:nvPr>
            <p:ph idx="1" type="body"/>
          </p:nvPr>
        </p:nvSpPr>
        <p:spPr>
          <a:xfrm>
            <a:off x="469900" y="1275575"/>
            <a:ext cx="3401400" cy="209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Etos : a software tool to analyze data</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Light curve of the MAPMT</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Different events could be detected</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454" name="Google Shape;454;p31"/>
          <p:cNvSpPr/>
          <p:nvPr/>
        </p:nvSpPr>
        <p:spPr>
          <a:xfrm>
            <a:off x="4294850" y="1465000"/>
            <a:ext cx="2243100" cy="2270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1"/>
          <p:cNvSpPr/>
          <p:nvPr/>
        </p:nvSpPr>
        <p:spPr>
          <a:xfrm>
            <a:off x="6451100" y="1834450"/>
            <a:ext cx="907200" cy="695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1"/>
          <p:cNvSpPr/>
          <p:nvPr/>
        </p:nvSpPr>
        <p:spPr>
          <a:xfrm>
            <a:off x="7646000" y="1171825"/>
            <a:ext cx="874500" cy="1075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1"/>
          <p:cNvSpPr/>
          <p:nvPr/>
        </p:nvSpPr>
        <p:spPr>
          <a:xfrm>
            <a:off x="4186225" y="1133800"/>
            <a:ext cx="4089600" cy="331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1"/>
          <p:cNvSpPr/>
          <p:nvPr/>
        </p:nvSpPr>
        <p:spPr>
          <a:xfrm>
            <a:off x="8303200" y="1400250"/>
            <a:ext cx="282600" cy="1075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1"/>
          <p:cNvSpPr/>
          <p:nvPr/>
        </p:nvSpPr>
        <p:spPr>
          <a:xfrm>
            <a:off x="5810200" y="3648500"/>
            <a:ext cx="359100" cy="13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1"/>
          <p:cNvSpPr/>
          <p:nvPr/>
        </p:nvSpPr>
        <p:spPr>
          <a:xfrm>
            <a:off x="4892625" y="3708575"/>
            <a:ext cx="359100" cy="13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1"/>
          <p:cNvSpPr/>
          <p:nvPr/>
        </p:nvSpPr>
        <p:spPr>
          <a:xfrm>
            <a:off x="4446925" y="3648500"/>
            <a:ext cx="238800" cy="304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1"/>
          <p:cNvSpPr/>
          <p:nvPr/>
        </p:nvSpPr>
        <p:spPr>
          <a:xfrm rot="-968733">
            <a:off x="6874578" y="3750380"/>
            <a:ext cx="1427295" cy="208885"/>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1"/>
          <p:cNvSpPr/>
          <p:nvPr/>
        </p:nvSpPr>
        <p:spPr>
          <a:xfrm rot="6667695">
            <a:off x="4709160" y="3532981"/>
            <a:ext cx="516844" cy="96494"/>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4" name="Google Shape;464;p31"/>
          <p:cNvPicPr preferRelativeResize="0"/>
          <p:nvPr/>
        </p:nvPicPr>
        <p:blipFill>
          <a:blip r:embed="rId4">
            <a:alphaModFix/>
          </a:blip>
          <a:stretch>
            <a:fillRect/>
          </a:stretch>
        </p:blipFill>
        <p:spPr>
          <a:xfrm>
            <a:off x="433175" y="2499805"/>
            <a:ext cx="1353675" cy="1159395"/>
          </a:xfrm>
          <a:prstGeom prst="rect">
            <a:avLst/>
          </a:prstGeom>
          <a:noFill/>
          <a:ln>
            <a:noFill/>
          </a:ln>
        </p:spPr>
      </p:pic>
      <p:sp>
        <p:nvSpPr>
          <p:cNvPr id="465" name="Google Shape;465;p31"/>
          <p:cNvSpPr/>
          <p:nvPr/>
        </p:nvSpPr>
        <p:spPr>
          <a:xfrm>
            <a:off x="5105725" y="1368725"/>
            <a:ext cx="2174700" cy="467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1"/>
          <p:cNvSpPr txBox="1"/>
          <p:nvPr/>
        </p:nvSpPr>
        <p:spPr>
          <a:xfrm>
            <a:off x="319425" y="2365200"/>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Town</a:t>
            </a:r>
            <a:endParaRPr b="1" sz="1200">
              <a:solidFill>
                <a:srgbClr val="4A86E8"/>
              </a:solidFill>
              <a:latin typeface="Calibri"/>
              <a:ea typeface="Calibri"/>
              <a:cs typeface="Calibri"/>
              <a:sym typeface="Calibri"/>
            </a:endParaRPr>
          </a:p>
        </p:txBody>
      </p:sp>
      <p:sp>
        <p:nvSpPr>
          <p:cNvPr id="467" name="Google Shape;467;p31"/>
          <p:cNvSpPr/>
          <p:nvPr/>
        </p:nvSpPr>
        <p:spPr>
          <a:xfrm>
            <a:off x="6451100" y="1600900"/>
            <a:ext cx="978000" cy="929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1"/>
          <p:cNvSpPr/>
          <p:nvPr/>
        </p:nvSpPr>
        <p:spPr>
          <a:xfrm flipH="1">
            <a:off x="7179350" y="1704400"/>
            <a:ext cx="325200" cy="28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1"/>
          <p:cNvSpPr/>
          <p:nvPr/>
        </p:nvSpPr>
        <p:spPr>
          <a:xfrm>
            <a:off x="7287850" y="1600900"/>
            <a:ext cx="238800" cy="304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0" name="Google Shape;470;p31"/>
          <p:cNvPicPr preferRelativeResize="0"/>
          <p:nvPr/>
        </p:nvPicPr>
        <p:blipFill>
          <a:blip r:embed="rId5">
            <a:alphaModFix/>
          </a:blip>
          <a:stretch>
            <a:fillRect/>
          </a:stretch>
        </p:blipFill>
        <p:spPr>
          <a:xfrm>
            <a:off x="2204175" y="2517063"/>
            <a:ext cx="1353675" cy="1159369"/>
          </a:xfrm>
          <a:prstGeom prst="rect">
            <a:avLst/>
          </a:prstGeom>
          <a:noFill/>
          <a:ln>
            <a:noFill/>
          </a:ln>
        </p:spPr>
      </p:pic>
      <p:sp>
        <p:nvSpPr>
          <p:cNvPr id="471" name="Google Shape;471;p31"/>
          <p:cNvSpPr/>
          <p:nvPr/>
        </p:nvSpPr>
        <p:spPr>
          <a:xfrm>
            <a:off x="5652325" y="3583350"/>
            <a:ext cx="1313400" cy="570300"/>
          </a:xfrm>
          <a:prstGeom prst="ellipse">
            <a:avLst/>
          </a:prstGeom>
          <a:no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1"/>
          <p:cNvSpPr/>
          <p:nvPr/>
        </p:nvSpPr>
        <p:spPr>
          <a:xfrm rot="-352479">
            <a:off x="5719069" y="3939757"/>
            <a:ext cx="1011211" cy="96479"/>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1"/>
          <p:cNvSpPr txBox="1"/>
          <p:nvPr/>
        </p:nvSpPr>
        <p:spPr>
          <a:xfrm>
            <a:off x="2056325" y="2365200"/>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Cloud</a:t>
            </a:r>
            <a:endParaRPr b="1" sz="1200">
              <a:solidFill>
                <a:srgbClr val="4A86E8"/>
              </a:solidFill>
              <a:latin typeface="Calibri"/>
              <a:ea typeface="Calibri"/>
              <a:cs typeface="Calibri"/>
              <a:sym typeface="Calibri"/>
            </a:endParaRPr>
          </a:p>
        </p:txBody>
      </p:sp>
      <p:sp>
        <p:nvSpPr>
          <p:cNvPr id="474" name="Google Shape;474;p31"/>
          <p:cNvSpPr txBox="1"/>
          <p:nvPr/>
        </p:nvSpPr>
        <p:spPr>
          <a:xfrm>
            <a:off x="5967225" y="3322775"/>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Cloud</a:t>
            </a:r>
            <a:endParaRPr b="1" sz="1200">
              <a:solidFill>
                <a:srgbClr val="4A86E8"/>
              </a:solidFill>
              <a:latin typeface="Calibri"/>
              <a:ea typeface="Calibri"/>
              <a:cs typeface="Calibri"/>
              <a:sym typeface="Calibri"/>
            </a:endParaRPr>
          </a:p>
        </p:txBody>
      </p:sp>
      <p:sp>
        <p:nvSpPr>
          <p:cNvPr id="475" name="Google Shape;475;p31"/>
          <p:cNvSpPr txBox="1"/>
          <p:nvPr/>
        </p:nvSpPr>
        <p:spPr>
          <a:xfrm>
            <a:off x="4930975" y="3062075"/>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Town</a:t>
            </a:r>
            <a:endParaRPr b="1" sz="1200">
              <a:solidFill>
                <a:srgbClr val="4A86E8"/>
              </a:solidFill>
              <a:latin typeface="Calibri"/>
              <a:ea typeface="Calibri"/>
              <a:cs typeface="Calibri"/>
              <a:sym typeface="Calibri"/>
            </a:endParaRPr>
          </a:p>
        </p:txBody>
      </p:sp>
      <p:sp>
        <p:nvSpPr>
          <p:cNvPr id="476" name="Google Shape;476;p31"/>
          <p:cNvSpPr txBox="1"/>
          <p:nvPr/>
        </p:nvSpPr>
        <p:spPr>
          <a:xfrm>
            <a:off x="2011850" y="3779600"/>
            <a:ext cx="17055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latin typeface="Calibri"/>
                <a:ea typeface="Calibri"/>
                <a:cs typeface="Calibri"/>
                <a:sym typeface="Calibri"/>
              </a:rPr>
              <a:t>Events example got from different observations</a:t>
            </a:r>
            <a:endParaRPr sz="10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14"/>
          <p:cNvSpPr txBox="1"/>
          <p:nvPr>
            <p:ph idx="1" type="body"/>
          </p:nvPr>
        </p:nvSpPr>
        <p:spPr>
          <a:xfrm>
            <a:off x="514350" y="695950"/>
            <a:ext cx="7505700" cy="398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B5394"/>
              </a:buClr>
              <a:buSzPts val="1400"/>
              <a:buAutoNum type="romanUcPeriod"/>
            </a:pPr>
            <a:r>
              <a:rPr b="1" lang="fr" sz="1400">
                <a:solidFill>
                  <a:srgbClr val="0B5394"/>
                </a:solidFill>
              </a:rPr>
              <a:t>Introduction</a:t>
            </a:r>
            <a:endParaRPr b="1" sz="1400">
              <a:solidFill>
                <a:srgbClr val="0B5394"/>
              </a:solidFill>
            </a:endParaRPr>
          </a:p>
          <a:p>
            <a:pPr indent="-311150" lvl="1" marL="914400" rtl="0" algn="l">
              <a:spcBef>
                <a:spcPts val="0"/>
              </a:spcBef>
              <a:spcAft>
                <a:spcPts val="0"/>
              </a:spcAft>
              <a:buClr>
                <a:srgbClr val="3C78D8"/>
              </a:buClr>
              <a:buSzPts val="1300"/>
              <a:buAutoNum type="alphaLcPeriod"/>
            </a:pPr>
            <a:r>
              <a:rPr lang="fr" sz="1300">
                <a:solidFill>
                  <a:srgbClr val="3C78D8"/>
                </a:solidFill>
              </a:rPr>
              <a:t>JEM EUSO program</a:t>
            </a:r>
            <a:endParaRPr sz="1300">
              <a:solidFill>
                <a:srgbClr val="3C78D8"/>
              </a:solidFill>
            </a:endParaRPr>
          </a:p>
          <a:p>
            <a:pPr indent="-311150" lvl="1" marL="914400" rtl="0" algn="l">
              <a:spcBef>
                <a:spcPts val="0"/>
              </a:spcBef>
              <a:spcAft>
                <a:spcPts val="0"/>
              </a:spcAft>
              <a:buClr>
                <a:srgbClr val="3C78D8"/>
              </a:buClr>
              <a:buSzPts val="1300"/>
              <a:buAutoNum type="alphaLcPeriod"/>
            </a:pPr>
            <a:r>
              <a:rPr lang="fr" sz="1300">
                <a:solidFill>
                  <a:srgbClr val="3C78D8"/>
                </a:solidFill>
              </a:rPr>
              <a:t>The Mini-EUSO telescope</a:t>
            </a:r>
            <a:endParaRPr sz="1300">
              <a:solidFill>
                <a:srgbClr val="3C78D8"/>
              </a:solidFill>
            </a:endParaRPr>
          </a:p>
          <a:p>
            <a:pPr indent="-311150" lvl="1" marL="914400" rtl="0" algn="l">
              <a:spcBef>
                <a:spcPts val="0"/>
              </a:spcBef>
              <a:spcAft>
                <a:spcPts val="0"/>
              </a:spcAft>
              <a:buClr>
                <a:srgbClr val="3C78D8"/>
              </a:buClr>
              <a:buSzPts val="1300"/>
              <a:buAutoNum type="alphaLcPeriod"/>
            </a:pPr>
            <a:r>
              <a:rPr lang="fr" sz="1300">
                <a:solidFill>
                  <a:srgbClr val="3C78D8"/>
                </a:solidFill>
              </a:rPr>
              <a:t>How Mini-EUSO works?</a:t>
            </a:r>
            <a:endParaRPr sz="1300">
              <a:solidFill>
                <a:srgbClr val="3C78D8"/>
              </a:solidFill>
            </a:endParaRPr>
          </a:p>
          <a:p>
            <a:pPr indent="-298450" lvl="1" marL="914400" rtl="0" algn="l">
              <a:spcBef>
                <a:spcPts val="0"/>
              </a:spcBef>
              <a:spcAft>
                <a:spcPts val="0"/>
              </a:spcAft>
              <a:buClr>
                <a:srgbClr val="3C78D8"/>
              </a:buClr>
              <a:buSzPts val="1100"/>
              <a:buAutoNum type="alphaLcPeriod"/>
            </a:pPr>
            <a:r>
              <a:t/>
            </a:r>
            <a:endParaRPr>
              <a:solidFill>
                <a:srgbClr val="3C78D8"/>
              </a:solidFill>
            </a:endParaRPr>
          </a:p>
          <a:p>
            <a:pPr indent="-317500" lvl="0" marL="457200" rtl="0" algn="l">
              <a:spcBef>
                <a:spcPts val="0"/>
              </a:spcBef>
              <a:spcAft>
                <a:spcPts val="0"/>
              </a:spcAft>
              <a:buClr>
                <a:srgbClr val="0B5394"/>
              </a:buClr>
              <a:buSzPts val="1400"/>
              <a:buAutoNum type="romanUcPeriod"/>
            </a:pPr>
            <a:r>
              <a:rPr b="1" lang="fr" sz="1400">
                <a:solidFill>
                  <a:srgbClr val="0B5394"/>
                </a:solidFill>
              </a:rPr>
              <a:t>My project : Meteors detection</a:t>
            </a:r>
            <a:endParaRPr b="1" sz="1400">
              <a:solidFill>
                <a:srgbClr val="0B5394"/>
              </a:solidFill>
            </a:endParaRPr>
          </a:p>
          <a:p>
            <a:pPr indent="-311150" lvl="0" marL="914400" rtl="0" algn="l">
              <a:spcBef>
                <a:spcPts val="0"/>
              </a:spcBef>
              <a:spcAft>
                <a:spcPts val="0"/>
              </a:spcAft>
              <a:buClr>
                <a:srgbClr val="3C78D8"/>
              </a:buClr>
              <a:buSzPts val="1300"/>
              <a:buAutoNum type="alphaLcPeriod"/>
            </a:pPr>
            <a:r>
              <a:rPr lang="fr">
                <a:solidFill>
                  <a:srgbClr val="3C78D8"/>
                </a:solidFill>
              </a:rPr>
              <a:t>The principle</a:t>
            </a:r>
            <a:endParaRPr>
              <a:solidFill>
                <a:srgbClr val="3C78D8"/>
              </a:solidFill>
            </a:endParaRPr>
          </a:p>
          <a:p>
            <a:pPr indent="-311150" lvl="0" marL="914400" rtl="0" algn="l">
              <a:spcBef>
                <a:spcPts val="0"/>
              </a:spcBef>
              <a:spcAft>
                <a:spcPts val="0"/>
              </a:spcAft>
              <a:buClr>
                <a:srgbClr val="3C78D8"/>
              </a:buClr>
              <a:buSzPts val="1300"/>
              <a:buAutoNum type="alphaLcPeriod"/>
            </a:pPr>
            <a:r>
              <a:rPr lang="fr">
                <a:solidFill>
                  <a:srgbClr val="3C78D8"/>
                </a:solidFill>
              </a:rPr>
              <a:t>Meteors detection / Etos tool</a:t>
            </a:r>
            <a:endParaRPr>
              <a:solidFill>
                <a:srgbClr val="3C78D8"/>
              </a:solidFill>
            </a:endParaRPr>
          </a:p>
          <a:p>
            <a:pPr indent="-311150" lvl="0" marL="914400" rtl="0" algn="l">
              <a:spcBef>
                <a:spcPts val="0"/>
              </a:spcBef>
              <a:spcAft>
                <a:spcPts val="0"/>
              </a:spcAft>
              <a:buClr>
                <a:srgbClr val="3C78D8"/>
              </a:buClr>
              <a:buSzPts val="1300"/>
              <a:buAutoNum type="alphaLcPeriod"/>
            </a:pPr>
            <a:r>
              <a:rPr lang="fr">
                <a:solidFill>
                  <a:srgbClr val="3C78D8"/>
                </a:solidFill>
              </a:rPr>
              <a:t>Area calcul covered per pixel</a:t>
            </a:r>
            <a:endParaRPr>
              <a:solidFill>
                <a:srgbClr val="3C78D8"/>
              </a:solidFill>
            </a:endParaRPr>
          </a:p>
          <a:p>
            <a:pPr indent="-311150" lvl="0" marL="914400" rtl="0" algn="l">
              <a:spcBef>
                <a:spcPts val="0"/>
              </a:spcBef>
              <a:spcAft>
                <a:spcPts val="0"/>
              </a:spcAft>
              <a:buClr>
                <a:srgbClr val="3C78D8"/>
              </a:buClr>
              <a:buSzPts val="1300"/>
              <a:buAutoNum type="alphaLcPeriod"/>
            </a:pPr>
            <a:r>
              <a:t/>
            </a:r>
            <a:endParaRPr>
              <a:solidFill>
                <a:srgbClr val="3C78D8"/>
              </a:solidFill>
            </a:endParaRPr>
          </a:p>
          <a:p>
            <a:pPr indent="-317500" lvl="0" marL="457200" rtl="0" algn="l">
              <a:spcBef>
                <a:spcPts val="0"/>
              </a:spcBef>
              <a:spcAft>
                <a:spcPts val="0"/>
              </a:spcAft>
              <a:buClr>
                <a:srgbClr val="0B5394"/>
              </a:buClr>
              <a:buSzPts val="1400"/>
              <a:buAutoNum type="romanUcPeriod"/>
            </a:pPr>
            <a:r>
              <a:rPr b="1" lang="fr" sz="1400">
                <a:solidFill>
                  <a:srgbClr val="0B5394"/>
                </a:solidFill>
              </a:rPr>
              <a:t>My project : Space Debris (SD) simulations</a:t>
            </a:r>
            <a:endParaRPr b="1" sz="1400">
              <a:solidFill>
                <a:srgbClr val="0B5394"/>
              </a:solidFill>
            </a:endParaRPr>
          </a:p>
          <a:p>
            <a:pPr indent="-311150" lvl="1" marL="914400" rtl="0" algn="l">
              <a:spcBef>
                <a:spcPts val="0"/>
              </a:spcBef>
              <a:spcAft>
                <a:spcPts val="0"/>
              </a:spcAft>
              <a:buClr>
                <a:srgbClr val="3C78D8"/>
              </a:buClr>
              <a:buSzPts val="1300"/>
              <a:buAutoNum type="alphaLcPeriod"/>
            </a:pPr>
            <a:r>
              <a:rPr lang="fr" sz="1300">
                <a:solidFill>
                  <a:srgbClr val="3C78D8"/>
                </a:solidFill>
              </a:rPr>
              <a:t>The principle</a:t>
            </a:r>
            <a:endParaRPr sz="1300">
              <a:solidFill>
                <a:srgbClr val="3C78D8"/>
              </a:solidFill>
            </a:endParaRPr>
          </a:p>
          <a:p>
            <a:pPr indent="-311150" lvl="1" marL="914400" rtl="0" algn="l">
              <a:spcBef>
                <a:spcPts val="0"/>
              </a:spcBef>
              <a:spcAft>
                <a:spcPts val="0"/>
              </a:spcAft>
              <a:buClr>
                <a:srgbClr val="3C78D8"/>
              </a:buClr>
              <a:buSzPts val="1300"/>
              <a:buAutoNum type="alphaLcPeriod"/>
            </a:pPr>
            <a:r>
              <a:rPr lang="fr" sz="1300">
                <a:solidFill>
                  <a:srgbClr val="3C78D8"/>
                </a:solidFill>
              </a:rPr>
              <a:t>MASTER tool</a:t>
            </a:r>
            <a:endParaRPr sz="1300">
              <a:solidFill>
                <a:srgbClr val="3C78D8"/>
              </a:solidFill>
            </a:endParaRPr>
          </a:p>
          <a:p>
            <a:pPr indent="-311150" lvl="1" marL="914400" rtl="0" algn="l">
              <a:spcBef>
                <a:spcPts val="0"/>
              </a:spcBef>
              <a:spcAft>
                <a:spcPts val="0"/>
              </a:spcAft>
              <a:buClr>
                <a:srgbClr val="3C78D8"/>
              </a:buClr>
              <a:buSzPts val="1300"/>
              <a:buAutoNum type="alphaLcPeriod"/>
            </a:pPr>
            <a:r>
              <a:rPr lang="fr" sz="1300">
                <a:solidFill>
                  <a:srgbClr val="3C78D8"/>
                </a:solidFill>
              </a:rPr>
              <a:t>Simulations</a:t>
            </a:r>
            <a:endParaRPr sz="1300">
              <a:solidFill>
                <a:srgbClr val="3C78D8"/>
              </a:solidFill>
            </a:endParaRPr>
          </a:p>
          <a:p>
            <a:pPr indent="-311150" lvl="1" marL="914400" rtl="0" algn="l">
              <a:spcBef>
                <a:spcPts val="0"/>
              </a:spcBef>
              <a:spcAft>
                <a:spcPts val="0"/>
              </a:spcAft>
              <a:buClr>
                <a:srgbClr val="3C78D8"/>
              </a:buClr>
              <a:buSzPts val="1300"/>
              <a:buAutoNum type="alphaLcPeriod"/>
            </a:pPr>
            <a:r>
              <a:rPr lang="fr" sz="1300">
                <a:solidFill>
                  <a:srgbClr val="3C78D8"/>
                </a:solidFill>
              </a:rPr>
              <a:t>Data comparison</a:t>
            </a:r>
            <a:endParaRPr sz="1300">
              <a:solidFill>
                <a:srgbClr val="3C78D8"/>
              </a:solidFill>
            </a:endParaRPr>
          </a:p>
          <a:p>
            <a:pPr indent="-311150" lvl="1" marL="914400" rtl="0" algn="l">
              <a:spcBef>
                <a:spcPts val="0"/>
              </a:spcBef>
              <a:spcAft>
                <a:spcPts val="0"/>
              </a:spcAft>
              <a:buClr>
                <a:srgbClr val="3C78D8"/>
              </a:buClr>
              <a:buSzPts val="1300"/>
              <a:buAutoNum type="alphaLcPeriod"/>
            </a:pPr>
            <a:r>
              <a:rPr lang="fr" sz="1300">
                <a:solidFill>
                  <a:srgbClr val="3C78D8"/>
                </a:solidFill>
              </a:rPr>
              <a:t>Is Mini-EUSO detected SD?</a:t>
            </a:r>
            <a:endParaRPr sz="1300">
              <a:solidFill>
                <a:srgbClr val="3C78D8"/>
              </a:solidFill>
            </a:endParaRPr>
          </a:p>
          <a:p>
            <a:pPr indent="-311150" lvl="1" marL="914400" rtl="0" algn="l">
              <a:spcBef>
                <a:spcPts val="0"/>
              </a:spcBef>
              <a:spcAft>
                <a:spcPts val="0"/>
              </a:spcAft>
              <a:buClr>
                <a:srgbClr val="3C78D8"/>
              </a:buClr>
              <a:buSzPts val="1300"/>
              <a:buAutoNum type="alphaLcPeriod"/>
            </a:pPr>
            <a:r>
              <a:t/>
            </a:r>
            <a:endParaRPr sz="1300">
              <a:solidFill>
                <a:srgbClr val="3C78D8"/>
              </a:solidFill>
            </a:endParaRPr>
          </a:p>
          <a:p>
            <a:pPr indent="-317500" lvl="0" marL="457200" rtl="0" algn="l">
              <a:spcBef>
                <a:spcPts val="0"/>
              </a:spcBef>
              <a:spcAft>
                <a:spcPts val="0"/>
              </a:spcAft>
              <a:buClr>
                <a:srgbClr val="0B5394"/>
              </a:buClr>
              <a:buSzPts val="1400"/>
              <a:buAutoNum type="romanUcPeriod"/>
            </a:pPr>
            <a:r>
              <a:rPr b="1" lang="fr" sz="1400">
                <a:solidFill>
                  <a:srgbClr val="0B5394"/>
                </a:solidFill>
              </a:rPr>
              <a:t>Conclusion</a:t>
            </a:r>
            <a:endParaRPr sz="1300">
              <a:solidFill>
                <a:srgbClr val="3C78D8"/>
              </a:solidFill>
            </a:endParaRPr>
          </a:p>
          <a:p>
            <a:pPr indent="0" lvl="0" marL="0" rtl="0" algn="l">
              <a:spcBef>
                <a:spcPts val="1600"/>
              </a:spcBef>
              <a:spcAft>
                <a:spcPts val="1600"/>
              </a:spcAft>
              <a:buNone/>
            </a:pPr>
            <a:r>
              <a:t/>
            </a:r>
            <a:endParaRPr sz="1300">
              <a:solidFill>
                <a:srgbClr val="3C78D8"/>
              </a:solidFill>
            </a:endParaRPr>
          </a:p>
        </p:txBody>
      </p:sp>
      <p:sp>
        <p:nvSpPr>
          <p:cNvPr id="142" name="Google Shape;142;p14"/>
          <p:cNvSpPr txBox="1"/>
          <p:nvPr/>
        </p:nvSpPr>
        <p:spPr>
          <a:xfrm>
            <a:off x="819150" y="189225"/>
            <a:ext cx="7505700" cy="95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3000">
                <a:solidFill>
                  <a:srgbClr val="073763"/>
                </a:solidFill>
                <a:latin typeface="Nunito"/>
                <a:ea typeface="Nunito"/>
                <a:cs typeface="Nunito"/>
                <a:sym typeface="Nunito"/>
              </a:rPr>
              <a:t>Contents</a:t>
            </a:r>
            <a:endParaRPr b="1" sz="3000">
              <a:solidFill>
                <a:srgbClr val="073763"/>
              </a:solidFill>
              <a:latin typeface="Nunito"/>
              <a:ea typeface="Nunito"/>
              <a:cs typeface="Nunito"/>
              <a:sym typeface="Nunito"/>
            </a:endParaRPr>
          </a:p>
        </p:txBody>
      </p:sp>
      <p:sp>
        <p:nvSpPr>
          <p:cNvPr id="143" name="Google Shape;143;p1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144" name="Google Shape;144;p14"/>
          <p:cNvSpPr/>
          <p:nvPr/>
        </p:nvSpPr>
        <p:spPr>
          <a:xfrm>
            <a:off x="1076050" y="1667400"/>
            <a:ext cx="453600" cy="22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4"/>
          <p:cNvSpPr/>
          <p:nvPr/>
        </p:nvSpPr>
        <p:spPr>
          <a:xfrm>
            <a:off x="999850" y="4477425"/>
            <a:ext cx="453600" cy="22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4"/>
          <p:cNvSpPr/>
          <p:nvPr/>
        </p:nvSpPr>
        <p:spPr>
          <a:xfrm>
            <a:off x="1076050" y="2846650"/>
            <a:ext cx="453600" cy="22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pic>
        <p:nvPicPr>
          <p:cNvPr id="481" name="Google Shape;481;p32"/>
          <p:cNvPicPr preferRelativeResize="0"/>
          <p:nvPr/>
        </p:nvPicPr>
        <p:blipFill>
          <a:blip r:embed="rId3">
            <a:alphaModFix/>
          </a:blip>
          <a:stretch>
            <a:fillRect/>
          </a:stretch>
        </p:blipFill>
        <p:spPr>
          <a:xfrm>
            <a:off x="3717349" y="1028276"/>
            <a:ext cx="5019001" cy="3515399"/>
          </a:xfrm>
          <a:prstGeom prst="rect">
            <a:avLst/>
          </a:prstGeom>
          <a:noFill/>
          <a:ln>
            <a:noFill/>
          </a:ln>
        </p:spPr>
      </p:pic>
      <p:sp>
        <p:nvSpPr>
          <p:cNvPr id="482" name="Google Shape;482;p32"/>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Meteors detection / Etos tool</a:t>
            </a:r>
            <a:endParaRPr b="1" sz="2000">
              <a:solidFill>
                <a:srgbClr val="0B5394"/>
              </a:solidFill>
              <a:latin typeface="Nunito"/>
              <a:ea typeface="Nunito"/>
              <a:cs typeface="Nunito"/>
              <a:sym typeface="Nunito"/>
            </a:endParaRPr>
          </a:p>
        </p:txBody>
      </p:sp>
      <p:sp>
        <p:nvSpPr>
          <p:cNvPr id="483" name="Google Shape;483;p3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484" name="Google Shape;484;p32"/>
          <p:cNvSpPr txBox="1"/>
          <p:nvPr>
            <p:ph idx="1" type="body"/>
          </p:nvPr>
        </p:nvSpPr>
        <p:spPr>
          <a:xfrm>
            <a:off x="469900" y="1275575"/>
            <a:ext cx="3401400" cy="209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Etos : a software tool to analyze data</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Light curve of the MAPMT</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Different events could be detected</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485" name="Google Shape;485;p32"/>
          <p:cNvSpPr/>
          <p:nvPr/>
        </p:nvSpPr>
        <p:spPr>
          <a:xfrm>
            <a:off x="4294850" y="1465000"/>
            <a:ext cx="2243100" cy="2270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2"/>
          <p:cNvSpPr/>
          <p:nvPr/>
        </p:nvSpPr>
        <p:spPr>
          <a:xfrm>
            <a:off x="6451100" y="1834450"/>
            <a:ext cx="907200" cy="695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2"/>
          <p:cNvSpPr/>
          <p:nvPr/>
        </p:nvSpPr>
        <p:spPr>
          <a:xfrm>
            <a:off x="7646000" y="1171825"/>
            <a:ext cx="874500" cy="1075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2"/>
          <p:cNvSpPr/>
          <p:nvPr/>
        </p:nvSpPr>
        <p:spPr>
          <a:xfrm>
            <a:off x="4186225" y="1133800"/>
            <a:ext cx="4089600" cy="331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2"/>
          <p:cNvSpPr/>
          <p:nvPr/>
        </p:nvSpPr>
        <p:spPr>
          <a:xfrm>
            <a:off x="8303200" y="1400250"/>
            <a:ext cx="282600" cy="1075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2"/>
          <p:cNvSpPr/>
          <p:nvPr/>
        </p:nvSpPr>
        <p:spPr>
          <a:xfrm>
            <a:off x="5810200" y="3648500"/>
            <a:ext cx="359100" cy="13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2"/>
          <p:cNvSpPr/>
          <p:nvPr/>
        </p:nvSpPr>
        <p:spPr>
          <a:xfrm>
            <a:off x="4892625" y="3708575"/>
            <a:ext cx="359100" cy="13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2"/>
          <p:cNvSpPr/>
          <p:nvPr/>
        </p:nvSpPr>
        <p:spPr>
          <a:xfrm>
            <a:off x="4446925" y="3648500"/>
            <a:ext cx="238800" cy="304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2"/>
          <p:cNvSpPr/>
          <p:nvPr/>
        </p:nvSpPr>
        <p:spPr>
          <a:xfrm rot="-968733">
            <a:off x="6874578" y="3750380"/>
            <a:ext cx="1427295" cy="208885"/>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4" name="Google Shape;494;p32"/>
          <p:cNvPicPr preferRelativeResize="0"/>
          <p:nvPr/>
        </p:nvPicPr>
        <p:blipFill>
          <a:blip r:embed="rId4">
            <a:alphaModFix/>
          </a:blip>
          <a:stretch>
            <a:fillRect/>
          </a:stretch>
        </p:blipFill>
        <p:spPr>
          <a:xfrm>
            <a:off x="433176" y="3727399"/>
            <a:ext cx="1353674" cy="1159350"/>
          </a:xfrm>
          <a:prstGeom prst="rect">
            <a:avLst/>
          </a:prstGeom>
          <a:noFill/>
          <a:ln>
            <a:noFill/>
          </a:ln>
        </p:spPr>
      </p:pic>
      <p:sp>
        <p:nvSpPr>
          <p:cNvPr id="495" name="Google Shape;495;p32"/>
          <p:cNvSpPr/>
          <p:nvPr/>
        </p:nvSpPr>
        <p:spPr>
          <a:xfrm rot="6474669">
            <a:off x="7749180" y="2396634"/>
            <a:ext cx="487738" cy="96578"/>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2"/>
          <p:cNvSpPr/>
          <p:nvPr/>
        </p:nvSpPr>
        <p:spPr>
          <a:xfrm rot="6667695">
            <a:off x="4709160" y="3532981"/>
            <a:ext cx="516844" cy="96494"/>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7" name="Google Shape;497;p32"/>
          <p:cNvPicPr preferRelativeResize="0"/>
          <p:nvPr/>
        </p:nvPicPr>
        <p:blipFill>
          <a:blip r:embed="rId5">
            <a:alphaModFix/>
          </a:blip>
          <a:stretch>
            <a:fillRect/>
          </a:stretch>
        </p:blipFill>
        <p:spPr>
          <a:xfrm>
            <a:off x="433175" y="2499805"/>
            <a:ext cx="1353675" cy="1159395"/>
          </a:xfrm>
          <a:prstGeom prst="rect">
            <a:avLst/>
          </a:prstGeom>
          <a:noFill/>
          <a:ln>
            <a:noFill/>
          </a:ln>
        </p:spPr>
      </p:pic>
      <p:sp>
        <p:nvSpPr>
          <p:cNvPr id="498" name="Google Shape;498;p32"/>
          <p:cNvSpPr/>
          <p:nvPr/>
        </p:nvSpPr>
        <p:spPr>
          <a:xfrm>
            <a:off x="5105725" y="1368725"/>
            <a:ext cx="2174700" cy="467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2"/>
          <p:cNvSpPr txBox="1"/>
          <p:nvPr/>
        </p:nvSpPr>
        <p:spPr>
          <a:xfrm>
            <a:off x="142575" y="3551350"/>
            <a:ext cx="9669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Lightning</a:t>
            </a:r>
            <a:endParaRPr b="1" sz="1200">
              <a:solidFill>
                <a:srgbClr val="4A86E8"/>
              </a:solidFill>
              <a:latin typeface="Calibri"/>
              <a:ea typeface="Calibri"/>
              <a:cs typeface="Calibri"/>
              <a:sym typeface="Calibri"/>
            </a:endParaRPr>
          </a:p>
        </p:txBody>
      </p:sp>
      <p:sp>
        <p:nvSpPr>
          <p:cNvPr id="500" name="Google Shape;500;p32"/>
          <p:cNvSpPr txBox="1"/>
          <p:nvPr/>
        </p:nvSpPr>
        <p:spPr>
          <a:xfrm>
            <a:off x="319425" y="2365200"/>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Town</a:t>
            </a:r>
            <a:endParaRPr b="1" sz="1200">
              <a:solidFill>
                <a:srgbClr val="4A86E8"/>
              </a:solidFill>
              <a:latin typeface="Calibri"/>
              <a:ea typeface="Calibri"/>
              <a:cs typeface="Calibri"/>
              <a:sym typeface="Calibri"/>
            </a:endParaRPr>
          </a:p>
        </p:txBody>
      </p:sp>
      <p:sp>
        <p:nvSpPr>
          <p:cNvPr id="501" name="Google Shape;501;p32"/>
          <p:cNvSpPr/>
          <p:nvPr/>
        </p:nvSpPr>
        <p:spPr>
          <a:xfrm rot="6474669">
            <a:off x="7401905" y="2388059"/>
            <a:ext cx="487738" cy="96578"/>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2"/>
          <p:cNvSpPr/>
          <p:nvPr/>
        </p:nvSpPr>
        <p:spPr>
          <a:xfrm>
            <a:off x="6451100" y="1600900"/>
            <a:ext cx="978000" cy="929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2"/>
          <p:cNvSpPr/>
          <p:nvPr/>
        </p:nvSpPr>
        <p:spPr>
          <a:xfrm flipH="1">
            <a:off x="7179350" y="1704400"/>
            <a:ext cx="325200" cy="28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2"/>
          <p:cNvSpPr/>
          <p:nvPr/>
        </p:nvSpPr>
        <p:spPr>
          <a:xfrm>
            <a:off x="7287850" y="1600900"/>
            <a:ext cx="238800" cy="304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5" name="Google Shape;505;p32"/>
          <p:cNvPicPr preferRelativeResize="0"/>
          <p:nvPr/>
        </p:nvPicPr>
        <p:blipFill>
          <a:blip r:embed="rId6">
            <a:alphaModFix/>
          </a:blip>
          <a:stretch>
            <a:fillRect/>
          </a:stretch>
        </p:blipFill>
        <p:spPr>
          <a:xfrm>
            <a:off x="2204175" y="2517063"/>
            <a:ext cx="1353675" cy="1159369"/>
          </a:xfrm>
          <a:prstGeom prst="rect">
            <a:avLst/>
          </a:prstGeom>
          <a:noFill/>
          <a:ln>
            <a:noFill/>
          </a:ln>
        </p:spPr>
      </p:pic>
      <p:sp>
        <p:nvSpPr>
          <p:cNvPr id="506" name="Google Shape;506;p32"/>
          <p:cNvSpPr/>
          <p:nvPr/>
        </p:nvSpPr>
        <p:spPr>
          <a:xfrm>
            <a:off x="5652325" y="3583350"/>
            <a:ext cx="1313400" cy="570300"/>
          </a:xfrm>
          <a:prstGeom prst="ellipse">
            <a:avLst/>
          </a:prstGeom>
          <a:no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2"/>
          <p:cNvSpPr/>
          <p:nvPr/>
        </p:nvSpPr>
        <p:spPr>
          <a:xfrm rot="-352479">
            <a:off x="5719069" y="3939757"/>
            <a:ext cx="1011211" cy="96479"/>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2"/>
          <p:cNvSpPr txBox="1"/>
          <p:nvPr/>
        </p:nvSpPr>
        <p:spPr>
          <a:xfrm>
            <a:off x="2056325" y="2365200"/>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Cloud</a:t>
            </a:r>
            <a:endParaRPr b="1" sz="1200">
              <a:solidFill>
                <a:srgbClr val="4A86E8"/>
              </a:solidFill>
              <a:latin typeface="Calibri"/>
              <a:ea typeface="Calibri"/>
              <a:cs typeface="Calibri"/>
              <a:sym typeface="Calibri"/>
            </a:endParaRPr>
          </a:p>
        </p:txBody>
      </p:sp>
      <p:sp>
        <p:nvSpPr>
          <p:cNvPr id="509" name="Google Shape;509;p32"/>
          <p:cNvSpPr txBox="1"/>
          <p:nvPr/>
        </p:nvSpPr>
        <p:spPr>
          <a:xfrm>
            <a:off x="5967225" y="3322775"/>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Cloud</a:t>
            </a:r>
            <a:endParaRPr b="1" sz="1200">
              <a:solidFill>
                <a:srgbClr val="4A86E8"/>
              </a:solidFill>
              <a:latin typeface="Calibri"/>
              <a:ea typeface="Calibri"/>
              <a:cs typeface="Calibri"/>
              <a:sym typeface="Calibri"/>
            </a:endParaRPr>
          </a:p>
        </p:txBody>
      </p:sp>
      <p:sp>
        <p:nvSpPr>
          <p:cNvPr id="510" name="Google Shape;510;p32"/>
          <p:cNvSpPr txBox="1"/>
          <p:nvPr/>
        </p:nvSpPr>
        <p:spPr>
          <a:xfrm>
            <a:off x="4930975" y="3062075"/>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Town</a:t>
            </a:r>
            <a:endParaRPr b="1" sz="1200">
              <a:solidFill>
                <a:srgbClr val="4A86E8"/>
              </a:solidFill>
              <a:latin typeface="Calibri"/>
              <a:ea typeface="Calibri"/>
              <a:cs typeface="Calibri"/>
              <a:sym typeface="Calibri"/>
            </a:endParaRPr>
          </a:p>
        </p:txBody>
      </p:sp>
      <p:sp>
        <p:nvSpPr>
          <p:cNvPr id="511" name="Google Shape;511;p32"/>
          <p:cNvSpPr txBox="1"/>
          <p:nvPr/>
        </p:nvSpPr>
        <p:spPr>
          <a:xfrm>
            <a:off x="7509600" y="1883700"/>
            <a:ext cx="9669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Lightning</a:t>
            </a:r>
            <a:endParaRPr b="1" sz="1200">
              <a:solidFill>
                <a:srgbClr val="4A86E8"/>
              </a:solidFill>
              <a:latin typeface="Calibri"/>
              <a:ea typeface="Calibri"/>
              <a:cs typeface="Calibri"/>
              <a:sym typeface="Calibri"/>
            </a:endParaRPr>
          </a:p>
        </p:txBody>
      </p:sp>
      <p:sp>
        <p:nvSpPr>
          <p:cNvPr id="512" name="Google Shape;512;p32"/>
          <p:cNvSpPr txBox="1"/>
          <p:nvPr/>
        </p:nvSpPr>
        <p:spPr>
          <a:xfrm>
            <a:off x="2011850" y="3779600"/>
            <a:ext cx="17055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latin typeface="Calibri"/>
                <a:ea typeface="Calibri"/>
                <a:cs typeface="Calibri"/>
                <a:sym typeface="Calibri"/>
              </a:rPr>
              <a:t>Events example got from different observations</a:t>
            </a:r>
            <a:endParaRPr sz="10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pic>
        <p:nvPicPr>
          <p:cNvPr id="517" name="Google Shape;517;p33"/>
          <p:cNvPicPr preferRelativeResize="0"/>
          <p:nvPr/>
        </p:nvPicPr>
        <p:blipFill>
          <a:blip r:embed="rId3">
            <a:alphaModFix/>
          </a:blip>
          <a:stretch>
            <a:fillRect/>
          </a:stretch>
        </p:blipFill>
        <p:spPr>
          <a:xfrm>
            <a:off x="3717349" y="1028276"/>
            <a:ext cx="5019001" cy="3515399"/>
          </a:xfrm>
          <a:prstGeom prst="rect">
            <a:avLst/>
          </a:prstGeom>
          <a:noFill/>
          <a:ln>
            <a:noFill/>
          </a:ln>
        </p:spPr>
      </p:pic>
      <p:sp>
        <p:nvSpPr>
          <p:cNvPr id="518" name="Google Shape;518;p33"/>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Meteors detection / Etos tool</a:t>
            </a:r>
            <a:endParaRPr b="1" sz="2000">
              <a:solidFill>
                <a:srgbClr val="0B5394"/>
              </a:solidFill>
              <a:latin typeface="Nunito"/>
              <a:ea typeface="Nunito"/>
              <a:cs typeface="Nunito"/>
              <a:sym typeface="Nunito"/>
            </a:endParaRPr>
          </a:p>
        </p:txBody>
      </p:sp>
      <p:sp>
        <p:nvSpPr>
          <p:cNvPr id="519" name="Google Shape;519;p3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520" name="Google Shape;520;p33"/>
          <p:cNvSpPr txBox="1"/>
          <p:nvPr>
            <p:ph idx="1" type="body"/>
          </p:nvPr>
        </p:nvSpPr>
        <p:spPr>
          <a:xfrm>
            <a:off x="469900" y="1275575"/>
            <a:ext cx="3401400" cy="209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Etos : a software tool to analyze data</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Light curve of the MAPMT</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Different events could be detected</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521" name="Google Shape;521;p33"/>
          <p:cNvSpPr/>
          <p:nvPr/>
        </p:nvSpPr>
        <p:spPr>
          <a:xfrm>
            <a:off x="4294850" y="1465000"/>
            <a:ext cx="2243100" cy="2270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3"/>
          <p:cNvSpPr/>
          <p:nvPr/>
        </p:nvSpPr>
        <p:spPr>
          <a:xfrm>
            <a:off x="6451100" y="1834450"/>
            <a:ext cx="907200" cy="695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3"/>
          <p:cNvSpPr/>
          <p:nvPr/>
        </p:nvSpPr>
        <p:spPr>
          <a:xfrm>
            <a:off x="7646000" y="1171825"/>
            <a:ext cx="874500" cy="1075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3"/>
          <p:cNvSpPr/>
          <p:nvPr/>
        </p:nvSpPr>
        <p:spPr>
          <a:xfrm>
            <a:off x="4186225" y="1133800"/>
            <a:ext cx="4089600" cy="331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3"/>
          <p:cNvSpPr/>
          <p:nvPr/>
        </p:nvSpPr>
        <p:spPr>
          <a:xfrm>
            <a:off x="8303200" y="1400250"/>
            <a:ext cx="282600" cy="1075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3"/>
          <p:cNvSpPr/>
          <p:nvPr/>
        </p:nvSpPr>
        <p:spPr>
          <a:xfrm>
            <a:off x="5810200" y="3648500"/>
            <a:ext cx="359100" cy="13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3"/>
          <p:cNvSpPr/>
          <p:nvPr/>
        </p:nvSpPr>
        <p:spPr>
          <a:xfrm>
            <a:off x="4892625" y="3708575"/>
            <a:ext cx="359100" cy="13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3"/>
          <p:cNvSpPr/>
          <p:nvPr/>
        </p:nvSpPr>
        <p:spPr>
          <a:xfrm>
            <a:off x="4446925" y="3648500"/>
            <a:ext cx="238800" cy="304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3"/>
          <p:cNvSpPr/>
          <p:nvPr/>
        </p:nvSpPr>
        <p:spPr>
          <a:xfrm rot="-968733">
            <a:off x="6874578" y="3750380"/>
            <a:ext cx="1427295" cy="208885"/>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0" name="Google Shape;530;p33"/>
          <p:cNvPicPr preferRelativeResize="0"/>
          <p:nvPr/>
        </p:nvPicPr>
        <p:blipFill>
          <a:blip r:embed="rId4">
            <a:alphaModFix/>
          </a:blip>
          <a:stretch>
            <a:fillRect/>
          </a:stretch>
        </p:blipFill>
        <p:spPr>
          <a:xfrm>
            <a:off x="433176" y="3727399"/>
            <a:ext cx="1353674" cy="1159350"/>
          </a:xfrm>
          <a:prstGeom prst="rect">
            <a:avLst/>
          </a:prstGeom>
          <a:noFill/>
          <a:ln>
            <a:noFill/>
          </a:ln>
        </p:spPr>
      </p:pic>
      <p:sp>
        <p:nvSpPr>
          <p:cNvPr id="531" name="Google Shape;531;p33"/>
          <p:cNvSpPr/>
          <p:nvPr/>
        </p:nvSpPr>
        <p:spPr>
          <a:xfrm rot="6474669">
            <a:off x="7749180" y="2396634"/>
            <a:ext cx="487738" cy="96578"/>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3"/>
          <p:cNvSpPr/>
          <p:nvPr/>
        </p:nvSpPr>
        <p:spPr>
          <a:xfrm rot="6667695">
            <a:off x="4709160" y="3532981"/>
            <a:ext cx="516844" cy="96494"/>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3" name="Google Shape;533;p33"/>
          <p:cNvPicPr preferRelativeResize="0"/>
          <p:nvPr/>
        </p:nvPicPr>
        <p:blipFill>
          <a:blip r:embed="rId5">
            <a:alphaModFix/>
          </a:blip>
          <a:stretch>
            <a:fillRect/>
          </a:stretch>
        </p:blipFill>
        <p:spPr>
          <a:xfrm>
            <a:off x="433175" y="2499805"/>
            <a:ext cx="1353675" cy="1159395"/>
          </a:xfrm>
          <a:prstGeom prst="rect">
            <a:avLst/>
          </a:prstGeom>
          <a:noFill/>
          <a:ln>
            <a:noFill/>
          </a:ln>
        </p:spPr>
      </p:pic>
      <p:sp>
        <p:nvSpPr>
          <p:cNvPr id="534" name="Google Shape;534;p33"/>
          <p:cNvSpPr/>
          <p:nvPr/>
        </p:nvSpPr>
        <p:spPr>
          <a:xfrm>
            <a:off x="5105725" y="1368725"/>
            <a:ext cx="2174700" cy="467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3"/>
          <p:cNvSpPr txBox="1"/>
          <p:nvPr/>
        </p:nvSpPr>
        <p:spPr>
          <a:xfrm>
            <a:off x="142575" y="3551350"/>
            <a:ext cx="9669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Lightning</a:t>
            </a:r>
            <a:endParaRPr b="1" sz="1200">
              <a:solidFill>
                <a:srgbClr val="4A86E8"/>
              </a:solidFill>
              <a:latin typeface="Calibri"/>
              <a:ea typeface="Calibri"/>
              <a:cs typeface="Calibri"/>
              <a:sym typeface="Calibri"/>
            </a:endParaRPr>
          </a:p>
        </p:txBody>
      </p:sp>
      <p:sp>
        <p:nvSpPr>
          <p:cNvPr id="536" name="Google Shape;536;p33"/>
          <p:cNvSpPr txBox="1"/>
          <p:nvPr/>
        </p:nvSpPr>
        <p:spPr>
          <a:xfrm>
            <a:off x="319425" y="2365200"/>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Town</a:t>
            </a:r>
            <a:endParaRPr b="1" sz="1200">
              <a:solidFill>
                <a:srgbClr val="4A86E8"/>
              </a:solidFill>
              <a:latin typeface="Calibri"/>
              <a:ea typeface="Calibri"/>
              <a:cs typeface="Calibri"/>
              <a:sym typeface="Calibri"/>
            </a:endParaRPr>
          </a:p>
        </p:txBody>
      </p:sp>
      <p:sp>
        <p:nvSpPr>
          <p:cNvPr id="537" name="Google Shape;537;p33"/>
          <p:cNvSpPr/>
          <p:nvPr/>
        </p:nvSpPr>
        <p:spPr>
          <a:xfrm rot="-940999">
            <a:off x="7060356" y="3752302"/>
            <a:ext cx="1225214" cy="96593"/>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3"/>
          <p:cNvSpPr txBox="1"/>
          <p:nvPr/>
        </p:nvSpPr>
        <p:spPr>
          <a:xfrm rot="-952914">
            <a:off x="7311028" y="3724434"/>
            <a:ext cx="966909" cy="26076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Moon rising</a:t>
            </a:r>
            <a:endParaRPr b="1" sz="1200">
              <a:solidFill>
                <a:srgbClr val="4A86E8"/>
              </a:solidFill>
              <a:latin typeface="Calibri"/>
              <a:ea typeface="Calibri"/>
              <a:cs typeface="Calibri"/>
              <a:sym typeface="Calibri"/>
            </a:endParaRPr>
          </a:p>
        </p:txBody>
      </p:sp>
      <p:sp>
        <p:nvSpPr>
          <p:cNvPr id="539" name="Google Shape;539;p33"/>
          <p:cNvSpPr/>
          <p:nvPr/>
        </p:nvSpPr>
        <p:spPr>
          <a:xfrm rot="6474669">
            <a:off x="7401905" y="2388059"/>
            <a:ext cx="487738" cy="96578"/>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3"/>
          <p:cNvSpPr/>
          <p:nvPr/>
        </p:nvSpPr>
        <p:spPr>
          <a:xfrm>
            <a:off x="6451100" y="1600900"/>
            <a:ext cx="978000" cy="929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3"/>
          <p:cNvSpPr/>
          <p:nvPr/>
        </p:nvSpPr>
        <p:spPr>
          <a:xfrm flipH="1">
            <a:off x="7179350" y="1704400"/>
            <a:ext cx="325200" cy="28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3"/>
          <p:cNvSpPr/>
          <p:nvPr/>
        </p:nvSpPr>
        <p:spPr>
          <a:xfrm>
            <a:off x="7287850" y="1600900"/>
            <a:ext cx="238800" cy="304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3" name="Google Shape;543;p33"/>
          <p:cNvPicPr preferRelativeResize="0"/>
          <p:nvPr/>
        </p:nvPicPr>
        <p:blipFill>
          <a:blip r:embed="rId6">
            <a:alphaModFix/>
          </a:blip>
          <a:stretch>
            <a:fillRect/>
          </a:stretch>
        </p:blipFill>
        <p:spPr>
          <a:xfrm>
            <a:off x="2204175" y="2517063"/>
            <a:ext cx="1353675" cy="1159369"/>
          </a:xfrm>
          <a:prstGeom prst="rect">
            <a:avLst/>
          </a:prstGeom>
          <a:noFill/>
          <a:ln>
            <a:noFill/>
          </a:ln>
        </p:spPr>
      </p:pic>
      <p:sp>
        <p:nvSpPr>
          <p:cNvPr id="544" name="Google Shape;544;p33"/>
          <p:cNvSpPr/>
          <p:nvPr/>
        </p:nvSpPr>
        <p:spPr>
          <a:xfrm>
            <a:off x="5652325" y="3583350"/>
            <a:ext cx="1313400" cy="570300"/>
          </a:xfrm>
          <a:prstGeom prst="ellipse">
            <a:avLst/>
          </a:prstGeom>
          <a:no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3"/>
          <p:cNvSpPr/>
          <p:nvPr/>
        </p:nvSpPr>
        <p:spPr>
          <a:xfrm rot="-352479">
            <a:off x="5719069" y="3939757"/>
            <a:ext cx="1011211" cy="96479"/>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3"/>
          <p:cNvSpPr txBox="1"/>
          <p:nvPr/>
        </p:nvSpPr>
        <p:spPr>
          <a:xfrm>
            <a:off x="2056325" y="2365200"/>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Cloud</a:t>
            </a:r>
            <a:endParaRPr b="1" sz="1200">
              <a:solidFill>
                <a:srgbClr val="4A86E8"/>
              </a:solidFill>
              <a:latin typeface="Calibri"/>
              <a:ea typeface="Calibri"/>
              <a:cs typeface="Calibri"/>
              <a:sym typeface="Calibri"/>
            </a:endParaRPr>
          </a:p>
        </p:txBody>
      </p:sp>
      <p:sp>
        <p:nvSpPr>
          <p:cNvPr id="547" name="Google Shape;547;p33"/>
          <p:cNvSpPr txBox="1"/>
          <p:nvPr/>
        </p:nvSpPr>
        <p:spPr>
          <a:xfrm>
            <a:off x="5967225" y="3322775"/>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Cloud</a:t>
            </a:r>
            <a:endParaRPr b="1" sz="1200">
              <a:solidFill>
                <a:srgbClr val="4A86E8"/>
              </a:solidFill>
              <a:latin typeface="Calibri"/>
              <a:ea typeface="Calibri"/>
              <a:cs typeface="Calibri"/>
              <a:sym typeface="Calibri"/>
            </a:endParaRPr>
          </a:p>
        </p:txBody>
      </p:sp>
      <p:sp>
        <p:nvSpPr>
          <p:cNvPr id="548" name="Google Shape;548;p33"/>
          <p:cNvSpPr txBox="1"/>
          <p:nvPr/>
        </p:nvSpPr>
        <p:spPr>
          <a:xfrm>
            <a:off x="4930975" y="3062075"/>
            <a:ext cx="6132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Town</a:t>
            </a:r>
            <a:endParaRPr b="1" sz="1200">
              <a:solidFill>
                <a:srgbClr val="4A86E8"/>
              </a:solidFill>
              <a:latin typeface="Calibri"/>
              <a:ea typeface="Calibri"/>
              <a:cs typeface="Calibri"/>
              <a:sym typeface="Calibri"/>
            </a:endParaRPr>
          </a:p>
        </p:txBody>
      </p:sp>
      <p:sp>
        <p:nvSpPr>
          <p:cNvPr id="549" name="Google Shape;549;p33"/>
          <p:cNvSpPr txBox="1"/>
          <p:nvPr/>
        </p:nvSpPr>
        <p:spPr>
          <a:xfrm>
            <a:off x="7509600" y="1883700"/>
            <a:ext cx="966900" cy="2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4A86E8"/>
                </a:solidFill>
                <a:latin typeface="Calibri"/>
                <a:ea typeface="Calibri"/>
                <a:cs typeface="Calibri"/>
                <a:sym typeface="Calibri"/>
              </a:rPr>
              <a:t>Lightning</a:t>
            </a:r>
            <a:endParaRPr b="1" sz="1200">
              <a:solidFill>
                <a:srgbClr val="4A86E8"/>
              </a:solidFill>
              <a:latin typeface="Calibri"/>
              <a:ea typeface="Calibri"/>
              <a:cs typeface="Calibri"/>
              <a:sym typeface="Calibri"/>
            </a:endParaRPr>
          </a:p>
        </p:txBody>
      </p:sp>
      <p:sp>
        <p:nvSpPr>
          <p:cNvPr id="550" name="Google Shape;550;p33"/>
          <p:cNvSpPr txBox="1"/>
          <p:nvPr/>
        </p:nvSpPr>
        <p:spPr>
          <a:xfrm>
            <a:off x="2011850" y="3779600"/>
            <a:ext cx="17055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latin typeface="Calibri"/>
                <a:ea typeface="Calibri"/>
                <a:cs typeface="Calibri"/>
                <a:sym typeface="Calibri"/>
              </a:rPr>
              <a:t>Events example got from different observations</a:t>
            </a:r>
            <a:endParaRPr sz="10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pic>
        <p:nvPicPr>
          <p:cNvPr id="555" name="Google Shape;555;p34"/>
          <p:cNvPicPr preferRelativeResize="0"/>
          <p:nvPr/>
        </p:nvPicPr>
        <p:blipFill>
          <a:blip r:embed="rId3">
            <a:alphaModFix/>
          </a:blip>
          <a:stretch>
            <a:fillRect/>
          </a:stretch>
        </p:blipFill>
        <p:spPr>
          <a:xfrm>
            <a:off x="3379750" y="1609150"/>
            <a:ext cx="5420026" cy="1517950"/>
          </a:xfrm>
          <a:prstGeom prst="rect">
            <a:avLst/>
          </a:prstGeom>
          <a:noFill/>
          <a:ln>
            <a:noFill/>
          </a:ln>
        </p:spPr>
      </p:pic>
      <p:sp>
        <p:nvSpPr>
          <p:cNvPr id="556" name="Google Shape;556;p34"/>
          <p:cNvSpPr txBox="1"/>
          <p:nvPr/>
        </p:nvSpPr>
        <p:spPr>
          <a:xfrm>
            <a:off x="393650" y="320975"/>
            <a:ext cx="61371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Meteors detection / Etos tool</a:t>
            </a:r>
            <a:endParaRPr b="1" sz="2000">
              <a:solidFill>
                <a:srgbClr val="0B5394"/>
              </a:solidFill>
              <a:latin typeface="Nunito"/>
              <a:ea typeface="Nunito"/>
              <a:cs typeface="Nunito"/>
              <a:sym typeface="Nunito"/>
            </a:endParaRPr>
          </a:p>
        </p:txBody>
      </p:sp>
      <p:sp>
        <p:nvSpPr>
          <p:cNvPr id="557" name="Google Shape;557;p3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558" name="Google Shape;558;p34"/>
          <p:cNvSpPr txBox="1"/>
          <p:nvPr>
            <p:ph idx="1" type="body"/>
          </p:nvPr>
        </p:nvSpPr>
        <p:spPr>
          <a:xfrm>
            <a:off x="469900" y="1275575"/>
            <a:ext cx="3352800" cy="1726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Etos : a software tool to analyze data</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Light curve of the MAPMT</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Different events could be detected</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559" name="Google Shape;559;p34"/>
          <p:cNvSpPr/>
          <p:nvPr/>
        </p:nvSpPr>
        <p:spPr>
          <a:xfrm>
            <a:off x="4616204" y="1565181"/>
            <a:ext cx="548100" cy="1605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4"/>
          <p:cNvSpPr txBox="1"/>
          <p:nvPr/>
        </p:nvSpPr>
        <p:spPr>
          <a:xfrm>
            <a:off x="4990835" y="1414931"/>
            <a:ext cx="1268400" cy="2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200">
                <a:solidFill>
                  <a:srgbClr val="FF0000"/>
                </a:solidFill>
                <a:latin typeface="Calibri"/>
                <a:ea typeface="Calibri"/>
                <a:cs typeface="Calibri"/>
                <a:sym typeface="Calibri"/>
              </a:rPr>
              <a:t>Particular event</a:t>
            </a:r>
            <a:endParaRPr sz="1200">
              <a:solidFill>
                <a:srgbClr val="FF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35"/>
          <p:cNvSpPr txBox="1"/>
          <p:nvPr/>
        </p:nvSpPr>
        <p:spPr>
          <a:xfrm>
            <a:off x="393650" y="320975"/>
            <a:ext cx="61371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Meteors detection / Etos tool</a:t>
            </a:r>
            <a:endParaRPr b="1" sz="2000">
              <a:solidFill>
                <a:srgbClr val="0B5394"/>
              </a:solidFill>
              <a:latin typeface="Nunito"/>
              <a:ea typeface="Nunito"/>
              <a:cs typeface="Nunito"/>
              <a:sym typeface="Nunito"/>
            </a:endParaRPr>
          </a:p>
        </p:txBody>
      </p:sp>
      <p:sp>
        <p:nvSpPr>
          <p:cNvPr id="566" name="Google Shape;566;p3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567" name="Google Shape;567;p35"/>
          <p:cNvSpPr txBox="1"/>
          <p:nvPr>
            <p:ph idx="1" type="body"/>
          </p:nvPr>
        </p:nvSpPr>
        <p:spPr>
          <a:xfrm>
            <a:off x="469900" y="1275575"/>
            <a:ext cx="3352800" cy="1726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Etos : a software tool to analyze data</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Light curve of the MAPMT</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Different events could be detected</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pic>
        <p:nvPicPr>
          <p:cNvPr id="568" name="Google Shape;568;p35"/>
          <p:cNvPicPr preferRelativeResize="0"/>
          <p:nvPr/>
        </p:nvPicPr>
        <p:blipFill>
          <a:blip r:embed="rId3">
            <a:alphaModFix/>
          </a:blip>
          <a:stretch>
            <a:fillRect/>
          </a:stretch>
        </p:blipFill>
        <p:spPr>
          <a:xfrm>
            <a:off x="353275" y="2503725"/>
            <a:ext cx="2644648" cy="2039949"/>
          </a:xfrm>
          <a:prstGeom prst="rect">
            <a:avLst/>
          </a:prstGeom>
          <a:noFill/>
          <a:ln>
            <a:noFill/>
          </a:ln>
        </p:spPr>
      </p:pic>
      <p:sp>
        <p:nvSpPr>
          <p:cNvPr id="569" name="Google Shape;569;p35"/>
          <p:cNvSpPr/>
          <p:nvPr/>
        </p:nvSpPr>
        <p:spPr>
          <a:xfrm>
            <a:off x="980650" y="3832950"/>
            <a:ext cx="841800" cy="348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0" name="Google Shape;570;p35"/>
          <p:cNvPicPr preferRelativeResize="0"/>
          <p:nvPr/>
        </p:nvPicPr>
        <p:blipFill>
          <a:blip r:embed="rId4">
            <a:alphaModFix/>
          </a:blip>
          <a:stretch>
            <a:fillRect/>
          </a:stretch>
        </p:blipFill>
        <p:spPr>
          <a:xfrm>
            <a:off x="3379750" y="1609150"/>
            <a:ext cx="5420026" cy="1517950"/>
          </a:xfrm>
          <a:prstGeom prst="rect">
            <a:avLst/>
          </a:prstGeom>
          <a:noFill/>
          <a:ln>
            <a:noFill/>
          </a:ln>
        </p:spPr>
      </p:pic>
      <p:sp>
        <p:nvSpPr>
          <p:cNvPr id="571" name="Google Shape;571;p35"/>
          <p:cNvSpPr/>
          <p:nvPr/>
        </p:nvSpPr>
        <p:spPr>
          <a:xfrm>
            <a:off x="4616204" y="1565181"/>
            <a:ext cx="548100" cy="1605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5"/>
          <p:cNvSpPr txBox="1"/>
          <p:nvPr/>
        </p:nvSpPr>
        <p:spPr>
          <a:xfrm>
            <a:off x="4990835" y="1414931"/>
            <a:ext cx="1268400" cy="2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200">
                <a:solidFill>
                  <a:srgbClr val="FF0000"/>
                </a:solidFill>
                <a:latin typeface="Calibri"/>
                <a:ea typeface="Calibri"/>
                <a:cs typeface="Calibri"/>
                <a:sym typeface="Calibri"/>
              </a:rPr>
              <a:t>Particular event</a:t>
            </a:r>
            <a:endParaRPr sz="1200">
              <a:solidFill>
                <a:srgbClr val="FF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36"/>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Meteors detection / Etos tool</a:t>
            </a:r>
            <a:endParaRPr b="1" sz="2000">
              <a:solidFill>
                <a:srgbClr val="0B5394"/>
              </a:solidFill>
              <a:latin typeface="Nunito"/>
              <a:ea typeface="Nunito"/>
              <a:cs typeface="Nunito"/>
              <a:sym typeface="Nunito"/>
            </a:endParaRPr>
          </a:p>
        </p:txBody>
      </p:sp>
      <p:sp>
        <p:nvSpPr>
          <p:cNvPr id="578" name="Google Shape;578;p3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579" name="Google Shape;579;p36"/>
          <p:cNvSpPr txBox="1"/>
          <p:nvPr>
            <p:ph idx="1" type="body"/>
          </p:nvPr>
        </p:nvSpPr>
        <p:spPr>
          <a:xfrm>
            <a:off x="469900" y="1275575"/>
            <a:ext cx="4663200" cy="1726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Etos : a software tool to analyze data</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Light curve of the MAPMT</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Different events could be detected =&gt; Meteors</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pic>
        <p:nvPicPr>
          <p:cNvPr id="580" name="Google Shape;580;p36"/>
          <p:cNvPicPr preferRelativeResize="0"/>
          <p:nvPr/>
        </p:nvPicPr>
        <p:blipFill>
          <a:blip r:embed="rId3">
            <a:alphaModFix/>
          </a:blip>
          <a:stretch>
            <a:fillRect/>
          </a:stretch>
        </p:blipFill>
        <p:spPr>
          <a:xfrm>
            <a:off x="3473625" y="2503725"/>
            <a:ext cx="2381825" cy="2039950"/>
          </a:xfrm>
          <a:prstGeom prst="rect">
            <a:avLst/>
          </a:prstGeom>
          <a:noFill/>
          <a:ln>
            <a:noFill/>
          </a:ln>
        </p:spPr>
      </p:pic>
      <p:pic>
        <p:nvPicPr>
          <p:cNvPr id="581" name="Google Shape;581;p36"/>
          <p:cNvPicPr preferRelativeResize="0"/>
          <p:nvPr/>
        </p:nvPicPr>
        <p:blipFill>
          <a:blip r:embed="rId4">
            <a:alphaModFix/>
          </a:blip>
          <a:stretch>
            <a:fillRect/>
          </a:stretch>
        </p:blipFill>
        <p:spPr>
          <a:xfrm>
            <a:off x="6296400" y="2503737"/>
            <a:ext cx="2381825" cy="2039939"/>
          </a:xfrm>
          <a:prstGeom prst="rect">
            <a:avLst/>
          </a:prstGeom>
          <a:noFill/>
          <a:ln>
            <a:noFill/>
          </a:ln>
        </p:spPr>
      </p:pic>
      <p:pic>
        <p:nvPicPr>
          <p:cNvPr id="582" name="Google Shape;582;p36"/>
          <p:cNvPicPr preferRelativeResize="0"/>
          <p:nvPr/>
        </p:nvPicPr>
        <p:blipFill>
          <a:blip r:embed="rId5">
            <a:alphaModFix/>
          </a:blip>
          <a:stretch>
            <a:fillRect/>
          </a:stretch>
        </p:blipFill>
        <p:spPr>
          <a:xfrm>
            <a:off x="353275" y="2503725"/>
            <a:ext cx="2644648" cy="20399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sp>
        <p:nvSpPr>
          <p:cNvPr id="587" name="Google Shape;587;p3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588" name="Google Shape;588;p37"/>
          <p:cNvSpPr txBox="1"/>
          <p:nvPr>
            <p:ph idx="1" type="body"/>
          </p:nvPr>
        </p:nvSpPr>
        <p:spPr>
          <a:xfrm>
            <a:off x="469900" y="1275575"/>
            <a:ext cx="5774700" cy="1726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Area calcul</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To improve the meteors and space debris speed estimation </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The goal : to be able to know what is the area covered by each pixel</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589" name="Google Shape;589;p37"/>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3"/>
            </a:pPr>
            <a:r>
              <a:rPr b="1" lang="fr" sz="2000">
                <a:solidFill>
                  <a:srgbClr val="0B5394"/>
                </a:solidFill>
                <a:latin typeface="Nunito"/>
                <a:ea typeface="Nunito"/>
                <a:cs typeface="Nunito"/>
                <a:sym typeface="Nunito"/>
              </a:rPr>
              <a:t>Area covered per pixel</a:t>
            </a:r>
            <a:endParaRPr b="1" sz="2000">
              <a:solidFill>
                <a:srgbClr val="0B5394"/>
              </a:solidFill>
              <a:latin typeface="Nunito"/>
              <a:ea typeface="Nunito"/>
              <a:cs typeface="Nunito"/>
              <a:sym typeface="Nuni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3" name="Shape 593"/>
        <p:cNvGrpSpPr/>
        <p:nvPr/>
      </p:nvGrpSpPr>
      <p:grpSpPr>
        <a:xfrm>
          <a:off x="0" y="0"/>
          <a:ext cx="0" cy="0"/>
          <a:chOff x="0" y="0"/>
          <a:chExt cx="0" cy="0"/>
        </a:xfrm>
      </p:grpSpPr>
      <p:sp>
        <p:nvSpPr>
          <p:cNvPr id="594" name="Google Shape;594;p3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595" name="Google Shape;595;p38"/>
          <p:cNvPicPr preferRelativeResize="0"/>
          <p:nvPr/>
        </p:nvPicPr>
        <p:blipFill>
          <a:blip r:embed="rId3">
            <a:alphaModFix/>
          </a:blip>
          <a:stretch>
            <a:fillRect/>
          </a:stretch>
        </p:blipFill>
        <p:spPr>
          <a:xfrm>
            <a:off x="5611350" y="1677325"/>
            <a:ext cx="3082105" cy="2963294"/>
          </a:xfrm>
          <a:prstGeom prst="rect">
            <a:avLst/>
          </a:prstGeom>
          <a:noFill/>
          <a:ln>
            <a:noFill/>
          </a:ln>
        </p:spPr>
      </p:pic>
      <p:sp>
        <p:nvSpPr>
          <p:cNvPr id="596" name="Google Shape;596;p38"/>
          <p:cNvSpPr txBox="1"/>
          <p:nvPr>
            <p:ph idx="1" type="body"/>
          </p:nvPr>
        </p:nvSpPr>
        <p:spPr>
          <a:xfrm>
            <a:off x="469900" y="1275575"/>
            <a:ext cx="5774700" cy="1726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Area calcul</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To improve the meteors and space debris speed estimation </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The goal : to be able to know what is the area covered by each pixel</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2 different assumptions</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The area covered is a plane</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The area covered is curved</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597" name="Google Shape;597;p38"/>
          <p:cNvSpPr/>
          <p:nvPr/>
        </p:nvSpPr>
        <p:spPr>
          <a:xfrm>
            <a:off x="8390725" y="1781800"/>
            <a:ext cx="379500" cy="270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8"/>
          <p:cNvSpPr txBox="1"/>
          <p:nvPr/>
        </p:nvSpPr>
        <p:spPr>
          <a:xfrm>
            <a:off x="5913400" y="4267675"/>
            <a:ext cx="1911900" cy="1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researchgate.net</a:t>
            </a:r>
            <a:endParaRPr sz="800">
              <a:latin typeface="Calibri"/>
              <a:ea typeface="Calibri"/>
              <a:cs typeface="Calibri"/>
              <a:sym typeface="Calibri"/>
            </a:endParaRPr>
          </a:p>
        </p:txBody>
      </p:sp>
      <p:sp>
        <p:nvSpPr>
          <p:cNvPr id="599" name="Google Shape;599;p38"/>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3"/>
            </a:pPr>
            <a:r>
              <a:rPr b="1" lang="fr" sz="2000">
                <a:solidFill>
                  <a:srgbClr val="0B5394"/>
                </a:solidFill>
                <a:latin typeface="Nunito"/>
                <a:ea typeface="Nunito"/>
                <a:cs typeface="Nunito"/>
                <a:sym typeface="Nunito"/>
              </a:rPr>
              <a:t>Area covered per pixel</a:t>
            </a:r>
            <a:endParaRPr b="1" sz="2000">
              <a:solidFill>
                <a:srgbClr val="0B5394"/>
              </a:solidFill>
              <a:latin typeface="Nunito"/>
              <a:ea typeface="Nunito"/>
              <a:cs typeface="Nunito"/>
              <a:sym typeface="Nuni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sp>
        <p:nvSpPr>
          <p:cNvPr id="604" name="Google Shape;604;p3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605" name="Google Shape;605;p39"/>
          <p:cNvPicPr preferRelativeResize="0"/>
          <p:nvPr/>
        </p:nvPicPr>
        <p:blipFill>
          <a:blip r:embed="rId3">
            <a:alphaModFix/>
          </a:blip>
          <a:stretch>
            <a:fillRect/>
          </a:stretch>
        </p:blipFill>
        <p:spPr>
          <a:xfrm>
            <a:off x="5611350" y="1677325"/>
            <a:ext cx="3082105" cy="2963294"/>
          </a:xfrm>
          <a:prstGeom prst="rect">
            <a:avLst/>
          </a:prstGeom>
          <a:noFill/>
          <a:ln>
            <a:noFill/>
          </a:ln>
        </p:spPr>
      </p:pic>
      <p:sp>
        <p:nvSpPr>
          <p:cNvPr id="606" name="Google Shape;606;p39"/>
          <p:cNvSpPr txBox="1"/>
          <p:nvPr>
            <p:ph idx="1" type="body"/>
          </p:nvPr>
        </p:nvSpPr>
        <p:spPr>
          <a:xfrm>
            <a:off x="469900" y="1275575"/>
            <a:ext cx="5774700" cy="3589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Area calcul</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To improve the meteors and space debris speed estimation </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The goal : to be able to know what is the area covered by each pixel</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2 different assumptions</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The area covered is a plane</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The area covered is curved</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Knowing Mini-EUSO parameters</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Altitude</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FoV</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Pixel size</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And the position of the detection plane</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607" name="Google Shape;607;p39"/>
          <p:cNvSpPr/>
          <p:nvPr/>
        </p:nvSpPr>
        <p:spPr>
          <a:xfrm>
            <a:off x="8390725" y="1781800"/>
            <a:ext cx="379500" cy="270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9"/>
          <p:cNvSpPr txBox="1"/>
          <p:nvPr/>
        </p:nvSpPr>
        <p:spPr>
          <a:xfrm>
            <a:off x="5913400" y="4267675"/>
            <a:ext cx="1911900" cy="1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researchgate.net</a:t>
            </a:r>
            <a:endParaRPr sz="800">
              <a:latin typeface="Calibri"/>
              <a:ea typeface="Calibri"/>
              <a:cs typeface="Calibri"/>
              <a:sym typeface="Calibri"/>
            </a:endParaRPr>
          </a:p>
        </p:txBody>
      </p:sp>
      <p:sp>
        <p:nvSpPr>
          <p:cNvPr id="609" name="Google Shape;609;p39"/>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3"/>
            </a:pPr>
            <a:r>
              <a:rPr b="1" lang="fr" sz="2000">
                <a:solidFill>
                  <a:srgbClr val="0B5394"/>
                </a:solidFill>
                <a:latin typeface="Nunito"/>
                <a:ea typeface="Nunito"/>
                <a:cs typeface="Nunito"/>
                <a:sym typeface="Nunito"/>
              </a:rPr>
              <a:t>Area covered per pixel</a:t>
            </a:r>
            <a:endParaRPr b="1" sz="2000">
              <a:solidFill>
                <a:srgbClr val="0B5394"/>
              </a:solidFill>
              <a:latin typeface="Nunito"/>
              <a:ea typeface="Nunito"/>
              <a:cs typeface="Nunito"/>
              <a:sym typeface="Nunito"/>
            </a:endParaRPr>
          </a:p>
        </p:txBody>
      </p:sp>
      <p:grpSp>
        <p:nvGrpSpPr>
          <p:cNvPr id="610" name="Google Shape;610;p39"/>
          <p:cNvGrpSpPr/>
          <p:nvPr/>
        </p:nvGrpSpPr>
        <p:grpSpPr>
          <a:xfrm>
            <a:off x="3326909" y="3103715"/>
            <a:ext cx="1823401" cy="1779969"/>
            <a:chOff x="5767539" y="698096"/>
            <a:chExt cx="2746500" cy="2469778"/>
          </a:xfrm>
        </p:grpSpPr>
        <p:sp>
          <p:nvSpPr>
            <p:cNvPr id="611" name="Google Shape;611;p39"/>
            <p:cNvSpPr/>
            <p:nvPr/>
          </p:nvSpPr>
          <p:spPr>
            <a:xfrm>
              <a:off x="6457657" y="1376744"/>
              <a:ext cx="1366200" cy="1192800"/>
            </a:xfrm>
            <a:prstGeom prst="ellipse">
              <a:avLst/>
            </a:prstGeom>
            <a:solidFill>
              <a:srgbClr val="0000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9"/>
            <p:cNvSpPr/>
            <p:nvPr/>
          </p:nvSpPr>
          <p:spPr>
            <a:xfrm>
              <a:off x="5767539" y="778374"/>
              <a:ext cx="2746500" cy="2389500"/>
            </a:xfrm>
            <a:prstGeom prst="donut">
              <a:avLst>
                <a:gd fmla="val 17000" name="adj"/>
              </a:avLst>
            </a:prstGeom>
            <a:solidFill>
              <a:srgbClr val="EEEEEE">
                <a:alpha val="62019"/>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9"/>
            <p:cNvSpPr/>
            <p:nvPr/>
          </p:nvSpPr>
          <p:spPr>
            <a:xfrm>
              <a:off x="7008026" y="783458"/>
              <a:ext cx="208500" cy="444900"/>
            </a:xfrm>
            <a:prstGeom prst="triangle">
              <a:avLst>
                <a:gd fmla="val 61503" name="adj"/>
              </a:avLst>
            </a:prstGeom>
            <a:solidFill>
              <a:srgbClr val="EEFF41">
                <a:alpha val="35660"/>
              </a:srgbClr>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9"/>
            <p:cNvSpPr/>
            <p:nvPr/>
          </p:nvSpPr>
          <p:spPr>
            <a:xfrm rot="-116">
              <a:off x="7008026" y="1141950"/>
              <a:ext cx="260499" cy="86345"/>
            </a:xfrm>
            <a:prstGeom prst="flowChartInputOutput">
              <a:avLst/>
            </a:prstGeom>
            <a:solidFill>
              <a:srgbClr val="EEFF41">
                <a:alpha val="35660"/>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9"/>
            <p:cNvSpPr/>
            <p:nvPr/>
          </p:nvSpPr>
          <p:spPr>
            <a:xfrm>
              <a:off x="7059902" y="783458"/>
              <a:ext cx="208500" cy="358500"/>
            </a:xfrm>
            <a:prstGeom prst="triangle">
              <a:avLst>
                <a:gd fmla="val 37744" name="adj"/>
              </a:avLst>
            </a:prstGeom>
            <a:solidFill>
              <a:srgbClr val="EEFF41">
                <a:alpha val="35660"/>
              </a:srgbClr>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9"/>
            <p:cNvSpPr/>
            <p:nvPr/>
          </p:nvSpPr>
          <p:spPr>
            <a:xfrm>
              <a:off x="7097718" y="698096"/>
              <a:ext cx="81000" cy="94500"/>
            </a:xfrm>
            <a:prstGeom prst="can">
              <a:avLst>
                <a:gd fmla="val 25000" name="adj"/>
              </a:avLst>
            </a:prstGeom>
            <a:solidFill>
              <a:srgbClr val="9900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7" name="Google Shape;617;p39"/>
          <p:cNvSpPr txBox="1"/>
          <p:nvPr/>
        </p:nvSpPr>
        <p:spPr>
          <a:xfrm>
            <a:off x="4032451" y="3880098"/>
            <a:ext cx="10791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solidFill>
                  <a:srgbClr val="FFFFFF"/>
                </a:solidFill>
              </a:rPr>
              <a:t>Earth</a:t>
            </a:r>
            <a:endParaRPr sz="800">
              <a:solidFill>
                <a:srgbClr val="FFFFFF"/>
              </a:solidFill>
            </a:endParaRPr>
          </a:p>
        </p:txBody>
      </p:sp>
      <p:sp>
        <p:nvSpPr>
          <p:cNvPr id="618" name="Google Shape;618;p39"/>
          <p:cNvSpPr/>
          <p:nvPr/>
        </p:nvSpPr>
        <p:spPr>
          <a:xfrm>
            <a:off x="4690200" y="3956250"/>
            <a:ext cx="460200" cy="8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9"/>
          <p:cNvSpPr/>
          <p:nvPr/>
        </p:nvSpPr>
        <p:spPr>
          <a:xfrm rot="-2207188">
            <a:off x="4580491" y="3704574"/>
            <a:ext cx="164820" cy="8316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4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625" name="Google Shape;625;p40"/>
          <p:cNvPicPr preferRelativeResize="0"/>
          <p:nvPr/>
        </p:nvPicPr>
        <p:blipFill>
          <a:blip r:embed="rId3">
            <a:alphaModFix/>
          </a:blip>
          <a:stretch>
            <a:fillRect/>
          </a:stretch>
        </p:blipFill>
        <p:spPr>
          <a:xfrm>
            <a:off x="199375" y="1628050"/>
            <a:ext cx="8745250" cy="2954675"/>
          </a:xfrm>
          <a:prstGeom prst="rect">
            <a:avLst/>
          </a:prstGeom>
          <a:noFill/>
          <a:ln>
            <a:noFill/>
          </a:ln>
        </p:spPr>
      </p:pic>
      <p:sp>
        <p:nvSpPr>
          <p:cNvPr id="626" name="Google Shape;626;p40"/>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3"/>
            </a:pPr>
            <a:r>
              <a:rPr b="1" lang="fr" sz="2000">
                <a:solidFill>
                  <a:srgbClr val="0B5394"/>
                </a:solidFill>
                <a:latin typeface="Nunito"/>
                <a:ea typeface="Nunito"/>
                <a:cs typeface="Nunito"/>
                <a:sym typeface="Nunito"/>
              </a:rPr>
              <a:t>Area covered per pixel</a:t>
            </a:r>
            <a:endParaRPr b="1" sz="2000">
              <a:solidFill>
                <a:srgbClr val="0B5394"/>
              </a:solidFill>
              <a:latin typeface="Nunito"/>
              <a:ea typeface="Nunito"/>
              <a:cs typeface="Nunito"/>
              <a:sym typeface="Nunito"/>
            </a:endParaRPr>
          </a:p>
        </p:txBody>
      </p:sp>
      <p:sp>
        <p:nvSpPr>
          <p:cNvPr id="627" name="Google Shape;627;p40"/>
          <p:cNvSpPr txBox="1"/>
          <p:nvPr>
            <p:ph idx="1" type="body"/>
          </p:nvPr>
        </p:nvSpPr>
        <p:spPr>
          <a:xfrm>
            <a:off x="527050" y="1234175"/>
            <a:ext cx="5774700" cy="48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Results</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pic>
        <p:nvPicPr>
          <p:cNvPr id="628" name="Google Shape;628;p40"/>
          <p:cNvPicPr preferRelativeResize="0"/>
          <p:nvPr/>
        </p:nvPicPr>
        <p:blipFill>
          <a:blip r:embed="rId4">
            <a:alphaModFix/>
          </a:blip>
          <a:stretch>
            <a:fillRect/>
          </a:stretch>
        </p:blipFill>
        <p:spPr>
          <a:xfrm>
            <a:off x="295900" y="4606225"/>
            <a:ext cx="3939225" cy="268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sp>
        <p:nvSpPr>
          <p:cNvPr id="633" name="Google Shape;633;p4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634" name="Google Shape;634;p41"/>
          <p:cNvSpPr txBox="1"/>
          <p:nvPr>
            <p:ph idx="1" type="body"/>
          </p:nvPr>
        </p:nvSpPr>
        <p:spPr>
          <a:xfrm>
            <a:off x="527050" y="1234175"/>
            <a:ext cx="5774700" cy="48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Results</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pic>
        <p:nvPicPr>
          <p:cNvPr id="635" name="Google Shape;635;p41"/>
          <p:cNvPicPr preferRelativeResize="0"/>
          <p:nvPr/>
        </p:nvPicPr>
        <p:blipFill>
          <a:blip r:embed="rId3">
            <a:alphaModFix/>
          </a:blip>
          <a:stretch>
            <a:fillRect/>
          </a:stretch>
        </p:blipFill>
        <p:spPr>
          <a:xfrm>
            <a:off x="199375" y="1628050"/>
            <a:ext cx="8745250" cy="2954675"/>
          </a:xfrm>
          <a:prstGeom prst="rect">
            <a:avLst/>
          </a:prstGeom>
          <a:noFill/>
          <a:ln>
            <a:noFill/>
          </a:ln>
        </p:spPr>
      </p:pic>
      <p:sp>
        <p:nvSpPr>
          <p:cNvPr id="636" name="Google Shape;636;p41"/>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3"/>
            </a:pPr>
            <a:r>
              <a:rPr b="1" lang="fr" sz="2000">
                <a:solidFill>
                  <a:srgbClr val="0B5394"/>
                </a:solidFill>
                <a:latin typeface="Nunito"/>
                <a:ea typeface="Nunito"/>
                <a:cs typeface="Nunito"/>
                <a:sym typeface="Nunito"/>
              </a:rPr>
              <a:t>Area covered per pixel</a:t>
            </a:r>
            <a:endParaRPr b="1" sz="2000">
              <a:solidFill>
                <a:srgbClr val="0B5394"/>
              </a:solidFill>
              <a:latin typeface="Nunito"/>
              <a:ea typeface="Nunito"/>
              <a:cs typeface="Nunito"/>
              <a:sym typeface="Nunito"/>
            </a:endParaRPr>
          </a:p>
        </p:txBody>
      </p:sp>
      <p:sp>
        <p:nvSpPr>
          <p:cNvPr id="637" name="Google Shape;637;p41"/>
          <p:cNvSpPr/>
          <p:nvPr/>
        </p:nvSpPr>
        <p:spPr>
          <a:xfrm>
            <a:off x="3536825" y="2663950"/>
            <a:ext cx="1345500" cy="4884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1"/>
          <p:cNvSpPr/>
          <p:nvPr/>
        </p:nvSpPr>
        <p:spPr>
          <a:xfrm>
            <a:off x="836925" y="1760375"/>
            <a:ext cx="2700000" cy="9036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1"/>
          <p:cNvSpPr/>
          <p:nvPr/>
        </p:nvSpPr>
        <p:spPr>
          <a:xfrm>
            <a:off x="4882325" y="3126375"/>
            <a:ext cx="187200" cy="83100"/>
          </a:xfrm>
          <a:prstGeom prst="rect">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1"/>
          <p:cNvSpPr txBox="1"/>
          <p:nvPr/>
        </p:nvSpPr>
        <p:spPr>
          <a:xfrm>
            <a:off x="4318225" y="4652925"/>
            <a:ext cx="4488900" cy="24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1200">
                <a:solidFill>
                  <a:srgbClr val="00FF00"/>
                </a:solidFill>
              </a:rPr>
              <a:t>e</a:t>
            </a:r>
            <a:r>
              <a:rPr lang="fr" sz="1200">
                <a:solidFill>
                  <a:srgbClr val="00FF00"/>
                </a:solidFill>
              </a:rPr>
              <a:t>lementary cells </a:t>
            </a:r>
            <a:r>
              <a:rPr lang="fr" sz="1200"/>
              <a:t>/</a:t>
            </a:r>
            <a:r>
              <a:rPr lang="fr" sz="1200">
                <a:solidFill>
                  <a:srgbClr val="00FF00"/>
                </a:solidFill>
              </a:rPr>
              <a:t> </a:t>
            </a:r>
            <a:r>
              <a:rPr lang="fr" sz="1200">
                <a:solidFill>
                  <a:srgbClr val="FF9900"/>
                </a:solidFill>
              </a:rPr>
              <a:t>MAPMT </a:t>
            </a:r>
            <a:r>
              <a:rPr lang="fr" sz="1200"/>
              <a:t>/</a:t>
            </a:r>
            <a:r>
              <a:rPr lang="fr" sz="1200">
                <a:solidFill>
                  <a:srgbClr val="FF9900"/>
                </a:solidFill>
              </a:rPr>
              <a:t> </a:t>
            </a:r>
            <a:r>
              <a:rPr lang="fr" sz="1000">
                <a:solidFill>
                  <a:srgbClr val="0000FF"/>
                </a:solidFill>
              </a:rPr>
              <a:t>pixel</a:t>
            </a:r>
            <a:endParaRPr sz="1200">
              <a:solidFill>
                <a:srgbClr val="FF0000"/>
              </a:solidFill>
            </a:endParaRPr>
          </a:p>
          <a:p>
            <a:pPr indent="0" lvl="0" marL="0" rtl="0" algn="l">
              <a:spcBef>
                <a:spcPts val="0"/>
              </a:spcBef>
              <a:spcAft>
                <a:spcPts val="0"/>
              </a:spcAft>
              <a:buNone/>
            </a:pPr>
            <a:r>
              <a:t/>
            </a:r>
            <a:endParaRPr>
              <a:latin typeface="Calibri"/>
              <a:ea typeface="Calibri"/>
              <a:cs typeface="Calibri"/>
              <a:sym typeface="Calibri"/>
            </a:endParaRPr>
          </a:p>
        </p:txBody>
      </p:sp>
      <p:sp>
        <p:nvSpPr>
          <p:cNvPr id="641" name="Google Shape;641;p41"/>
          <p:cNvSpPr/>
          <p:nvPr/>
        </p:nvSpPr>
        <p:spPr>
          <a:xfrm>
            <a:off x="836925" y="1565650"/>
            <a:ext cx="8082300" cy="62400"/>
          </a:xfrm>
          <a:prstGeom prst="rightArrow">
            <a:avLst>
              <a:gd fmla="val 50000" name="adj1"/>
              <a:gd fmla="val 50000" name="adj2"/>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41"/>
          <p:cNvSpPr/>
          <p:nvPr/>
        </p:nvSpPr>
        <p:spPr>
          <a:xfrm flipH="1" rot="10800000">
            <a:off x="438850" y="1759125"/>
            <a:ext cx="88200" cy="2817600"/>
          </a:xfrm>
          <a:prstGeom prst="upArrow">
            <a:avLst>
              <a:gd fmla="val 50000" name="adj1"/>
              <a:gd fmla="val 50000" name="adj2"/>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3" name="Google Shape;643;p41"/>
          <p:cNvPicPr preferRelativeResize="0"/>
          <p:nvPr/>
        </p:nvPicPr>
        <p:blipFill>
          <a:blip r:embed="rId4">
            <a:alphaModFix/>
          </a:blip>
          <a:stretch>
            <a:fillRect/>
          </a:stretch>
        </p:blipFill>
        <p:spPr>
          <a:xfrm>
            <a:off x="295900" y="4606225"/>
            <a:ext cx="3939225" cy="268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15"/>
          <p:cNvSpPr txBox="1"/>
          <p:nvPr/>
        </p:nvSpPr>
        <p:spPr>
          <a:xfrm>
            <a:off x="819150" y="2094450"/>
            <a:ext cx="7505700" cy="954600"/>
          </a:xfrm>
          <a:prstGeom prst="rect">
            <a:avLst/>
          </a:prstGeom>
          <a:noFill/>
          <a:ln>
            <a:noFill/>
          </a:ln>
        </p:spPr>
        <p:txBody>
          <a:bodyPr anchorCtr="0" anchor="t" bIns="91425" lIns="91425" spcFirstLastPara="1" rIns="91425" wrap="square" tIns="91425">
            <a:noAutofit/>
          </a:bodyPr>
          <a:lstStyle/>
          <a:p>
            <a:pPr indent="-419100" lvl="0" marL="457200" rtl="0" algn="ctr">
              <a:spcBef>
                <a:spcPts val="0"/>
              </a:spcBef>
              <a:spcAft>
                <a:spcPts val="0"/>
              </a:spcAft>
              <a:buClr>
                <a:srgbClr val="073763"/>
              </a:buClr>
              <a:buSzPts val="3000"/>
              <a:buFont typeface="Nunito"/>
              <a:buAutoNum type="romanUcPeriod"/>
            </a:pPr>
            <a:r>
              <a:rPr b="1" lang="fr" sz="3000">
                <a:solidFill>
                  <a:srgbClr val="073763"/>
                </a:solidFill>
                <a:latin typeface="Nunito"/>
                <a:ea typeface="Nunito"/>
                <a:cs typeface="Nunito"/>
                <a:sym typeface="Nunito"/>
              </a:rPr>
              <a:t>Introduction</a:t>
            </a:r>
            <a:endParaRPr b="1" sz="3000">
              <a:solidFill>
                <a:srgbClr val="073763"/>
              </a:solidFill>
              <a:latin typeface="Nunito"/>
              <a:ea typeface="Nunito"/>
              <a:cs typeface="Nunito"/>
              <a:sym typeface="Nunito"/>
            </a:endParaRPr>
          </a:p>
        </p:txBody>
      </p:sp>
      <p:sp>
        <p:nvSpPr>
          <p:cNvPr id="152" name="Google Shape;152;p1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153" name="Google Shape;153;p15"/>
          <p:cNvSpPr/>
          <p:nvPr/>
        </p:nvSpPr>
        <p:spPr>
          <a:xfrm>
            <a:off x="1414450" y="1937575"/>
            <a:ext cx="453600" cy="22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p:nvPr/>
        </p:nvSpPr>
        <p:spPr>
          <a:xfrm>
            <a:off x="1304650" y="3713725"/>
            <a:ext cx="453600" cy="22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7" name="Shape 647"/>
        <p:cNvGrpSpPr/>
        <p:nvPr/>
      </p:nvGrpSpPr>
      <p:grpSpPr>
        <a:xfrm>
          <a:off x="0" y="0"/>
          <a:ext cx="0" cy="0"/>
          <a:chOff x="0" y="0"/>
          <a:chExt cx="0" cy="0"/>
        </a:xfrm>
      </p:grpSpPr>
      <p:sp>
        <p:nvSpPr>
          <p:cNvPr id="648" name="Google Shape;648;p4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649" name="Google Shape;649;p42"/>
          <p:cNvSpPr txBox="1"/>
          <p:nvPr>
            <p:ph idx="1" type="body"/>
          </p:nvPr>
        </p:nvSpPr>
        <p:spPr>
          <a:xfrm>
            <a:off x="527050" y="1234175"/>
            <a:ext cx="5774700" cy="48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Results</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pic>
        <p:nvPicPr>
          <p:cNvPr id="650" name="Google Shape;650;p42"/>
          <p:cNvPicPr preferRelativeResize="0"/>
          <p:nvPr/>
        </p:nvPicPr>
        <p:blipFill>
          <a:blip r:embed="rId3">
            <a:alphaModFix/>
          </a:blip>
          <a:stretch>
            <a:fillRect/>
          </a:stretch>
        </p:blipFill>
        <p:spPr>
          <a:xfrm>
            <a:off x="199375" y="1628050"/>
            <a:ext cx="8745250" cy="2954675"/>
          </a:xfrm>
          <a:prstGeom prst="rect">
            <a:avLst/>
          </a:prstGeom>
          <a:noFill/>
          <a:ln>
            <a:noFill/>
          </a:ln>
        </p:spPr>
      </p:pic>
      <p:sp>
        <p:nvSpPr>
          <p:cNvPr id="651" name="Google Shape;651;p42"/>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2"/>
            </a:pPr>
            <a:r>
              <a:rPr b="1" lang="fr" sz="2800">
                <a:solidFill>
                  <a:srgbClr val="073763"/>
                </a:solidFill>
                <a:latin typeface="Nunito"/>
                <a:ea typeface="Nunito"/>
                <a:cs typeface="Nunito"/>
                <a:sym typeface="Nunito"/>
              </a:rPr>
              <a:t>My project : Meteors detection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3"/>
            </a:pPr>
            <a:r>
              <a:rPr b="1" lang="fr" sz="2000">
                <a:solidFill>
                  <a:srgbClr val="0B5394"/>
                </a:solidFill>
                <a:latin typeface="Nunito"/>
                <a:ea typeface="Nunito"/>
                <a:cs typeface="Nunito"/>
                <a:sym typeface="Nunito"/>
              </a:rPr>
              <a:t>Area covered per pixel</a:t>
            </a:r>
            <a:endParaRPr b="1" sz="2000">
              <a:solidFill>
                <a:srgbClr val="0B5394"/>
              </a:solidFill>
              <a:latin typeface="Nunito"/>
              <a:ea typeface="Nunito"/>
              <a:cs typeface="Nunito"/>
              <a:sym typeface="Nunito"/>
            </a:endParaRPr>
          </a:p>
        </p:txBody>
      </p:sp>
      <p:sp>
        <p:nvSpPr>
          <p:cNvPr id="652" name="Google Shape;652;p42"/>
          <p:cNvSpPr/>
          <p:nvPr/>
        </p:nvSpPr>
        <p:spPr>
          <a:xfrm>
            <a:off x="3536825" y="2663950"/>
            <a:ext cx="1345500" cy="4884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2"/>
          <p:cNvSpPr/>
          <p:nvPr/>
        </p:nvSpPr>
        <p:spPr>
          <a:xfrm>
            <a:off x="836925" y="1760375"/>
            <a:ext cx="2700000" cy="9036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2"/>
          <p:cNvSpPr/>
          <p:nvPr/>
        </p:nvSpPr>
        <p:spPr>
          <a:xfrm>
            <a:off x="4882325" y="3126375"/>
            <a:ext cx="187200" cy="83100"/>
          </a:xfrm>
          <a:prstGeom prst="rect">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2"/>
          <p:cNvSpPr txBox="1"/>
          <p:nvPr/>
        </p:nvSpPr>
        <p:spPr>
          <a:xfrm>
            <a:off x="4318225" y="4652925"/>
            <a:ext cx="4488900" cy="24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1000"/>
              <a:t>Meteor projected speed estimation </a:t>
            </a:r>
            <a:r>
              <a:rPr lang="fr" sz="1000"/>
              <a:t> in a nadir position  </a:t>
            </a:r>
            <a:r>
              <a:rPr lang="fr" sz="1000">
                <a:solidFill>
                  <a:srgbClr val="0000FF"/>
                </a:solidFill>
              </a:rPr>
              <a:t>  </a:t>
            </a:r>
            <a:r>
              <a:rPr b="1" lang="fr" sz="1000">
                <a:solidFill>
                  <a:srgbClr val="FF0000"/>
                </a:solidFill>
              </a:rPr>
              <a:t>V</a:t>
            </a:r>
            <a:r>
              <a:rPr b="1" baseline="-25000" lang="fr" sz="1000">
                <a:solidFill>
                  <a:srgbClr val="FF0000"/>
                </a:solidFill>
              </a:rPr>
              <a:t>Meteor</a:t>
            </a:r>
            <a:r>
              <a:rPr b="1" lang="fr" sz="1000">
                <a:solidFill>
                  <a:srgbClr val="FF0000"/>
                </a:solidFill>
              </a:rPr>
              <a:t> =  53.6 km/s</a:t>
            </a:r>
            <a:endParaRPr b="1" sz="1200">
              <a:solidFill>
                <a:srgbClr val="FF0000"/>
              </a:solidFill>
            </a:endParaRPr>
          </a:p>
          <a:p>
            <a:pPr indent="0" lvl="0" marL="0" rtl="0" algn="l">
              <a:spcBef>
                <a:spcPts val="0"/>
              </a:spcBef>
              <a:spcAft>
                <a:spcPts val="0"/>
              </a:spcAft>
              <a:buNone/>
            </a:pPr>
            <a:r>
              <a:t/>
            </a:r>
            <a:endParaRPr>
              <a:latin typeface="Calibri"/>
              <a:ea typeface="Calibri"/>
              <a:cs typeface="Calibri"/>
              <a:sym typeface="Calibri"/>
            </a:endParaRPr>
          </a:p>
        </p:txBody>
      </p:sp>
      <p:sp>
        <p:nvSpPr>
          <p:cNvPr id="656" name="Google Shape;656;p42"/>
          <p:cNvSpPr/>
          <p:nvPr/>
        </p:nvSpPr>
        <p:spPr>
          <a:xfrm>
            <a:off x="836925" y="1565650"/>
            <a:ext cx="8082300" cy="62400"/>
          </a:xfrm>
          <a:prstGeom prst="rightArrow">
            <a:avLst>
              <a:gd fmla="val 50000" name="adj1"/>
              <a:gd fmla="val 50000" name="adj2"/>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2"/>
          <p:cNvSpPr/>
          <p:nvPr/>
        </p:nvSpPr>
        <p:spPr>
          <a:xfrm flipH="1" rot="10800000">
            <a:off x="438850" y="1759125"/>
            <a:ext cx="88200" cy="2817600"/>
          </a:xfrm>
          <a:prstGeom prst="upArrow">
            <a:avLst>
              <a:gd fmla="val 50000" name="adj1"/>
              <a:gd fmla="val 50000" name="adj2"/>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8" name="Google Shape;658;p42"/>
          <p:cNvPicPr preferRelativeResize="0"/>
          <p:nvPr/>
        </p:nvPicPr>
        <p:blipFill>
          <a:blip r:embed="rId4">
            <a:alphaModFix/>
          </a:blip>
          <a:stretch>
            <a:fillRect/>
          </a:stretch>
        </p:blipFill>
        <p:spPr>
          <a:xfrm>
            <a:off x="295900" y="4606225"/>
            <a:ext cx="3939225" cy="268500"/>
          </a:xfrm>
          <a:prstGeom prst="rect">
            <a:avLst/>
          </a:prstGeom>
          <a:noFill/>
          <a:ln>
            <a:noFill/>
          </a:ln>
        </p:spPr>
      </p:pic>
      <p:pic>
        <p:nvPicPr>
          <p:cNvPr id="659" name="Google Shape;659;p42"/>
          <p:cNvPicPr preferRelativeResize="0"/>
          <p:nvPr/>
        </p:nvPicPr>
        <p:blipFill>
          <a:blip r:embed="rId5">
            <a:alphaModFix/>
          </a:blip>
          <a:stretch>
            <a:fillRect/>
          </a:stretch>
        </p:blipFill>
        <p:spPr>
          <a:xfrm>
            <a:off x="6121375" y="320975"/>
            <a:ext cx="2644648" cy="20399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Google Shape;664;p4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665" name="Google Shape;665;p43"/>
          <p:cNvSpPr/>
          <p:nvPr/>
        </p:nvSpPr>
        <p:spPr>
          <a:xfrm>
            <a:off x="1414450" y="1937575"/>
            <a:ext cx="453600" cy="22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3"/>
          <p:cNvSpPr/>
          <p:nvPr/>
        </p:nvSpPr>
        <p:spPr>
          <a:xfrm>
            <a:off x="1304650" y="3713725"/>
            <a:ext cx="453600" cy="22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3"/>
          <p:cNvSpPr txBox="1"/>
          <p:nvPr/>
        </p:nvSpPr>
        <p:spPr>
          <a:xfrm>
            <a:off x="492775" y="2094450"/>
            <a:ext cx="8113200" cy="954600"/>
          </a:xfrm>
          <a:prstGeom prst="rect">
            <a:avLst/>
          </a:prstGeom>
          <a:noFill/>
          <a:ln>
            <a:noFill/>
          </a:ln>
        </p:spPr>
        <p:txBody>
          <a:bodyPr anchorCtr="0" anchor="t" bIns="91425" lIns="91425" spcFirstLastPara="1" rIns="91425" wrap="square" tIns="91425">
            <a:noAutofit/>
          </a:bodyPr>
          <a:lstStyle/>
          <a:p>
            <a:pPr indent="-419100" lvl="0" marL="457200" rtl="0" algn="ctr">
              <a:lnSpc>
                <a:spcPct val="115000"/>
              </a:lnSpc>
              <a:spcBef>
                <a:spcPts val="0"/>
              </a:spcBef>
              <a:spcAft>
                <a:spcPts val="0"/>
              </a:spcAft>
              <a:buClr>
                <a:srgbClr val="073763"/>
              </a:buClr>
              <a:buSzPts val="3000"/>
              <a:buFont typeface="Nunito"/>
              <a:buAutoNum type="romanUcPeriod" startAt="3"/>
            </a:pPr>
            <a:r>
              <a:rPr b="1" lang="fr" sz="3000">
                <a:solidFill>
                  <a:srgbClr val="073763"/>
                </a:solidFill>
                <a:latin typeface="Nunito"/>
                <a:ea typeface="Nunito"/>
                <a:cs typeface="Nunito"/>
                <a:sym typeface="Nunito"/>
              </a:rPr>
              <a:t>My project : Space Debris (SD) simulations</a:t>
            </a:r>
            <a:endParaRPr b="1" sz="3000">
              <a:solidFill>
                <a:srgbClr val="073763"/>
              </a:solidFill>
              <a:latin typeface="Nunito"/>
              <a:ea typeface="Nunito"/>
              <a:cs typeface="Nunito"/>
              <a:sym typeface="Nuni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1" name="Shape 671"/>
        <p:cNvGrpSpPr/>
        <p:nvPr/>
      </p:nvGrpSpPr>
      <p:grpSpPr>
        <a:xfrm>
          <a:off x="0" y="0"/>
          <a:ext cx="0" cy="0"/>
          <a:chOff x="0" y="0"/>
          <a:chExt cx="0" cy="0"/>
        </a:xfrm>
      </p:grpSpPr>
      <p:pic>
        <p:nvPicPr>
          <p:cNvPr id="672" name="Google Shape;672;p44"/>
          <p:cNvPicPr preferRelativeResize="0"/>
          <p:nvPr/>
        </p:nvPicPr>
        <p:blipFill>
          <a:blip r:embed="rId3">
            <a:alphaModFix/>
          </a:blip>
          <a:stretch>
            <a:fillRect/>
          </a:stretch>
        </p:blipFill>
        <p:spPr>
          <a:xfrm>
            <a:off x="2497098" y="2462975"/>
            <a:ext cx="3873974" cy="2392175"/>
          </a:xfrm>
          <a:prstGeom prst="rect">
            <a:avLst/>
          </a:prstGeom>
          <a:noFill/>
          <a:ln>
            <a:noFill/>
          </a:ln>
        </p:spPr>
      </p:pic>
      <p:pic>
        <p:nvPicPr>
          <p:cNvPr id="673" name="Google Shape;673;p44"/>
          <p:cNvPicPr preferRelativeResize="0"/>
          <p:nvPr/>
        </p:nvPicPr>
        <p:blipFill>
          <a:blip r:embed="rId4">
            <a:alphaModFix/>
          </a:blip>
          <a:stretch>
            <a:fillRect/>
          </a:stretch>
        </p:blipFill>
        <p:spPr>
          <a:xfrm>
            <a:off x="5337050" y="585525"/>
            <a:ext cx="3602374" cy="2274700"/>
          </a:xfrm>
          <a:prstGeom prst="rect">
            <a:avLst/>
          </a:prstGeom>
          <a:noFill/>
          <a:ln>
            <a:noFill/>
          </a:ln>
        </p:spPr>
      </p:pic>
      <p:sp>
        <p:nvSpPr>
          <p:cNvPr id="674" name="Google Shape;674;p44"/>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a:pPr>
            <a:r>
              <a:rPr b="1" lang="fr" sz="2000">
                <a:solidFill>
                  <a:srgbClr val="0B5394"/>
                </a:solidFill>
                <a:latin typeface="Nunito"/>
                <a:ea typeface="Nunito"/>
                <a:cs typeface="Nunito"/>
                <a:sym typeface="Nunito"/>
              </a:rPr>
              <a:t>The principle</a:t>
            </a:r>
            <a:endParaRPr b="1" sz="2000">
              <a:solidFill>
                <a:srgbClr val="0B5394"/>
              </a:solidFill>
              <a:latin typeface="Nunito"/>
              <a:ea typeface="Nunito"/>
              <a:cs typeface="Nunito"/>
              <a:sym typeface="Nunito"/>
            </a:endParaRPr>
          </a:p>
        </p:txBody>
      </p:sp>
      <p:sp>
        <p:nvSpPr>
          <p:cNvPr id="675" name="Google Shape;675;p4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676" name="Google Shape;676;p44"/>
          <p:cNvSpPr txBox="1"/>
          <p:nvPr>
            <p:ph idx="1" type="body"/>
          </p:nvPr>
        </p:nvSpPr>
        <p:spPr>
          <a:xfrm>
            <a:off x="393650" y="1258800"/>
            <a:ext cx="5226600" cy="1767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Is it possible for Mini-EUSO to track SD?</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SD don’t emit light but can be illuminated and so detected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fr" sz="1200">
                <a:solidFill>
                  <a:srgbClr val="000000"/>
                </a:solidFill>
                <a:latin typeface="Arial"/>
                <a:ea typeface="Arial"/>
                <a:cs typeface="Arial"/>
                <a:sym typeface="Arial"/>
              </a:rPr>
              <a:t>Detection interest </a:t>
            </a:r>
            <a:endParaRPr sz="1200">
              <a:solidFill>
                <a:srgbClr val="000000"/>
              </a:solidFill>
              <a:latin typeface="Arial"/>
              <a:ea typeface="Arial"/>
              <a:cs typeface="Arial"/>
              <a:sym typeface="Arial"/>
            </a:endParaRPr>
          </a:p>
          <a:p>
            <a:pPr indent="-292100" lvl="0" marL="457200" rtl="0" algn="l">
              <a:lnSpc>
                <a:spcPct val="115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In the twilight zone</a:t>
            </a:r>
            <a:endParaRPr sz="1000">
              <a:solidFill>
                <a:srgbClr val="000000"/>
              </a:solidFill>
              <a:latin typeface="Arial"/>
              <a:ea typeface="Arial"/>
              <a:cs typeface="Arial"/>
              <a:sym typeface="Arial"/>
            </a:endParaRPr>
          </a:p>
          <a:p>
            <a:pPr indent="-292100" lvl="0" marL="457200" rtl="0" algn="l">
              <a:lnSpc>
                <a:spcPct val="115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SD</a:t>
            </a:r>
            <a:r>
              <a:rPr lang="fr" sz="1000">
                <a:solidFill>
                  <a:srgbClr val="000000"/>
                </a:solidFill>
                <a:latin typeface="Arial"/>
                <a:ea typeface="Arial"/>
                <a:cs typeface="Arial"/>
                <a:sym typeface="Arial"/>
              </a:rPr>
              <a:t> size between 1-10 cm</a:t>
            </a:r>
            <a:endParaRPr sz="1000">
              <a:solidFill>
                <a:srgbClr val="000000"/>
              </a:solidFill>
              <a:latin typeface="Arial"/>
              <a:ea typeface="Arial"/>
              <a:cs typeface="Arial"/>
              <a:sym typeface="Arial"/>
            </a:endParaRPr>
          </a:p>
          <a:p>
            <a:pPr indent="-292100" lvl="0" marL="457200" rtl="0" algn="l">
              <a:lnSpc>
                <a:spcPct val="115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Related to a maximum detection distance</a:t>
            </a:r>
            <a:endParaRPr sz="120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0" name="Shape 680"/>
        <p:cNvGrpSpPr/>
        <p:nvPr/>
      </p:nvGrpSpPr>
      <p:grpSpPr>
        <a:xfrm>
          <a:off x="0" y="0"/>
          <a:ext cx="0" cy="0"/>
          <a:chOff x="0" y="0"/>
          <a:chExt cx="0" cy="0"/>
        </a:xfrm>
      </p:grpSpPr>
      <p:pic>
        <p:nvPicPr>
          <p:cNvPr id="681" name="Google Shape;681;p45"/>
          <p:cNvPicPr preferRelativeResize="0"/>
          <p:nvPr/>
        </p:nvPicPr>
        <p:blipFill>
          <a:blip r:embed="rId3">
            <a:alphaModFix/>
          </a:blip>
          <a:stretch>
            <a:fillRect/>
          </a:stretch>
        </p:blipFill>
        <p:spPr>
          <a:xfrm>
            <a:off x="5337050" y="585525"/>
            <a:ext cx="3602374" cy="2274700"/>
          </a:xfrm>
          <a:prstGeom prst="rect">
            <a:avLst/>
          </a:prstGeom>
          <a:noFill/>
          <a:ln>
            <a:noFill/>
          </a:ln>
        </p:spPr>
      </p:pic>
      <p:sp>
        <p:nvSpPr>
          <p:cNvPr id="682" name="Google Shape;682;p45"/>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a:pPr>
            <a:r>
              <a:rPr b="1" lang="fr" sz="2000">
                <a:solidFill>
                  <a:srgbClr val="0B5394"/>
                </a:solidFill>
                <a:latin typeface="Nunito"/>
                <a:ea typeface="Nunito"/>
                <a:cs typeface="Nunito"/>
                <a:sym typeface="Nunito"/>
              </a:rPr>
              <a:t>The principle</a:t>
            </a:r>
            <a:endParaRPr b="1" sz="2000">
              <a:solidFill>
                <a:srgbClr val="0B5394"/>
              </a:solidFill>
              <a:latin typeface="Nunito"/>
              <a:ea typeface="Nunito"/>
              <a:cs typeface="Nunito"/>
              <a:sym typeface="Nunito"/>
            </a:endParaRPr>
          </a:p>
        </p:txBody>
      </p:sp>
      <p:sp>
        <p:nvSpPr>
          <p:cNvPr id="683" name="Google Shape;683;p4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684" name="Google Shape;684;p45"/>
          <p:cNvSpPr txBox="1"/>
          <p:nvPr>
            <p:ph idx="1" type="body"/>
          </p:nvPr>
        </p:nvSpPr>
        <p:spPr>
          <a:xfrm>
            <a:off x="393650" y="1258800"/>
            <a:ext cx="5226600" cy="1767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According to ESAF results yes but under conditions</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SD don’t emit light but can be illuminated and so detected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fr" sz="1200">
                <a:solidFill>
                  <a:srgbClr val="000000"/>
                </a:solidFill>
                <a:latin typeface="Arial"/>
                <a:ea typeface="Arial"/>
                <a:cs typeface="Arial"/>
                <a:sym typeface="Arial"/>
              </a:rPr>
              <a:t>Detection interest </a:t>
            </a:r>
            <a:endParaRPr sz="1200">
              <a:solidFill>
                <a:srgbClr val="000000"/>
              </a:solidFill>
              <a:latin typeface="Arial"/>
              <a:ea typeface="Arial"/>
              <a:cs typeface="Arial"/>
              <a:sym typeface="Arial"/>
            </a:endParaRPr>
          </a:p>
          <a:p>
            <a:pPr indent="-292100" lvl="0" marL="457200" rtl="0" algn="l">
              <a:lnSpc>
                <a:spcPct val="115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In the twilight zone</a:t>
            </a:r>
            <a:endParaRPr sz="1000">
              <a:solidFill>
                <a:srgbClr val="000000"/>
              </a:solidFill>
              <a:latin typeface="Arial"/>
              <a:ea typeface="Arial"/>
              <a:cs typeface="Arial"/>
              <a:sym typeface="Arial"/>
            </a:endParaRPr>
          </a:p>
          <a:p>
            <a:pPr indent="-292100" lvl="0" marL="457200" rtl="0" algn="l">
              <a:lnSpc>
                <a:spcPct val="115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SD size between 1-10 cm</a:t>
            </a:r>
            <a:endParaRPr sz="1000">
              <a:solidFill>
                <a:srgbClr val="000000"/>
              </a:solidFill>
              <a:latin typeface="Arial"/>
              <a:ea typeface="Arial"/>
              <a:cs typeface="Arial"/>
              <a:sym typeface="Arial"/>
            </a:endParaRPr>
          </a:p>
          <a:p>
            <a:pPr indent="-292100" lvl="0" marL="457200" rtl="0" algn="l">
              <a:lnSpc>
                <a:spcPct val="115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Related to a maximum detection distance</a:t>
            </a:r>
            <a:endParaRPr sz="1200">
              <a:solidFill>
                <a:srgbClr val="000000"/>
              </a:solidFill>
              <a:latin typeface="Arial"/>
              <a:ea typeface="Arial"/>
              <a:cs typeface="Arial"/>
              <a:sym typeface="Arial"/>
            </a:endParaRPr>
          </a:p>
        </p:txBody>
      </p:sp>
      <p:pic>
        <p:nvPicPr>
          <p:cNvPr id="685" name="Google Shape;685;p45" title="グラフ"/>
          <p:cNvPicPr preferRelativeResize="0"/>
          <p:nvPr/>
        </p:nvPicPr>
        <p:blipFill>
          <a:blip r:embed="rId4">
            <a:alphaModFix/>
          </a:blip>
          <a:stretch>
            <a:fillRect/>
          </a:stretch>
        </p:blipFill>
        <p:spPr>
          <a:xfrm>
            <a:off x="3278625" y="2643675"/>
            <a:ext cx="3494074" cy="2237750"/>
          </a:xfrm>
          <a:prstGeom prst="rect">
            <a:avLst/>
          </a:prstGeom>
          <a:noFill/>
          <a:ln>
            <a:noFill/>
          </a:ln>
        </p:spPr>
      </p:pic>
      <p:sp>
        <p:nvSpPr>
          <p:cNvPr id="686" name="Google Shape;686;p45"/>
          <p:cNvSpPr txBox="1"/>
          <p:nvPr/>
        </p:nvSpPr>
        <p:spPr>
          <a:xfrm>
            <a:off x="6718400" y="3026400"/>
            <a:ext cx="2220900" cy="638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fr" sz="1200">
                <a:latin typeface="Calibri"/>
                <a:ea typeface="Calibri"/>
                <a:cs typeface="Calibri"/>
                <a:sym typeface="Calibri"/>
              </a:rPr>
              <a:t>Results from </a:t>
            </a:r>
            <a:r>
              <a:rPr b="1" lang="fr" sz="1200">
                <a:solidFill>
                  <a:srgbClr val="0B5394"/>
                </a:solidFill>
                <a:latin typeface="Calibri"/>
                <a:ea typeface="Calibri"/>
                <a:cs typeface="Calibri"/>
                <a:sym typeface="Calibri"/>
              </a:rPr>
              <a:t>E</a:t>
            </a:r>
            <a:r>
              <a:rPr lang="fr" sz="1200">
                <a:latin typeface="Calibri"/>
                <a:ea typeface="Calibri"/>
                <a:cs typeface="Calibri"/>
                <a:sym typeface="Calibri"/>
              </a:rPr>
              <a:t>USO </a:t>
            </a:r>
            <a:r>
              <a:rPr b="1" lang="fr" sz="1200">
                <a:solidFill>
                  <a:srgbClr val="0B5394"/>
                </a:solidFill>
                <a:latin typeface="Calibri"/>
                <a:ea typeface="Calibri"/>
                <a:cs typeface="Calibri"/>
                <a:sym typeface="Calibri"/>
              </a:rPr>
              <a:t>S</a:t>
            </a:r>
            <a:r>
              <a:rPr lang="fr" sz="1200">
                <a:latin typeface="Calibri"/>
                <a:ea typeface="Calibri"/>
                <a:cs typeface="Calibri"/>
                <a:sym typeface="Calibri"/>
              </a:rPr>
              <a:t>imulation and </a:t>
            </a:r>
            <a:r>
              <a:rPr b="1" lang="fr" sz="1200">
                <a:solidFill>
                  <a:srgbClr val="0B5394"/>
                </a:solidFill>
                <a:latin typeface="Calibri"/>
                <a:ea typeface="Calibri"/>
                <a:cs typeface="Calibri"/>
                <a:sym typeface="Calibri"/>
              </a:rPr>
              <a:t>A</a:t>
            </a:r>
            <a:r>
              <a:rPr lang="fr" sz="1200">
                <a:latin typeface="Calibri"/>
                <a:ea typeface="Calibri"/>
                <a:cs typeface="Calibri"/>
                <a:sym typeface="Calibri"/>
              </a:rPr>
              <a:t>nalysis </a:t>
            </a:r>
            <a:r>
              <a:rPr b="1" lang="fr" sz="1200">
                <a:solidFill>
                  <a:srgbClr val="0B5394"/>
                </a:solidFill>
                <a:latin typeface="Calibri"/>
                <a:ea typeface="Calibri"/>
                <a:cs typeface="Calibri"/>
                <a:sym typeface="Calibri"/>
              </a:rPr>
              <a:t>F</a:t>
            </a:r>
            <a:r>
              <a:rPr lang="fr" sz="1200">
                <a:latin typeface="Calibri"/>
                <a:ea typeface="Calibri"/>
                <a:cs typeface="Calibri"/>
                <a:sym typeface="Calibri"/>
              </a:rPr>
              <a:t>ramework data (</a:t>
            </a:r>
            <a:r>
              <a:rPr b="1" lang="fr" sz="1200">
                <a:solidFill>
                  <a:srgbClr val="0B5394"/>
                </a:solidFill>
                <a:latin typeface="Calibri"/>
                <a:ea typeface="Calibri"/>
                <a:cs typeface="Calibri"/>
                <a:sym typeface="Calibri"/>
              </a:rPr>
              <a:t>ESAF</a:t>
            </a:r>
            <a:r>
              <a:rPr lang="fr" sz="1200">
                <a:latin typeface="Calibri"/>
                <a:ea typeface="Calibri"/>
                <a:cs typeface="Calibri"/>
                <a:sym typeface="Calibri"/>
              </a:rPr>
              <a:t>)</a:t>
            </a:r>
            <a:endParaRPr sz="1200">
              <a:latin typeface="Calibri"/>
              <a:ea typeface="Calibri"/>
              <a:cs typeface="Calibri"/>
              <a:sym typeface="Calibri"/>
            </a:endParaRPr>
          </a:p>
        </p:txBody>
      </p:sp>
      <p:sp>
        <p:nvSpPr>
          <p:cNvPr id="687" name="Google Shape;687;p45"/>
          <p:cNvSpPr/>
          <p:nvPr/>
        </p:nvSpPr>
        <p:spPr>
          <a:xfrm>
            <a:off x="5538625" y="2084275"/>
            <a:ext cx="955800" cy="5595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1" name="Shape 691"/>
        <p:cNvGrpSpPr/>
        <p:nvPr/>
      </p:nvGrpSpPr>
      <p:grpSpPr>
        <a:xfrm>
          <a:off x="0" y="0"/>
          <a:ext cx="0" cy="0"/>
          <a:chOff x="0" y="0"/>
          <a:chExt cx="0" cy="0"/>
        </a:xfrm>
      </p:grpSpPr>
      <p:sp>
        <p:nvSpPr>
          <p:cNvPr id="692" name="Google Shape;692;p46"/>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a:t>
            </a:r>
            <a:r>
              <a:rPr b="1" lang="fr" sz="2800">
                <a:solidFill>
                  <a:srgbClr val="073763"/>
                </a:solidFill>
                <a:latin typeface="Nunito"/>
                <a:ea typeface="Nunito"/>
                <a:cs typeface="Nunito"/>
                <a:sym typeface="Nunito"/>
              </a:rPr>
              <a:t>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MASTER tool</a:t>
            </a:r>
            <a:endParaRPr b="1" sz="2000">
              <a:solidFill>
                <a:srgbClr val="0B5394"/>
              </a:solidFill>
              <a:latin typeface="Nunito"/>
              <a:ea typeface="Nunito"/>
              <a:cs typeface="Nunito"/>
              <a:sym typeface="Nunito"/>
            </a:endParaRPr>
          </a:p>
        </p:txBody>
      </p:sp>
      <p:sp>
        <p:nvSpPr>
          <p:cNvPr id="693" name="Google Shape;693;p46"/>
          <p:cNvSpPr txBox="1"/>
          <p:nvPr>
            <p:ph idx="1" type="body"/>
          </p:nvPr>
        </p:nvSpPr>
        <p:spPr>
          <a:xfrm>
            <a:off x="469900" y="1275575"/>
            <a:ext cx="7826100" cy="3613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Are there SD in the Mini-EUSO environment?</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b="1" lang="fr" sz="1200">
                <a:solidFill>
                  <a:srgbClr val="3C78D8"/>
                </a:solidFill>
                <a:latin typeface="Arial"/>
                <a:ea typeface="Arial"/>
                <a:cs typeface="Arial"/>
                <a:sym typeface="Arial"/>
              </a:rPr>
              <a:t>MASTER</a:t>
            </a:r>
            <a:r>
              <a:rPr lang="fr" sz="1200">
                <a:solidFill>
                  <a:srgbClr val="000000"/>
                </a:solidFill>
                <a:latin typeface="Arial"/>
                <a:ea typeface="Arial"/>
                <a:cs typeface="Arial"/>
                <a:sym typeface="Arial"/>
              </a:rPr>
              <a:t> (</a:t>
            </a:r>
            <a:r>
              <a:rPr b="1" lang="fr" sz="1200">
                <a:solidFill>
                  <a:srgbClr val="3C78D8"/>
                </a:solidFill>
                <a:latin typeface="Arial"/>
                <a:ea typeface="Arial"/>
                <a:cs typeface="Arial"/>
                <a:sym typeface="Arial"/>
              </a:rPr>
              <a:t>M</a:t>
            </a:r>
            <a:r>
              <a:rPr lang="fr" sz="1200">
                <a:solidFill>
                  <a:srgbClr val="000000"/>
                </a:solidFill>
                <a:latin typeface="Arial"/>
                <a:ea typeface="Arial"/>
                <a:cs typeface="Arial"/>
                <a:sym typeface="Arial"/>
              </a:rPr>
              <a:t>eteoroid and </a:t>
            </a:r>
            <a:r>
              <a:rPr b="1" lang="fr" sz="1200">
                <a:solidFill>
                  <a:srgbClr val="3C78D8"/>
                </a:solidFill>
                <a:latin typeface="Arial"/>
                <a:ea typeface="Arial"/>
                <a:cs typeface="Arial"/>
                <a:sym typeface="Arial"/>
              </a:rPr>
              <a:t>S</a:t>
            </a:r>
            <a:r>
              <a:rPr lang="fr" sz="1200">
                <a:solidFill>
                  <a:srgbClr val="000000"/>
                </a:solidFill>
                <a:latin typeface="Arial"/>
                <a:ea typeface="Arial"/>
                <a:cs typeface="Arial"/>
                <a:sym typeface="Arial"/>
              </a:rPr>
              <a:t>pace </a:t>
            </a:r>
            <a:r>
              <a:rPr b="1" lang="fr" sz="1200">
                <a:solidFill>
                  <a:srgbClr val="3C78D8"/>
                </a:solidFill>
                <a:latin typeface="Arial"/>
                <a:ea typeface="Arial"/>
                <a:cs typeface="Arial"/>
                <a:sym typeface="Arial"/>
              </a:rPr>
              <a:t>D</a:t>
            </a:r>
            <a:r>
              <a:rPr lang="fr" sz="1200">
                <a:solidFill>
                  <a:srgbClr val="000000"/>
                </a:solidFill>
                <a:latin typeface="Arial"/>
                <a:ea typeface="Arial"/>
                <a:cs typeface="Arial"/>
                <a:sym typeface="Arial"/>
              </a:rPr>
              <a:t>ebris </a:t>
            </a:r>
            <a:r>
              <a:rPr b="1" lang="fr" sz="1200">
                <a:solidFill>
                  <a:srgbClr val="3C78D8"/>
                </a:solidFill>
                <a:latin typeface="Arial"/>
                <a:ea typeface="Arial"/>
                <a:cs typeface="Arial"/>
                <a:sym typeface="Arial"/>
              </a:rPr>
              <a:t>T</a:t>
            </a:r>
            <a:r>
              <a:rPr lang="fr" sz="1200">
                <a:solidFill>
                  <a:srgbClr val="000000"/>
                </a:solidFill>
                <a:latin typeface="Arial"/>
                <a:ea typeface="Arial"/>
                <a:cs typeface="Arial"/>
                <a:sym typeface="Arial"/>
              </a:rPr>
              <a:t>errestrial </a:t>
            </a:r>
            <a:r>
              <a:rPr b="1" lang="fr" sz="1200">
                <a:solidFill>
                  <a:srgbClr val="3C78D8"/>
                </a:solidFill>
                <a:latin typeface="Arial"/>
                <a:ea typeface="Arial"/>
                <a:cs typeface="Arial"/>
                <a:sym typeface="Arial"/>
              </a:rPr>
              <a:t>E</a:t>
            </a:r>
            <a:r>
              <a:rPr lang="fr" sz="1200">
                <a:solidFill>
                  <a:srgbClr val="000000"/>
                </a:solidFill>
                <a:latin typeface="Arial"/>
                <a:ea typeface="Arial"/>
                <a:cs typeface="Arial"/>
                <a:sym typeface="Arial"/>
              </a:rPr>
              <a:t>nvironment </a:t>
            </a:r>
            <a:r>
              <a:rPr b="1" lang="fr" sz="1200">
                <a:solidFill>
                  <a:srgbClr val="3C78D8"/>
                </a:solidFill>
                <a:latin typeface="Arial"/>
                <a:ea typeface="Arial"/>
                <a:cs typeface="Arial"/>
                <a:sym typeface="Arial"/>
              </a:rPr>
              <a:t>R</a:t>
            </a:r>
            <a:r>
              <a:rPr lang="fr" sz="1200">
                <a:solidFill>
                  <a:srgbClr val="000000"/>
                </a:solidFill>
                <a:latin typeface="Arial"/>
                <a:ea typeface="Arial"/>
                <a:cs typeface="Arial"/>
                <a:sym typeface="Arial"/>
              </a:rPr>
              <a:t>eference)</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Reference model for the SD and meteoroid environment</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SD evolution predictions</a:t>
            </a:r>
            <a:r>
              <a:rPr lang="fr" sz="9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900">
              <a:solidFill>
                <a:srgbClr val="000000"/>
              </a:solidFill>
              <a:latin typeface="Arial"/>
              <a:ea typeface="Arial"/>
              <a:cs typeface="Arial"/>
              <a:sym typeface="Arial"/>
            </a:endParaRPr>
          </a:p>
        </p:txBody>
      </p:sp>
      <p:pic>
        <p:nvPicPr>
          <p:cNvPr id="694" name="Google Shape;694;p46"/>
          <p:cNvPicPr preferRelativeResize="0"/>
          <p:nvPr/>
        </p:nvPicPr>
        <p:blipFill>
          <a:blip r:embed="rId3">
            <a:alphaModFix/>
          </a:blip>
          <a:stretch>
            <a:fillRect/>
          </a:stretch>
        </p:blipFill>
        <p:spPr>
          <a:xfrm>
            <a:off x="6483700" y="320975"/>
            <a:ext cx="2318198" cy="1598399"/>
          </a:xfrm>
          <a:prstGeom prst="rect">
            <a:avLst/>
          </a:prstGeom>
          <a:noFill/>
          <a:ln>
            <a:noFill/>
          </a:ln>
        </p:spPr>
      </p:pic>
      <p:sp>
        <p:nvSpPr>
          <p:cNvPr id="695" name="Google Shape;695;p4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sp>
        <p:nvSpPr>
          <p:cNvPr id="700" name="Google Shape;700;p47"/>
          <p:cNvSpPr txBox="1"/>
          <p:nvPr>
            <p:ph idx="1" type="body"/>
          </p:nvPr>
        </p:nvSpPr>
        <p:spPr>
          <a:xfrm>
            <a:off x="469900" y="1275575"/>
            <a:ext cx="6852600" cy="113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Grip of the ESA’s tool MASTER</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b="1" lang="fr" sz="1200">
                <a:solidFill>
                  <a:srgbClr val="3C78D8"/>
                </a:solidFill>
                <a:latin typeface="Arial"/>
                <a:ea typeface="Arial"/>
                <a:cs typeface="Arial"/>
                <a:sym typeface="Arial"/>
              </a:rPr>
              <a:t>MASTER</a:t>
            </a:r>
            <a:r>
              <a:rPr lang="fr" sz="1200">
                <a:solidFill>
                  <a:srgbClr val="000000"/>
                </a:solidFill>
                <a:latin typeface="Arial"/>
                <a:ea typeface="Arial"/>
                <a:cs typeface="Arial"/>
                <a:sym typeface="Arial"/>
              </a:rPr>
              <a:t> (</a:t>
            </a:r>
            <a:r>
              <a:rPr b="1" lang="fr" sz="1200">
                <a:solidFill>
                  <a:srgbClr val="3C78D8"/>
                </a:solidFill>
                <a:latin typeface="Arial"/>
                <a:ea typeface="Arial"/>
                <a:cs typeface="Arial"/>
                <a:sym typeface="Arial"/>
              </a:rPr>
              <a:t>M</a:t>
            </a:r>
            <a:r>
              <a:rPr lang="fr" sz="1200">
                <a:solidFill>
                  <a:srgbClr val="000000"/>
                </a:solidFill>
                <a:latin typeface="Arial"/>
                <a:ea typeface="Arial"/>
                <a:cs typeface="Arial"/>
                <a:sym typeface="Arial"/>
              </a:rPr>
              <a:t>eteoroid and </a:t>
            </a:r>
            <a:r>
              <a:rPr b="1" lang="fr" sz="1200">
                <a:solidFill>
                  <a:srgbClr val="3C78D8"/>
                </a:solidFill>
                <a:latin typeface="Arial"/>
                <a:ea typeface="Arial"/>
                <a:cs typeface="Arial"/>
                <a:sym typeface="Arial"/>
              </a:rPr>
              <a:t>S</a:t>
            </a:r>
            <a:r>
              <a:rPr lang="fr" sz="1200">
                <a:solidFill>
                  <a:srgbClr val="000000"/>
                </a:solidFill>
                <a:latin typeface="Arial"/>
                <a:ea typeface="Arial"/>
                <a:cs typeface="Arial"/>
                <a:sym typeface="Arial"/>
              </a:rPr>
              <a:t>pace </a:t>
            </a:r>
            <a:r>
              <a:rPr b="1" lang="fr" sz="1200">
                <a:solidFill>
                  <a:srgbClr val="3C78D8"/>
                </a:solidFill>
                <a:latin typeface="Arial"/>
                <a:ea typeface="Arial"/>
                <a:cs typeface="Arial"/>
                <a:sym typeface="Arial"/>
              </a:rPr>
              <a:t>D</a:t>
            </a:r>
            <a:r>
              <a:rPr lang="fr" sz="1200">
                <a:solidFill>
                  <a:srgbClr val="000000"/>
                </a:solidFill>
                <a:latin typeface="Arial"/>
                <a:ea typeface="Arial"/>
                <a:cs typeface="Arial"/>
                <a:sym typeface="Arial"/>
              </a:rPr>
              <a:t>ebris </a:t>
            </a:r>
            <a:r>
              <a:rPr b="1" lang="fr" sz="1200">
                <a:solidFill>
                  <a:srgbClr val="3C78D8"/>
                </a:solidFill>
                <a:latin typeface="Arial"/>
                <a:ea typeface="Arial"/>
                <a:cs typeface="Arial"/>
                <a:sym typeface="Arial"/>
              </a:rPr>
              <a:t>T</a:t>
            </a:r>
            <a:r>
              <a:rPr lang="fr" sz="1200">
                <a:solidFill>
                  <a:srgbClr val="000000"/>
                </a:solidFill>
                <a:latin typeface="Arial"/>
                <a:ea typeface="Arial"/>
                <a:cs typeface="Arial"/>
                <a:sym typeface="Arial"/>
              </a:rPr>
              <a:t>errestrial </a:t>
            </a:r>
            <a:r>
              <a:rPr b="1" lang="fr" sz="1200">
                <a:solidFill>
                  <a:srgbClr val="3C78D8"/>
                </a:solidFill>
                <a:latin typeface="Arial"/>
                <a:ea typeface="Arial"/>
                <a:cs typeface="Arial"/>
                <a:sym typeface="Arial"/>
              </a:rPr>
              <a:t>E</a:t>
            </a:r>
            <a:r>
              <a:rPr lang="fr" sz="1200">
                <a:solidFill>
                  <a:srgbClr val="000000"/>
                </a:solidFill>
                <a:latin typeface="Arial"/>
                <a:ea typeface="Arial"/>
                <a:cs typeface="Arial"/>
                <a:sym typeface="Arial"/>
              </a:rPr>
              <a:t>nvironment </a:t>
            </a:r>
            <a:r>
              <a:rPr b="1" lang="fr" sz="1200">
                <a:solidFill>
                  <a:srgbClr val="3C78D8"/>
                </a:solidFill>
                <a:latin typeface="Arial"/>
                <a:ea typeface="Arial"/>
                <a:cs typeface="Arial"/>
                <a:sym typeface="Arial"/>
              </a:rPr>
              <a:t>R</a:t>
            </a:r>
            <a:r>
              <a:rPr lang="fr" sz="1200">
                <a:solidFill>
                  <a:srgbClr val="000000"/>
                </a:solidFill>
                <a:latin typeface="Arial"/>
                <a:ea typeface="Arial"/>
                <a:cs typeface="Arial"/>
                <a:sym typeface="Arial"/>
              </a:rPr>
              <a:t>eference)</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Reference model for the SD and meteoroid environment</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SD evolution predictions</a:t>
            </a:r>
            <a:r>
              <a:rPr lang="fr" sz="900">
                <a:solidFill>
                  <a:srgbClr val="000000"/>
                </a:solidFill>
                <a:latin typeface="Arial"/>
                <a:ea typeface="Arial"/>
                <a:cs typeface="Arial"/>
                <a:sym typeface="Arial"/>
              </a:rPr>
              <a:t> </a:t>
            </a:r>
            <a:endParaRPr b="1" sz="1200">
              <a:solidFill>
                <a:srgbClr val="000000"/>
              </a:solidFill>
              <a:latin typeface="Arial"/>
              <a:ea typeface="Arial"/>
              <a:cs typeface="Arial"/>
              <a:sym typeface="Arial"/>
            </a:endParaRPr>
          </a:p>
        </p:txBody>
      </p:sp>
      <p:pic>
        <p:nvPicPr>
          <p:cNvPr id="701" name="Google Shape;701;p47"/>
          <p:cNvPicPr preferRelativeResize="0"/>
          <p:nvPr/>
        </p:nvPicPr>
        <p:blipFill>
          <a:blip r:embed="rId3">
            <a:alphaModFix/>
          </a:blip>
          <a:stretch>
            <a:fillRect/>
          </a:stretch>
        </p:blipFill>
        <p:spPr>
          <a:xfrm>
            <a:off x="6483700" y="320975"/>
            <a:ext cx="2318198" cy="1598399"/>
          </a:xfrm>
          <a:prstGeom prst="rect">
            <a:avLst/>
          </a:prstGeom>
          <a:noFill/>
          <a:ln>
            <a:noFill/>
          </a:ln>
        </p:spPr>
      </p:pic>
      <p:pic>
        <p:nvPicPr>
          <p:cNvPr id="702" name="Google Shape;702;p47"/>
          <p:cNvPicPr preferRelativeResize="0"/>
          <p:nvPr/>
        </p:nvPicPr>
        <p:blipFill>
          <a:blip r:embed="rId4">
            <a:alphaModFix/>
          </a:blip>
          <a:stretch>
            <a:fillRect/>
          </a:stretch>
        </p:blipFill>
        <p:spPr>
          <a:xfrm>
            <a:off x="3113500" y="2658075"/>
            <a:ext cx="2970000" cy="1997999"/>
          </a:xfrm>
          <a:prstGeom prst="rect">
            <a:avLst/>
          </a:prstGeom>
          <a:noFill/>
          <a:ln>
            <a:noFill/>
          </a:ln>
        </p:spPr>
      </p:pic>
      <p:pic>
        <p:nvPicPr>
          <p:cNvPr id="703" name="Google Shape;703;p47"/>
          <p:cNvPicPr preferRelativeResize="0"/>
          <p:nvPr/>
        </p:nvPicPr>
        <p:blipFill rotWithShape="1">
          <a:blip r:embed="rId5">
            <a:alphaModFix/>
          </a:blip>
          <a:srcRect b="0" l="0" r="-280" t="0"/>
          <a:stretch/>
        </p:blipFill>
        <p:spPr>
          <a:xfrm>
            <a:off x="211100" y="2657475"/>
            <a:ext cx="2969999" cy="1999190"/>
          </a:xfrm>
          <a:prstGeom prst="rect">
            <a:avLst/>
          </a:prstGeom>
          <a:noFill/>
          <a:ln>
            <a:noFill/>
          </a:ln>
        </p:spPr>
      </p:pic>
      <p:pic>
        <p:nvPicPr>
          <p:cNvPr id="704" name="Google Shape;704;p47"/>
          <p:cNvPicPr preferRelativeResize="0"/>
          <p:nvPr/>
        </p:nvPicPr>
        <p:blipFill>
          <a:blip r:embed="rId6">
            <a:alphaModFix/>
          </a:blip>
          <a:stretch>
            <a:fillRect/>
          </a:stretch>
        </p:blipFill>
        <p:spPr>
          <a:xfrm>
            <a:off x="5969425" y="2658075"/>
            <a:ext cx="2970000" cy="1998000"/>
          </a:xfrm>
          <a:prstGeom prst="rect">
            <a:avLst/>
          </a:prstGeom>
          <a:noFill/>
          <a:ln>
            <a:noFill/>
          </a:ln>
        </p:spPr>
      </p:pic>
      <p:sp>
        <p:nvSpPr>
          <p:cNvPr id="705" name="Google Shape;705;p47"/>
          <p:cNvSpPr txBox="1"/>
          <p:nvPr/>
        </p:nvSpPr>
        <p:spPr>
          <a:xfrm>
            <a:off x="1088900" y="2383600"/>
            <a:ext cx="11244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200">
                <a:latin typeface="Calibri"/>
                <a:ea typeface="Calibri"/>
                <a:cs typeface="Calibri"/>
                <a:sym typeface="Calibri"/>
              </a:rPr>
              <a:t>2009</a:t>
            </a:r>
            <a:endParaRPr b="1" sz="1200">
              <a:latin typeface="Calibri"/>
              <a:ea typeface="Calibri"/>
              <a:cs typeface="Calibri"/>
              <a:sym typeface="Calibri"/>
            </a:endParaRPr>
          </a:p>
        </p:txBody>
      </p:sp>
      <p:sp>
        <p:nvSpPr>
          <p:cNvPr id="706" name="Google Shape;706;p47"/>
          <p:cNvSpPr txBox="1"/>
          <p:nvPr/>
        </p:nvSpPr>
        <p:spPr>
          <a:xfrm>
            <a:off x="3907700" y="2405975"/>
            <a:ext cx="11244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200">
                <a:latin typeface="Calibri"/>
                <a:ea typeface="Calibri"/>
                <a:cs typeface="Calibri"/>
                <a:sym typeface="Calibri"/>
              </a:rPr>
              <a:t>2020</a:t>
            </a:r>
            <a:endParaRPr b="1" sz="1200">
              <a:latin typeface="Calibri"/>
              <a:ea typeface="Calibri"/>
              <a:cs typeface="Calibri"/>
              <a:sym typeface="Calibri"/>
            </a:endParaRPr>
          </a:p>
        </p:txBody>
      </p:sp>
      <p:sp>
        <p:nvSpPr>
          <p:cNvPr id="707" name="Google Shape;707;p47"/>
          <p:cNvSpPr txBox="1"/>
          <p:nvPr/>
        </p:nvSpPr>
        <p:spPr>
          <a:xfrm>
            <a:off x="6726500" y="2383600"/>
            <a:ext cx="11244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200">
                <a:latin typeface="Calibri"/>
                <a:ea typeface="Calibri"/>
                <a:cs typeface="Calibri"/>
                <a:sym typeface="Calibri"/>
              </a:rPr>
              <a:t>2035</a:t>
            </a:r>
            <a:endParaRPr b="1" sz="1200">
              <a:latin typeface="Calibri"/>
              <a:ea typeface="Calibri"/>
              <a:cs typeface="Calibri"/>
              <a:sym typeface="Calibri"/>
            </a:endParaRPr>
          </a:p>
        </p:txBody>
      </p:sp>
      <p:sp>
        <p:nvSpPr>
          <p:cNvPr id="708" name="Google Shape;708;p4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709" name="Google Shape;709;p47"/>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MASTER tool</a:t>
            </a:r>
            <a:endParaRPr b="1" sz="2000">
              <a:solidFill>
                <a:srgbClr val="0B5394"/>
              </a:solidFill>
              <a:latin typeface="Nunito"/>
              <a:ea typeface="Nunito"/>
              <a:cs typeface="Nunito"/>
              <a:sym typeface="Nuni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pic>
        <p:nvPicPr>
          <p:cNvPr id="714" name="Google Shape;714;p48" title="Graphique"/>
          <p:cNvPicPr preferRelativeResize="0"/>
          <p:nvPr/>
        </p:nvPicPr>
        <p:blipFill>
          <a:blip r:embed="rId3">
            <a:alphaModFix/>
          </a:blip>
          <a:stretch>
            <a:fillRect/>
          </a:stretch>
        </p:blipFill>
        <p:spPr>
          <a:xfrm>
            <a:off x="208700" y="2467775"/>
            <a:ext cx="3950375" cy="2040925"/>
          </a:xfrm>
          <a:prstGeom prst="rect">
            <a:avLst/>
          </a:prstGeom>
          <a:noFill/>
          <a:ln>
            <a:noFill/>
          </a:ln>
        </p:spPr>
      </p:pic>
      <p:pic>
        <p:nvPicPr>
          <p:cNvPr id="715" name="Google Shape;715;p48"/>
          <p:cNvPicPr preferRelativeResize="0"/>
          <p:nvPr/>
        </p:nvPicPr>
        <p:blipFill>
          <a:blip r:embed="rId4">
            <a:alphaModFix/>
          </a:blip>
          <a:stretch>
            <a:fillRect/>
          </a:stretch>
        </p:blipFill>
        <p:spPr>
          <a:xfrm>
            <a:off x="3472500" y="2112525"/>
            <a:ext cx="4997723" cy="2824751"/>
          </a:xfrm>
          <a:prstGeom prst="rect">
            <a:avLst/>
          </a:prstGeom>
          <a:noFill/>
          <a:ln>
            <a:noFill/>
          </a:ln>
        </p:spPr>
      </p:pic>
      <p:sp>
        <p:nvSpPr>
          <p:cNvPr id="716" name="Google Shape;716;p48"/>
          <p:cNvSpPr txBox="1"/>
          <p:nvPr>
            <p:ph idx="1" type="body"/>
          </p:nvPr>
        </p:nvSpPr>
        <p:spPr>
          <a:xfrm>
            <a:off x="469900" y="1275575"/>
            <a:ext cx="5258100" cy="1403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SD simulation through a few years and for different size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Simulation taking into account orbital parameters related to the ISS</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Generating a SD distribution diagram</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457200" rtl="0" algn="l">
              <a:spcBef>
                <a:spcPts val="0"/>
              </a:spcBef>
              <a:spcAft>
                <a:spcPts val="0"/>
              </a:spcAft>
              <a:buNone/>
            </a:pPr>
            <a:r>
              <a:t/>
            </a:r>
            <a:endParaRPr sz="1000">
              <a:solidFill>
                <a:srgbClr val="000000"/>
              </a:solidFill>
              <a:latin typeface="Arial"/>
              <a:ea typeface="Arial"/>
              <a:cs typeface="Arial"/>
              <a:sym typeface="Arial"/>
            </a:endParaRPr>
          </a:p>
        </p:txBody>
      </p:sp>
      <p:pic>
        <p:nvPicPr>
          <p:cNvPr id="717" name="Google Shape;717;p48"/>
          <p:cNvPicPr preferRelativeResize="0"/>
          <p:nvPr/>
        </p:nvPicPr>
        <p:blipFill>
          <a:blip r:embed="rId5">
            <a:alphaModFix/>
          </a:blip>
          <a:stretch>
            <a:fillRect/>
          </a:stretch>
        </p:blipFill>
        <p:spPr>
          <a:xfrm>
            <a:off x="6483700" y="320975"/>
            <a:ext cx="2318198" cy="1598399"/>
          </a:xfrm>
          <a:prstGeom prst="rect">
            <a:avLst/>
          </a:prstGeom>
          <a:noFill/>
          <a:ln>
            <a:noFill/>
          </a:ln>
        </p:spPr>
      </p:pic>
      <p:sp>
        <p:nvSpPr>
          <p:cNvPr id="718" name="Google Shape;718;p4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719" name="Google Shape;719;p48"/>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3"/>
            </a:pPr>
            <a:r>
              <a:rPr b="1" lang="fr" sz="2000">
                <a:solidFill>
                  <a:srgbClr val="0B5394"/>
                </a:solidFill>
                <a:latin typeface="Nunito"/>
                <a:ea typeface="Nunito"/>
                <a:cs typeface="Nunito"/>
                <a:sym typeface="Nunito"/>
              </a:rPr>
              <a:t>Simulations</a:t>
            </a:r>
            <a:endParaRPr b="1" sz="2000">
              <a:solidFill>
                <a:srgbClr val="0B5394"/>
              </a:solidFill>
              <a:latin typeface="Nunito"/>
              <a:ea typeface="Nunito"/>
              <a:cs typeface="Nunito"/>
              <a:sym typeface="Nuni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3" name="Shape 723"/>
        <p:cNvGrpSpPr/>
        <p:nvPr/>
      </p:nvGrpSpPr>
      <p:grpSpPr>
        <a:xfrm>
          <a:off x="0" y="0"/>
          <a:ext cx="0" cy="0"/>
          <a:chOff x="0" y="0"/>
          <a:chExt cx="0" cy="0"/>
        </a:xfrm>
      </p:grpSpPr>
      <p:sp>
        <p:nvSpPr>
          <p:cNvPr id="724" name="Google Shape;724;p49"/>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4"/>
            </a:pPr>
            <a:r>
              <a:rPr b="1" lang="fr" sz="2000">
                <a:solidFill>
                  <a:srgbClr val="0B5394"/>
                </a:solidFill>
                <a:latin typeface="Nunito"/>
                <a:ea typeface="Nunito"/>
                <a:cs typeface="Nunito"/>
                <a:sym typeface="Nunito"/>
              </a:rPr>
              <a:t>Data c</a:t>
            </a:r>
            <a:r>
              <a:rPr b="1" lang="fr" sz="2000">
                <a:solidFill>
                  <a:srgbClr val="0B5394"/>
                </a:solidFill>
                <a:latin typeface="Nunito"/>
                <a:ea typeface="Nunito"/>
                <a:cs typeface="Nunito"/>
                <a:sym typeface="Nunito"/>
              </a:rPr>
              <a:t>omparison</a:t>
            </a:r>
            <a:endParaRPr b="1" sz="2000">
              <a:solidFill>
                <a:srgbClr val="0B5394"/>
              </a:solidFill>
              <a:latin typeface="Nunito"/>
              <a:ea typeface="Nunito"/>
              <a:cs typeface="Nunito"/>
              <a:sym typeface="Nunito"/>
            </a:endParaRPr>
          </a:p>
        </p:txBody>
      </p:sp>
      <p:pic>
        <p:nvPicPr>
          <p:cNvPr id="725" name="Google Shape;725;p49"/>
          <p:cNvPicPr preferRelativeResize="0"/>
          <p:nvPr/>
        </p:nvPicPr>
        <p:blipFill>
          <a:blip r:embed="rId3">
            <a:alphaModFix/>
          </a:blip>
          <a:stretch>
            <a:fillRect/>
          </a:stretch>
        </p:blipFill>
        <p:spPr>
          <a:xfrm>
            <a:off x="5105600" y="2540075"/>
            <a:ext cx="2388524" cy="1646875"/>
          </a:xfrm>
          <a:prstGeom prst="rect">
            <a:avLst/>
          </a:prstGeom>
          <a:noFill/>
          <a:ln>
            <a:noFill/>
          </a:ln>
        </p:spPr>
      </p:pic>
      <p:pic>
        <p:nvPicPr>
          <p:cNvPr id="726" name="Google Shape;726;p49"/>
          <p:cNvPicPr preferRelativeResize="0"/>
          <p:nvPr/>
        </p:nvPicPr>
        <p:blipFill>
          <a:blip r:embed="rId4">
            <a:alphaModFix/>
          </a:blip>
          <a:stretch>
            <a:fillRect/>
          </a:stretch>
        </p:blipFill>
        <p:spPr>
          <a:xfrm>
            <a:off x="1313675" y="2455975"/>
            <a:ext cx="2805155" cy="2186075"/>
          </a:xfrm>
          <a:prstGeom prst="rect">
            <a:avLst/>
          </a:prstGeom>
          <a:noFill/>
          <a:ln>
            <a:noFill/>
          </a:ln>
        </p:spPr>
      </p:pic>
      <p:sp>
        <p:nvSpPr>
          <p:cNvPr id="727" name="Google Shape;727;p4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728" name="Google Shape;728;p49"/>
          <p:cNvSpPr txBox="1"/>
          <p:nvPr>
            <p:ph idx="1" type="body"/>
          </p:nvPr>
        </p:nvSpPr>
        <p:spPr>
          <a:xfrm>
            <a:off x="469900" y="1275575"/>
            <a:ext cx="7274700" cy="1296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Comparison with data got from the MASTER 2009 and MASTER 2019 version (V8)</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rPr lang="fr" sz="1200">
                <a:solidFill>
                  <a:srgbClr val="000000"/>
                </a:solidFill>
                <a:latin typeface="Arial"/>
                <a:ea typeface="Arial"/>
                <a:cs typeface="Arial"/>
                <a:sym typeface="Arial"/>
              </a:rPr>
              <a:t>Previous study did with MASTER 2009</a:t>
            </a:r>
            <a:endParaRPr sz="1200">
              <a:solidFill>
                <a:srgbClr val="000000"/>
              </a:solidFill>
              <a:latin typeface="Arial"/>
              <a:ea typeface="Arial"/>
              <a:cs typeface="Arial"/>
              <a:sym typeface="Arial"/>
            </a:endParaRPr>
          </a:p>
          <a:p>
            <a:pPr indent="-292100" lvl="0" marL="4572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Average spatial density distribution for each sizes ([1 cm-10 cm] </a:t>
            </a:r>
            <a:r>
              <a:rPr lang="fr" sz="900">
                <a:solidFill>
                  <a:srgbClr val="000000"/>
                </a:solidFill>
                <a:latin typeface="Arial"/>
                <a:ea typeface="Arial"/>
                <a:cs typeface="Arial"/>
                <a:sym typeface="Arial"/>
              </a:rPr>
              <a:t>± </a:t>
            </a:r>
            <a:r>
              <a:rPr lang="fr" sz="1000">
                <a:solidFill>
                  <a:srgbClr val="000000"/>
                </a:solidFill>
                <a:latin typeface="Arial"/>
                <a:ea typeface="Arial"/>
                <a:cs typeface="Arial"/>
                <a:sym typeface="Arial"/>
              </a:rPr>
              <a:t>1 cm)</a:t>
            </a:r>
            <a:endParaRPr sz="1000">
              <a:solidFill>
                <a:srgbClr val="000000"/>
              </a:solidFill>
              <a:latin typeface="Arial"/>
              <a:ea typeface="Arial"/>
              <a:cs typeface="Arial"/>
              <a:sym typeface="Arial"/>
            </a:endParaRPr>
          </a:p>
          <a:p>
            <a:pPr indent="-285750" lvl="1" marL="914400" rtl="0" algn="l">
              <a:lnSpc>
                <a:spcPct val="100000"/>
              </a:lnSpc>
              <a:spcBef>
                <a:spcPts val="0"/>
              </a:spcBef>
              <a:spcAft>
                <a:spcPts val="0"/>
              </a:spcAft>
              <a:buClr>
                <a:srgbClr val="000000"/>
              </a:buClr>
              <a:buSzPts val="900"/>
              <a:buFont typeface="Arial"/>
              <a:buChar char="➢"/>
            </a:pPr>
            <a:r>
              <a:rPr lang="fr" sz="900">
                <a:solidFill>
                  <a:srgbClr val="000000"/>
                </a:solidFill>
                <a:latin typeface="Arial"/>
                <a:ea typeface="Arial"/>
                <a:cs typeface="Arial"/>
                <a:sym typeface="Arial"/>
              </a:rPr>
              <a:t>at the height 400 km ± maximum detection distance derived by ESAF (EUSO Simulation and Analysis Framework) </a:t>
            </a:r>
            <a:endParaRPr sz="900">
              <a:solidFill>
                <a:srgbClr val="000000"/>
              </a:solidFill>
              <a:latin typeface="Arial"/>
              <a:ea typeface="Arial"/>
              <a:cs typeface="Arial"/>
              <a:sym typeface="Arial"/>
            </a:endParaRPr>
          </a:p>
          <a:p>
            <a:pPr indent="-285750" lvl="1" marL="914400" rtl="0" algn="l">
              <a:lnSpc>
                <a:spcPct val="100000"/>
              </a:lnSpc>
              <a:spcBef>
                <a:spcPts val="0"/>
              </a:spcBef>
              <a:spcAft>
                <a:spcPts val="0"/>
              </a:spcAft>
              <a:buClr>
                <a:srgbClr val="000000"/>
              </a:buClr>
              <a:buSzPts val="900"/>
              <a:buFont typeface="Arial"/>
              <a:buChar char="➢"/>
            </a:pPr>
            <a:r>
              <a:rPr lang="fr" sz="900">
                <a:solidFill>
                  <a:srgbClr val="000000"/>
                </a:solidFill>
                <a:latin typeface="Arial"/>
                <a:ea typeface="Arial"/>
                <a:cs typeface="Arial"/>
                <a:sym typeface="Arial"/>
              </a:rPr>
              <a:t>at the ISS declination (±51.64°)</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p:txBody>
      </p:sp>
      <p:sp>
        <p:nvSpPr>
          <p:cNvPr id="729" name="Google Shape;729;p49"/>
          <p:cNvSpPr txBox="1"/>
          <p:nvPr/>
        </p:nvSpPr>
        <p:spPr>
          <a:xfrm>
            <a:off x="5071625" y="4096050"/>
            <a:ext cx="25458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a:latin typeface="Calibri"/>
                <a:ea typeface="Calibri"/>
                <a:cs typeface="Calibri"/>
                <a:sym typeface="Calibri"/>
              </a:rPr>
              <a:t>Version 8</a:t>
            </a:r>
            <a:endParaRPr>
              <a:latin typeface="Calibri"/>
              <a:ea typeface="Calibri"/>
              <a:cs typeface="Calibri"/>
              <a:sym typeface="Calibri"/>
            </a:endParaRPr>
          </a:p>
        </p:txBody>
      </p:sp>
      <p:sp>
        <p:nvSpPr>
          <p:cNvPr id="730" name="Google Shape;730;p49"/>
          <p:cNvSpPr/>
          <p:nvPr/>
        </p:nvSpPr>
        <p:spPr>
          <a:xfrm>
            <a:off x="1209825" y="4229675"/>
            <a:ext cx="6870600" cy="537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4" name="Shape 734"/>
        <p:cNvGrpSpPr/>
        <p:nvPr/>
      </p:nvGrpSpPr>
      <p:grpSpPr>
        <a:xfrm>
          <a:off x="0" y="0"/>
          <a:ext cx="0" cy="0"/>
          <a:chOff x="0" y="0"/>
          <a:chExt cx="0" cy="0"/>
        </a:xfrm>
      </p:grpSpPr>
      <p:sp>
        <p:nvSpPr>
          <p:cNvPr id="735" name="Google Shape;735;p50"/>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4"/>
            </a:pPr>
            <a:r>
              <a:rPr b="1" lang="fr" sz="2000">
                <a:solidFill>
                  <a:srgbClr val="0B5394"/>
                </a:solidFill>
                <a:latin typeface="Nunito"/>
                <a:ea typeface="Nunito"/>
                <a:cs typeface="Nunito"/>
                <a:sym typeface="Nunito"/>
              </a:rPr>
              <a:t>Data comparison</a:t>
            </a:r>
            <a:endParaRPr b="1" sz="2000">
              <a:solidFill>
                <a:srgbClr val="0B5394"/>
              </a:solidFill>
              <a:latin typeface="Nunito"/>
              <a:ea typeface="Nunito"/>
              <a:cs typeface="Nunito"/>
              <a:sym typeface="Nunito"/>
            </a:endParaRPr>
          </a:p>
        </p:txBody>
      </p:sp>
      <p:pic>
        <p:nvPicPr>
          <p:cNvPr id="736" name="Google Shape;736;p50"/>
          <p:cNvPicPr preferRelativeResize="0"/>
          <p:nvPr/>
        </p:nvPicPr>
        <p:blipFill>
          <a:blip r:embed="rId3">
            <a:alphaModFix/>
          </a:blip>
          <a:stretch>
            <a:fillRect/>
          </a:stretch>
        </p:blipFill>
        <p:spPr>
          <a:xfrm>
            <a:off x="5105600" y="2540075"/>
            <a:ext cx="2388524" cy="1646875"/>
          </a:xfrm>
          <a:prstGeom prst="rect">
            <a:avLst/>
          </a:prstGeom>
          <a:noFill/>
          <a:ln>
            <a:noFill/>
          </a:ln>
        </p:spPr>
      </p:pic>
      <p:pic>
        <p:nvPicPr>
          <p:cNvPr id="737" name="Google Shape;737;p50"/>
          <p:cNvPicPr preferRelativeResize="0"/>
          <p:nvPr/>
        </p:nvPicPr>
        <p:blipFill>
          <a:blip r:embed="rId4">
            <a:alphaModFix/>
          </a:blip>
          <a:stretch>
            <a:fillRect/>
          </a:stretch>
        </p:blipFill>
        <p:spPr>
          <a:xfrm>
            <a:off x="1313675" y="2455975"/>
            <a:ext cx="2805155" cy="2186075"/>
          </a:xfrm>
          <a:prstGeom prst="rect">
            <a:avLst/>
          </a:prstGeom>
          <a:noFill/>
          <a:ln>
            <a:noFill/>
          </a:ln>
        </p:spPr>
      </p:pic>
      <p:sp>
        <p:nvSpPr>
          <p:cNvPr id="738" name="Google Shape;738;p5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739" name="Google Shape;739;p50"/>
          <p:cNvSpPr txBox="1"/>
          <p:nvPr/>
        </p:nvSpPr>
        <p:spPr>
          <a:xfrm>
            <a:off x="5071625" y="4096050"/>
            <a:ext cx="25458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a:latin typeface="Calibri"/>
                <a:ea typeface="Calibri"/>
                <a:cs typeface="Calibri"/>
                <a:sym typeface="Calibri"/>
              </a:rPr>
              <a:t>Version 8</a:t>
            </a:r>
            <a:endParaRPr>
              <a:latin typeface="Calibri"/>
              <a:ea typeface="Calibri"/>
              <a:cs typeface="Calibri"/>
              <a:sym typeface="Calibri"/>
            </a:endParaRPr>
          </a:p>
        </p:txBody>
      </p:sp>
      <p:sp>
        <p:nvSpPr>
          <p:cNvPr id="740" name="Google Shape;740;p50"/>
          <p:cNvSpPr txBox="1"/>
          <p:nvPr>
            <p:ph idx="1" type="body"/>
          </p:nvPr>
        </p:nvSpPr>
        <p:spPr>
          <a:xfrm>
            <a:off x="469900" y="1275575"/>
            <a:ext cx="7274700" cy="1296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Comparison with data got from the MASTER 2009 and </a:t>
            </a:r>
            <a:r>
              <a:rPr b="1" i="1" lang="fr" sz="1400">
                <a:solidFill>
                  <a:srgbClr val="0B5394"/>
                </a:solidFill>
                <a:latin typeface="Arial"/>
                <a:ea typeface="Arial"/>
                <a:cs typeface="Arial"/>
                <a:sym typeface="Arial"/>
              </a:rPr>
              <a:t>MASTER 2019 version (V8)</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rPr lang="fr" sz="1200">
                <a:solidFill>
                  <a:srgbClr val="000000"/>
                </a:solidFill>
                <a:latin typeface="Arial"/>
                <a:ea typeface="Arial"/>
                <a:cs typeface="Arial"/>
                <a:sym typeface="Arial"/>
              </a:rPr>
              <a:t>Previous study did with MASTER 2009</a:t>
            </a:r>
            <a:endParaRPr sz="1200">
              <a:solidFill>
                <a:srgbClr val="000000"/>
              </a:solidFill>
              <a:latin typeface="Arial"/>
              <a:ea typeface="Arial"/>
              <a:cs typeface="Arial"/>
              <a:sym typeface="Arial"/>
            </a:endParaRPr>
          </a:p>
          <a:p>
            <a:pPr indent="-292100" lvl="0" marL="4572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Average spatial density distribution for each sizes ([1 cm-10 cm] </a:t>
            </a:r>
            <a:r>
              <a:rPr lang="fr" sz="900">
                <a:solidFill>
                  <a:srgbClr val="000000"/>
                </a:solidFill>
                <a:latin typeface="Arial"/>
                <a:ea typeface="Arial"/>
                <a:cs typeface="Arial"/>
                <a:sym typeface="Arial"/>
              </a:rPr>
              <a:t>± </a:t>
            </a:r>
            <a:r>
              <a:rPr lang="fr" sz="1000">
                <a:solidFill>
                  <a:srgbClr val="000000"/>
                </a:solidFill>
                <a:latin typeface="Arial"/>
                <a:ea typeface="Arial"/>
                <a:cs typeface="Arial"/>
                <a:sym typeface="Arial"/>
              </a:rPr>
              <a:t>1 cm)</a:t>
            </a:r>
            <a:endParaRPr sz="1000">
              <a:solidFill>
                <a:srgbClr val="000000"/>
              </a:solidFill>
              <a:latin typeface="Arial"/>
              <a:ea typeface="Arial"/>
              <a:cs typeface="Arial"/>
              <a:sym typeface="Arial"/>
            </a:endParaRPr>
          </a:p>
          <a:p>
            <a:pPr indent="-285750" lvl="1" marL="914400" rtl="0" algn="l">
              <a:lnSpc>
                <a:spcPct val="100000"/>
              </a:lnSpc>
              <a:spcBef>
                <a:spcPts val="0"/>
              </a:spcBef>
              <a:spcAft>
                <a:spcPts val="0"/>
              </a:spcAft>
              <a:buClr>
                <a:srgbClr val="000000"/>
              </a:buClr>
              <a:buSzPts val="900"/>
              <a:buFont typeface="Arial"/>
              <a:buChar char="➢"/>
            </a:pPr>
            <a:r>
              <a:rPr lang="fr" sz="900">
                <a:solidFill>
                  <a:srgbClr val="000000"/>
                </a:solidFill>
                <a:latin typeface="Arial"/>
                <a:ea typeface="Arial"/>
                <a:cs typeface="Arial"/>
                <a:sym typeface="Arial"/>
              </a:rPr>
              <a:t>at the height 400 km ± maximum detection distance derived by ESAF (EUSO Simulation and Analysis Framework) </a:t>
            </a:r>
            <a:endParaRPr sz="900">
              <a:solidFill>
                <a:srgbClr val="000000"/>
              </a:solidFill>
              <a:latin typeface="Arial"/>
              <a:ea typeface="Arial"/>
              <a:cs typeface="Arial"/>
              <a:sym typeface="Arial"/>
            </a:endParaRPr>
          </a:p>
          <a:p>
            <a:pPr indent="-285750" lvl="1" marL="914400" rtl="0" algn="l">
              <a:lnSpc>
                <a:spcPct val="100000"/>
              </a:lnSpc>
              <a:spcBef>
                <a:spcPts val="0"/>
              </a:spcBef>
              <a:spcAft>
                <a:spcPts val="0"/>
              </a:spcAft>
              <a:buClr>
                <a:srgbClr val="000000"/>
              </a:buClr>
              <a:buSzPts val="900"/>
              <a:buFont typeface="Arial"/>
              <a:buChar char="➢"/>
            </a:pPr>
            <a:r>
              <a:rPr lang="fr" sz="900">
                <a:solidFill>
                  <a:srgbClr val="000000"/>
                </a:solidFill>
                <a:latin typeface="Arial"/>
                <a:ea typeface="Arial"/>
                <a:cs typeface="Arial"/>
                <a:sym typeface="Arial"/>
              </a:rPr>
              <a:t>at the ISS declination (±51.64°)</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p:txBody>
      </p:sp>
      <p:sp>
        <p:nvSpPr>
          <p:cNvPr id="741" name="Google Shape;741;p50"/>
          <p:cNvSpPr/>
          <p:nvPr/>
        </p:nvSpPr>
        <p:spPr>
          <a:xfrm>
            <a:off x="1209825" y="4229675"/>
            <a:ext cx="6870600" cy="537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50"/>
          <p:cNvSpPr/>
          <p:nvPr/>
        </p:nvSpPr>
        <p:spPr>
          <a:xfrm>
            <a:off x="1240150" y="2426225"/>
            <a:ext cx="2990400" cy="23682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0"/>
          <p:cNvSpPr txBox="1"/>
          <p:nvPr/>
        </p:nvSpPr>
        <p:spPr>
          <a:xfrm>
            <a:off x="1579175" y="4283975"/>
            <a:ext cx="2324700" cy="35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solidFill>
                  <a:srgbClr val="980000"/>
                </a:solidFill>
                <a:latin typeface="Calibri"/>
                <a:ea typeface="Calibri"/>
                <a:cs typeface="Calibri"/>
                <a:sym typeface="Calibri"/>
              </a:rPr>
              <a:t>2009 Version</a:t>
            </a:r>
            <a:endParaRPr b="1">
              <a:solidFill>
                <a:srgbClr val="98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7" name="Shape 747"/>
        <p:cNvGrpSpPr/>
        <p:nvPr/>
      </p:nvGrpSpPr>
      <p:grpSpPr>
        <a:xfrm>
          <a:off x="0" y="0"/>
          <a:ext cx="0" cy="0"/>
          <a:chOff x="0" y="0"/>
          <a:chExt cx="0" cy="0"/>
        </a:xfrm>
      </p:grpSpPr>
      <p:sp>
        <p:nvSpPr>
          <p:cNvPr id="748" name="Google Shape;748;p51"/>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4"/>
            </a:pPr>
            <a:r>
              <a:rPr b="1" lang="fr" sz="2000">
                <a:solidFill>
                  <a:srgbClr val="0B5394"/>
                </a:solidFill>
                <a:latin typeface="Nunito"/>
                <a:ea typeface="Nunito"/>
                <a:cs typeface="Nunito"/>
                <a:sym typeface="Nunito"/>
              </a:rPr>
              <a:t>Data comparison</a:t>
            </a:r>
            <a:endParaRPr b="1" sz="2000">
              <a:solidFill>
                <a:srgbClr val="0B5394"/>
              </a:solidFill>
              <a:latin typeface="Nunito"/>
              <a:ea typeface="Nunito"/>
              <a:cs typeface="Nunito"/>
              <a:sym typeface="Nunito"/>
            </a:endParaRPr>
          </a:p>
        </p:txBody>
      </p:sp>
      <p:pic>
        <p:nvPicPr>
          <p:cNvPr id="749" name="Google Shape;749;p51"/>
          <p:cNvPicPr preferRelativeResize="0"/>
          <p:nvPr/>
        </p:nvPicPr>
        <p:blipFill>
          <a:blip r:embed="rId3">
            <a:alphaModFix/>
          </a:blip>
          <a:stretch>
            <a:fillRect/>
          </a:stretch>
        </p:blipFill>
        <p:spPr>
          <a:xfrm>
            <a:off x="5105600" y="2540075"/>
            <a:ext cx="2388524" cy="1646875"/>
          </a:xfrm>
          <a:prstGeom prst="rect">
            <a:avLst/>
          </a:prstGeom>
          <a:noFill/>
          <a:ln>
            <a:noFill/>
          </a:ln>
        </p:spPr>
      </p:pic>
      <p:pic>
        <p:nvPicPr>
          <p:cNvPr id="750" name="Google Shape;750;p51"/>
          <p:cNvPicPr preferRelativeResize="0"/>
          <p:nvPr/>
        </p:nvPicPr>
        <p:blipFill>
          <a:blip r:embed="rId4">
            <a:alphaModFix/>
          </a:blip>
          <a:stretch>
            <a:fillRect/>
          </a:stretch>
        </p:blipFill>
        <p:spPr>
          <a:xfrm>
            <a:off x="1313675" y="2455975"/>
            <a:ext cx="2805155" cy="2186075"/>
          </a:xfrm>
          <a:prstGeom prst="rect">
            <a:avLst/>
          </a:prstGeom>
          <a:noFill/>
          <a:ln>
            <a:noFill/>
          </a:ln>
        </p:spPr>
      </p:pic>
      <p:sp>
        <p:nvSpPr>
          <p:cNvPr id="751" name="Google Shape;751;p5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752" name="Google Shape;752;p51"/>
          <p:cNvSpPr txBox="1"/>
          <p:nvPr/>
        </p:nvSpPr>
        <p:spPr>
          <a:xfrm>
            <a:off x="5071625" y="4096050"/>
            <a:ext cx="25458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a:latin typeface="Calibri"/>
                <a:ea typeface="Calibri"/>
                <a:cs typeface="Calibri"/>
                <a:sym typeface="Calibri"/>
              </a:rPr>
              <a:t>Version 8</a:t>
            </a:r>
            <a:endParaRPr>
              <a:latin typeface="Calibri"/>
              <a:ea typeface="Calibri"/>
              <a:cs typeface="Calibri"/>
              <a:sym typeface="Calibri"/>
            </a:endParaRPr>
          </a:p>
        </p:txBody>
      </p:sp>
      <p:sp>
        <p:nvSpPr>
          <p:cNvPr id="753" name="Google Shape;753;p51"/>
          <p:cNvSpPr txBox="1"/>
          <p:nvPr>
            <p:ph idx="1" type="body"/>
          </p:nvPr>
        </p:nvSpPr>
        <p:spPr>
          <a:xfrm>
            <a:off x="469900" y="1275575"/>
            <a:ext cx="7274700" cy="1296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Comparison with data got from the MASTER 2009 and </a:t>
            </a:r>
            <a:r>
              <a:rPr b="1" i="1" lang="fr" sz="1400">
                <a:solidFill>
                  <a:srgbClr val="0B5394"/>
                </a:solidFill>
                <a:latin typeface="Arial"/>
                <a:ea typeface="Arial"/>
                <a:cs typeface="Arial"/>
                <a:sym typeface="Arial"/>
              </a:rPr>
              <a:t>MASTER 2019 version (V8)</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fr" sz="1200">
                <a:solidFill>
                  <a:srgbClr val="000000"/>
                </a:solidFill>
                <a:latin typeface="Arial"/>
                <a:ea typeface="Arial"/>
                <a:cs typeface="Arial"/>
                <a:sym typeface="Arial"/>
              </a:rPr>
              <a:t>Previous study did with MASTER 2009</a:t>
            </a:r>
            <a:endParaRPr sz="1200">
              <a:solidFill>
                <a:srgbClr val="000000"/>
              </a:solidFill>
              <a:latin typeface="Arial"/>
              <a:ea typeface="Arial"/>
              <a:cs typeface="Arial"/>
              <a:sym typeface="Arial"/>
            </a:endParaRPr>
          </a:p>
          <a:p>
            <a:pPr indent="-292100" lvl="0" marL="4572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Average spatial density distribution for each sizes ([1 cm-10 cm] </a:t>
            </a:r>
            <a:r>
              <a:rPr lang="fr" sz="900">
                <a:solidFill>
                  <a:srgbClr val="000000"/>
                </a:solidFill>
                <a:latin typeface="Arial"/>
                <a:ea typeface="Arial"/>
                <a:cs typeface="Arial"/>
                <a:sym typeface="Arial"/>
              </a:rPr>
              <a:t>± </a:t>
            </a:r>
            <a:r>
              <a:rPr lang="fr" sz="1000">
                <a:solidFill>
                  <a:srgbClr val="000000"/>
                </a:solidFill>
                <a:latin typeface="Arial"/>
                <a:ea typeface="Arial"/>
                <a:cs typeface="Arial"/>
                <a:sym typeface="Arial"/>
              </a:rPr>
              <a:t>1 cm)</a:t>
            </a:r>
            <a:endParaRPr sz="1000">
              <a:solidFill>
                <a:srgbClr val="000000"/>
              </a:solidFill>
              <a:latin typeface="Arial"/>
              <a:ea typeface="Arial"/>
              <a:cs typeface="Arial"/>
              <a:sym typeface="Arial"/>
            </a:endParaRPr>
          </a:p>
          <a:p>
            <a:pPr indent="-285750" lvl="1" marL="914400" rtl="0" algn="l">
              <a:lnSpc>
                <a:spcPct val="100000"/>
              </a:lnSpc>
              <a:spcBef>
                <a:spcPts val="0"/>
              </a:spcBef>
              <a:spcAft>
                <a:spcPts val="0"/>
              </a:spcAft>
              <a:buClr>
                <a:srgbClr val="000000"/>
              </a:buClr>
              <a:buSzPts val="900"/>
              <a:buFont typeface="Arial"/>
              <a:buChar char="➢"/>
            </a:pPr>
            <a:r>
              <a:rPr lang="fr" sz="900">
                <a:solidFill>
                  <a:srgbClr val="000000"/>
                </a:solidFill>
                <a:latin typeface="Arial"/>
                <a:ea typeface="Arial"/>
                <a:cs typeface="Arial"/>
                <a:sym typeface="Arial"/>
              </a:rPr>
              <a:t>at the height 400 km ± maximum detection distance derived by ESAF (EUSO Simulation and Analysis Framework) </a:t>
            </a:r>
            <a:endParaRPr sz="900">
              <a:solidFill>
                <a:srgbClr val="000000"/>
              </a:solidFill>
              <a:latin typeface="Arial"/>
              <a:ea typeface="Arial"/>
              <a:cs typeface="Arial"/>
              <a:sym typeface="Arial"/>
            </a:endParaRPr>
          </a:p>
          <a:p>
            <a:pPr indent="-285750" lvl="1" marL="914400" rtl="0" algn="l">
              <a:lnSpc>
                <a:spcPct val="100000"/>
              </a:lnSpc>
              <a:spcBef>
                <a:spcPts val="0"/>
              </a:spcBef>
              <a:spcAft>
                <a:spcPts val="0"/>
              </a:spcAft>
              <a:buClr>
                <a:srgbClr val="000000"/>
              </a:buClr>
              <a:buSzPts val="900"/>
              <a:buFont typeface="Arial"/>
              <a:buChar char="➢"/>
            </a:pPr>
            <a:r>
              <a:rPr lang="fr" sz="900">
                <a:solidFill>
                  <a:srgbClr val="000000"/>
                </a:solidFill>
                <a:latin typeface="Arial"/>
                <a:ea typeface="Arial"/>
                <a:cs typeface="Arial"/>
                <a:sym typeface="Arial"/>
              </a:rPr>
              <a:t>at the ISS declination (±51.64°)</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p:txBody>
      </p:sp>
      <p:sp>
        <p:nvSpPr>
          <p:cNvPr id="754" name="Google Shape;754;p51"/>
          <p:cNvSpPr/>
          <p:nvPr/>
        </p:nvSpPr>
        <p:spPr>
          <a:xfrm>
            <a:off x="1209825" y="4229675"/>
            <a:ext cx="6870600" cy="537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1"/>
          <p:cNvSpPr/>
          <p:nvPr/>
        </p:nvSpPr>
        <p:spPr>
          <a:xfrm>
            <a:off x="1240150" y="2426225"/>
            <a:ext cx="2990400" cy="23682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1"/>
          <p:cNvSpPr/>
          <p:nvPr/>
        </p:nvSpPr>
        <p:spPr>
          <a:xfrm>
            <a:off x="4816638" y="2422337"/>
            <a:ext cx="2988000" cy="2376000"/>
          </a:xfrm>
          <a:prstGeom prst="rect">
            <a:avLst/>
          </a:prstGeom>
          <a:noFill/>
          <a:ln cap="flat" cmpd="sng" w="2857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1"/>
          <p:cNvSpPr txBox="1"/>
          <p:nvPr/>
        </p:nvSpPr>
        <p:spPr>
          <a:xfrm>
            <a:off x="1579175" y="4283975"/>
            <a:ext cx="2324700" cy="35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solidFill>
                  <a:srgbClr val="980000"/>
                </a:solidFill>
                <a:latin typeface="Calibri"/>
                <a:ea typeface="Calibri"/>
                <a:cs typeface="Calibri"/>
                <a:sym typeface="Calibri"/>
              </a:rPr>
              <a:t>2009 Version</a:t>
            </a:r>
            <a:endParaRPr b="1">
              <a:solidFill>
                <a:srgbClr val="980000"/>
              </a:solidFill>
              <a:latin typeface="Calibri"/>
              <a:ea typeface="Calibri"/>
              <a:cs typeface="Calibri"/>
              <a:sym typeface="Calibri"/>
            </a:endParaRPr>
          </a:p>
        </p:txBody>
      </p:sp>
      <p:sp>
        <p:nvSpPr>
          <p:cNvPr id="758" name="Google Shape;758;p51"/>
          <p:cNvSpPr txBox="1"/>
          <p:nvPr/>
        </p:nvSpPr>
        <p:spPr>
          <a:xfrm>
            <a:off x="5148288" y="4319375"/>
            <a:ext cx="2324700" cy="35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solidFill>
                  <a:srgbClr val="351C75"/>
                </a:solidFill>
                <a:latin typeface="Calibri"/>
                <a:ea typeface="Calibri"/>
                <a:cs typeface="Calibri"/>
                <a:sym typeface="Calibri"/>
              </a:rPr>
              <a:t>2019 Version</a:t>
            </a:r>
            <a:endParaRPr b="1">
              <a:solidFill>
                <a:srgbClr val="351C75"/>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16"/>
          <p:cNvSpPr txBox="1"/>
          <p:nvPr>
            <p:ph idx="1" type="body"/>
          </p:nvPr>
        </p:nvSpPr>
        <p:spPr>
          <a:xfrm>
            <a:off x="469900" y="1275575"/>
            <a:ext cx="8441700" cy="3568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FF0000"/>
                </a:solidFill>
                <a:latin typeface="Arial"/>
                <a:ea typeface="Arial"/>
                <a:cs typeface="Arial"/>
                <a:sym typeface="Arial"/>
              </a:rPr>
              <a:t>J</a:t>
            </a:r>
            <a:r>
              <a:rPr b="1" i="1" lang="fr" sz="1400">
                <a:solidFill>
                  <a:srgbClr val="0B5394"/>
                </a:solidFill>
                <a:latin typeface="Arial"/>
                <a:ea typeface="Arial"/>
                <a:cs typeface="Arial"/>
                <a:sym typeface="Arial"/>
              </a:rPr>
              <a:t>oint </a:t>
            </a:r>
            <a:r>
              <a:rPr b="1" i="1" lang="fr" sz="1400">
                <a:solidFill>
                  <a:srgbClr val="FF0000"/>
                </a:solidFill>
                <a:latin typeface="Arial"/>
                <a:ea typeface="Arial"/>
                <a:cs typeface="Arial"/>
                <a:sym typeface="Arial"/>
              </a:rPr>
              <a:t>E</a:t>
            </a:r>
            <a:r>
              <a:rPr b="1" i="1" lang="fr" sz="1400">
                <a:solidFill>
                  <a:srgbClr val="0B5394"/>
                </a:solidFill>
                <a:latin typeface="Arial"/>
                <a:ea typeface="Arial"/>
                <a:cs typeface="Arial"/>
                <a:sym typeface="Arial"/>
              </a:rPr>
              <a:t>xperiment </a:t>
            </a:r>
            <a:r>
              <a:rPr b="1" i="1" lang="fr" sz="1400">
                <a:solidFill>
                  <a:srgbClr val="FF0000"/>
                </a:solidFill>
                <a:latin typeface="Arial"/>
                <a:ea typeface="Arial"/>
                <a:cs typeface="Arial"/>
                <a:sym typeface="Arial"/>
              </a:rPr>
              <a:t>M</a:t>
            </a:r>
            <a:r>
              <a:rPr b="1" i="1" lang="fr" sz="1400">
                <a:solidFill>
                  <a:srgbClr val="0B5394"/>
                </a:solidFill>
                <a:latin typeface="Arial"/>
                <a:ea typeface="Arial"/>
                <a:cs typeface="Arial"/>
                <a:sym typeface="Arial"/>
              </a:rPr>
              <a:t>issions for </a:t>
            </a:r>
            <a:r>
              <a:rPr b="1" i="1" lang="fr" sz="1400">
                <a:solidFill>
                  <a:srgbClr val="FF0000"/>
                </a:solidFill>
                <a:latin typeface="Arial"/>
                <a:ea typeface="Arial"/>
                <a:cs typeface="Arial"/>
                <a:sym typeface="Arial"/>
              </a:rPr>
              <a:t>E</a:t>
            </a:r>
            <a:r>
              <a:rPr b="1" i="1" lang="fr" sz="1400">
                <a:solidFill>
                  <a:srgbClr val="0B5394"/>
                </a:solidFill>
                <a:latin typeface="Arial"/>
                <a:ea typeface="Arial"/>
                <a:cs typeface="Arial"/>
                <a:sym typeface="Arial"/>
              </a:rPr>
              <a:t>xtreme </a:t>
            </a:r>
            <a:r>
              <a:rPr b="1" i="1" lang="fr" sz="1400">
                <a:solidFill>
                  <a:srgbClr val="FF0000"/>
                </a:solidFill>
                <a:latin typeface="Arial"/>
                <a:ea typeface="Arial"/>
                <a:cs typeface="Arial"/>
                <a:sym typeface="Arial"/>
              </a:rPr>
              <a:t>U</a:t>
            </a:r>
            <a:r>
              <a:rPr b="1" i="1" lang="fr" sz="1400">
                <a:solidFill>
                  <a:srgbClr val="0B5394"/>
                </a:solidFill>
                <a:latin typeface="Arial"/>
                <a:ea typeface="Arial"/>
                <a:cs typeface="Arial"/>
                <a:sym typeface="Arial"/>
              </a:rPr>
              <a:t>niverse </a:t>
            </a:r>
            <a:r>
              <a:rPr b="1" i="1" lang="fr" sz="1400">
                <a:solidFill>
                  <a:srgbClr val="FF0000"/>
                </a:solidFill>
                <a:latin typeface="Arial"/>
                <a:ea typeface="Arial"/>
                <a:cs typeface="Arial"/>
                <a:sym typeface="Arial"/>
              </a:rPr>
              <a:t>S</a:t>
            </a:r>
            <a:r>
              <a:rPr b="1" i="1" lang="fr" sz="1400">
                <a:solidFill>
                  <a:srgbClr val="0B5394"/>
                </a:solidFill>
                <a:latin typeface="Arial"/>
                <a:ea typeface="Arial"/>
                <a:cs typeface="Arial"/>
                <a:sym typeface="Arial"/>
              </a:rPr>
              <a:t>pace </a:t>
            </a:r>
            <a:r>
              <a:rPr b="1" i="1" lang="fr" sz="1400">
                <a:solidFill>
                  <a:srgbClr val="FF0000"/>
                </a:solidFill>
                <a:latin typeface="Arial"/>
                <a:ea typeface="Arial"/>
                <a:cs typeface="Arial"/>
                <a:sym typeface="Arial"/>
              </a:rPr>
              <a:t>O</a:t>
            </a:r>
            <a:r>
              <a:rPr b="1" i="1" lang="fr" sz="1400">
                <a:solidFill>
                  <a:srgbClr val="0B5394"/>
                </a:solidFill>
                <a:latin typeface="Arial"/>
                <a:ea typeface="Arial"/>
                <a:cs typeface="Arial"/>
                <a:sym typeface="Arial"/>
              </a:rPr>
              <a:t>bservatory</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b="1" i="1" sz="1400">
              <a:solidFill>
                <a:srgbClr val="0B5394"/>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A concept of a new generation space telescopes</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Realization of a space mission devoted to scientific research for Extreme Energy Cosmic Ray (EECR) detection</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Observation of meteors and exotic matter (space debris)</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160" name="Google Shape;160;p16"/>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a:pPr>
            <a:r>
              <a:rPr b="1" lang="fr" sz="2800">
                <a:solidFill>
                  <a:srgbClr val="073763"/>
                </a:solidFill>
                <a:latin typeface="Nunito"/>
                <a:ea typeface="Nunito"/>
                <a:cs typeface="Nunito"/>
                <a:sym typeface="Nunito"/>
              </a:rPr>
              <a:t>Introduction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a:pPr>
            <a:r>
              <a:rPr b="1" lang="fr" sz="2000">
                <a:solidFill>
                  <a:srgbClr val="0B5394"/>
                </a:solidFill>
                <a:latin typeface="Nunito"/>
                <a:ea typeface="Nunito"/>
                <a:cs typeface="Nunito"/>
                <a:sym typeface="Nunito"/>
              </a:rPr>
              <a:t>JEM EUSO program </a:t>
            </a:r>
            <a:endParaRPr b="1" sz="2000">
              <a:solidFill>
                <a:srgbClr val="0B5394"/>
              </a:solidFill>
              <a:latin typeface="Nunito"/>
              <a:ea typeface="Nunito"/>
              <a:cs typeface="Nunito"/>
              <a:sym typeface="Nunito"/>
            </a:endParaRPr>
          </a:p>
        </p:txBody>
      </p:sp>
      <p:sp>
        <p:nvSpPr>
          <p:cNvPr id="161" name="Google Shape;161;p1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62" name="Google Shape;162;p16"/>
          <p:cNvPicPr preferRelativeResize="0"/>
          <p:nvPr/>
        </p:nvPicPr>
        <p:blipFill>
          <a:blip r:embed="rId3">
            <a:alphaModFix/>
          </a:blip>
          <a:stretch>
            <a:fillRect/>
          </a:stretch>
        </p:blipFill>
        <p:spPr>
          <a:xfrm>
            <a:off x="1905450" y="2122452"/>
            <a:ext cx="5801275" cy="1208575"/>
          </a:xfrm>
          <a:prstGeom prst="rect">
            <a:avLst/>
          </a:prstGeom>
          <a:noFill/>
          <a:ln>
            <a:noFill/>
          </a:ln>
        </p:spPr>
      </p:pic>
      <p:sp>
        <p:nvSpPr>
          <p:cNvPr id="163" name="Google Shape;163;p16"/>
          <p:cNvSpPr txBox="1"/>
          <p:nvPr/>
        </p:nvSpPr>
        <p:spPr>
          <a:xfrm>
            <a:off x="6780400" y="3254825"/>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jem-euso.infn.it</a:t>
            </a:r>
            <a:endParaRPr sz="8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2" name="Shape 762"/>
        <p:cNvGrpSpPr/>
        <p:nvPr/>
      </p:nvGrpSpPr>
      <p:grpSpPr>
        <a:xfrm>
          <a:off x="0" y="0"/>
          <a:ext cx="0" cy="0"/>
          <a:chOff x="0" y="0"/>
          <a:chExt cx="0" cy="0"/>
        </a:xfrm>
      </p:grpSpPr>
      <p:sp>
        <p:nvSpPr>
          <p:cNvPr id="763" name="Google Shape;763;p52"/>
          <p:cNvSpPr/>
          <p:nvPr/>
        </p:nvSpPr>
        <p:spPr>
          <a:xfrm>
            <a:off x="8060075" y="1751588"/>
            <a:ext cx="743400" cy="678300"/>
          </a:xfrm>
          <a:prstGeom prst="rect">
            <a:avLst/>
          </a:prstGeom>
          <a:solidFill>
            <a:srgbClr val="FFFFFF"/>
          </a:solidFill>
          <a:ln cap="flat" cmpd="sng" w="2857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765" name="Google Shape;765;p52"/>
          <p:cNvPicPr preferRelativeResize="0"/>
          <p:nvPr/>
        </p:nvPicPr>
        <p:blipFill>
          <a:blip r:embed="rId3">
            <a:alphaModFix/>
          </a:blip>
          <a:stretch>
            <a:fillRect/>
          </a:stretch>
        </p:blipFill>
        <p:spPr>
          <a:xfrm>
            <a:off x="8127956" y="1870775"/>
            <a:ext cx="638044" cy="439926"/>
          </a:xfrm>
          <a:prstGeom prst="rect">
            <a:avLst/>
          </a:prstGeom>
          <a:noFill/>
          <a:ln>
            <a:noFill/>
          </a:ln>
        </p:spPr>
      </p:pic>
      <p:graphicFrame>
        <p:nvGraphicFramePr>
          <p:cNvPr id="766" name="Google Shape;766;p52"/>
          <p:cNvGraphicFramePr/>
          <p:nvPr/>
        </p:nvGraphicFramePr>
        <p:xfrm>
          <a:off x="1127538" y="1746400"/>
          <a:ext cx="3000000" cy="3000000"/>
        </p:xfrm>
        <a:graphic>
          <a:graphicData uri="http://schemas.openxmlformats.org/drawingml/2006/table">
            <a:tbl>
              <a:tblPr>
                <a:noFill/>
                <a:tableStyleId>{4D8FB282-C4DD-418B-80C9-BB244DCA83AD}</a:tableStyleId>
              </a:tblPr>
              <a:tblGrid>
                <a:gridCol w="829350"/>
                <a:gridCol w="677450"/>
                <a:gridCol w="923425"/>
                <a:gridCol w="1220050"/>
                <a:gridCol w="1001200"/>
                <a:gridCol w="1245350"/>
                <a:gridCol w="903550"/>
              </a:tblGrid>
              <a:tr h="598225">
                <a:tc>
                  <a:txBody>
                    <a:bodyPr/>
                    <a:lstStyle/>
                    <a:p>
                      <a:pPr indent="0" lvl="0" marL="0" rtl="0" algn="ctr">
                        <a:lnSpc>
                          <a:spcPct val="115000"/>
                        </a:lnSpc>
                        <a:spcBef>
                          <a:spcPts val="0"/>
                        </a:spcBef>
                        <a:spcAft>
                          <a:spcPts val="0"/>
                        </a:spcAft>
                        <a:buNone/>
                      </a:pPr>
                      <a:r>
                        <a:rPr lang="fr" sz="1200"/>
                        <a:t>D</a:t>
                      </a:r>
                      <a:r>
                        <a:rPr lang="fr" sz="1200">
                          <a:solidFill>
                            <a:srgbClr val="000000"/>
                          </a:solidFill>
                        </a:rPr>
                        <a:t>ebris radius</a:t>
                      </a:r>
                      <a:endParaRPr sz="1200">
                        <a:solidFill>
                          <a:srgbClr val="000000"/>
                        </a:solidFill>
                      </a:endParaRPr>
                    </a:p>
                    <a:p>
                      <a:pPr indent="0" lvl="0" marL="0" rtl="0" algn="ctr">
                        <a:lnSpc>
                          <a:spcPct val="115000"/>
                        </a:lnSpc>
                        <a:spcBef>
                          <a:spcPts val="0"/>
                        </a:spcBef>
                        <a:spcAft>
                          <a:spcPts val="0"/>
                        </a:spcAft>
                        <a:buNone/>
                      </a:pPr>
                      <a:r>
                        <a:rPr lang="fr" sz="1000">
                          <a:solidFill>
                            <a:srgbClr val="000000"/>
                          </a:solidFill>
                        </a:rPr>
                        <a:t>[±0.25 cm]</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200"/>
                        <a:t>altitude</a:t>
                      </a:r>
                      <a:endParaRPr sz="1200"/>
                    </a:p>
                    <a:p>
                      <a:pPr indent="0" lvl="0" marL="0" rtl="0" algn="ctr">
                        <a:lnSpc>
                          <a:spcPct val="115000"/>
                        </a:lnSpc>
                        <a:spcBef>
                          <a:spcPts val="0"/>
                        </a:spcBef>
                        <a:spcAft>
                          <a:spcPts val="0"/>
                        </a:spcAft>
                        <a:buNone/>
                      </a:pPr>
                      <a:r>
                        <a:rPr lang="fr" sz="1000"/>
                        <a:t>[km]</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6D7A8"/>
                    </a:solidFill>
                  </a:tcPr>
                </a:tc>
                <a:tc>
                  <a:txBody>
                    <a:bodyPr/>
                    <a:lstStyle/>
                    <a:p>
                      <a:pPr indent="0" lvl="0" marL="0" rtl="0" algn="ctr">
                        <a:lnSpc>
                          <a:spcPct val="115000"/>
                        </a:lnSpc>
                        <a:spcBef>
                          <a:spcPts val="0"/>
                        </a:spcBef>
                        <a:spcAft>
                          <a:spcPts val="0"/>
                        </a:spcAft>
                        <a:buNone/>
                      </a:pPr>
                      <a:r>
                        <a:rPr lang="fr" sz="1200"/>
                        <a:t>dist from Mini-EUSO </a:t>
                      </a:r>
                      <a:r>
                        <a:rPr lang="fr" sz="1000"/>
                        <a:t>[km]</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200"/>
                        <a:t>average nSD </a:t>
                      </a:r>
                      <a:r>
                        <a:rPr lang="fr" sz="1000"/>
                        <a:t>MASTER 2009</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200"/>
                        <a:t>nDetect° / day</a:t>
                      </a:r>
                      <a:endParaRPr sz="12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200"/>
                        <a:t>average nSD </a:t>
                      </a:r>
                      <a:endParaRPr sz="1200"/>
                    </a:p>
                    <a:p>
                      <a:pPr indent="0" lvl="0" marL="0" rtl="0" algn="ctr">
                        <a:lnSpc>
                          <a:spcPct val="115000"/>
                        </a:lnSpc>
                        <a:spcBef>
                          <a:spcPts val="0"/>
                        </a:spcBef>
                        <a:spcAft>
                          <a:spcPts val="0"/>
                        </a:spcAft>
                        <a:buNone/>
                      </a:pPr>
                      <a:r>
                        <a:rPr lang="fr" sz="1000"/>
                        <a:t>MASTER V8</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200"/>
                        <a:t>nDetect° / day</a:t>
                      </a:r>
                      <a:endParaRPr sz="12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5.0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300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100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1.91E-09</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1.57E-01</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3.11E-09</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2.55E-01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4.5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312</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88</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5.68E-13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3.61E-05</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3.49E-09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2.21E-01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4.0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323</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77</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6.33E-13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3.08E-05</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4.04E-09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1.96E-01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3.5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334</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66</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7.17E-13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2.56E-05</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4.99E-09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1.78E-01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3.0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344</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56</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3.28E-11</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8.42E-04</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1.21E-08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3.10E-01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2.5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352</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48</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5.02E-10</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9.47E-03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8.48E-09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1.60E-01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2.0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365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35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8.93E-10</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8.96E-03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1.18E-08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1.18E-01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1.5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373</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27</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1.41E-08</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8.42E-02</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1.92E-08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1.15E-01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1.0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385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15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1.53E-08</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2.81E-03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6.46E-08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1.19E-01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0.5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396</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4</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3.42E-07</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4.48E-02</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3.66E-07</a:t>
                      </a:r>
                      <a:endParaRPr sz="1000">
                        <a:solidFill>
                          <a:srgbClr val="FF00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4.80E-02</a:t>
                      </a:r>
                      <a:endParaRPr sz="1000">
                        <a:solidFill>
                          <a:srgbClr val="FF00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364125">
                <a:tc>
                  <a:txBody>
                    <a:bodyPr/>
                    <a:lstStyle/>
                    <a:p>
                      <a:pPr indent="0" lvl="0" marL="0" rtl="0" algn="ctr">
                        <a:lnSpc>
                          <a:spcPct val="115000"/>
                        </a:lnSpc>
                        <a:spcBef>
                          <a:spcPts val="0"/>
                        </a:spcBef>
                        <a:spcAft>
                          <a:spcPts val="0"/>
                        </a:spcAft>
                        <a:buNone/>
                      </a:pPr>
                      <a:r>
                        <a:rPr b="1" lang="fr" sz="1200"/>
                        <a:t>Total</a:t>
                      </a:r>
                      <a:endParaRPr>
                        <a:solidFill>
                          <a:srgbClr val="FF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r" sz="1000"/>
                        <a:t>-</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r" sz="1000"/>
                        <a:t>-</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r" sz="1000"/>
                        <a:t>-</a:t>
                      </a:r>
                      <a:endParaRPr b="1"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r" sz="1200"/>
                        <a:t>3.08E-01</a:t>
                      </a:r>
                      <a:endParaRPr b="1" sz="12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r" sz="1000"/>
                        <a:t>-</a:t>
                      </a:r>
                      <a:endParaRPr b="1"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r" sz="1200"/>
                        <a:t>1.72E00</a:t>
                      </a:r>
                      <a:endParaRPr b="1" sz="12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r>
            </a:tbl>
          </a:graphicData>
        </a:graphic>
      </p:graphicFrame>
      <p:sp>
        <p:nvSpPr>
          <p:cNvPr id="767" name="Google Shape;767;p52"/>
          <p:cNvSpPr/>
          <p:nvPr/>
        </p:nvSpPr>
        <p:spPr>
          <a:xfrm>
            <a:off x="265800" y="1729650"/>
            <a:ext cx="743400" cy="678300"/>
          </a:xfrm>
          <a:prstGeom prst="rect">
            <a:avLst/>
          </a:prstGeom>
          <a:solidFill>
            <a:srgbClr val="FFFFFF"/>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8" name="Google Shape;768;p52"/>
          <p:cNvPicPr preferRelativeResize="0"/>
          <p:nvPr/>
        </p:nvPicPr>
        <p:blipFill>
          <a:blip r:embed="rId4">
            <a:alphaModFix/>
          </a:blip>
          <a:stretch>
            <a:fillRect/>
          </a:stretch>
        </p:blipFill>
        <p:spPr>
          <a:xfrm>
            <a:off x="341250" y="1771200"/>
            <a:ext cx="638051" cy="595200"/>
          </a:xfrm>
          <a:prstGeom prst="rect">
            <a:avLst/>
          </a:prstGeom>
          <a:noFill/>
          <a:ln>
            <a:noFill/>
          </a:ln>
        </p:spPr>
      </p:pic>
      <p:sp>
        <p:nvSpPr>
          <p:cNvPr id="769" name="Google Shape;769;p52"/>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4"/>
            </a:pPr>
            <a:r>
              <a:rPr b="1" lang="fr" sz="2000">
                <a:solidFill>
                  <a:srgbClr val="0B5394"/>
                </a:solidFill>
                <a:latin typeface="Nunito"/>
                <a:ea typeface="Nunito"/>
                <a:cs typeface="Nunito"/>
                <a:sym typeface="Nunito"/>
              </a:rPr>
              <a:t>Data comparison</a:t>
            </a:r>
            <a:endParaRPr b="1" sz="2000">
              <a:solidFill>
                <a:srgbClr val="0B5394"/>
              </a:solidFill>
              <a:latin typeface="Nunito"/>
              <a:ea typeface="Nunito"/>
              <a:cs typeface="Nunito"/>
              <a:sym typeface="Nunito"/>
            </a:endParaRPr>
          </a:p>
        </p:txBody>
      </p:sp>
      <p:sp>
        <p:nvSpPr>
          <p:cNvPr id="770" name="Google Shape;770;p52"/>
          <p:cNvSpPr txBox="1"/>
          <p:nvPr>
            <p:ph idx="1" type="body"/>
          </p:nvPr>
        </p:nvSpPr>
        <p:spPr>
          <a:xfrm>
            <a:off x="469900" y="1275575"/>
            <a:ext cx="7294800" cy="318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Comparison with data got from the MASTER 2009 and </a:t>
            </a:r>
            <a:r>
              <a:rPr b="1" i="1" lang="fr" sz="1400">
                <a:solidFill>
                  <a:srgbClr val="0B5394"/>
                </a:solidFill>
                <a:latin typeface="Arial"/>
                <a:ea typeface="Arial"/>
                <a:cs typeface="Arial"/>
                <a:sym typeface="Arial"/>
              </a:rPr>
              <a:t>MASTER 2019 version (V8)</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4" name="Shape 774"/>
        <p:cNvGrpSpPr/>
        <p:nvPr/>
      </p:nvGrpSpPr>
      <p:grpSpPr>
        <a:xfrm>
          <a:off x="0" y="0"/>
          <a:ext cx="0" cy="0"/>
          <a:chOff x="0" y="0"/>
          <a:chExt cx="0" cy="0"/>
        </a:xfrm>
      </p:grpSpPr>
      <p:sp>
        <p:nvSpPr>
          <p:cNvPr id="775" name="Google Shape;775;p53"/>
          <p:cNvSpPr/>
          <p:nvPr/>
        </p:nvSpPr>
        <p:spPr>
          <a:xfrm>
            <a:off x="8060075" y="1751588"/>
            <a:ext cx="743400" cy="678300"/>
          </a:xfrm>
          <a:prstGeom prst="rect">
            <a:avLst/>
          </a:prstGeom>
          <a:solidFill>
            <a:srgbClr val="FFFFFF"/>
          </a:solidFill>
          <a:ln cap="flat" cmpd="sng" w="2857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5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777" name="Google Shape;777;p53"/>
          <p:cNvPicPr preferRelativeResize="0"/>
          <p:nvPr/>
        </p:nvPicPr>
        <p:blipFill>
          <a:blip r:embed="rId3">
            <a:alphaModFix/>
          </a:blip>
          <a:stretch>
            <a:fillRect/>
          </a:stretch>
        </p:blipFill>
        <p:spPr>
          <a:xfrm>
            <a:off x="8127956" y="1870775"/>
            <a:ext cx="638044" cy="439926"/>
          </a:xfrm>
          <a:prstGeom prst="rect">
            <a:avLst/>
          </a:prstGeom>
          <a:noFill/>
          <a:ln>
            <a:noFill/>
          </a:ln>
        </p:spPr>
      </p:pic>
      <p:graphicFrame>
        <p:nvGraphicFramePr>
          <p:cNvPr id="778" name="Google Shape;778;p53"/>
          <p:cNvGraphicFramePr/>
          <p:nvPr/>
        </p:nvGraphicFramePr>
        <p:xfrm>
          <a:off x="1127538" y="1746400"/>
          <a:ext cx="3000000" cy="3000000"/>
        </p:xfrm>
        <a:graphic>
          <a:graphicData uri="http://schemas.openxmlformats.org/drawingml/2006/table">
            <a:tbl>
              <a:tblPr>
                <a:noFill/>
                <a:tableStyleId>{4D8FB282-C4DD-418B-80C9-BB244DCA83AD}</a:tableStyleId>
              </a:tblPr>
              <a:tblGrid>
                <a:gridCol w="829350"/>
                <a:gridCol w="677450"/>
                <a:gridCol w="923425"/>
                <a:gridCol w="1220050"/>
                <a:gridCol w="1001200"/>
                <a:gridCol w="1245350"/>
                <a:gridCol w="903550"/>
              </a:tblGrid>
              <a:tr h="598225">
                <a:tc>
                  <a:txBody>
                    <a:bodyPr/>
                    <a:lstStyle/>
                    <a:p>
                      <a:pPr indent="0" lvl="0" marL="0" rtl="0" algn="ctr">
                        <a:lnSpc>
                          <a:spcPct val="115000"/>
                        </a:lnSpc>
                        <a:spcBef>
                          <a:spcPts val="0"/>
                        </a:spcBef>
                        <a:spcAft>
                          <a:spcPts val="0"/>
                        </a:spcAft>
                        <a:buNone/>
                      </a:pPr>
                      <a:r>
                        <a:rPr lang="fr" sz="1200"/>
                        <a:t>D</a:t>
                      </a:r>
                      <a:r>
                        <a:rPr lang="fr" sz="1200">
                          <a:solidFill>
                            <a:srgbClr val="000000"/>
                          </a:solidFill>
                        </a:rPr>
                        <a:t>ebris radius</a:t>
                      </a:r>
                      <a:endParaRPr sz="1200">
                        <a:solidFill>
                          <a:srgbClr val="000000"/>
                        </a:solidFill>
                      </a:endParaRPr>
                    </a:p>
                    <a:p>
                      <a:pPr indent="0" lvl="0" marL="0" rtl="0" algn="ctr">
                        <a:lnSpc>
                          <a:spcPct val="115000"/>
                        </a:lnSpc>
                        <a:spcBef>
                          <a:spcPts val="0"/>
                        </a:spcBef>
                        <a:spcAft>
                          <a:spcPts val="0"/>
                        </a:spcAft>
                        <a:buNone/>
                      </a:pPr>
                      <a:r>
                        <a:rPr lang="fr" sz="1000">
                          <a:solidFill>
                            <a:srgbClr val="000000"/>
                          </a:solidFill>
                        </a:rPr>
                        <a:t>[±0.25 cm]</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200"/>
                        <a:t>altitude</a:t>
                      </a:r>
                      <a:endParaRPr sz="1200"/>
                    </a:p>
                    <a:p>
                      <a:pPr indent="0" lvl="0" marL="0" rtl="0" algn="ctr">
                        <a:lnSpc>
                          <a:spcPct val="115000"/>
                        </a:lnSpc>
                        <a:spcBef>
                          <a:spcPts val="0"/>
                        </a:spcBef>
                        <a:spcAft>
                          <a:spcPts val="0"/>
                        </a:spcAft>
                        <a:buNone/>
                      </a:pPr>
                      <a:r>
                        <a:rPr lang="fr" sz="1000"/>
                        <a:t>[km]</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6D7A8"/>
                    </a:solidFill>
                  </a:tcPr>
                </a:tc>
                <a:tc>
                  <a:txBody>
                    <a:bodyPr/>
                    <a:lstStyle/>
                    <a:p>
                      <a:pPr indent="0" lvl="0" marL="0" rtl="0" algn="ctr">
                        <a:lnSpc>
                          <a:spcPct val="115000"/>
                        </a:lnSpc>
                        <a:spcBef>
                          <a:spcPts val="0"/>
                        </a:spcBef>
                        <a:spcAft>
                          <a:spcPts val="0"/>
                        </a:spcAft>
                        <a:buNone/>
                      </a:pPr>
                      <a:r>
                        <a:rPr lang="fr" sz="1200"/>
                        <a:t>dist from Mini-EUSO </a:t>
                      </a:r>
                      <a:r>
                        <a:rPr lang="fr" sz="1000"/>
                        <a:t>[km]</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200"/>
                        <a:t>average nSD </a:t>
                      </a:r>
                      <a:r>
                        <a:rPr lang="fr" sz="1000"/>
                        <a:t>MASTER 2009</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200"/>
                        <a:t>nDetect° / day</a:t>
                      </a:r>
                      <a:endParaRPr sz="12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200"/>
                        <a:t>average nSD </a:t>
                      </a:r>
                      <a:endParaRPr sz="1200"/>
                    </a:p>
                    <a:p>
                      <a:pPr indent="0" lvl="0" marL="0" rtl="0" algn="ctr">
                        <a:lnSpc>
                          <a:spcPct val="115000"/>
                        </a:lnSpc>
                        <a:spcBef>
                          <a:spcPts val="0"/>
                        </a:spcBef>
                        <a:spcAft>
                          <a:spcPts val="0"/>
                        </a:spcAft>
                        <a:buNone/>
                      </a:pPr>
                      <a:r>
                        <a:rPr lang="fr" sz="1000"/>
                        <a:t>MASTER V8</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200"/>
                        <a:t>nDetect° / day</a:t>
                      </a:r>
                      <a:endParaRPr sz="12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5.0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300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100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1.91E-09</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1.57E-01</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3.11E-09</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2.55E-01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4.5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312</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88</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5.68E-13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3.61E-05</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3.49E-09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2.21E-01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4.0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323</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77</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6.33E-13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3.08E-05</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4.04E-09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1.96E-01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3.5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334</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66</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7.17E-13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2.56E-05</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4.99E-09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1.78E-01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3.0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344</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56</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3.28E-11</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8.42E-04</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1.21E-08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3.10E-01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2.5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352</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48</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5.02E-10</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9.47E-03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8.48E-09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1.60E-01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2.0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365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35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8.93E-10</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8.96E-03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1.18E-08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1.18E-01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1.5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373</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27</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1.41E-08</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8.42E-02</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1.92E-08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1.15E-01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1.0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385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15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1.53E-08</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2.81E-03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6.46E-08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1.19E-01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195100">
                <a:tc>
                  <a:txBody>
                    <a:bodyPr/>
                    <a:lstStyle/>
                    <a:p>
                      <a:pPr indent="0" lvl="0" marL="0" rtl="0" algn="ctr">
                        <a:lnSpc>
                          <a:spcPct val="115000"/>
                        </a:lnSpc>
                        <a:spcBef>
                          <a:spcPts val="0"/>
                        </a:spcBef>
                        <a:spcAft>
                          <a:spcPts val="0"/>
                        </a:spcAft>
                        <a:buNone/>
                      </a:pPr>
                      <a:r>
                        <a:rPr lang="fr" sz="1000"/>
                        <a:t>0.5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396</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fr" sz="1000"/>
                        <a:t>4</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3.42E-07</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4.48E-02</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3.66E-07</a:t>
                      </a:r>
                      <a:endParaRPr sz="1000">
                        <a:solidFill>
                          <a:srgbClr val="FF00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4.80E-02</a:t>
                      </a:r>
                      <a:endParaRPr sz="1000">
                        <a:solidFill>
                          <a:srgbClr val="FF00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r>
              <a:tr h="364125">
                <a:tc>
                  <a:txBody>
                    <a:bodyPr/>
                    <a:lstStyle/>
                    <a:p>
                      <a:pPr indent="0" lvl="0" marL="0" rtl="0" algn="ctr">
                        <a:lnSpc>
                          <a:spcPct val="115000"/>
                        </a:lnSpc>
                        <a:spcBef>
                          <a:spcPts val="0"/>
                        </a:spcBef>
                        <a:spcAft>
                          <a:spcPts val="0"/>
                        </a:spcAft>
                        <a:buNone/>
                      </a:pPr>
                      <a:r>
                        <a:rPr b="1" lang="fr" sz="1200"/>
                        <a:t>Total</a:t>
                      </a:r>
                      <a:endParaRPr>
                        <a:solidFill>
                          <a:srgbClr val="FF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r" sz="1000"/>
                        <a:t>-</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r" sz="1000"/>
                        <a:t>-</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r" sz="1000"/>
                        <a:t>-</a:t>
                      </a:r>
                      <a:endParaRPr b="1"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r" sz="1200"/>
                        <a:t>3.08E-01</a:t>
                      </a:r>
                      <a:endParaRPr b="1" sz="12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r" sz="1000"/>
                        <a:t>-</a:t>
                      </a:r>
                      <a:endParaRPr b="1"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r" sz="1200"/>
                        <a:t>1.72E00</a:t>
                      </a:r>
                      <a:endParaRPr b="1" sz="12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r>
            </a:tbl>
          </a:graphicData>
        </a:graphic>
      </p:graphicFrame>
      <p:sp>
        <p:nvSpPr>
          <p:cNvPr id="779" name="Google Shape;779;p53"/>
          <p:cNvSpPr/>
          <p:nvPr/>
        </p:nvSpPr>
        <p:spPr>
          <a:xfrm>
            <a:off x="265800" y="1729650"/>
            <a:ext cx="743400" cy="678300"/>
          </a:xfrm>
          <a:prstGeom prst="rect">
            <a:avLst/>
          </a:prstGeom>
          <a:solidFill>
            <a:srgbClr val="FFFFFF"/>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0" name="Google Shape;780;p53"/>
          <p:cNvPicPr preferRelativeResize="0"/>
          <p:nvPr/>
        </p:nvPicPr>
        <p:blipFill>
          <a:blip r:embed="rId4">
            <a:alphaModFix/>
          </a:blip>
          <a:stretch>
            <a:fillRect/>
          </a:stretch>
        </p:blipFill>
        <p:spPr>
          <a:xfrm>
            <a:off x="341250" y="1771200"/>
            <a:ext cx="638051" cy="595200"/>
          </a:xfrm>
          <a:prstGeom prst="rect">
            <a:avLst/>
          </a:prstGeom>
          <a:noFill/>
          <a:ln>
            <a:noFill/>
          </a:ln>
        </p:spPr>
      </p:pic>
      <p:sp>
        <p:nvSpPr>
          <p:cNvPr id="781" name="Google Shape;781;p53"/>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4"/>
            </a:pPr>
            <a:r>
              <a:rPr b="1" lang="fr" sz="2000">
                <a:solidFill>
                  <a:srgbClr val="0B5394"/>
                </a:solidFill>
                <a:latin typeface="Nunito"/>
                <a:ea typeface="Nunito"/>
                <a:cs typeface="Nunito"/>
                <a:sym typeface="Nunito"/>
              </a:rPr>
              <a:t>Data comparison</a:t>
            </a:r>
            <a:endParaRPr b="1" sz="2000">
              <a:solidFill>
                <a:srgbClr val="0B5394"/>
              </a:solidFill>
              <a:latin typeface="Nunito"/>
              <a:ea typeface="Nunito"/>
              <a:cs typeface="Nunito"/>
              <a:sym typeface="Nunito"/>
            </a:endParaRPr>
          </a:p>
        </p:txBody>
      </p:sp>
      <p:sp>
        <p:nvSpPr>
          <p:cNvPr id="782" name="Google Shape;782;p53"/>
          <p:cNvSpPr txBox="1"/>
          <p:nvPr>
            <p:ph idx="1" type="body"/>
          </p:nvPr>
        </p:nvSpPr>
        <p:spPr>
          <a:xfrm>
            <a:off x="469900" y="1275575"/>
            <a:ext cx="7229400" cy="318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Comparison with data got from the MASTER 2009 and </a:t>
            </a:r>
            <a:r>
              <a:rPr b="1" i="1" lang="fr" sz="1400">
                <a:solidFill>
                  <a:srgbClr val="0B5394"/>
                </a:solidFill>
                <a:latin typeface="Arial"/>
                <a:ea typeface="Arial"/>
                <a:cs typeface="Arial"/>
                <a:sym typeface="Arial"/>
              </a:rPr>
              <a:t>MASTER 2019 version (V8)</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p:txBody>
      </p:sp>
      <p:sp>
        <p:nvSpPr>
          <p:cNvPr id="783" name="Google Shape;783;p53"/>
          <p:cNvSpPr/>
          <p:nvPr/>
        </p:nvSpPr>
        <p:spPr>
          <a:xfrm>
            <a:off x="3557775" y="2584700"/>
            <a:ext cx="1220100" cy="12576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53"/>
          <p:cNvSpPr/>
          <p:nvPr/>
        </p:nvSpPr>
        <p:spPr>
          <a:xfrm>
            <a:off x="5779025" y="2584700"/>
            <a:ext cx="1220100" cy="12576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53"/>
          <p:cNvSpPr/>
          <p:nvPr/>
        </p:nvSpPr>
        <p:spPr>
          <a:xfrm>
            <a:off x="916925" y="2595025"/>
            <a:ext cx="183600" cy="1246800"/>
          </a:xfrm>
          <a:prstGeom prst="leftBrace">
            <a:avLst>
              <a:gd fmla="val 50000" name="adj1"/>
              <a:gd fmla="val 50000" name="adj2"/>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9" name="Shape 789"/>
        <p:cNvGrpSpPr/>
        <p:nvPr/>
      </p:nvGrpSpPr>
      <p:grpSpPr>
        <a:xfrm>
          <a:off x="0" y="0"/>
          <a:ext cx="0" cy="0"/>
          <a:chOff x="0" y="0"/>
          <a:chExt cx="0" cy="0"/>
        </a:xfrm>
      </p:grpSpPr>
      <p:sp>
        <p:nvSpPr>
          <p:cNvPr id="790" name="Google Shape;790;p5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791" name="Google Shape;791;p54"/>
          <p:cNvSpPr/>
          <p:nvPr/>
        </p:nvSpPr>
        <p:spPr>
          <a:xfrm>
            <a:off x="8060075" y="1751588"/>
            <a:ext cx="743400" cy="678300"/>
          </a:xfrm>
          <a:prstGeom prst="rect">
            <a:avLst/>
          </a:prstGeom>
          <a:solidFill>
            <a:srgbClr val="FFFFFF"/>
          </a:solidFill>
          <a:ln cap="flat" cmpd="sng" w="2857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2" name="Google Shape;792;p54"/>
          <p:cNvPicPr preferRelativeResize="0"/>
          <p:nvPr/>
        </p:nvPicPr>
        <p:blipFill>
          <a:blip r:embed="rId3">
            <a:alphaModFix/>
          </a:blip>
          <a:stretch>
            <a:fillRect/>
          </a:stretch>
        </p:blipFill>
        <p:spPr>
          <a:xfrm>
            <a:off x="8127956" y="1870775"/>
            <a:ext cx="638044" cy="439926"/>
          </a:xfrm>
          <a:prstGeom prst="rect">
            <a:avLst/>
          </a:prstGeom>
          <a:noFill/>
          <a:ln>
            <a:noFill/>
          </a:ln>
        </p:spPr>
      </p:pic>
      <p:sp>
        <p:nvSpPr>
          <p:cNvPr id="793" name="Google Shape;793;p54"/>
          <p:cNvSpPr txBox="1"/>
          <p:nvPr>
            <p:ph idx="1" type="body"/>
          </p:nvPr>
        </p:nvSpPr>
        <p:spPr>
          <a:xfrm>
            <a:off x="469900" y="1275575"/>
            <a:ext cx="7218300" cy="638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Comparison with data got from the MASTER 2009 and </a:t>
            </a:r>
            <a:r>
              <a:rPr b="1" i="1" lang="fr" sz="1400">
                <a:solidFill>
                  <a:srgbClr val="0B5394"/>
                </a:solidFill>
                <a:latin typeface="Arial"/>
                <a:ea typeface="Arial"/>
                <a:cs typeface="Arial"/>
                <a:sym typeface="Arial"/>
              </a:rPr>
              <a:t>MASTER 2019 version (V8)</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p:txBody>
      </p:sp>
      <p:sp>
        <p:nvSpPr>
          <p:cNvPr id="794" name="Google Shape;794;p54"/>
          <p:cNvSpPr/>
          <p:nvPr/>
        </p:nvSpPr>
        <p:spPr>
          <a:xfrm>
            <a:off x="265800" y="1729650"/>
            <a:ext cx="743400" cy="678300"/>
          </a:xfrm>
          <a:prstGeom prst="rect">
            <a:avLst/>
          </a:prstGeom>
          <a:solidFill>
            <a:srgbClr val="FFFFFF"/>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5" name="Google Shape;795;p54"/>
          <p:cNvPicPr preferRelativeResize="0"/>
          <p:nvPr/>
        </p:nvPicPr>
        <p:blipFill>
          <a:blip r:embed="rId4">
            <a:alphaModFix/>
          </a:blip>
          <a:stretch>
            <a:fillRect/>
          </a:stretch>
        </p:blipFill>
        <p:spPr>
          <a:xfrm>
            <a:off x="341250" y="1771200"/>
            <a:ext cx="638051" cy="595200"/>
          </a:xfrm>
          <a:prstGeom prst="rect">
            <a:avLst/>
          </a:prstGeom>
          <a:noFill/>
          <a:ln>
            <a:noFill/>
          </a:ln>
        </p:spPr>
      </p:pic>
      <p:sp>
        <p:nvSpPr>
          <p:cNvPr id="796" name="Google Shape;796;p54"/>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4"/>
            </a:pPr>
            <a:r>
              <a:rPr b="1" lang="fr" sz="2000">
                <a:solidFill>
                  <a:srgbClr val="0B5394"/>
                </a:solidFill>
                <a:latin typeface="Nunito"/>
                <a:ea typeface="Nunito"/>
                <a:cs typeface="Nunito"/>
                <a:sym typeface="Nunito"/>
              </a:rPr>
              <a:t>Data comparison</a:t>
            </a:r>
            <a:endParaRPr b="1" sz="2000">
              <a:solidFill>
                <a:srgbClr val="0B5394"/>
              </a:solidFill>
              <a:latin typeface="Nunito"/>
              <a:ea typeface="Nunito"/>
              <a:cs typeface="Nunito"/>
              <a:sym typeface="Nunito"/>
            </a:endParaRPr>
          </a:p>
        </p:txBody>
      </p:sp>
      <p:pic>
        <p:nvPicPr>
          <p:cNvPr id="797" name="Google Shape;797;p54" title="Graphique"/>
          <p:cNvPicPr preferRelativeResize="0"/>
          <p:nvPr/>
        </p:nvPicPr>
        <p:blipFill>
          <a:blip r:embed="rId5">
            <a:alphaModFix/>
          </a:blip>
          <a:stretch>
            <a:fillRect/>
          </a:stretch>
        </p:blipFill>
        <p:spPr>
          <a:xfrm>
            <a:off x="1934700" y="1613850"/>
            <a:ext cx="5322075" cy="3290818"/>
          </a:xfrm>
          <a:prstGeom prst="rect">
            <a:avLst/>
          </a:prstGeom>
          <a:noFill/>
          <a:ln>
            <a:noFill/>
          </a:ln>
        </p:spPr>
      </p:pic>
      <p:sp>
        <p:nvSpPr>
          <p:cNvPr id="798" name="Google Shape;798;p54"/>
          <p:cNvSpPr/>
          <p:nvPr/>
        </p:nvSpPr>
        <p:spPr>
          <a:xfrm>
            <a:off x="3887500" y="1998950"/>
            <a:ext cx="1368000" cy="183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2" name="Shape 802"/>
        <p:cNvGrpSpPr/>
        <p:nvPr/>
      </p:nvGrpSpPr>
      <p:grpSpPr>
        <a:xfrm>
          <a:off x="0" y="0"/>
          <a:ext cx="0" cy="0"/>
          <a:chOff x="0" y="0"/>
          <a:chExt cx="0" cy="0"/>
        </a:xfrm>
      </p:grpSpPr>
      <p:sp>
        <p:nvSpPr>
          <p:cNvPr id="803" name="Google Shape;803;p5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804" name="Google Shape;804;p55"/>
          <p:cNvSpPr/>
          <p:nvPr/>
        </p:nvSpPr>
        <p:spPr>
          <a:xfrm>
            <a:off x="8060075" y="1751588"/>
            <a:ext cx="743400" cy="678300"/>
          </a:xfrm>
          <a:prstGeom prst="rect">
            <a:avLst/>
          </a:prstGeom>
          <a:solidFill>
            <a:srgbClr val="FFFFFF"/>
          </a:solidFill>
          <a:ln cap="flat" cmpd="sng" w="2857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5" name="Google Shape;805;p55"/>
          <p:cNvPicPr preferRelativeResize="0"/>
          <p:nvPr/>
        </p:nvPicPr>
        <p:blipFill>
          <a:blip r:embed="rId3">
            <a:alphaModFix/>
          </a:blip>
          <a:stretch>
            <a:fillRect/>
          </a:stretch>
        </p:blipFill>
        <p:spPr>
          <a:xfrm>
            <a:off x="8127956" y="1870775"/>
            <a:ext cx="638044" cy="439926"/>
          </a:xfrm>
          <a:prstGeom prst="rect">
            <a:avLst/>
          </a:prstGeom>
          <a:noFill/>
          <a:ln>
            <a:noFill/>
          </a:ln>
        </p:spPr>
      </p:pic>
      <p:sp>
        <p:nvSpPr>
          <p:cNvPr id="806" name="Google Shape;806;p55"/>
          <p:cNvSpPr txBox="1"/>
          <p:nvPr>
            <p:ph idx="1" type="body"/>
          </p:nvPr>
        </p:nvSpPr>
        <p:spPr>
          <a:xfrm>
            <a:off x="469900" y="1275575"/>
            <a:ext cx="7338600" cy="638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Comparison with data got from the MASTER 2009 and </a:t>
            </a:r>
            <a:r>
              <a:rPr b="1" i="1" lang="fr" sz="1400">
                <a:solidFill>
                  <a:srgbClr val="0B5394"/>
                </a:solidFill>
                <a:latin typeface="Arial"/>
                <a:ea typeface="Arial"/>
                <a:cs typeface="Arial"/>
                <a:sym typeface="Arial"/>
              </a:rPr>
              <a:t>MASTER 2019 version (V8)</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p:txBody>
      </p:sp>
      <p:sp>
        <p:nvSpPr>
          <p:cNvPr id="807" name="Google Shape;807;p55"/>
          <p:cNvSpPr/>
          <p:nvPr/>
        </p:nvSpPr>
        <p:spPr>
          <a:xfrm>
            <a:off x="265800" y="1729650"/>
            <a:ext cx="743400" cy="678300"/>
          </a:xfrm>
          <a:prstGeom prst="rect">
            <a:avLst/>
          </a:prstGeom>
          <a:solidFill>
            <a:srgbClr val="FFFFFF"/>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8" name="Google Shape;808;p55"/>
          <p:cNvPicPr preferRelativeResize="0"/>
          <p:nvPr/>
        </p:nvPicPr>
        <p:blipFill>
          <a:blip r:embed="rId4">
            <a:alphaModFix/>
          </a:blip>
          <a:stretch>
            <a:fillRect/>
          </a:stretch>
        </p:blipFill>
        <p:spPr>
          <a:xfrm>
            <a:off x="341250" y="1771200"/>
            <a:ext cx="638051" cy="595200"/>
          </a:xfrm>
          <a:prstGeom prst="rect">
            <a:avLst/>
          </a:prstGeom>
          <a:noFill/>
          <a:ln>
            <a:noFill/>
          </a:ln>
        </p:spPr>
      </p:pic>
      <p:sp>
        <p:nvSpPr>
          <p:cNvPr id="809" name="Google Shape;809;p55"/>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4"/>
            </a:pPr>
            <a:r>
              <a:rPr b="1" lang="fr" sz="2000">
                <a:solidFill>
                  <a:srgbClr val="0B5394"/>
                </a:solidFill>
                <a:latin typeface="Nunito"/>
                <a:ea typeface="Nunito"/>
                <a:cs typeface="Nunito"/>
                <a:sym typeface="Nunito"/>
              </a:rPr>
              <a:t>Data comparison</a:t>
            </a:r>
            <a:endParaRPr b="1" sz="2000">
              <a:solidFill>
                <a:srgbClr val="0B5394"/>
              </a:solidFill>
              <a:latin typeface="Nunito"/>
              <a:ea typeface="Nunito"/>
              <a:cs typeface="Nunito"/>
              <a:sym typeface="Nunito"/>
            </a:endParaRPr>
          </a:p>
        </p:txBody>
      </p:sp>
      <p:pic>
        <p:nvPicPr>
          <p:cNvPr id="810" name="Google Shape;810;p55" title="Graphique"/>
          <p:cNvPicPr preferRelativeResize="0"/>
          <p:nvPr/>
        </p:nvPicPr>
        <p:blipFill>
          <a:blip r:embed="rId5">
            <a:alphaModFix/>
          </a:blip>
          <a:stretch>
            <a:fillRect/>
          </a:stretch>
        </p:blipFill>
        <p:spPr>
          <a:xfrm>
            <a:off x="1934700" y="1613850"/>
            <a:ext cx="5322075" cy="3290818"/>
          </a:xfrm>
          <a:prstGeom prst="rect">
            <a:avLst/>
          </a:prstGeom>
          <a:noFill/>
          <a:ln>
            <a:noFill/>
          </a:ln>
        </p:spPr>
      </p:pic>
      <p:sp>
        <p:nvSpPr>
          <p:cNvPr id="811" name="Google Shape;811;p55"/>
          <p:cNvSpPr/>
          <p:nvPr/>
        </p:nvSpPr>
        <p:spPr>
          <a:xfrm>
            <a:off x="3887500" y="1998950"/>
            <a:ext cx="1368000" cy="183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55"/>
          <p:cNvSpPr/>
          <p:nvPr/>
        </p:nvSpPr>
        <p:spPr>
          <a:xfrm>
            <a:off x="4202525" y="2334125"/>
            <a:ext cx="2487300" cy="21546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6" name="Shape 816"/>
        <p:cNvGrpSpPr/>
        <p:nvPr/>
      </p:nvGrpSpPr>
      <p:grpSpPr>
        <a:xfrm>
          <a:off x="0" y="0"/>
          <a:ext cx="0" cy="0"/>
          <a:chOff x="0" y="0"/>
          <a:chExt cx="0" cy="0"/>
        </a:xfrm>
      </p:grpSpPr>
      <p:pic>
        <p:nvPicPr>
          <p:cNvPr id="817" name="Google Shape;817;p56"/>
          <p:cNvPicPr preferRelativeResize="0"/>
          <p:nvPr/>
        </p:nvPicPr>
        <p:blipFill>
          <a:blip r:embed="rId3">
            <a:alphaModFix/>
          </a:blip>
          <a:stretch>
            <a:fillRect/>
          </a:stretch>
        </p:blipFill>
        <p:spPr>
          <a:xfrm>
            <a:off x="4731300" y="2053100"/>
            <a:ext cx="3516750" cy="2291802"/>
          </a:xfrm>
          <a:prstGeom prst="rect">
            <a:avLst/>
          </a:prstGeom>
          <a:noFill/>
          <a:ln>
            <a:noFill/>
          </a:ln>
        </p:spPr>
      </p:pic>
      <p:sp>
        <p:nvSpPr>
          <p:cNvPr id="818" name="Google Shape;818;p56"/>
          <p:cNvSpPr txBox="1"/>
          <p:nvPr>
            <p:ph idx="1" type="body"/>
          </p:nvPr>
        </p:nvSpPr>
        <p:spPr>
          <a:xfrm>
            <a:off x="469900" y="1275575"/>
            <a:ext cx="7229400" cy="1296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Comparison with data got from the MASTER 2009 and </a:t>
            </a:r>
            <a:r>
              <a:rPr b="1" i="1" lang="fr" sz="1400">
                <a:solidFill>
                  <a:srgbClr val="0B5394"/>
                </a:solidFill>
                <a:latin typeface="Arial"/>
                <a:ea typeface="Arial"/>
                <a:cs typeface="Arial"/>
                <a:sym typeface="Arial"/>
              </a:rPr>
              <a:t>MASTER 2019 version (V8)</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p:txBody>
      </p:sp>
      <p:sp>
        <p:nvSpPr>
          <p:cNvPr id="819" name="Google Shape;819;p5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820" name="Google Shape;820;p56"/>
          <p:cNvSpPr txBox="1"/>
          <p:nvPr/>
        </p:nvSpPr>
        <p:spPr>
          <a:xfrm>
            <a:off x="1457500" y="4344900"/>
            <a:ext cx="23601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000"/>
              <a:t>SD distribution with 2009 MASTER version</a:t>
            </a:r>
            <a:endParaRPr>
              <a:latin typeface="Calibri"/>
              <a:ea typeface="Calibri"/>
              <a:cs typeface="Calibri"/>
              <a:sym typeface="Calibri"/>
            </a:endParaRPr>
          </a:p>
        </p:txBody>
      </p:sp>
      <p:pic>
        <p:nvPicPr>
          <p:cNvPr id="821" name="Google Shape;821;p56"/>
          <p:cNvPicPr preferRelativeResize="0"/>
          <p:nvPr/>
        </p:nvPicPr>
        <p:blipFill>
          <a:blip r:embed="rId4">
            <a:alphaModFix/>
          </a:blip>
          <a:stretch>
            <a:fillRect/>
          </a:stretch>
        </p:blipFill>
        <p:spPr>
          <a:xfrm>
            <a:off x="1019427" y="2053099"/>
            <a:ext cx="3516750" cy="2290160"/>
          </a:xfrm>
          <a:prstGeom prst="rect">
            <a:avLst/>
          </a:prstGeom>
          <a:noFill/>
          <a:ln>
            <a:noFill/>
          </a:ln>
        </p:spPr>
      </p:pic>
      <p:sp>
        <p:nvSpPr>
          <p:cNvPr id="822" name="Google Shape;822;p56"/>
          <p:cNvSpPr/>
          <p:nvPr/>
        </p:nvSpPr>
        <p:spPr>
          <a:xfrm>
            <a:off x="8060075" y="1751588"/>
            <a:ext cx="743400" cy="678300"/>
          </a:xfrm>
          <a:prstGeom prst="rect">
            <a:avLst/>
          </a:prstGeom>
          <a:solidFill>
            <a:srgbClr val="FFFFFF"/>
          </a:solidFill>
          <a:ln cap="flat" cmpd="sng" w="2857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3" name="Google Shape;823;p56"/>
          <p:cNvPicPr preferRelativeResize="0"/>
          <p:nvPr/>
        </p:nvPicPr>
        <p:blipFill>
          <a:blip r:embed="rId5">
            <a:alphaModFix/>
          </a:blip>
          <a:stretch>
            <a:fillRect/>
          </a:stretch>
        </p:blipFill>
        <p:spPr>
          <a:xfrm>
            <a:off x="8127956" y="1870775"/>
            <a:ext cx="638044" cy="439926"/>
          </a:xfrm>
          <a:prstGeom prst="rect">
            <a:avLst/>
          </a:prstGeom>
          <a:noFill/>
          <a:ln>
            <a:noFill/>
          </a:ln>
        </p:spPr>
      </p:pic>
      <p:sp>
        <p:nvSpPr>
          <p:cNvPr id="824" name="Google Shape;824;p56"/>
          <p:cNvSpPr txBox="1"/>
          <p:nvPr/>
        </p:nvSpPr>
        <p:spPr>
          <a:xfrm>
            <a:off x="5277625" y="4344900"/>
            <a:ext cx="23601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000"/>
              <a:t>SD distribution with MASTER V8 version</a:t>
            </a:r>
            <a:endParaRPr>
              <a:latin typeface="Calibri"/>
              <a:ea typeface="Calibri"/>
              <a:cs typeface="Calibri"/>
              <a:sym typeface="Calibri"/>
            </a:endParaRPr>
          </a:p>
        </p:txBody>
      </p:sp>
      <p:sp>
        <p:nvSpPr>
          <p:cNvPr id="825" name="Google Shape;825;p56"/>
          <p:cNvSpPr/>
          <p:nvPr/>
        </p:nvSpPr>
        <p:spPr>
          <a:xfrm>
            <a:off x="265800" y="1729650"/>
            <a:ext cx="743400" cy="678300"/>
          </a:xfrm>
          <a:prstGeom prst="rect">
            <a:avLst/>
          </a:prstGeom>
          <a:solidFill>
            <a:srgbClr val="FFFFFF"/>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6" name="Google Shape;826;p56"/>
          <p:cNvPicPr preferRelativeResize="0"/>
          <p:nvPr/>
        </p:nvPicPr>
        <p:blipFill>
          <a:blip r:embed="rId6">
            <a:alphaModFix/>
          </a:blip>
          <a:stretch>
            <a:fillRect/>
          </a:stretch>
        </p:blipFill>
        <p:spPr>
          <a:xfrm>
            <a:off x="341250" y="1771200"/>
            <a:ext cx="638051" cy="595200"/>
          </a:xfrm>
          <a:prstGeom prst="rect">
            <a:avLst/>
          </a:prstGeom>
          <a:noFill/>
          <a:ln>
            <a:noFill/>
          </a:ln>
        </p:spPr>
      </p:pic>
      <p:sp>
        <p:nvSpPr>
          <p:cNvPr id="827" name="Google Shape;827;p56"/>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4"/>
            </a:pPr>
            <a:r>
              <a:rPr b="1" lang="fr" sz="2000">
                <a:solidFill>
                  <a:srgbClr val="0B5394"/>
                </a:solidFill>
                <a:latin typeface="Nunito"/>
                <a:ea typeface="Nunito"/>
                <a:cs typeface="Nunito"/>
                <a:sym typeface="Nunito"/>
              </a:rPr>
              <a:t>Data comparison</a:t>
            </a:r>
            <a:endParaRPr b="1" sz="2000">
              <a:solidFill>
                <a:srgbClr val="0B5394"/>
              </a:solidFill>
              <a:latin typeface="Nunito"/>
              <a:ea typeface="Nunito"/>
              <a:cs typeface="Nunito"/>
              <a:sym typeface="Nunito"/>
            </a:endParaRPr>
          </a:p>
        </p:txBody>
      </p:sp>
      <p:sp>
        <p:nvSpPr>
          <p:cNvPr id="828" name="Google Shape;828;p56"/>
          <p:cNvSpPr txBox="1"/>
          <p:nvPr/>
        </p:nvSpPr>
        <p:spPr>
          <a:xfrm>
            <a:off x="5083225" y="4713175"/>
            <a:ext cx="3856200" cy="22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Space Debris detection and track prediction by MiniEUSO-like telescope</a:t>
            </a:r>
            <a:endParaRPr sz="8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2" name="Shape 832"/>
        <p:cNvGrpSpPr/>
        <p:nvPr/>
      </p:nvGrpSpPr>
      <p:grpSpPr>
        <a:xfrm>
          <a:off x="0" y="0"/>
          <a:ext cx="0" cy="0"/>
          <a:chOff x="0" y="0"/>
          <a:chExt cx="0" cy="0"/>
        </a:xfrm>
      </p:grpSpPr>
      <p:pic>
        <p:nvPicPr>
          <p:cNvPr id="833" name="Google Shape;833;p57"/>
          <p:cNvPicPr preferRelativeResize="0"/>
          <p:nvPr/>
        </p:nvPicPr>
        <p:blipFill>
          <a:blip r:embed="rId3">
            <a:alphaModFix/>
          </a:blip>
          <a:stretch>
            <a:fillRect/>
          </a:stretch>
        </p:blipFill>
        <p:spPr>
          <a:xfrm>
            <a:off x="4731300" y="2053100"/>
            <a:ext cx="3516750" cy="2291802"/>
          </a:xfrm>
          <a:prstGeom prst="rect">
            <a:avLst/>
          </a:prstGeom>
          <a:noFill/>
          <a:ln>
            <a:noFill/>
          </a:ln>
        </p:spPr>
      </p:pic>
      <p:sp>
        <p:nvSpPr>
          <p:cNvPr id="834" name="Google Shape;834;p57"/>
          <p:cNvSpPr txBox="1"/>
          <p:nvPr>
            <p:ph idx="1" type="body"/>
          </p:nvPr>
        </p:nvSpPr>
        <p:spPr>
          <a:xfrm>
            <a:off x="469900" y="1275575"/>
            <a:ext cx="7505700" cy="1296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Comparison with data got from the MASTER 2009 and </a:t>
            </a:r>
            <a:r>
              <a:rPr b="1" i="1" lang="fr" sz="1400">
                <a:solidFill>
                  <a:srgbClr val="0B5394"/>
                </a:solidFill>
                <a:latin typeface="Arial"/>
                <a:ea typeface="Arial"/>
                <a:cs typeface="Arial"/>
                <a:sym typeface="Arial"/>
              </a:rPr>
              <a:t>MASTER 2019 version (V8)</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p:txBody>
      </p:sp>
      <p:sp>
        <p:nvSpPr>
          <p:cNvPr id="835" name="Google Shape;835;p5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836" name="Google Shape;836;p57"/>
          <p:cNvSpPr txBox="1"/>
          <p:nvPr/>
        </p:nvSpPr>
        <p:spPr>
          <a:xfrm>
            <a:off x="1457500" y="4344900"/>
            <a:ext cx="23601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000"/>
              <a:t>SD distribution with 2009 MASTER version</a:t>
            </a:r>
            <a:endParaRPr>
              <a:latin typeface="Calibri"/>
              <a:ea typeface="Calibri"/>
              <a:cs typeface="Calibri"/>
              <a:sym typeface="Calibri"/>
            </a:endParaRPr>
          </a:p>
        </p:txBody>
      </p:sp>
      <p:pic>
        <p:nvPicPr>
          <p:cNvPr id="837" name="Google Shape;837;p57"/>
          <p:cNvPicPr preferRelativeResize="0"/>
          <p:nvPr/>
        </p:nvPicPr>
        <p:blipFill>
          <a:blip r:embed="rId4">
            <a:alphaModFix/>
          </a:blip>
          <a:stretch>
            <a:fillRect/>
          </a:stretch>
        </p:blipFill>
        <p:spPr>
          <a:xfrm>
            <a:off x="1019427" y="2053099"/>
            <a:ext cx="3516750" cy="2290160"/>
          </a:xfrm>
          <a:prstGeom prst="rect">
            <a:avLst/>
          </a:prstGeom>
          <a:noFill/>
          <a:ln>
            <a:noFill/>
          </a:ln>
        </p:spPr>
      </p:pic>
      <p:sp>
        <p:nvSpPr>
          <p:cNvPr id="838" name="Google Shape;838;p57"/>
          <p:cNvSpPr/>
          <p:nvPr/>
        </p:nvSpPr>
        <p:spPr>
          <a:xfrm>
            <a:off x="8060075" y="1751588"/>
            <a:ext cx="743400" cy="678300"/>
          </a:xfrm>
          <a:prstGeom prst="rect">
            <a:avLst/>
          </a:prstGeom>
          <a:solidFill>
            <a:srgbClr val="FFFFFF"/>
          </a:solidFill>
          <a:ln cap="flat" cmpd="sng" w="2857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9" name="Google Shape;839;p57"/>
          <p:cNvPicPr preferRelativeResize="0"/>
          <p:nvPr/>
        </p:nvPicPr>
        <p:blipFill>
          <a:blip r:embed="rId5">
            <a:alphaModFix/>
          </a:blip>
          <a:stretch>
            <a:fillRect/>
          </a:stretch>
        </p:blipFill>
        <p:spPr>
          <a:xfrm>
            <a:off x="8127956" y="1870775"/>
            <a:ext cx="638044" cy="439926"/>
          </a:xfrm>
          <a:prstGeom prst="rect">
            <a:avLst/>
          </a:prstGeom>
          <a:noFill/>
          <a:ln>
            <a:noFill/>
          </a:ln>
        </p:spPr>
      </p:pic>
      <p:sp>
        <p:nvSpPr>
          <p:cNvPr id="840" name="Google Shape;840;p57"/>
          <p:cNvSpPr txBox="1"/>
          <p:nvPr/>
        </p:nvSpPr>
        <p:spPr>
          <a:xfrm>
            <a:off x="5277625" y="4344900"/>
            <a:ext cx="23601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000"/>
              <a:t>SD distribution with MASTER V8 version</a:t>
            </a:r>
            <a:endParaRPr>
              <a:latin typeface="Calibri"/>
              <a:ea typeface="Calibri"/>
              <a:cs typeface="Calibri"/>
              <a:sym typeface="Calibri"/>
            </a:endParaRPr>
          </a:p>
        </p:txBody>
      </p:sp>
      <p:sp>
        <p:nvSpPr>
          <p:cNvPr id="841" name="Google Shape;841;p57"/>
          <p:cNvSpPr/>
          <p:nvPr/>
        </p:nvSpPr>
        <p:spPr>
          <a:xfrm>
            <a:off x="265800" y="1729650"/>
            <a:ext cx="743400" cy="678300"/>
          </a:xfrm>
          <a:prstGeom prst="rect">
            <a:avLst/>
          </a:prstGeom>
          <a:solidFill>
            <a:srgbClr val="FFFFFF"/>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2" name="Google Shape;842;p57"/>
          <p:cNvPicPr preferRelativeResize="0"/>
          <p:nvPr/>
        </p:nvPicPr>
        <p:blipFill>
          <a:blip r:embed="rId6">
            <a:alphaModFix/>
          </a:blip>
          <a:stretch>
            <a:fillRect/>
          </a:stretch>
        </p:blipFill>
        <p:spPr>
          <a:xfrm>
            <a:off x="341250" y="1771200"/>
            <a:ext cx="638051" cy="595200"/>
          </a:xfrm>
          <a:prstGeom prst="rect">
            <a:avLst/>
          </a:prstGeom>
          <a:noFill/>
          <a:ln>
            <a:noFill/>
          </a:ln>
        </p:spPr>
      </p:pic>
      <p:sp>
        <p:nvSpPr>
          <p:cNvPr id="843" name="Google Shape;843;p57"/>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4"/>
            </a:pPr>
            <a:r>
              <a:rPr b="1" lang="fr" sz="2000">
                <a:solidFill>
                  <a:srgbClr val="0B5394"/>
                </a:solidFill>
                <a:latin typeface="Nunito"/>
                <a:ea typeface="Nunito"/>
                <a:cs typeface="Nunito"/>
                <a:sym typeface="Nunito"/>
              </a:rPr>
              <a:t>Data comparison</a:t>
            </a:r>
            <a:endParaRPr b="1" sz="2000">
              <a:solidFill>
                <a:srgbClr val="0B5394"/>
              </a:solidFill>
              <a:latin typeface="Nunito"/>
              <a:ea typeface="Nunito"/>
              <a:cs typeface="Nunito"/>
              <a:sym typeface="Nunito"/>
            </a:endParaRPr>
          </a:p>
        </p:txBody>
      </p:sp>
      <p:cxnSp>
        <p:nvCxnSpPr>
          <p:cNvPr id="844" name="Google Shape;844;p57"/>
          <p:cNvCxnSpPr/>
          <p:nvPr/>
        </p:nvCxnSpPr>
        <p:spPr>
          <a:xfrm flipH="1" rot="10800000">
            <a:off x="1349625" y="3281175"/>
            <a:ext cx="1204500" cy="5400"/>
          </a:xfrm>
          <a:prstGeom prst="straightConnector1">
            <a:avLst/>
          </a:prstGeom>
          <a:noFill/>
          <a:ln cap="flat" cmpd="sng" w="19050">
            <a:solidFill>
              <a:srgbClr val="FF0000"/>
            </a:solidFill>
            <a:prstDash val="solid"/>
            <a:round/>
            <a:headEnd len="med" w="med" type="none"/>
            <a:tailEnd len="med" w="med" type="none"/>
          </a:ln>
        </p:spPr>
      </p:cxnSp>
      <p:cxnSp>
        <p:nvCxnSpPr>
          <p:cNvPr id="845" name="Google Shape;845;p57"/>
          <p:cNvCxnSpPr/>
          <p:nvPr/>
        </p:nvCxnSpPr>
        <p:spPr>
          <a:xfrm flipH="1" rot="10800000">
            <a:off x="5071600" y="2516175"/>
            <a:ext cx="1166400" cy="5400"/>
          </a:xfrm>
          <a:prstGeom prst="straightConnector1">
            <a:avLst/>
          </a:prstGeom>
          <a:noFill/>
          <a:ln cap="flat" cmpd="sng" w="19050">
            <a:solidFill>
              <a:srgbClr val="FF0000"/>
            </a:solidFill>
            <a:prstDash val="solid"/>
            <a:round/>
            <a:headEnd len="med" w="med" type="none"/>
            <a:tailEnd len="med" w="med" type="none"/>
          </a:ln>
        </p:spPr>
      </p:cxnSp>
      <p:cxnSp>
        <p:nvCxnSpPr>
          <p:cNvPr id="846" name="Google Shape;846;p57"/>
          <p:cNvCxnSpPr/>
          <p:nvPr/>
        </p:nvCxnSpPr>
        <p:spPr>
          <a:xfrm>
            <a:off x="2554125" y="3278475"/>
            <a:ext cx="2501100" cy="8100"/>
          </a:xfrm>
          <a:prstGeom prst="straightConnector1">
            <a:avLst/>
          </a:prstGeom>
          <a:noFill/>
          <a:ln cap="flat" cmpd="sng" w="19050">
            <a:solidFill>
              <a:srgbClr val="EA9999"/>
            </a:solidFill>
            <a:prstDash val="dash"/>
            <a:round/>
            <a:headEnd len="med" w="med" type="none"/>
            <a:tailEnd len="med" w="med" type="none"/>
          </a:ln>
        </p:spPr>
      </p:cxnSp>
      <p:cxnSp>
        <p:nvCxnSpPr>
          <p:cNvPr id="847" name="Google Shape;847;p57"/>
          <p:cNvCxnSpPr/>
          <p:nvPr/>
        </p:nvCxnSpPr>
        <p:spPr>
          <a:xfrm flipH="1" rot="10800000">
            <a:off x="1365900" y="2522800"/>
            <a:ext cx="3689400" cy="4200"/>
          </a:xfrm>
          <a:prstGeom prst="straightConnector1">
            <a:avLst/>
          </a:prstGeom>
          <a:noFill/>
          <a:ln cap="flat" cmpd="sng" w="19050">
            <a:solidFill>
              <a:srgbClr val="EA9999"/>
            </a:solidFill>
            <a:prstDash val="dash"/>
            <a:round/>
            <a:headEnd len="med" w="med" type="none"/>
            <a:tailEnd len="med" w="med" type="none"/>
          </a:ln>
        </p:spPr>
      </p:cxnSp>
      <p:sp>
        <p:nvSpPr>
          <p:cNvPr id="848" name="Google Shape;848;p57"/>
          <p:cNvSpPr/>
          <p:nvPr/>
        </p:nvSpPr>
        <p:spPr>
          <a:xfrm>
            <a:off x="4426075" y="2516175"/>
            <a:ext cx="110100" cy="762300"/>
          </a:xfrm>
          <a:prstGeom prst="upDownArrow">
            <a:avLst>
              <a:gd fmla="val 50000" name="adj1"/>
              <a:gd fmla="val 50000" name="adj2"/>
            </a:avLst>
          </a:prstGeom>
          <a:solidFill>
            <a:srgbClr val="99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57"/>
          <p:cNvSpPr txBox="1"/>
          <p:nvPr/>
        </p:nvSpPr>
        <p:spPr>
          <a:xfrm>
            <a:off x="5083225" y="4713175"/>
            <a:ext cx="3856200" cy="22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Space Debris detection and track prediction by MiniEUSO-like telescope</a:t>
            </a:r>
            <a:endParaRPr sz="800">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3" name="Shape 853"/>
        <p:cNvGrpSpPr/>
        <p:nvPr/>
      </p:nvGrpSpPr>
      <p:grpSpPr>
        <a:xfrm>
          <a:off x="0" y="0"/>
          <a:ext cx="0" cy="0"/>
          <a:chOff x="0" y="0"/>
          <a:chExt cx="0" cy="0"/>
        </a:xfrm>
      </p:grpSpPr>
      <p:sp>
        <p:nvSpPr>
          <p:cNvPr id="854" name="Google Shape;854;p58"/>
          <p:cNvSpPr txBox="1"/>
          <p:nvPr>
            <p:ph idx="1" type="body"/>
          </p:nvPr>
        </p:nvSpPr>
        <p:spPr>
          <a:xfrm>
            <a:off x="469900" y="1275575"/>
            <a:ext cx="7920900" cy="2063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1</a:t>
            </a:r>
            <a:r>
              <a:rPr b="1" baseline="30000" i="1" lang="fr" sz="1400">
                <a:solidFill>
                  <a:srgbClr val="0B5394"/>
                </a:solidFill>
                <a:latin typeface="Arial"/>
                <a:ea typeface="Arial"/>
                <a:cs typeface="Arial"/>
                <a:sym typeface="Arial"/>
              </a:rPr>
              <a:t>st</a:t>
            </a:r>
            <a:r>
              <a:rPr b="1" i="1" lang="fr" sz="1400">
                <a:solidFill>
                  <a:srgbClr val="0B5394"/>
                </a:solidFill>
                <a:latin typeface="Arial"/>
                <a:ea typeface="Arial"/>
                <a:cs typeface="Arial"/>
                <a:sym typeface="Arial"/>
              </a:rPr>
              <a:t> approach : </a:t>
            </a:r>
            <a:r>
              <a:rPr b="1" i="1" lang="fr" sz="1400">
                <a:solidFill>
                  <a:srgbClr val="0B5394"/>
                </a:solidFill>
                <a:latin typeface="Arial"/>
                <a:ea typeface="Arial"/>
                <a:cs typeface="Arial"/>
                <a:sym typeface="Arial"/>
              </a:rPr>
              <a:t>Developing</a:t>
            </a:r>
            <a:r>
              <a:rPr b="1" i="1" lang="fr" sz="1400">
                <a:solidFill>
                  <a:srgbClr val="0B5394"/>
                </a:solidFill>
                <a:latin typeface="Arial"/>
                <a:ea typeface="Arial"/>
                <a:cs typeface="Arial"/>
                <a:sym typeface="Arial"/>
              </a:rPr>
              <a:t> a method to know the position of the ISS</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Knowing the date and the time when Mini-EUSO took data</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Knowing the actual position of the ISS</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Knowing the Sunset and Sunrise moment</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Possibility to calculate where was the ISS </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Estimating number of time passing through the Twilight zone </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p:txBody>
      </p:sp>
      <p:sp>
        <p:nvSpPr>
          <p:cNvPr id="855" name="Google Shape;855;p5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856" name="Google Shape;856;p58"/>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5"/>
            </a:pPr>
            <a:r>
              <a:rPr b="1" lang="fr" sz="2000">
                <a:solidFill>
                  <a:srgbClr val="0B5394"/>
                </a:solidFill>
                <a:latin typeface="Nunito"/>
                <a:ea typeface="Nunito"/>
                <a:cs typeface="Nunito"/>
                <a:sym typeface="Nunito"/>
              </a:rPr>
              <a:t>Is Mini-EUSO detected SD through observations?</a:t>
            </a:r>
            <a:endParaRPr b="1" sz="2000">
              <a:solidFill>
                <a:srgbClr val="0B5394"/>
              </a:solidFill>
              <a:latin typeface="Nunito"/>
              <a:ea typeface="Nunito"/>
              <a:cs typeface="Nunito"/>
              <a:sym typeface="Nunito"/>
            </a:endParaRPr>
          </a:p>
        </p:txBody>
      </p:sp>
      <p:pic>
        <p:nvPicPr>
          <p:cNvPr id="857" name="Google Shape;857;p58"/>
          <p:cNvPicPr preferRelativeResize="0"/>
          <p:nvPr/>
        </p:nvPicPr>
        <p:blipFill>
          <a:blip r:embed="rId3">
            <a:alphaModFix/>
          </a:blip>
          <a:stretch>
            <a:fillRect/>
          </a:stretch>
        </p:blipFill>
        <p:spPr>
          <a:xfrm>
            <a:off x="5546125" y="1570074"/>
            <a:ext cx="3355450" cy="1741049"/>
          </a:xfrm>
          <a:prstGeom prst="rect">
            <a:avLst/>
          </a:prstGeom>
          <a:noFill/>
          <a:ln>
            <a:noFill/>
          </a:ln>
        </p:spPr>
      </p:pic>
      <p:graphicFrame>
        <p:nvGraphicFramePr>
          <p:cNvPr id="858" name="Google Shape;858;p58"/>
          <p:cNvGraphicFramePr/>
          <p:nvPr/>
        </p:nvGraphicFramePr>
        <p:xfrm>
          <a:off x="318963" y="2768475"/>
          <a:ext cx="3000000" cy="3000000"/>
        </p:xfrm>
        <a:graphic>
          <a:graphicData uri="http://schemas.openxmlformats.org/drawingml/2006/table">
            <a:tbl>
              <a:tblPr>
                <a:noFill/>
                <a:tableStyleId>{4D8FB282-C4DD-418B-80C9-BB244DCA83AD}</a:tableStyleId>
              </a:tblPr>
              <a:tblGrid>
                <a:gridCol w="735850"/>
                <a:gridCol w="735850"/>
                <a:gridCol w="735850"/>
                <a:gridCol w="735850"/>
                <a:gridCol w="735850"/>
                <a:gridCol w="735850"/>
                <a:gridCol w="735850"/>
              </a:tblGrid>
              <a:tr h="182825">
                <a:tc rowSpan="2">
                  <a:txBody>
                    <a:bodyPr/>
                    <a:lstStyle/>
                    <a:p>
                      <a:pPr indent="0" lvl="0" marL="0" rtl="0" algn="ctr">
                        <a:lnSpc>
                          <a:spcPct val="115000"/>
                        </a:lnSpc>
                        <a:spcBef>
                          <a:spcPts val="0"/>
                        </a:spcBef>
                        <a:spcAft>
                          <a:spcPts val="0"/>
                        </a:spcAft>
                        <a:buNone/>
                      </a:pPr>
                      <a:r>
                        <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900">
                          <a:solidFill>
                            <a:srgbClr val="FF0000"/>
                          </a:solidFill>
                        </a:rPr>
                        <a:t>1</a:t>
                      </a:r>
                      <a:r>
                        <a:rPr b="1" baseline="30000" lang="fr" sz="900">
                          <a:solidFill>
                            <a:srgbClr val="FF0000"/>
                          </a:solidFill>
                        </a:rPr>
                        <a:t>st</a:t>
                      </a:r>
                      <a:r>
                        <a:rPr b="1" lang="fr" sz="900">
                          <a:solidFill>
                            <a:srgbClr val="FF0000"/>
                          </a:solidFill>
                        </a:rPr>
                        <a:t> session</a:t>
                      </a:r>
                      <a:endParaRPr b="1" sz="900">
                        <a:solidFill>
                          <a:srgbClr val="FF0000"/>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900">
                          <a:solidFill>
                            <a:srgbClr val="0000FF"/>
                          </a:solidFill>
                        </a:rPr>
                        <a:t>2</a:t>
                      </a:r>
                      <a:r>
                        <a:rPr b="1" baseline="30000" lang="fr" sz="900">
                          <a:solidFill>
                            <a:srgbClr val="0000FF"/>
                          </a:solidFill>
                        </a:rPr>
                        <a:t>nd</a:t>
                      </a:r>
                      <a:r>
                        <a:rPr b="1" lang="fr" sz="900">
                          <a:solidFill>
                            <a:srgbClr val="0000FF"/>
                          </a:solidFill>
                        </a:rPr>
                        <a:t> session</a:t>
                      </a:r>
                      <a:endParaRPr b="1" sz="900">
                        <a:solidFill>
                          <a:srgbClr val="00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900">
                          <a:solidFill>
                            <a:srgbClr val="9900FF"/>
                          </a:solidFill>
                        </a:rPr>
                        <a:t>3</a:t>
                      </a:r>
                      <a:r>
                        <a:rPr b="1" baseline="30000" lang="fr" sz="900">
                          <a:solidFill>
                            <a:srgbClr val="9900FF"/>
                          </a:solidFill>
                        </a:rPr>
                        <a:t>rd</a:t>
                      </a:r>
                      <a:r>
                        <a:rPr b="1" lang="fr" sz="900">
                          <a:solidFill>
                            <a:srgbClr val="9900FF"/>
                          </a:solidFill>
                        </a:rPr>
                        <a:t> session</a:t>
                      </a:r>
                      <a:endParaRPr b="1" sz="900">
                        <a:solidFill>
                          <a:srgbClr val="99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900">
                          <a:solidFill>
                            <a:srgbClr val="FF0000"/>
                          </a:solidFill>
                        </a:rPr>
                        <a:t>1</a:t>
                      </a:r>
                      <a:r>
                        <a:rPr b="1" baseline="30000" lang="fr" sz="900">
                          <a:solidFill>
                            <a:srgbClr val="FF0000"/>
                          </a:solidFill>
                        </a:rPr>
                        <a:t>st</a:t>
                      </a:r>
                      <a:r>
                        <a:rPr b="1" lang="fr" sz="900">
                          <a:solidFill>
                            <a:srgbClr val="FF0000"/>
                          </a:solidFill>
                        </a:rPr>
                        <a:t> session</a:t>
                      </a:r>
                      <a:endParaRPr b="1" sz="900">
                        <a:solidFill>
                          <a:srgbClr val="FF0000"/>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900">
                          <a:solidFill>
                            <a:srgbClr val="0000FF"/>
                          </a:solidFill>
                        </a:rPr>
                        <a:t>2</a:t>
                      </a:r>
                      <a:r>
                        <a:rPr b="1" baseline="30000" lang="fr" sz="900">
                          <a:solidFill>
                            <a:srgbClr val="0000FF"/>
                          </a:solidFill>
                        </a:rPr>
                        <a:t>nd</a:t>
                      </a:r>
                      <a:r>
                        <a:rPr b="1" lang="fr" sz="900">
                          <a:solidFill>
                            <a:srgbClr val="0000FF"/>
                          </a:solidFill>
                        </a:rPr>
                        <a:t> session</a:t>
                      </a:r>
                      <a:endParaRPr b="1" sz="900">
                        <a:solidFill>
                          <a:srgbClr val="00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900">
                          <a:solidFill>
                            <a:srgbClr val="9900FF"/>
                          </a:solidFill>
                        </a:rPr>
                        <a:t>3</a:t>
                      </a:r>
                      <a:r>
                        <a:rPr b="1" baseline="30000" lang="fr" sz="900">
                          <a:solidFill>
                            <a:srgbClr val="9900FF"/>
                          </a:solidFill>
                        </a:rPr>
                        <a:t>rd</a:t>
                      </a:r>
                      <a:r>
                        <a:rPr b="1" lang="fr" sz="900">
                          <a:solidFill>
                            <a:srgbClr val="9900FF"/>
                          </a:solidFill>
                        </a:rPr>
                        <a:t> session</a:t>
                      </a:r>
                      <a:endParaRPr b="1" sz="900">
                        <a:solidFill>
                          <a:srgbClr val="99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143700">
                <a:tc vMerge="1"/>
                <a:tc gridSpan="3">
                  <a:txBody>
                    <a:bodyPr/>
                    <a:lstStyle/>
                    <a:p>
                      <a:pPr indent="0" lvl="0" marL="0" rtl="0" algn="ctr">
                        <a:spcBef>
                          <a:spcPts val="0"/>
                        </a:spcBef>
                        <a:spcAft>
                          <a:spcPts val="0"/>
                        </a:spcAft>
                        <a:buNone/>
                      </a:pPr>
                      <a:r>
                        <a:rPr b="1" lang="fr" sz="700"/>
                        <a:t>Data duration [s]</a:t>
                      </a:r>
                      <a:endParaRPr b="1"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hMerge="1"/>
                <a:tc hMerge="1"/>
                <a:tc gridSpan="3">
                  <a:txBody>
                    <a:bodyPr/>
                    <a:lstStyle/>
                    <a:p>
                      <a:pPr indent="0" lvl="0" marL="0" rtl="0" algn="ctr">
                        <a:spcBef>
                          <a:spcPts val="0"/>
                        </a:spcBef>
                        <a:spcAft>
                          <a:spcPts val="0"/>
                        </a:spcAft>
                        <a:buNone/>
                      </a:pPr>
                      <a:r>
                        <a:rPr b="1" lang="fr" sz="700"/>
                        <a:t>Number of time passing through the Twilight zone</a:t>
                      </a:r>
                      <a:endParaRPr b="1"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hMerge="1"/>
                <a:tc hMerge="1"/>
              </a:tr>
              <a:tr h="157875">
                <a:tc>
                  <a:txBody>
                    <a:bodyPr/>
                    <a:lstStyle/>
                    <a:p>
                      <a:pPr indent="0" lvl="0" marL="0" rtl="0" algn="ctr">
                        <a:spcBef>
                          <a:spcPts val="0"/>
                        </a:spcBef>
                        <a:spcAft>
                          <a:spcPts val="0"/>
                        </a:spcAft>
                        <a:buNone/>
                      </a:pPr>
                      <a:r>
                        <a:rPr b="1" lang="fr" sz="700"/>
                        <a:t>07/10/2019</a:t>
                      </a:r>
                      <a:endParaRPr b="1"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748</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57875">
                <a:tc>
                  <a:txBody>
                    <a:bodyPr/>
                    <a:lstStyle/>
                    <a:p>
                      <a:pPr indent="0" lvl="0" marL="0" rtl="0" algn="ctr">
                        <a:spcBef>
                          <a:spcPts val="0"/>
                        </a:spcBef>
                        <a:spcAft>
                          <a:spcPts val="0"/>
                        </a:spcAft>
                        <a:buNone/>
                      </a:pPr>
                      <a:r>
                        <a:rPr b="1" lang="fr" sz="700"/>
                        <a:t>19/10/2019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655</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639</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57875">
                <a:tc>
                  <a:txBody>
                    <a:bodyPr/>
                    <a:lstStyle/>
                    <a:p>
                      <a:pPr indent="0" lvl="0" marL="0" rtl="0" algn="ctr">
                        <a:spcBef>
                          <a:spcPts val="0"/>
                        </a:spcBef>
                        <a:spcAft>
                          <a:spcPts val="0"/>
                        </a:spcAft>
                        <a:buNone/>
                      </a:pPr>
                      <a:r>
                        <a:rPr b="1" lang="fr" sz="700"/>
                        <a:t>25/10/2019</a:t>
                      </a:r>
                      <a:endParaRPr b="1"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1002</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6789</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25200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2</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9</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57900">
                <a:tc>
                  <a:txBody>
                    <a:bodyPr/>
                    <a:lstStyle/>
                    <a:p>
                      <a:pPr indent="0" lvl="0" marL="0" rtl="0" algn="ctr">
                        <a:lnSpc>
                          <a:spcPct val="115000"/>
                        </a:lnSpc>
                        <a:spcBef>
                          <a:spcPts val="0"/>
                        </a:spcBef>
                        <a:spcAft>
                          <a:spcPts val="0"/>
                        </a:spcAft>
                        <a:buNone/>
                      </a:pPr>
                      <a:r>
                        <a:rPr b="1" lang="fr" sz="700"/>
                        <a:t>06/11/2019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1310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1355</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57900">
                <a:tc>
                  <a:txBody>
                    <a:bodyPr/>
                    <a:lstStyle/>
                    <a:p>
                      <a:pPr indent="0" lvl="0" marL="0" rtl="0" algn="ctr">
                        <a:lnSpc>
                          <a:spcPct val="115000"/>
                        </a:lnSpc>
                        <a:spcBef>
                          <a:spcPts val="0"/>
                        </a:spcBef>
                        <a:spcAft>
                          <a:spcPts val="0"/>
                        </a:spcAft>
                        <a:buNone/>
                      </a:pPr>
                      <a:r>
                        <a:rPr b="1" lang="fr" sz="700"/>
                        <a:t>19/11/2019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1315</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1180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57900">
                <a:tc>
                  <a:txBody>
                    <a:bodyPr/>
                    <a:lstStyle/>
                    <a:p>
                      <a:pPr indent="0" lvl="0" marL="0" rtl="0" algn="ctr">
                        <a:lnSpc>
                          <a:spcPct val="115000"/>
                        </a:lnSpc>
                        <a:spcBef>
                          <a:spcPts val="0"/>
                        </a:spcBef>
                        <a:spcAft>
                          <a:spcPts val="0"/>
                        </a:spcAft>
                        <a:buNone/>
                      </a:pPr>
                      <a:r>
                        <a:rPr b="1" lang="fr" sz="700"/>
                        <a:t>27/11/2019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1331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1258</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57900">
                <a:tc>
                  <a:txBody>
                    <a:bodyPr/>
                    <a:lstStyle/>
                    <a:p>
                      <a:pPr indent="0" lvl="0" marL="0" rtl="0" algn="ctr">
                        <a:lnSpc>
                          <a:spcPct val="115000"/>
                        </a:lnSpc>
                        <a:spcBef>
                          <a:spcPts val="0"/>
                        </a:spcBef>
                        <a:spcAft>
                          <a:spcPts val="0"/>
                        </a:spcAft>
                        <a:buNone/>
                      </a:pPr>
                      <a:r>
                        <a:rPr b="1" lang="fr" sz="700"/>
                        <a:t>05/12/2019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1189</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1290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57900">
                <a:tc>
                  <a:txBody>
                    <a:bodyPr/>
                    <a:lstStyle/>
                    <a:p>
                      <a:pPr indent="0" lvl="0" marL="0" rtl="0" algn="ctr">
                        <a:lnSpc>
                          <a:spcPct val="115000"/>
                        </a:lnSpc>
                        <a:spcBef>
                          <a:spcPts val="0"/>
                        </a:spcBef>
                        <a:spcAft>
                          <a:spcPts val="0"/>
                        </a:spcAft>
                        <a:buNone/>
                      </a:pPr>
                      <a:r>
                        <a:rPr b="1" lang="fr" sz="700"/>
                        <a:t>30/12/2019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1316</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5198</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2</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57900">
                <a:tc>
                  <a:txBody>
                    <a:bodyPr/>
                    <a:lstStyle/>
                    <a:p>
                      <a:pPr indent="0" lvl="0" marL="0" rtl="0" algn="ctr">
                        <a:lnSpc>
                          <a:spcPct val="115000"/>
                        </a:lnSpc>
                        <a:spcBef>
                          <a:spcPts val="0"/>
                        </a:spcBef>
                        <a:spcAft>
                          <a:spcPts val="0"/>
                        </a:spcAft>
                        <a:buNone/>
                      </a:pPr>
                      <a:r>
                        <a:rPr b="1" lang="fr" sz="700"/>
                        <a:t>08/01/2020</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1320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4815</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2</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57900">
                <a:tc>
                  <a:txBody>
                    <a:bodyPr/>
                    <a:lstStyle/>
                    <a:p>
                      <a:pPr indent="0" lvl="0" marL="0" rtl="0" algn="ctr">
                        <a:lnSpc>
                          <a:spcPct val="115000"/>
                        </a:lnSpc>
                        <a:spcBef>
                          <a:spcPts val="0"/>
                        </a:spcBef>
                        <a:spcAft>
                          <a:spcPts val="0"/>
                        </a:spcAft>
                        <a:buNone/>
                      </a:pPr>
                      <a:r>
                        <a:rPr b="1" lang="fr" sz="700"/>
                        <a:t>14/01/2020</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53</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57900">
                <a:tc>
                  <a:txBody>
                    <a:bodyPr/>
                    <a:lstStyle/>
                    <a:p>
                      <a:pPr indent="0" lvl="0" marL="0" rtl="0" algn="ctr">
                        <a:lnSpc>
                          <a:spcPct val="115000"/>
                        </a:lnSpc>
                        <a:spcBef>
                          <a:spcPts val="0"/>
                        </a:spcBef>
                        <a:spcAft>
                          <a:spcPts val="0"/>
                        </a:spcAft>
                        <a:buNone/>
                      </a:pPr>
                      <a:r>
                        <a:rPr b="1" lang="fr" sz="700"/>
                        <a:t>21/02/2020</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39,638</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14</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2" name="Shape 862"/>
        <p:cNvGrpSpPr/>
        <p:nvPr/>
      </p:nvGrpSpPr>
      <p:grpSpPr>
        <a:xfrm>
          <a:off x="0" y="0"/>
          <a:ext cx="0" cy="0"/>
          <a:chOff x="0" y="0"/>
          <a:chExt cx="0" cy="0"/>
        </a:xfrm>
      </p:grpSpPr>
      <p:sp>
        <p:nvSpPr>
          <p:cNvPr id="863" name="Google Shape;863;p59"/>
          <p:cNvSpPr txBox="1"/>
          <p:nvPr>
            <p:ph idx="1" type="body"/>
          </p:nvPr>
        </p:nvSpPr>
        <p:spPr>
          <a:xfrm>
            <a:off x="469900" y="1275575"/>
            <a:ext cx="8083200" cy="3606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1</a:t>
            </a:r>
            <a:r>
              <a:rPr b="1" baseline="30000" i="1" lang="fr" sz="1400">
                <a:solidFill>
                  <a:srgbClr val="0B5394"/>
                </a:solidFill>
                <a:latin typeface="Arial"/>
                <a:ea typeface="Arial"/>
                <a:cs typeface="Arial"/>
                <a:sym typeface="Arial"/>
              </a:rPr>
              <a:t>st</a:t>
            </a:r>
            <a:r>
              <a:rPr b="1" i="1" lang="fr" sz="1400">
                <a:solidFill>
                  <a:srgbClr val="0B5394"/>
                </a:solidFill>
                <a:latin typeface="Arial"/>
                <a:ea typeface="Arial"/>
                <a:cs typeface="Arial"/>
                <a:sym typeface="Arial"/>
              </a:rPr>
              <a:t> approach : Developing a method </a:t>
            </a:r>
            <a:r>
              <a:rPr b="1" i="1" lang="fr" sz="1400">
                <a:solidFill>
                  <a:srgbClr val="0B5394"/>
                </a:solidFill>
                <a:latin typeface="Arial"/>
                <a:ea typeface="Arial"/>
                <a:cs typeface="Arial"/>
                <a:sym typeface="Arial"/>
              </a:rPr>
              <a:t>to know the position of the ISS</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Knowing the date and the time when Mini-EUSO took data</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Knowing the actual position of the ISS</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Knowing the Sunset and Sunrise moment</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Possibility to calculate where was the ISS </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Estimating number of time passing through the Twilight zone </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Need to fix some parameters</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ISS altitude</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ISS Orbital period </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In consequence, results could not be enough accurate</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How to know if these results were reliable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p:txBody>
      </p:sp>
      <p:sp>
        <p:nvSpPr>
          <p:cNvPr id="864" name="Google Shape;864;p5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865" name="Google Shape;865;p59"/>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5"/>
            </a:pPr>
            <a:r>
              <a:rPr b="1" lang="fr" sz="2000">
                <a:solidFill>
                  <a:srgbClr val="0B5394"/>
                </a:solidFill>
                <a:latin typeface="Nunito"/>
                <a:ea typeface="Nunito"/>
                <a:cs typeface="Nunito"/>
                <a:sym typeface="Nunito"/>
              </a:rPr>
              <a:t>Is Mini-EUSO detected SD ?</a:t>
            </a:r>
            <a:endParaRPr b="1" sz="2000">
              <a:solidFill>
                <a:srgbClr val="0B5394"/>
              </a:solidFill>
              <a:latin typeface="Nunito"/>
              <a:ea typeface="Nunito"/>
              <a:cs typeface="Nunito"/>
              <a:sym typeface="Nunito"/>
            </a:endParaRPr>
          </a:p>
        </p:txBody>
      </p:sp>
      <p:pic>
        <p:nvPicPr>
          <p:cNvPr id="866" name="Google Shape;866;p59"/>
          <p:cNvPicPr preferRelativeResize="0"/>
          <p:nvPr/>
        </p:nvPicPr>
        <p:blipFill>
          <a:blip r:embed="rId3">
            <a:alphaModFix/>
          </a:blip>
          <a:stretch>
            <a:fillRect/>
          </a:stretch>
        </p:blipFill>
        <p:spPr>
          <a:xfrm>
            <a:off x="5546125" y="1570074"/>
            <a:ext cx="3355450" cy="17410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0" name="Shape 870"/>
        <p:cNvGrpSpPr/>
        <p:nvPr/>
      </p:nvGrpSpPr>
      <p:grpSpPr>
        <a:xfrm>
          <a:off x="0" y="0"/>
          <a:ext cx="0" cy="0"/>
          <a:chOff x="0" y="0"/>
          <a:chExt cx="0" cy="0"/>
        </a:xfrm>
      </p:grpSpPr>
      <p:sp>
        <p:nvSpPr>
          <p:cNvPr id="871" name="Google Shape;871;p60"/>
          <p:cNvSpPr txBox="1"/>
          <p:nvPr>
            <p:ph idx="1" type="body"/>
          </p:nvPr>
        </p:nvSpPr>
        <p:spPr>
          <a:xfrm>
            <a:off x="469900" y="1275575"/>
            <a:ext cx="6852600" cy="2003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2</a:t>
            </a:r>
            <a:r>
              <a:rPr b="1" baseline="30000" i="1" lang="fr" sz="1400">
                <a:solidFill>
                  <a:srgbClr val="0B5394"/>
                </a:solidFill>
                <a:latin typeface="Arial"/>
                <a:ea typeface="Arial"/>
                <a:cs typeface="Arial"/>
                <a:sym typeface="Arial"/>
              </a:rPr>
              <a:t>nd</a:t>
            </a:r>
            <a:r>
              <a:rPr b="1" i="1" lang="fr" sz="1400">
                <a:solidFill>
                  <a:srgbClr val="0B5394"/>
                </a:solidFill>
                <a:latin typeface="Arial"/>
                <a:ea typeface="Arial"/>
                <a:cs typeface="Arial"/>
                <a:sym typeface="Arial"/>
              </a:rPr>
              <a:t> approach : Using System Tool Kit (STK) software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A mean to plot the ISS orbit according to its “</a:t>
            </a:r>
            <a:r>
              <a:rPr b="1" lang="fr" sz="1200">
                <a:solidFill>
                  <a:srgbClr val="0B5394"/>
                </a:solidFill>
                <a:latin typeface="Arial"/>
                <a:ea typeface="Arial"/>
                <a:cs typeface="Arial"/>
                <a:sym typeface="Arial"/>
              </a:rPr>
              <a:t>T</a:t>
            </a:r>
            <a:r>
              <a:rPr lang="fr" sz="1200">
                <a:solidFill>
                  <a:srgbClr val="000000"/>
                </a:solidFill>
                <a:latin typeface="Arial"/>
                <a:ea typeface="Arial"/>
                <a:cs typeface="Arial"/>
                <a:sym typeface="Arial"/>
              </a:rPr>
              <a:t>wo </a:t>
            </a:r>
            <a:r>
              <a:rPr b="1" lang="fr" sz="1200">
                <a:solidFill>
                  <a:srgbClr val="0B5394"/>
                </a:solidFill>
                <a:latin typeface="Arial"/>
                <a:ea typeface="Arial"/>
                <a:cs typeface="Arial"/>
                <a:sym typeface="Arial"/>
              </a:rPr>
              <a:t>L</a:t>
            </a:r>
            <a:r>
              <a:rPr lang="fr" sz="1200">
                <a:solidFill>
                  <a:srgbClr val="000000"/>
                </a:solidFill>
                <a:latin typeface="Arial"/>
                <a:ea typeface="Arial"/>
                <a:cs typeface="Arial"/>
                <a:sym typeface="Arial"/>
              </a:rPr>
              <a:t>ines </a:t>
            </a:r>
            <a:r>
              <a:rPr b="1" lang="fr" sz="1200">
                <a:solidFill>
                  <a:srgbClr val="0B5394"/>
                </a:solidFill>
                <a:latin typeface="Arial"/>
                <a:ea typeface="Arial"/>
                <a:cs typeface="Arial"/>
                <a:sym typeface="Arial"/>
              </a:rPr>
              <a:t>E</a:t>
            </a:r>
            <a:r>
              <a:rPr lang="fr" sz="1200">
                <a:solidFill>
                  <a:srgbClr val="000000"/>
                </a:solidFill>
                <a:latin typeface="Arial"/>
                <a:ea typeface="Arial"/>
                <a:cs typeface="Arial"/>
                <a:sym typeface="Arial"/>
              </a:rPr>
              <a:t>lements” (</a:t>
            </a:r>
            <a:r>
              <a:rPr b="1" lang="fr" sz="1200">
                <a:solidFill>
                  <a:srgbClr val="0B5394"/>
                </a:solidFill>
                <a:latin typeface="Arial"/>
                <a:ea typeface="Arial"/>
                <a:cs typeface="Arial"/>
                <a:sym typeface="Arial"/>
              </a:rPr>
              <a:t>TLE</a:t>
            </a:r>
            <a:r>
              <a:rPr lang="fr"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ISS position in function of the UTC time</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Night/Light delimitation</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Penumbra/Umbra position</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914400" rtl="0" algn="l">
              <a:spcBef>
                <a:spcPts val="0"/>
              </a:spcBef>
              <a:spcAft>
                <a:spcPts val="0"/>
              </a:spcAft>
              <a:buNone/>
            </a:pPr>
            <a:r>
              <a:t/>
            </a:r>
            <a:endParaRPr sz="1000">
              <a:solidFill>
                <a:srgbClr val="000000"/>
              </a:solidFill>
              <a:latin typeface="Arial"/>
              <a:ea typeface="Arial"/>
              <a:cs typeface="Arial"/>
              <a:sym typeface="Arial"/>
            </a:endParaRPr>
          </a:p>
        </p:txBody>
      </p:sp>
      <p:sp>
        <p:nvSpPr>
          <p:cNvPr id="872" name="Google Shape;872;p6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873" name="Google Shape;873;p60"/>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5"/>
            </a:pPr>
            <a:r>
              <a:rPr b="1" lang="fr" sz="2000">
                <a:solidFill>
                  <a:srgbClr val="0B5394"/>
                </a:solidFill>
                <a:latin typeface="Nunito"/>
                <a:ea typeface="Nunito"/>
                <a:cs typeface="Nunito"/>
                <a:sym typeface="Nunito"/>
              </a:rPr>
              <a:t>Is Mini-EUSO detected SD ?</a:t>
            </a:r>
            <a:endParaRPr b="1" sz="2000">
              <a:solidFill>
                <a:srgbClr val="0B5394"/>
              </a:solidFill>
              <a:latin typeface="Nunito"/>
              <a:ea typeface="Nunito"/>
              <a:cs typeface="Nunito"/>
              <a:sym typeface="Nunito"/>
            </a:endParaRPr>
          </a:p>
        </p:txBody>
      </p:sp>
      <p:pic>
        <p:nvPicPr>
          <p:cNvPr id="874" name="Google Shape;874;p60"/>
          <p:cNvPicPr preferRelativeResize="0"/>
          <p:nvPr/>
        </p:nvPicPr>
        <p:blipFill>
          <a:blip r:embed="rId3">
            <a:alphaModFix/>
          </a:blip>
          <a:stretch>
            <a:fillRect/>
          </a:stretch>
        </p:blipFill>
        <p:spPr>
          <a:xfrm>
            <a:off x="5850050" y="605525"/>
            <a:ext cx="2983009" cy="2266824"/>
          </a:xfrm>
          <a:prstGeom prst="rect">
            <a:avLst/>
          </a:prstGeom>
          <a:noFill/>
          <a:ln>
            <a:noFill/>
          </a:ln>
        </p:spPr>
      </p:pic>
      <p:sp>
        <p:nvSpPr>
          <p:cNvPr id="875" name="Google Shape;875;p60"/>
          <p:cNvSpPr txBox="1"/>
          <p:nvPr/>
        </p:nvSpPr>
        <p:spPr>
          <a:xfrm>
            <a:off x="5773850" y="2773450"/>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AGI</a:t>
            </a:r>
            <a:endParaRPr sz="800">
              <a:latin typeface="Calibri"/>
              <a:ea typeface="Calibri"/>
              <a:cs typeface="Calibri"/>
              <a:sym typeface="Calibri"/>
            </a:endParaRPr>
          </a:p>
        </p:txBody>
      </p:sp>
      <p:pic>
        <p:nvPicPr>
          <p:cNvPr id="876" name="Google Shape;876;p60"/>
          <p:cNvPicPr preferRelativeResize="0"/>
          <p:nvPr/>
        </p:nvPicPr>
        <p:blipFill>
          <a:blip r:embed="rId4">
            <a:alphaModFix/>
          </a:blip>
          <a:stretch>
            <a:fillRect/>
          </a:stretch>
        </p:blipFill>
        <p:spPr>
          <a:xfrm>
            <a:off x="2686200" y="2599000"/>
            <a:ext cx="2834499" cy="18896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0" name="Shape 880"/>
        <p:cNvGrpSpPr/>
        <p:nvPr/>
      </p:nvGrpSpPr>
      <p:grpSpPr>
        <a:xfrm>
          <a:off x="0" y="0"/>
          <a:ext cx="0" cy="0"/>
          <a:chOff x="0" y="0"/>
          <a:chExt cx="0" cy="0"/>
        </a:xfrm>
      </p:grpSpPr>
      <p:sp>
        <p:nvSpPr>
          <p:cNvPr id="881" name="Google Shape;881;p61"/>
          <p:cNvSpPr txBox="1"/>
          <p:nvPr>
            <p:ph idx="1" type="body"/>
          </p:nvPr>
        </p:nvSpPr>
        <p:spPr>
          <a:xfrm>
            <a:off x="469900" y="1275575"/>
            <a:ext cx="6852600" cy="3312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2</a:t>
            </a:r>
            <a:r>
              <a:rPr b="1" baseline="30000" i="1" lang="fr" sz="1400">
                <a:solidFill>
                  <a:srgbClr val="0B5394"/>
                </a:solidFill>
                <a:latin typeface="Arial"/>
                <a:ea typeface="Arial"/>
                <a:cs typeface="Arial"/>
                <a:sym typeface="Arial"/>
              </a:rPr>
              <a:t>nd</a:t>
            </a:r>
            <a:r>
              <a:rPr b="1" i="1" lang="fr" sz="1400">
                <a:solidFill>
                  <a:srgbClr val="0B5394"/>
                </a:solidFill>
                <a:latin typeface="Arial"/>
                <a:ea typeface="Arial"/>
                <a:cs typeface="Arial"/>
                <a:sym typeface="Arial"/>
              </a:rPr>
              <a:t> approach : Using System Tool Kit (STK) software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A mean to plot the ISS orbit according to its “</a:t>
            </a:r>
            <a:r>
              <a:rPr b="1" lang="fr" sz="1200">
                <a:solidFill>
                  <a:srgbClr val="0B5394"/>
                </a:solidFill>
                <a:latin typeface="Arial"/>
                <a:ea typeface="Arial"/>
                <a:cs typeface="Arial"/>
                <a:sym typeface="Arial"/>
              </a:rPr>
              <a:t>T</a:t>
            </a:r>
            <a:r>
              <a:rPr lang="fr" sz="1200">
                <a:solidFill>
                  <a:srgbClr val="000000"/>
                </a:solidFill>
                <a:latin typeface="Arial"/>
                <a:ea typeface="Arial"/>
                <a:cs typeface="Arial"/>
                <a:sym typeface="Arial"/>
              </a:rPr>
              <a:t>wo </a:t>
            </a:r>
            <a:r>
              <a:rPr b="1" lang="fr" sz="1200">
                <a:solidFill>
                  <a:srgbClr val="0B5394"/>
                </a:solidFill>
                <a:latin typeface="Arial"/>
                <a:ea typeface="Arial"/>
                <a:cs typeface="Arial"/>
                <a:sym typeface="Arial"/>
              </a:rPr>
              <a:t>L</a:t>
            </a:r>
            <a:r>
              <a:rPr lang="fr" sz="1200">
                <a:solidFill>
                  <a:srgbClr val="000000"/>
                </a:solidFill>
                <a:latin typeface="Arial"/>
                <a:ea typeface="Arial"/>
                <a:cs typeface="Arial"/>
                <a:sym typeface="Arial"/>
              </a:rPr>
              <a:t>ines </a:t>
            </a:r>
            <a:r>
              <a:rPr b="1" lang="fr" sz="1200">
                <a:solidFill>
                  <a:srgbClr val="0B5394"/>
                </a:solidFill>
                <a:latin typeface="Arial"/>
                <a:ea typeface="Arial"/>
                <a:cs typeface="Arial"/>
                <a:sym typeface="Arial"/>
              </a:rPr>
              <a:t>E</a:t>
            </a:r>
            <a:r>
              <a:rPr lang="fr" sz="1200">
                <a:solidFill>
                  <a:srgbClr val="000000"/>
                </a:solidFill>
                <a:latin typeface="Arial"/>
                <a:ea typeface="Arial"/>
                <a:cs typeface="Arial"/>
                <a:sym typeface="Arial"/>
              </a:rPr>
              <a:t>lements” (</a:t>
            </a:r>
            <a:r>
              <a:rPr b="1" lang="fr" sz="1200">
                <a:solidFill>
                  <a:srgbClr val="0B5394"/>
                </a:solidFill>
                <a:latin typeface="Arial"/>
                <a:ea typeface="Arial"/>
                <a:cs typeface="Arial"/>
                <a:sym typeface="Arial"/>
              </a:rPr>
              <a:t>TLE</a:t>
            </a:r>
            <a:r>
              <a:rPr lang="fr"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ISS position in function of the UTC time</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Night/Light delimitation</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Penumbra/Umbra position</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Results comparison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fr" sz="1200">
                <a:solidFill>
                  <a:srgbClr val="000000"/>
                </a:solidFill>
                <a:latin typeface="Arial"/>
                <a:ea typeface="Arial"/>
                <a:cs typeface="Arial"/>
                <a:sym typeface="Arial"/>
              </a:rPr>
              <a:t>Globally my method follows the same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fr" sz="1200">
                <a:solidFill>
                  <a:srgbClr val="000000"/>
                </a:solidFill>
                <a:latin typeface="Arial"/>
                <a:ea typeface="Arial"/>
                <a:cs typeface="Arial"/>
                <a:sym typeface="Arial"/>
              </a:rPr>
              <a:t>tendency than STK</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fr" sz="1200">
                <a:solidFill>
                  <a:srgbClr val="000000"/>
                </a:solidFill>
                <a:latin typeface="Arial"/>
                <a:ea typeface="Arial"/>
                <a:cs typeface="Arial"/>
                <a:sym typeface="Arial"/>
              </a:rPr>
              <a:t>However there’s a uncertainty of +/- 1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fr" sz="1200">
                <a:solidFill>
                  <a:srgbClr val="000000"/>
                </a:solidFill>
                <a:latin typeface="Arial"/>
                <a:ea typeface="Arial"/>
                <a:cs typeface="Arial"/>
                <a:sym typeface="Arial"/>
              </a:rPr>
              <a:t>which is directly related to the</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fr" sz="1200">
                <a:solidFill>
                  <a:srgbClr val="000000"/>
                </a:solidFill>
                <a:latin typeface="Arial"/>
                <a:ea typeface="Arial"/>
                <a:cs typeface="Arial"/>
                <a:sym typeface="Arial"/>
              </a:rPr>
              <a:t>fact that I need to fix some parameters</a:t>
            </a:r>
            <a:endParaRPr sz="1000">
              <a:solidFill>
                <a:srgbClr val="000000"/>
              </a:solidFill>
              <a:latin typeface="Arial"/>
              <a:ea typeface="Arial"/>
              <a:cs typeface="Arial"/>
              <a:sym typeface="Arial"/>
            </a:endParaRPr>
          </a:p>
        </p:txBody>
      </p:sp>
      <p:sp>
        <p:nvSpPr>
          <p:cNvPr id="882" name="Google Shape;882;p6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883" name="Google Shape;883;p61"/>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5"/>
            </a:pPr>
            <a:r>
              <a:rPr b="1" lang="fr" sz="2000">
                <a:solidFill>
                  <a:srgbClr val="0B5394"/>
                </a:solidFill>
                <a:latin typeface="Nunito"/>
                <a:ea typeface="Nunito"/>
                <a:cs typeface="Nunito"/>
                <a:sym typeface="Nunito"/>
              </a:rPr>
              <a:t>Is Mini-EUSO detected SD ?</a:t>
            </a:r>
            <a:endParaRPr b="1" sz="2000">
              <a:solidFill>
                <a:srgbClr val="0B5394"/>
              </a:solidFill>
              <a:latin typeface="Nunito"/>
              <a:ea typeface="Nunito"/>
              <a:cs typeface="Nunito"/>
              <a:sym typeface="Nunito"/>
            </a:endParaRPr>
          </a:p>
        </p:txBody>
      </p:sp>
      <p:pic>
        <p:nvPicPr>
          <p:cNvPr id="884" name="Google Shape;884;p61"/>
          <p:cNvPicPr preferRelativeResize="0"/>
          <p:nvPr/>
        </p:nvPicPr>
        <p:blipFill>
          <a:blip r:embed="rId3">
            <a:alphaModFix/>
          </a:blip>
          <a:stretch>
            <a:fillRect/>
          </a:stretch>
        </p:blipFill>
        <p:spPr>
          <a:xfrm>
            <a:off x="5850050" y="605525"/>
            <a:ext cx="2983009" cy="2266824"/>
          </a:xfrm>
          <a:prstGeom prst="rect">
            <a:avLst/>
          </a:prstGeom>
          <a:noFill/>
          <a:ln>
            <a:noFill/>
          </a:ln>
        </p:spPr>
      </p:pic>
      <p:sp>
        <p:nvSpPr>
          <p:cNvPr id="885" name="Google Shape;885;p61"/>
          <p:cNvSpPr txBox="1"/>
          <p:nvPr/>
        </p:nvSpPr>
        <p:spPr>
          <a:xfrm>
            <a:off x="5773850" y="2773450"/>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AGI</a:t>
            </a:r>
            <a:endParaRPr sz="800">
              <a:latin typeface="Calibri"/>
              <a:ea typeface="Calibri"/>
              <a:cs typeface="Calibri"/>
              <a:sym typeface="Calibri"/>
            </a:endParaRPr>
          </a:p>
        </p:txBody>
      </p:sp>
      <p:graphicFrame>
        <p:nvGraphicFramePr>
          <p:cNvPr id="886" name="Google Shape;886;p61"/>
          <p:cNvGraphicFramePr/>
          <p:nvPr/>
        </p:nvGraphicFramePr>
        <p:xfrm>
          <a:off x="3360000" y="2610175"/>
          <a:ext cx="3000000" cy="3000000"/>
        </p:xfrm>
        <a:graphic>
          <a:graphicData uri="http://schemas.openxmlformats.org/drawingml/2006/table">
            <a:tbl>
              <a:tblPr>
                <a:noFill/>
                <a:tableStyleId>{4D8FB282-C4DD-418B-80C9-BB244DCA83AD}</a:tableStyleId>
              </a:tblPr>
              <a:tblGrid>
                <a:gridCol w="556175"/>
                <a:gridCol w="710350"/>
                <a:gridCol w="710350"/>
                <a:gridCol w="710350"/>
                <a:gridCol w="710350"/>
                <a:gridCol w="710350"/>
                <a:gridCol w="710350"/>
              </a:tblGrid>
              <a:tr h="159450">
                <a:tc rowSpan="2">
                  <a:txBody>
                    <a:bodyPr/>
                    <a:lstStyle/>
                    <a:p>
                      <a:pPr indent="0" lvl="0" marL="0" rtl="0" algn="ctr">
                        <a:lnSpc>
                          <a:spcPct val="115000"/>
                        </a:lnSpc>
                        <a:spcBef>
                          <a:spcPts val="0"/>
                        </a:spcBef>
                        <a:spcAft>
                          <a:spcPts val="0"/>
                        </a:spcAft>
                        <a:buNone/>
                      </a:pPr>
                      <a:r>
                        <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900">
                          <a:solidFill>
                            <a:srgbClr val="FF0000"/>
                          </a:solidFill>
                        </a:rPr>
                        <a:t>1</a:t>
                      </a:r>
                      <a:r>
                        <a:rPr b="1" baseline="30000" lang="fr" sz="900">
                          <a:solidFill>
                            <a:srgbClr val="FF0000"/>
                          </a:solidFill>
                        </a:rPr>
                        <a:t>st</a:t>
                      </a:r>
                      <a:r>
                        <a:rPr b="1" lang="fr" sz="900">
                          <a:solidFill>
                            <a:srgbClr val="FF0000"/>
                          </a:solidFill>
                        </a:rPr>
                        <a:t> session</a:t>
                      </a:r>
                      <a:endParaRPr b="1" sz="900">
                        <a:solidFill>
                          <a:srgbClr val="FF0000"/>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900">
                          <a:solidFill>
                            <a:srgbClr val="0000FF"/>
                          </a:solidFill>
                        </a:rPr>
                        <a:t>2</a:t>
                      </a:r>
                      <a:r>
                        <a:rPr b="1" baseline="30000" lang="fr" sz="900">
                          <a:solidFill>
                            <a:srgbClr val="0000FF"/>
                          </a:solidFill>
                        </a:rPr>
                        <a:t>nd</a:t>
                      </a:r>
                      <a:r>
                        <a:rPr b="1" lang="fr" sz="900">
                          <a:solidFill>
                            <a:srgbClr val="0000FF"/>
                          </a:solidFill>
                        </a:rPr>
                        <a:t> session</a:t>
                      </a:r>
                      <a:endParaRPr b="1" sz="900">
                        <a:solidFill>
                          <a:srgbClr val="00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900">
                          <a:solidFill>
                            <a:srgbClr val="9900FF"/>
                          </a:solidFill>
                        </a:rPr>
                        <a:t>3</a:t>
                      </a:r>
                      <a:r>
                        <a:rPr b="1" baseline="30000" lang="fr" sz="900">
                          <a:solidFill>
                            <a:srgbClr val="9900FF"/>
                          </a:solidFill>
                        </a:rPr>
                        <a:t>rd</a:t>
                      </a:r>
                      <a:r>
                        <a:rPr b="1" lang="fr" sz="900">
                          <a:solidFill>
                            <a:srgbClr val="9900FF"/>
                          </a:solidFill>
                        </a:rPr>
                        <a:t> session</a:t>
                      </a:r>
                      <a:endParaRPr b="1" sz="900">
                        <a:solidFill>
                          <a:srgbClr val="9900FF"/>
                        </a:solidFill>
                      </a:endParaRPr>
                    </a:p>
                  </a:txBody>
                  <a:tcPr marT="19075" marB="1907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900">
                          <a:solidFill>
                            <a:srgbClr val="FF0000"/>
                          </a:solidFill>
                        </a:rPr>
                        <a:t>1</a:t>
                      </a:r>
                      <a:r>
                        <a:rPr b="1" baseline="30000" lang="fr" sz="900">
                          <a:solidFill>
                            <a:srgbClr val="FF0000"/>
                          </a:solidFill>
                        </a:rPr>
                        <a:t>st</a:t>
                      </a:r>
                      <a:r>
                        <a:rPr b="1" lang="fr" sz="900">
                          <a:solidFill>
                            <a:srgbClr val="FF0000"/>
                          </a:solidFill>
                        </a:rPr>
                        <a:t> session</a:t>
                      </a:r>
                      <a:endParaRPr b="1" sz="900">
                        <a:solidFill>
                          <a:srgbClr val="FF0000"/>
                        </a:solidFill>
                      </a:endParaRPr>
                    </a:p>
                  </a:txBody>
                  <a:tcPr marT="19075" marB="19075"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900">
                          <a:solidFill>
                            <a:srgbClr val="0000FF"/>
                          </a:solidFill>
                        </a:rPr>
                        <a:t>2</a:t>
                      </a:r>
                      <a:r>
                        <a:rPr b="1" baseline="30000" lang="fr" sz="900">
                          <a:solidFill>
                            <a:srgbClr val="0000FF"/>
                          </a:solidFill>
                        </a:rPr>
                        <a:t>nd</a:t>
                      </a:r>
                      <a:r>
                        <a:rPr b="1" lang="fr" sz="900">
                          <a:solidFill>
                            <a:srgbClr val="0000FF"/>
                          </a:solidFill>
                        </a:rPr>
                        <a:t> session</a:t>
                      </a:r>
                      <a:endParaRPr b="1" sz="900">
                        <a:solidFill>
                          <a:srgbClr val="00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900">
                          <a:solidFill>
                            <a:srgbClr val="9900FF"/>
                          </a:solidFill>
                        </a:rPr>
                        <a:t>3</a:t>
                      </a:r>
                      <a:r>
                        <a:rPr b="1" baseline="30000" lang="fr" sz="900">
                          <a:solidFill>
                            <a:srgbClr val="9900FF"/>
                          </a:solidFill>
                        </a:rPr>
                        <a:t>rd</a:t>
                      </a:r>
                      <a:r>
                        <a:rPr b="1" lang="fr" sz="900">
                          <a:solidFill>
                            <a:srgbClr val="9900FF"/>
                          </a:solidFill>
                        </a:rPr>
                        <a:t> session</a:t>
                      </a:r>
                      <a:endParaRPr b="1" sz="900">
                        <a:solidFill>
                          <a:srgbClr val="99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197400">
                <a:tc vMerge="1"/>
                <a:tc gridSpan="3">
                  <a:txBody>
                    <a:bodyPr/>
                    <a:lstStyle/>
                    <a:p>
                      <a:pPr indent="0" lvl="0" marL="0" rtl="0" algn="ctr">
                        <a:spcBef>
                          <a:spcPts val="0"/>
                        </a:spcBef>
                        <a:spcAft>
                          <a:spcPts val="0"/>
                        </a:spcAft>
                        <a:buNone/>
                      </a:pPr>
                      <a:r>
                        <a:rPr lang="fr" sz="700"/>
                        <a:t>Number of time passing through the Twilight zone </a:t>
                      </a:r>
                      <a:r>
                        <a:rPr b="1" lang="fr" sz="700"/>
                        <a:t>with my method</a:t>
                      </a:r>
                      <a:endParaRPr b="1" sz="700"/>
                    </a:p>
                  </a:txBody>
                  <a:tcPr marT="19075" marB="1907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hMerge="1"/>
                <a:tc hMerge="1"/>
                <a:tc gridSpan="3">
                  <a:txBody>
                    <a:bodyPr/>
                    <a:lstStyle/>
                    <a:p>
                      <a:pPr indent="0" lvl="0" marL="0" rtl="0" algn="ctr">
                        <a:spcBef>
                          <a:spcPts val="0"/>
                        </a:spcBef>
                        <a:spcAft>
                          <a:spcPts val="0"/>
                        </a:spcAft>
                        <a:buNone/>
                      </a:pPr>
                      <a:r>
                        <a:rPr lang="fr" sz="700"/>
                        <a:t>Number of time passing through the Twilight zone</a:t>
                      </a:r>
                      <a:r>
                        <a:rPr b="1" lang="fr" sz="700"/>
                        <a:t> with STK</a:t>
                      </a:r>
                      <a:endParaRPr b="1" sz="700"/>
                    </a:p>
                  </a:txBody>
                  <a:tcPr marT="19075" marB="19075"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hMerge="1"/>
                <a:tc hMerge="1"/>
              </a:tr>
              <a:tr h="136800">
                <a:tc>
                  <a:txBody>
                    <a:bodyPr/>
                    <a:lstStyle/>
                    <a:p>
                      <a:pPr indent="0" lvl="0" marL="0" rtl="0" algn="ctr">
                        <a:spcBef>
                          <a:spcPts val="0"/>
                        </a:spcBef>
                        <a:spcAft>
                          <a:spcPts val="0"/>
                        </a:spcAft>
                        <a:buNone/>
                      </a:pPr>
                      <a:r>
                        <a:rPr b="1" lang="fr" sz="700"/>
                        <a:t>07/10/2019</a:t>
                      </a:r>
                      <a:endParaRPr b="1"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36800">
                <a:tc>
                  <a:txBody>
                    <a:bodyPr/>
                    <a:lstStyle/>
                    <a:p>
                      <a:pPr indent="0" lvl="0" marL="0" rtl="0" algn="ctr">
                        <a:spcBef>
                          <a:spcPts val="0"/>
                        </a:spcBef>
                        <a:spcAft>
                          <a:spcPts val="0"/>
                        </a:spcAft>
                        <a:buNone/>
                      </a:pPr>
                      <a:r>
                        <a:rPr b="1" lang="fr" sz="700"/>
                        <a:t>19/10/2019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36800">
                <a:tc>
                  <a:txBody>
                    <a:bodyPr/>
                    <a:lstStyle/>
                    <a:p>
                      <a:pPr indent="0" lvl="0" marL="0" rtl="0" algn="ctr">
                        <a:spcBef>
                          <a:spcPts val="0"/>
                        </a:spcBef>
                        <a:spcAft>
                          <a:spcPts val="0"/>
                        </a:spcAft>
                        <a:buNone/>
                      </a:pPr>
                      <a:r>
                        <a:rPr b="1" lang="fr" sz="700"/>
                        <a:t>25/10/2019</a:t>
                      </a:r>
                      <a:endParaRPr b="1"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3</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9</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2</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8</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36825">
                <a:tc>
                  <a:txBody>
                    <a:bodyPr/>
                    <a:lstStyle/>
                    <a:p>
                      <a:pPr indent="0" lvl="0" marL="0" rtl="0" algn="ctr">
                        <a:lnSpc>
                          <a:spcPct val="115000"/>
                        </a:lnSpc>
                        <a:spcBef>
                          <a:spcPts val="0"/>
                        </a:spcBef>
                        <a:spcAft>
                          <a:spcPts val="0"/>
                        </a:spcAft>
                        <a:buNone/>
                      </a:pPr>
                      <a:r>
                        <a:rPr b="1" lang="fr" sz="700"/>
                        <a:t>06/11/2019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36825">
                <a:tc>
                  <a:txBody>
                    <a:bodyPr/>
                    <a:lstStyle/>
                    <a:p>
                      <a:pPr indent="0" lvl="0" marL="0" rtl="0" algn="ctr">
                        <a:lnSpc>
                          <a:spcPct val="115000"/>
                        </a:lnSpc>
                        <a:spcBef>
                          <a:spcPts val="0"/>
                        </a:spcBef>
                        <a:spcAft>
                          <a:spcPts val="0"/>
                        </a:spcAft>
                        <a:buNone/>
                      </a:pPr>
                      <a:r>
                        <a:rPr b="1" lang="fr" sz="700"/>
                        <a:t>19/11/2019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45750">
                <a:tc>
                  <a:txBody>
                    <a:bodyPr/>
                    <a:lstStyle/>
                    <a:p>
                      <a:pPr indent="0" lvl="0" marL="0" rtl="0" algn="ctr">
                        <a:lnSpc>
                          <a:spcPct val="115000"/>
                        </a:lnSpc>
                        <a:spcBef>
                          <a:spcPts val="0"/>
                        </a:spcBef>
                        <a:spcAft>
                          <a:spcPts val="0"/>
                        </a:spcAft>
                        <a:buNone/>
                      </a:pPr>
                      <a:r>
                        <a:rPr b="1" lang="fr" sz="700"/>
                        <a:t>27/11/2019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36825">
                <a:tc>
                  <a:txBody>
                    <a:bodyPr/>
                    <a:lstStyle/>
                    <a:p>
                      <a:pPr indent="0" lvl="0" marL="0" rtl="0" algn="ctr">
                        <a:lnSpc>
                          <a:spcPct val="115000"/>
                        </a:lnSpc>
                        <a:spcBef>
                          <a:spcPts val="0"/>
                        </a:spcBef>
                        <a:spcAft>
                          <a:spcPts val="0"/>
                        </a:spcAft>
                        <a:buNone/>
                      </a:pPr>
                      <a:r>
                        <a:rPr b="1" lang="fr" sz="700"/>
                        <a:t>05/12/2019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36825">
                <a:tc>
                  <a:txBody>
                    <a:bodyPr/>
                    <a:lstStyle/>
                    <a:p>
                      <a:pPr indent="0" lvl="0" marL="0" rtl="0" algn="ctr">
                        <a:lnSpc>
                          <a:spcPct val="115000"/>
                        </a:lnSpc>
                        <a:spcBef>
                          <a:spcPts val="0"/>
                        </a:spcBef>
                        <a:spcAft>
                          <a:spcPts val="0"/>
                        </a:spcAft>
                        <a:buNone/>
                      </a:pPr>
                      <a:r>
                        <a:rPr b="1" lang="fr" sz="700"/>
                        <a:t>30/12/2019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2</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36825">
                <a:tc>
                  <a:txBody>
                    <a:bodyPr/>
                    <a:lstStyle/>
                    <a:p>
                      <a:pPr indent="0" lvl="0" marL="0" rtl="0" algn="ctr">
                        <a:lnSpc>
                          <a:spcPct val="115000"/>
                        </a:lnSpc>
                        <a:spcBef>
                          <a:spcPts val="0"/>
                        </a:spcBef>
                        <a:spcAft>
                          <a:spcPts val="0"/>
                        </a:spcAft>
                        <a:buNone/>
                      </a:pPr>
                      <a:r>
                        <a:rPr b="1" lang="fr" sz="700"/>
                        <a:t>08/01/2020</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2</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36825">
                <a:tc>
                  <a:txBody>
                    <a:bodyPr/>
                    <a:lstStyle/>
                    <a:p>
                      <a:pPr indent="0" lvl="0" marL="0" rtl="0" algn="ctr">
                        <a:lnSpc>
                          <a:spcPct val="115000"/>
                        </a:lnSpc>
                        <a:spcBef>
                          <a:spcPts val="0"/>
                        </a:spcBef>
                        <a:spcAft>
                          <a:spcPts val="0"/>
                        </a:spcAft>
                        <a:buNone/>
                      </a:pPr>
                      <a:r>
                        <a:rPr b="1" lang="fr" sz="700"/>
                        <a:t>14/01/2020</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36825">
                <a:tc>
                  <a:txBody>
                    <a:bodyPr/>
                    <a:lstStyle/>
                    <a:p>
                      <a:pPr indent="0" lvl="0" marL="0" rtl="0" algn="ctr">
                        <a:lnSpc>
                          <a:spcPct val="115000"/>
                        </a:lnSpc>
                        <a:spcBef>
                          <a:spcPts val="0"/>
                        </a:spcBef>
                        <a:spcAft>
                          <a:spcPts val="0"/>
                        </a:spcAft>
                        <a:buNone/>
                      </a:pPr>
                      <a:r>
                        <a:rPr b="1" lang="fr" sz="700"/>
                        <a:t>21/02/2020</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15</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14</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17"/>
          <p:cNvSpPr txBox="1"/>
          <p:nvPr>
            <p:ph idx="1" type="body"/>
          </p:nvPr>
        </p:nvSpPr>
        <p:spPr>
          <a:xfrm>
            <a:off x="469900" y="1275575"/>
            <a:ext cx="6404700" cy="3434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FF0000"/>
                </a:solidFill>
                <a:latin typeface="Arial"/>
                <a:ea typeface="Arial"/>
                <a:cs typeface="Arial"/>
                <a:sym typeface="Arial"/>
              </a:rPr>
              <a:t>J</a:t>
            </a:r>
            <a:r>
              <a:rPr b="1" i="1" lang="fr" sz="1400">
                <a:solidFill>
                  <a:srgbClr val="0B5394"/>
                </a:solidFill>
                <a:latin typeface="Arial"/>
                <a:ea typeface="Arial"/>
                <a:cs typeface="Arial"/>
                <a:sym typeface="Arial"/>
              </a:rPr>
              <a:t>oint </a:t>
            </a:r>
            <a:r>
              <a:rPr b="1" i="1" lang="fr" sz="1400">
                <a:solidFill>
                  <a:srgbClr val="FF0000"/>
                </a:solidFill>
                <a:latin typeface="Arial"/>
                <a:ea typeface="Arial"/>
                <a:cs typeface="Arial"/>
                <a:sym typeface="Arial"/>
              </a:rPr>
              <a:t>E</a:t>
            </a:r>
            <a:r>
              <a:rPr b="1" i="1" lang="fr" sz="1400">
                <a:solidFill>
                  <a:srgbClr val="0B5394"/>
                </a:solidFill>
                <a:latin typeface="Arial"/>
                <a:ea typeface="Arial"/>
                <a:cs typeface="Arial"/>
                <a:sym typeface="Arial"/>
              </a:rPr>
              <a:t>xperiment </a:t>
            </a:r>
            <a:r>
              <a:rPr b="1" i="1" lang="fr" sz="1400">
                <a:solidFill>
                  <a:srgbClr val="FF0000"/>
                </a:solidFill>
                <a:latin typeface="Arial"/>
                <a:ea typeface="Arial"/>
                <a:cs typeface="Arial"/>
                <a:sym typeface="Arial"/>
              </a:rPr>
              <a:t>M</a:t>
            </a:r>
            <a:r>
              <a:rPr b="1" i="1" lang="fr" sz="1400">
                <a:solidFill>
                  <a:srgbClr val="0B5394"/>
                </a:solidFill>
                <a:latin typeface="Arial"/>
                <a:ea typeface="Arial"/>
                <a:cs typeface="Arial"/>
                <a:sym typeface="Arial"/>
              </a:rPr>
              <a:t>issions for </a:t>
            </a:r>
            <a:r>
              <a:rPr b="1" i="1" lang="fr" sz="1400">
                <a:solidFill>
                  <a:srgbClr val="FF0000"/>
                </a:solidFill>
                <a:latin typeface="Arial"/>
                <a:ea typeface="Arial"/>
                <a:cs typeface="Arial"/>
                <a:sym typeface="Arial"/>
              </a:rPr>
              <a:t>E</a:t>
            </a:r>
            <a:r>
              <a:rPr b="1" i="1" lang="fr" sz="1400">
                <a:solidFill>
                  <a:srgbClr val="0B5394"/>
                </a:solidFill>
                <a:latin typeface="Arial"/>
                <a:ea typeface="Arial"/>
                <a:cs typeface="Arial"/>
                <a:sym typeface="Arial"/>
              </a:rPr>
              <a:t>xtreme </a:t>
            </a:r>
            <a:r>
              <a:rPr b="1" i="1" lang="fr" sz="1400">
                <a:solidFill>
                  <a:srgbClr val="FF0000"/>
                </a:solidFill>
                <a:latin typeface="Arial"/>
                <a:ea typeface="Arial"/>
                <a:cs typeface="Arial"/>
                <a:sym typeface="Arial"/>
              </a:rPr>
              <a:t>U</a:t>
            </a:r>
            <a:r>
              <a:rPr b="1" i="1" lang="fr" sz="1400">
                <a:solidFill>
                  <a:srgbClr val="0B5394"/>
                </a:solidFill>
                <a:latin typeface="Arial"/>
                <a:ea typeface="Arial"/>
                <a:cs typeface="Arial"/>
                <a:sym typeface="Arial"/>
              </a:rPr>
              <a:t>niverse </a:t>
            </a:r>
            <a:r>
              <a:rPr b="1" i="1" lang="fr" sz="1400">
                <a:solidFill>
                  <a:srgbClr val="FF0000"/>
                </a:solidFill>
                <a:latin typeface="Arial"/>
                <a:ea typeface="Arial"/>
                <a:cs typeface="Arial"/>
                <a:sym typeface="Arial"/>
              </a:rPr>
              <a:t>S</a:t>
            </a:r>
            <a:r>
              <a:rPr b="1" i="1" lang="fr" sz="1400">
                <a:solidFill>
                  <a:srgbClr val="0B5394"/>
                </a:solidFill>
                <a:latin typeface="Arial"/>
                <a:ea typeface="Arial"/>
                <a:cs typeface="Arial"/>
                <a:sym typeface="Arial"/>
              </a:rPr>
              <a:t>pace </a:t>
            </a:r>
            <a:r>
              <a:rPr b="1" i="1" lang="fr" sz="1400">
                <a:solidFill>
                  <a:srgbClr val="FF0000"/>
                </a:solidFill>
                <a:latin typeface="Arial"/>
                <a:ea typeface="Arial"/>
                <a:cs typeface="Arial"/>
                <a:sym typeface="Arial"/>
              </a:rPr>
              <a:t>O</a:t>
            </a:r>
            <a:r>
              <a:rPr b="1" i="1" lang="fr" sz="1400">
                <a:solidFill>
                  <a:srgbClr val="0B5394"/>
                </a:solidFill>
                <a:latin typeface="Arial"/>
                <a:ea typeface="Arial"/>
                <a:cs typeface="Arial"/>
                <a:sym typeface="Arial"/>
              </a:rPr>
              <a:t>bservatory</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b="1" i="1" sz="1400">
              <a:solidFill>
                <a:srgbClr val="0B5394"/>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b="1" lang="fr" sz="1200">
                <a:solidFill>
                  <a:srgbClr val="000000"/>
                </a:solidFill>
                <a:latin typeface="Arial"/>
                <a:ea typeface="Arial"/>
                <a:cs typeface="Arial"/>
                <a:sym typeface="Arial"/>
              </a:rPr>
              <a:t>8 different missions</a:t>
            </a:r>
            <a:endParaRPr b="1" sz="12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b="1" sz="12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EUSO-TA / 2013</a:t>
            </a:r>
            <a:endParaRPr sz="10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EUSO-Balloon / 2014</a:t>
            </a:r>
            <a:endParaRPr sz="10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TUS / 2016</a:t>
            </a:r>
            <a:endParaRPr sz="10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EUSO-SPB / 2017</a:t>
            </a:r>
            <a:endParaRPr sz="10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Mini-EUSO / 2019</a:t>
            </a:r>
            <a:endParaRPr sz="10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EUSO-SPB2 / 2022</a:t>
            </a:r>
            <a:endParaRPr sz="10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K-EUSO / 2022</a:t>
            </a:r>
            <a:endParaRPr sz="10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POEMMA / in the future</a:t>
            </a:r>
            <a:endParaRPr b="1"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169" name="Google Shape;169;p17"/>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a:pPr>
            <a:r>
              <a:rPr b="1" lang="fr" sz="2800">
                <a:solidFill>
                  <a:srgbClr val="073763"/>
                </a:solidFill>
                <a:latin typeface="Nunito"/>
                <a:ea typeface="Nunito"/>
                <a:cs typeface="Nunito"/>
                <a:sym typeface="Nunito"/>
              </a:rPr>
              <a:t>Introduction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a:pPr>
            <a:r>
              <a:rPr b="1" lang="fr" sz="2000">
                <a:solidFill>
                  <a:srgbClr val="0B5394"/>
                </a:solidFill>
                <a:latin typeface="Nunito"/>
                <a:ea typeface="Nunito"/>
                <a:cs typeface="Nunito"/>
                <a:sym typeface="Nunito"/>
              </a:rPr>
              <a:t>JEM EUSO program </a:t>
            </a:r>
            <a:endParaRPr b="1" sz="2000">
              <a:solidFill>
                <a:srgbClr val="0B5394"/>
              </a:solidFill>
              <a:latin typeface="Nunito"/>
              <a:ea typeface="Nunito"/>
              <a:cs typeface="Nunito"/>
              <a:sym typeface="Nunito"/>
            </a:endParaRPr>
          </a:p>
        </p:txBody>
      </p:sp>
      <p:sp>
        <p:nvSpPr>
          <p:cNvPr id="170" name="Google Shape;170;p1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171" name="Google Shape;171;p17"/>
          <p:cNvSpPr txBox="1"/>
          <p:nvPr/>
        </p:nvSpPr>
        <p:spPr>
          <a:xfrm>
            <a:off x="7806900" y="4710175"/>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jem-euso.infn.it</a:t>
            </a:r>
            <a:endParaRPr sz="800">
              <a:latin typeface="Calibri"/>
              <a:ea typeface="Calibri"/>
              <a:cs typeface="Calibri"/>
              <a:sym typeface="Calibri"/>
            </a:endParaRPr>
          </a:p>
        </p:txBody>
      </p:sp>
      <p:pic>
        <p:nvPicPr>
          <p:cNvPr id="172" name="Google Shape;172;p17"/>
          <p:cNvPicPr preferRelativeResize="0"/>
          <p:nvPr/>
        </p:nvPicPr>
        <p:blipFill>
          <a:blip r:embed="rId3">
            <a:alphaModFix/>
          </a:blip>
          <a:stretch>
            <a:fillRect/>
          </a:stretch>
        </p:blipFill>
        <p:spPr>
          <a:xfrm>
            <a:off x="3174550" y="1588550"/>
            <a:ext cx="3023001" cy="3184250"/>
          </a:xfrm>
          <a:prstGeom prst="rect">
            <a:avLst/>
          </a:prstGeom>
          <a:noFill/>
          <a:ln>
            <a:noFill/>
          </a:ln>
        </p:spPr>
      </p:pic>
      <p:sp>
        <p:nvSpPr>
          <p:cNvPr id="173" name="Google Shape;173;p17"/>
          <p:cNvSpPr/>
          <p:nvPr/>
        </p:nvSpPr>
        <p:spPr>
          <a:xfrm>
            <a:off x="5256825" y="1618875"/>
            <a:ext cx="624900" cy="125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fr" sz="700">
                <a:solidFill>
                  <a:srgbClr val="FFFFFF"/>
                </a:solidFill>
              </a:rPr>
              <a:t>POEMMA</a:t>
            </a:r>
            <a:endParaRPr b="1" sz="700">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0" name="Shape 890"/>
        <p:cNvGrpSpPr/>
        <p:nvPr/>
      </p:nvGrpSpPr>
      <p:grpSpPr>
        <a:xfrm>
          <a:off x="0" y="0"/>
          <a:ext cx="0" cy="0"/>
          <a:chOff x="0" y="0"/>
          <a:chExt cx="0" cy="0"/>
        </a:xfrm>
      </p:grpSpPr>
      <p:sp>
        <p:nvSpPr>
          <p:cNvPr id="891" name="Google Shape;891;p62"/>
          <p:cNvSpPr txBox="1"/>
          <p:nvPr>
            <p:ph idx="1" type="body"/>
          </p:nvPr>
        </p:nvSpPr>
        <p:spPr>
          <a:xfrm>
            <a:off x="469900" y="1275575"/>
            <a:ext cx="6852600" cy="3312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2</a:t>
            </a:r>
            <a:r>
              <a:rPr b="1" baseline="30000" i="1" lang="fr" sz="1400">
                <a:solidFill>
                  <a:srgbClr val="0B5394"/>
                </a:solidFill>
                <a:latin typeface="Arial"/>
                <a:ea typeface="Arial"/>
                <a:cs typeface="Arial"/>
                <a:sym typeface="Arial"/>
              </a:rPr>
              <a:t>nd</a:t>
            </a:r>
            <a:r>
              <a:rPr b="1" i="1" lang="fr" sz="1400">
                <a:solidFill>
                  <a:srgbClr val="0B5394"/>
                </a:solidFill>
                <a:latin typeface="Arial"/>
                <a:ea typeface="Arial"/>
                <a:cs typeface="Arial"/>
                <a:sym typeface="Arial"/>
              </a:rPr>
              <a:t> approach : Using System Tool Kit (STK) software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A mean to plot the ISS orbit according to its “</a:t>
            </a:r>
            <a:r>
              <a:rPr b="1" lang="fr" sz="1200">
                <a:solidFill>
                  <a:srgbClr val="0B5394"/>
                </a:solidFill>
                <a:latin typeface="Arial"/>
                <a:ea typeface="Arial"/>
                <a:cs typeface="Arial"/>
                <a:sym typeface="Arial"/>
              </a:rPr>
              <a:t>T</a:t>
            </a:r>
            <a:r>
              <a:rPr lang="fr" sz="1200">
                <a:solidFill>
                  <a:srgbClr val="000000"/>
                </a:solidFill>
                <a:latin typeface="Arial"/>
                <a:ea typeface="Arial"/>
                <a:cs typeface="Arial"/>
                <a:sym typeface="Arial"/>
              </a:rPr>
              <a:t>wo </a:t>
            </a:r>
            <a:r>
              <a:rPr b="1" lang="fr" sz="1200">
                <a:solidFill>
                  <a:srgbClr val="0B5394"/>
                </a:solidFill>
                <a:latin typeface="Arial"/>
                <a:ea typeface="Arial"/>
                <a:cs typeface="Arial"/>
                <a:sym typeface="Arial"/>
              </a:rPr>
              <a:t>L</a:t>
            </a:r>
            <a:r>
              <a:rPr lang="fr" sz="1200">
                <a:solidFill>
                  <a:srgbClr val="000000"/>
                </a:solidFill>
                <a:latin typeface="Arial"/>
                <a:ea typeface="Arial"/>
                <a:cs typeface="Arial"/>
                <a:sym typeface="Arial"/>
              </a:rPr>
              <a:t>ines </a:t>
            </a:r>
            <a:r>
              <a:rPr b="1" lang="fr" sz="1200">
                <a:solidFill>
                  <a:srgbClr val="0B5394"/>
                </a:solidFill>
                <a:latin typeface="Arial"/>
                <a:ea typeface="Arial"/>
                <a:cs typeface="Arial"/>
                <a:sym typeface="Arial"/>
              </a:rPr>
              <a:t>E</a:t>
            </a:r>
            <a:r>
              <a:rPr lang="fr" sz="1200">
                <a:solidFill>
                  <a:srgbClr val="000000"/>
                </a:solidFill>
                <a:latin typeface="Arial"/>
                <a:ea typeface="Arial"/>
                <a:cs typeface="Arial"/>
                <a:sym typeface="Arial"/>
              </a:rPr>
              <a:t>lements” (</a:t>
            </a:r>
            <a:r>
              <a:rPr b="1" lang="fr" sz="1200">
                <a:solidFill>
                  <a:srgbClr val="0B5394"/>
                </a:solidFill>
                <a:latin typeface="Arial"/>
                <a:ea typeface="Arial"/>
                <a:cs typeface="Arial"/>
                <a:sym typeface="Arial"/>
              </a:rPr>
              <a:t>TLE</a:t>
            </a:r>
            <a:r>
              <a:rPr lang="fr"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Access to the ISS position in function of the UTC time</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Access to the Night/Light delimitation</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Access to the Penumbra/Umbra position</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Results comparison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000">
              <a:solidFill>
                <a:srgbClr val="000000"/>
              </a:solidFill>
              <a:latin typeface="Arial"/>
              <a:ea typeface="Arial"/>
              <a:cs typeface="Arial"/>
              <a:sym typeface="Arial"/>
            </a:endParaRPr>
          </a:p>
        </p:txBody>
      </p:sp>
      <p:sp>
        <p:nvSpPr>
          <p:cNvPr id="892" name="Google Shape;892;p6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893" name="Google Shape;893;p62"/>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5"/>
            </a:pPr>
            <a:r>
              <a:rPr b="1" lang="fr" sz="2000">
                <a:solidFill>
                  <a:srgbClr val="0B5394"/>
                </a:solidFill>
                <a:latin typeface="Nunito"/>
                <a:ea typeface="Nunito"/>
                <a:cs typeface="Nunito"/>
                <a:sym typeface="Nunito"/>
              </a:rPr>
              <a:t>Is Mini-EUSO detected SD ?</a:t>
            </a:r>
            <a:endParaRPr b="1" sz="2000">
              <a:solidFill>
                <a:srgbClr val="0B5394"/>
              </a:solidFill>
              <a:latin typeface="Nunito"/>
              <a:ea typeface="Nunito"/>
              <a:cs typeface="Nunito"/>
              <a:sym typeface="Nunito"/>
            </a:endParaRPr>
          </a:p>
        </p:txBody>
      </p:sp>
      <p:pic>
        <p:nvPicPr>
          <p:cNvPr id="894" name="Google Shape;894;p62"/>
          <p:cNvPicPr preferRelativeResize="0"/>
          <p:nvPr/>
        </p:nvPicPr>
        <p:blipFill>
          <a:blip r:embed="rId3">
            <a:alphaModFix/>
          </a:blip>
          <a:stretch>
            <a:fillRect/>
          </a:stretch>
        </p:blipFill>
        <p:spPr>
          <a:xfrm>
            <a:off x="5850050" y="605525"/>
            <a:ext cx="2983009" cy="2266824"/>
          </a:xfrm>
          <a:prstGeom prst="rect">
            <a:avLst/>
          </a:prstGeom>
          <a:noFill/>
          <a:ln>
            <a:noFill/>
          </a:ln>
        </p:spPr>
      </p:pic>
      <p:sp>
        <p:nvSpPr>
          <p:cNvPr id="895" name="Google Shape;895;p62"/>
          <p:cNvSpPr txBox="1"/>
          <p:nvPr/>
        </p:nvSpPr>
        <p:spPr>
          <a:xfrm>
            <a:off x="5773850" y="2773450"/>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AGI</a:t>
            </a:r>
            <a:endParaRPr sz="800">
              <a:latin typeface="Calibri"/>
              <a:ea typeface="Calibri"/>
              <a:cs typeface="Calibri"/>
              <a:sym typeface="Calibri"/>
            </a:endParaRPr>
          </a:p>
        </p:txBody>
      </p:sp>
      <p:graphicFrame>
        <p:nvGraphicFramePr>
          <p:cNvPr id="896" name="Google Shape;896;p62"/>
          <p:cNvGraphicFramePr/>
          <p:nvPr/>
        </p:nvGraphicFramePr>
        <p:xfrm>
          <a:off x="3360000" y="2610175"/>
          <a:ext cx="3000000" cy="3000000"/>
        </p:xfrm>
        <a:graphic>
          <a:graphicData uri="http://schemas.openxmlformats.org/drawingml/2006/table">
            <a:tbl>
              <a:tblPr>
                <a:noFill/>
                <a:tableStyleId>{4D8FB282-C4DD-418B-80C9-BB244DCA83AD}</a:tableStyleId>
              </a:tblPr>
              <a:tblGrid>
                <a:gridCol w="556175"/>
                <a:gridCol w="710350"/>
                <a:gridCol w="710350"/>
                <a:gridCol w="710350"/>
                <a:gridCol w="710350"/>
                <a:gridCol w="710350"/>
                <a:gridCol w="710350"/>
              </a:tblGrid>
              <a:tr h="159450">
                <a:tc rowSpan="2">
                  <a:txBody>
                    <a:bodyPr/>
                    <a:lstStyle/>
                    <a:p>
                      <a:pPr indent="0" lvl="0" marL="0" rtl="0" algn="ctr">
                        <a:lnSpc>
                          <a:spcPct val="115000"/>
                        </a:lnSpc>
                        <a:spcBef>
                          <a:spcPts val="0"/>
                        </a:spcBef>
                        <a:spcAft>
                          <a:spcPts val="0"/>
                        </a:spcAft>
                        <a:buNone/>
                      </a:pPr>
                      <a:r>
                        <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900">
                          <a:solidFill>
                            <a:srgbClr val="FF0000"/>
                          </a:solidFill>
                        </a:rPr>
                        <a:t>1</a:t>
                      </a:r>
                      <a:r>
                        <a:rPr b="1" baseline="30000" lang="fr" sz="900">
                          <a:solidFill>
                            <a:srgbClr val="FF0000"/>
                          </a:solidFill>
                        </a:rPr>
                        <a:t>st</a:t>
                      </a:r>
                      <a:r>
                        <a:rPr b="1" lang="fr" sz="900">
                          <a:solidFill>
                            <a:srgbClr val="FF0000"/>
                          </a:solidFill>
                        </a:rPr>
                        <a:t> session</a:t>
                      </a:r>
                      <a:endParaRPr b="1" sz="900">
                        <a:solidFill>
                          <a:srgbClr val="FF0000"/>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900">
                          <a:solidFill>
                            <a:srgbClr val="0000FF"/>
                          </a:solidFill>
                        </a:rPr>
                        <a:t>2</a:t>
                      </a:r>
                      <a:r>
                        <a:rPr b="1" baseline="30000" lang="fr" sz="900">
                          <a:solidFill>
                            <a:srgbClr val="0000FF"/>
                          </a:solidFill>
                        </a:rPr>
                        <a:t>nd</a:t>
                      </a:r>
                      <a:r>
                        <a:rPr b="1" lang="fr" sz="900">
                          <a:solidFill>
                            <a:srgbClr val="0000FF"/>
                          </a:solidFill>
                        </a:rPr>
                        <a:t> session</a:t>
                      </a:r>
                      <a:endParaRPr b="1" sz="900">
                        <a:solidFill>
                          <a:srgbClr val="00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900">
                          <a:solidFill>
                            <a:srgbClr val="9900FF"/>
                          </a:solidFill>
                        </a:rPr>
                        <a:t>3</a:t>
                      </a:r>
                      <a:r>
                        <a:rPr b="1" baseline="30000" lang="fr" sz="900">
                          <a:solidFill>
                            <a:srgbClr val="9900FF"/>
                          </a:solidFill>
                        </a:rPr>
                        <a:t>rd</a:t>
                      </a:r>
                      <a:r>
                        <a:rPr b="1" lang="fr" sz="900">
                          <a:solidFill>
                            <a:srgbClr val="9900FF"/>
                          </a:solidFill>
                        </a:rPr>
                        <a:t> session</a:t>
                      </a:r>
                      <a:endParaRPr b="1" sz="900">
                        <a:solidFill>
                          <a:srgbClr val="9900FF"/>
                        </a:solidFill>
                      </a:endParaRPr>
                    </a:p>
                  </a:txBody>
                  <a:tcPr marT="19075" marB="1907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900">
                          <a:solidFill>
                            <a:srgbClr val="FF0000"/>
                          </a:solidFill>
                        </a:rPr>
                        <a:t>1</a:t>
                      </a:r>
                      <a:r>
                        <a:rPr b="1" baseline="30000" lang="fr" sz="900">
                          <a:solidFill>
                            <a:srgbClr val="FF0000"/>
                          </a:solidFill>
                        </a:rPr>
                        <a:t>st</a:t>
                      </a:r>
                      <a:r>
                        <a:rPr b="1" lang="fr" sz="900">
                          <a:solidFill>
                            <a:srgbClr val="FF0000"/>
                          </a:solidFill>
                        </a:rPr>
                        <a:t> session</a:t>
                      </a:r>
                      <a:endParaRPr b="1" sz="900">
                        <a:solidFill>
                          <a:srgbClr val="FF0000"/>
                        </a:solidFill>
                      </a:endParaRPr>
                    </a:p>
                  </a:txBody>
                  <a:tcPr marT="19075" marB="19075"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900">
                          <a:solidFill>
                            <a:srgbClr val="0000FF"/>
                          </a:solidFill>
                        </a:rPr>
                        <a:t>2</a:t>
                      </a:r>
                      <a:r>
                        <a:rPr b="1" baseline="30000" lang="fr" sz="900">
                          <a:solidFill>
                            <a:srgbClr val="0000FF"/>
                          </a:solidFill>
                        </a:rPr>
                        <a:t>nd</a:t>
                      </a:r>
                      <a:r>
                        <a:rPr b="1" lang="fr" sz="900">
                          <a:solidFill>
                            <a:srgbClr val="0000FF"/>
                          </a:solidFill>
                        </a:rPr>
                        <a:t> session</a:t>
                      </a:r>
                      <a:endParaRPr b="1" sz="900">
                        <a:solidFill>
                          <a:srgbClr val="00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900">
                          <a:solidFill>
                            <a:srgbClr val="9900FF"/>
                          </a:solidFill>
                        </a:rPr>
                        <a:t>3</a:t>
                      </a:r>
                      <a:r>
                        <a:rPr b="1" baseline="30000" lang="fr" sz="900">
                          <a:solidFill>
                            <a:srgbClr val="9900FF"/>
                          </a:solidFill>
                        </a:rPr>
                        <a:t>rd</a:t>
                      </a:r>
                      <a:r>
                        <a:rPr b="1" lang="fr" sz="900">
                          <a:solidFill>
                            <a:srgbClr val="9900FF"/>
                          </a:solidFill>
                        </a:rPr>
                        <a:t> session</a:t>
                      </a:r>
                      <a:endParaRPr b="1" sz="900">
                        <a:solidFill>
                          <a:srgbClr val="99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197400">
                <a:tc vMerge="1"/>
                <a:tc gridSpan="3">
                  <a:txBody>
                    <a:bodyPr/>
                    <a:lstStyle/>
                    <a:p>
                      <a:pPr indent="0" lvl="0" marL="0" rtl="0" algn="ctr">
                        <a:spcBef>
                          <a:spcPts val="0"/>
                        </a:spcBef>
                        <a:spcAft>
                          <a:spcPts val="0"/>
                        </a:spcAft>
                        <a:buNone/>
                      </a:pPr>
                      <a:r>
                        <a:rPr lang="fr" sz="700"/>
                        <a:t>Number of time passing through the Twilight zone </a:t>
                      </a:r>
                      <a:r>
                        <a:rPr b="1" lang="fr" sz="700"/>
                        <a:t>with my method</a:t>
                      </a:r>
                      <a:endParaRPr b="1" sz="700"/>
                    </a:p>
                  </a:txBody>
                  <a:tcPr marT="19075" marB="1907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hMerge="1"/>
                <a:tc hMerge="1"/>
                <a:tc gridSpan="3">
                  <a:txBody>
                    <a:bodyPr/>
                    <a:lstStyle/>
                    <a:p>
                      <a:pPr indent="0" lvl="0" marL="0" rtl="0" algn="ctr">
                        <a:spcBef>
                          <a:spcPts val="0"/>
                        </a:spcBef>
                        <a:spcAft>
                          <a:spcPts val="0"/>
                        </a:spcAft>
                        <a:buNone/>
                      </a:pPr>
                      <a:r>
                        <a:rPr lang="fr" sz="700"/>
                        <a:t>Number of time passing through the Twilight zone</a:t>
                      </a:r>
                      <a:r>
                        <a:rPr b="1" lang="fr" sz="700"/>
                        <a:t> with STK</a:t>
                      </a:r>
                      <a:endParaRPr b="1" sz="700"/>
                    </a:p>
                  </a:txBody>
                  <a:tcPr marT="19075" marB="19075"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hMerge="1"/>
                <a:tc hMerge="1"/>
              </a:tr>
              <a:tr h="136800">
                <a:tc>
                  <a:txBody>
                    <a:bodyPr/>
                    <a:lstStyle/>
                    <a:p>
                      <a:pPr indent="0" lvl="0" marL="0" rtl="0" algn="ctr">
                        <a:spcBef>
                          <a:spcPts val="0"/>
                        </a:spcBef>
                        <a:spcAft>
                          <a:spcPts val="0"/>
                        </a:spcAft>
                        <a:buNone/>
                      </a:pPr>
                      <a:r>
                        <a:rPr b="1" lang="fr" sz="700"/>
                        <a:t>07/10/2019</a:t>
                      </a:r>
                      <a:endParaRPr b="1"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36800">
                <a:tc>
                  <a:txBody>
                    <a:bodyPr/>
                    <a:lstStyle/>
                    <a:p>
                      <a:pPr indent="0" lvl="0" marL="0" rtl="0" algn="ctr">
                        <a:spcBef>
                          <a:spcPts val="0"/>
                        </a:spcBef>
                        <a:spcAft>
                          <a:spcPts val="0"/>
                        </a:spcAft>
                        <a:buNone/>
                      </a:pPr>
                      <a:r>
                        <a:rPr b="1" lang="fr" sz="700"/>
                        <a:t>19/10/2019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36800">
                <a:tc>
                  <a:txBody>
                    <a:bodyPr/>
                    <a:lstStyle/>
                    <a:p>
                      <a:pPr indent="0" lvl="0" marL="0" rtl="0" algn="ctr">
                        <a:spcBef>
                          <a:spcPts val="0"/>
                        </a:spcBef>
                        <a:spcAft>
                          <a:spcPts val="0"/>
                        </a:spcAft>
                        <a:buNone/>
                      </a:pPr>
                      <a:r>
                        <a:rPr b="1" lang="fr" sz="700"/>
                        <a:t>25/10/2019</a:t>
                      </a:r>
                      <a:endParaRPr b="1"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3</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9</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2</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8</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36825">
                <a:tc>
                  <a:txBody>
                    <a:bodyPr/>
                    <a:lstStyle/>
                    <a:p>
                      <a:pPr indent="0" lvl="0" marL="0" rtl="0" algn="ctr">
                        <a:lnSpc>
                          <a:spcPct val="115000"/>
                        </a:lnSpc>
                        <a:spcBef>
                          <a:spcPts val="0"/>
                        </a:spcBef>
                        <a:spcAft>
                          <a:spcPts val="0"/>
                        </a:spcAft>
                        <a:buNone/>
                      </a:pPr>
                      <a:r>
                        <a:rPr b="1" lang="fr" sz="700"/>
                        <a:t>06/11/2019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36825">
                <a:tc>
                  <a:txBody>
                    <a:bodyPr/>
                    <a:lstStyle/>
                    <a:p>
                      <a:pPr indent="0" lvl="0" marL="0" rtl="0" algn="ctr">
                        <a:lnSpc>
                          <a:spcPct val="115000"/>
                        </a:lnSpc>
                        <a:spcBef>
                          <a:spcPts val="0"/>
                        </a:spcBef>
                        <a:spcAft>
                          <a:spcPts val="0"/>
                        </a:spcAft>
                        <a:buNone/>
                      </a:pPr>
                      <a:r>
                        <a:rPr b="1" lang="fr" sz="700"/>
                        <a:t>19/11/2019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45750">
                <a:tc>
                  <a:txBody>
                    <a:bodyPr/>
                    <a:lstStyle/>
                    <a:p>
                      <a:pPr indent="0" lvl="0" marL="0" rtl="0" algn="ctr">
                        <a:lnSpc>
                          <a:spcPct val="115000"/>
                        </a:lnSpc>
                        <a:spcBef>
                          <a:spcPts val="0"/>
                        </a:spcBef>
                        <a:spcAft>
                          <a:spcPts val="0"/>
                        </a:spcAft>
                        <a:buNone/>
                      </a:pPr>
                      <a:r>
                        <a:rPr b="1" lang="fr" sz="700"/>
                        <a:t>27/11/2019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36825">
                <a:tc>
                  <a:txBody>
                    <a:bodyPr/>
                    <a:lstStyle/>
                    <a:p>
                      <a:pPr indent="0" lvl="0" marL="0" rtl="0" algn="ctr">
                        <a:lnSpc>
                          <a:spcPct val="115000"/>
                        </a:lnSpc>
                        <a:spcBef>
                          <a:spcPts val="0"/>
                        </a:spcBef>
                        <a:spcAft>
                          <a:spcPts val="0"/>
                        </a:spcAft>
                        <a:buNone/>
                      </a:pPr>
                      <a:r>
                        <a:rPr b="1" lang="fr" sz="700"/>
                        <a:t>05/12/2019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36825">
                <a:tc>
                  <a:txBody>
                    <a:bodyPr/>
                    <a:lstStyle/>
                    <a:p>
                      <a:pPr indent="0" lvl="0" marL="0" rtl="0" algn="ctr">
                        <a:lnSpc>
                          <a:spcPct val="115000"/>
                        </a:lnSpc>
                        <a:spcBef>
                          <a:spcPts val="0"/>
                        </a:spcBef>
                        <a:spcAft>
                          <a:spcPts val="0"/>
                        </a:spcAft>
                        <a:buNone/>
                      </a:pPr>
                      <a:r>
                        <a:rPr b="1" lang="fr" sz="700"/>
                        <a:t>30/12/2019</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2</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36825">
                <a:tc>
                  <a:txBody>
                    <a:bodyPr/>
                    <a:lstStyle/>
                    <a:p>
                      <a:pPr indent="0" lvl="0" marL="0" rtl="0" algn="ctr">
                        <a:lnSpc>
                          <a:spcPct val="115000"/>
                        </a:lnSpc>
                        <a:spcBef>
                          <a:spcPts val="0"/>
                        </a:spcBef>
                        <a:spcAft>
                          <a:spcPts val="0"/>
                        </a:spcAft>
                        <a:buNone/>
                      </a:pPr>
                      <a:r>
                        <a:rPr b="1" lang="fr" sz="700"/>
                        <a:t>08/01/2020</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1</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2</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36825">
                <a:tc>
                  <a:txBody>
                    <a:bodyPr/>
                    <a:lstStyle/>
                    <a:p>
                      <a:pPr indent="0" lvl="0" marL="0" rtl="0" algn="ctr">
                        <a:lnSpc>
                          <a:spcPct val="115000"/>
                        </a:lnSpc>
                        <a:spcBef>
                          <a:spcPts val="0"/>
                        </a:spcBef>
                        <a:spcAft>
                          <a:spcPts val="0"/>
                        </a:spcAft>
                        <a:buNone/>
                      </a:pPr>
                      <a:r>
                        <a:rPr b="1" lang="fr" sz="700"/>
                        <a:t>14/01/2020</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fr" sz="700"/>
                        <a:t>0</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0</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36825">
                <a:tc>
                  <a:txBody>
                    <a:bodyPr/>
                    <a:lstStyle/>
                    <a:p>
                      <a:pPr indent="0" lvl="0" marL="0" rtl="0" algn="ctr">
                        <a:lnSpc>
                          <a:spcPct val="115000"/>
                        </a:lnSpc>
                        <a:spcBef>
                          <a:spcPts val="0"/>
                        </a:spcBef>
                        <a:spcAft>
                          <a:spcPts val="0"/>
                        </a:spcAft>
                        <a:buNone/>
                      </a:pPr>
                      <a:r>
                        <a:rPr b="1" lang="fr" sz="700"/>
                        <a:t>21/02/2020</a:t>
                      </a:r>
                      <a:endParaRPr sz="7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700"/>
                        <a:t>15</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14</a:t>
                      </a:r>
                      <a:endParaRPr sz="700"/>
                    </a:p>
                  </a:txBody>
                  <a:tcPr marT="19050" marB="19050"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700"/>
                        <a:t>-</a:t>
                      </a:r>
                      <a:endParaRPr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bl>
          </a:graphicData>
        </a:graphic>
      </p:graphicFrame>
      <p:sp>
        <p:nvSpPr>
          <p:cNvPr id="897" name="Google Shape;897;p62"/>
          <p:cNvSpPr/>
          <p:nvPr/>
        </p:nvSpPr>
        <p:spPr>
          <a:xfrm>
            <a:off x="6043750" y="2810250"/>
            <a:ext cx="2134500" cy="2029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62"/>
          <p:cNvSpPr txBox="1"/>
          <p:nvPr/>
        </p:nvSpPr>
        <p:spPr>
          <a:xfrm>
            <a:off x="236350" y="3140325"/>
            <a:ext cx="3048300" cy="72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600">
                <a:solidFill>
                  <a:srgbClr val="980000"/>
                </a:solidFill>
                <a:latin typeface="Calibri"/>
                <a:ea typeface="Calibri"/>
                <a:cs typeface="Calibri"/>
                <a:sym typeface="Calibri"/>
              </a:rPr>
              <a:t>! Mini-EUSO takes data in a commisionnaly phase !</a:t>
            </a:r>
            <a:endParaRPr b="1" sz="1600">
              <a:solidFill>
                <a:srgbClr val="980000"/>
              </a:solidFill>
              <a:latin typeface="Calibri"/>
              <a:ea typeface="Calibri"/>
              <a:cs typeface="Calibri"/>
              <a:sym typeface="Calibri"/>
            </a:endParaRPr>
          </a:p>
        </p:txBody>
      </p:sp>
      <p:pic>
        <p:nvPicPr>
          <p:cNvPr id="899" name="Google Shape;899;p62"/>
          <p:cNvPicPr preferRelativeResize="0"/>
          <p:nvPr/>
        </p:nvPicPr>
        <p:blipFill>
          <a:blip r:embed="rId4">
            <a:alphaModFix/>
          </a:blip>
          <a:stretch>
            <a:fillRect/>
          </a:stretch>
        </p:blipFill>
        <p:spPr>
          <a:xfrm>
            <a:off x="1535723" y="3756625"/>
            <a:ext cx="526150" cy="393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3" name="Shape 903"/>
        <p:cNvGrpSpPr/>
        <p:nvPr/>
      </p:nvGrpSpPr>
      <p:grpSpPr>
        <a:xfrm>
          <a:off x="0" y="0"/>
          <a:ext cx="0" cy="0"/>
          <a:chOff x="0" y="0"/>
          <a:chExt cx="0" cy="0"/>
        </a:xfrm>
      </p:grpSpPr>
      <p:sp>
        <p:nvSpPr>
          <p:cNvPr id="904" name="Google Shape;904;p63"/>
          <p:cNvSpPr txBox="1"/>
          <p:nvPr>
            <p:ph idx="1" type="body"/>
          </p:nvPr>
        </p:nvSpPr>
        <p:spPr>
          <a:xfrm>
            <a:off x="469900" y="1275575"/>
            <a:ext cx="5380200" cy="333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Final results</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fr" sz="1200">
                <a:solidFill>
                  <a:srgbClr val="000000"/>
                </a:solidFill>
                <a:latin typeface="Arial"/>
                <a:ea typeface="Arial"/>
                <a:cs typeface="Arial"/>
                <a:sym typeface="Arial"/>
              </a:rPr>
              <a:t>Cross checking with Etos it appeared that Mini-EUSO was never in a Twilight zone for the different possible periods presented below</a:t>
            </a:r>
            <a:endParaRPr sz="1000">
              <a:solidFill>
                <a:srgbClr val="000000"/>
              </a:solidFill>
              <a:latin typeface="Arial"/>
              <a:ea typeface="Arial"/>
              <a:cs typeface="Arial"/>
              <a:sym typeface="Arial"/>
            </a:endParaRPr>
          </a:p>
        </p:txBody>
      </p:sp>
      <p:sp>
        <p:nvSpPr>
          <p:cNvPr id="905" name="Google Shape;905;p6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906" name="Google Shape;906;p63"/>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5"/>
            </a:pPr>
            <a:r>
              <a:rPr b="1" lang="fr" sz="2000">
                <a:solidFill>
                  <a:srgbClr val="0B5394"/>
                </a:solidFill>
                <a:latin typeface="Nunito"/>
                <a:ea typeface="Nunito"/>
                <a:cs typeface="Nunito"/>
                <a:sym typeface="Nunito"/>
              </a:rPr>
              <a:t>Is Mini-EUSO detected SD ?</a:t>
            </a:r>
            <a:endParaRPr b="1" sz="2000">
              <a:solidFill>
                <a:srgbClr val="0B5394"/>
              </a:solidFill>
              <a:latin typeface="Nunito"/>
              <a:ea typeface="Nunito"/>
              <a:cs typeface="Nunito"/>
              <a:sym typeface="Nunito"/>
            </a:endParaRPr>
          </a:p>
        </p:txBody>
      </p:sp>
      <p:pic>
        <p:nvPicPr>
          <p:cNvPr id="907" name="Google Shape;907;p63"/>
          <p:cNvPicPr preferRelativeResize="0"/>
          <p:nvPr/>
        </p:nvPicPr>
        <p:blipFill>
          <a:blip r:embed="rId3">
            <a:alphaModFix/>
          </a:blip>
          <a:stretch>
            <a:fillRect/>
          </a:stretch>
        </p:blipFill>
        <p:spPr>
          <a:xfrm>
            <a:off x="5850050" y="605525"/>
            <a:ext cx="2983009" cy="2266824"/>
          </a:xfrm>
          <a:prstGeom prst="rect">
            <a:avLst/>
          </a:prstGeom>
          <a:noFill/>
          <a:ln>
            <a:noFill/>
          </a:ln>
        </p:spPr>
      </p:pic>
      <p:sp>
        <p:nvSpPr>
          <p:cNvPr id="908" name="Google Shape;908;p63"/>
          <p:cNvSpPr txBox="1"/>
          <p:nvPr/>
        </p:nvSpPr>
        <p:spPr>
          <a:xfrm>
            <a:off x="5773850" y="2773450"/>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AGI</a:t>
            </a:r>
            <a:endParaRPr sz="800">
              <a:latin typeface="Calibri"/>
              <a:ea typeface="Calibri"/>
              <a:cs typeface="Calibri"/>
              <a:sym typeface="Calibri"/>
            </a:endParaRPr>
          </a:p>
        </p:txBody>
      </p:sp>
      <p:pic>
        <p:nvPicPr>
          <p:cNvPr id="909" name="Google Shape;909;p63"/>
          <p:cNvPicPr preferRelativeResize="0"/>
          <p:nvPr/>
        </p:nvPicPr>
        <p:blipFill>
          <a:blip r:embed="rId4">
            <a:alphaModFix/>
          </a:blip>
          <a:stretch>
            <a:fillRect/>
          </a:stretch>
        </p:blipFill>
        <p:spPr>
          <a:xfrm>
            <a:off x="3246275" y="3191700"/>
            <a:ext cx="2915752" cy="954600"/>
          </a:xfrm>
          <a:prstGeom prst="rect">
            <a:avLst/>
          </a:prstGeom>
          <a:noFill/>
          <a:ln>
            <a:noFill/>
          </a:ln>
        </p:spPr>
      </p:pic>
      <p:pic>
        <p:nvPicPr>
          <p:cNvPr id="910" name="Google Shape;910;p63"/>
          <p:cNvPicPr preferRelativeResize="0"/>
          <p:nvPr/>
        </p:nvPicPr>
        <p:blipFill>
          <a:blip r:embed="rId5">
            <a:alphaModFix/>
          </a:blip>
          <a:stretch>
            <a:fillRect/>
          </a:stretch>
        </p:blipFill>
        <p:spPr>
          <a:xfrm>
            <a:off x="220950" y="3218850"/>
            <a:ext cx="2983000" cy="1392414"/>
          </a:xfrm>
          <a:prstGeom prst="rect">
            <a:avLst/>
          </a:prstGeom>
          <a:noFill/>
          <a:ln>
            <a:noFill/>
          </a:ln>
        </p:spPr>
      </p:pic>
      <p:pic>
        <p:nvPicPr>
          <p:cNvPr id="911" name="Google Shape;911;p63"/>
          <p:cNvPicPr preferRelativeResize="0"/>
          <p:nvPr/>
        </p:nvPicPr>
        <p:blipFill>
          <a:blip r:embed="rId6">
            <a:alphaModFix/>
          </a:blip>
          <a:stretch>
            <a:fillRect/>
          </a:stretch>
        </p:blipFill>
        <p:spPr>
          <a:xfrm>
            <a:off x="6204350" y="3191700"/>
            <a:ext cx="2690876" cy="11144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5" name="Shape 915"/>
        <p:cNvGrpSpPr/>
        <p:nvPr/>
      </p:nvGrpSpPr>
      <p:grpSpPr>
        <a:xfrm>
          <a:off x="0" y="0"/>
          <a:ext cx="0" cy="0"/>
          <a:chOff x="0" y="0"/>
          <a:chExt cx="0" cy="0"/>
        </a:xfrm>
      </p:grpSpPr>
      <p:sp>
        <p:nvSpPr>
          <p:cNvPr id="916" name="Google Shape;916;p6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917" name="Google Shape;917;p64"/>
          <p:cNvSpPr/>
          <p:nvPr/>
        </p:nvSpPr>
        <p:spPr>
          <a:xfrm>
            <a:off x="1414450" y="1937575"/>
            <a:ext cx="453600" cy="22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64"/>
          <p:cNvSpPr/>
          <p:nvPr/>
        </p:nvSpPr>
        <p:spPr>
          <a:xfrm>
            <a:off x="1304650" y="3713725"/>
            <a:ext cx="453600" cy="22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64"/>
          <p:cNvSpPr txBox="1"/>
          <p:nvPr/>
        </p:nvSpPr>
        <p:spPr>
          <a:xfrm>
            <a:off x="492775" y="2094450"/>
            <a:ext cx="8113200" cy="954600"/>
          </a:xfrm>
          <a:prstGeom prst="rect">
            <a:avLst/>
          </a:prstGeom>
          <a:noFill/>
          <a:ln>
            <a:noFill/>
          </a:ln>
        </p:spPr>
        <p:txBody>
          <a:bodyPr anchorCtr="0" anchor="t" bIns="91425" lIns="91425" spcFirstLastPara="1" rIns="91425" wrap="square" tIns="91425">
            <a:noAutofit/>
          </a:bodyPr>
          <a:lstStyle/>
          <a:p>
            <a:pPr indent="-419100" lvl="0" marL="457200" rtl="0" algn="ctr">
              <a:lnSpc>
                <a:spcPct val="115000"/>
              </a:lnSpc>
              <a:spcBef>
                <a:spcPts val="0"/>
              </a:spcBef>
              <a:spcAft>
                <a:spcPts val="0"/>
              </a:spcAft>
              <a:buClr>
                <a:srgbClr val="073763"/>
              </a:buClr>
              <a:buSzPts val="3000"/>
              <a:buFont typeface="Nunito"/>
              <a:buAutoNum type="romanUcPeriod" startAt="4"/>
            </a:pPr>
            <a:r>
              <a:rPr b="1" lang="fr" sz="3000">
                <a:solidFill>
                  <a:srgbClr val="073763"/>
                </a:solidFill>
                <a:latin typeface="Nunito"/>
                <a:ea typeface="Nunito"/>
                <a:cs typeface="Nunito"/>
                <a:sym typeface="Nunito"/>
              </a:rPr>
              <a:t>Conclusion</a:t>
            </a:r>
            <a:endParaRPr b="1" sz="3000">
              <a:solidFill>
                <a:srgbClr val="073763"/>
              </a:solidFill>
              <a:latin typeface="Nunito"/>
              <a:ea typeface="Nunito"/>
              <a:cs typeface="Nunito"/>
              <a:sym typeface="Nuni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3" name="Shape 923"/>
        <p:cNvGrpSpPr/>
        <p:nvPr/>
      </p:nvGrpSpPr>
      <p:grpSpPr>
        <a:xfrm>
          <a:off x="0" y="0"/>
          <a:ext cx="0" cy="0"/>
          <a:chOff x="0" y="0"/>
          <a:chExt cx="0" cy="0"/>
        </a:xfrm>
      </p:grpSpPr>
      <p:sp>
        <p:nvSpPr>
          <p:cNvPr id="924" name="Google Shape;924;p65"/>
          <p:cNvSpPr txBox="1"/>
          <p:nvPr>
            <p:ph idx="1" type="body"/>
          </p:nvPr>
        </p:nvSpPr>
        <p:spPr>
          <a:xfrm>
            <a:off x="189750" y="877975"/>
            <a:ext cx="8460900" cy="3932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Etos tool</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Tracking meteors and extracting informations to analyze them</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Providing a tool to estimate the meteor speed</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b="1" i="1" sz="12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b="1" i="1" sz="12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SD simulation</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b="1" i="1" sz="1200">
              <a:solidFill>
                <a:srgbClr val="0B5394"/>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Updating the simulation using MASTER</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New estimation of the expected number of SD detection by Mini-EUSO</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Data analysis</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b="1" i="1" sz="1200">
              <a:solidFill>
                <a:srgbClr val="0B5394"/>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Providing a method to estimate the number of time passing through the Twilight zone</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Unlucky no available data to validate the possibility to observe SD with Mini-EUSO</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Nevertheless, always possible in the future </a:t>
            </a:r>
            <a:r>
              <a:rPr lang="fr" sz="1200">
                <a:solidFill>
                  <a:srgbClr val="000000"/>
                </a:solidFill>
                <a:latin typeface="Arial"/>
                <a:ea typeface="Arial"/>
                <a:cs typeface="Arial"/>
                <a:sym typeface="Arial"/>
              </a:rPr>
              <a:t>observations</a:t>
            </a:r>
            <a:endParaRPr sz="1200">
              <a:solidFill>
                <a:srgbClr val="000000"/>
              </a:solidFill>
              <a:latin typeface="Arial"/>
              <a:ea typeface="Arial"/>
              <a:cs typeface="Arial"/>
              <a:sym typeface="Arial"/>
            </a:endParaRPr>
          </a:p>
        </p:txBody>
      </p:sp>
      <p:sp>
        <p:nvSpPr>
          <p:cNvPr id="925" name="Google Shape;925;p6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926" name="Google Shape;926;p65"/>
          <p:cNvSpPr txBox="1"/>
          <p:nvPr/>
        </p:nvSpPr>
        <p:spPr>
          <a:xfrm>
            <a:off x="393650" y="320975"/>
            <a:ext cx="7505700" cy="5253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4"/>
            </a:pPr>
            <a:r>
              <a:rPr b="1" lang="fr" sz="2800">
                <a:solidFill>
                  <a:srgbClr val="073763"/>
                </a:solidFill>
                <a:latin typeface="Nunito"/>
                <a:ea typeface="Nunito"/>
                <a:cs typeface="Nunito"/>
                <a:sym typeface="Nunito"/>
              </a:rPr>
              <a:t>Summary &amp; Conclusion</a:t>
            </a:r>
            <a:endParaRPr b="1" sz="2000">
              <a:solidFill>
                <a:srgbClr val="0B5394"/>
              </a:solidFill>
              <a:latin typeface="Nunito"/>
              <a:ea typeface="Nunito"/>
              <a:cs typeface="Nunito"/>
              <a:sym typeface="Nunito"/>
            </a:endParaRPr>
          </a:p>
        </p:txBody>
      </p:sp>
      <p:sp>
        <p:nvSpPr>
          <p:cNvPr id="927" name="Google Shape;927;p65"/>
          <p:cNvSpPr txBox="1"/>
          <p:nvPr/>
        </p:nvSpPr>
        <p:spPr>
          <a:xfrm>
            <a:off x="4953000" y="1868375"/>
            <a:ext cx="1506000" cy="1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interestingengineering.com</a:t>
            </a:r>
            <a:endParaRPr sz="800">
              <a:latin typeface="Calibri"/>
              <a:ea typeface="Calibri"/>
              <a:cs typeface="Calibri"/>
              <a:sym typeface="Calibri"/>
            </a:endParaRPr>
          </a:p>
        </p:txBody>
      </p:sp>
      <p:pic>
        <p:nvPicPr>
          <p:cNvPr id="928" name="Google Shape;928;p65"/>
          <p:cNvPicPr preferRelativeResize="0"/>
          <p:nvPr/>
        </p:nvPicPr>
        <p:blipFill>
          <a:blip r:embed="rId3">
            <a:alphaModFix/>
          </a:blip>
          <a:stretch>
            <a:fillRect/>
          </a:stretch>
        </p:blipFill>
        <p:spPr>
          <a:xfrm>
            <a:off x="5050600" y="743272"/>
            <a:ext cx="2296875" cy="11968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2" name="Shape 932"/>
        <p:cNvGrpSpPr/>
        <p:nvPr/>
      </p:nvGrpSpPr>
      <p:grpSpPr>
        <a:xfrm>
          <a:off x="0" y="0"/>
          <a:ext cx="0" cy="0"/>
          <a:chOff x="0" y="0"/>
          <a:chExt cx="0" cy="0"/>
        </a:xfrm>
      </p:grpSpPr>
      <p:sp>
        <p:nvSpPr>
          <p:cNvPr id="933" name="Google Shape;933;p6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934" name="Google Shape;934;p66"/>
          <p:cNvPicPr preferRelativeResize="0"/>
          <p:nvPr/>
        </p:nvPicPr>
        <p:blipFill>
          <a:blip r:embed="rId3">
            <a:alphaModFix/>
          </a:blip>
          <a:stretch>
            <a:fillRect/>
          </a:stretch>
        </p:blipFill>
        <p:spPr>
          <a:xfrm>
            <a:off x="959138" y="346875"/>
            <a:ext cx="7225725" cy="4449750"/>
          </a:xfrm>
          <a:prstGeom prst="rect">
            <a:avLst/>
          </a:prstGeom>
          <a:noFill/>
          <a:ln>
            <a:noFill/>
          </a:ln>
        </p:spPr>
      </p:pic>
      <p:sp>
        <p:nvSpPr>
          <p:cNvPr id="935" name="Google Shape;935;p66"/>
          <p:cNvSpPr/>
          <p:nvPr/>
        </p:nvSpPr>
        <p:spPr>
          <a:xfrm>
            <a:off x="4075" y="-1325"/>
            <a:ext cx="1772400" cy="5143500"/>
          </a:xfrm>
          <a:prstGeom prst="rect">
            <a:avLst/>
          </a:prstGeom>
          <a:solidFill>
            <a:srgbClr val="073763"/>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66"/>
          <p:cNvSpPr/>
          <p:nvPr/>
        </p:nvSpPr>
        <p:spPr>
          <a:xfrm>
            <a:off x="7348050" y="-1325"/>
            <a:ext cx="1796100" cy="5143500"/>
          </a:xfrm>
          <a:prstGeom prst="rect">
            <a:avLst/>
          </a:prstGeom>
          <a:solidFill>
            <a:srgbClr val="073763"/>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66"/>
          <p:cNvSpPr/>
          <p:nvPr/>
        </p:nvSpPr>
        <p:spPr>
          <a:xfrm>
            <a:off x="1776375" y="0"/>
            <a:ext cx="5595300" cy="851700"/>
          </a:xfrm>
          <a:prstGeom prst="rect">
            <a:avLst/>
          </a:prstGeom>
          <a:solidFill>
            <a:srgbClr val="073763"/>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66"/>
          <p:cNvSpPr/>
          <p:nvPr/>
        </p:nvSpPr>
        <p:spPr>
          <a:xfrm>
            <a:off x="1776375" y="4271625"/>
            <a:ext cx="5595300" cy="870600"/>
          </a:xfrm>
          <a:prstGeom prst="rect">
            <a:avLst/>
          </a:prstGeom>
          <a:solidFill>
            <a:srgbClr val="073763"/>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66"/>
          <p:cNvSpPr txBox="1"/>
          <p:nvPr/>
        </p:nvSpPr>
        <p:spPr>
          <a:xfrm>
            <a:off x="959100" y="4299300"/>
            <a:ext cx="72258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
                <a:solidFill>
                  <a:srgbClr val="FFFFFF"/>
                </a:solidFill>
                <a:latin typeface="Calibri"/>
                <a:ea typeface="Calibri"/>
                <a:cs typeface="Calibri"/>
                <a:sym typeface="Calibri"/>
              </a:rPr>
              <a:t>Thank you for your attention</a:t>
            </a:r>
            <a:endParaRPr i="1">
              <a:solidFill>
                <a:srgbClr val="FFFFFF"/>
              </a:solidFill>
              <a:latin typeface="Calibri"/>
              <a:ea typeface="Calibri"/>
              <a:cs typeface="Calibri"/>
              <a:sym typeface="Calibri"/>
            </a:endParaRPr>
          </a:p>
        </p:txBody>
      </p:sp>
      <p:sp>
        <p:nvSpPr>
          <p:cNvPr id="940" name="Google Shape;940;p66"/>
          <p:cNvSpPr txBox="1"/>
          <p:nvPr/>
        </p:nvSpPr>
        <p:spPr>
          <a:xfrm>
            <a:off x="0" y="4562700"/>
            <a:ext cx="1699800" cy="5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FFFFFF"/>
                </a:solidFill>
                <a:latin typeface="Calibri"/>
                <a:ea typeface="Calibri"/>
                <a:cs typeface="Calibri"/>
                <a:sym typeface="Calibri"/>
              </a:rPr>
              <a:t>Marco Nari</a:t>
            </a:r>
            <a:endParaRPr b="1" sz="1200">
              <a:solidFill>
                <a:srgbClr val="FFFFFF"/>
              </a:solidFill>
              <a:latin typeface="Calibri"/>
              <a:ea typeface="Calibri"/>
              <a:cs typeface="Calibri"/>
              <a:sym typeface="Calibri"/>
            </a:endParaRPr>
          </a:p>
          <a:p>
            <a:pPr indent="0" lvl="0" marL="0" rtl="0" algn="l">
              <a:spcBef>
                <a:spcPts val="0"/>
              </a:spcBef>
              <a:spcAft>
                <a:spcPts val="0"/>
              </a:spcAft>
              <a:buNone/>
            </a:pPr>
            <a:r>
              <a:rPr b="1" lang="fr" sz="1200">
                <a:solidFill>
                  <a:srgbClr val="FFFFFF"/>
                </a:solidFill>
                <a:latin typeface="Calibri"/>
                <a:ea typeface="Calibri"/>
                <a:cs typeface="Calibri"/>
                <a:sym typeface="Calibri"/>
              </a:rPr>
              <a:t>Mauca 2019/2020</a:t>
            </a:r>
            <a:endParaRPr b="1" sz="1200">
              <a:solidFill>
                <a:srgbClr val="FFFFFF"/>
              </a:solidFill>
              <a:latin typeface="Calibri"/>
              <a:ea typeface="Calibri"/>
              <a:cs typeface="Calibri"/>
              <a:sym typeface="Calibri"/>
            </a:endParaRPr>
          </a:p>
        </p:txBody>
      </p:sp>
      <p:sp>
        <p:nvSpPr>
          <p:cNvPr id="941" name="Google Shape;941;p66"/>
          <p:cNvSpPr txBox="1"/>
          <p:nvPr/>
        </p:nvSpPr>
        <p:spPr>
          <a:xfrm>
            <a:off x="5841300" y="4760100"/>
            <a:ext cx="3302700" cy="3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200">
                <a:solidFill>
                  <a:srgbClr val="FFFFFF"/>
                </a:solidFill>
                <a:latin typeface="Calibri"/>
                <a:ea typeface="Calibri"/>
                <a:cs typeface="Calibri"/>
                <a:sym typeface="Calibri"/>
              </a:rPr>
              <a:t>Supervisors : Mario Bertaina &amp; Hiroko Miyamoto</a:t>
            </a:r>
            <a:endParaRPr b="1" sz="1200">
              <a:solidFill>
                <a:srgbClr val="FFFFFF"/>
              </a:solidFill>
              <a:latin typeface="Calibri"/>
              <a:ea typeface="Calibri"/>
              <a:cs typeface="Calibri"/>
              <a:sym typeface="Calibri"/>
            </a:endParaRPr>
          </a:p>
        </p:txBody>
      </p:sp>
      <p:sp>
        <p:nvSpPr>
          <p:cNvPr id="942" name="Google Shape;942;p66"/>
          <p:cNvSpPr txBox="1"/>
          <p:nvPr/>
        </p:nvSpPr>
        <p:spPr>
          <a:xfrm>
            <a:off x="959100" y="152400"/>
            <a:ext cx="72258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
                <a:solidFill>
                  <a:srgbClr val="FFFFFF"/>
                </a:solidFill>
                <a:latin typeface="Calibri"/>
                <a:ea typeface="Calibri"/>
                <a:cs typeface="Calibri"/>
                <a:sym typeface="Calibri"/>
              </a:rPr>
              <a:t>Mini-EUSO , a JEM-EUSO program</a:t>
            </a:r>
            <a:endParaRPr i="1">
              <a:solidFill>
                <a:srgbClr val="FFFFFF"/>
              </a:solidFill>
              <a:latin typeface="Calibri"/>
              <a:ea typeface="Calibri"/>
              <a:cs typeface="Calibri"/>
              <a:sym typeface="Calibri"/>
            </a:endParaRPr>
          </a:p>
        </p:txBody>
      </p:sp>
      <p:pic>
        <p:nvPicPr>
          <p:cNvPr id="943" name="Google Shape;943;p66"/>
          <p:cNvPicPr preferRelativeResize="0"/>
          <p:nvPr/>
        </p:nvPicPr>
        <p:blipFill>
          <a:blip r:embed="rId4">
            <a:alphaModFix/>
          </a:blip>
          <a:stretch>
            <a:fillRect/>
          </a:stretch>
        </p:blipFill>
        <p:spPr>
          <a:xfrm>
            <a:off x="7371675" y="152400"/>
            <a:ext cx="1612899" cy="767527"/>
          </a:xfrm>
          <a:prstGeom prst="rect">
            <a:avLst/>
          </a:prstGeom>
          <a:noFill/>
          <a:ln>
            <a:noFill/>
          </a:ln>
        </p:spPr>
      </p:pic>
      <p:pic>
        <p:nvPicPr>
          <p:cNvPr id="944" name="Google Shape;944;p66"/>
          <p:cNvPicPr preferRelativeResize="0"/>
          <p:nvPr/>
        </p:nvPicPr>
        <p:blipFill>
          <a:blip r:embed="rId5">
            <a:alphaModFix/>
          </a:blip>
          <a:stretch>
            <a:fillRect/>
          </a:stretch>
        </p:blipFill>
        <p:spPr>
          <a:xfrm>
            <a:off x="152400" y="152400"/>
            <a:ext cx="1612899" cy="7110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8" name="Shape 948"/>
        <p:cNvGrpSpPr/>
        <p:nvPr/>
      </p:nvGrpSpPr>
      <p:grpSpPr>
        <a:xfrm>
          <a:off x="0" y="0"/>
          <a:ext cx="0" cy="0"/>
          <a:chOff x="0" y="0"/>
          <a:chExt cx="0" cy="0"/>
        </a:xfrm>
      </p:grpSpPr>
      <p:sp>
        <p:nvSpPr>
          <p:cNvPr id="949" name="Google Shape;949;p67"/>
          <p:cNvSpPr txBox="1"/>
          <p:nvPr/>
        </p:nvSpPr>
        <p:spPr>
          <a:xfrm>
            <a:off x="208200" y="1950225"/>
            <a:ext cx="8727600" cy="95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2800">
                <a:solidFill>
                  <a:srgbClr val="073763"/>
                </a:solidFill>
                <a:latin typeface="Nunito"/>
                <a:ea typeface="Nunito"/>
                <a:cs typeface="Nunito"/>
                <a:sym typeface="Nunito"/>
              </a:rPr>
              <a:t>Annex</a:t>
            </a:r>
            <a:endParaRPr b="1" sz="2000">
              <a:solidFill>
                <a:srgbClr val="0B5394"/>
              </a:solidFill>
              <a:latin typeface="Nunito"/>
              <a:ea typeface="Nunito"/>
              <a:cs typeface="Nunito"/>
              <a:sym typeface="Nuni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3" name="Shape 953"/>
        <p:cNvGrpSpPr/>
        <p:nvPr/>
      </p:nvGrpSpPr>
      <p:grpSpPr>
        <a:xfrm>
          <a:off x="0" y="0"/>
          <a:ext cx="0" cy="0"/>
          <a:chOff x="0" y="0"/>
          <a:chExt cx="0" cy="0"/>
        </a:xfrm>
      </p:grpSpPr>
      <p:pic>
        <p:nvPicPr>
          <p:cNvPr id="954" name="Google Shape;954;p68"/>
          <p:cNvPicPr preferRelativeResize="0"/>
          <p:nvPr/>
        </p:nvPicPr>
        <p:blipFill>
          <a:blip r:embed="rId3">
            <a:alphaModFix/>
          </a:blip>
          <a:stretch>
            <a:fillRect/>
          </a:stretch>
        </p:blipFill>
        <p:spPr>
          <a:xfrm>
            <a:off x="5444975" y="1100425"/>
            <a:ext cx="2637850" cy="2637850"/>
          </a:xfrm>
          <a:prstGeom prst="rect">
            <a:avLst/>
          </a:prstGeom>
          <a:noFill/>
          <a:ln>
            <a:noFill/>
          </a:ln>
        </p:spPr>
      </p:pic>
      <p:pic>
        <p:nvPicPr>
          <p:cNvPr id="955" name="Google Shape;955;p68"/>
          <p:cNvPicPr preferRelativeResize="0"/>
          <p:nvPr/>
        </p:nvPicPr>
        <p:blipFill>
          <a:blip r:embed="rId4">
            <a:alphaModFix/>
          </a:blip>
          <a:stretch>
            <a:fillRect/>
          </a:stretch>
        </p:blipFill>
        <p:spPr>
          <a:xfrm>
            <a:off x="1252250" y="2364713"/>
            <a:ext cx="695325" cy="190500"/>
          </a:xfrm>
          <a:prstGeom prst="rect">
            <a:avLst/>
          </a:prstGeom>
          <a:noFill/>
          <a:ln>
            <a:noFill/>
          </a:ln>
        </p:spPr>
      </p:pic>
      <p:sp>
        <p:nvSpPr>
          <p:cNvPr id="956" name="Google Shape;956;p68"/>
          <p:cNvSpPr/>
          <p:nvPr/>
        </p:nvSpPr>
        <p:spPr>
          <a:xfrm>
            <a:off x="1947575" y="2401025"/>
            <a:ext cx="3540000" cy="117900"/>
          </a:xfrm>
          <a:prstGeom prst="lef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68"/>
          <p:cNvSpPr txBox="1"/>
          <p:nvPr/>
        </p:nvSpPr>
        <p:spPr>
          <a:xfrm>
            <a:off x="3585625" y="2063825"/>
            <a:ext cx="6954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0000FF"/>
                </a:solidFill>
                <a:latin typeface="Calibri"/>
                <a:ea typeface="Calibri"/>
                <a:cs typeface="Calibri"/>
                <a:sym typeface="Calibri"/>
              </a:rPr>
              <a:t>R</a:t>
            </a:r>
            <a:r>
              <a:rPr b="1" baseline="-25000" lang="fr">
                <a:solidFill>
                  <a:srgbClr val="0000FF"/>
                </a:solidFill>
                <a:latin typeface="Calibri"/>
                <a:ea typeface="Calibri"/>
                <a:cs typeface="Calibri"/>
                <a:sym typeface="Calibri"/>
              </a:rPr>
              <a:t>2</a:t>
            </a:r>
            <a:endParaRPr b="1" baseline="-25000">
              <a:solidFill>
                <a:srgbClr val="0000FF"/>
              </a:solidFill>
              <a:latin typeface="Calibri"/>
              <a:ea typeface="Calibri"/>
              <a:cs typeface="Calibri"/>
              <a:sym typeface="Calibri"/>
            </a:endParaRPr>
          </a:p>
        </p:txBody>
      </p:sp>
      <p:cxnSp>
        <p:nvCxnSpPr>
          <p:cNvPr id="958" name="Google Shape;958;p68"/>
          <p:cNvCxnSpPr>
            <a:stCxn id="956" idx="3"/>
          </p:cNvCxnSpPr>
          <p:nvPr/>
        </p:nvCxnSpPr>
        <p:spPr>
          <a:xfrm flipH="1" rot="10800000">
            <a:off x="1947575" y="1434875"/>
            <a:ext cx="6244800" cy="1025100"/>
          </a:xfrm>
          <a:prstGeom prst="straightConnector1">
            <a:avLst/>
          </a:prstGeom>
          <a:noFill/>
          <a:ln cap="flat" cmpd="sng" w="19050">
            <a:solidFill>
              <a:schemeClr val="dk2"/>
            </a:solidFill>
            <a:prstDash val="solid"/>
            <a:round/>
            <a:headEnd len="med" w="med" type="none"/>
            <a:tailEnd len="med" w="med" type="none"/>
          </a:ln>
        </p:spPr>
      </p:cxnSp>
      <p:cxnSp>
        <p:nvCxnSpPr>
          <p:cNvPr id="959" name="Google Shape;959;p68"/>
          <p:cNvCxnSpPr/>
          <p:nvPr/>
        </p:nvCxnSpPr>
        <p:spPr>
          <a:xfrm>
            <a:off x="1947575" y="2477575"/>
            <a:ext cx="6388200" cy="996600"/>
          </a:xfrm>
          <a:prstGeom prst="straightConnector1">
            <a:avLst/>
          </a:prstGeom>
          <a:noFill/>
          <a:ln cap="flat" cmpd="sng" w="19050">
            <a:solidFill>
              <a:schemeClr val="dk2"/>
            </a:solidFill>
            <a:prstDash val="solid"/>
            <a:round/>
            <a:headEnd len="med" w="med" type="none"/>
            <a:tailEnd len="med" w="med" type="none"/>
          </a:ln>
        </p:spPr>
      </p:cxnSp>
      <p:sp>
        <p:nvSpPr>
          <p:cNvPr id="960" name="Google Shape;960;p68"/>
          <p:cNvSpPr/>
          <p:nvPr/>
        </p:nvSpPr>
        <p:spPr>
          <a:xfrm>
            <a:off x="4036150" y="2022350"/>
            <a:ext cx="514200" cy="868200"/>
          </a:xfrm>
          <a:prstGeom prst="arc">
            <a:avLst>
              <a:gd fmla="val 17080665" name="adj1"/>
              <a:gd fmla="val 4816127" name="adj2"/>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68"/>
          <p:cNvSpPr txBox="1"/>
          <p:nvPr/>
        </p:nvSpPr>
        <p:spPr>
          <a:xfrm>
            <a:off x="4517575" y="2149475"/>
            <a:ext cx="5142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9900"/>
                </a:solidFill>
                <a:latin typeface="Calibri"/>
                <a:ea typeface="Calibri"/>
                <a:cs typeface="Calibri"/>
                <a:sym typeface="Calibri"/>
              </a:rPr>
              <a:t>44°</a:t>
            </a:r>
            <a:endParaRPr b="1">
              <a:solidFill>
                <a:srgbClr val="FF9900"/>
              </a:solidFill>
              <a:latin typeface="Calibri"/>
              <a:ea typeface="Calibri"/>
              <a:cs typeface="Calibri"/>
              <a:sym typeface="Calibri"/>
            </a:endParaRPr>
          </a:p>
        </p:txBody>
      </p:sp>
      <p:sp>
        <p:nvSpPr>
          <p:cNvPr id="962" name="Google Shape;962;p68"/>
          <p:cNvSpPr txBox="1"/>
          <p:nvPr/>
        </p:nvSpPr>
        <p:spPr>
          <a:xfrm>
            <a:off x="606875" y="3353625"/>
            <a:ext cx="6506700" cy="13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0B5394"/>
                </a:solidFill>
              </a:rPr>
              <a:t>Using right angled triangle</a:t>
            </a:r>
            <a:endParaRPr b="1" sz="1200">
              <a:solidFill>
                <a:srgbClr val="3C78D8"/>
              </a:solidFill>
            </a:endParaRPr>
          </a:p>
          <a:p>
            <a:pPr indent="-304800" lvl="0" marL="457200" rtl="0" algn="l">
              <a:spcBef>
                <a:spcPts val="0"/>
              </a:spcBef>
              <a:spcAft>
                <a:spcPts val="0"/>
              </a:spcAft>
              <a:buClr>
                <a:srgbClr val="3C78D8"/>
              </a:buClr>
              <a:buSzPts val="1200"/>
              <a:buFont typeface="Arial"/>
              <a:buChar char="-"/>
            </a:pPr>
            <a:r>
              <a:rPr b="1" lang="fr" sz="1200">
                <a:solidFill>
                  <a:srgbClr val="3C78D8"/>
                </a:solidFill>
              </a:rPr>
              <a:t>A = R</a:t>
            </a:r>
            <a:r>
              <a:rPr b="1" baseline="-25000" lang="fr" sz="1200">
                <a:solidFill>
                  <a:srgbClr val="3C78D8"/>
                </a:solidFill>
              </a:rPr>
              <a:t>2</a:t>
            </a:r>
            <a:r>
              <a:rPr b="1" lang="fr" sz="1200">
                <a:solidFill>
                  <a:srgbClr val="3C78D8"/>
                </a:solidFill>
              </a:rPr>
              <a:t>.tan(</a:t>
            </a:r>
            <a:r>
              <a:rPr b="1" lang="fr">
                <a:solidFill>
                  <a:srgbClr val="3C78D8"/>
                </a:solidFill>
                <a:latin typeface="Calibri"/>
                <a:ea typeface="Calibri"/>
                <a:cs typeface="Calibri"/>
                <a:sym typeface="Calibri"/>
              </a:rPr>
              <a:t>𝜽</a:t>
            </a:r>
            <a:r>
              <a:rPr b="1" baseline="-25000" lang="fr">
                <a:solidFill>
                  <a:srgbClr val="3C78D8"/>
                </a:solidFill>
                <a:latin typeface="Calibri"/>
                <a:ea typeface="Calibri"/>
                <a:cs typeface="Calibri"/>
                <a:sym typeface="Calibri"/>
              </a:rPr>
              <a:t>1</a:t>
            </a:r>
            <a:r>
              <a:rPr b="1" lang="fr">
                <a:solidFill>
                  <a:srgbClr val="3C78D8"/>
                </a:solidFill>
                <a:latin typeface="Calibri"/>
                <a:ea typeface="Calibri"/>
                <a:cs typeface="Calibri"/>
                <a:sym typeface="Calibri"/>
              </a:rPr>
              <a:t>/2</a:t>
            </a:r>
            <a:r>
              <a:rPr b="1" lang="fr" sz="1200">
                <a:solidFill>
                  <a:srgbClr val="3C78D8"/>
                </a:solidFill>
              </a:rPr>
              <a:t>) distance on the plane according to the angle</a:t>
            </a:r>
            <a:endParaRPr b="1" sz="1200">
              <a:solidFill>
                <a:srgbClr val="3C78D8"/>
              </a:solidFill>
            </a:endParaRPr>
          </a:p>
          <a:p>
            <a:pPr indent="-304800" lvl="0" marL="457200" rtl="0" algn="l">
              <a:spcBef>
                <a:spcPts val="0"/>
              </a:spcBef>
              <a:spcAft>
                <a:spcPts val="0"/>
              </a:spcAft>
              <a:buClr>
                <a:srgbClr val="3C78D8"/>
              </a:buClr>
              <a:buSzPts val="1200"/>
              <a:buFont typeface="Calibri"/>
              <a:buChar char="-"/>
            </a:pPr>
            <a:r>
              <a:rPr b="1" lang="fr" sz="1200">
                <a:solidFill>
                  <a:srgbClr val="3C78D8"/>
                </a:solidFill>
              </a:rPr>
              <a:t>B = R</a:t>
            </a:r>
            <a:r>
              <a:rPr b="1" baseline="-25000" lang="fr" sz="1200">
                <a:solidFill>
                  <a:srgbClr val="3C78D8"/>
                </a:solidFill>
              </a:rPr>
              <a:t>2</a:t>
            </a:r>
            <a:r>
              <a:rPr b="1" lang="fr" sz="1200">
                <a:solidFill>
                  <a:srgbClr val="3C78D8"/>
                </a:solidFill>
              </a:rPr>
              <a:t>/cos(</a:t>
            </a:r>
            <a:r>
              <a:rPr b="1" lang="fr">
                <a:solidFill>
                  <a:srgbClr val="3C78D8"/>
                </a:solidFill>
                <a:latin typeface="Calibri"/>
                <a:ea typeface="Calibri"/>
                <a:cs typeface="Calibri"/>
                <a:sym typeface="Calibri"/>
              </a:rPr>
              <a:t>𝜽</a:t>
            </a:r>
            <a:r>
              <a:rPr b="1" baseline="-25000" lang="fr">
                <a:solidFill>
                  <a:srgbClr val="3C78D8"/>
                </a:solidFill>
                <a:latin typeface="Calibri"/>
                <a:ea typeface="Calibri"/>
                <a:cs typeface="Calibri"/>
                <a:sym typeface="Calibri"/>
              </a:rPr>
              <a:t>1</a:t>
            </a:r>
            <a:r>
              <a:rPr b="1" lang="fr">
                <a:solidFill>
                  <a:srgbClr val="3C78D8"/>
                </a:solidFill>
                <a:latin typeface="Calibri"/>
                <a:ea typeface="Calibri"/>
                <a:cs typeface="Calibri"/>
                <a:sym typeface="Calibri"/>
              </a:rPr>
              <a:t>/2</a:t>
            </a:r>
            <a:r>
              <a:rPr b="1" lang="fr" sz="1200">
                <a:solidFill>
                  <a:srgbClr val="3C78D8"/>
                </a:solidFill>
              </a:rPr>
              <a:t>) distance max from MinEuso to the plane surface </a:t>
            </a:r>
            <a:endParaRPr b="1" sz="1200">
              <a:solidFill>
                <a:srgbClr val="3C78D8"/>
              </a:solidFill>
            </a:endParaRPr>
          </a:p>
        </p:txBody>
      </p:sp>
      <p:cxnSp>
        <p:nvCxnSpPr>
          <p:cNvPr id="963" name="Google Shape;963;p68"/>
          <p:cNvCxnSpPr/>
          <p:nvPr/>
        </p:nvCxnSpPr>
        <p:spPr>
          <a:xfrm>
            <a:off x="5232875" y="1089275"/>
            <a:ext cx="0" cy="2528400"/>
          </a:xfrm>
          <a:prstGeom prst="straightConnector1">
            <a:avLst/>
          </a:prstGeom>
          <a:noFill/>
          <a:ln cap="flat" cmpd="sng" w="28575">
            <a:solidFill>
              <a:srgbClr val="073763"/>
            </a:solidFill>
            <a:prstDash val="solid"/>
            <a:round/>
            <a:headEnd len="med" w="med" type="none"/>
            <a:tailEnd len="med" w="med" type="none"/>
          </a:ln>
        </p:spPr>
      </p:cxnSp>
      <p:sp>
        <p:nvSpPr>
          <p:cNvPr id="964" name="Google Shape;964;p68"/>
          <p:cNvSpPr/>
          <p:nvPr/>
        </p:nvSpPr>
        <p:spPr>
          <a:xfrm rot="460582">
            <a:off x="4394373" y="1933621"/>
            <a:ext cx="514309" cy="868198"/>
          </a:xfrm>
          <a:prstGeom prst="arc">
            <a:avLst>
              <a:gd fmla="val 17238602" name="adj1"/>
              <a:gd fmla="val 437847" name="adj2"/>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68"/>
          <p:cNvSpPr txBox="1"/>
          <p:nvPr/>
        </p:nvSpPr>
        <p:spPr>
          <a:xfrm>
            <a:off x="4858525" y="1946200"/>
            <a:ext cx="6954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FF"/>
                </a:solidFill>
                <a:latin typeface="Calibri"/>
                <a:ea typeface="Calibri"/>
                <a:cs typeface="Calibri"/>
                <a:sym typeface="Calibri"/>
              </a:rPr>
              <a:t>𝜽</a:t>
            </a:r>
            <a:r>
              <a:rPr b="1" baseline="-25000" lang="fr">
                <a:solidFill>
                  <a:srgbClr val="FF00FF"/>
                </a:solidFill>
                <a:latin typeface="Calibri"/>
                <a:ea typeface="Calibri"/>
                <a:cs typeface="Calibri"/>
                <a:sym typeface="Calibri"/>
              </a:rPr>
              <a:t>1</a:t>
            </a:r>
            <a:endParaRPr b="1" baseline="-25000">
              <a:solidFill>
                <a:srgbClr val="FF00FF"/>
              </a:solidFill>
              <a:latin typeface="Calibri"/>
              <a:ea typeface="Calibri"/>
              <a:cs typeface="Calibri"/>
              <a:sym typeface="Calibri"/>
            </a:endParaRPr>
          </a:p>
        </p:txBody>
      </p:sp>
      <p:cxnSp>
        <p:nvCxnSpPr>
          <p:cNvPr id="966" name="Google Shape;966;p68"/>
          <p:cNvCxnSpPr>
            <a:endCxn id="956" idx="3"/>
          </p:cNvCxnSpPr>
          <p:nvPr/>
        </p:nvCxnSpPr>
        <p:spPr>
          <a:xfrm flipH="1">
            <a:off x="1947575" y="1920275"/>
            <a:ext cx="3281700" cy="539700"/>
          </a:xfrm>
          <a:prstGeom prst="straightConnector1">
            <a:avLst/>
          </a:prstGeom>
          <a:noFill/>
          <a:ln cap="flat" cmpd="sng" w="28575">
            <a:solidFill>
              <a:srgbClr val="00FF00"/>
            </a:solidFill>
            <a:prstDash val="solid"/>
            <a:round/>
            <a:headEnd len="med" w="med" type="none"/>
            <a:tailEnd len="med" w="med" type="none"/>
          </a:ln>
        </p:spPr>
      </p:cxnSp>
      <p:sp>
        <p:nvSpPr>
          <p:cNvPr id="967" name="Google Shape;967;p68"/>
          <p:cNvSpPr txBox="1"/>
          <p:nvPr/>
        </p:nvSpPr>
        <p:spPr>
          <a:xfrm>
            <a:off x="3854950" y="1778825"/>
            <a:ext cx="6954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00FF00"/>
                </a:solidFill>
                <a:latin typeface="Calibri"/>
                <a:ea typeface="Calibri"/>
                <a:cs typeface="Calibri"/>
                <a:sym typeface="Calibri"/>
              </a:rPr>
              <a:t>B</a:t>
            </a:r>
            <a:endParaRPr b="1" baseline="-25000">
              <a:solidFill>
                <a:srgbClr val="00FF00"/>
              </a:solidFill>
              <a:latin typeface="Calibri"/>
              <a:ea typeface="Calibri"/>
              <a:cs typeface="Calibri"/>
              <a:sym typeface="Calibri"/>
            </a:endParaRPr>
          </a:p>
        </p:txBody>
      </p:sp>
      <p:sp>
        <p:nvSpPr>
          <p:cNvPr id="968" name="Google Shape;968;p68"/>
          <p:cNvSpPr txBox="1"/>
          <p:nvPr/>
        </p:nvSpPr>
        <p:spPr>
          <a:xfrm>
            <a:off x="5174425" y="1946200"/>
            <a:ext cx="6954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00FF00"/>
                </a:solidFill>
                <a:latin typeface="Calibri"/>
                <a:ea typeface="Calibri"/>
                <a:cs typeface="Calibri"/>
                <a:sym typeface="Calibri"/>
              </a:rPr>
              <a:t>A</a:t>
            </a:r>
            <a:endParaRPr b="1" baseline="-25000">
              <a:solidFill>
                <a:srgbClr val="00FF00"/>
              </a:solidFill>
              <a:latin typeface="Calibri"/>
              <a:ea typeface="Calibri"/>
              <a:cs typeface="Calibri"/>
              <a:sym typeface="Calibri"/>
            </a:endParaRPr>
          </a:p>
        </p:txBody>
      </p:sp>
      <p:cxnSp>
        <p:nvCxnSpPr>
          <p:cNvPr id="969" name="Google Shape;969;p68"/>
          <p:cNvCxnSpPr/>
          <p:nvPr/>
        </p:nvCxnSpPr>
        <p:spPr>
          <a:xfrm>
            <a:off x="5224475" y="1903175"/>
            <a:ext cx="8400" cy="550200"/>
          </a:xfrm>
          <a:prstGeom prst="straightConnector1">
            <a:avLst/>
          </a:prstGeom>
          <a:noFill/>
          <a:ln cap="flat" cmpd="sng" w="28575">
            <a:solidFill>
              <a:srgbClr val="00FF00"/>
            </a:solidFill>
            <a:prstDash val="solid"/>
            <a:round/>
            <a:headEnd len="med" w="med" type="none"/>
            <a:tailEnd len="med" w="med" type="none"/>
          </a:ln>
        </p:spPr>
      </p:cxnSp>
      <p:sp>
        <p:nvSpPr>
          <p:cNvPr id="970" name="Google Shape;970;p68"/>
          <p:cNvSpPr txBox="1"/>
          <p:nvPr/>
        </p:nvSpPr>
        <p:spPr>
          <a:xfrm>
            <a:off x="254500" y="216275"/>
            <a:ext cx="7505700" cy="6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sz="2600">
                <a:solidFill>
                  <a:srgbClr val="073763"/>
                </a:solidFill>
                <a:latin typeface="Nunito"/>
                <a:ea typeface="Nunito"/>
                <a:cs typeface="Nunito"/>
                <a:sym typeface="Nunito"/>
              </a:rPr>
              <a:t>Considering a surface plane</a:t>
            </a:r>
            <a:endParaRPr b="1" i="1" sz="2600">
              <a:solidFill>
                <a:srgbClr val="073763"/>
              </a:solidFill>
              <a:latin typeface="Nunito"/>
              <a:ea typeface="Nunito"/>
              <a:cs typeface="Nunito"/>
              <a:sym typeface="Nuni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4" name="Shape 974"/>
        <p:cNvGrpSpPr/>
        <p:nvPr/>
      </p:nvGrpSpPr>
      <p:grpSpPr>
        <a:xfrm>
          <a:off x="0" y="0"/>
          <a:ext cx="0" cy="0"/>
          <a:chOff x="0" y="0"/>
          <a:chExt cx="0" cy="0"/>
        </a:xfrm>
      </p:grpSpPr>
      <p:pic>
        <p:nvPicPr>
          <p:cNvPr id="975" name="Google Shape;975;p69"/>
          <p:cNvPicPr preferRelativeResize="0"/>
          <p:nvPr/>
        </p:nvPicPr>
        <p:blipFill>
          <a:blip r:embed="rId3">
            <a:alphaModFix/>
          </a:blip>
          <a:stretch>
            <a:fillRect/>
          </a:stretch>
        </p:blipFill>
        <p:spPr>
          <a:xfrm>
            <a:off x="5444975" y="1100425"/>
            <a:ext cx="2637850" cy="2637850"/>
          </a:xfrm>
          <a:prstGeom prst="rect">
            <a:avLst/>
          </a:prstGeom>
          <a:noFill/>
          <a:ln>
            <a:noFill/>
          </a:ln>
        </p:spPr>
      </p:pic>
      <p:pic>
        <p:nvPicPr>
          <p:cNvPr id="976" name="Google Shape;976;p69"/>
          <p:cNvPicPr preferRelativeResize="0"/>
          <p:nvPr/>
        </p:nvPicPr>
        <p:blipFill>
          <a:blip r:embed="rId4">
            <a:alphaModFix/>
          </a:blip>
          <a:stretch>
            <a:fillRect/>
          </a:stretch>
        </p:blipFill>
        <p:spPr>
          <a:xfrm>
            <a:off x="1252250" y="2364713"/>
            <a:ext cx="695325" cy="190500"/>
          </a:xfrm>
          <a:prstGeom prst="rect">
            <a:avLst/>
          </a:prstGeom>
          <a:noFill/>
          <a:ln>
            <a:noFill/>
          </a:ln>
        </p:spPr>
      </p:pic>
      <p:sp>
        <p:nvSpPr>
          <p:cNvPr id="977" name="Google Shape;977;p69"/>
          <p:cNvSpPr/>
          <p:nvPr/>
        </p:nvSpPr>
        <p:spPr>
          <a:xfrm>
            <a:off x="5537675" y="2401025"/>
            <a:ext cx="1154700" cy="117900"/>
          </a:xfrm>
          <a:prstGeom prst="lef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69"/>
          <p:cNvSpPr/>
          <p:nvPr/>
        </p:nvSpPr>
        <p:spPr>
          <a:xfrm>
            <a:off x="1947575" y="2401025"/>
            <a:ext cx="3540000" cy="117900"/>
          </a:xfrm>
          <a:prstGeom prst="lef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69"/>
          <p:cNvSpPr txBox="1"/>
          <p:nvPr/>
        </p:nvSpPr>
        <p:spPr>
          <a:xfrm>
            <a:off x="3585625" y="2063825"/>
            <a:ext cx="6954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0000FF"/>
                </a:solidFill>
                <a:latin typeface="Calibri"/>
                <a:ea typeface="Calibri"/>
                <a:cs typeface="Calibri"/>
                <a:sym typeface="Calibri"/>
              </a:rPr>
              <a:t>R</a:t>
            </a:r>
            <a:r>
              <a:rPr b="1" baseline="-25000" lang="fr">
                <a:solidFill>
                  <a:srgbClr val="0000FF"/>
                </a:solidFill>
                <a:latin typeface="Calibri"/>
                <a:ea typeface="Calibri"/>
                <a:cs typeface="Calibri"/>
                <a:sym typeface="Calibri"/>
              </a:rPr>
              <a:t>2</a:t>
            </a:r>
            <a:endParaRPr b="1" baseline="-25000">
              <a:solidFill>
                <a:srgbClr val="0000FF"/>
              </a:solidFill>
              <a:latin typeface="Calibri"/>
              <a:ea typeface="Calibri"/>
              <a:cs typeface="Calibri"/>
              <a:sym typeface="Calibri"/>
            </a:endParaRPr>
          </a:p>
        </p:txBody>
      </p:sp>
      <p:sp>
        <p:nvSpPr>
          <p:cNvPr id="980" name="Google Shape;980;p69"/>
          <p:cNvSpPr txBox="1"/>
          <p:nvPr/>
        </p:nvSpPr>
        <p:spPr>
          <a:xfrm>
            <a:off x="5920775" y="2063825"/>
            <a:ext cx="6954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latin typeface="Calibri"/>
                <a:ea typeface="Calibri"/>
                <a:cs typeface="Calibri"/>
                <a:sym typeface="Calibri"/>
              </a:rPr>
              <a:t>R</a:t>
            </a:r>
            <a:r>
              <a:rPr b="1" baseline="-25000" lang="fr">
                <a:solidFill>
                  <a:srgbClr val="FF0000"/>
                </a:solidFill>
                <a:latin typeface="Calibri"/>
                <a:ea typeface="Calibri"/>
                <a:cs typeface="Calibri"/>
                <a:sym typeface="Calibri"/>
              </a:rPr>
              <a:t>1</a:t>
            </a:r>
            <a:endParaRPr b="1" baseline="-25000">
              <a:solidFill>
                <a:srgbClr val="FF0000"/>
              </a:solidFill>
              <a:latin typeface="Calibri"/>
              <a:ea typeface="Calibri"/>
              <a:cs typeface="Calibri"/>
              <a:sym typeface="Calibri"/>
            </a:endParaRPr>
          </a:p>
        </p:txBody>
      </p:sp>
      <p:cxnSp>
        <p:nvCxnSpPr>
          <p:cNvPr id="981" name="Google Shape;981;p69"/>
          <p:cNvCxnSpPr>
            <a:stCxn id="978" idx="3"/>
          </p:cNvCxnSpPr>
          <p:nvPr/>
        </p:nvCxnSpPr>
        <p:spPr>
          <a:xfrm flipH="1" rot="10800000">
            <a:off x="1947575" y="1434875"/>
            <a:ext cx="6244800" cy="1025100"/>
          </a:xfrm>
          <a:prstGeom prst="straightConnector1">
            <a:avLst/>
          </a:prstGeom>
          <a:noFill/>
          <a:ln cap="flat" cmpd="sng" w="19050">
            <a:solidFill>
              <a:schemeClr val="dk2"/>
            </a:solidFill>
            <a:prstDash val="solid"/>
            <a:round/>
            <a:headEnd len="med" w="med" type="none"/>
            <a:tailEnd len="med" w="med" type="none"/>
          </a:ln>
        </p:spPr>
      </p:cxnSp>
      <p:cxnSp>
        <p:nvCxnSpPr>
          <p:cNvPr id="982" name="Google Shape;982;p69"/>
          <p:cNvCxnSpPr/>
          <p:nvPr/>
        </p:nvCxnSpPr>
        <p:spPr>
          <a:xfrm>
            <a:off x="1947575" y="2477575"/>
            <a:ext cx="6388200" cy="996600"/>
          </a:xfrm>
          <a:prstGeom prst="straightConnector1">
            <a:avLst/>
          </a:prstGeom>
          <a:noFill/>
          <a:ln cap="flat" cmpd="sng" w="19050">
            <a:solidFill>
              <a:schemeClr val="dk2"/>
            </a:solidFill>
            <a:prstDash val="solid"/>
            <a:round/>
            <a:headEnd len="med" w="med" type="none"/>
            <a:tailEnd len="med" w="med" type="none"/>
          </a:ln>
        </p:spPr>
      </p:cxnSp>
      <p:cxnSp>
        <p:nvCxnSpPr>
          <p:cNvPr id="983" name="Google Shape;983;p69"/>
          <p:cNvCxnSpPr/>
          <p:nvPr/>
        </p:nvCxnSpPr>
        <p:spPr>
          <a:xfrm flipH="1">
            <a:off x="6747725" y="806100"/>
            <a:ext cx="8400" cy="3531300"/>
          </a:xfrm>
          <a:prstGeom prst="straightConnector1">
            <a:avLst/>
          </a:prstGeom>
          <a:noFill/>
          <a:ln cap="flat" cmpd="sng" w="28575">
            <a:solidFill>
              <a:srgbClr val="000000"/>
            </a:solidFill>
            <a:prstDash val="solid"/>
            <a:round/>
            <a:headEnd len="med" w="med" type="none"/>
            <a:tailEnd len="med" w="med" type="none"/>
          </a:ln>
        </p:spPr>
      </p:cxnSp>
      <p:sp>
        <p:nvSpPr>
          <p:cNvPr id="984" name="Google Shape;984;p69"/>
          <p:cNvSpPr/>
          <p:nvPr/>
        </p:nvSpPr>
        <p:spPr>
          <a:xfrm rot="9251728">
            <a:off x="6490351" y="1501093"/>
            <a:ext cx="333561" cy="419837"/>
          </a:xfrm>
          <a:prstGeom prst="arc">
            <a:avLst>
              <a:gd fmla="val 16314945" name="adj1"/>
              <a:gd fmla="val 1043930" name="adj2"/>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69"/>
          <p:cNvSpPr txBox="1"/>
          <p:nvPr/>
        </p:nvSpPr>
        <p:spPr>
          <a:xfrm>
            <a:off x="6309425" y="1778825"/>
            <a:ext cx="6954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FF"/>
                </a:solidFill>
                <a:latin typeface="Calibri"/>
                <a:ea typeface="Calibri"/>
                <a:cs typeface="Calibri"/>
                <a:sym typeface="Calibri"/>
              </a:rPr>
              <a:t>𝜽</a:t>
            </a:r>
            <a:r>
              <a:rPr b="1" baseline="-25000" lang="fr">
                <a:solidFill>
                  <a:srgbClr val="FF00FF"/>
                </a:solidFill>
                <a:latin typeface="Calibri"/>
                <a:ea typeface="Calibri"/>
                <a:cs typeface="Calibri"/>
                <a:sym typeface="Calibri"/>
              </a:rPr>
              <a:t>2</a:t>
            </a:r>
            <a:endParaRPr b="1" baseline="-25000">
              <a:solidFill>
                <a:srgbClr val="FF00FF"/>
              </a:solidFill>
              <a:latin typeface="Calibri"/>
              <a:ea typeface="Calibri"/>
              <a:cs typeface="Calibri"/>
              <a:sym typeface="Calibri"/>
            </a:endParaRPr>
          </a:p>
        </p:txBody>
      </p:sp>
      <p:sp>
        <p:nvSpPr>
          <p:cNvPr id="986" name="Google Shape;986;p69"/>
          <p:cNvSpPr/>
          <p:nvPr/>
        </p:nvSpPr>
        <p:spPr>
          <a:xfrm rot="460582">
            <a:off x="4699173" y="1933621"/>
            <a:ext cx="514309" cy="868198"/>
          </a:xfrm>
          <a:prstGeom prst="arc">
            <a:avLst>
              <a:gd fmla="val 16647215" name="adj1"/>
              <a:gd fmla="val 437847" name="adj2"/>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69"/>
          <p:cNvSpPr txBox="1"/>
          <p:nvPr/>
        </p:nvSpPr>
        <p:spPr>
          <a:xfrm>
            <a:off x="5163325" y="1946200"/>
            <a:ext cx="6954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FF"/>
                </a:solidFill>
                <a:latin typeface="Calibri"/>
                <a:ea typeface="Calibri"/>
                <a:cs typeface="Calibri"/>
                <a:sym typeface="Calibri"/>
              </a:rPr>
              <a:t>𝜽</a:t>
            </a:r>
            <a:r>
              <a:rPr b="1" baseline="-25000" lang="fr">
                <a:solidFill>
                  <a:srgbClr val="FF00FF"/>
                </a:solidFill>
                <a:latin typeface="Calibri"/>
                <a:ea typeface="Calibri"/>
                <a:cs typeface="Calibri"/>
                <a:sym typeface="Calibri"/>
              </a:rPr>
              <a:t>1</a:t>
            </a:r>
            <a:endParaRPr b="1" baseline="-25000">
              <a:solidFill>
                <a:srgbClr val="FF00FF"/>
              </a:solidFill>
              <a:latin typeface="Calibri"/>
              <a:ea typeface="Calibri"/>
              <a:cs typeface="Calibri"/>
              <a:sym typeface="Calibri"/>
            </a:endParaRPr>
          </a:p>
        </p:txBody>
      </p:sp>
      <p:sp>
        <p:nvSpPr>
          <p:cNvPr id="988" name="Google Shape;988;p69"/>
          <p:cNvSpPr txBox="1"/>
          <p:nvPr/>
        </p:nvSpPr>
        <p:spPr>
          <a:xfrm>
            <a:off x="6781975" y="1626425"/>
            <a:ext cx="6954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00FF00"/>
                </a:solidFill>
                <a:latin typeface="Calibri"/>
                <a:ea typeface="Calibri"/>
                <a:cs typeface="Calibri"/>
                <a:sym typeface="Calibri"/>
              </a:rPr>
              <a:t>B</a:t>
            </a:r>
            <a:endParaRPr b="1" baseline="-25000">
              <a:solidFill>
                <a:srgbClr val="00FF00"/>
              </a:solidFill>
              <a:latin typeface="Calibri"/>
              <a:ea typeface="Calibri"/>
              <a:cs typeface="Calibri"/>
              <a:sym typeface="Calibri"/>
            </a:endParaRPr>
          </a:p>
        </p:txBody>
      </p:sp>
      <p:cxnSp>
        <p:nvCxnSpPr>
          <p:cNvPr id="989" name="Google Shape;989;p69"/>
          <p:cNvCxnSpPr/>
          <p:nvPr/>
        </p:nvCxnSpPr>
        <p:spPr>
          <a:xfrm rot="10800000">
            <a:off x="6742200" y="1662375"/>
            <a:ext cx="8700" cy="825900"/>
          </a:xfrm>
          <a:prstGeom prst="straightConnector1">
            <a:avLst/>
          </a:prstGeom>
          <a:noFill/>
          <a:ln cap="flat" cmpd="sng" w="28575">
            <a:solidFill>
              <a:srgbClr val="00FF00"/>
            </a:solidFill>
            <a:prstDash val="solid"/>
            <a:round/>
            <a:headEnd len="med" w="med" type="none"/>
            <a:tailEnd len="med" w="med" type="none"/>
          </a:ln>
        </p:spPr>
      </p:cxnSp>
      <p:sp>
        <p:nvSpPr>
          <p:cNvPr id="990" name="Google Shape;990;p69"/>
          <p:cNvSpPr txBox="1"/>
          <p:nvPr/>
        </p:nvSpPr>
        <p:spPr>
          <a:xfrm>
            <a:off x="606875" y="3353625"/>
            <a:ext cx="6506700" cy="13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0B5394"/>
                </a:solidFill>
              </a:rPr>
              <a:t>Using right angled triangle</a:t>
            </a:r>
            <a:endParaRPr b="1">
              <a:solidFill>
                <a:srgbClr val="3C78D8"/>
              </a:solidFill>
              <a:latin typeface="Calibri"/>
              <a:ea typeface="Calibri"/>
              <a:cs typeface="Calibri"/>
              <a:sym typeface="Calibri"/>
            </a:endParaRPr>
          </a:p>
          <a:p>
            <a:pPr indent="-311150" lvl="0" marL="457200" rtl="0" algn="l">
              <a:spcBef>
                <a:spcPts val="0"/>
              </a:spcBef>
              <a:spcAft>
                <a:spcPts val="0"/>
              </a:spcAft>
              <a:buClr>
                <a:srgbClr val="3C78D8"/>
              </a:buClr>
              <a:buSzPts val="1300"/>
              <a:buFont typeface="Calibri"/>
              <a:buChar char="-"/>
            </a:pPr>
            <a:r>
              <a:rPr b="1" lang="fr">
                <a:solidFill>
                  <a:srgbClr val="3C78D8"/>
                </a:solidFill>
                <a:latin typeface="Calibri"/>
                <a:ea typeface="Calibri"/>
                <a:cs typeface="Calibri"/>
                <a:sym typeface="Calibri"/>
              </a:rPr>
              <a:t>B = A.tan</a:t>
            </a:r>
            <a:r>
              <a:rPr b="1" lang="fr" sz="1200">
                <a:solidFill>
                  <a:srgbClr val="3C78D8"/>
                </a:solidFill>
              </a:rPr>
              <a:t>(</a:t>
            </a:r>
            <a:r>
              <a:rPr b="1" lang="fr">
                <a:solidFill>
                  <a:srgbClr val="3C78D8"/>
                </a:solidFill>
                <a:latin typeface="Calibri"/>
                <a:ea typeface="Calibri"/>
                <a:cs typeface="Calibri"/>
                <a:sym typeface="Calibri"/>
              </a:rPr>
              <a:t>𝜽</a:t>
            </a:r>
            <a:r>
              <a:rPr b="1" baseline="-25000" lang="fr">
                <a:solidFill>
                  <a:srgbClr val="3C78D8"/>
                </a:solidFill>
                <a:latin typeface="Calibri"/>
                <a:ea typeface="Calibri"/>
                <a:cs typeface="Calibri"/>
                <a:sym typeface="Calibri"/>
              </a:rPr>
              <a:t>1</a:t>
            </a:r>
            <a:r>
              <a:rPr b="1" lang="fr">
                <a:solidFill>
                  <a:srgbClr val="3C78D8"/>
                </a:solidFill>
                <a:latin typeface="Calibri"/>
                <a:ea typeface="Calibri"/>
                <a:cs typeface="Calibri"/>
                <a:sym typeface="Calibri"/>
              </a:rPr>
              <a:t>)</a:t>
            </a:r>
            <a:endParaRPr b="1">
              <a:solidFill>
                <a:srgbClr val="3C78D8"/>
              </a:solidFill>
              <a:latin typeface="Calibri"/>
              <a:ea typeface="Calibri"/>
              <a:cs typeface="Calibri"/>
              <a:sym typeface="Calibri"/>
            </a:endParaRPr>
          </a:p>
          <a:p>
            <a:pPr indent="-311150" lvl="0" marL="457200" rtl="0" algn="l">
              <a:spcBef>
                <a:spcPts val="0"/>
              </a:spcBef>
              <a:spcAft>
                <a:spcPts val="0"/>
              </a:spcAft>
              <a:buClr>
                <a:srgbClr val="3C78D8"/>
              </a:buClr>
              <a:buSzPts val="1300"/>
              <a:buFont typeface="Calibri"/>
              <a:buChar char="-"/>
            </a:pPr>
            <a:r>
              <a:rPr b="1" lang="fr">
                <a:solidFill>
                  <a:srgbClr val="3C78D8"/>
                </a:solidFill>
                <a:latin typeface="Calibri"/>
                <a:ea typeface="Calibri"/>
                <a:cs typeface="Calibri"/>
                <a:sym typeface="Calibri"/>
              </a:rPr>
              <a:t>𝜽</a:t>
            </a:r>
            <a:r>
              <a:rPr b="1" baseline="-25000" lang="fr">
                <a:solidFill>
                  <a:srgbClr val="3C78D8"/>
                </a:solidFill>
                <a:latin typeface="Calibri"/>
                <a:ea typeface="Calibri"/>
                <a:cs typeface="Calibri"/>
                <a:sym typeface="Calibri"/>
              </a:rPr>
              <a:t>2</a:t>
            </a:r>
            <a:r>
              <a:rPr b="1" lang="fr">
                <a:solidFill>
                  <a:srgbClr val="3C78D8"/>
                </a:solidFill>
                <a:latin typeface="Calibri"/>
                <a:ea typeface="Calibri"/>
                <a:cs typeface="Calibri"/>
                <a:sym typeface="Calibri"/>
              </a:rPr>
              <a:t> = 180-90-𝜽</a:t>
            </a:r>
            <a:r>
              <a:rPr b="1" baseline="-25000" lang="fr">
                <a:solidFill>
                  <a:srgbClr val="3C78D8"/>
                </a:solidFill>
                <a:latin typeface="Calibri"/>
                <a:ea typeface="Calibri"/>
                <a:cs typeface="Calibri"/>
                <a:sym typeface="Calibri"/>
              </a:rPr>
              <a:t>1</a:t>
            </a:r>
            <a:endParaRPr b="1">
              <a:solidFill>
                <a:srgbClr val="3C78D8"/>
              </a:solidFill>
              <a:latin typeface="Calibri"/>
              <a:ea typeface="Calibri"/>
              <a:cs typeface="Calibri"/>
              <a:sym typeface="Calibri"/>
            </a:endParaRPr>
          </a:p>
        </p:txBody>
      </p:sp>
      <p:sp>
        <p:nvSpPr>
          <p:cNvPr id="991" name="Google Shape;991;p69"/>
          <p:cNvSpPr txBox="1"/>
          <p:nvPr/>
        </p:nvSpPr>
        <p:spPr>
          <a:xfrm>
            <a:off x="254500" y="216275"/>
            <a:ext cx="7505700" cy="6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sz="2600">
                <a:solidFill>
                  <a:srgbClr val="073763"/>
                </a:solidFill>
                <a:latin typeface="Nunito"/>
                <a:ea typeface="Nunito"/>
                <a:cs typeface="Nunito"/>
                <a:sym typeface="Nunito"/>
              </a:rPr>
              <a:t>Considering a curved plane</a:t>
            </a:r>
            <a:endParaRPr b="1" i="1" sz="2600">
              <a:solidFill>
                <a:srgbClr val="073763"/>
              </a:solidFill>
              <a:latin typeface="Nunito"/>
              <a:ea typeface="Nunito"/>
              <a:cs typeface="Nunito"/>
              <a:sym typeface="Nuni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5" name="Shape 995"/>
        <p:cNvGrpSpPr/>
        <p:nvPr/>
      </p:nvGrpSpPr>
      <p:grpSpPr>
        <a:xfrm>
          <a:off x="0" y="0"/>
          <a:ext cx="0" cy="0"/>
          <a:chOff x="0" y="0"/>
          <a:chExt cx="0" cy="0"/>
        </a:xfrm>
      </p:grpSpPr>
      <p:pic>
        <p:nvPicPr>
          <p:cNvPr id="996" name="Google Shape;996;p70"/>
          <p:cNvPicPr preferRelativeResize="0"/>
          <p:nvPr/>
        </p:nvPicPr>
        <p:blipFill>
          <a:blip r:embed="rId3">
            <a:alphaModFix/>
          </a:blip>
          <a:stretch>
            <a:fillRect/>
          </a:stretch>
        </p:blipFill>
        <p:spPr>
          <a:xfrm>
            <a:off x="5444975" y="1100425"/>
            <a:ext cx="2637850" cy="2637850"/>
          </a:xfrm>
          <a:prstGeom prst="rect">
            <a:avLst/>
          </a:prstGeom>
          <a:noFill/>
          <a:ln>
            <a:noFill/>
          </a:ln>
        </p:spPr>
      </p:pic>
      <p:pic>
        <p:nvPicPr>
          <p:cNvPr id="997" name="Google Shape;997;p70"/>
          <p:cNvPicPr preferRelativeResize="0"/>
          <p:nvPr/>
        </p:nvPicPr>
        <p:blipFill>
          <a:blip r:embed="rId4">
            <a:alphaModFix/>
          </a:blip>
          <a:stretch>
            <a:fillRect/>
          </a:stretch>
        </p:blipFill>
        <p:spPr>
          <a:xfrm>
            <a:off x="1252250" y="2364713"/>
            <a:ext cx="695325" cy="190500"/>
          </a:xfrm>
          <a:prstGeom prst="rect">
            <a:avLst/>
          </a:prstGeom>
          <a:noFill/>
          <a:ln>
            <a:noFill/>
          </a:ln>
        </p:spPr>
      </p:pic>
      <p:cxnSp>
        <p:nvCxnSpPr>
          <p:cNvPr id="998" name="Google Shape;998;p70"/>
          <p:cNvCxnSpPr>
            <a:stCxn id="999" idx="3"/>
          </p:cNvCxnSpPr>
          <p:nvPr/>
        </p:nvCxnSpPr>
        <p:spPr>
          <a:xfrm flipH="1" rot="10800000">
            <a:off x="1947575" y="1434875"/>
            <a:ext cx="6244800" cy="1025100"/>
          </a:xfrm>
          <a:prstGeom prst="straightConnector1">
            <a:avLst/>
          </a:prstGeom>
          <a:noFill/>
          <a:ln cap="flat" cmpd="sng" w="19050">
            <a:solidFill>
              <a:schemeClr val="dk2"/>
            </a:solidFill>
            <a:prstDash val="solid"/>
            <a:round/>
            <a:headEnd len="med" w="med" type="none"/>
            <a:tailEnd len="med" w="med" type="none"/>
          </a:ln>
        </p:spPr>
      </p:cxnSp>
      <p:cxnSp>
        <p:nvCxnSpPr>
          <p:cNvPr id="1000" name="Google Shape;1000;p70"/>
          <p:cNvCxnSpPr/>
          <p:nvPr/>
        </p:nvCxnSpPr>
        <p:spPr>
          <a:xfrm>
            <a:off x="1947575" y="2477575"/>
            <a:ext cx="6388200" cy="996600"/>
          </a:xfrm>
          <a:prstGeom prst="straightConnector1">
            <a:avLst/>
          </a:prstGeom>
          <a:noFill/>
          <a:ln cap="flat" cmpd="sng" w="19050">
            <a:solidFill>
              <a:schemeClr val="dk2"/>
            </a:solidFill>
            <a:prstDash val="solid"/>
            <a:round/>
            <a:headEnd len="med" w="med" type="none"/>
            <a:tailEnd len="med" w="med" type="none"/>
          </a:ln>
        </p:spPr>
      </p:cxnSp>
      <p:sp>
        <p:nvSpPr>
          <p:cNvPr id="1001" name="Google Shape;1001;p70"/>
          <p:cNvSpPr/>
          <p:nvPr/>
        </p:nvSpPr>
        <p:spPr>
          <a:xfrm>
            <a:off x="4036150" y="2022350"/>
            <a:ext cx="514200" cy="868200"/>
          </a:xfrm>
          <a:prstGeom prst="arc">
            <a:avLst>
              <a:gd fmla="val 17080665" name="adj1"/>
              <a:gd fmla="val 4816127" name="adj2"/>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70"/>
          <p:cNvSpPr txBox="1"/>
          <p:nvPr/>
        </p:nvSpPr>
        <p:spPr>
          <a:xfrm>
            <a:off x="4517575" y="2149475"/>
            <a:ext cx="5142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9900"/>
                </a:solidFill>
                <a:latin typeface="Calibri"/>
                <a:ea typeface="Calibri"/>
                <a:cs typeface="Calibri"/>
                <a:sym typeface="Calibri"/>
              </a:rPr>
              <a:t>44°</a:t>
            </a:r>
            <a:endParaRPr b="1">
              <a:solidFill>
                <a:srgbClr val="FF9900"/>
              </a:solidFill>
              <a:latin typeface="Calibri"/>
              <a:ea typeface="Calibri"/>
              <a:cs typeface="Calibri"/>
              <a:sym typeface="Calibri"/>
            </a:endParaRPr>
          </a:p>
        </p:txBody>
      </p:sp>
      <p:cxnSp>
        <p:nvCxnSpPr>
          <p:cNvPr id="1003" name="Google Shape;1003;p70"/>
          <p:cNvCxnSpPr/>
          <p:nvPr/>
        </p:nvCxnSpPr>
        <p:spPr>
          <a:xfrm flipH="1">
            <a:off x="6747725" y="806100"/>
            <a:ext cx="8400" cy="3531300"/>
          </a:xfrm>
          <a:prstGeom prst="straightConnector1">
            <a:avLst/>
          </a:prstGeom>
          <a:noFill/>
          <a:ln cap="flat" cmpd="sng" w="28575">
            <a:solidFill>
              <a:srgbClr val="000000"/>
            </a:solidFill>
            <a:prstDash val="solid"/>
            <a:round/>
            <a:headEnd len="med" w="med" type="none"/>
            <a:tailEnd len="med" w="med" type="none"/>
          </a:ln>
        </p:spPr>
      </p:cxnSp>
      <p:cxnSp>
        <p:nvCxnSpPr>
          <p:cNvPr id="1004" name="Google Shape;1004;p70"/>
          <p:cNvCxnSpPr/>
          <p:nvPr/>
        </p:nvCxnSpPr>
        <p:spPr>
          <a:xfrm>
            <a:off x="1947575" y="2477563"/>
            <a:ext cx="6868500" cy="36600"/>
          </a:xfrm>
          <a:prstGeom prst="straightConnector1">
            <a:avLst/>
          </a:prstGeom>
          <a:noFill/>
          <a:ln cap="flat" cmpd="sng" w="28575">
            <a:solidFill>
              <a:schemeClr val="dk2"/>
            </a:solidFill>
            <a:prstDash val="solid"/>
            <a:round/>
            <a:headEnd len="med" w="med" type="none"/>
            <a:tailEnd len="med" w="med" type="none"/>
          </a:ln>
        </p:spPr>
      </p:cxnSp>
      <p:cxnSp>
        <p:nvCxnSpPr>
          <p:cNvPr id="1005" name="Google Shape;1005;p70"/>
          <p:cNvCxnSpPr/>
          <p:nvPr/>
        </p:nvCxnSpPr>
        <p:spPr>
          <a:xfrm>
            <a:off x="6296150" y="887000"/>
            <a:ext cx="455100" cy="1626600"/>
          </a:xfrm>
          <a:prstGeom prst="straightConnector1">
            <a:avLst/>
          </a:prstGeom>
          <a:noFill/>
          <a:ln cap="flat" cmpd="sng" w="28575">
            <a:solidFill>
              <a:srgbClr val="00FF00"/>
            </a:solidFill>
            <a:prstDash val="solid"/>
            <a:round/>
            <a:headEnd len="med" w="med" type="none"/>
            <a:tailEnd len="med" w="med" type="none"/>
          </a:ln>
        </p:spPr>
      </p:cxnSp>
      <p:sp>
        <p:nvSpPr>
          <p:cNvPr id="1006" name="Google Shape;1006;p70"/>
          <p:cNvSpPr/>
          <p:nvPr/>
        </p:nvSpPr>
        <p:spPr>
          <a:xfrm>
            <a:off x="6624825" y="1999450"/>
            <a:ext cx="134700" cy="67500"/>
          </a:xfrm>
          <a:prstGeom prst="arc">
            <a:avLst>
              <a:gd fmla="val 11112753" name="adj1"/>
              <a:gd fmla="val 0" name="adj2"/>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70"/>
          <p:cNvSpPr txBox="1"/>
          <p:nvPr/>
        </p:nvSpPr>
        <p:spPr>
          <a:xfrm>
            <a:off x="6747725" y="1920900"/>
            <a:ext cx="6954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FF"/>
                </a:solidFill>
                <a:latin typeface="Calibri"/>
                <a:ea typeface="Calibri"/>
                <a:cs typeface="Calibri"/>
                <a:sym typeface="Calibri"/>
              </a:rPr>
              <a:t>𝜽</a:t>
            </a:r>
            <a:r>
              <a:rPr b="1" baseline="-25000" lang="fr">
                <a:solidFill>
                  <a:srgbClr val="FF00FF"/>
                </a:solidFill>
                <a:latin typeface="Calibri"/>
                <a:ea typeface="Calibri"/>
                <a:cs typeface="Calibri"/>
                <a:sym typeface="Calibri"/>
              </a:rPr>
              <a:t>3</a:t>
            </a:r>
            <a:endParaRPr b="1" baseline="-25000">
              <a:solidFill>
                <a:srgbClr val="FF00FF"/>
              </a:solidFill>
              <a:latin typeface="Calibri"/>
              <a:ea typeface="Calibri"/>
              <a:cs typeface="Calibri"/>
              <a:sym typeface="Calibri"/>
            </a:endParaRPr>
          </a:p>
        </p:txBody>
      </p:sp>
      <p:cxnSp>
        <p:nvCxnSpPr>
          <p:cNvPr id="1008" name="Google Shape;1008;p70"/>
          <p:cNvCxnSpPr/>
          <p:nvPr/>
        </p:nvCxnSpPr>
        <p:spPr>
          <a:xfrm>
            <a:off x="6363575" y="1746625"/>
            <a:ext cx="42000" cy="168300"/>
          </a:xfrm>
          <a:prstGeom prst="straightConnector1">
            <a:avLst/>
          </a:prstGeom>
          <a:noFill/>
          <a:ln cap="flat" cmpd="sng" w="28575">
            <a:solidFill>
              <a:srgbClr val="274E13"/>
            </a:solidFill>
            <a:prstDash val="solid"/>
            <a:round/>
            <a:headEnd len="med" w="med" type="none"/>
            <a:tailEnd len="med" w="med" type="none"/>
          </a:ln>
        </p:spPr>
      </p:cxnSp>
      <p:cxnSp>
        <p:nvCxnSpPr>
          <p:cNvPr id="1009" name="Google Shape;1009;p70"/>
          <p:cNvCxnSpPr/>
          <p:nvPr/>
        </p:nvCxnSpPr>
        <p:spPr>
          <a:xfrm flipH="1" rot="10800000">
            <a:off x="6405700" y="1890000"/>
            <a:ext cx="168600" cy="30900"/>
          </a:xfrm>
          <a:prstGeom prst="straightConnector1">
            <a:avLst/>
          </a:prstGeom>
          <a:noFill/>
          <a:ln cap="flat" cmpd="sng" w="28575">
            <a:solidFill>
              <a:srgbClr val="274E13"/>
            </a:solidFill>
            <a:prstDash val="solid"/>
            <a:round/>
            <a:headEnd len="med" w="med" type="none"/>
            <a:tailEnd len="med" w="med" type="none"/>
          </a:ln>
        </p:spPr>
      </p:cxnSp>
      <p:sp>
        <p:nvSpPr>
          <p:cNvPr id="1010" name="Google Shape;1010;p70"/>
          <p:cNvSpPr txBox="1"/>
          <p:nvPr/>
        </p:nvSpPr>
        <p:spPr>
          <a:xfrm>
            <a:off x="6326000" y="1966200"/>
            <a:ext cx="4218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00FF00"/>
                </a:solidFill>
                <a:latin typeface="Calibri"/>
                <a:ea typeface="Calibri"/>
                <a:cs typeface="Calibri"/>
                <a:sym typeface="Calibri"/>
              </a:rPr>
              <a:t>C</a:t>
            </a:r>
            <a:endParaRPr b="1" baseline="-25000">
              <a:solidFill>
                <a:srgbClr val="00FF00"/>
              </a:solidFill>
              <a:latin typeface="Calibri"/>
              <a:ea typeface="Calibri"/>
              <a:cs typeface="Calibri"/>
              <a:sym typeface="Calibri"/>
            </a:endParaRPr>
          </a:p>
        </p:txBody>
      </p:sp>
      <p:sp>
        <p:nvSpPr>
          <p:cNvPr id="1011" name="Google Shape;1011;p70"/>
          <p:cNvSpPr txBox="1"/>
          <p:nvPr/>
        </p:nvSpPr>
        <p:spPr>
          <a:xfrm>
            <a:off x="606875" y="3353625"/>
            <a:ext cx="6506700" cy="13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0B5394"/>
                </a:solidFill>
              </a:rPr>
              <a:t>Using right angled triangle</a:t>
            </a:r>
            <a:endParaRPr b="1" i="1">
              <a:solidFill>
                <a:srgbClr val="0B5394"/>
              </a:solidFill>
            </a:endParaRPr>
          </a:p>
          <a:p>
            <a:pPr indent="-311150" lvl="0" marL="457200" rtl="0" algn="l">
              <a:spcBef>
                <a:spcPts val="0"/>
              </a:spcBef>
              <a:spcAft>
                <a:spcPts val="0"/>
              </a:spcAft>
              <a:buClr>
                <a:srgbClr val="3C78D8"/>
              </a:buClr>
              <a:buSzPts val="1300"/>
              <a:buFont typeface="Calibri"/>
              <a:buChar char="-"/>
            </a:pPr>
            <a:r>
              <a:rPr b="1" lang="fr">
                <a:solidFill>
                  <a:srgbClr val="3C78D8"/>
                </a:solidFill>
                <a:latin typeface="Calibri"/>
                <a:ea typeface="Calibri"/>
                <a:cs typeface="Calibri"/>
                <a:sym typeface="Calibri"/>
              </a:rPr>
              <a:t>𝜽</a:t>
            </a:r>
            <a:r>
              <a:rPr b="1" baseline="-25000" lang="fr">
                <a:solidFill>
                  <a:srgbClr val="3C78D8"/>
                </a:solidFill>
                <a:latin typeface="Calibri"/>
                <a:ea typeface="Calibri"/>
                <a:cs typeface="Calibri"/>
                <a:sym typeface="Calibri"/>
              </a:rPr>
              <a:t>3</a:t>
            </a:r>
            <a:r>
              <a:rPr b="1" lang="fr">
                <a:solidFill>
                  <a:srgbClr val="3C78D8"/>
                </a:solidFill>
                <a:latin typeface="Calibri"/>
                <a:ea typeface="Calibri"/>
                <a:cs typeface="Calibri"/>
                <a:sym typeface="Calibri"/>
              </a:rPr>
              <a:t>= 180 - 90 - 𝜽</a:t>
            </a:r>
            <a:r>
              <a:rPr b="1" baseline="-25000" lang="fr">
                <a:solidFill>
                  <a:srgbClr val="3C78D8"/>
                </a:solidFill>
                <a:latin typeface="Calibri"/>
                <a:ea typeface="Calibri"/>
                <a:cs typeface="Calibri"/>
                <a:sym typeface="Calibri"/>
              </a:rPr>
              <a:t>2</a:t>
            </a:r>
            <a:endParaRPr b="1" sz="1200">
              <a:solidFill>
                <a:srgbClr val="3C78D8"/>
              </a:solidFill>
            </a:endParaRPr>
          </a:p>
          <a:p>
            <a:pPr indent="-311150" lvl="0" marL="457200" rtl="0" algn="l">
              <a:spcBef>
                <a:spcPts val="0"/>
              </a:spcBef>
              <a:spcAft>
                <a:spcPts val="0"/>
              </a:spcAft>
              <a:buClr>
                <a:srgbClr val="3C78D8"/>
              </a:buClr>
              <a:buSzPts val="1300"/>
              <a:buFont typeface="Calibri"/>
              <a:buChar char="-"/>
            </a:pPr>
            <a:r>
              <a:rPr b="1" lang="fr" sz="1200">
                <a:solidFill>
                  <a:srgbClr val="3C78D8"/>
                </a:solidFill>
              </a:rPr>
              <a:t>C = B.cos(</a:t>
            </a:r>
            <a:r>
              <a:rPr b="1" lang="fr">
                <a:solidFill>
                  <a:srgbClr val="3C78D8"/>
                </a:solidFill>
                <a:latin typeface="Calibri"/>
                <a:ea typeface="Calibri"/>
                <a:cs typeface="Calibri"/>
                <a:sym typeface="Calibri"/>
              </a:rPr>
              <a:t>𝜽</a:t>
            </a:r>
            <a:r>
              <a:rPr b="1" baseline="-25000" lang="fr">
                <a:solidFill>
                  <a:srgbClr val="3C78D8"/>
                </a:solidFill>
                <a:latin typeface="Calibri"/>
                <a:ea typeface="Calibri"/>
                <a:cs typeface="Calibri"/>
                <a:sym typeface="Calibri"/>
              </a:rPr>
              <a:t>3</a:t>
            </a:r>
            <a:r>
              <a:rPr b="1" lang="fr">
                <a:solidFill>
                  <a:srgbClr val="3C78D8"/>
                </a:solidFill>
                <a:latin typeface="Calibri"/>
                <a:ea typeface="Calibri"/>
                <a:cs typeface="Calibri"/>
                <a:sym typeface="Calibri"/>
              </a:rPr>
              <a:t>)</a:t>
            </a:r>
            <a:endParaRPr b="1">
              <a:solidFill>
                <a:srgbClr val="3C78D8"/>
              </a:solidFill>
              <a:latin typeface="Calibri"/>
              <a:ea typeface="Calibri"/>
              <a:cs typeface="Calibri"/>
              <a:sym typeface="Calibri"/>
            </a:endParaRPr>
          </a:p>
        </p:txBody>
      </p:sp>
      <p:sp>
        <p:nvSpPr>
          <p:cNvPr id="1012" name="Google Shape;1012;p70"/>
          <p:cNvSpPr txBox="1"/>
          <p:nvPr/>
        </p:nvSpPr>
        <p:spPr>
          <a:xfrm>
            <a:off x="6781975" y="1626425"/>
            <a:ext cx="6954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00FF00"/>
                </a:solidFill>
                <a:latin typeface="Calibri"/>
                <a:ea typeface="Calibri"/>
                <a:cs typeface="Calibri"/>
                <a:sym typeface="Calibri"/>
              </a:rPr>
              <a:t>B</a:t>
            </a:r>
            <a:endParaRPr b="1" baseline="-25000">
              <a:solidFill>
                <a:srgbClr val="00FF00"/>
              </a:solidFill>
              <a:latin typeface="Calibri"/>
              <a:ea typeface="Calibri"/>
              <a:cs typeface="Calibri"/>
              <a:sym typeface="Calibri"/>
            </a:endParaRPr>
          </a:p>
        </p:txBody>
      </p:sp>
      <p:cxnSp>
        <p:nvCxnSpPr>
          <p:cNvPr id="1013" name="Google Shape;1013;p70"/>
          <p:cNvCxnSpPr/>
          <p:nvPr/>
        </p:nvCxnSpPr>
        <p:spPr>
          <a:xfrm rot="10800000">
            <a:off x="6742200" y="1662375"/>
            <a:ext cx="8700" cy="825900"/>
          </a:xfrm>
          <a:prstGeom prst="straightConnector1">
            <a:avLst/>
          </a:prstGeom>
          <a:noFill/>
          <a:ln cap="flat" cmpd="sng" w="28575">
            <a:solidFill>
              <a:srgbClr val="00FF00"/>
            </a:solidFill>
            <a:prstDash val="solid"/>
            <a:round/>
            <a:headEnd len="med" w="med" type="none"/>
            <a:tailEnd len="med" w="med" type="none"/>
          </a:ln>
        </p:spPr>
      </p:cxnSp>
      <p:sp>
        <p:nvSpPr>
          <p:cNvPr id="1014" name="Google Shape;1014;p70"/>
          <p:cNvSpPr txBox="1"/>
          <p:nvPr/>
        </p:nvSpPr>
        <p:spPr>
          <a:xfrm>
            <a:off x="254500" y="216275"/>
            <a:ext cx="7505700" cy="6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sz="2600">
                <a:solidFill>
                  <a:srgbClr val="073763"/>
                </a:solidFill>
                <a:latin typeface="Nunito"/>
                <a:ea typeface="Nunito"/>
                <a:cs typeface="Nunito"/>
                <a:sym typeface="Nunito"/>
              </a:rPr>
              <a:t>Considering a curved plane</a:t>
            </a:r>
            <a:endParaRPr b="1" i="1" sz="2600">
              <a:solidFill>
                <a:srgbClr val="073763"/>
              </a:solidFill>
              <a:latin typeface="Nunito"/>
              <a:ea typeface="Nunito"/>
              <a:cs typeface="Nunito"/>
              <a:sym typeface="Nuni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8" name="Shape 1018"/>
        <p:cNvGrpSpPr/>
        <p:nvPr/>
      </p:nvGrpSpPr>
      <p:grpSpPr>
        <a:xfrm>
          <a:off x="0" y="0"/>
          <a:ext cx="0" cy="0"/>
          <a:chOff x="0" y="0"/>
          <a:chExt cx="0" cy="0"/>
        </a:xfrm>
      </p:grpSpPr>
      <p:pic>
        <p:nvPicPr>
          <p:cNvPr id="1019" name="Google Shape;1019;p71"/>
          <p:cNvPicPr preferRelativeResize="0"/>
          <p:nvPr/>
        </p:nvPicPr>
        <p:blipFill>
          <a:blip r:embed="rId3">
            <a:alphaModFix/>
          </a:blip>
          <a:stretch>
            <a:fillRect/>
          </a:stretch>
        </p:blipFill>
        <p:spPr>
          <a:xfrm>
            <a:off x="5444975" y="1100425"/>
            <a:ext cx="2637850" cy="2637850"/>
          </a:xfrm>
          <a:prstGeom prst="rect">
            <a:avLst/>
          </a:prstGeom>
          <a:noFill/>
          <a:ln>
            <a:noFill/>
          </a:ln>
        </p:spPr>
      </p:pic>
      <p:pic>
        <p:nvPicPr>
          <p:cNvPr id="1020" name="Google Shape;1020;p71"/>
          <p:cNvPicPr preferRelativeResize="0"/>
          <p:nvPr/>
        </p:nvPicPr>
        <p:blipFill>
          <a:blip r:embed="rId4">
            <a:alphaModFix/>
          </a:blip>
          <a:stretch>
            <a:fillRect/>
          </a:stretch>
        </p:blipFill>
        <p:spPr>
          <a:xfrm>
            <a:off x="1252250" y="2364713"/>
            <a:ext cx="695325" cy="190500"/>
          </a:xfrm>
          <a:prstGeom prst="rect">
            <a:avLst/>
          </a:prstGeom>
          <a:noFill/>
          <a:ln>
            <a:noFill/>
          </a:ln>
        </p:spPr>
      </p:pic>
      <p:cxnSp>
        <p:nvCxnSpPr>
          <p:cNvPr id="1021" name="Google Shape;1021;p71"/>
          <p:cNvCxnSpPr>
            <a:stCxn id="1022" idx="3"/>
          </p:cNvCxnSpPr>
          <p:nvPr/>
        </p:nvCxnSpPr>
        <p:spPr>
          <a:xfrm flipH="1" rot="10800000">
            <a:off x="1947575" y="1434875"/>
            <a:ext cx="6244800" cy="1025100"/>
          </a:xfrm>
          <a:prstGeom prst="straightConnector1">
            <a:avLst/>
          </a:prstGeom>
          <a:noFill/>
          <a:ln cap="flat" cmpd="sng" w="19050">
            <a:solidFill>
              <a:schemeClr val="dk2"/>
            </a:solidFill>
            <a:prstDash val="solid"/>
            <a:round/>
            <a:headEnd len="med" w="med" type="none"/>
            <a:tailEnd len="med" w="med" type="none"/>
          </a:ln>
        </p:spPr>
      </p:cxnSp>
      <p:cxnSp>
        <p:nvCxnSpPr>
          <p:cNvPr id="1023" name="Google Shape;1023;p71"/>
          <p:cNvCxnSpPr/>
          <p:nvPr/>
        </p:nvCxnSpPr>
        <p:spPr>
          <a:xfrm>
            <a:off x="1947575" y="2477575"/>
            <a:ext cx="6388200" cy="996600"/>
          </a:xfrm>
          <a:prstGeom prst="straightConnector1">
            <a:avLst/>
          </a:prstGeom>
          <a:noFill/>
          <a:ln cap="flat" cmpd="sng" w="19050">
            <a:solidFill>
              <a:schemeClr val="dk2"/>
            </a:solidFill>
            <a:prstDash val="solid"/>
            <a:round/>
            <a:headEnd len="med" w="med" type="none"/>
            <a:tailEnd len="med" w="med" type="none"/>
          </a:ln>
        </p:spPr>
      </p:cxnSp>
      <p:sp>
        <p:nvSpPr>
          <p:cNvPr id="1024" name="Google Shape;1024;p71"/>
          <p:cNvSpPr/>
          <p:nvPr/>
        </p:nvSpPr>
        <p:spPr>
          <a:xfrm>
            <a:off x="4036150" y="2022350"/>
            <a:ext cx="514200" cy="868200"/>
          </a:xfrm>
          <a:prstGeom prst="arc">
            <a:avLst>
              <a:gd fmla="val 17080665" name="adj1"/>
              <a:gd fmla="val 4816127" name="adj2"/>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71"/>
          <p:cNvSpPr txBox="1"/>
          <p:nvPr/>
        </p:nvSpPr>
        <p:spPr>
          <a:xfrm>
            <a:off x="4517575" y="2149475"/>
            <a:ext cx="5142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9900"/>
                </a:solidFill>
                <a:latin typeface="Calibri"/>
                <a:ea typeface="Calibri"/>
                <a:cs typeface="Calibri"/>
                <a:sym typeface="Calibri"/>
              </a:rPr>
              <a:t>44°</a:t>
            </a:r>
            <a:endParaRPr b="1">
              <a:solidFill>
                <a:srgbClr val="FF9900"/>
              </a:solidFill>
              <a:latin typeface="Calibri"/>
              <a:ea typeface="Calibri"/>
              <a:cs typeface="Calibri"/>
              <a:sym typeface="Calibri"/>
            </a:endParaRPr>
          </a:p>
        </p:txBody>
      </p:sp>
      <p:cxnSp>
        <p:nvCxnSpPr>
          <p:cNvPr id="1026" name="Google Shape;1026;p71"/>
          <p:cNvCxnSpPr/>
          <p:nvPr/>
        </p:nvCxnSpPr>
        <p:spPr>
          <a:xfrm flipH="1">
            <a:off x="6747725" y="806100"/>
            <a:ext cx="8400" cy="3531300"/>
          </a:xfrm>
          <a:prstGeom prst="straightConnector1">
            <a:avLst/>
          </a:prstGeom>
          <a:noFill/>
          <a:ln cap="flat" cmpd="sng" w="28575">
            <a:solidFill>
              <a:srgbClr val="000000"/>
            </a:solidFill>
            <a:prstDash val="solid"/>
            <a:round/>
            <a:headEnd len="med" w="med" type="none"/>
            <a:tailEnd len="med" w="med" type="none"/>
          </a:ln>
        </p:spPr>
      </p:cxnSp>
      <p:cxnSp>
        <p:nvCxnSpPr>
          <p:cNvPr id="1027" name="Google Shape;1027;p71"/>
          <p:cNvCxnSpPr/>
          <p:nvPr/>
        </p:nvCxnSpPr>
        <p:spPr>
          <a:xfrm>
            <a:off x="1947575" y="2477563"/>
            <a:ext cx="6868500" cy="36600"/>
          </a:xfrm>
          <a:prstGeom prst="straightConnector1">
            <a:avLst/>
          </a:prstGeom>
          <a:noFill/>
          <a:ln cap="flat" cmpd="sng" w="28575">
            <a:solidFill>
              <a:schemeClr val="dk2"/>
            </a:solidFill>
            <a:prstDash val="solid"/>
            <a:round/>
            <a:headEnd len="med" w="med" type="none"/>
            <a:tailEnd len="med" w="med" type="none"/>
          </a:ln>
        </p:spPr>
      </p:cxnSp>
      <p:cxnSp>
        <p:nvCxnSpPr>
          <p:cNvPr id="1028" name="Google Shape;1028;p71"/>
          <p:cNvCxnSpPr/>
          <p:nvPr/>
        </p:nvCxnSpPr>
        <p:spPr>
          <a:xfrm>
            <a:off x="6296150" y="887000"/>
            <a:ext cx="455100" cy="1626600"/>
          </a:xfrm>
          <a:prstGeom prst="straightConnector1">
            <a:avLst/>
          </a:prstGeom>
          <a:noFill/>
          <a:ln cap="flat" cmpd="sng" w="28575">
            <a:solidFill>
              <a:srgbClr val="00FF00"/>
            </a:solidFill>
            <a:prstDash val="solid"/>
            <a:round/>
            <a:headEnd len="med" w="med" type="none"/>
            <a:tailEnd len="med" w="med" type="none"/>
          </a:ln>
        </p:spPr>
      </p:cxnSp>
      <p:cxnSp>
        <p:nvCxnSpPr>
          <p:cNvPr id="1029" name="Google Shape;1029;p71"/>
          <p:cNvCxnSpPr/>
          <p:nvPr/>
        </p:nvCxnSpPr>
        <p:spPr>
          <a:xfrm>
            <a:off x="6363575" y="1746625"/>
            <a:ext cx="42000" cy="168300"/>
          </a:xfrm>
          <a:prstGeom prst="straightConnector1">
            <a:avLst/>
          </a:prstGeom>
          <a:noFill/>
          <a:ln cap="flat" cmpd="sng" w="19050">
            <a:solidFill>
              <a:srgbClr val="274E13"/>
            </a:solidFill>
            <a:prstDash val="solid"/>
            <a:round/>
            <a:headEnd len="med" w="med" type="none"/>
            <a:tailEnd len="med" w="med" type="none"/>
          </a:ln>
        </p:spPr>
      </p:cxnSp>
      <p:cxnSp>
        <p:nvCxnSpPr>
          <p:cNvPr id="1030" name="Google Shape;1030;p71"/>
          <p:cNvCxnSpPr/>
          <p:nvPr/>
        </p:nvCxnSpPr>
        <p:spPr>
          <a:xfrm flipH="1" rot="10800000">
            <a:off x="6405700" y="1890000"/>
            <a:ext cx="168600" cy="30900"/>
          </a:xfrm>
          <a:prstGeom prst="straightConnector1">
            <a:avLst/>
          </a:prstGeom>
          <a:noFill/>
          <a:ln cap="flat" cmpd="sng" w="19050">
            <a:solidFill>
              <a:srgbClr val="274E13"/>
            </a:solidFill>
            <a:prstDash val="solid"/>
            <a:round/>
            <a:headEnd len="med" w="med" type="none"/>
            <a:tailEnd len="med" w="med" type="none"/>
          </a:ln>
        </p:spPr>
      </p:cxnSp>
      <p:cxnSp>
        <p:nvCxnSpPr>
          <p:cNvPr id="1031" name="Google Shape;1031;p71"/>
          <p:cNvCxnSpPr/>
          <p:nvPr/>
        </p:nvCxnSpPr>
        <p:spPr>
          <a:xfrm>
            <a:off x="5689375" y="1856200"/>
            <a:ext cx="1053300" cy="657300"/>
          </a:xfrm>
          <a:prstGeom prst="straightConnector1">
            <a:avLst/>
          </a:prstGeom>
          <a:noFill/>
          <a:ln cap="flat" cmpd="sng" w="28575">
            <a:solidFill>
              <a:srgbClr val="FF0000"/>
            </a:solidFill>
            <a:prstDash val="solid"/>
            <a:round/>
            <a:headEnd len="med" w="med" type="none"/>
            <a:tailEnd len="med" w="med" type="none"/>
          </a:ln>
        </p:spPr>
      </p:cxnSp>
      <p:sp>
        <p:nvSpPr>
          <p:cNvPr id="1032" name="Google Shape;1032;p71"/>
          <p:cNvSpPr/>
          <p:nvPr/>
        </p:nvSpPr>
        <p:spPr>
          <a:xfrm rot="-3178748">
            <a:off x="6481927" y="2180110"/>
            <a:ext cx="227701" cy="190440"/>
          </a:xfrm>
          <a:prstGeom prst="arc">
            <a:avLst>
              <a:gd fmla="val 11468046" name="adj1"/>
              <a:gd fmla="val 0" name="adj2"/>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71"/>
          <p:cNvSpPr txBox="1"/>
          <p:nvPr/>
        </p:nvSpPr>
        <p:spPr>
          <a:xfrm>
            <a:off x="6296150" y="1856200"/>
            <a:ext cx="4551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FF"/>
                </a:solidFill>
                <a:latin typeface="Calibri"/>
                <a:ea typeface="Calibri"/>
                <a:cs typeface="Calibri"/>
                <a:sym typeface="Calibri"/>
              </a:rPr>
              <a:t>𝜽</a:t>
            </a:r>
            <a:r>
              <a:rPr b="1" baseline="-25000" lang="fr">
                <a:solidFill>
                  <a:srgbClr val="FF00FF"/>
                </a:solidFill>
                <a:latin typeface="Calibri"/>
                <a:ea typeface="Calibri"/>
                <a:cs typeface="Calibri"/>
                <a:sym typeface="Calibri"/>
              </a:rPr>
              <a:t>4</a:t>
            </a:r>
            <a:endParaRPr b="1" baseline="-25000">
              <a:solidFill>
                <a:srgbClr val="FF00FF"/>
              </a:solidFill>
              <a:latin typeface="Calibri"/>
              <a:ea typeface="Calibri"/>
              <a:cs typeface="Calibri"/>
              <a:sym typeface="Calibri"/>
            </a:endParaRPr>
          </a:p>
        </p:txBody>
      </p:sp>
      <p:cxnSp>
        <p:nvCxnSpPr>
          <p:cNvPr id="1034" name="Google Shape;1034;p71"/>
          <p:cNvCxnSpPr/>
          <p:nvPr/>
        </p:nvCxnSpPr>
        <p:spPr>
          <a:xfrm flipH="1" rot="10800000">
            <a:off x="5706225" y="2530325"/>
            <a:ext cx="1036500" cy="522600"/>
          </a:xfrm>
          <a:prstGeom prst="straightConnector1">
            <a:avLst/>
          </a:prstGeom>
          <a:noFill/>
          <a:ln cap="flat" cmpd="sng" w="28575">
            <a:solidFill>
              <a:srgbClr val="FF0000"/>
            </a:solidFill>
            <a:prstDash val="solid"/>
            <a:round/>
            <a:headEnd len="med" w="med" type="none"/>
            <a:tailEnd len="med" w="med" type="none"/>
          </a:ln>
        </p:spPr>
      </p:cxnSp>
      <p:sp>
        <p:nvSpPr>
          <p:cNvPr id="1035" name="Google Shape;1035;p71"/>
          <p:cNvSpPr txBox="1"/>
          <p:nvPr/>
        </p:nvSpPr>
        <p:spPr>
          <a:xfrm>
            <a:off x="606875" y="3353625"/>
            <a:ext cx="6506700" cy="13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0B5394"/>
                </a:solidFill>
              </a:rPr>
              <a:t>Using right angled triangle</a:t>
            </a:r>
            <a:endParaRPr b="1" i="1">
              <a:solidFill>
                <a:srgbClr val="0B5394"/>
              </a:solidFill>
            </a:endParaRPr>
          </a:p>
          <a:p>
            <a:pPr indent="-311150" lvl="0" marL="457200" rtl="0" algn="l">
              <a:spcBef>
                <a:spcPts val="0"/>
              </a:spcBef>
              <a:spcAft>
                <a:spcPts val="0"/>
              </a:spcAft>
              <a:buClr>
                <a:srgbClr val="3C78D8"/>
              </a:buClr>
              <a:buSzPts val="1300"/>
              <a:buFont typeface="Calibri"/>
              <a:buChar char="-"/>
            </a:pPr>
            <a:r>
              <a:rPr b="1" lang="fr">
                <a:solidFill>
                  <a:srgbClr val="3C78D8"/>
                </a:solidFill>
                <a:latin typeface="Calibri"/>
                <a:ea typeface="Calibri"/>
                <a:cs typeface="Calibri"/>
                <a:sym typeface="Calibri"/>
              </a:rPr>
              <a:t>𝜽</a:t>
            </a:r>
            <a:r>
              <a:rPr b="1" baseline="-25000" lang="fr">
                <a:solidFill>
                  <a:srgbClr val="3C78D8"/>
                </a:solidFill>
                <a:latin typeface="Calibri"/>
                <a:ea typeface="Calibri"/>
                <a:cs typeface="Calibri"/>
                <a:sym typeface="Calibri"/>
              </a:rPr>
              <a:t>3</a:t>
            </a:r>
            <a:r>
              <a:rPr b="1" lang="fr">
                <a:solidFill>
                  <a:srgbClr val="3C78D8"/>
                </a:solidFill>
                <a:latin typeface="Calibri"/>
                <a:ea typeface="Calibri"/>
                <a:cs typeface="Calibri"/>
                <a:sym typeface="Calibri"/>
              </a:rPr>
              <a:t>= 180 - 90 - 𝜽</a:t>
            </a:r>
            <a:r>
              <a:rPr b="1" baseline="-25000" lang="fr">
                <a:solidFill>
                  <a:srgbClr val="3C78D8"/>
                </a:solidFill>
                <a:latin typeface="Calibri"/>
                <a:ea typeface="Calibri"/>
                <a:cs typeface="Calibri"/>
                <a:sym typeface="Calibri"/>
              </a:rPr>
              <a:t>2</a:t>
            </a:r>
            <a:endParaRPr b="1" sz="1200">
              <a:solidFill>
                <a:srgbClr val="3C78D8"/>
              </a:solidFill>
            </a:endParaRPr>
          </a:p>
          <a:p>
            <a:pPr indent="-311150" lvl="0" marL="457200" rtl="0" algn="l">
              <a:spcBef>
                <a:spcPts val="0"/>
              </a:spcBef>
              <a:spcAft>
                <a:spcPts val="0"/>
              </a:spcAft>
              <a:buClr>
                <a:srgbClr val="3C78D8"/>
              </a:buClr>
              <a:buSzPts val="1300"/>
              <a:buFont typeface="Calibri"/>
              <a:buChar char="-"/>
            </a:pPr>
            <a:r>
              <a:rPr b="1" lang="fr" sz="1200">
                <a:solidFill>
                  <a:srgbClr val="3C78D8"/>
                </a:solidFill>
              </a:rPr>
              <a:t>C = B.cos(</a:t>
            </a:r>
            <a:r>
              <a:rPr b="1" lang="fr">
                <a:solidFill>
                  <a:srgbClr val="3C78D8"/>
                </a:solidFill>
                <a:latin typeface="Calibri"/>
                <a:ea typeface="Calibri"/>
                <a:cs typeface="Calibri"/>
                <a:sym typeface="Calibri"/>
              </a:rPr>
              <a:t>𝜽</a:t>
            </a:r>
            <a:r>
              <a:rPr b="1" baseline="-25000" lang="fr">
                <a:solidFill>
                  <a:srgbClr val="3C78D8"/>
                </a:solidFill>
                <a:latin typeface="Calibri"/>
                <a:ea typeface="Calibri"/>
                <a:cs typeface="Calibri"/>
                <a:sym typeface="Calibri"/>
              </a:rPr>
              <a:t>3</a:t>
            </a:r>
            <a:r>
              <a:rPr b="1" lang="fr">
                <a:solidFill>
                  <a:srgbClr val="3C78D8"/>
                </a:solidFill>
                <a:latin typeface="Calibri"/>
                <a:ea typeface="Calibri"/>
                <a:cs typeface="Calibri"/>
                <a:sym typeface="Calibri"/>
              </a:rPr>
              <a:t>)</a:t>
            </a:r>
            <a:endParaRPr b="1" sz="1200">
              <a:solidFill>
                <a:srgbClr val="3C78D8"/>
              </a:solidFill>
            </a:endParaRPr>
          </a:p>
          <a:p>
            <a:pPr indent="-311150" lvl="0" marL="457200" rtl="0" algn="l">
              <a:spcBef>
                <a:spcPts val="0"/>
              </a:spcBef>
              <a:spcAft>
                <a:spcPts val="0"/>
              </a:spcAft>
              <a:buClr>
                <a:srgbClr val="3C78D8"/>
              </a:buClr>
              <a:buSzPts val="1300"/>
              <a:buFont typeface="Calibri"/>
              <a:buChar char="-"/>
            </a:pPr>
            <a:r>
              <a:rPr b="1" lang="fr">
                <a:solidFill>
                  <a:srgbClr val="3C78D8"/>
                </a:solidFill>
                <a:latin typeface="Calibri"/>
                <a:ea typeface="Calibri"/>
                <a:cs typeface="Calibri"/>
                <a:sym typeface="Calibri"/>
              </a:rPr>
              <a:t>𝜽</a:t>
            </a:r>
            <a:r>
              <a:rPr b="1" baseline="-25000" lang="fr">
                <a:solidFill>
                  <a:srgbClr val="3C78D8"/>
                </a:solidFill>
                <a:latin typeface="Calibri"/>
                <a:ea typeface="Calibri"/>
                <a:cs typeface="Calibri"/>
                <a:sym typeface="Calibri"/>
              </a:rPr>
              <a:t>4</a:t>
            </a:r>
            <a:r>
              <a:rPr b="1" lang="fr">
                <a:solidFill>
                  <a:srgbClr val="3C78D8"/>
                </a:solidFill>
                <a:latin typeface="Calibri"/>
                <a:ea typeface="Calibri"/>
                <a:cs typeface="Calibri"/>
                <a:sym typeface="Calibri"/>
              </a:rPr>
              <a:t>= cos</a:t>
            </a:r>
            <a:r>
              <a:rPr b="1" baseline="30000" lang="fr">
                <a:solidFill>
                  <a:srgbClr val="3C78D8"/>
                </a:solidFill>
                <a:latin typeface="Calibri"/>
                <a:ea typeface="Calibri"/>
                <a:cs typeface="Calibri"/>
                <a:sym typeface="Calibri"/>
              </a:rPr>
              <a:t>-1</a:t>
            </a:r>
            <a:r>
              <a:rPr b="1" lang="fr">
                <a:solidFill>
                  <a:srgbClr val="3C78D8"/>
                </a:solidFill>
                <a:latin typeface="Calibri"/>
                <a:ea typeface="Calibri"/>
                <a:cs typeface="Calibri"/>
                <a:sym typeface="Calibri"/>
              </a:rPr>
              <a:t>(C/R</a:t>
            </a:r>
            <a:r>
              <a:rPr b="1" baseline="-25000" lang="fr">
                <a:solidFill>
                  <a:srgbClr val="3C78D8"/>
                </a:solidFill>
                <a:latin typeface="Calibri"/>
                <a:ea typeface="Calibri"/>
                <a:cs typeface="Calibri"/>
                <a:sym typeface="Calibri"/>
              </a:rPr>
              <a:t>1</a:t>
            </a:r>
            <a:r>
              <a:rPr b="1" lang="fr">
                <a:solidFill>
                  <a:srgbClr val="3C78D8"/>
                </a:solidFill>
                <a:latin typeface="Calibri"/>
                <a:ea typeface="Calibri"/>
                <a:cs typeface="Calibri"/>
                <a:sym typeface="Calibri"/>
              </a:rPr>
              <a:t>)</a:t>
            </a:r>
            <a:endParaRPr b="1">
              <a:solidFill>
                <a:srgbClr val="3C78D8"/>
              </a:solidFill>
              <a:latin typeface="Calibri"/>
              <a:ea typeface="Calibri"/>
              <a:cs typeface="Calibri"/>
              <a:sym typeface="Calibri"/>
            </a:endParaRPr>
          </a:p>
        </p:txBody>
      </p:sp>
      <p:sp>
        <p:nvSpPr>
          <p:cNvPr id="1036" name="Google Shape;1036;p71"/>
          <p:cNvSpPr txBox="1"/>
          <p:nvPr/>
        </p:nvSpPr>
        <p:spPr>
          <a:xfrm>
            <a:off x="6630800" y="1890000"/>
            <a:ext cx="4218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00FF00"/>
                </a:solidFill>
                <a:latin typeface="Calibri"/>
                <a:ea typeface="Calibri"/>
                <a:cs typeface="Calibri"/>
                <a:sym typeface="Calibri"/>
              </a:rPr>
              <a:t>C</a:t>
            </a:r>
            <a:endParaRPr b="1" baseline="-25000">
              <a:solidFill>
                <a:srgbClr val="00FF00"/>
              </a:solidFill>
              <a:latin typeface="Calibri"/>
              <a:ea typeface="Calibri"/>
              <a:cs typeface="Calibri"/>
              <a:sym typeface="Calibri"/>
            </a:endParaRPr>
          </a:p>
        </p:txBody>
      </p:sp>
      <p:sp>
        <p:nvSpPr>
          <p:cNvPr id="1037" name="Google Shape;1037;p71"/>
          <p:cNvSpPr txBox="1"/>
          <p:nvPr/>
        </p:nvSpPr>
        <p:spPr>
          <a:xfrm>
            <a:off x="254500" y="216275"/>
            <a:ext cx="7505700" cy="6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sz="2600">
                <a:solidFill>
                  <a:srgbClr val="073763"/>
                </a:solidFill>
                <a:latin typeface="Nunito"/>
                <a:ea typeface="Nunito"/>
                <a:cs typeface="Nunito"/>
                <a:sym typeface="Nunito"/>
              </a:rPr>
              <a:t>Considering a curved plane</a:t>
            </a:r>
            <a:endParaRPr b="1" i="1" sz="2600">
              <a:solidFill>
                <a:srgbClr val="073763"/>
              </a:solidFill>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18"/>
          <p:cNvSpPr txBox="1"/>
          <p:nvPr>
            <p:ph idx="1" type="body"/>
          </p:nvPr>
        </p:nvSpPr>
        <p:spPr>
          <a:xfrm>
            <a:off x="469900" y="1275575"/>
            <a:ext cx="6404700" cy="3434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FF0000"/>
                </a:solidFill>
                <a:latin typeface="Arial"/>
                <a:ea typeface="Arial"/>
                <a:cs typeface="Arial"/>
                <a:sym typeface="Arial"/>
              </a:rPr>
              <a:t>J</a:t>
            </a:r>
            <a:r>
              <a:rPr b="1" i="1" lang="fr" sz="1400">
                <a:solidFill>
                  <a:srgbClr val="0B5394"/>
                </a:solidFill>
                <a:latin typeface="Arial"/>
                <a:ea typeface="Arial"/>
                <a:cs typeface="Arial"/>
                <a:sym typeface="Arial"/>
              </a:rPr>
              <a:t>oint </a:t>
            </a:r>
            <a:r>
              <a:rPr b="1" i="1" lang="fr" sz="1400">
                <a:solidFill>
                  <a:srgbClr val="FF0000"/>
                </a:solidFill>
                <a:latin typeface="Arial"/>
                <a:ea typeface="Arial"/>
                <a:cs typeface="Arial"/>
                <a:sym typeface="Arial"/>
              </a:rPr>
              <a:t>E</a:t>
            </a:r>
            <a:r>
              <a:rPr b="1" i="1" lang="fr" sz="1400">
                <a:solidFill>
                  <a:srgbClr val="0B5394"/>
                </a:solidFill>
                <a:latin typeface="Arial"/>
                <a:ea typeface="Arial"/>
                <a:cs typeface="Arial"/>
                <a:sym typeface="Arial"/>
              </a:rPr>
              <a:t>xperiment </a:t>
            </a:r>
            <a:r>
              <a:rPr b="1" i="1" lang="fr" sz="1400">
                <a:solidFill>
                  <a:srgbClr val="FF0000"/>
                </a:solidFill>
                <a:latin typeface="Arial"/>
                <a:ea typeface="Arial"/>
                <a:cs typeface="Arial"/>
                <a:sym typeface="Arial"/>
              </a:rPr>
              <a:t>M</a:t>
            </a:r>
            <a:r>
              <a:rPr b="1" i="1" lang="fr" sz="1400">
                <a:solidFill>
                  <a:srgbClr val="0B5394"/>
                </a:solidFill>
                <a:latin typeface="Arial"/>
                <a:ea typeface="Arial"/>
                <a:cs typeface="Arial"/>
                <a:sym typeface="Arial"/>
              </a:rPr>
              <a:t>issions for </a:t>
            </a:r>
            <a:r>
              <a:rPr b="1" i="1" lang="fr" sz="1400">
                <a:solidFill>
                  <a:srgbClr val="FF0000"/>
                </a:solidFill>
                <a:latin typeface="Arial"/>
                <a:ea typeface="Arial"/>
                <a:cs typeface="Arial"/>
                <a:sym typeface="Arial"/>
              </a:rPr>
              <a:t>E</a:t>
            </a:r>
            <a:r>
              <a:rPr b="1" i="1" lang="fr" sz="1400">
                <a:solidFill>
                  <a:srgbClr val="0B5394"/>
                </a:solidFill>
                <a:latin typeface="Arial"/>
                <a:ea typeface="Arial"/>
                <a:cs typeface="Arial"/>
                <a:sym typeface="Arial"/>
              </a:rPr>
              <a:t>xtreme </a:t>
            </a:r>
            <a:r>
              <a:rPr b="1" i="1" lang="fr" sz="1400">
                <a:solidFill>
                  <a:srgbClr val="FF0000"/>
                </a:solidFill>
                <a:latin typeface="Arial"/>
                <a:ea typeface="Arial"/>
                <a:cs typeface="Arial"/>
                <a:sym typeface="Arial"/>
              </a:rPr>
              <a:t>U</a:t>
            </a:r>
            <a:r>
              <a:rPr b="1" i="1" lang="fr" sz="1400">
                <a:solidFill>
                  <a:srgbClr val="0B5394"/>
                </a:solidFill>
                <a:latin typeface="Arial"/>
                <a:ea typeface="Arial"/>
                <a:cs typeface="Arial"/>
                <a:sym typeface="Arial"/>
              </a:rPr>
              <a:t>niverse </a:t>
            </a:r>
            <a:r>
              <a:rPr b="1" i="1" lang="fr" sz="1400">
                <a:solidFill>
                  <a:srgbClr val="FF0000"/>
                </a:solidFill>
                <a:latin typeface="Arial"/>
                <a:ea typeface="Arial"/>
                <a:cs typeface="Arial"/>
                <a:sym typeface="Arial"/>
              </a:rPr>
              <a:t>S</a:t>
            </a:r>
            <a:r>
              <a:rPr b="1" i="1" lang="fr" sz="1400">
                <a:solidFill>
                  <a:srgbClr val="0B5394"/>
                </a:solidFill>
                <a:latin typeface="Arial"/>
                <a:ea typeface="Arial"/>
                <a:cs typeface="Arial"/>
                <a:sym typeface="Arial"/>
              </a:rPr>
              <a:t>pace </a:t>
            </a:r>
            <a:r>
              <a:rPr b="1" i="1" lang="fr" sz="1400">
                <a:solidFill>
                  <a:srgbClr val="FF0000"/>
                </a:solidFill>
                <a:latin typeface="Arial"/>
                <a:ea typeface="Arial"/>
                <a:cs typeface="Arial"/>
                <a:sym typeface="Arial"/>
              </a:rPr>
              <a:t>O</a:t>
            </a:r>
            <a:r>
              <a:rPr b="1" i="1" lang="fr" sz="1400">
                <a:solidFill>
                  <a:srgbClr val="0B5394"/>
                </a:solidFill>
                <a:latin typeface="Arial"/>
                <a:ea typeface="Arial"/>
                <a:cs typeface="Arial"/>
                <a:sym typeface="Arial"/>
              </a:rPr>
              <a:t>bservatory</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b="1" i="1" sz="1400">
              <a:solidFill>
                <a:srgbClr val="0B5394"/>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b="1" lang="fr" sz="1200">
                <a:solidFill>
                  <a:srgbClr val="000000"/>
                </a:solidFill>
                <a:latin typeface="Arial"/>
                <a:ea typeface="Arial"/>
                <a:cs typeface="Arial"/>
                <a:sym typeface="Arial"/>
              </a:rPr>
              <a:t>8 different missions</a:t>
            </a:r>
            <a:endParaRPr b="1" sz="12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b="1" sz="12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EUSO-TA / 2013</a:t>
            </a:r>
            <a:endParaRPr sz="10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EUSO-Balloon / 2014</a:t>
            </a:r>
            <a:endParaRPr sz="10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TUS / 2016</a:t>
            </a:r>
            <a:endParaRPr sz="10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EUSO-SPB / 2017</a:t>
            </a:r>
            <a:endParaRPr sz="10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FF0000"/>
              </a:buClr>
              <a:buSzPts val="1000"/>
              <a:buFont typeface="Arial"/>
              <a:buChar char="➢"/>
            </a:pPr>
            <a:r>
              <a:rPr b="1" lang="fr" sz="1000">
                <a:solidFill>
                  <a:srgbClr val="FF0000"/>
                </a:solidFill>
                <a:latin typeface="Arial"/>
                <a:ea typeface="Arial"/>
                <a:cs typeface="Arial"/>
                <a:sym typeface="Arial"/>
              </a:rPr>
              <a:t>Mini-EUSO / 2019</a:t>
            </a:r>
            <a:endParaRPr b="1" sz="1000">
              <a:solidFill>
                <a:srgbClr val="FF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EUSO-SPB2 / 2022</a:t>
            </a:r>
            <a:endParaRPr sz="10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K-EUSO / 2022</a:t>
            </a:r>
            <a:endParaRPr sz="1000">
              <a:solidFill>
                <a:srgbClr val="000000"/>
              </a:solidFill>
              <a:latin typeface="Arial"/>
              <a:ea typeface="Arial"/>
              <a:cs typeface="Arial"/>
              <a:sym typeface="Arial"/>
            </a:endParaRPr>
          </a:p>
          <a:p>
            <a:pPr indent="-292100" lvl="1" marL="914400" rtl="0" algn="l">
              <a:lnSpc>
                <a:spcPct val="100000"/>
              </a:lnSpc>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POEMMA / in the future</a:t>
            </a:r>
            <a:endParaRPr sz="10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179" name="Google Shape;179;p18"/>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a:pPr>
            <a:r>
              <a:rPr b="1" lang="fr" sz="2800">
                <a:solidFill>
                  <a:srgbClr val="073763"/>
                </a:solidFill>
                <a:latin typeface="Nunito"/>
                <a:ea typeface="Nunito"/>
                <a:cs typeface="Nunito"/>
                <a:sym typeface="Nunito"/>
              </a:rPr>
              <a:t>Introduction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a:pPr>
            <a:r>
              <a:rPr b="1" lang="fr" sz="2000">
                <a:solidFill>
                  <a:srgbClr val="0B5394"/>
                </a:solidFill>
                <a:latin typeface="Nunito"/>
                <a:ea typeface="Nunito"/>
                <a:cs typeface="Nunito"/>
                <a:sym typeface="Nunito"/>
              </a:rPr>
              <a:t>JEM EUSO program </a:t>
            </a:r>
            <a:endParaRPr b="1" sz="2000">
              <a:solidFill>
                <a:srgbClr val="0B5394"/>
              </a:solidFill>
              <a:latin typeface="Nunito"/>
              <a:ea typeface="Nunito"/>
              <a:cs typeface="Nunito"/>
              <a:sym typeface="Nunito"/>
            </a:endParaRPr>
          </a:p>
        </p:txBody>
      </p:sp>
      <p:sp>
        <p:nvSpPr>
          <p:cNvPr id="180" name="Google Shape;180;p1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181" name="Google Shape;181;p18"/>
          <p:cNvSpPr txBox="1"/>
          <p:nvPr/>
        </p:nvSpPr>
        <p:spPr>
          <a:xfrm>
            <a:off x="7806900" y="4710175"/>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jem-euso.infn.it</a:t>
            </a:r>
            <a:endParaRPr sz="800">
              <a:latin typeface="Calibri"/>
              <a:ea typeface="Calibri"/>
              <a:cs typeface="Calibri"/>
              <a:sym typeface="Calibri"/>
            </a:endParaRPr>
          </a:p>
        </p:txBody>
      </p:sp>
      <p:pic>
        <p:nvPicPr>
          <p:cNvPr id="182" name="Google Shape;182;p18"/>
          <p:cNvPicPr preferRelativeResize="0"/>
          <p:nvPr/>
        </p:nvPicPr>
        <p:blipFill>
          <a:blip r:embed="rId3">
            <a:alphaModFix/>
          </a:blip>
          <a:stretch>
            <a:fillRect/>
          </a:stretch>
        </p:blipFill>
        <p:spPr>
          <a:xfrm>
            <a:off x="3174550" y="1588550"/>
            <a:ext cx="3023001" cy="3184250"/>
          </a:xfrm>
          <a:prstGeom prst="rect">
            <a:avLst/>
          </a:prstGeom>
          <a:noFill/>
          <a:ln>
            <a:noFill/>
          </a:ln>
        </p:spPr>
      </p:pic>
      <p:pic>
        <p:nvPicPr>
          <p:cNvPr id="183" name="Google Shape;183;p18"/>
          <p:cNvPicPr preferRelativeResize="0"/>
          <p:nvPr/>
        </p:nvPicPr>
        <p:blipFill>
          <a:blip r:embed="rId4">
            <a:alphaModFix/>
          </a:blip>
          <a:stretch>
            <a:fillRect/>
          </a:stretch>
        </p:blipFill>
        <p:spPr>
          <a:xfrm>
            <a:off x="6820400" y="1671488"/>
            <a:ext cx="1642050" cy="2168925"/>
          </a:xfrm>
          <a:prstGeom prst="rect">
            <a:avLst/>
          </a:prstGeom>
          <a:noFill/>
          <a:ln>
            <a:noFill/>
          </a:ln>
        </p:spPr>
      </p:pic>
      <p:sp>
        <p:nvSpPr>
          <p:cNvPr id="184" name="Google Shape;184;p18"/>
          <p:cNvSpPr/>
          <p:nvPr/>
        </p:nvSpPr>
        <p:spPr>
          <a:xfrm>
            <a:off x="4419775" y="1671500"/>
            <a:ext cx="906900" cy="4236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8"/>
          <p:cNvSpPr/>
          <p:nvPr/>
        </p:nvSpPr>
        <p:spPr>
          <a:xfrm rot="904806">
            <a:off x="5202704" y="2200981"/>
            <a:ext cx="1593578" cy="102537"/>
          </a:xfrm>
          <a:prstGeom prst="rightArrow">
            <a:avLst>
              <a:gd fmla="val 50000" name="adj1"/>
              <a:gd fmla="val 50000" name="adj2"/>
            </a:avLst>
          </a:prstGeom>
          <a:solidFill>
            <a:srgbClr val="98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p:nvPr/>
        </p:nvSpPr>
        <p:spPr>
          <a:xfrm>
            <a:off x="7251725" y="3641500"/>
            <a:ext cx="777600" cy="393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5256825" y="1618875"/>
            <a:ext cx="624900" cy="125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fr" sz="700">
                <a:solidFill>
                  <a:srgbClr val="FFFFFF"/>
                </a:solidFill>
              </a:rPr>
              <a:t>POEMMA</a:t>
            </a:r>
            <a:endParaRPr b="1" sz="700">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1" name="Shape 1041"/>
        <p:cNvGrpSpPr/>
        <p:nvPr/>
      </p:nvGrpSpPr>
      <p:grpSpPr>
        <a:xfrm>
          <a:off x="0" y="0"/>
          <a:ext cx="0" cy="0"/>
          <a:chOff x="0" y="0"/>
          <a:chExt cx="0" cy="0"/>
        </a:xfrm>
      </p:grpSpPr>
      <p:pic>
        <p:nvPicPr>
          <p:cNvPr id="1042" name="Google Shape;1042;p72"/>
          <p:cNvPicPr preferRelativeResize="0"/>
          <p:nvPr/>
        </p:nvPicPr>
        <p:blipFill>
          <a:blip r:embed="rId3">
            <a:alphaModFix/>
          </a:blip>
          <a:stretch>
            <a:fillRect/>
          </a:stretch>
        </p:blipFill>
        <p:spPr>
          <a:xfrm>
            <a:off x="5444975" y="1100425"/>
            <a:ext cx="2637850" cy="2637850"/>
          </a:xfrm>
          <a:prstGeom prst="rect">
            <a:avLst/>
          </a:prstGeom>
          <a:noFill/>
          <a:ln>
            <a:noFill/>
          </a:ln>
        </p:spPr>
      </p:pic>
      <p:pic>
        <p:nvPicPr>
          <p:cNvPr id="1043" name="Google Shape;1043;p72"/>
          <p:cNvPicPr preferRelativeResize="0"/>
          <p:nvPr/>
        </p:nvPicPr>
        <p:blipFill>
          <a:blip r:embed="rId4">
            <a:alphaModFix/>
          </a:blip>
          <a:stretch>
            <a:fillRect/>
          </a:stretch>
        </p:blipFill>
        <p:spPr>
          <a:xfrm>
            <a:off x="1252250" y="2364713"/>
            <a:ext cx="695325" cy="190500"/>
          </a:xfrm>
          <a:prstGeom prst="rect">
            <a:avLst/>
          </a:prstGeom>
          <a:noFill/>
          <a:ln>
            <a:noFill/>
          </a:ln>
        </p:spPr>
      </p:pic>
      <p:cxnSp>
        <p:nvCxnSpPr>
          <p:cNvPr id="1044" name="Google Shape;1044;p72"/>
          <p:cNvCxnSpPr>
            <a:stCxn id="1045" idx="3"/>
          </p:cNvCxnSpPr>
          <p:nvPr/>
        </p:nvCxnSpPr>
        <p:spPr>
          <a:xfrm flipH="1" rot="10800000">
            <a:off x="1947575" y="1434875"/>
            <a:ext cx="6244800" cy="1025100"/>
          </a:xfrm>
          <a:prstGeom prst="straightConnector1">
            <a:avLst/>
          </a:prstGeom>
          <a:noFill/>
          <a:ln cap="flat" cmpd="sng" w="19050">
            <a:solidFill>
              <a:schemeClr val="dk2"/>
            </a:solidFill>
            <a:prstDash val="solid"/>
            <a:round/>
            <a:headEnd len="med" w="med" type="none"/>
            <a:tailEnd len="med" w="med" type="none"/>
          </a:ln>
        </p:spPr>
      </p:cxnSp>
      <p:cxnSp>
        <p:nvCxnSpPr>
          <p:cNvPr id="1046" name="Google Shape;1046;p72"/>
          <p:cNvCxnSpPr/>
          <p:nvPr/>
        </p:nvCxnSpPr>
        <p:spPr>
          <a:xfrm>
            <a:off x="1947575" y="2477575"/>
            <a:ext cx="6388200" cy="996600"/>
          </a:xfrm>
          <a:prstGeom prst="straightConnector1">
            <a:avLst/>
          </a:prstGeom>
          <a:noFill/>
          <a:ln cap="flat" cmpd="sng" w="19050">
            <a:solidFill>
              <a:schemeClr val="dk2"/>
            </a:solidFill>
            <a:prstDash val="solid"/>
            <a:round/>
            <a:headEnd len="med" w="med" type="none"/>
            <a:tailEnd len="med" w="med" type="none"/>
          </a:ln>
        </p:spPr>
      </p:cxnSp>
      <p:sp>
        <p:nvSpPr>
          <p:cNvPr id="1047" name="Google Shape;1047;p72"/>
          <p:cNvSpPr/>
          <p:nvPr/>
        </p:nvSpPr>
        <p:spPr>
          <a:xfrm>
            <a:off x="4036150" y="2022350"/>
            <a:ext cx="514200" cy="868200"/>
          </a:xfrm>
          <a:prstGeom prst="arc">
            <a:avLst>
              <a:gd fmla="val 17080665" name="adj1"/>
              <a:gd fmla="val 4816127" name="adj2"/>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72"/>
          <p:cNvSpPr txBox="1"/>
          <p:nvPr/>
        </p:nvSpPr>
        <p:spPr>
          <a:xfrm>
            <a:off x="4517575" y="2149475"/>
            <a:ext cx="5142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9900"/>
                </a:solidFill>
                <a:latin typeface="Calibri"/>
                <a:ea typeface="Calibri"/>
                <a:cs typeface="Calibri"/>
                <a:sym typeface="Calibri"/>
              </a:rPr>
              <a:t>44°</a:t>
            </a:r>
            <a:endParaRPr b="1">
              <a:solidFill>
                <a:srgbClr val="FF9900"/>
              </a:solidFill>
              <a:latin typeface="Calibri"/>
              <a:ea typeface="Calibri"/>
              <a:cs typeface="Calibri"/>
              <a:sym typeface="Calibri"/>
            </a:endParaRPr>
          </a:p>
        </p:txBody>
      </p:sp>
      <p:cxnSp>
        <p:nvCxnSpPr>
          <p:cNvPr id="1049" name="Google Shape;1049;p72"/>
          <p:cNvCxnSpPr/>
          <p:nvPr/>
        </p:nvCxnSpPr>
        <p:spPr>
          <a:xfrm flipH="1">
            <a:off x="6747725" y="806100"/>
            <a:ext cx="8400" cy="3531300"/>
          </a:xfrm>
          <a:prstGeom prst="straightConnector1">
            <a:avLst/>
          </a:prstGeom>
          <a:noFill/>
          <a:ln cap="flat" cmpd="sng" w="28575">
            <a:solidFill>
              <a:srgbClr val="000000"/>
            </a:solidFill>
            <a:prstDash val="solid"/>
            <a:round/>
            <a:headEnd len="med" w="med" type="none"/>
            <a:tailEnd len="med" w="med" type="none"/>
          </a:ln>
        </p:spPr>
      </p:cxnSp>
      <p:cxnSp>
        <p:nvCxnSpPr>
          <p:cNvPr id="1050" name="Google Shape;1050;p72"/>
          <p:cNvCxnSpPr/>
          <p:nvPr/>
        </p:nvCxnSpPr>
        <p:spPr>
          <a:xfrm>
            <a:off x="1947575" y="2477563"/>
            <a:ext cx="6868500" cy="36600"/>
          </a:xfrm>
          <a:prstGeom prst="straightConnector1">
            <a:avLst/>
          </a:prstGeom>
          <a:noFill/>
          <a:ln cap="flat" cmpd="sng" w="28575">
            <a:solidFill>
              <a:schemeClr val="dk2"/>
            </a:solidFill>
            <a:prstDash val="solid"/>
            <a:round/>
            <a:headEnd len="med" w="med" type="none"/>
            <a:tailEnd len="med" w="med" type="none"/>
          </a:ln>
        </p:spPr>
      </p:cxnSp>
      <p:cxnSp>
        <p:nvCxnSpPr>
          <p:cNvPr id="1051" name="Google Shape;1051;p72"/>
          <p:cNvCxnSpPr/>
          <p:nvPr/>
        </p:nvCxnSpPr>
        <p:spPr>
          <a:xfrm>
            <a:off x="6296150" y="887000"/>
            <a:ext cx="455100" cy="1626600"/>
          </a:xfrm>
          <a:prstGeom prst="straightConnector1">
            <a:avLst/>
          </a:prstGeom>
          <a:noFill/>
          <a:ln cap="flat" cmpd="sng" w="28575">
            <a:solidFill>
              <a:srgbClr val="00FF00"/>
            </a:solidFill>
            <a:prstDash val="solid"/>
            <a:round/>
            <a:headEnd len="med" w="med" type="none"/>
            <a:tailEnd len="med" w="med" type="none"/>
          </a:ln>
        </p:spPr>
      </p:cxnSp>
      <p:cxnSp>
        <p:nvCxnSpPr>
          <p:cNvPr id="1052" name="Google Shape;1052;p72"/>
          <p:cNvCxnSpPr/>
          <p:nvPr/>
        </p:nvCxnSpPr>
        <p:spPr>
          <a:xfrm>
            <a:off x="5689375" y="1856200"/>
            <a:ext cx="1053300" cy="657300"/>
          </a:xfrm>
          <a:prstGeom prst="straightConnector1">
            <a:avLst/>
          </a:prstGeom>
          <a:noFill/>
          <a:ln cap="flat" cmpd="sng" w="28575">
            <a:solidFill>
              <a:srgbClr val="FF0000"/>
            </a:solidFill>
            <a:prstDash val="solid"/>
            <a:round/>
            <a:headEnd len="med" w="med" type="none"/>
            <a:tailEnd len="med" w="med" type="none"/>
          </a:ln>
        </p:spPr>
      </p:cxnSp>
      <p:sp>
        <p:nvSpPr>
          <p:cNvPr id="1053" name="Google Shape;1053;p72"/>
          <p:cNvSpPr txBox="1"/>
          <p:nvPr/>
        </p:nvSpPr>
        <p:spPr>
          <a:xfrm>
            <a:off x="5856850" y="2014625"/>
            <a:ext cx="4551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FF"/>
                </a:solidFill>
                <a:latin typeface="Calibri"/>
                <a:ea typeface="Calibri"/>
                <a:cs typeface="Calibri"/>
                <a:sym typeface="Calibri"/>
              </a:rPr>
              <a:t>𝜽</a:t>
            </a:r>
            <a:r>
              <a:rPr b="1" baseline="-25000" lang="fr">
                <a:solidFill>
                  <a:srgbClr val="FF00FF"/>
                </a:solidFill>
                <a:latin typeface="Calibri"/>
                <a:ea typeface="Calibri"/>
                <a:cs typeface="Calibri"/>
                <a:sym typeface="Calibri"/>
              </a:rPr>
              <a:t>5</a:t>
            </a:r>
            <a:endParaRPr b="1" baseline="-25000">
              <a:solidFill>
                <a:srgbClr val="FF00FF"/>
              </a:solidFill>
              <a:latin typeface="Calibri"/>
              <a:ea typeface="Calibri"/>
              <a:cs typeface="Calibri"/>
              <a:sym typeface="Calibri"/>
            </a:endParaRPr>
          </a:p>
        </p:txBody>
      </p:sp>
      <p:cxnSp>
        <p:nvCxnSpPr>
          <p:cNvPr id="1054" name="Google Shape;1054;p72"/>
          <p:cNvCxnSpPr/>
          <p:nvPr/>
        </p:nvCxnSpPr>
        <p:spPr>
          <a:xfrm flipH="1" rot="10800000">
            <a:off x="5706225" y="2530325"/>
            <a:ext cx="1036500" cy="522600"/>
          </a:xfrm>
          <a:prstGeom prst="straightConnector1">
            <a:avLst/>
          </a:prstGeom>
          <a:noFill/>
          <a:ln cap="flat" cmpd="sng" w="28575">
            <a:solidFill>
              <a:srgbClr val="FF0000"/>
            </a:solidFill>
            <a:prstDash val="solid"/>
            <a:round/>
            <a:headEnd len="med" w="med" type="none"/>
            <a:tailEnd len="med" w="med" type="none"/>
          </a:ln>
        </p:spPr>
      </p:cxnSp>
      <p:sp>
        <p:nvSpPr>
          <p:cNvPr id="1055" name="Google Shape;1055;p72"/>
          <p:cNvSpPr/>
          <p:nvPr/>
        </p:nvSpPr>
        <p:spPr>
          <a:xfrm rot="-8100000">
            <a:off x="6373312" y="2167052"/>
            <a:ext cx="210435" cy="332623"/>
          </a:xfrm>
          <a:prstGeom prst="arc">
            <a:avLst>
              <a:gd fmla="val 15087582" name="adj1"/>
              <a:gd fmla="val 20890362" name="adj2"/>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72"/>
          <p:cNvSpPr txBox="1"/>
          <p:nvPr/>
        </p:nvSpPr>
        <p:spPr>
          <a:xfrm>
            <a:off x="606875" y="3353625"/>
            <a:ext cx="6506700" cy="13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0B5394"/>
                </a:solidFill>
              </a:rPr>
              <a:t>Using right angled triangle</a:t>
            </a:r>
            <a:endParaRPr b="1">
              <a:solidFill>
                <a:srgbClr val="3C78D8"/>
              </a:solidFill>
              <a:latin typeface="Calibri"/>
              <a:ea typeface="Calibri"/>
              <a:cs typeface="Calibri"/>
              <a:sym typeface="Calibri"/>
            </a:endParaRPr>
          </a:p>
          <a:p>
            <a:pPr indent="-311150" lvl="0" marL="457200" rtl="0" algn="l">
              <a:spcBef>
                <a:spcPts val="0"/>
              </a:spcBef>
              <a:spcAft>
                <a:spcPts val="0"/>
              </a:spcAft>
              <a:buClr>
                <a:srgbClr val="3C78D8"/>
              </a:buClr>
              <a:buSzPts val="1300"/>
              <a:buFont typeface="Calibri"/>
              <a:buChar char="-"/>
            </a:pPr>
            <a:r>
              <a:rPr b="1" lang="fr">
                <a:solidFill>
                  <a:srgbClr val="3C78D8"/>
                </a:solidFill>
                <a:latin typeface="Calibri"/>
                <a:ea typeface="Calibri"/>
                <a:cs typeface="Calibri"/>
                <a:sym typeface="Calibri"/>
              </a:rPr>
              <a:t>𝜽</a:t>
            </a:r>
            <a:r>
              <a:rPr b="1" baseline="-25000" lang="fr">
                <a:solidFill>
                  <a:srgbClr val="3C78D8"/>
                </a:solidFill>
                <a:latin typeface="Calibri"/>
                <a:ea typeface="Calibri"/>
                <a:cs typeface="Calibri"/>
                <a:sym typeface="Calibri"/>
              </a:rPr>
              <a:t>5</a:t>
            </a:r>
            <a:r>
              <a:rPr b="1" lang="fr">
                <a:solidFill>
                  <a:srgbClr val="3C78D8"/>
                </a:solidFill>
                <a:latin typeface="Calibri"/>
                <a:ea typeface="Calibri"/>
                <a:cs typeface="Calibri"/>
                <a:sym typeface="Calibri"/>
              </a:rPr>
              <a:t>= 180 - 𝜽</a:t>
            </a:r>
            <a:r>
              <a:rPr b="1" baseline="-25000" lang="fr">
                <a:solidFill>
                  <a:srgbClr val="3C78D8"/>
                </a:solidFill>
                <a:latin typeface="Calibri"/>
                <a:ea typeface="Calibri"/>
                <a:cs typeface="Calibri"/>
                <a:sym typeface="Calibri"/>
              </a:rPr>
              <a:t>3</a:t>
            </a:r>
            <a:r>
              <a:rPr b="1" lang="fr">
                <a:solidFill>
                  <a:srgbClr val="3C78D8"/>
                </a:solidFill>
                <a:latin typeface="Calibri"/>
                <a:ea typeface="Calibri"/>
                <a:cs typeface="Calibri"/>
                <a:sym typeface="Calibri"/>
              </a:rPr>
              <a:t> - 𝜽</a:t>
            </a:r>
            <a:r>
              <a:rPr b="1" baseline="-25000" lang="fr">
                <a:solidFill>
                  <a:srgbClr val="3C78D8"/>
                </a:solidFill>
                <a:latin typeface="Calibri"/>
                <a:ea typeface="Calibri"/>
                <a:cs typeface="Calibri"/>
                <a:sym typeface="Calibri"/>
              </a:rPr>
              <a:t>4</a:t>
            </a:r>
            <a:endParaRPr b="1">
              <a:solidFill>
                <a:srgbClr val="3C78D8"/>
              </a:solidFill>
              <a:latin typeface="Calibri"/>
              <a:ea typeface="Calibri"/>
              <a:cs typeface="Calibri"/>
              <a:sym typeface="Calibri"/>
            </a:endParaRPr>
          </a:p>
        </p:txBody>
      </p:sp>
      <p:sp>
        <p:nvSpPr>
          <p:cNvPr id="1057" name="Google Shape;1057;p72"/>
          <p:cNvSpPr txBox="1"/>
          <p:nvPr/>
        </p:nvSpPr>
        <p:spPr>
          <a:xfrm>
            <a:off x="254500" y="216275"/>
            <a:ext cx="7505700" cy="6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sz="2600">
                <a:solidFill>
                  <a:srgbClr val="073763"/>
                </a:solidFill>
                <a:latin typeface="Nunito"/>
                <a:ea typeface="Nunito"/>
                <a:cs typeface="Nunito"/>
                <a:sym typeface="Nunito"/>
              </a:rPr>
              <a:t>Considering a curved plane</a:t>
            </a:r>
            <a:endParaRPr b="1" i="1" sz="2600">
              <a:solidFill>
                <a:srgbClr val="073763"/>
              </a:solidFill>
              <a:latin typeface="Nunito"/>
              <a:ea typeface="Nunito"/>
              <a:cs typeface="Nunito"/>
              <a:sym typeface="Nuni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1" name="Shape 1061"/>
        <p:cNvGrpSpPr/>
        <p:nvPr/>
      </p:nvGrpSpPr>
      <p:grpSpPr>
        <a:xfrm>
          <a:off x="0" y="0"/>
          <a:ext cx="0" cy="0"/>
          <a:chOff x="0" y="0"/>
          <a:chExt cx="0" cy="0"/>
        </a:xfrm>
      </p:grpSpPr>
      <p:pic>
        <p:nvPicPr>
          <p:cNvPr id="1062" name="Google Shape;1062;p73"/>
          <p:cNvPicPr preferRelativeResize="0"/>
          <p:nvPr/>
        </p:nvPicPr>
        <p:blipFill>
          <a:blip r:embed="rId3">
            <a:alphaModFix/>
          </a:blip>
          <a:stretch>
            <a:fillRect/>
          </a:stretch>
        </p:blipFill>
        <p:spPr>
          <a:xfrm>
            <a:off x="5444975" y="1100425"/>
            <a:ext cx="2637850" cy="2637850"/>
          </a:xfrm>
          <a:prstGeom prst="rect">
            <a:avLst/>
          </a:prstGeom>
          <a:noFill/>
          <a:ln>
            <a:noFill/>
          </a:ln>
        </p:spPr>
      </p:pic>
      <p:pic>
        <p:nvPicPr>
          <p:cNvPr id="1063" name="Google Shape;1063;p73"/>
          <p:cNvPicPr preferRelativeResize="0"/>
          <p:nvPr/>
        </p:nvPicPr>
        <p:blipFill>
          <a:blip r:embed="rId4">
            <a:alphaModFix/>
          </a:blip>
          <a:stretch>
            <a:fillRect/>
          </a:stretch>
        </p:blipFill>
        <p:spPr>
          <a:xfrm>
            <a:off x="1252250" y="2364713"/>
            <a:ext cx="695325" cy="190500"/>
          </a:xfrm>
          <a:prstGeom prst="rect">
            <a:avLst/>
          </a:prstGeom>
          <a:noFill/>
          <a:ln>
            <a:noFill/>
          </a:ln>
        </p:spPr>
      </p:pic>
      <p:cxnSp>
        <p:nvCxnSpPr>
          <p:cNvPr id="1064" name="Google Shape;1064;p73"/>
          <p:cNvCxnSpPr>
            <a:stCxn id="1065" idx="3"/>
          </p:cNvCxnSpPr>
          <p:nvPr/>
        </p:nvCxnSpPr>
        <p:spPr>
          <a:xfrm flipH="1" rot="10800000">
            <a:off x="1947575" y="1434875"/>
            <a:ext cx="6244800" cy="1025100"/>
          </a:xfrm>
          <a:prstGeom prst="straightConnector1">
            <a:avLst/>
          </a:prstGeom>
          <a:noFill/>
          <a:ln cap="flat" cmpd="sng" w="19050">
            <a:solidFill>
              <a:schemeClr val="dk2"/>
            </a:solidFill>
            <a:prstDash val="solid"/>
            <a:round/>
            <a:headEnd len="med" w="med" type="none"/>
            <a:tailEnd len="med" w="med" type="none"/>
          </a:ln>
        </p:spPr>
      </p:cxnSp>
      <p:cxnSp>
        <p:nvCxnSpPr>
          <p:cNvPr id="1066" name="Google Shape;1066;p73"/>
          <p:cNvCxnSpPr/>
          <p:nvPr/>
        </p:nvCxnSpPr>
        <p:spPr>
          <a:xfrm>
            <a:off x="1947575" y="2477575"/>
            <a:ext cx="6388200" cy="996600"/>
          </a:xfrm>
          <a:prstGeom prst="straightConnector1">
            <a:avLst/>
          </a:prstGeom>
          <a:noFill/>
          <a:ln cap="flat" cmpd="sng" w="19050">
            <a:solidFill>
              <a:schemeClr val="dk2"/>
            </a:solidFill>
            <a:prstDash val="solid"/>
            <a:round/>
            <a:headEnd len="med" w="med" type="none"/>
            <a:tailEnd len="med" w="med" type="none"/>
          </a:ln>
        </p:spPr>
      </p:cxnSp>
      <p:sp>
        <p:nvSpPr>
          <p:cNvPr id="1067" name="Google Shape;1067;p73"/>
          <p:cNvSpPr/>
          <p:nvPr/>
        </p:nvSpPr>
        <p:spPr>
          <a:xfrm>
            <a:off x="4036150" y="2022350"/>
            <a:ext cx="514200" cy="868200"/>
          </a:xfrm>
          <a:prstGeom prst="arc">
            <a:avLst>
              <a:gd fmla="val 17080665" name="adj1"/>
              <a:gd fmla="val 4816127" name="adj2"/>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73"/>
          <p:cNvSpPr txBox="1"/>
          <p:nvPr/>
        </p:nvSpPr>
        <p:spPr>
          <a:xfrm>
            <a:off x="4517575" y="2149475"/>
            <a:ext cx="5142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9900"/>
                </a:solidFill>
                <a:latin typeface="Calibri"/>
                <a:ea typeface="Calibri"/>
                <a:cs typeface="Calibri"/>
                <a:sym typeface="Calibri"/>
              </a:rPr>
              <a:t>44°</a:t>
            </a:r>
            <a:endParaRPr b="1">
              <a:solidFill>
                <a:srgbClr val="FF9900"/>
              </a:solidFill>
              <a:latin typeface="Calibri"/>
              <a:ea typeface="Calibri"/>
              <a:cs typeface="Calibri"/>
              <a:sym typeface="Calibri"/>
            </a:endParaRPr>
          </a:p>
        </p:txBody>
      </p:sp>
      <p:cxnSp>
        <p:nvCxnSpPr>
          <p:cNvPr id="1069" name="Google Shape;1069;p73"/>
          <p:cNvCxnSpPr/>
          <p:nvPr/>
        </p:nvCxnSpPr>
        <p:spPr>
          <a:xfrm flipH="1">
            <a:off x="6747725" y="806100"/>
            <a:ext cx="8400" cy="3531300"/>
          </a:xfrm>
          <a:prstGeom prst="straightConnector1">
            <a:avLst/>
          </a:prstGeom>
          <a:noFill/>
          <a:ln cap="flat" cmpd="sng" w="28575">
            <a:solidFill>
              <a:srgbClr val="000000"/>
            </a:solidFill>
            <a:prstDash val="solid"/>
            <a:round/>
            <a:headEnd len="med" w="med" type="none"/>
            <a:tailEnd len="med" w="med" type="none"/>
          </a:ln>
        </p:spPr>
      </p:cxnSp>
      <p:cxnSp>
        <p:nvCxnSpPr>
          <p:cNvPr id="1070" name="Google Shape;1070;p73"/>
          <p:cNvCxnSpPr/>
          <p:nvPr/>
        </p:nvCxnSpPr>
        <p:spPr>
          <a:xfrm>
            <a:off x="1947575" y="2477563"/>
            <a:ext cx="6868500" cy="36600"/>
          </a:xfrm>
          <a:prstGeom prst="straightConnector1">
            <a:avLst/>
          </a:prstGeom>
          <a:noFill/>
          <a:ln cap="flat" cmpd="sng" w="28575">
            <a:solidFill>
              <a:schemeClr val="dk2"/>
            </a:solidFill>
            <a:prstDash val="solid"/>
            <a:round/>
            <a:headEnd len="med" w="med" type="none"/>
            <a:tailEnd len="med" w="med" type="none"/>
          </a:ln>
        </p:spPr>
      </p:cxnSp>
      <p:cxnSp>
        <p:nvCxnSpPr>
          <p:cNvPr id="1071" name="Google Shape;1071;p73"/>
          <p:cNvCxnSpPr/>
          <p:nvPr/>
        </p:nvCxnSpPr>
        <p:spPr>
          <a:xfrm>
            <a:off x="5689375" y="1856200"/>
            <a:ext cx="1053300" cy="657300"/>
          </a:xfrm>
          <a:prstGeom prst="straightConnector1">
            <a:avLst/>
          </a:prstGeom>
          <a:noFill/>
          <a:ln cap="flat" cmpd="sng" w="28575">
            <a:solidFill>
              <a:srgbClr val="FF0000"/>
            </a:solidFill>
            <a:prstDash val="solid"/>
            <a:round/>
            <a:headEnd len="med" w="med" type="none"/>
            <a:tailEnd len="med" w="med" type="none"/>
          </a:ln>
        </p:spPr>
      </p:cxnSp>
      <p:sp>
        <p:nvSpPr>
          <p:cNvPr id="1072" name="Google Shape;1072;p73"/>
          <p:cNvSpPr txBox="1"/>
          <p:nvPr/>
        </p:nvSpPr>
        <p:spPr>
          <a:xfrm>
            <a:off x="6009250" y="2167025"/>
            <a:ext cx="4551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FF"/>
                </a:solidFill>
                <a:latin typeface="Calibri"/>
                <a:ea typeface="Calibri"/>
                <a:cs typeface="Calibri"/>
                <a:sym typeface="Calibri"/>
              </a:rPr>
              <a:t>𝜽</a:t>
            </a:r>
            <a:r>
              <a:rPr b="1" baseline="-25000" lang="fr">
                <a:solidFill>
                  <a:srgbClr val="FF00FF"/>
                </a:solidFill>
                <a:latin typeface="Calibri"/>
                <a:ea typeface="Calibri"/>
                <a:cs typeface="Calibri"/>
                <a:sym typeface="Calibri"/>
              </a:rPr>
              <a:t>5</a:t>
            </a:r>
            <a:endParaRPr b="1" baseline="-25000">
              <a:solidFill>
                <a:srgbClr val="FF00FF"/>
              </a:solidFill>
              <a:latin typeface="Calibri"/>
              <a:ea typeface="Calibri"/>
              <a:cs typeface="Calibri"/>
              <a:sym typeface="Calibri"/>
            </a:endParaRPr>
          </a:p>
        </p:txBody>
      </p:sp>
      <p:sp>
        <p:nvSpPr>
          <p:cNvPr id="1073" name="Google Shape;1073;p73"/>
          <p:cNvSpPr/>
          <p:nvPr/>
        </p:nvSpPr>
        <p:spPr>
          <a:xfrm flipH="1" rot="-3247746">
            <a:off x="5757799" y="1178014"/>
            <a:ext cx="2374561" cy="3067422"/>
          </a:xfrm>
          <a:prstGeom prst="arc">
            <a:avLst>
              <a:gd fmla="val 16317524" name="adj1"/>
              <a:gd fmla="val 19284658"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4" name="Google Shape;1074;p73"/>
          <p:cNvCxnSpPr/>
          <p:nvPr/>
        </p:nvCxnSpPr>
        <p:spPr>
          <a:xfrm flipH="1" rot="10800000">
            <a:off x="5706225" y="2530325"/>
            <a:ext cx="1036500" cy="522600"/>
          </a:xfrm>
          <a:prstGeom prst="straightConnector1">
            <a:avLst/>
          </a:prstGeom>
          <a:noFill/>
          <a:ln cap="flat" cmpd="sng" w="28575">
            <a:solidFill>
              <a:srgbClr val="FF0000"/>
            </a:solidFill>
            <a:prstDash val="solid"/>
            <a:round/>
            <a:headEnd len="med" w="med" type="none"/>
            <a:tailEnd len="med" w="med" type="none"/>
          </a:ln>
        </p:spPr>
      </p:cxnSp>
      <p:sp>
        <p:nvSpPr>
          <p:cNvPr id="1075" name="Google Shape;1075;p73"/>
          <p:cNvSpPr/>
          <p:nvPr/>
        </p:nvSpPr>
        <p:spPr>
          <a:xfrm rot="-8100000">
            <a:off x="6373312" y="2167052"/>
            <a:ext cx="210435" cy="332623"/>
          </a:xfrm>
          <a:prstGeom prst="arc">
            <a:avLst>
              <a:gd fmla="val 15087582" name="adj1"/>
              <a:gd fmla="val 20890362" name="adj2"/>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73"/>
          <p:cNvSpPr txBox="1"/>
          <p:nvPr/>
        </p:nvSpPr>
        <p:spPr>
          <a:xfrm>
            <a:off x="4803150" y="1999100"/>
            <a:ext cx="9354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000">
                <a:solidFill>
                  <a:srgbClr val="FF0000"/>
                </a:solidFill>
                <a:latin typeface="Calibri"/>
                <a:ea typeface="Calibri"/>
                <a:cs typeface="Calibri"/>
                <a:sym typeface="Calibri"/>
              </a:rPr>
              <a:t>Area / Pixel</a:t>
            </a:r>
            <a:endParaRPr b="1" sz="1000">
              <a:solidFill>
                <a:srgbClr val="FF0000"/>
              </a:solidFill>
              <a:latin typeface="Calibri"/>
              <a:ea typeface="Calibri"/>
              <a:cs typeface="Calibri"/>
              <a:sym typeface="Calibri"/>
            </a:endParaRPr>
          </a:p>
        </p:txBody>
      </p:sp>
      <p:sp>
        <p:nvSpPr>
          <p:cNvPr id="1077" name="Google Shape;1077;p73"/>
          <p:cNvSpPr txBox="1"/>
          <p:nvPr/>
        </p:nvSpPr>
        <p:spPr>
          <a:xfrm>
            <a:off x="606875" y="3353625"/>
            <a:ext cx="8386200" cy="13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0B5394"/>
                </a:solidFill>
              </a:rPr>
              <a:t>Knowing the </a:t>
            </a:r>
            <a:r>
              <a:rPr b="1" lang="fr">
                <a:solidFill>
                  <a:srgbClr val="0B5394"/>
                </a:solidFill>
              </a:rPr>
              <a:t>𝜽</a:t>
            </a:r>
            <a:r>
              <a:rPr b="1" baseline="-25000" lang="fr">
                <a:solidFill>
                  <a:srgbClr val="0B5394"/>
                </a:solidFill>
              </a:rPr>
              <a:t>5</a:t>
            </a:r>
            <a:r>
              <a:rPr b="1" lang="fr">
                <a:solidFill>
                  <a:srgbClr val="0B5394"/>
                </a:solidFill>
              </a:rPr>
              <a:t> angle</a:t>
            </a:r>
            <a:endParaRPr b="1">
              <a:solidFill>
                <a:srgbClr val="0B5394"/>
              </a:solidFill>
            </a:endParaRPr>
          </a:p>
          <a:p>
            <a:pPr indent="-311150" lvl="0" marL="457200" rtl="0" algn="l">
              <a:spcBef>
                <a:spcPts val="0"/>
              </a:spcBef>
              <a:spcAft>
                <a:spcPts val="0"/>
              </a:spcAft>
              <a:buClr>
                <a:srgbClr val="3C78D8"/>
              </a:buClr>
              <a:buSzPts val="1300"/>
              <a:buFont typeface="Calibri"/>
              <a:buChar char="-"/>
            </a:pPr>
            <a:r>
              <a:rPr b="1" lang="fr">
                <a:solidFill>
                  <a:srgbClr val="3C78D8"/>
                </a:solidFill>
                <a:latin typeface="Calibri"/>
                <a:ea typeface="Calibri"/>
                <a:cs typeface="Calibri"/>
                <a:sym typeface="Calibri"/>
              </a:rPr>
              <a:t>P</a:t>
            </a:r>
            <a:r>
              <a:rPr b="1" baseline="-25000" lang="fr">
                <a:solidFill>
                  <a:srgbClr val="3C78D8"/>
                </a:solidFill>
                <a:latin typeface="Calibri"/>
                <a:ea typeface="Calibri"/>
                <a:cs typeface="Calibri"/>
                <a:sym typeface="Calibri"/>
              </a:rPr>
              <a:t>Earth</a:t>
            </a:r>
            <a:r>
              <a:rPr b="1" lang="fr">
                <a:solidFill>
                  <a:srgbClr val="3C78D8"/>
                </a:solidFill>
                <a:latin typeface="Calibri"/>
                <a:ea typeface="Calibri"/>
                <a:cs typeface="Calibri"/>
                <a:sym typeface="Calibri"/>
              </a:rPr>
              <a:t>= 2.𝝿.R</a:t>
            </a:r>
            <a:r>
              <a:rPr b="1" baseline="-25000" lang="fr">
                <a:solidFill>
                  <a:srgbClr val="3C78D8"/>
                </a:solidFill>
                <a:latin typeface="Calibri"/>
                <a:ea typeface="Calibri"/>
                <a:cs typeface="Calibri"/>
                <a:sym typeface="Calibri"/>
              </a:rPr>
              <a:t>1</a:t>
            </a:r>
            <a:r>
              <a:rPr b="1" lang="fr">
                <a:solidFill>
                  <a:srgbClr val="3C78D8"/>
                </a:solidFill>
                <a:latin typeface="Calibri"/>
                <a:ea typeface="Calibri"/>
                <a:cs typeface="Calibri"/>
                <a:sym typeface="Calibri"/>
              </a:rPr>
              <a:t>= 40,030 km</a:t>
            </a:r>
            <a:endParaRPr b="1">
              <a:solidFill>
                <a:srgbClr val="3C78D8"/>
              </a:solidFill>
              <a:latin typeface="Calibri"/>
              <a:ea typeface="Calibri"/>
              <a:cs typeface="Calibri"/>
              <a:sym typeface="Calibri"/>
            </a:endParaRPr>
          </a:p>
          <a:p>
            <a:pPr indent="-311150" lvl="0" marL="457200" rtl="0" algn="l">
              <a:spcBef>
                <a:spcPts val="0"/>
              </a:spcBef>
              <a:spcAft>
                <a:spcPts val="0"/>
              </a:spcAft>
              <a:buClr>
                <a:srgbClr val="3C78D8"/>
              </a:buClr>
              <a:buSzPts val="1300"/>
              <a:buFont typeface="Calibri"/>
              <a:buChar char="-"/>
            </a:pPr>
            <a:r>
              <a:rPr b="1" lang="fr">
                <a:solidFill>
                  <a:srgbClr val="3C78D8"/>
                </a:solidFill>
                <a:latin typeface="Calibri"/>
                <a:ea typeface="Calibri"/>
                <a:cs typeface="Calibri"/>
                <a:sym typeface="Calibri"/>
              </a:rPr>
              <a:t>=&gt; 40,030/360 = 111.19 km/angle</a:t>
            </a:r>
            <a:endParaRPr b="1">
              <a:solidFill>
                <a:srgbClr val="3C78D8"/>
              </a:solidFill>
              <a:latin typeface="Calibri"/>
              <a:ea typeface="Calibri"/>
              <a:cs typeface="Calibri"/>
              <a:sym typeface="Calibri"/>
            </a:endParaRPr>
          </a:p>
          <a:p>
            <a:pPr indent="-311150" lvl="0" marL="457200" rtl="0" algn="l">
              <a:spcBef>
                <a:spcPts val="0"/>
              </a:spcBef>
              <a:spcAft>
                <a:spcPts val="0"/>
              </a:spcAft>
              <a:buClr>
                <a:srgbClr val="3C78D8"/>
              </a:buClr>
              <a:buSzPts val="1300"/>
              <a:buFont typeface="Calibri"/>
              <a:buChar char="-"/>
            </a:pPr>
            <a:r>
              <a:rPr b="1" lang="fr">
                <a:solidFill>
                  <a:srgbClr val="3C78D8"/>
                </a:solidFill>
                <a:latin typeface="Calibri"/>
                <a:ea typeface="Calibri"/>
                <a:cs typeface="Calibri"/>
                <a:sym typeface="Calibri"/>
              </a:rPr>
              <a:t>=&gt; 111.19 * </a:t>
            </a:r>
            <a:r>
              <a:rPr b="1" lang="fr">
                <a:solidFill>
                  <a:srgbClr val="3C78D8"/>
                </a:solidFill>
              </a:rPr>
              <a:t>𝜽</a:t>
            </a:r>
            <a:r>
              <a:rPr b="1" baseline="-25000" lang="fr">
                <a:solidFill>
                  <a:srgbClr val="3C78D8"/>
                </a:solidFill>
              </a:rPr>
              <a:t>5</a:t>
            </a:r>
            <a:r>
              <a:rPr b="1" lang="fr">
                <a:solidFill>
                  <a:srgbClr val="3C78D8"/>
                </a:solidFill>
                <a:latin typeface="Calibri"/>
                <a:ea typeface="Calibri"/>
                <a:cs typeface="Calibri"/>
                <a:sym typeface="Calibri"/>
              </a:rPr>
              <a:t> = km covered by the angle related to the number of pixel</a:t>
            </a:r>
            <a:endParaRPr b="1">
              <a:solidFill>
                <a:srgbClr val="3C78D8"/>
              </a:solidFill>
              <a:latin typeface="Calibri"/>
              <a:ea typeface="Calibri"/>
              <a:cs typeface="Calibri"/>
              <a:sym typeface="Calibri"/>
            </a:endParaRPr>
          </a:p>
          <a:p>
            <a:pPr indent="0" lvl="0" marL="0" rtl="0" algn="l">
              <a:spcBef>
                <a:spcPts val="0"/>
              </a:spcBef>
              <a:spcAft>
                <a:spcPts val="0"/>
              </a:spcAft>
              <a:buNone/>
            </a:pPr>
            <a:r>
              <a:rPr b="1" lang="fr">
                <a:solidFill>
                  <a:srgbClr val="3C78D8"/>
                </a:solidFill>
                <a:latin typeface="Calibri"/>
                <a:ea typeface="Calibri"/>
                <a:cs typeface="Calibri"/>
                <a:sym typeface="Calibri"/>
              </a:rPr>
              <a:t>To get the km / pixel we subtract the 2 consecutive angle value (so for 2 consecutive pixels)</a:t>
            </a:r>
            <a:endParaRPr b="1">
              <a:solidFill>
                <a:srgbClr val="3C78D8"/>
              </a:solidFill>
              <a:latin typeface="Calibri"/>
              <a:ea typeface="Calibri"/>
              <a:cs typeface="Calibri"/>
              <a:sym typeface="Calibri"/>
            </a:endParaRPr>
          </a:p>
          <a:p>
            <a:pPr indent="0" lvl="0" marL="0" rtl="0" algn="l">
              <a:spcBef>
                <a:spcPts val="0"/>
              </a:spcBef>
              <a:spcAft>
                <a:spcPts val="0"/>
              </a:spcAft>
              <a:buNone/>
            </a:pPr>
            <a:r>
              <a:rPr b="1" lang="fr">
                <a:solidFill>
                  <a:srgbClr val="3C78D8"/>
                </a:solidFill>
                <a:latin typeface="Calibri"/>
                <a:ea typeface="Calibri"/>
                <a:cs typeface="Calibri"/>
                <a:sym typeface="Calibri"/>
              </a:rPr>
              <a:t>To get the km</a:t>
            </a:r>
            <a:r>
              <a:rPr b="1" baseline="30000" lang="fr">
                <a:solidFill>
                  <a:srgbClr val="3C78D8"/>
                </a:solidFill>
                <a:latin typeface="Calibri"/>
                <a:ea typeface="Calibri"/>
                <a:cs typeface="Calibri"/>
                <a:sym typeface="Calibri"/>
              </a:rPr>
              <a:t>2 </a:t>
            </a:r>
            <a:r>
              <a:rPr b="1" lang="fr">
                <a:solidFill>
                  <a:srgbClr val="3C78D8"/>
                </a:solidFill>
                <a:latin typeface="Calibri"/>
                <a:ea typeface="Calibri"/>
                <a:cs typeface="Calibri"/>
                <a:sym typeface="Calibri"/>
              </a:rPr>
              <a:t>/ pixel we multiply the 2 value got according to the corresponding  angle on the X axis and Y axis</a:t>
            </a:r>
            <a:endParaRPr b="1">
              <a:solidFill>
                <a:srgbClr val="3C78D8"/>
              </a:solidFill>
              <a:latin typeface="Calibri"/>
              <a:ea typeface="Calibri"/>
              <a:cs typeface="Calibri"/>
              <a:sym typeface="Calibri"/>
            </a:endParaRPr>
          </a:p>
          <a:p>
            <a:pPr indent="-311150" lvl="0" marL="457200" rtl="0" algn="l">
              <a:spcBef>
                <a:spcPts val="0"/>
              </a:spcBef>
              <a:spcAft>
                <a:spcPts val="0"/>
              </a:spcAft>
              <a:buClr>
                <a:srgbClr val="3C78D8"/>
              </a:buClr>
              <a:buSzPts val="1300"/>
              <a:buFont typeface="Calibri"/>
              <a:buChar char="-"/>
            </a:pPr>
            <a:r>
              <a:t/>
            </a:r>
            <a:endParaRPr b="1" baseline="-25000">
              <a:solidFill>
                <a:srgbClr val="3C78D8"/>
              </a:solidFill>
              <a:latin typeface="Calibri"/>
              <a:ea typeface="Calibri"/>
              <a:cs typeface="Calibri"/>
              <a:sym typeface="Calibri"/>
            </a:endParaRPr>
          </a:p>
        </p:txBody>
      </p:sp>
      <p:sp>
        <p:nvSpPr>
          <p:cNvPr id="1078" name="Google Shape;1078;p73"/>
          <p:cNvSpPr txBox="1"/>
          <p:nvPr/>
        </p:nvSpPr>
        <p:spPr>
          <a:xfrm>
            <a:off x="254500" y="216275"/>
            <a:ext cx="7505700" cy="6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sz="2600">
                <a:solidFill>
                  <a:srgbClr val="073763"/>
                </a:solidFill>
                <a:latin typeface="Nunito"/>
                <a:ea typeface="Nunito"/>
                <a:cs typeface="Nunito"/>
                <a:sym typeface="Nunito"/>
              </a:rPr>
              <a:t>Considering a curved plane</a:t>
            </a:r>
            <a:endParaRPr b="1" i="1" sz="2600">
              <a:solidFill>
                <a:srgbClr val="073763"/>
              </a:solidFill>
              <a:latin typeface="Nunito"/>
              <a:ea typeface="Nunito"/>
              <a:cs typeface="Nunito"/>
              <a:sym typeface="Nunit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2" name="Shape 1082"/>
        <p:cNvGrpSpPr/>
        <p:nvPr/>
      </p:nvGrpSpPr>
      <p:grpSpPr>
        <a:xfrm>
          <a:off x="0" y="0"/>
          <a:ext cx="0" cy="0"/>
          <a:chOff x="0" y="0"/>
          <a:chExt cx="0" cy="0"/>
        </a:xfrm>
      </p:grpSpPr>
      <p:pic>
        <p:nvPicPr>
          <p:cNvPr id="1083" name="Google Shape;1083;p74"/>
          <p:cNvPicPr preferRelativeResize="0"/>
          <p:nvPr/>
        </p:nvPicPr>
        <p:blipFill>
          <a:blip r:embed="rId3">
            <a:alphaModFix/>
          </a:blip>
          <a:stretch>
            <a:fillRect/>
          </a:stretch>
        </p:blipFill>
        <p:spPr>
          <a:xfrm>
            <a:off x="5444975" y="1100425"/>
            <a:ext cx="2637850" cy="2637850"/>
          </a:xfrm>
          <a:prstGeom prst="rect">
            <a:avLst/>
          </a:prstGeom>
          <a:noFill/>
          <a:ln>
            <a:noFill/>
          </a:ln>
        </p:spPr>
      </p:pic>
      <p:sp>
        <p:nvSpPr>
          <p:cNvPr id="1084" name="Google Shape;1084;p74"/>
          <p:cNvSpPr/>
          <p:nvPr/>
        </p:nvSpPr>
        <p:spPr>
          <a:xfrm>
            <a:off x="5320950" y="1013450"/>
            <a:ext cx="2871300" cy="2830200"/>
          </a:xfrm>
          <a:prstGeom prst="ellipse">
            <a:avLst/>
          </a:prstGeom>
          <a:noFill/>
          <a:ln cap="flat" cmpd="sng" w="38100">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5" name="Google Shape;1085;p74"/>
          <p:cNvPicPr preferRelativeResize="0"/>
          <p:nvPr/>
        </p:nvPicPr>
        <p:blipFill>
          <a:blip r:embed="rId4">
            <a:alphaModFix/>
          </a:blip>
          <a:stretch>
            <a:fillRect/>
          </a:stretch>
        </p:blipFill>
        <p:spPr>
          <a:xfrm>
            <a:off x="1252250" y="2364713"/>
            <a:ext cx="695325" cy="190500"/>
          </a:xfrm>
          <a:prstGeom prst="rect">
            <a:avLst/>
          </a:prstGeom>
          <a:noFill/>
          <a:ln>
            <a:noFill/>
          </a:ln>
        </p:spPr>
      </p:pic>
      <p:cxnSp>
        <p:nvCxnSpPr>
          <p:cNvPr id="1086" name="Google Shape;1086;p74"/>
          <p:cNvCxnSpPr>
            <a:stCxn id="1087" idx="3"/>
          </p:cNvCxnSpPr>
          <p:nvPr/>
        </p:nvCxnSpPr>
        <p:spPr>
          <a:xfrm flipH="1" rot="10800000">
            <a:off x="1947575" y="1434875"/>
            <a:ext cx="6244800" cy="1025100"/>
          </a:xfrm>
          <a:prstGeom prst="straightConnector1">
            <a:avLst/>
          </a:prstGeom>
          <a:noFill/>
          <a:ln cap="flat" cmpd="sng" w="19050">
            <a:solidFill>
              <a:schemeClr val="dk2"/>
            </a:solidFill>
            <a:prstDash val="solid"/>
            <a:round/>
            <a:headEnd len="med" w="med" type="none"/>
            <a:tailEnd len="med" w="med" type="none"/>
          </a:ln>
        </p:spPr>
      </p:cxnSp>
      <p:cxnSp>
        <p:nvCxnSpPr>
          <p:cNvPr id="1088" name="Google Shape;1088;p74"/>
          <p:cNvCxnSpPr/>
          <p:nvPr/>
        </p:nvCxnSpPr>
        <p:spPr>
          <a:xfrm>
            <a:off x="1947575" y="2477575"/>
            <a:ext cx="6388200" cy="996600"/>
          </a:xfrm>
          <a:prstGeom prst="straightConnector1">
            <a:avLst/>
          </a:prstGeom>
          <a:noFill/>
          <a:ln cap="flat" cmpd="sng" w="19050">
            <a:solidFill>
              <a:schemeClr val="dk2"/>
            </a:solidFill>
            <a:prstDash val="solid"/>
            <a:round/>
            <a:headEnd len="med" w="med" type="none"/>
            <a:tailEnd len="med" w="med" type="none"/>
          </a:ln>
        </p:spPr>
      </p:cxnSp>
      <p:sp>
        <p:nvSpPr>
          <p:cNvPr id="1089" name="Google Shape;1089;p74"/>
          <p:cNvSpPr/>
          <p:nvPr/>
        </p:nvSpPr>
        <p:spPr>
          <a:xfrm>
            <a:off x="4036150" y="2022350"/>
            <a:ext cx="514200" cy="868200"/>
          </a:xfrm>
          <a:prstGeom prst="arc">
            <a:avLst>
              <a:gd fmla="val 17080665" name="adj1"/>
              <a:gd fmla="val 4816127" name="adj2"/>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74"/>
          <p:cNvSpPr txBox="1"/>
          <p:nvPr/>
        </p:nvSpPr>
        <p:spPr>
          <a:xfrm>
            <a:off x="4517575" y="2149475"/>
            <a:ext cx="5142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9900"/>
                </a:solidFill>
                <a:latin typeface="Calibri"/>
                <a:ea typeface="Calibri"/>
                <a:cs typeface="Calibri"/>
                <a:sym typeface="Calibri"/>
              </a:rPr>
              <a:t>44°</a:t>
            </a:r>
            <a:endParaRPr b="1">
              <a:solidFill>
                <a:srgbClr val="FF9900"/>
              </a:solidFill>
              <a:latin typeface="Calibri"/>
              <a:ea typeface="Calibri"/>
              <a:cs typeface="Calibri"/>
              <a:sym typeface="Calibri"/>
            </a:endParaRPr>
          </a:p>
        </p:txBody>
      </p:sp>
      <p:cxnSp>
        <p:nvCxnSpPr>
          <p:cNvPr id="1091" name="Google Shape;1091;p74"/>
          <p:cNvCxnSpPr/>
          <p:nvPr/>
        </p:nvCxnSpPr>
        <p:spPr>
          <a:xfrm flipH="1">
            <a:off x="6747725" y="806100"/>
            <a:ext cx="8400" cy="3531300"/>
          </a:xfrm>
          <a:prstGeom prst="straightConnector1">
            <a:avLst/>
          </a:prstGeom>
          <a:noFill/>
          <a:ln cap="flat" cmpd="sng" w="28575">
            <a:solidFill>
              <a:srgbClr val="000000"/>
            </a:solidFill>
            <a:prstDash val="solid"/>
            <a:round/>
            <a:headEnd len="med" w="med" type="none"/>
            <a:tailEnd len="med" w="med" type="none"/>
          </a:ln>
        </p:spPr>
      </p:cxnSp>
      <p:cxnSp>
        <p:nvCxnSpPr>
          <p:cNvPr id="1092" name="Google Shape;1092;p74"/>
          <p:cNvCxnSpPr/>
          <p:nvPr/>
        </p:nvCxnSpPr>
        <p:spPr>
          <a:xfrm>
            <a:off x="1947575" y="2477563"/>
            <a:ext cx="6868500" cy="36600"/>
          </a:xfrm>
          <a:prstGeom prst="straightConnector1">
            <a:avLst/>
          </a:prstGeom>
          <a:noFill/>
          <a:ln cap="flat" cmpd="sng" w="28575">
            <a:solidFill>
              <a:schemeClr val="dk2"/>
            </a:solidFill>
            <a:prstDash val="solid"/>
            <a:round/>
            <a:headEnd len="med" w="med" type="none"/>
            <a:tailEnd len="med" w="med" type="none"/>
          </a:ln>
        </p:spPr>
      </p:cxnSp>
      <p:cxnSp>
        <p:nvCxnSpPr>
          <p:cNvPr id="1093" name="Google Shape;1093;p74"/>
          <p:cNvCxnSpPr>
            <a:stCxn id="1094" idx="0"/>
          </p:cNvCxnSpPr>
          <p:nvPr/>
        </p:nvCxnSpPr>
        <p:spPr>
          <a:xfrm>
            <a:off x="5409597" y="1915102"/>
            <a:ext cx="1333200" cy="598500"/>
          </a:xfrm>
          <a:prstGeom prst="straightConnector1">
            <a:avLst/>
          </a:prstGeom>
          <a:noFill/>
          <a:ln cap="flat" cmpd="sng" w="28575">
            <a:solidFill>
              <a:srgbClr val="FF0000"/>
            </a:solidFill>
            <a:prstDash val="solid"/>
            <a:round/>
            <a:headEnd len="med" w="med" type="none"/>
            <a:tailEnd len="med" w="med" type="none"/>
          </a:ln>
        </p:spPr>
      </p:cxnSp>
      <p:sp>
        <p:nvSpPr>
          <p:cNvPr id="1095" name="Google Shape;1095;p74"/>
          <p:cNvSpPr txBox="1"/>
          <p:nvPr/>
        </p:nvSpPr>
        <p:spPr>
          <a:xfrm>
            <a:off x="5780650" y="2167025"/>
            <a:ext cx="4551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FF"/>
                </a:solidFill>
                <a:latin typeface="Calibri"/>
                <a:ea typeface="Calibri"/>
                <a:cs typeface="Calibri"/>
                <a:sym typeface="Calibri"/>
              </a:rPr>
              <a:t>𝜽</a:t>
            </a:r>
            <a:r>
              <a:rPr b="1" baseline="-25000" lang="fr">
                <a:solidFill>
                  <a:srgbClr val="FF00FF"/>
                </a:solidFill>
                <a:latin typeface="Calibri"/>
                <a:ea typeface="Calibri"/>
                <a:cs typeface="Calibri"/>
                <a:sym typeface="Calibri"/>
              </a:rPr>
              <a:t>5</a:t>
            </a:r>
            <a:endParaRPr b="1" baseline="-25000">
              <a:solidFill>
                <a:srgbClr val="FF00FF"/>
              </a:solidFill>
              <a:latin typeface="Calibri"/>
              <a:ea typeface="Calibri"/>
              <a:cs typeface="Calibri"/>
              <a:sym typeface="Calibri"/>
            </a:endParaRPr>
          </a:p>
        </p:txBody>
      </p:sp>
      <p:sp>
        <p:nvSpPr>
          <p:cNvPr id="1094" name="Google Shape;1094;p74"/>
          <p:cNvSpPr/>
          <p:nvPr/>
        </p:nvSpPr>
        <p:spPr>
          <a:xfrm flipH="1" rot="-3247746">
            <a:off x="5529199" y="1178014"/>
            <a:ext cx="2374561" cy="3067422"/>
          </a:xfrm>
          <a:prstGeom prst="arc">
            <a:avLst>
              <a:gd fmla="val 16470655" name="adj1"/>
              <a:gd fmla="val 19177228"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6" name="Google Shape;1096;p74"/>
          <p:cNvCxnSpPr>
            <a:stCxn id="1094" idx="2"/>
          </p:cNvCxnSpPr>
          <p:nvPr/>
        </p:nvCxnSpPr>
        <p:spPr>
          <a:xfrm flipH="1" rot="10800000">
            <a:off x="5452034" y="2530275"/>
            <a:ext cx="1290600" cy="490800"/>
          </a:xfrm>
          <a:prstGeom prst="straightConnector1">
            <a:avLst/>
          </a:prstGeom>
          <a:noFill/>
          <a:ln cap="flat" cmpd="sng" w="28575">
            <a:solidFill>
              <a:srgbClr val="FF0000"/>
            </a:solidFill>
            <a:prstDash val="solid"/>
            <a:round/>
            <a:headEnd len="med" w="med" type="none"/>
            <a:tailEnd len="med" w="med" type="none"/>
          </a:ln>
        </p:spPr>
      </p:cxnSp>
      <p:sp>
        <p:nvSpPr>
          <p:cNvPr id="1097" name="Google Shape;1097;p74"/>
          <p:cNvSpPr/>
          <p:nvPr/>
        </p:nvSpPr>
        <p:spPr>
          <a:xfrm rot="-8100000">
            <a:off x="6144712" y="2167052"/>
            <a:ext cx="210435" cy="332623"/>
          </a:xfrm>
          <a:prstGeom prst="arc">
            <a:avLst>
              <a:gd fmla="val 15087582" name="adj1"/>
              <a:gd fmla="val 20890362" name="adj2"/>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74"/>
          <p:cNvSpPr txBox="1"/>
          <p:nvPr/>
        </p:nvSpPr>
        <p:spPr>
          <a:xfrm>
            <a:off x="4574550" y="1999100"/>
            <a:ext cx="9354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000">
                <a:solidFill>
                  <a:srgbClr val="FF0000"/>
                </a:solidFill>
                <a:latin typeface="Calibri"/>
                <a:ea typeface="Calibri"/>
                <a:cs typeface="Calibri"/>
                <a:sym typeface="Calibri"/>
              </a:rPr>
              <a:t>Area / Pixel</a:t>
            </a:r>
            <a:endParaRPr b="1" sz="1000">
              <a:solidFill>
                <a:srgbClr val="FF0000"/>
              </a:solidFill>
              <a:latin typeface="Calibri"/>
              <a:ea typeface="Calibri"/>
              <a:cs typeface="Calibri"/>
              <a:sym typeface="Calibri"/>
            </a:endParaRPr>
          </a:p>
        </p:txBody>
      </p:sp>
      <p:sp>
        <p:nvSpPr>
          <p:cNvPr id="1099" name="Google Shape;1099;p74"/>
          <p:cNvSpPr txBox="1"/>
          <p:nvPr/>
        </p:nvSpPr>
        <p:spPr>
          <a:xfrm>
            <a:off x="606875" y="3353625"/>
            <a:ext cx="8386200" cy="13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0B5394"/>
                </a:solidFill>
              </a:rPr>
              <a:t>Same approach</a:t>
            </a:r>
            <a:endParaRPr b="1">
              <a:solidFill>
                <a:srgbClr val="0B5394"/>
              </a:solidFill>
            </a:endParaRPr>
          </a:p>
          <a:p>
            <a:pPr indent="-311150" lvl="0" marL="457200" rtl="0" algn="l">
              <a:spcBef>
                <a:spcPts val="0"/>
              </a:spcBef>
              <a:spcAft>
                <a:spcPts val="0"/>
              </a:spcAft>
              <a:buClr>
                <a:srgbClr val="3C78D8"/>
              </a:buClr>
              <a:buSzPts val="1300"/>
              <a:buFont typeface="Calibri"/>
              <a:buChar char="-"/>
            </a:pPr>
            <a:r>
              <a:rPr b="1" lang="fr">
                <a:solidFill>
                  <a:srgbClr val="3C78D8"/>
                </a:solidFill>
                <a:latin typeface="Calibri"/>
                <a:ea typeface="Calibri"/>
                <a:cs typeface="Calibri"/>
                <a:sym typeface="Calibri"/>
              </a:rPr>
              <a:t>R</a:t>
            </a:r>
            <a:r>
              <a:rPr b="1" baseline="-25000" lang="fr">
                <a:solidFill>
                  <a:srgbClr val="3C78D8"/>
                </a:solidFill>
                <a:latin typeface="Calibri"/>
                <a:ea typeface="Calibri"/>
                <a:cs typeface="Calibri"/>
                <a:sym typeface="Calibri"/>
              </a:rPr>
              <a:t>Shere</a:t>
            </a:r>
            <a:r>
              <a:rPr b="1" lang="fr">
                <a:solidFill>
                  <a:srgbClr val="3C78D8"/>
                </a:solidFill>
                <a:latin typeface="Calibri"/>
                <a:ea typeface="Calibri"/>
                <a:cs typeface="Calibri"/>
                <a:sym typeface="Calibri"/>
              </a:rPr>
              <a:t>=  R</a:t>
            </a:r>
            <a:r>
              <a:rPr b="1" baseline="-25000" lang="fr">
                <a:solidFill>
                  <a:srgbClr val="3C78D8"/>
                </a:solidFill>
                <a:latin typeface="Calibri"/>
                <a:ea typeface="Calibri"/>
                <a:cs typeface="Calibri"/>
                <a:sym typeface="Calibri"/>
              </a:rPr>
              <a:t>Earth </a:t>
            </a:r>
            <a:r>
              <a:rPr b="1" lang="fr">
                <a:solidFill>
                  <a:srgbClr val="3C78D8"/>
                </a:solidFill>
                <a:latin typeface="Calibri"/>
                <a:ea typeface="Calibri"/>
                <a:cs typeface="Calibri"/>
                <a:sym typeface="Calibri"/>
              </a:rPr>
              <a:t>+ 100 = 6,471</a:t>
            </a:r>
            <a:r>
              <a:rPr b="1" lang="fr">
                <a:solidFill>
                  <a:srgbClr val="3C78D8"/>
                </a:solidFill>
                <a:latin typeface="Calibri"/>
                <a:ea typeface="Calibri"/>
                <a:cs typeface="Calibri"/>
                <a:sym typeface="Calibri"/>
              </a:rPr>
              <a:t> km</a:t>
            </a:r>
            <a:endParaRPr b="1">
              <a:solidFill>
                <a:srgbClr val="3C78D8"/>
              </a:solidFill>
              <a:latin typeface="Calibri"/>
              <a:ea typeface="Calibri"/>
              <a:cs typeface="Calibri"/>
              <a:sym typeface="Calibri"/>
            </a:endParaRPr>
          </a:p>
          <a:p>
            <a:pPr indent="-311150" lvl="0" marL="457200" rtl="0" algn="l">
              <a:spcBef>
                <a:spcPts val="0"/>
              </a:spcBef>
              <a:spcAft>
                <a:spcPts val="0"/>
              </a:spcAft>
              <a:buClr>
                <a:srgbClr val="3C78D8"/>
              </a:buClr>
              <a:buSzPts val="1300"/>
              <a:buFont typeface="Calibri"/>
              <a:buChar char="-"/>
            </a:pPr>
            <a:r>
              <a:rPr b="1" lang="fr">
                <a:solidFill>
                  <a:srgbClr val="3C78D8"/>
                </a:solidFill>
                <a:latin typeface="Calibri"/>
                <a:ea typeface="Calibri"/>
                <a:cs typeface="Calibri"/>
                <a:sym typeface="Calibri"/>
              </a:rPr>
              <a:t>=&gt; 40,658/360 = 112.94 km/angle</a:t>
            </a:r>
            <a:endParaRPr b="1">
              <a:solidFill>
                <a:srgbClr val="3C78D8"/>
              </a:solidFill>
              <a:latin typeface="Calibri"/>
              <a:ea typeface="Calibri"/>
              <a:cs typeface="Calibri"/>
              <a:sym typeface="Calibri"/>
            </a:endParaRPr>
          </a:p>
          <a:p>
            <a:pPr indent="-311150" lvl="0" marL="457200" rtl="0" algn="l">
              <a:spcBef>
                <a:spcPts val="0"/>
              </a:spcBef>
              <a:spcAft>
                <a:spcPts val="0"/>
              </a:spcAft>
              <a:buClr>
                <a:srgbClr val="3C78D8"/>
              </a:buClr>
              <a:buSzPts val="1300"/>
              <a:buFont typeface="Calibri"/>
              <a:buChar char="-"/>
            </a:pPr>
            <a:r>
              <a:rPr b="1" lang="fr">
                <a:solidFill>
                  <a:srgbClr val="3C78D8"/>
                </a:solidFill>
                <a:latin typeface="Calibri"/>
                <a:ea typeface="Calibri"/>
                <a:cs typeface="Calibri"/>
                <a:sym typeface="Calibri"/>
              </a:rPr>
              <a:t>=&gt; 112.94 * </a:t>
            </a:r>
            <a:r>
              <a:rPr b="1" lang="fr">
                <a:solidFill>
                  <a:srgbClr val="3C78D8"/>
                </a:solidFill>
              </a:rPr>
              <a:t>𝜽</a:t>
            </a:r>
            <a:r>
              <a:rPr b="1" baseline="-25000" lang="fr">
                <a:solidFill>
                  <a:srgbClr val="3C78D8"/>
                </a:solidFill>
              </a:rPr>
              <a:t>5</a:t>
            </a:r>
            <a:r>
              <a:rPr b="1" lang="fr">
                <a:solidFill>
                  <a:srgbClr val="3C78D8"/>
                </a:solidFill>
                <a:latin typeface="Calibri"/>
                <a:ea typeface="Calibri"/>
                <a:cs typeface="Calibri"/>
                <a:sym typeface="Calibri"/>
              </a:rPr>
              <a:t> = km covered by the angle related to the number of pixel</a:t>
            </a:r>
            <a:endParaRPr b="1">
              <a:solidFill>
                <a:srgbClr val="3C78D8"/>
              </a:solidFill>
              <a:latin typeface="Calibri"/>
              <a:ea typeface="Calibri"/>
              <a:cs typeface="Calibri"/>
              <a:sym typeface="Calibri"/>
            </a:endParaRPr>
          </a:p>
          <a:p>
            <a:pPr indent="0" lvl="0" marL="0" rtl="0" algn="l">
              <a:spcBef>
                <a:spcPts val="0"/>
              </a:spcBef>
              <a:spcAft>
                <a:spcPts val="0"/>
              </a:spcAft>
              <a:buNone/>
            </a:pPr>
            <a:r>
              <a:rPr b="1" lang="fr">
                <a:solidFill>
                  <a:srgbClr val="3C78D8"/>
                </a:solidFill>
                <a:latin typeface="Calibri"/>
                <a:ea typeface="Calibri"/>
                <a:cs typeface="Calibri"/>
                <a:sym typeface="Calibri"/>
              </a:rPr>
              <a:t>To get the km / pixel we subtract the 2 consecutive angle value (so for 2 consecutive pixels)</a:t>
            </a:r>
            <a:endParaRPr b="1">
              <a:solidFill>
                <a:srgbClr val="3C78D8"/>
              </a:solidFill>
              <a:latin typeface="Calibri"/>
              <a:ea typeface="Calibri"/>
              <a:cs typeface="Calibri"/>
              <a:sym typeface="Calibri"/>
            </a:endParaRPr>
          </a:p>
          <a:p>
            <a:pPr indent="0" lvl="0" marL="0" rtl="0" algn="l">
              <a:spcBef>
                <a:spcPts val="0"/>
              </a:spcBef>
              <a:spcAft>
                <a:spcPts val="0"/>
              </a:spcAft>
              <a:buNone/>
            </a:pPr>
            <a:r>
              <a:rPr b="1" lang="fr">
                <a:solidFill>
                  <a:srgbClr val="3C78D8"/>
                </a:solidFill>
                <a:latin typeface="Calibri"/>
                <a:ea typeface="Calibri"/>
                <a:cs typeface="Calibri"/>
                <a:sym typeface="Calibri"/>
              </a:rPr>
              <a:t>To get the km</a:t>
            </a:r>
            <a:r>
              <a:rPr b="1" baseline="30000" lang="fr">
                <a:solidFill>
                  <a:srgbClr val="3C78D8"/>
                </a:solidFill>
                <a:latin typeface="Calibri"/>
                <a:ea typeface="Calibri"/>
                <a:cs typeface="Calibri"/>
                <a:sym typeface="Calibri"/>
              </a:rPr>
              <a:t>2 </a:t>
            </a:r>
            <a:r>
              <a:rPr b="1" lang="fr">
                <a:solidFill>
                  <a:srgbClr val="3C78D8"/>
                </a:solidFill>
                <a:latin typeface="Calibri"/>
                <a:ea typeface="Calibri"/>
                <a:cs typeface="Calibri"/>
                <a:sym typeface="Calibri"/>
              </a:rPr>
              <a:t>/ pixel we multiply the 2 value got according to the corresponding  angle on the X axis and Y axis</a:t>
            </a:r>
            <a:endParaRPr b="1">
              <a:solidFill>
                <a:srgbClr val="3C78D8"/>
              </a:solidFill>
              <a:latin typeface="Calibri"/>
              <a:ea typeface="Calibri"/>
              <a:cs typeface="Calibri"/>
              <a:sym typeface="Calibri"/>
            </a:endParaRPr>
          </a:p>
          <a:p>
            <a:pPr indent="-311150" lvl="0" marL="457200" rtl="0" algn="l">
              <a:spcBef>
                <a:spcPts val="0"/>
              </a:spcBef>
              <a:spcAft>
                <a:spcPts val="0"/>
              </a:spcAft>
              <a:buClr>
                <a:srgbClr val="3C78D8"/>
              </a:buClr>
              <a:buSzPts val="1300"/>
              <a:buFont typeface="Calibri"/>
              <a:buChar char="-"/>
            </a:pPr>
            <a:r>
              <a:t/>
            </a:r>
            <a:endParaRPr b="1" baseline="-25000">
              <a:solidFill>
                <a:srgbClr val="3C78D8"/>
              </a:solidFill>
              <a:latin typeface="Calibri"/>
              <a:ea typeface="Calibri"/>
              <a:cs typeface="Calibri"/>
              <a:sym typeface="Calibri"/>
            </a:endParaRPr>
          </a:p>
        </p:txBody>
      </p:sp>
      <p:sp>
        <p:nvSpPr>
          <p:cNvPr id="1100" name="Google Shape;1100;p74"/>
          <p:cNvSpPr txBox="1"/>
          <p:nvPr/>
        </p:nvSpPr>
        <p:spPr>
          <a:xfrm>
            <a:off x="254500" y="216275"/>
            <a:ext cx="7505700" cy="6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sz="2600">
                <a:solidFill>
                  <a:srgbClr val="073763"/>
                </a:solidFill>
                <a:latin typeface="Nunito"/>
                <a:ea typeface="Nunito"/>
                <a:cs typeface="Nunito"/>
                <a:sym typeface="Nunito"/>
              </a:rPr>
              <a:t>Considering a curved plane</a:t>
            </a:r>
            <a:endParaRPr b="1" i="1" sz="2600">
              <a:solidFill>
                <a:srgbClr val="073763"/>
              </a:solidFill>
              <a:latin typeface="Nunito"/>
              <a:ea typeface="Nunito"/>
              <a:cs typeface="Nunito"/>
              <a:sym typeface="Nuni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4" name="Shape 1104"/>
        <p:cNvGrpSpPr/>
        <p:nvPr/>
      </p:nvGrpSpPr>
      <p:grpSpPr>
        <a:xfrm>
          <a:off x="0" y="0"/>
          <a:ext cx="0" cy="0"/>
          <a:chOff x="0" y="0"/>
          <a:chExt cx="0" cy="0"/>
        </a:xfrm>
      </p:grpSpPr>
      <p:sp>
        <p:nvSpPr>
          <p:cNvPr id="1105" name="Google Shape;1105;p75"/>
          <p:cNvSpPr txBox="1"/>
          <p:nvPr>
            <p:ph idx="1" type="body"/>
          </p:nvPr>
        </p:nvSpPr>
        <p:spPr>
          <a:xfrm>
            <a:off x="469900" y="1275575"/>
            <a:ext cx="6852600" cy="1296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SD simulation through a few years and for different size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Simulation taking into account orbital parameters related to the ISS</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Altitude 400 km</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Inclination 51.64°</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SD size from 1cm to 10 cm</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Years studied from 2005 to 2025</a:t>
            </a:r>
            <a:endParaRPr sz="1000">
              <a:solidFill>
                <a:srgbClr val="000000"/>
              </a:solidFill>
              <a:latin typeface="Arial"/>
              <a:ea typeface="Arial"/>
              <a:cs typeface="Arial"/>
              <a:sym typeface="Arial"/>
            </a:endParaRPr>
          </a:p>
        </p:txBody>
      </p:sp>
      <p:pic>
        <p:nvPicPr>
          <p:cNvPr id="1106" name="Google Shape;1106;p75"/>
          <p:cNvPicPr preferRelativeResize="0"/>
          <p:nvPr/>
        </p:nvPicPr>
        <p:blipFill>
          <a:blip r:embed="rId3">
            <a:alphaModFix/>
          </a:blip>
          <a:stretch>
            <a:fillRect/>
          </a:stretch>
        </p:blipFill>
        <p:spPr>
          <a:xfrm>
            <a:off x="6483700" y="320975"/>
            <a:ext cx="2318198" cy="1598399"/>
          </a:xfrm>
          <a:prstGeom prst="rect">
            <a:avLst/>
          </a:prstGeom>
          <a:noFill/>
          <a:ln>
            <a:noFill/>
          </a:ln>
        </p:spPr>
      </p:pic>
      <p:sp>
        <p:nvSpPr>
          <p:cNvPr id="1107" name="Google Shape;1107;p7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108" name="Google Shape;1108;p75"/>
          <p:cNvPicPr preferRelativeResize="0"/>
          <p:nvPr/>
        </p:nvPicPr>
        <p:blipFill>
          <a:blip r:embed="rId4">
            <a:alphaModFix/>
          </a:blip>
          <a:stretch>
            <a:fillRect/>
          </a:stretch>
        </p:blipFill>
        <p:spPr>
          <a:xfrm>
            <a:off x="560050" y="2635500"/>
            <a:ext cx="3638699" cy="2293425"/>
          </a:xfrm>
          <a:prstGeom prst="rect">
            <a:avLst/>
          </a:prstGeom>
          <a:noFill/>
          <a:ln>
            <a:noFill/>
          </a:ln>
        </p:spPr>
      </p:pic>
      <p:pic>
        <p:nvPicPr>
          <p:cNvPr id="1109" name="Google Shape;1109;p75"/>
          <p:cNvPicPr preferRelativeResize="0"/>
          <p:nvPr/>
        </p:nvPicPr>
        <p:blipFill>
          <a:blip r:embed="rId5">
            <a:alphaModFix/>
          </a:blip>
          <a:stretch>
            <a:fillRect/>
          </a:stretch>
        </p:blipFill>
        <p:spPr>
          <a:xfrm>
            <a:off x="4643025" y="2635500"/>
            <a:ext cx="3813601" cy="2293425"/>
          </a:xfrm>
          <a:prstGeom prst="rect">
            <a:avLst/>
          </a:prstGeom>
          <a:noFill/>
          <a:ln>
            <a:noFill/>
          </a:ln>
        </p:spPr>
      </p:pic>
      <p:sp>
        <p:nvSpPr>
          <p:cNvPr id="1110" name="Google Shape;1110;p75"/>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0" lvl="0" marL="0" rtl="0" algn="l">
              <a:spcBef>
                <a:spcPts val="0"/>
              </a:spcBef>
              <a:spcAft>
                <a:spcPts val="0"/>
              </a:spcAft>
              <a:buNone/>
            </a:pPr>
            <a:r>
              <a:rPr b="1" lang="fr" sz="2000">
                <a:solidFill>
                  <a:srgbClr val="0B5394"/>
                </a:solidFill>
                <a:latin typeface="Nunito"/>
                <a:ea typeface="Nunito"/>
                <a:cs typeface="Nunito"/>
                <a:sym typeface="Nunito"/>
              </a:rPr>
              <a:t>Simulations</a:t>
            </a:r>
            <a:endParaRPr b="1" sz="2000">
              <a:solidFill>
                <a:srgbClr val="0B5394"/>
              </a:solidFill>
              <a:latin typeface="Nunito"/>
              <a:ea typeface="Nunito"/>
              <a:cs typeface="Nunito"/>
              <a:sym typeface="Nuni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4" name="Shape 1114"/>
        <p:cNvGrpSpPr/>
        <p:nvPr/>
      </p:nvGrpSpPr>
      <p:grpSpPr>
        <a:xfrm>
          <a:off x="0" y="0"/>
          <a:ext cx="0" cy="0"/>
          <a:chOff x="0" y="0"/>
          <a:chExt cx="0" cy="0"/>
        </a:xfrm>
      </p:grpSpPr>
      <p:pic>
        <p:nvPicPr>
          <p:cNvPr id="1115" name="Google Shape;1115;p76"/>
          <p:cNvPicPr preferRelativeResize="0"/>
          <p:nvPr/>
        </p:nvPicPr>
        <p:blipFill>
          <a:blip r:embed="rId3">
            <a:alphaModFix/>
          </a:blip>
          <a:stretch>
            <a:fillRect/>
          </a:stretch>
        </p:blipFill>
        <p:spPr>
          <a:xfrm>
            <a:off x="560050" y="2635500"/>
            <a:ext cx="3638699" cy="2293425"/>
          </a:xfrm>
          <a:prstGeom prst="rect">
            <a:avLst/>
          </a:prstGeom>
          <a:noFill/>
          <a:ln>
            <a:noFill/>
          </a:ln>
        </p:spPr>
      </p:pic>
      <p:sp>
        <p:nvSpPr>
          <p:cNvPr id="1116" name="Google Shape;1116;p76"/>
          <p:cNvSpPr txBox="1"/>
          <p:nvPr>
            <p:ph idx="1" type="body"/>
          </p:nvPr>
        </p:nvSpPr>
        <p:spPr>
          <a:xfrm>
            <a:off x="469900" y="1275575"/>
            <a:ext cx="7406700" cy="1403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SD simulation through a few years and for different size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Simulation taking into account orbital parameters related to the ISS</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A peak linked to an event generating SD in large number</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2007 : Russian Briz-M booster stage exploded. Before explosion :</a:t>
            </a:r>
            <a:endParaRPr sz="1000">
              <a:solidFill>
                <a:srgbClr val="000000"/>
              </a:solidFill>
              <a:latin typeface="Arial"/>
              <a:ea typeface="Arial"/>
              <a:cs typeface="Arial"/>
              <a:sym typeface="Arial"/>
            </a:endParaRPr>
          </a:p>
          <a:p>
            <a:pPr indent="-285750" lvl="1" marL="914400" rtl="0" algn="l">
              <a:spcBef>
                <a:spcPts val="0"/>
              </a:spcBef>
              <a:spcAft>
                <a:spcPts val="0"/>
              </a:spcAft>
              <a:buClr>
                <a:srgbClr val="000000"/>
              </a:buClr>
              <a:buSzPts val="900"/>
              <a:buFont typeface="Arial"/>
              <a:buChar char="➢"/>
            </a:pPr>
            <a:r>
              <a:rPr lang="fr" sz="900">
                <a:solidFill>
                  <a:srgbClr val="000000"/>
                </a:solidFill>
                <a:latin typeface="Arial"/>
                <a:ea typeface="Arial"/>
                <a:cs typeface="Arial"/>
                <a:sym typeface="Arial"/>
              </a:rPr>
              <a:t>Elliptical orbit : perigee at 165 miles (265 km), and apogee at 3,100 miles (5,000 km)</a:t>
            </a:r>
            <a:endParaRPr sz="900">
              <a:solidFill>
                <a:srgbClr val="000000"/>
              </a:solidFill>
              <a:latin typeface="Arial"/>
              <a:ea typeface="Arial"/>
              <a:cs typeface="Arial"/>
              <a:sym typeface="Arial"/>
            </a:endParaRPr>
          </a:p>
          <a:p>
            <a:pPr indent="-285750" lvl="1" marL="914400" rtl="0" algn="l">
              <a:spcBef>
                <a:spcPts val="0"/>
              </a:spcBef>
              <a:spcAft>
                <a:spcPts val="0"/>
              </a:spcAft>
              <a:buClr>
                <a:srgbClr val="000000"/>
              </a:buClr>
              <a:buSzPts val="900"/>
              <a:buFont typeface="Arial"/>
              <a:buChar char="➢"/>
            </a:pPr>
            <a:r>
              <a:rPr lang="fr" sz="900">
                <a:solidFill>
                  <a:srgbClr val="000000"/>
                </a:solidFill>
                <a:latin typeface="Arial"/>
                <a:ea typeface="Arial"/>
                <a:cs typeface="Arial"/>
                <a:sym typeface="Arial"/>
              </a:rPr>
              <a:t>An inclination of 49.9 degrees</a:t>
            </a:r>
            <a:endParaRPr sz="900">
              <a:solidFill>
                <a:srgbClr val="000000"/>
              </a:solidFill>
              <a:latin typeface="Arial"/>
              <a:ea typeface="Arial"/>
              <a:cs typeface="Arial"/>
              <a:sym typeface="Arial"/>
            </a:endParaRPr>
          </a:p>
          <a:p>
            <a:pPr indent="0" lvl="0" marL="457200" rtl="0" algn="l">
              <a:spcBef>
                <a:spcPts val="0"/>
              </a:spcBef>
              <a:spcAft>
                <a:spcPts val="0"/>
              </a:spcAft>
              <a:buNone/>
            </a:pPr>
            <a:r>
              <a:t/>
            </a:r>
            <a:endParaRPr sz="1000">
              <a:solidFill>
                <a:srgbClr val="000000"/>
              </a:solidFill>
              <a:latin typeface="Arial"/>
              <a:ea typeface="Arial"/>
              <a:cs typeface="Arial"/>
              <a:sym typeface="Arial"/>
            </a:endParaRPr>
          </a:p>
        </p:txBody>
      </p:sp>
      <p:pic>
        <p:nvPicPr>
          <p:cNvPr id="1117" name="Google Shape;1117;p76"/>
          <p:cNvPicPr preferRelativeResize="0"/>
          <p:nvPr/>
        </p:nvPicPr>
        <p:blipFill>
          <a:blip r:embed="rId4">
            <a:alphaModFix/>
          </a:blip>
          <a:stretch>
            <a:fillRect/>
          </a:stretch>
        </p:blipFill>
        <p:spPr>
          <a:xfrm>
            <a:off x="6483700" y="320975"/>
            <a:ext cx="2318198" cy="1598399"/>
          </a:xfrm>
          <a:prstGeom prst="rect">
            <a:avLst/>
          </a:prstGeom>
          <a:noFill/>
          <a:ln>
            <a:noFill/>
          </a:ln>
        </p:spPr>
      </p:pic>
      <p:sp>
        <p:nvSpPr>
          <p:cNvPr id="1118" name="Google Shape;1118;p7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1119" name="Google Shape;1119;p76"/>
          <p:cNvSpPr/>
          <p:nvPr/>
        </p:nvSpPr>
        <p:spPr>
          <a:xfrm>
            <a:off x="1105475" y="2865475"/>
            <a:ext cx="603000" cy="1598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76"/>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0" lvl="0" marL="0" rtl="0" algn="l">
              <a:spcBef>
                <a:spcPts val="0"/>
              </a:spcBef>
              <a:spcAft>
                <a:spcPts val="0"/>
              </a:spcAft>
              <a:buNone/>
            </a:pPr>
            <a:r>
              <a:rPr b="1" lang="fr" sz="2000">
                <a:solidFill>
                  <a:srgbClr val="0B5394"/>
                </a:solidFill>
                <a:latin typeface="Nunito"/>
                <a:ea typeface="Nunito"/>
                <a:cs typeface="Nunito"/>
                <a:sym typeface="Nunito"/>
              </a:rPr>
              <a:t>Simulations</a:t>
            </a:r>
            <a:endParaRPr b="1" sz="2000">
              <a:solidFill>
                <a:srgbClr val="0B5394"/>
              </a:solidFill>
              <a:latin typeface="Nunito"/>
              <a:ea typeface="Nunito"/>
              <a:cs typeface="Nunito"/>
              <a:sym typeface="Nunito"/>
            </a:endParaRPr>
          </a:p>
        </p:txBody>
      </p:sp>
      <p:pic>
        <p:nvPicPr>
          <p:cNvPr id="1121" name="Google Shape;1121;p76"/>
          <p:cNvPicPr preferRelativeResize="0"/>
          <p:nvPr/>
        </p:nvPicPr>
        <p:blipFill>
          <a:blip r:embed="rId5">
            <a:alphaModFix/>
          </a:blip>
          <a:stretch>
            <a:fillRect/>
          </a:stretch>
        </p:blipFill>
        <p:spPr>
          <a:xfrm>
            <a:off x="4643025" y="2635500"/>
            <a:ext cx="3813601" cy="22934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5" name="Shape 1125"/>
        <p:cNvGrpSpPr/>
        <p:nvPr/>
      </p:nvGrpSpPr>
      <p:grpSpPr>
        <a:xfrm>
          <a:off x="0" y="0"/>
          <a:ext cx="0" cy="0"/>
          <a:chOff x="0" y="0"/>
          <a:chExt cx="0" cy="0"/>
        </a:xfrm>
      </p:grpSpPr>
      <p:pic>
        <p:nvPicPr>
          <p:cNvPr id="1126" name="Google Shape;1126;p77"/>
          <p:cNvPicPr preferRelativeResize="0"/>
          <p:nvPr/>
        </p:nvPicPr>
        <p:blipFill>
          <a:blip r:embed="rId3">
            <a:alphaModFix/>
          </a:blip>
          <a:stretch>
            <a:fillRect/>
          </a:stretch>
        </p:blipFill>
        <p:spPr>
          <a:xfrm>
            <a:off x="4643025" y="2635500"/>
            <a:ext cx="3813601" cy="2293425"/>
          </a:xfrm>
          <a:prstGeom prst="rect">
            <a:avLst/>
          </a:prstGeom>
          <a:noFill/>
          <a:ln>
            <a:noFill/>
          </a:ln>
        </p:spPr>
      </p:pic>
      <p:sp>
        <p:nvSpPr>
          <p:cNvPr id="1127" name="Google Shape;1127;p77"/>
          <p:cNvSpPr txBox="1"/>
          <p:nvPr>
            <p:ph idx="1" type="body"/>
          </p:nvPr>
        </p:nvSpPr>
        <p:spPr>
          <a:xfrm>
            <a:off x="469900" y="1275575"/>
            <a:ext cx="7406700" cy="1403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SD simulation through a few years and for different size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Simulation taking into account orbital parameters related to the ISS</a:t>
            </a:r>
            <a:endParaRPr sz="12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A peak linked to an event generating SD in large number</a:t>
            </a:r>
            <a:endParaRPr sz="1000">
              <a:solidFill>
                <a:srgbClr val="000000"/>
              </a:solidFill>
              <a:latin typeface="Arial"/>
              <a:ea typeface="Arial"/>
              <a:cs typeface="Arial"/>
              <a:sym typeface="Arial"/>
            </a:endParaRPr>
          </a:p>
          <a:p>
            <a:pPr indent="-292100" lvl="0" marL="457200" rtl="0" algn="l">
              <a:spcBef>
                <a:spcPts val="0"/>
              </a:spcBef>
              <a:spcAft>
                <a:spcPts val="0"/>
              </a:spcAft>
              <a:buClr>
                <a:srgbClr val="000000"/>
              </a:buClr>
              <a:buSzPts val="1000"/>
              <a:buFont typeface="Arial"/>
              <a:buChar char="-"/>
            </a:pPr>
            <a:r>
              <a:rPr lang="fr" sz="1000">
                <a:solidFill>
                  <a:srgbClr val="000000"/>
                </a:solidFill>
                <a:latin typeface="Arial"/>
                <a:ea typeface="Arial"/>
                <a:cs typeface="Arial"/>
                <a:sym typeface="Arial"/>
              </a:rPr>
              <a:t>2007 : Russian Briz-M booster stage exploded. Before explosion :</a:t>
            </a:r>
            <a:endParaRPr sz="1000">
              <a:solidFill>
                <a:srgbClr val="000000"/>
              </a:solidFill>
              <a:latin typeface="Arial"/>
              <a:ea typeface="Arial"/>
              <a:cs typeface="Arial"/>
              <a:sym typeface="Arial"/>
            </a:endParaRPr>
          </a:p>
          <a:p>
            <a:pPr indent="-285750" lvl="1" marL="914400" rtl="0" algn="l">
              <a:spcBef>
                <a:spcPts val="0"/>
              </a:spcBef>
              <a:spcAft>
                <a:spcPts val="0"/>
              </a:spcAft>
              <a:buClr>
                <a:srgbClr val="000000"/>
              </a:buClr>
              <a:buSzPts val="900"/>
              <a:buFont typeface="Arial"/>
              <a:buChar char="➢"/>
            </a:pPr>
            <a:r>
              <a:rPr lang="fr" sz="900">
                <a:solidFill>
                  <a:srgbClr val="000000"/>
                </a:solidFill>
                <a:latin typeface="Arial"/>
                <a:ea typeface="Arial"/>
                <a:cs typeface="Arial"/>
                <a:sym typeface="Arial"/>
              </a:rPr>
              <a:t>Elliptical orbit : perigee at 165 miles (265 km), and apogee at 3,100 miles (5,000 km)</a:t>
            </a:r>
            <a:endParaRPr sz="900">
              <a:solidFill>
                <a:srgbClr val="000000"/>
              </a:solidFill>
              <a:latin typeface="Arial"/>
              <a:ea typeface="Arial"/>
              <a:cs typeface="Arial"/>
              <a:sym typeface="Arial"/>
            </a:endParaRPr>
          </a:p>
          <a:p>
            <a:pPr indent="-285750" lvl="1" marL="914400" rtl="0" algn="l">
              <a:spcBef>
                <a:spcPts val="0"/>
              </a:spcBef>
              <a:spcAft>
                <a:spcPts val="0"/>
              </a:spcAft>
              <a:buClr>
                <a:srgbClr val="000000"/>
              </a:buClr>
              <a:buSzPts val="900"/>
              <a:buFont typeface="Arial"/>
              <a:buChar char="➢"/>
            </a:pPr>
            <a:r>
              <a:rPr lang="fr" sz="900">
                <a:solidFill>
                  <a:srgbClr val="000000"/>
                </a:solidFill>
                <a:latin typeface="Arial"/>
                <a:ea typeface="Arial"/>
                <a:cs typeface="Arial"/>
                <a:sym typeface="Arial"/>
              </a:rPr>
              <a:t>An inclination of 49.9 degrees</a:t>
            </a:r>
            <a:endParaRPr sz="900">
              <a:solidFill>
                <a:srgbClr val="000000"/>
              </a:solidFill>
              <a:latin typeface="Arial"/>
              <a:ea typeface="Arial"/>
              <a:cs typeface="Arial"/>
              <a:sym typeface="Arial"/>
            </a:endParaRPr>
          </a:p>
          <a:p>
            <a:pPr indent="0" lvl="0" marL="457200" rtl="0" algn="l">
              <a:spcBef>
                <a:spcPts val="0"/>
              </a:spcBef>
              <a:spcAft>
                <a:spcPts val="0"/>
              </a:spcAft>
              <a:buNone/>
            </a:pPr>
            <a:r>
              <a:t/>
            </a:r>
            <a:endParaRPr sz="1000">
              <a:solidFill>
                <a:srgbClr val="000000"/>
              </a:solidFill>
              <a:latin typeface="Arial"/>
              <a:ea typeface="Arial"/>
              <a:cs typeface="Arial"/>
              <a:sym typeface="Arial"/>
            </a:endParaRPr>
          </a:p>
        </p:txBody>
      </p:sp>
      <p:pic>
        <p:nvPicPr>
          <p:cNvPr id="1128" name="Google Shape;1128;p77"/>
          <p:cNvPicPr preferRelativeResize="0"/>
          <p:nvPr/>
        </p:nvPicPr>
        <p:blipFill>
          <a:blip r:embed="rId4">
            <a:alphaModFix/>
          </a:blip>
          <a:stretch>
            <a:fillRect/>
          </a:stretch>
        </p:blipFill>
        <p:spPr>
          <a:xfrm>
            <a:off x="6483700" y="320975"/>
            <a:ext cx="2318198" cy="1598399"/>
          </a:xfrm>
          <a:prstGeom prst="rect">
            <a:avLst/>
          </a:prstGeom>
          <a:noFill/>
          <a:ln>
            <a:noFill/>
          </a:ln>
        </p:spPr>
      </p:pic>
      <p:sp>
        <p:nvSpPr>
          <p:cNvPr id="1129" name="Google Shape;1129;p7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1130" name="Google Shape;1130;p77"/>
          <p:cNvSpPr/>
          <p:nvPr/>
        </p:nvSpPr>
        <p:spPr>
          <a:xfrm>
            <a:off x="8030950" y="3019750"/>
            <a:ext cx="487800" cy="279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77"/>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0" lvl="0" marL="0" rtl="0" algn="l">
              <a:spcBef>
                <a:spcPts val="0"/>
              </a:spcBef>
              <a:spcAft>
                <a:spcPts val="0"/>
              </a:spcAft>
              <a:buNone/>
            </a:pPr>
            <a:r>
              <a:rPr b="1" lang="fr" sz="2000">
                <a:solidFill>
                  <a:srgbClr val="0B5394"/>
                </a:solidFill>
                <a:latin typeface="Nunito"/>
                <a:ea typeface="Nunito"/>
                <a:cs typeface="Nunito"/>
                <a:sym typeface="Nunito"/>
              </a:rPr>
              <a:t>Simulations</a:t>
            </a:r>
            <a:endParaRPr b="1" sz="2000">
              <a:solidFill>
                <a:srgbClr val="0B5394"/>
              </a:solidFill>
              <a:latin typeface="Nunito"/>
              <a:ea typeface="Nunito"/>
              <a:cs typeface="Nunito"/>
              <a:sym typeface="Nunito"/>
            </a:endParaRPr>
          </a:p>
        </p:txBody>
      </p:sp>
      <p:pic>
        <p:nvPicPr>
          <p:cNvPr id="1132" name="Google Shape;1132;p77"/>
          <p:cNvPicPr preferRelativeResize="0"/>
          <p:nvPr/>
        </p:nvPicPr>
        <p:blipFill>
          <a:blip r:embed="rId5">
            <a:alphaModFix/>
          </a:blip>
          <a:stretch>
            <a:fillRect/>
          </a:stretch>
        </p:blipFill>
        <p:spPr>
          <a:xfrm>
            <a:off x="560050" y="2635500"/>
            <a:ext cx="3638699" cy="22934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6" name="Shape 1136"/>
        <p:cNvGrpSpPr/>
        <p:nvPr/>
      </p:nvGrpSpPr>
      <p:grpSpPr>
        <a:xfrm>
          <a:off x="0" y="0"/>
          <a:ext cx="0" cy="0"/>
          <a:chOff x="0" y="0"/>
          <a:chExt cx="0" cy="0"/>
        </a:xfrm>
      </p:grpSpPr>
      <p:sp>
        <p:nvSpPr>
          <p:cNvPr id="1137" name="Google Shape;1137;p78"/>
          <p:cNvSpPr/>
          <p:nvPr/>
        </p:nvSpPr>
        <p:spPr>
          <a:xfrm>
            <a:off x="8060075" y="1751588"/>
            <a:ext cx="743400" cy="678300"/>
          </a:xfrm>
          <a:prstGeom prst="rect">
            <a:avLst/>
          </a:prstGeom>
          <a:solidFill>
            <a:srgbClr val="FFFFFF"/>
          </a:solidFill>
          <a:ln cap="flat" cmpd="sng" w="2857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7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139" name="Google Shape;1139;p78"/>
          <p:cNvPicPr preferRelativeResize="0"/>
          <p:nvPr/>
        </p:nvPicPr>
        <p:blipFill>
          <a:blip r:embed="rId3">
            <a:alphaModFix/>
          </a:blip>
          <a:stretch>
            <a:fillRect/>
          </a:stretch>
        </p:blipFill>
        <p:spPr>
          <a:xfrm>
            <a:off x="8127956" y="1870775"/>
            <a:ext cx="638044" cy="439926"/>
          </a:xfrm>
          <a:prstGeom prst="rect">
            <a:avLst/>
          </a:prstGeom>
          <a:noFill/>
          <a:ln>
            <a:noFill/>
          </a:ln>
        </p:spPr>
      </p:pic>
      <p:graphicFrame>
        <p:nvGraphicFramePr>
          <p:cNvPr id="1140" name="Google Shape;1140;p78"/>
          <p:cNvGraphicFramePr/>
          <p:nvPr/>
        </p:nvGraphicFramePr>
        <p:xfrm>
          <a:off x="1051338" y="1746400"/>
          <a:ext cx="3000000" cy="3000000"/>
        </p:xfrm>
        <a:graphic>
          <a:graphicData uri="http://schemas.openxmlformats.org/drawingml/2006/table">
            <a:tbl>
              <a:tblPr>
                <a:noFill/>
                <a:tableStyleId>{4D8FB282-C4DD-418B-80C9-BB244DCA83AD}</a:tableStyleId>
              </a:tblPr>
              <a:tblGrid>
                <a:gridCol w="944400"/>
                <a:gridCol w="1297050"/>
                <a:gridCol w="1232300"/>
                <a:gridCol w="1255350"/>
                <a:gridCol w="1066850"/>
                <a:gridCol w="1153650"/>
              </a:tblGrid>
              <a:tr h="598225">
                <a:tc>
                  <a:txBody>
                    <a:bodyPr/>
                    <a:lstStyle/>
                    <a:p>
                      <a:pPr indent="0" lvl="0" marL="0" rtl="0" algn="ctr">
                        <a:lnSpc>
                          <a:spcPct val="115000"/>
                        </a:lnSpc>
                        <a:spcBef>
                          <a:spcPts val="0"/>
                        </a:spcBef>
                        <a:spcAft>
                          <a:spcPts val="0"/>
                        </a:spcAft>
                        <a:buNone/>
                      </a:pPr>
                      <a:r>
                        <a:rPr lang="fr" sz="1200"/>
                        <a:t>D</a:t>
                      </a:r>
                      <a:r>
                        <a:rPr lang="fr" sz="1200">
                          <a:solidFill>
                            <a:srgbClr val="000000"/>
                          </a:solidFill>
                        </a:rPr>
                        <a:t>ebris radius</a:t>
                      </a:r>
                      <a:endParaRPr sz="1200">
                        <a:solidFill>
                          <a:srgbClr val="000000"/>
                        </a:solidFill>
                      </a:endParaRPr>
                    </a:p>
                    <a:p>
                      <a:pPr indent="0" lvl="0" marL="0" rtl="0" algn="ctr">
                        <a:lnSpc>
                          <a:spcPct val="115000"/>
                        </a:lnSpc>
                        <a:spcBef>
                          <a:spcPts val="0"/>
                        </a:spcBef>
                        <a:spcAft>
                          <a:spcPts val="0"/>
                        </a:spcAft>
                        <a:buNone/>
                      </a:pPr>
                      <a:r>
                        <a:rPr lang="fr" sz="1000">
                          <a:solidFill>
                            <a:srgbClr val="000000"/>
                          </a:solidFill>
                        </a:rPr>
                        <a:t>[±0.25 cm]</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200"/>
                        <a:t>average nSD </a:t>
                      </a:r>
                      <a:r>
                        <a:rPr lang="fr" sz="1000"/>
                        <a:t>MASTER 2009</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200"/>
                        <a:t>nDetect° / day</a:t>
                      </a:r>
                      <a:endParaRPr sz="12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200"/>
                        <a:t>average nSD </a:t>
                      </a:r>
                      <a:endParaRPr sz="1200"/>
                    </a:p>
                    <a:p>
                      <a:pPr indent="0" lvl="0" marL="0" rtl="0" algn="ctr">
                        <a:lnSpc>
                          <a:spcPct val="115000"/>
                        </a:lnSpc>
                        <a:spcBef>
                          <a:spcPts val="0"/>
                        </a:spcBef>
                        <a:spcAft>
                          <a:spcPts val="0"/>
                        </a:spcAft>
                        <a:buNone/>
                      </a:pPr>
                      <a:r>
                        <a:rPr lang="fr" sz="1000"/>
                        <a:t>MASTER V8</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200"/>
                        <a:t>nDetect° / day</a:t>
                      </a:r>
                      <a:endParaRPr sz="12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200"/>
                        <a:t>nDetect° / year difference</a:t>
                      </a:r>
                      <a:endParaRPr sz="12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D966"/>
                    </a:solidFill>
                  </a:tcPr>
                </a:tc>
              </a:tr>
              <a:tr h="195100">
                <a:tc>
                  <a:txBody>
                    <a:bodyPr/>
                    <a:lstStyle/>
                    <a:p>
                      <a:pPr indent="0" lvl="0" marL="0" rtl="0" algn="ctr">
                        <a:lnSpc>
                          <a:spcPct val="115000"/>
                        </a:lnSpc>
                        <a:spcBef>
                          <a:spcPts val="0"/>
                        </a:spcBef>
                        <a:spcAft>
                          <a:spcPts val="0"/>
                        </a:spcAft>
                        <a:buNone/>
                      </a:pPr>
                      <a:r>
                        <a:rPr lang="fr" sz="1000"/>
                        <a:t>5.0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1.91E-09</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1.57E-01</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3.11E-09</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2.55E-01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3.56E+01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4.5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5.68E-13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3.61E-05</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3.49E-09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2.21E-01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8.07E+01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4.0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6.33E-13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3.08E-05</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4.04E-09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1.96E-01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7.17E+01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3.5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7.17E-13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2.56E-05</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4.99E-09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1.78E-01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6.50E+01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3.0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3.28E-11</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8.42E-04</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1.21E-08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3.10E-01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1.13E+02</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2.5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5.02E-10</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9.47E-03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8.48E-09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1.60E-01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5.50E+01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2.0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8.93E-10</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8.96E-03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1.18E-08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1.18E-01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3.98E+01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1.5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1.41E-08</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8.42E-02</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1.92E-08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1.15E-01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1.07E+01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1.0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1.53E-08</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2.81E-03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6.46E-08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1.19E-01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4.25E+01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0.5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3.42E-07</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4.48E-02</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3.66E-07</a:t>
                      </a:r>
                      <a:endParaRPr sz="1000">
                        <a:solidFill>
                          <a:srgbClr val="FF00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4.80E-02</a:t>
                      </a:r>
                      <a:endParaRPr sz="1000">
                        <a:solidFill>
                          <a:srgbClr val="FF00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1.03E-00</a:t>
                      </a:r>
                      <a:endParaRPr sz="1000">
                        <a:solidFill>
                          <a:srgbClr val="FF00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364125">
                <a:tc>
                  <a:txBody>
                    <a:bodyPr/>
                    <a:lstStyle/>
                    <a:p>
                      <a:pPr indent="0" lvl="0" marL="0" rtl="0" algn="ctr">
                        <a:lnSpc>
                          <a:spcPct val="115000"/>
                        </a:lnSpc>
                        <a:spcBef>
                          <a:spcPts val="0"/>
                        </a:spcBef>
                        <a:spcAft>
                          <a:spcPts val="0"/>
                        </a:spcAft>
                        <a:buNone/>
                      </a:pPr>
                      <a:r>
                        <a:rPr b="1" lang="fr" sz="1200"/>
                        <a:t>Total</a:t>
                      </a:r>
                      <a:endParaRPr>
                        <a:solidFill>
                          <a:srgbClr val="FF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r" sz="1000"/>
                        <a:t>-</a:t>
                      </a:r>
                      <a:endParaRPr b="1"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1100"/>
                        <a:t>3.08E-01</a:t>
                      </a:r>
                      <a:endParaRPr b="1" sz="1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r" sz="1100"/>
                        <a:t>-</a:t>
                      </a:r>
                      <a:endParaRPr b="1" sz="1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r" sz="1100"/>
                        <a:t>1.72E00</a:t>
                      </a:r>
                      <a:endParaRPr b="1" sz="1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r" sz="1100"/>
                        <a:t>5.15E+02</a:t>
                      </a:r>
                      <a:endParaRPr b="1" sz="1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r>
            </a:tbl>
          </a:graphicData>
        </a:graphic>
      </p:graphicFrame>
      <p:sp>
        <p:nvSpPr>
          <p:cNvPr id="1141" name="Google Shape;1141;p78"/>
          <p:cNvSpPr txBox="1"/>
          <p:nvPr>
            <p:ph idx="1" type="body"/>
          </p:nvPr>
        </p:nvSpPr>
        <p:spPr>
          <a:xfrm>
            <a:off x="469900" y="1275575"/>
            <a:ext cx="6852600" cy="1296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Comparison with data got from the MASTER 2009 and V8 version</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p:txBody>
      </p:sp>
      <p:sp>
        <p:nvSpPr>
          <p:cNvPr id="1142" name="Google Shape;1142;p78"/>
          <p:cNvSpPr/>
          <p:nvPr/>
        </p:nvSpPr>
        <p:spPr>
          <a:xfrm>
            <a:off x="265800" y="1729650"/>
            <a:ext cx="743400" cy="678300"/>
          </a:xfrm>
          <a:prstGeom prst="rect">
            <a:avLst/>
          </a:prstGeom>
          <a:solidFill>
            <a:srgbClr val="FFFFFF"/>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43" name="Google Shape;1143;p78"/>
          <p:cNvPicPr preferRelativeResize="0"/>
          <p:nvPr/>
        </p:nvPicPr>
        <p:blipFill>
          <a:blip r:embed="rId4">
            <a:alphaModFix/>
          </a:blip>
          <a:stretch>
            <a:fillRect/>
          </a:stretch>
        </p:blipFill>
        <p:spPr>
          <a:xfrm>
            <a:off x="341250" y="1771200"/>
            <a:ext cx="638051" cy="595200"/>
          </a:xfrm>
          <a:prstGeom prst="rect">
            <a:avLst/>
          </a:prstGeom>
          <a:noFill/>
          <a:ln>
            <a:noFill/>
          </a:ln>
        </p:spPr>
      </p:pic>
      <p:sp>
        <p:nvSpPr>
          <p:cNvPr id="1144" name="Google Shape;1144;p78"/>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4"/>
            </a:pPr>
            <a:r>
              <a:rPr b="1" lang="fr" sz="2000">
                <a:solidFill>
                  <a:srgbClr val="0B5394"/>
                </a:solidFill>
                <a:latin typeface="Nunito"/>
                <a:ea typeface="Nunito"/>
                <a:cs typeface="Nunito"/>
                <a:sym typeface="Nunito"/>
              </a:rPr>
              <a:t>Data comparison</a:t>
            </a:r>
            <a:endParaRPr b="1" sz="2000">
              <a:solidFill>
                <a:srgbClr val="0B5394"/>
              </a:solidFill>
              <a:latin typeface="Nunito"/>
              <a:ea typeface="Nunito"/>
              <a:cs typeface="Nunito"/>
              <a:sym typeface="Nunito"/>
            </a:endParaRPr>
          </a:p>
        </p:txBody>
      </p:sp>
      <p:sp>
        <p:nvSpPr>
          <p:cNvPr id="1145" name="Google Shape;1145;p78"/>
          <p:cNvSpPr/>
          <p:nvPr/>
        </p:nvSpPr>
        <p:spPr>
          <a:xfrm>
            <a:off x="2033775" y="2584700"/>
            <a:ext cx="1220100" cy="12576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78"/>
          <p:cNvSpPr/>
          <p:nvPr/>
        </p:nvSpPr>
        <p:spPr>
          <a:xfrm>
            <a:off x="4559825" y="2584700"/>
            <a:ext cx="1220100" cy="12576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78"/>
          <p:cNvSpPr/>
          <p:nvPr/>
        </p:nvSpPr>
        <p:spPr>
          <a:xfrm>
            <a:off x="840725" y="2595025"/>
            <a:ext cx="183600" cy="1246800"/>
          </a:xfrm>
          <a:prstGeom prst="leftBrace">
            <a:avLst>
              <a:gd fmla="val 50000" name="adj1"/>
              <a:gd fmla="val 50000" name="adj2"/>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1" name="Shape 1151"/>
        <p:cNvGrpSpPr/>
        <p:nvPr/>
      </p:nvGrpSpPr>
      <p:grpSpPr>
        <a:xfrm>
          <a:off x="0" y="0"/>
          <a:ext cx="0" cy="0"/>
          <a:chOff x="0" y="0"/>
          <a:chExt cx="0" cy="0"/>
        </a:xfrm>
      </p:grpSpPr>
      <p:sp>
        <p:nvSpPr>
          <p:cNvPr id="1152" name="Google Shape;1152;p79"/>
          <p:cNvSpPr/>
          <p:nvPr/>
        </p:nvSpPr>
        <p:spPr>
          <a:xfrm>
            <a:off x="8060075" y="1751588"/>
            <a:ext cx="743400" cy="678300"/>
          </a:xfrm>
          <a:prstGeom prst="rect">
            <a:avLst/>
          </a:prstGeom>
          <a:solidFill>
            <a:srgbClr val="FFFFFF"/>
          </a:solidFill>
          <a:ln cap="flat" cmpd="sng" w="2857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7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154" name="Google Shape;1154;p79"/>
          <p:cNvPicPr preferRelativeResize="0"/>
          <p:nvPr/>
        </p:nvPicPr>
        <p:blipFill>
          <a:blip r:embed="rId3">
            <a:alphaModFix/>
          </a:blip>
          <a:stretch>
            <a:fillRect/>
          </a:stretch>
        </p:blipFill>
        <p:spPr>
          <a:xfrm>
            <a:off x="8127956" y="1870775"/>
            <a:ext cx="638044" cy="439926"/>
          </a:xfrm>
          <a:prstGeom prst="rect">
            <a:avLst/>
          </a:prstGeom>
          <a:noFill/>
          <a:ln>
            <a:noFill/>
          </a:ln>
        </p:spPr>
      </p:pic>
      <p:graphicFrame>
        <p:nvGraphicFramePr>
          <p:cNvPr id="1155" name="Google Shape;1155;p79"/>
          <p:cNvGraphicFramePr/>
          <p:nvPr/>
        </p:nvGraphicFramePr>
        <p:xfrm>
          <a:off x="1051338" y="1746400"/>
          <a:ext cx="3000000" cy="3000000"/>
        </p:xfrm>
        <a:graphic>
          <a:graphicData uri="http://schemas.openxmlformats.org/drawingml/2006/table">
            <a:tbl>
              <a:tblPr>
                <a:noFill/>
                <a:tableStyleId>{4D8FB282-C4DD-418B-80C9-BB244DCA83AD}</a:tableStyleId>
              </a:tblPr>
              <a:tblGrid>
                <a:gridCol w="944400"/>
                <a:gridCol w="1297050"/>
                <a:gridCol w="1232300"/>
                <a:gridCol w="1255350"/>
                <a:gridCol w="1066850"/>
                <a:gridCol w="1153650"/>
              </a:tblGrid>
              <a:tr h="598225">
                <a:tc>
                  <a:txBody>
                    <a:bodyPr/>
                    <a:lstStyle/>
                    <a:p>
                      <a:pPr indent="0" lvl="0" marL="0" rtl="0" algn="ctr">
                        <a:lnSpc>
                          <a:spcPct val="115000"/>
                        </a:lnSpc>
                        <a:spcBef>
                          <a:spcPts val="0"/>
                        </a:spcBef>
                        <a:spcAft>
                          <a:spcPts val="0"/>
                        </a:spcAft>
                        <a:buNone/>
                      </a:pPr>
                      <a:r>
                        <a:rPr lang="fr" sz="1200"/>
                        <a:t>D</a:t>
                      </a:r>
                      <a:r>
                        <a:rPr lang="fr" sz="1200">
                          <a:solidFill>
                            <a:srgbClr val="000000"/>
                          </a:solidFill>
                        </a:rPr>
                        <a:t>ebris radius</a:t>
                      </a:r>
                      <a:endParaRPr sz="1200">
                        <a:solidFill>
                          <a:srgbClr val="000000"/>
                        </a:solidFill>
                      </a:endParaRPr>
                    </a:p>
                    <a:p>
                      <a:pPr indent="0" lvl="0" marL="0" rtl="0" algn="ctr">
                        <a:lnSpc>
                          <a:spcPct val="115000"/>
                        </a:lnSpc>
                        <a:spcBef>
                          <a:spcPts val="0"/>
                        </a:spcBef>
                        <a:spcAft>
                          <a:spcPts val="0"/>
                        </a:spcAft>
                        <a:buNone/>
                      </a:pPr>
                      <a:r>
                        <a:rPr lang="fr" sz="1000">
                          <a:solidFill>
                            <a:srgbClr val="000000"/>
                          </a:solidFill>
                        </a:rPr>
                        <a:t>[±0.25 cm]</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200"/>
                        <a:t>average nSD </a:t>
                      </a:r>
                      <a:r>
                        <a:rPr lang="fr" sz="1000"/>
                        <a:t>MASTER 2009</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200"/>
                        <a:t>nDetect° / day</a:t>
                      </a:r>
                      <a:endParaRPr sz="12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200"/>
                        <a:t>average nSD </a:t>
                      </a:r>
                      <a:endParaRPr sz="1200"/>
                    </a:p>
                    <a:p>
                      <a:pPr indent="0" lvl="0" marL="0" rtl="0" algn="ctr">
                        <a:lnSpc>
                          <a:spcPct val="115000"/>
                        </a:lnSpc>
                        <a:spcBef>
                          <a:spcPts val="0"/>
                        </a:spcBef>
                        <a:spcAft>
                          <a:spcPts val="0"/>
                        </a:spcAft>
                        <a:buNone/>
                      </a:pPr>
                      <a:r>
                        <a:rPr lang="fr" sz="1000"/>
                        <a:t>MASTER V8</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200"/>
                        <a:t>nDetect° / day</a:t>
                      </a:r>
                      <a:endParaRPr sz="12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200"/>
                        <a:t>nDetect° / year difference</a:t>
                      </a:r>
                      <a:endParaRPr sz="12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D966"/>
                    </a:solidFill>
                  </a:tcPr>
                </a:tc>
              </a:tr>
              <a:tr h="195100">
                <a:tc>
                  <a:txBody>
                    <a:bodyPr/>
                    <a:lstStyle/>
                    <a:p>
                      <a:pPr indent="0" lvl="0" marL="0" rtl="0" algn="ctr">
                        <a:lnSpc>
                          <a:spcPct val="115000"/>
                        </a:lnSpc>
                        <a:spcBef>
                          <a:spcPts val="0"/>
                        </a:spcBef>
                        <a:spcAft>
                          <a:spcPts val="0"/>
                        </a:spcAft>
                        <a:buNone/>
                      </a:pPr>
                      <a:r>
                        <a:rPr lang="fr" sz="1000"/>
                        <a:t>5.0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1.91E-09</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1.57E-01</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3.11E-09</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2.55E-01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3.56E+01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4.5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5.68E-13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3.61E-05</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3.49E-09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2.21E-01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8.07E+01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4.0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6.33E-13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3.08E-05</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4.04E-09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1.96E-01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7.17E+01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3.5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7.17E-13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2.56E-05</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4.99E-09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1.78E-01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6.50E+01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3.0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3.28E-11</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8.42E-04</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1.21E-08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3.10E-01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1.13E+02</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2.5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5.02E-10</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9.47E-03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8.48E-09</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1.60E-01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5.50E+01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2.0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8.93E-10</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8.96E-03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1.18E-08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1.18E-01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3.98E+01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1.5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1.41E-08</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8.42E-02</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1.92E-08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1.15E-01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1.07E+01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1.0</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1.53E-08</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2.81E-03</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6.46E-08</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1.19E-01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4.25E+01</a:t>
                      </a:r>
                      <a:endParaRPr sz="1000">
                        <a:solidFill>
                          <a:srgbClr val="000000"/>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95100">
                <a:tc>
                  <a:txBody>
                    <a:bodyPr/>
                    <a:lstStyle/>
                    <a:p>
                      <a:pPr indent="0" lvl="0" marL="0" rtl="0" algn="ctr">
                        <a:lnSpc>
                          <a:spcPct val="115000"/>
                        </a:lnSpc>
                        <a:spcBef>
                          <a:spcPts val="0"/>
                        </a:spcBef>
                        <a:spcAft>
                          <a:spcPts val="0"/>
                        </a:spcAft>
                        <a:buNone/>
                      </a:pPr>
                      <a:r>
                        <a:rPr lang="fr" sz="1000"/>
                        <a:t>0.5</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fr" sz="1000"/>
                        <a:t>3.42E-07</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fr" sz="1000"/>
                        <a:t>4.48E-02</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rtl="0" algn="ctr">
                        <a:lnSpc>
                          <a:spcPct val="115000"/>
                        </a:lnSpc>
                        <a:spcBef>
                          <a:spcPts val="0"/>
                        </a:spcBef>
                        <a:spcAft>
                          <a:spcPts val="0"/>
                        </a:spcAft>
                        <a:buNone/>
                      </a:pPr>
                      <a:r>
                        <a:rPr lang="fr" sz="1000"/>
                        <a:t>3.66E-07</a:t>
                      </a:r>
                      <a:endParaRPr sz="1000">
                        <a:solidFill>
                          <a:srgbClr val="FF00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lang="fr" sz="1000"/>
                        <a:t>4.80E-02</a:t>
                      </a:r>
                      <a:endParaRPr sz="1000">
                        <a:solidFill>
                          <a:srgbClr val="FF00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ctr">
                        <a:lnSpc>
                          <a:spcPct val="115000"/>
                        </a:lnSpc>
                        <a:spcBef>
                          <a:spcPts val="0"/>
                        </a:spcBef>
                        <a:spcAft>
                          <a:spcPts val="0"/>
                        </a:spcAft>
                        <a:buNone/>
                      </a:pPr>
                      <a:r>
                        <a:rPr lang="fr" sz="1000"/>
                        <a:t>1.03E-00</a:t>
                      </a:r>
                      <a:endParaRPr sz="1000">
                        <a:solidFill>
                          <a:srgbClr val="FF00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364125">
                <a:tc>
                  <a:txBody>
                    <a:bodyPr/>
                    <a:lstStyle/>
                    <a:p>
                      <a:pPr indent="0" lvl="0" marL="0" rtl="0" algn="ctr">
                        <a:lnSpc>
                          <a:spcPct val="115000"/>
                        </a:lnSpc>
                        <a:spcBef>
                          <a:spcPts val="0"/>
                        </a:spcBef>
                        <a:spcAft>
                          <a:spcPts val="0"/>
                        </a:spcAft>
                        <a:buNone/>
                      </a:pPr>
                      <a:r>
                        <a:rPr b="1" lang="fr" sz="1200"/>
                        <a:t>Total</a:t>
                      </a:r>
                      <a:endParaRPr>
                        <a:solidFill>
                          <a:srgbClr val="FF00FF"/>
                        </a:solidFill>
                      </a:endParaRPr>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r" sz="1000"/>
                        <a:t>-</a:t>
                      </a:r>
                      <a:endParaRPr b="1"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1100"/>
                        <a:t>3.08E-01</a:t>
                      </a:r>
                      <a:endParaRPr b="1" sz="1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r" sz="1100"/>
                        <a:t>-</a:t>
                      </a:r>
                      <a:endParaRPr b="1" sz="1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fr" sz="1100"/>
                        <a:t>1.72E00</a:t>
                      </a:r>
                      <a:endParaRPr b="1" sz="1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r" sz="1100"/>
                        <a:t>5.15E+02</a:t>
                      </a:r>
                      <a:endParaRPr b="1" sz="1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r>
            </a:tbl>
          </a:graphicData>
        </a:graphic>
      </p:graphicFrame>
      <p:sp>
        <p:nvSpPr>
          <p:cNvPr id="1156" name="Google Shape;1156;p79"/>
          <p:cNvSpPr txBox="1"/>
          <p:nvPr>
            <p:ph idx="1" type="body"/>
          </p:nvPr>
        </p:nvSpPr>
        <p:spPr>
          <a:xfrm>
            <a:off x="469900" y="1275575"/>
            <a:ext cx="6852600" cy="1296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Comparison with data got from the MASTER 2009 and V8 version</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000">
              <a:solidFill>
                <a:srgbClr val="000000"/>
              </a:solidFill>
              <a:latin typeface="Arial"/>
              <a:ea typeface="Arial"/>
              <a:cs typeface="Arial"/>
              <a:sym typeface="Arial"/>
            </a:endParaRPr>
          </a:p>
        </p:txBody>
      </p:sp>
      <p:sp>
        <p:nvSpPr>
          <p:cNvPr id="1157" name="Google Shape;1157;p79"/>
          <p:cNvSpPr/>
          <p:nvPr/>
        </p:nvSpPr>
        <p:spPr>
          <a:xfrm>
            <a:off x="265800" y="1729650"/>
            <a:ext cx="743400" cy="678300"/>
          </a:xfrm>
          <a:prstGeom prst="rect">
            <a:avLst/>
          </a:prstGeom>
          <a:solidFill>
            <a:srgbClr val="FFFFFF"/>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8" name="Google Shape;1158;p79"/>
          <p:cNvPicPr preferRelativeResize="0"/>
          <p:nvPr/>
        </p:nvPicPr>
        <p:blipFill>
          <a:blip r:embed="rId4">
            <a:alphaModFix/>
          </a:blip>
          <a:stretch>
            <a:fillRect/>
          </a:stretch>
        </p:blipFill>
        <p:spPr>
          <a:xfrm>
            <a:off x="341250" y="1771200"/>
            <a:ext cx="638051" cy="595200"/>
          </a:xfrm>
          <a:prstGeom prst="rect">
            <a:avLst/>
          </a:prstGeom>
          <a:noFill/>
          <a:ln>
            <a:noFill/>
          </a:ln>
        </p:spPr>
      </p:pic>
      <p:sp>
        <p:nvSpPr>
          <p:cNvPr id="1159" name="Google Shape;1159;p79"/>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startAt="3"/>
            </a:pPr>
            <a:r>
              <a:rPr b="1" lang="fr" sz="2800">
                <a:solidFill>
                  <a:srgbClr val="073763"/>
                </a:solidFill>
                <a:latin typeface="Nunito"/>
                <a:ea typeface="Nunito"/>
                <a:cs typeface="Nunito"/>
                <a:sym typeface="Nunito"/>
              </a:rPr>
              <a:t>My project : SD simulations</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4"/>
            </a:pPr>
            <a:r>
              <a:rPr b="1" lang="fr" sz="2000">
                <a:solidFill>
                  <a:srgbClr val="0B5394"/>
                </a:solidFill>
                <a:latin typeface="Nunito"/>
                <a:ea typeface="Nunito"/>
                <a:cs typeface="Nunito"/>
                <a:sym typeface="Nunito"/>
              </a:rPr>
              <a:t>Data comparison</a:t>
            </a:r>
            <a:endParaRPr b="1" sz="2000">
              <a:solidFill>
                <a:srgbClr val="0B5394"/>
              </a:solidFill>
              <a:latin typeface="Nunito"/>
              <a:ea typeface="Nunito"/>
              <a:cs typeface="Nunito"/>
              <a:sym typeface="Nunito"/>
            </a:endParaRPr>
          </a:p>
        </p:txBody>
      </p:sp>
      <p:sp>
        <p:nvSpPr>
          <p:cNvPr id="1160" name="Google Shape;1160;p79"/>
          <p:cNvSpPr/>
          <p:nvPr/>
        </p:nvSpPr>
        <p:spPr>
          <a:xfrm>
            <a:off x="2033775" y="2584700"/>
            <a:ext cx="1220100" cy="12576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79"/>
          <p:cNvSpPr/>
          <p:nvPr/>
        </p:nvSpPr>
        <p:spPr>
          <a:xfrm>
            <a:off x="4559825" y="2584700"/>
            <a:ext cx="1220100" cy="12576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79"/>
          <p:cNvSpPr/>
          <p:nvPr/>
        </p:nvSpPr>
        <p:spPr>
          <a:xfrm>
            <a:off x="6851500" y="4472000"/>
            <a:ext cx="1149300" cy="363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79"/>
          <p:cNvSpPr/>
          <p:nvPr/>
        </p:nvSpPr>
        <p:spPr>
          <a:xfrm>
            <a:off x="840725" y="2595025"/>
            <a:ext cx="183600" cy="1246800"/>
          </a:xfrm>
          <a:prstGeom prst="leftBrace">
            <a:avLst>
              <a:gd fmla="val 50000" name="adj1"/>
              <a:gd fmla="val 50000" name="adj2"/>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7" name="Shape 1167"/>
        <p:cNvGrpSpPr/>
        <p:nvPr/>
      </p:nvGrpSpPr>
      <p:grpSpPr>
        <a:xfrm>
          <a:off x="0" y="0"/>
          <a:ext cx="0" cy="0"/>
          <a:chOff x="0" y="0"/>
          <a:chExt cx="0" cy="0"/>
        </a:xfrm>
      </p:grpSpPr>
      <p:sp>
        <p:nvSpPr>
          <p:cNvPr id="1168" name="Google Shape;1168;p80"/>
          <p:cNvSpPr txBox="1"/>
          <p:nvPr>
            <p:ph idx="1" type="body"/>
          </p:nvPr>
        </p:nvSpPr>
        <p:spPr>
          <a:xfrm>
            <a:off x="469900" y="1275575"/>
            <a:ext cx="8336100" cy="360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To set the context</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rPr lang="fr" sz="1200">
                <a:solidFill>
                  <a:srgbClr val="000000"/>
                </a:solidFill>
                <a:latin typeface="Arial"/>
                <a:ea typeface="Arial"/>
                <a:cs typeface="Arial"/>
                <a:sym typeface="Arial"/>
              </a:rPr>
              <a:t>I Estimated this for all the different data duration per date and per session</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fr" sz="1200">
                <a:solidFill>
                  <a:srgbClr val="000000"/>
                </a:solidFill>
                <a:latin typeface="Arial"/>
                <a:ea typeface="Arial"/>
                <a:cs typeface="Arial"/>
                <a:sym typeface="Arial"/>
              </a:rPr>
              <a:t>Defining :</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FF0000"/>
              </a:buClr>
              <a:buSzPts val="1200"/>
              <a:buFont typeface="Arial"/>
              <a:buChar char="-"/>
            </a:pPr>
            <a:r>
              <a:rPr lang="fr" sz="1200">
                <a:solidFill>
                  <a:srgbClr val="FF0000"/>
                </a:solidFill>
                <a:latin typeface="Arial"/>
                <a:ea typeface="Arial"/>
                <a:cs typeface="Arial"/>
                <a:sym typeface="Arial"/>
              </a:rPr>
              <a:t>1</a:t>
            </a:r>
            <a:r>
              <a:rPr baseline="30000" lang="fr" sz="1200">
                <a:solidFill>
                  <a:srgbClr val="FF0000"/>
                </a:solidFill>
                <a:latin typeface="Arial"/>
                <a:ea typeface="Arial"/>
                <a:cs typeface="Arial"/>
                <a:sym typeface="Arial"/>
              </a:rPr>
              <a:t>st</a:t>
            </a:r>
            <a:r>
              <a:rPr lang="fr" sz="1200">
                <a:solidFill>
                  <a:srgbClr val="FF0000"/>
                </a:solidFill>
                <a:latin typeface="Arial"/>
                <a:ea typeface="Arial"/>
                <a:cs typeface="Arial"/>
                <a:sym typeface="Arial"/>
              </a:rPr>
              <a:t> session</a:t>
            </a:r>
            <a:endParaRPr sz="1200">
              <a:solidFill>
                <a:srgbClr val="FF0000"/>
              </a:solidFill>
              <a:latin typeface="Arial"/>
              <a:ea typeface="Arial"/>
              <a:cs typeface="Arial"/>
              <a:sym typeface="Arial"/>
            </a:endParaRPr>
          </a:p>
          <a:p>
            <a:pPr indent="-304800" lvl="0" marL="457200" rtl="0" algn="l">
              <a:lnSpc>
                <a:spcPct val="100000"/>
              </a:lnSpc>
              <a:spcBef>
                <a:spcPts val="0"/>
              </a:spcBef>
              <a:spcAft>
                <a:spcPts val="0"/>
              </a:spcAft>
              <a:buClr>
                <a:srgbClr val="0000FF"/>
              </a:buClr>
              <a:buSzPts val="1200"/>
              <a:buFont typeface="Arial"/>
              <a:buChar char="-"/>
            </a:pPr>
            <a:r>
              <a:rPr lang="fr" sz="1200">
                <a:solidFill>
                  <a:srgbClr val="0000FF"/>
                </a:solidFill>
                <a:latin typeface="Arial"/>
                <a:ea typeface="Arial"/>
                <a:cs typeface="Arial"/>
                <a:sym typeface="Arial"/>
              </a:rPr>
              <a:t>2</a:t>
            </a:r>
            <a:r>
              <a:rPr baseline="30000" lang="fr" sz="1200">
                <a:solidFill>
                  <a:srgbClr val="0000FF"/>
                </a:solidFill>
                <a:latin typeface="Arial"/>
                <a:ea typeface="Arial"/>
                <a:cs typeface="Arial"/>
                <a:sym typeface="Arial"/>
              </a:rPr>
              <a:t>nd</a:t>
            </a:r>
            <a:r>
              <a:rPr lang="fr" sz="1200">
                <a:solidFill>
                  <a:srgbClr val="0000FF"/>
                </a:solidFill>
                <a:latin typeface="Arial"/>
                <a:ea typeface="Arial"/>
                <a:cs typeface="Arial"/>
                <a:sym typeface="Arial"/>
              </a:rPr>
              <a:t> session</a:t>
            </a:r>
            <a:endParaRPr sz="1200">
              <a:solidFill>
                <a:srgbClr val="0000FF"/>
              </a:solidFill>
              <a:latin typeface="Arial"/>
              <a:ea typeface="Arial"/>
              <a:cs typeface="Arial"/>
              <a:sym typeface="Arial"/>
            </a:endParaRPr>
          </a:p>
          <a:p>
            <a:pPr indent="-304800" lvl="0" marL="457200" rtl="0" algn="l">
              <a:lnSpc>
                <a:spcPct val="100000"/>
              </a:lnSpc>
              <a:spcBef>
                <a:spcPts val="0"/>
              </a:spcBef>
              <a:spcAft>
                <a:spcPts val="0"/>
              </a:spcAft>
              <a:buClr>
                <a:srgbClr val="9900FF"/>
              </a:buClr>
              <a:buSzPts val="1200"/>
              <a:buFont typeface="Arial"/>
              <a:buChar char="-"/>
            </a:pPr>
            <a:r>
              <a:rPr lang="fr" sz="1200">
                <a:solidFill>
                  <a:srgbClr val="9900FF"/>
                </a:solidFill>
                <a:latin typeface="Arial"/>
                <a:ea typeface="Arial"/>
                <a:cs typeface="Arial"/>
                <a:sym typeface="Arial"/>
              </a:rPr>
              <a:t>3</a:t>
            </a:r>
            <a:r>
              <a:rPr baseline="30000" lang="fr" sz="1200">
                <a:solidFill>
                  <a:srgbClr val="9900FF"/>
                </a:solidFill>
                <a:latin typeface="Arial"/>
                <a:ea typeface="Arial"/>
                <a:cs typeface="Arial"/>
                <a:sym typeface="Arial"/>
              </a:rPr>
              <a:t>rd</a:t>
            </a:r>
            <a:r>
              <a:rPr lang="fr" sz="1200">
                <a:solidFill>
                  <a:srgbClr val="9900FF"/>
                </a:solidFill>
                <a:latin typeface="Arial"/>
                <a:ea typeface="Arial"/>
                <a:cs typeface="Arial"/>
                <a:sym typeface="Arial"/>
              </a:rPr>
              <a:t> session</a:t>
            </a:r>
            <a:endParaRPr sz="1200">
              <a:solidFill>
                <a:srgbClr val="9900FF"/>
              </a:solidFill>
              <a:latin typeface="Arial"/>
              <a:ea typeface="Arial"/>
              <a:cs typeface="Arial"/>
              <a:sym typeface="Arial"/>
            </a:endParaRPr>
          </a:p>
        </p:txBody>
      </p:sp>
      <p:sp>
        <p:nvSpPr>
          <p:cNvPr id="1169" name="Google Shape;1169;p8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graphicFrame>
        <p:nvGraphicFramePr>
          <p:cNvPr id="1170" name="Google Shape;1170;p80"/>
          <p:cNvGraphicFramePr/>
          <p:nvPr/>
        </p:nvGraphicFramePr>
        <p:xfrm>
          <a:off x="237788" y="2041875"/>
          <a:ext cx="3000000" cy="3000000"/>
        </p:xfrm>
        <a:graphic>
          <a:graphicData uri="http://schemas.openxmlformats.org/drawingml/2006/table">
            <a:tbl>
              <a:tblPr>
                <a:noFill/>
                <a:tableStyleId>{4D8FB282-C4DD-418B-80C9-BB244DCA83AD}</a:tableStyleId>
              </a:tblPr>
              <a:tblGrid>
                <a:gridCol w="791050"/>
                <a:gridCol w="791050"/>
                <a:gridCol w="791050"/>
                <a:gridCol w="791050"/>
                <a:gridCol w="791050"/>
                <a:gridCol w="791050"/>
                <a:gridCol w="791050"/>
                <a:gridCol w="791050"/>
                <a:gridCol w="791050"/>
                <a:gridCol w="791050"/>
                <a:gridCol w="791050"/>
              </a:tblGrid>
              <a:tr h="451750">
                <a:tc>
                  <a:txBody>
                    <a:bodyPr/>
                    <a:lstStyle/>
                    <a:p>
                      <a:pPr indent="0" lvl="0" marL="0" rtl="0" algn="ctr">
                        <a:lnSpc>
                          <a:spcPct val="115000"/>
                        </a:lnSpc>
                        <a:spcBef>
                          <a:spcPts val="0"/>
                        </a:spcBef>
                        <a:spcAft>
                          <a:spcPts val="0"/>
                        </a:spcAft>
                        <a:buNone/>
                      </a:pPr>
                      <a:r>
                        <a:rPr b="1" lang="fr" sz="1000"/>
                        <a:t>07/10/2019</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b="1" lang="fr" sz="1000"/>
                        <a:t>19/10/2019</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000"/>
                        <a:t>25/10/2019</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b="1" lang="fr" sz="1000"/>
                        <a:t>06/11/2019</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1000"/>
                        <a:t>19/11/2019</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b="1" lang="fr" sz="1000"/>
                        <a:t>27/11/2019</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1000"/>
                        <a:t>05/12/2019</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b="1" lang="fr" sz="1000"/>
                        <a:t>30/12/2019</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1000"/>
                        <a:t>08/01/2020</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b="1" lang="fr" sz="1000"/>
                        <a:t>14/01/2020</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fr" sz="1000"/>
                        <a:t>21/02/2020</a:t>
                      </a:r>
                      <a:endParaRPr b="1"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CFE2F3"/>
                    </a:solidFill>
                  </a:tcPr>
                </a:tc>
              </a:tr>
              <a:tr h="233050">
                <a:tc>
                  <a:txBody>
                    <a:bodyPr/>
                    <a:lstStyle/>
                    <a:p>
                      <a:pPr indent="0" lvl="0" marL="0" rtl="0" algn="l">
                        <a:spcBef>
                          <a:spcPts val="0"/>
                        </a:spcBef>
                        <a:spcAft>
                          <a:spcPts val="0"/>
                        </a:spcAft>
                        <a:buNone/>
                      </a:pPr>
                      <a:r>
                        <a:rPr lang="fr" sz="1000"/>
                        <a:t>06:47:31 PM</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fr" sz="1000"/>
                        <a:t>07:03:23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fr" sz="1000"/>
                        <a:t>08:41:00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07:02:02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06:21:46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06:25:43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06:23:45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06:08:26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06:56:53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05:27:52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06:28:51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233050">
                <a:tc>
                  <a:txBody>
                    <a:bodyPr/>
                    <a:lstStyle/>
                    <a:p>
                      <a:pPr indent="0" lvl="0" marL="0" rtl="0" algn="l">
                        <a:spcBef>
                          <a:spcPts val="0"/>
                        </a:spcBef>
                        <a:spcAft>
                          <a:spcPts val="0"/>
                        </a:spcAft>
                        <a:buNone/>
                      </a:pPr>
                      <a:r>
                        <a:rPr lang="fr" sz="1000"/>
                        <a:t>06:59:59 PM</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fr" sz="1000"/>
                        <a:t>07:14:18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fr" sz="1000"/>
                        <a:t>08:57:41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07:23:51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06:43:41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06:47:53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06:43:33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06:30:22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07:18:53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05:28:45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05:28:29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00000">
                <a:tc>
                  <a:txBody>
                    <a:bodyPr/>
                    <a:lstStyle/>
                    <a:p>
                      <a:pPr indent="0" lvl="0" marL="0" rtl="0" algn="l">
                        <a:spcBef>
                          <a:spcPts val="0"/>
                        </a:spcBef>
                        <a:spcAft>
                          <a:spcPts val="0"/>
                        </a:spcAft>
                        <a:buNone/>
                      </a:pPr>
                      <a:r>
                        <a:t/>
                      </a:r>
                      <a:endParaRPr sz="1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233050">
                <a:tc>
                  <a:txBody>
                    <a:bodyPr/>
                    <a:lstStyle/>
                    <a:p>
                      <a:pPr indent="0" lvl="0" marL="0" rtl="0" algn="ctr">
                        <a:spcBef>
                          <a:spcPts val="0"/>
                        </a:spcBef>
                        <a:spcAft>
                          <a:spcPts val="0"/>
                        </a:spcAft>
                        <a:buNone/>
                      </a:pPr>
                      <a:r>
                        <a:rPr lang="fr" sz="1000"/>
                        <a:t>-</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fr" sz="1000"/>
                        <a:t>07:33:23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fr" sz="1000"/>
                        <a:t>10:05:38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05:46:49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05:16:15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05:23:37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05:15:16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03:50:04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04:36:40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233050">
                <a:tc>
                  <a:txBody>
                    <a:bodyPr/>
                    <a:lstStyle/>
                    <a:p>
                      <a:pPr indent="0" lvl="0" marL="0" rtl="0" algn="ctr">
                        <a:spcBef>
                          <a:spcPts val="0"/>
                        </a:spcBef>
                        <a:spcAft>
                          <a:spcPts val="0"/>
                        </a:spcAft>
                        <a:buNone/>
                      </a:pPr>
                      <a:r>
                        <a:rPr lang="fr" sz="1000"/>
                        <a:t>-</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fr" sz="1000"/>
                        <a:t>07:44:02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fr" sz="1000"/>
                        <a:t>11:58:47 PM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06:08:24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05:35:55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05:44:35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05:36:46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05:16:42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05:56:55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100000">
                <a:tc>
                  <a:txBody>
                    <a:bodyPr/>
                    <a:lstStyle/>
                    <a:p>
                      <a:pPr indent="0" lvl="0" marL="0" rtl="0" algn="l">
                        <a:spcBef>
                          <a:spcPts val="0"/>
                        </a:spcBef>
                        <a:spcAft>
                          <a:spcPts val="0"/>
                        </a:spcAft>
                        <a:buNone/>
                      </a:pPr>
                      <a:r>
                        <a:t/>
                      </a:r>
                      <a:endParaRPr sz="1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t/>
                      </a:r>
                      <a:endParaRPr sz="1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233050">
                <a:tc>
                  <a:txBody>
                    <a:bodyPr/>
                    <a:lstStyle/>
                    <a:p>
                      <a:pPr indent="0" lvl="0" marL="0" rtl="0" algn="ctr">
                        <a:spcBef>
                          <a:spcPts val="0"/>
                        </a:spcBef>
                        <a:spcAft>
                          <a:spcPts val="0"/>
                        </a:spcAft>
                        <a:buNone/>
                      </a:pPr>
                      <a:r>
                        <a:rPr lang="fr" sz="1000"/>
                        <a:t>-</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fr" sz="1000"/>
                        <a:t>01:11:07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233050">
                <a:tc>
                  <a:txBody>
                    <a:bodyPr/>
                    <a:lstStyle/>
                    <a:p>
                      <a:pPr indent="0" lvl="0" marL="0" rtl="0" algn="ctr">
                        <a:spcBef>
                          <a:spcPts val="0"/>
                        </a:spcBef>
                        <a:spcAft>
                          <a:spcPts val="0"/>
                        </a:spcAft>
                        <a:buNone/>
                      </a:pPr>
                      <a:r>
                        <a:rPr lang="fr" sz="1000"/>
                        <a:t>-</a:t>
                      </a:r>
                      <a:endParaRPr sz="1000"/>
                    </a:p>
                  </a:txBody>
                  <a:tcPr marT="19075" marB="1907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fr" sz="1000"/>
                        <a:t>07:35:43 AM</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fr" sz="1000"/>
                        <a:t>-</a:t>
                      </a:r>
                      <a:endParaRPr sz="10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bl>
          </a:graphicData>
        </a:graphic>
      </p:graphicFrame>
      <p:sp>
        <p:nvSpPr>
          <p:cNvPr id="1171" name="Google Shape;1171;p80"/>
          <p:cNvSpPr/>
          <p:nvPr/>
        </p:nvSpPr>
        <p:spPr>
          <a:xfrm>
            <a:off x="226700" y="2509950"/>
            <a:ext cx="8701500" cy="449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80"/>
          <p:cNvSpPr/>
          <p:nvPr/>
        </p:nvSpPr>
        <p:spPr>
          <a:xfrm>
            <a:off x="1024200" y="3078050"/>
            <a:ext cx="6333000" cy="4479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80"/>
          <p:cNvSpPr/>
          <p:nvPr/>
        </p:nvSpPr>
        <p:spPr>
          <a:xfrm>
            <a:off x="1810775" y="3635200"/>
            <a:ext cx="800100" cy="449700"/>
          </a:xfrm>
          <a:prstGeom prst="rect">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80"/>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800">
                <a:solidFill>
                  <a:srgbClr val="073763"/>
                </a:solidFill>
                <a:latin typeface="Nunito"/>
                <a:ea typeface="Nunito"/>
                <a:cs typeface="Nunito"/>
                <a:sym typeface="Nunito"/>
              </a:rPr>
              <a:t>The Twilight zone</a:t>
            </a:r>
            <a:endParaRPr b="1" sz="2800">
              <a:solidFill>
                <a:srgbClr val="073763"/>
              </a:solidFill>
              <a:latin typeface="Nunito"/>
              <a:ea typeface="Nunito"/>
              <a:cs typeface="Nunito"/>
              <a:sym typeface="Nunito"/>
            </a:endParaRPr>
          </a:p>
          <a:p>
            <a:pPr indent="0" lvl="0" marL="0" rtl="0" algn="l">
              <a:spcBef>
                <a:spcPts val="0"/>
              </a:spcBef>
              <a:spcAft>
                <a:spcPts val="0"/>
              </a:spcAft>
              <a:buNone/>
            </a:pPr>
            <a:r>
              <a:rPr b="1" lang="fr" sz="2000">
                <a:solidFill>
                  <a:srgbClr val="0B5394"/>
                </a:solidFill>
                <a:latin typeface="Nunito"/>
                <a:ea typeface="Nunito"/>
                <a:cs typeface="Nunito"/>
                <a:sym typeface="Nunito"/>
              </a:rPr>
              <a:t>The method followed</a:t>
            </a:r>
            <a:endParaRPr b="1" sz="2000">
              <a:solidFill>
                <a:srgbClr val="0B5394"/>
              </a:solidFill>
              <a:latin typeface="Nunito"/>
              <a:ea typeface="Nunito"/>
              <a:cs typeface="Nunito"/>
              <a:sym typeface="Nunito"/>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8" name="Shape 1178"/>
        <p:cNvGrpSpPr/>
        <p:nvPr/>
      </p:nvGrpSpPr>
      <p:grpSpPr>
        <a:xfrm>
          <a:off x="0" y="0"/>
          <a:ext cx="0" cy="0"/>
          <a:chOff x="0" y="0"/>
          <a:chExt cx="0" cy="0"/>
        </a:xfrm>
      </p:grpSpPr>
      <p:sp>
        <p:nvSpPr>
          <p:cNvPr id="1179" name="Google Shape;1179;p81"/>
          <p:cNvSpPr txBox="1"/>
          <p:nvPr>
            <p:ph idx="1" type="body"/>
          </p:nvPr>
        </p:nvSpPr>
        <p:spPr>
          <a:xfrm>
            <a:off x="469900" y="1275575"/>
            <a:ext cx="4791600" cy="201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To set the context</a:t>
            </a:r>
            <a:endParaRPr b="1" i="1" sz="14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fr" sz="1200">
                <a:solidFill>
                  <a:srgbClr val="000000"/>
                </a:solidFill>
                <a:latin typeface="Arial"/>
                <a:ea typeface="Arial"/>
                <a:cs typeface="Arial"/>
                <a:sym typeface="Arial"/>
              </a:rPr>
              <a:t>Knowing the duration time separating each events and the orbital period of the ISS, I calculated the number of orbit to join the data acquisition point.</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fr" sz="1200">
                <a:solidFill>
                  <a:srgbClr val="000000"/>
                </a:solidFill>
                <a:latin typeface="Arial"/>
                <a:ea typeface="Arial"/>
                <a:cs typeface="Arial"/>
                <a:sym typeface="Arial"/>
              </a:rPr>
              <a:t>Then, I was able to determine where was the ISS in function of the night and day duration</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1180" name="Google Shape;1180;p8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181" name="Google Shape;1181;p81"/>
          <p:cNvPicPr preferRelativeResize="0"/>
          <p:nvPr/>
        </p:nvPicPr>
        <p:blipFill>
          <a:blip r:embed="rId3">
            <a:alphaModFix/>
          </a:blip>
          <a:stretch>
            <a:fillRect/>
          </a:stretch>
        </p:blipFill>
        <p:spPr>
          <a:xfrm>
            <a:off x="6156514" y="1620392"/>
            <a:ext cx="1424816" cy="1495549"/>
          </a:xfrm>
          <a:prstGeom prst="rect">
            <a:avLst/>
          </a:prstGeom>
          <a:noFill/>
          <a:ln>
            <a:noFill/>
          </a:ln>
        </p:spPr>
      </p:pic>
      <p:pic>
        <p:nvPicPr>
          <p:cNvPr id="1182" name="Google Shape;1182;p81"/>
          <p:cNvPicPr preferRelativeResize="0"/>
          <p:nvPr/>
        </p:nvPicPr>
        <p:blipFill>
          <a:blip r:embed="rId4">
            <a:alphaModFix/>
          </a:blip>
          <a:stretch>
            <a:fillRect/>
          </a:stretch>
        </p:blipFill>
        <p:spPr>
          <a:xfrm>
            <a:off x="6505659" y="3157356"/>
            <a:ext cx="726527" cy="208930"/>
          </a:xfrm>
          <a:prstGeom prst="rect">
            <a:avLst/>
          </a:prstGeom>
          <a:noFill/>
          <a:ln>
            <a:noFill/>
          </a:ln>
        </p:spPr>
      </p:pic>
      <p:sp>
        <p:nvSpPr>
          <p:cNvPr id="1183" name="Google Shape;1183;p81"/>
          <p:cNvSpPr/>
          <p:nvPr/>
        </p:nvSpPr>
        <p:spPr>
          <a:xfrm flipH="1" rot="10800000">
            <a:off x="5730623" y="1495534"/>
            <a:ext cx="573300" cy="1795200"/>
          </a:xfrm>
          <a:prstGeom prst="curvedRightArrow">
            <a:avLst>
              <a:gd fmla="val 25000" name="adj1"/>
              <a:gd fmla="val 50000" name="adj2"/>
              <a:gd fmla="val 25000" name="adj3"/>
            </a:avLst>
          </a:prstGeom>
          <a:solidFill>
            <a:srgbClr val="0B5394"/>
          </a:solidFill>
          <a:ln cap="flat" cmpd="sng" w="9525">
            <a:solidFill>
              <a:srgbClr val="233A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4" name="Google Shape;1184;p81"/>
          <p:cNvPicPr preferRelativeResize="0"/>
          <p:nvPr/>
        </p:nvPicPr>
        <p:blipFill>
          <a:blip r:embed="rId4">
            <a:alphaModFix/>
          </a:blip>
          <a:stretch>
            <a:fillRect/>
          </a:stretch>
        </p:blipFill>
        <p:spPr>
          <a:xfrm>
            <a:off x="6505659" y="1370018"/>
            <a:ext cx="726527" cy="208930"/>
          </a:xfrm>
          <a:prstGeom prst="rect">
            <a:avLst/>
          </a:prstGeom>
          <a:noFill/>
          <a:ln>
            <a:noFill/>
          </a:ln>
        </p:spPr>
      </p:pic>
      <p:sp>
        <p:nvSpPr>
          <p:cNvPr id="1185" name="Google Shape;1185;p81"/>
          <p:cNvSpPr txBox="1"/>
          <p:nvPr/>
        </p:nvSpPr>
        <p:spPr>
          <a:xfrm>
            <a:off x="7277977" y="1275575"/>
            <a:ext cx="1472400" cy="3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latin typeface="Calibri"/>
                <a:ea typeface="Calibri"/>
                <a:cs typeface="Calibri"/>
                <a:sym typeface="Calibri"/>
              </a:rPr>
              <a:t>At an instant t</a:t>
            </a:r>
            <a:endParaRPr sz="1000">
              <a:latin typeface="Calibri"/>
              <a:ea typeface="Calibri"/>
              <a:cs typeface="Calibri"/>
              <a:sym typeface="Calibri"/>
            </a:endParaRPr>
          </a:p>
        </p:txBody>
      </p:sp>
      <p:sp>
        <p:nvSpPr>
          <p:cNvPr id="1186" name="Google Shape;1186;p81"/>
          <p:cNvSpPr txBox="1"/>
          <p:nvPr/>
        </p:nvSpPr>
        <p:spPr>
          <a:xfrm>
            <a:off x="7352268" y="3021483"/>
            <a:ext cx="1472400" cy="3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latin typeface="Calibri"/>
                <a:ea typeface="Calibri"/>
                <a:cs typeface="Calibri"/>
                <a:sym typeface="Calibri"/>
              </a:rPr>
              <a:t>At an instant t-𝚫t</a:t>
            </a:r>
            <a:endParaRPr sz="1000">
              <a:latin typeface="Calibri"/>
              <a:ea typeface="Calibri"/>
              <a:cs typeface="Calibri"/>
              <a:sym typeface="Calibri"/>
            </a:endParaRPr>
          </a:p>
        </p:txBody>
      </p:sp>
      <p:sp>
        <p:nvSpPr>
          <p:cNvPr id="1187" name="Google Shape;1187;p81"/>
          <p:cNvSpPr txBox="1"/>
          <p:nvPr/>
        </p:nvSpPr>
        <p:spPr>
          <a:xfrm>
            <a:off x="5341225" y="2139330"/>
            <a:ext cx="685200" cy="4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latin typeface="Calibri"/>
                <a:ea typeface="Calibri"/>
                <a:cs typeface="Calibri"/>
                <a:sym typeface="Calibri"/>
              </a:rPr>
              <a:t>-𝚫t</a:t>
            </a:r>
            <a:endParaRPr>
              <a:latin typeface="Calibri"/>
              <a:ea typeface="Calibri"/>
              <a:cs typeface="Calibri"/>
              <a:sym typeface="Calibri"/>
            </a:endParaRPr>
          </a:p>
        </p:txBody>
      </p:sp>
      <p:sp>
        <p:nvSpPr>
          <p:cNvPr id="1188" name="Google Shape;1188;p81"/>
          <p:cNvSpPr/>
          <p:nvPr/>
        </p:nvSpPr>
        <p:spPr>
          <a:xfrm>
            <a:off x="666700" y="4019925"/>
            <a:ext cx="5203200" cy="108600"/>
          </a:xfrm>
          <a:prstGeom prst="leftRightArrow">
            <a:avLst>
              <a:gd fmla="val 50000" name="adj1"/>
              <a:gd fmla="val 50000" name="adj2"/>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81"/>
          <p:cNvSpPr/>
          <p:nvPr/>
        </p:nvSpPr>
        <p:spPr>
          <a:xfrm>
            <a:off x="3941800" y="3791825"/>
            <a:ext cx="1928100" cy="1575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81"/>
          <p:cNvSpPr/>
          <p:nvPr/>
        </p:nvSpPr>
        <p:spPr>
          <a:xfrm>
            <a:off x="666700" y="3791825"/>
            <a:ext cx="3275100" cy="157500"/>
          </a:xfrm>
          <a:prstGeom prst="rect">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81"/>
          <p:cNvSpPr/>
          <p:nvPr/>
        </p:nvSpPr>
        <p:spPr>
          <a:xfrm>
            <a:off x="3941800" y="3791825"/>
            <a:ext cx="152400" cy="157500"/>
          </a:xfrm>
          <a:prstGeom prst="rect">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81"/>
          <p:cNvSpPr/>
          <p:nvPr/>
        </p:nvSpPr>
        <p:spPr>
          <a:xfrm>
            <a:off x="5717500" y="3791825"/>
            <a:ext cx="152400" cy="157500"/>
          </a:xfrm>
          <a:prstGeom prst="rect">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81"/>
          <p:cNvSpPr/>
          <p:nvPr/>
        </p:nvSpPr>
        <p:spPr>
          <a:xfrm>
            <a:off x="3996125" y="3433350"/>
            <a:ext cx="70500" cy="315000"/>
          </a:xfrm>
          <a:prstGeom prst="upArrow">
            <a:avLst>
              <a:gd fmla="val 50000" name="adj1"/>
              <a:gd fmla="val 50000" name="adj2"/>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81"/>
          <p:cNvSpPr/>
          <p:nvPr/>
        </p:nvSpPr>
        <p:spPr>
          <a:xfrm>
            <a:off x="5758450" y="3433350"/>
            <a:ext cx="70500" cy="315000"/>
          </a:xfrm>
          <a:prstGeom prst="upArrow">
            <a:avLst>
              <a:gd fmla="val 50000" name="adj1"/>
              <a:gd fmla="val 50000" name="adj2"/>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81"/>
          <p:cNvSpPr txBox="1"/>
          <p:nvPr/>
        </p:nvSpPr>
        <p:spPr>
          <a:xfrm>
            <a:off x="1338325" y="4019925"/>
            <a:ext cx="40029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latin typeface="Calibri"/>
                <a:ea typeface="Calibri"/>
                <a:cs typeface="Calibri"/>
                <a:sym typeface="Calibri"/>
              </a:rPr>
              <a:t>1 orbital period duration</a:t>
            </a:r>
            <a:endParaRPr b="1">
              <a:latin typeface="Calibri"/>
              <a:ea typeface="Calibri"/>
              <a:cs typeface="Calibri"/>
              <a:sym typeface="Calibri"/>
            </a:endParaRPr>
          </a:p>
        </p:txBody>
      </p:sp>
      <p:sp>
        <p:nvSpPr>
          <p:cNvPr id="1196" name="Google Shape;1196;p81"/>
          <p:cNvSpPr txBox="1"/>
          <p:nvPr/>
        </p:nvSpPr>
        <p:spPr>
          <a:xfrm>
            <a:off x="447750" y="3497800"/>
            <a:ext cx="40029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a:solidFill>
                  <a:srgbClr val="F6B26B"/>
                </a:solidFill>
                <a:latin typeface="Calibri"/>
                <a:ea typeface="Calibri"/>
                <a:cs typeface="Calibri"/>
                <a:sym typeface="Calibri"/>
              </a:rPr>
              <a:t>1 light period duration</a:t>
            </a:r>
            <a:endParaRPr>
              <a:solidFill>
                <a:srgbClr val="F6B26B"/>
              </a:solidFill>
              <a:latin typeface="Calibri"/>
              <a:ea typeface="Calibri"/>
              <a:cs typeface="Calibri"/>
              <a:sym typeface="Calibri"/>
            </a:endParaRPr>
          </a:p>
        </p:txBody>
      </p:sp>
      <p:sp>
        <p:nvSpPr>
          <p:cNvPr id="1197" name="Google Shape;1197;p81"/>
          <p:cNvSpPr txBox="1"/>
          <p:nvPr/>
        </p:nvSpPr>
        <p:spPr>
          <a:xfrm>
            <a:off x="2935800" y="3497800"/>
            <a:ext cx="40029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a:solidFill>
                  <a:srgbClr val="0B5394"/>
                </a:solidFill>
                <a:latin typeface="Calibri"/>
                <a:ea typeface="Calibri"/>
                <a:cs typeface="Calibri"/>
                <a:sym typeface="Calibri"/>
              </a:rPr>
              <a:t>1 night period duration</a:t>
            </a:r>
            <a:endParaRPr>
              <a:solidFill>
                <a:srgbClr val="0B5394"/>
              </a:solidFill>
              <a:latin typeface="Calibri"/>
              <a:ea typeface="Calibri"/>
              <a:cs typeface="Calibri"/>
              <a:sym typeface="Calibri"/>
            </a:endParaRPr>
          </a:p>
        </p:txBody>
      </p:sp>
      <p:sp>
        <p:nvSpPr>
          <p:cNvPr id="1198" name="Google Shape;1198;p81"/>
          <p:cNvSpPr txBox="1"/>
          <p:nvPr/>
        </p:nvSpPr>
        <p:spPr>
          <a:xfrm>
            <a:off x="2903700" y="3104313"/>
            <a:ext cx="40029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a:solidFill>
                  <a:srgbClr val="FF00FF"/>
                </a:solidFill>
                <a:latin typeface="Calibri"/>
                <a:ea typeface="Calibri"/>
                <a:cs typeface="Calibri"/>
                <a:sym typeface="Calibri"/>
              </a:rPr>
              <a:t>2 twilight periods</a:t>
            </a:r>
            <a:endParaRPr>
              <a:solidFill>
                <a:srgbClr val="FF00FF"/>
              </a:solidFill>
              <a:latin typeface="Calibri"/>
              <a:ea typeface="Calibri"/>
              <a:cs typeface="Calibri"/>
              <a:sym typeface="Calibri"/>
            </a:endParaRPr>
          </a:p>
        </p:txBody>
      </p:sp>
      <p:sp>
        <p:nvSpPr>
          <p:cNvPr id="1199" name="Google Shape;1199;p81"/>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800">
                <a:solidFill>
                  <a:srgbClr val="073763"/>
                </a:solidFill>
                <a:latin typeface="Nunito"/>
                <a:ea typeface="Nunito"/>
                <a:cs typeface="Nunito"/>
                <a:sym typeface="Nunito"/>
              </a:rPr>
              <a:t>The Twilight zone</a:t>
            </a:r>
            <a:endParaRPr b="1" sz="2800">
              <a:solidFill>
                <a:srgbClr val="073763"/>
              </a:solidFill>
              <a:latin typeface="Nunito"/>
              <a:ea typeface="Nunito"/>
              <a:cs typeface="Nunito"/>
              <a:sym typeface="Nunito"/>
            </a:endParaRPr>
          </a:p>
          <a:p>
            <a:pPr indent="0" lvl="0" marL="0" rtl="0" algn="l">
              <a:spcBef>
                <a:spcPts val="0"/>
              </a:spcBef>
              <a:spcAft>
                <a:spcPts val="0"/>
              </a:spcAft>
              <a:buNone/>
            </a:pPr>
            <a:r>
              <a:rPr b="1" lang="fr" sz="2000">
                <a:solidFill>
                  <a:srgbClr val="0B5394"/>
                </a:solidFill>
                <a:latin typeface="Nunito"/>
                <a:ea typeface="Nunito"/>
                <a:cs typeface="Nunito"/>
                <a:sym typeface="Nunito"/>
              </a:rPr>
              <a:t>The method followed</a:t>
            </a:r>
            <a:endParaRPr b="1" sz="2000">
              <a:solidFill>
                <a:srgbClr val="0B5394"/>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pic>
        <p:nvPicPr>
          <p:cNvPr id="192" name="Google Shape;192;p19"/>
          <p:cNvPicPr preferRelativeResize="0"/>
          <p:nvPr/>
        </p:nvPicPr>
        <p:blipFill>
          <a:blip r:embed="rId3">
            <a:alphaModFix/>
          </a:blip>
          <a:stretch>
            <a:fillRect/>
          </a:stretch>
        </p:blipFill>
        <p:spPr>
          <a:xfrm>
            <a:off x="3043449" y="1796124"/>
            <a:ext cx="4556650" cy="2834625"/>
          </a:xfrm>
          <a:prstGeom prst="rect">
            <a:avLst/>
          </a:prstGeom>
          <a:noFill/>
          <a:ln>
            <a:noFill/>
          </a:ln>
        </p:spPr>
      </p:pic>
      <p:sp>
        <p:nvSpPr>
          <p:cNvPr id="193" name="Google Shape;193;p19"/>
          <p:cNvSpPr txBox="1"/>
          <p:nvPr>
            <p:ph idx="1" type="body"/>
          </p:nvPr>
        </p:nvSpPr>
        <p:spPr>
          <a:xfrm>
            <a:off x="469900" y="1275575"/>
            <a:ext cx="4330800" cy="3568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Concept of the telescope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Present on board the ISS</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194" name="Google Shape;194;p19"/>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a:pPr>
            <a:r>
              <a:rPr b="1" lang="fr" sz="2800">
                <a:solidFill>
                  <a:srgbClr val="073763"/>
                </a:solidFill>
                <a:latin typeface="Nunito"/>
                <a:ea typeface="Nunito"/>
                <a:cs typeface="Nunito"/>
                <a:sym typeface="Nunito"/>
              </a:rPr>
              <a:t>Introduction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The Mini-EUSO telescope</a:t>
            </a:r>
            <a:endParaRPr b="1" sz="2000">
              <a:solidFill>
                <a:srgbClr val="0B5394"/>
              </a:solidFill>
              <a:latin typeface="Nunito"/>
              <a:ea typeface="Nunito"/>
              <a:cs typeface="Nunito"/>
              <a:sym typeface="Nunito"/>
            </a:endParaRPr>
          </a:p>
        </p:txBody>
      </p:sp>
      <p:sp>
        <p:nvSpPr>
          <p:cNvPr id="195" name="Google Shape;195;p1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196" name="Google Shape;196;p19"/>
          <p:cNvSpPr txBox="1"/>
          <p:nvPr/>
        </p:nvSpPr>
        <p:spPr>
          <a:xfrm>
            <a:off x="7057600" y="4327450"/>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ESA</a:t>
            </a:r>
            <a:endParaRPr sz="8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pic>
        <p:nvPicPr>
          <p:cNvPr id="201" name="Google Shape;201;p20"/>
          <p:cNvPicPr preferRelativeResize="0"/>
          <p:nvPr/>
        </p:nvPicPr>
        <p:blipFill>
          <a:blip r:embed="rId3">
            <a:alphaModFix/>
          </a:blip>
          <a:stretch>
            <a:fillRect/>
          </a:stretch>
        </p:blipFill>
        <p:spPr>
          <a:xfrm>
            <a:off x="3092050" y="1521775"/>
            <a:ext cx="4161349" cy="3415500"/>
          </a:xfrm>
          <a:prstGeom prst="rect">
            <a:avLst/>
          </a:prstGeom>
          <a:noFill/>
          <a:ln>
            <a:noFill/>
          </a:ln>
        </p:spPr>
      </p:pic>
      <p:sp>
        <p:nvSpPr>
          <p:cNvPr id="202" name="Google Shape;202;p20"/>
          <p:cNvSpPr txBox="1"/>
          <p:nvPr>
            <p:ph idx="1" type="body"/>
          </p:nvPr>
        </p:nvSpPr>
        <p:spPr>
          <a:xfrm>
            <a:off x="469900" y="1275575"/>
            <a:ext cx="4330800" cy="3568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Concept of the telescope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Present on board the ISS</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fr" sz="1200">
                <a:solidFill>
                  <a:srgbClr val="000000"/>
                </a:solidFill>
                <a:latin typeface="Arial"/>
                <a:ea typeface="Arial"/>
                <a:cs typeface="Arial"/>
                <a:sym typeface="Arial"/>
              </a:rPr>
              <a:t>On the russian </a:t>
            </a:r>
            <a:r>
              <a:rPr lang="fr" sz="1200">
                <a:solidFill>
                  <a:srgbClr val="000000"/>
                </a:solidFill>
                <a:latin typeface="Arial"/>
                <a:ea typeface="Arial"/>
                <a:cs typeface="Arial"/>
                <a:sym typeface="Arial"/>
              </a:rPr>
              <a:t>Zvezda module</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203" name="Google Shape;203;p20"/>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a:pPr>
            <a:r>
              <a:rPr b="1" lang="fr" sz="2800">
                <a:solidFill>
                  <a:srgbClr val="073763"/>
                </a:solidFill>
                <a:latin typeface="Nunito"/>
                <a:ea typeface="Nunito"/>
                <a:cs typeface="Nunito"/>
                <a:sym typeface="Nunito"/>
              </a:rPr>
              <a:t>Introduction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The Mini-EUSO telescope</a:t>
            </a:r>
            <a:endParaRPr b="1" sz="2000">
              <a:solidFill>
                <a:srgbClr val="0B5394"/>
              </a:solidFill>
              <a:latin typeface="Nunito"/>
              <a:ea typeface="Nunito"/>
              <a:cs typeface="Nunito"/>
              <a:sym typeface="Nunito"/>
            </a:endParaRPr>
          </a:p>
        </p:txBody>
      </p:sp>
      <p:sp>
        <p:nvSpPr>
          <p:cNvPr id="204" name="Google Shape;204;p2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05" name="Google Shape;205;p20"/>
          <p:cNvSpPr/>
          <p:nvPr/>
        </p:nvSpPr>
        <p:spPr>
          <a:xfrm>
            <a:off x="4096275" y="2571750"/>
            <a:ext cx="819900" cy="449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0"/>
          <p:cNvSpPr/>
          <p:nvPr/>
        </p:nvSpPr>
        <p:spPr>
          <a:xfrm rot="1284159">
            <a:off x="3047541" y="2535191"/>
            <a:ext cx="1064617" cy="84518"/>
          </a:xfrm>
          <a:prstGeom prst="rightArrow">
            <a:avLst>
              <a:gd fmla="val 50000" name="adj1"/>
              <a:gd fmla="val 50000" name="adj2"/>
            </a:avLst>
          </a:prstGeom>
          <a:solidFill>
            <a:srgbClr val="98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
          <p:cNvSpPr txBox="1"/>
          <p:nvPr/>
        </p:nvSpPr>
        <p:spPr>
          <a:xfrm>
            <a:off x="6345825" y="4671675"/>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ESA</a:t>
            </a:r>
            <a:endParaRPr sz="8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1"/>
          <p:cNvSpPr txBox="1"/>
          <p:nvPr/>
        </p:nvSpPr>
        <p:spPr>
          <a:xfrm>
            <a:off x="393650" y="320975"/>
            <a:ext cx="7505700" cy="95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73763"/>
              </a:buClr>
              <a:buSzPts val="2800"/>
              <a:buFont typeface="Nunito"/>
              <a:buAutoNum type="romanUcPeriod"/>
            </a:pPr>
            <a:r>
              <a:rPr b="1" lang="fr" sz="2800">
                <a:solidFill>
                  <a:srgbClr val="073763"/>
                </a:solidFill>
                <a:latin typeface="Nunito"/>
                <a:ea typeface="Nunito"/>
                <a:cs typeface="Nunito"/>
                <a:sym typeface="Nunito"/>
              </a:rPr>
              <a:t>Introduction</a:t>
            </a:r>
            <a:endParaRPr b="1" sz="2800">
              <a:solidFill>
                <a:srgbClr val="073763"/>
              </a:solidFill>
              <a:latin typeface="Nunito"/>
              <a:ea typeface="Nunito"/>
              <a:cs typeface="Nunito"/>
              <a:sym typeface="Nunito"/>
            </a:endParaRPr>
          </a:p>
          <a:p>
            <a:pPr indent="-355600" lvl="0" marL="457200" rtl="0" algn="l">
              <a:spcBef>
                <a:spcPts val="0"/>
              </a:spcBef>
              <a:spcAft>
                <a:spcPts val="0"/>
              </a:spcAft>
              <a:buClr>
                <a:srgbClr val="0B5394"/>
              </a:buClr>
              <a:buSzPts val="2000"/>
              <a:buFont typeface="Nunito"/>
              <a:buAutoNum type="alphaLcParenR" startAt="2"/>
            </a:pPr>
            <a:r>
              <a:rPr b="1" lang="fr" sz="2000">
                <a:solidFill>
                  <a:srgbClr val="0B5394"/>
                </a:solidFill>
                <a:latin typeface="Nunito"/>
                <a:ea typeface="Nunito"/>
                <a:cs typeface="Nunito"/>
                <a:sym typeface="Nunito"/>
              </a:rPr>
              <a:t>The Mini-EUSO telescope</a:t>
            </a:r>
            <a:endParaRPr b="1" sz="2000">
              <a:solidFill>
                <a:srgbClr val="0B5394"/>
              </a:solidFill>
              <a:latin typeface="Nunito"/>
              <a:ea typeface="Nunito"/>
              <a:cs typeface="Nunito"/>
              <a:sym typeface="Nunito"/>
            </a:endParaRPr>
          </a:p>
        </p:txBody>
      </p:sp>
      <p:sp>
        <p:nvSpPr>
          <p:cNvPr id="213" name="Google Shape;213;p2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14" name="Google Shape;214;p21"/>
          <p:cNvSpPr txBox="1"/>
          <p:nvPr/>
        </p:nvSpPr>
        <p:spPr>
          <a:xfrm>
            <a:off x="7611975" y="3950125"/>
            <a:ext cx="10788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Calibri"/>
                <a:ea typeface="Calibri"/>
                <a:cs typeface="Calibri"/>
                <a:sym typeface="Calibri"/>
              </a:rPr>
              <a:t>ref : jem-euso.infn.it</a:t>
            </a:r>
            <a:endParaRPr sz="800">
              <a:latin typeface="Calibri"/>
              <a:ea typeface="Calibri"/>
              <a:cs typeface="Calibri"/>
              <a:sym typeface="Calibri"/>
            </a:endParaRPr>
          </a:p>
        </p:txBody>
      </p:sp>
      <p:pic>
        <p:nvPicPr>
          <p:cNvPr id="215" name="Google Shape;215;p21"/>
          <p:cNvPicPr preferRelativeResize="0"/>
          <p:nvPr/>
        </p:nvPicPr>
        <p:blipFill>
          <a:blip r:embed="rId3">
            <a:alphaModFix/>
          </a:blip>
          <a:stretch>
            <a:fillRect/>
          </a:stretch>
        </p:blipFill>
        <p:spPr>
          <a:xfrm flipH="1">
            <a:off x="4800700" y="1350525"/>
            <a:ext cx="3855200" cy="2599600"/>
          </a:xfrm>
          <a:prstGeom prst="rect">
            <a:avLst/>
          </a:prstGeom>
          <a:noFill/>
          <a:ln>
            <a:noFill/>
          </a:ln>
        </p:spPr>
      </p:pic>
      <p:sp>
        <p:nvSpPr>
          <p:cNvPr id="216" name="Google Shape;216;p21"/>
          <p:cNvSpPr txBox="1"/>
          <p:nvPr>
            <p:ph idx="1" type="body"/>
          </p:nvPr>
        </p:nvSpPr>
        <p:spPr>
          <a:xfrm>
            <a:off x="469900" y="1275575"/>
            <a:ext cx="4330800" cy="3568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fr" sz="1400">
                <a:solidFill>
                  <a:srgbClr val="0B5394"/>
                </a:solidFill>
                <a:latin typeface="Arial"/>
                <a:ea typeface="Arial"/>
                <a:cs typeface="Arial"/>
                <a:sym typeface="Arial"/>
              </a:rPr>
              <a:t>External shape of the telescope</a:t>
            </a:r>
            <a:endParaRPr b="1" i="1" sz="1400">
              <a:solidFill>
                <a:srgbClr val="0B5394"/>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rPr lang="fr" sz="1200">
                <a:solidFill>
                  <a:srgbClr val="000000"/>
                </a:solidFill>
                <a:latin typeface="Arial"/>
                <a:ea typeface="Arial"/>
                <a:cs typeface="Arial"/>
                <a:sym typeface="Arial"/>
              </a:rPr>
              <a:t>Little</a:t>
            </a:r>
            <a:r>
              <a:rPr lang="fr" sz="1200">
                <a:solidFill>
                  <a:srgbClr val="000000"/>
                </a:solidFill>
                <a:latin typeface="Arial"/>
                <a:ea typeface="Arial"/>
                <a:cs typeface="Arial"/>
                <a:sym typeface="Arial"/>
              </a:rPr>
              <a:t> box of 37 * 37 * 62 cm</a:t>
            </a:r>
            <a:r>
              <a:rPr baseline="30000" lang="fr" sz="1200">
                <a:solidFill>
                  <a:srgbClr val="000000"/>
                </a:solidFill>
                <a:latin typeface="Arial"/>
                <a:ea typeface="Arial"/>
                <a:cs typeface="Arial"/>
                <a:sym typeface="Arial"/>
              </a:rPr>
              <a:t>3</a:t>
            </a:r>
            <a:endParaRPr baseline="30000"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