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y="5143500" cx="9144000"/>
  <p:notesSz cx="6858000" cy="9144000"/>
  <p:embeddedFontLst>
    <p:embeddedFont>
      <p:font typeface="Noto Sans Medium"/>
      <p:regular r:id="rId33"/>
      <p:bold r:id="rId34"/>
      <p:italic r:id="rId35"/>
      <p:boldItalic r:id="rId36"/>
    </p:embeddedFont>
    <p:embeddedFont>
      <p:font typeface="Playfair Display"/>
      <p:regular r:id="rId37"/>
      <p:bold r:id="rId38"/>
      <p:italic r:id="rId39"/>
      <p:boldItalic r:id="rId40"/>
    </p:embeddedFont>
    <p:embeddedFont>
      <p:font typeface="Noto Sans"/>
      <p:regular r:id="rId41"/>
      <p:bold r:id="rId42"/>
      <p:italic r:id="rId43"/>
      <p:boldItalic r:id="rId44"/>
    </p:embeddedFont>
    <p:embeddedFont>
      <p:font typeface="Noto Sans SemiBold"/>
      <p:regular r:id="rId45"/>
      <p:bold r:id="rId46"/>
      <p:italic r:id="rId47"/>
      <p:boldItalic r:id="rId48"/>
    </p:embeddedFont>
    <p:embeddedFont>
      <p:font typeface="Noto Sans Light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layfairDisplay-boldItalic.fntdata"/><Relationship Id="rId42" Type="http://schemas.openxmlformats.org/officeDocument/2006/relationships/font" Target="fonts/NotoSans-bold.fntdata"/><Relationship Id="rId41" Type="http://schemas.openxmlformats.org/officeDocument/2006/relationships/font" Target="fonts/NotoSans-regular.fntdata"/><Relationship Id="rId44" Type="http://schemas.openxmlformats.org/officeDocument/2006/relationships/font" Target="fonts/NotoSans-boldItalic.fntdata"/><Relationship Id="rId43" Type="http://schemas.openxmlformats.org/officeDocument/2006/relationships/font" Target="fonts/NotoSans-italic.fntdata"/><Relationship Id="rId46" Type="http://schemas.openxmlformats.org/officeDocument/2006/relationships/font" Target="fonts/NotoSansSemiBold-bold.fntdata"/><Relationship Id="rId45" Type="http://schemas.openxmlformats.org/officeDocument/2006/relationships/font" Target="fonts/NotoSansSemiBold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NotoSansSemiBold-boldItalic.fntdata"/><Relationship Id="rId47" Type="http://schemas.openxmlformats.org/officeDocument/2006/relationships/font" Target="fonts/NotoSansSemiBold-italic.fntdata"/><Relationship Id="rId49" Type="http://schemas.openxmlformats.org/officeDocument/2006/relationships/font" Target="fonts/NotoSansLight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font" Target="fonts/NotoSansMedium-regular.fntdata"/><Relationship Id="rId32" Type="http://schemas.openxmlformats.org/officeDocument/2006/relationships/slide" Target="slides/slide28.xml"/><Relationship Id="rId35" Type="http://schemas.openxmlformats.org/officeDocument/2006/relationships/font" Target="fonts/NotoSansMedium-italic.fntdata"/><Relationship Id="rId34" Type="http://schemas.openxmlformats.org/officeDocument/2006/relationships/font" Target="fonts/NotoSansMedium-bold.fntdata"/><Relationship Id="rId37" Type="http://schemas.openxmlformats.org/officeDocument/2006/relationships/font" Target="fonts/PlayfairDisplay-regular.fntdata"/><Relationship Id="rId36" Type="http://schemas.openxmlformats.org/officeDocument/2006/relationships/font" Target="fonts/NotoSansMedium-boldItalic.fntdata"/><Relationship Id="rId39" Type="http://schemas.openxmlformats.org/officeDocument/2006/relationships/font" Target="fonts/PlayfairDisplay-italic.fntdata"/><Relationship Id="rId38" Type="http://schemas.openxmlformats.org/officeDocument/2006/relationships/font" Target="fonts/PlayfairDisplay-bold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NotoSansLight-italic.fntdata"/><Relationship Id="rId50" Type="http://schemas.openxmlformats.org/officeDocument/2006/relationships/font" Target="fonts/NotoSansLight-bold.fntdata"/><Relationship Id="rId52" Type="http://schemas.openxmlformats.org/officeDocument/2006/relationships/font" Target="fonts/NotoSansLight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17f298edd0_25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17f298edd0_25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18cb2f172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18cb2f172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18cb2f172a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18cb2f172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18eac74f8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18eac74f8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196242786d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196242786d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196242786d_2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196242786d_2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1e415d102d_2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1e415d102d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27cb17e5f7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27cb17e5f7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228e07df6f_9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228e07df6f_9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21f4e2ddb4a_2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21f4e2ddb4a_2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dd0b0b4215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dd0b0b4215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284c5a872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2284c5a872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21f4e2ddb4a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21f4e2ddb4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214e94c463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214e94c463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236f3f717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2236f3f717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218eac74f8d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218eac74f8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218eac74f8d_1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218eac74f8d_1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227af18242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227af18242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21915afe27f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21915afe27f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21f4e2ddb4a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21f4e2ddb4a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0e21f7bb1e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0e21f7bb1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0e21f7bb1e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0e21f7bb1e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0f36026a4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0f36026a4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dd6a4afa4a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dd6a4afa4a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15d637b93b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15d637b93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17f298edd0_2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17f298edd0_2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17f298edd0_25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17f298edd0_25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20.png"/><Relationship Id="rId7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21.png"/><Relationship Id="rId7" Type="http://schemas.openxmlformats.org/officeDocument/2006/relationships/image" Target="../media/image14.png"/><Relationship Id="rId8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28.png"/><Relationship Id="rId7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3.png"/><Relationship Id="rId5" Type="http://schemas.openxmlformats.org/officeDocument/2006/relationships/image" Target="../media/image8.png"/><Relationship Id="rId6" Type="http://schemas.openxmlformats.org/officeDocument/2006/relationships/image" Target="../media/image34.png"/><Relationship Id="rId7" Type="http://schemas.openxmlformats.org/officeDocument/2006/relationships/image" Target="../media/image21.png"/><Relationship Id="rId8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26.png"/><Relationship Id="rId7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32.png"/><Relationship Id="rId7" Type="http://schemas.openxmlformats.org/officeDocument/2006/relationships/image" Target="../media/image41.png"/><Relationship Id="rId8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38.png"/><Relationship Id="rId7" Type="http://schemas.openxmlformats.org/officeDocument/2006/relationships/image" Target="../media/image43.png"/><Relationship Id="rId8" Type="http://schemas.openxmlformats.org/officeDocument/2006/relationships/image" Target="../media/image4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45.gif"/><Relationship Id="rId7" Type="http://schemas.openxmlformats.org/officeDocument/2006/relationships/hyperlink" Target="https://www.sololibri.net/e-come-si-scrive.html" TargetMode="External"/><Relationship Id="rId8" Type="http://schemas.openxmlformats.org/officeDocument/2006/relationships/hyperlink" Target="https://www.sololibri.net/e-come-si-scrive.html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4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22.png"/><Relationship Id="rId7" Type="http://schemas.openxmlformats.org/officeDocument/2006/relationships/image" Target="../media/image46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4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hyperlink" Target="https://www.researchgate.net/publication/346030263_Extreme_Universe_Space_Observatory_on_a_Super_Pressure_Balloon_1_calibration_from_the_laboratory_to_the_desert" TargetMode="External"/><Relationship Id="rId5" Type="http://schemas.openxmlformats.org/officeDocument/2006/relationships/image" Target="../media/image8.png"/><Relationship Id="rId6" Type="http://schemas.openxmlformats.org/officeDocument/2006/relationships/hyperlink" Target="https://pos.sissa.it/358/466/pdf" TargetMode="External"/><Relationship Id="rId7" Type="http://schemas.openxmlformats.org/officeDocument/2006/relationships/hyperlink" Target="https://pos.sissa.it/358/466/pdf" TargetMode="External"/><Relationship Id="rId8" Type="http://schemas.openxmlformats.org/officeDocument/2006/relationships/hyperlink" Target="https://www.sciencedirect.com/science/article/pii/S0273117721009388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0" Type="http://schemas.openxmlformats.org/officeDocument/2006/relationships/image" Target="../media/image11.png"/><Relationship Id="rId9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8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19.png"/><Relationship Id="rId7" Type="http://schemas.openxmlformats.org/officeDocument/2006/relationships/image" Target="../media/image4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37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6.jpg"/><Relationship Id="rId5" Type="http://schemas.openxmlformats.org/officeDocument/2006/relationships/image" Target="../media/image8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950" y="235450"/>
            <a:ext cx="1963828" cy="12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232340" l="3980" r="-3979" t="-232340"/>
          <a:stretch/>
        </p:blipFill>
        <p:spPr>
          <a:xfrm>
            <a:off x="217525" y="496650"/>
            <a:ext cx="8839201" cy="1037253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589550" y="317100"/>
            <a:ext cx="5781300" cy="12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00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100">
                <a:solidFill>
                  <a:srgbClr val="E74747"/>
                </a:solidFill>
                <a:latin typeface="Noto Sans"/>
                <a:ea typeface="Noto Sans"/>
                <a:cs typeface="Noto Sans"/>
                <a:sym typeface="Noto Sans"/>
              </a:rPr>
              <a:t>Università degli Studi di Torino</a:t>
            </a:r>
            <a:endParaRPr b="1" sz="2100">
              <a:solidFill>
                <a:srgbClr val="E74747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latin typeface="Noto Sans"/>
                <a:ea typeface="Noto Sans"/>
                <a:cs typeface="Noto Sans"/>
                <a:sym typeface="Noto Sans"/>
              </a:rPr>
              <a:t>Dipartimento di Fisica </a:t>
            </a:r>
            <a:endParaRPr sz="20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latin typeface="Noto Sans"/>
                <a:ea typeface="Noto Sans"/>
                <a:cs typeface="Noto Sans"/>
                <a:sym typeface="Noto Sans"/>
              </a:rPr>
              <a:t>Corso di Laurea in Fisica</a:t>
            </a:r>
            <a:endParaRPr sz="2000"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5">
            <a:alphaModFix/>
          </a:blip>
          <a:srcRect b="6930" l="-43190" r="43190" t="-6930"/>
          <a:stretch/>
        </p:blipFill>
        <p:spPr>
          <a:xfrm>
            <a:off x="-34411725" y="1772275"/>
            <a:ext cx="3801599" cy="58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807500" y="2763683"/>
            <a:ext cx="3599999" cy="10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9400" y="1667150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3089650" y="1791975"/>
            <a:ext cx="2847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latin typeface="Noto Sans"/>
                <a:ea typeface="Noto Sans"/>
                <a:cs typeface="Noto Sans"/>
                <a:sym typeface="Noto Sans"/>
              </a:rPr>
              <a:t>Tesi di Laurea</a:t>
            </a:r>
            <a:endParaRPr sz="2000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1056300" y="2366200"/>
            <a:ext cx="68478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900">
                <a:latin typeface="Noto Sans"/>
                <a:ea typeface="Noto Sans"/>
                <a:cs typeface="Noto Sans"/>
                <a:sym typeface="Noto Sans"/>
              </a:rPr>
              <a:t>A</a:t>
            </a:r>
            <a:r>
              <a:rPr b="1" lang="it" sz="1900">
                <a:latin typeface="Noto Sans"/>
                <a:ea typeface="Noto Sans"/>
                <a:cs typeface="Noto Sans"/>
                <a:sym typeface="Noto Sans"/>
              </a:rPr>
              <a:t>nalisi della performance di trigger del telescopio di fluorescenza di EUSO-SPB2 durante i field test in Utah</a:t>
            </a:r>
            <a:endParaRPr b="1" sz="1900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474600" y="3308500"/>
            <a:ext cx="8011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600"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i="1" lang="it" sz="1600">
                <a:latin typeface="Noto Sans"/>
                <a:ea typeface="Noto Sans"/>
                <a:cs typeface="Noto Sans"/>
                <a:sym typeface="Noto Sans"/>
              </a:rPr>
              <a:t>Relatore</a:t>
            </a:r>
            <a:r>
              <a:rPr lang="it" sz="1600">
                <a:latin typeface="Noto Sans"/>
                <a:ea typeface="Noto Sans"/>
                <a:cs typeface="Noto Sans"/>
                <a:sym typeface="Noto Sans"/>
              </a:rPr>
              <a:t>: Mario Edoardo Bertaina                                                30 Marzo 2023      </a:t>
            </a:r>
            <a:endParaRPr sz="16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600"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i="1" lang="it" sz="1600">
                <a:latin typeface="Noto Sans"/>
                <a:ea typeface="Noto Sans"/>
                <a:cs typeface="Noto Sans"/>
                <a:sym typeface="Noto Sans"/>
              </a:rPr>
              <a:t>Correlatore</a:t>
            </a:r>
            <a:r>
              <a:rPr lang="it" sz="1600">
                <a:latin typeface="Noto Sans"/>
                <a:ea typeface="Noto Sans"/>
                <a:cs typeface="Noto Sans"/>
                <a:sym typeface="Noto Sans"/>
              </a:rPr>
              <a:t>: Matteo Battisti                                                </a:t>
            </a:r>
            <a:r>
              <a:rPr i="1" lang="it" sz="1600">
                <a:latin typeface="Noto Sans"/>
                <a:ea typeface="Noto Sans"/>
                <a:cs typeface="Noto Sans"/>
                <a:sym typeface="Noto Sans"/>
              </a:rPr>
              <a:t>Candidato</a:t>
            </a:r>
            <a:r>
              <a:rPr lang="it" sz="1600">
                <a:latin typeface="Noto Sans"/>
                <a:ea typeface="Noto Sans"/>
                <a:cs typeface="Noto Sans"/>
                <a:sym typeface="Noto Sans"/>
              </a:rPr>
              <a:t>: Daniele Garreffa </a:t>
            </a:r>
            <a:endParaRPr sz="1600"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6300" y="4789300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/>
        </p:nvSpPr>
        <p:spPr>
          <a:xfrm>
            <a:off x="2964750" y="4373800"/>
            <a:ext cx="3030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latin typeface="Noto Sans"/>
                <a:ea typeface="Noto Sans"/>
                <a:cs typeface="Noto Sans"/>
                <a:sym typeface="Noto Sans"/>
              </a:rPr>
              <a:t>Anno Accademico 2021/2022</a:t>
            </a:r>
            <a:endParaRPr sz="1500"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89100" y="277937"/>
            <a:ext cx="1398375" cy="139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"/>
          <p:cNvSpPr txBox="1"/>
          <p:nvPr>
            <p:ph type="title"/>
          </p:nvPr>
        </p:nvSpPr>
        <p:spPr>
          <a:xfrm>
            <a:off x="2008225" y="253950"/>
            <a:ext cx="499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3020">
                <a:latin typeface="Noto Sans"/>
                <a:ea typeface="Noto Sans"/>
                <a:cs typeface="Noto Sans"/>
                <a:sym typeface="Noto Sans"/>
              </a:rPr>
              <a:t>Efficienza di trigger</a:t>
            </a:r>
            <a:endParaRPr sz="3020"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260" name="Google Shape;260;p22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256275" y="56712"/>
            <a:ext cx="1560951" cy="9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1095175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2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264" name="Google Shape;264;p22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65" name="Google Shape;265;p22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66" name="Google Shape;266;p22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287550" y="306062"/>
            <a:ext cx="1246500" cy="62992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2"/>
          <p:cNvSpPr txBox="1"/>
          <p:nvPr/>
        </p:nvSpPr>
        <p:spPr>
          <a:xfrm>
            <a:off x="588150" y="1209675"/>
            <a:ext cx="398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latin typeface="Noto Sans"/>
                <a:ea typeface="Noto Sans"/>
                <a:cs typeface="Noto Sans"/>
                <a:sym typeface="Noto Sans"/>
              </a:rPr>
              <a:t>Step 1 - Trovare tutti gli eventi laser</a:t>
            </a:r>
            <a:endParaRPr b="1" sz="1600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68" name="Google Shape;268;p22"/>
          <p:cNvSpPr txBox="1"/>
          <p:nvPr/>
        </p:nvSpPr>
        <p:spPr>
          <a:xfrm>
            <a:off x="562450" y="3858925"/>
            <a:ext cx="804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56850" y="1476138"/>
            <a:ext cx="4346501" cy="305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2"/>
          <p:cNvSpPr txBox="1"/>
          <p:nvPr/>
        </p:nvSpPr>
        <p:spPr>
          <a:xfrm>
            <a:off x="588150" y="1826575"/>
            <a:ext cx="347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Check manuale con etos di tutti i pacchetti nei due picchi (laser a 2 Hz)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71" name="Google Shape;271;p22"/>
          <p:cNvSpPr txBox="1"/>
          <p:nvPr/>
        </p:nvSpPr>
        <p:spPr>
          <a:xfrm>
            <a:off x="588150" y="2805150"/>
            <a:ext cx="309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Tutti i laser sono stati identificati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72" name="Google Shape;272;p22"/>
          <p:cNvSpPr txBox="1"/>
          <p:nvPr/>
        </p:nvSpPr>
        <p:spPr>
          <a:xfrm>
            <a:off x="510000" y="3568325"/>
            <a:ext cx="414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>
                <a:latin typeface="Noto Sans"/>
                <a:ea typeface="Noto Sans"/>
                <a:cs typeface="Noto Sans"/>
                <a:sym typeface="Noto Sans"/>
              </a:rPr>
              <a:t>25 agosto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 :  1381 eventi laser/4945 eventi totali</a:t>
            </a:r>
            <a:r>
              <a:rPr lang="it"/>
              <a:t>    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3"/>
          <p:cNvSpPr txBox="1"/>
          <p:nvPr>
            <p:ph type="title"/>
          </p:nvPr>
        </p:nvSpPr>
        <p:spPr>
          <a:xfrm>
            <a:off x="2008225" y="253950"/>
            <a:ext cx="499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3020">
                <a:latin typeface="Noto Sans"/>
                <a:ea typeface="Noto Sans"/>
                <a:cs typeface="Noto Sans"/>
                <a:sym typeface="Noto Sans"/>
              </a:rPr>
              <a:t>Efficienza di trigger</a:t>
            </a:r>
            <a:endParaRPr sz="3020"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278" name="Google Shape;278;p23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256275" y="56712"/>
            <a:ext cx="1560951" cy="9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1095175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3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282" name="Google Shape;282;p23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83" name="Google Shape;283;p23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84" name="Google Shape;284;p23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287550" y="306062"/>
            <a:ext cx="1246500" cy="62992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3"/>
          <p:cNvSpPr txBox="1"/>
          <p:nvPr/>
        </p:nvSpPr>
        <p:spPr>
          <a:xfrm>
            <a:off x="562450" y="1174025"/>
            <a:ext cx="5777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latin typeface="Noto Sans"/>
                <a:ea typeface="Noto Sans"/>
                <a:cs typeface="Noto Sans"/>
                <a:sym typeface="Noto Sans"/>
              </a:rPr>
              <a:t>Step 2 - Confronto dei nostri dati con quelli del log file</a:t>
            </a:r>
            <a:endParaRPr b="1" sz="1600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86" name="Google Shape;286;p23"/>
          <p:cNvSpPr txBox="1"/>
          <p:nvPr/>
        </p:nvSpPr>
        <p:spPr>
          <a:xfrm>
            <a:off x="562450" y="3858925"/>
            <a:ext cx="804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3"/>
          <p:cNvSpPr txBox="1"/>
          <p:nvPr/>
        </p:nvSpPr>
        <p:spPr>
          <a:xfrm>
            <a:off x="6169275" y="2545863"/>
            <a:ext cx="279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1 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energy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 bin = 100 shot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88" name="Google Shape;28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275" y="1640775"/>
            <a:ext cx="5697899" cy="292819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3"/>
          <p:cNvSpPr txBox="1"/>
          <p:nvPr/>
        </p:nvSpPr>
        <p:spPr>
          <a:xfrm>
            <a:off x="6169275" y="1741400"/>
            <a:ext cx="2652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CC0000"/>
                </a:solidFill>
                <a:latin typeface="Noto Sans"/>
                <a:ea typeface="Noto Sans"/>
                <a:cs typeface="Noto Sans"/>
                <a:sym typeface="Noto Sans"/>
              </a:rPr>
              <a:t>Linee rosse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 : inizio e fine di un bin in energia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90" name="Google Shape;290;p23"/>
          <p:cNvSpPr txBox="1"/>
          <p:nvPr/>
        </p:nvSpPr>
        <p:spPr>
          <a:xfrm>
            <a:off x="6169275" y="3079175"/>
            <a:ext cx="22719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     </a:t>
            </a: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Tras ∈ [0.65, 0.40]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           26 bin totali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91" name="Google Shape;291;p23"/>
          <p:cNvSpPr/>
          <p:nvPr/>
        </p:nvSpPr>
        <p:spPr>
          <a:xfrm rot="5400000">
            <a:off x="7138725" y="3759450"/>
            <a:ext cx="333000" cy="12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6363"/>
          </a:solidFill>
          <a:ln cap="flat" cmpd="sng" w="19050">
            <a:solidFill>
              <a:srgbClr val="FF63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4"/>
          <p:cNvSpPr txBox="1"/>
          <p:nvPr>
            <p:ph type="title"/>
          </p:nvPr>
        </p:nvSpPr>
        <p:spPr>
          <a:xfrm>
            <a:off x="2008225" y="253950"/>
            <a:ext cx="499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3020">
                <a:latin typeface="Noto Sans"/>
                <a:ea typeface="Noto Sans"/>
                <a:cs typeface="Noto Sans"/>
                <a:sym typeface="Noto Sans"/>
              </a:rPr>
              <a:t>Efficienza di trigger</a:t>
            </a:r>
            <a:endParaRPr sz="3020"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297" name="Google Shape;297;p24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256275" y="56712"/>
            <a:ext cx="1560951" cy="9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1095175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4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301" name="Google Shape;301;p24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02" name="Google Shape;302;p24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303" name="Google Shape;303;p24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287550" y="306062"/>
            <a:ext cx="1246500" cy="62992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4"/>
          <p:cNvSpPr txBox="1"/>
          <p:nvPr/>
        </p:nvSpPr>
        <p:spPr>
          <a:xfrm>
            <a:off x="733450" y="1137663"/>
            <a:ext cx="6633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latin typeface="Noto Sans"/>
                <a:ea typeface="Noto Sans"/>
                <a:cs typeface="Noto Sans"/>
                <a:sym typeface="Noto Sans"/>
              </a:rPr>
              <a:t>Step 3 - Calcolo dell’ efficienza per ogni valore di trasmittanza</a:t>
            </a:r>
            <a:endParaRPr b="1" sz="1600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05" name="Google Shape;305;p24"/>
          <p:cNvSpPr txBox="1"/>
          <p:nvPr/>
        </p:nvSpPr>
        <p:spPr>
          <a:xfrm>
            <a:off x="562450" y="3858925"/>
            <a:ext cx="804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4"/>
          <p:cNvSpPr txBox="1"/>
          <p:nvPr/>
        </p:nvSpPr>
        <p:spPr>
          <a:xfrm>
            <a:off x="6169275" y="2545863"/>
            <a:ext cx="279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07" name="Google Shape;307;p24"/>
          <p:cNvSpPr txBox="1"/>
          <p:nvPr/>
        </p:nvSpPr>
        <p:spPr>
          <a:xfrm>
            <a:off x="5143450" y="1879775"/>
            <a:ext cx="339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Dal 20° bin non abbiamo più trigger da laser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308" name="Google Shape;30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375" y="1503388"/>
            <a:ext cx="4492075" cy="3074038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4"/>
          <p:cNvSpPr txBox="1"/>
          <p:nvPr/>
        </p:nvSpPr>
        <p:spPr>
          <a:xfrm>
            <a:off x="5143450" y="2806400"/>
            <a:ext cx="3286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Rapportando gli shot rilevati con quelli totali possiamo ottenere un’efficienza </a:t>
            </a:r>
            <a:r>
              <a:rPr lang="it" sz="15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∀</a:t>
            </a:r>
            <a:r>
              <a:rPr b="1" lang="it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bin di trasmittanza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5"/>
          <p:cNvSpPr txBox="1"/>
          <p:nvPr>
            <p:ph type="title"/>
          </p:nvPr>
        </p:nvSpPr>
        <p:spPr>
          <a:xfrm>
            <a:off x="2008225" y="253950"/>
            <a:ext cx="499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3020">
                <a:latin typeface="Noto Sans"/>
                <a:ea typeface="Noto Sans"/>
                <a:cs typeface="Noto Sans"/>
                <a:sym typeface="Noto Sans"/>
              </a:rPr>
              <a:t>Efficienza di trigger</a:t>
            </a:r>
            <a:endParaRPr sz="3020"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315" name="Google Shape;315;p25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256275" y="56712"/>
            <a:ext cx="1560951" cy="9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1095175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5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319" name="Google Shape;319;p25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20" name="Google Shape;320;p25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321" name="Google Shape;321;p25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287550" y="306062"/>
            <a:ext cx="1246500" cy="62992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5"/>
          <p:cNvSpPr txBox="1"/>
          <p:nvPr/>
        </p:nvSpPr>
        <p:spPr>
          <a:xfrm>
            <a:off x="562450" y="1137650"/>
            <a:ext cx="6633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latin typeface="Noto Sans"/>
                <a:ea typeface="Noto Sans"/>
                <a:cs typeface="Noto Sans"/>
                <a:sym typeface="Noto Sans"/>
              </a:rPr>
              <a:t>Step 3 - Calcolo dell’ efficienza per ogni valore di trasmittanza</a:t>
            </a:r>
            <a:endParaRPr b="1" sz="1600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23" name="Google Shape;323;p25"/>
          <p:cNvSpPr txBox="1"/>
          <p:nvPr/>
        </p:nvSpPr>
        <p:spPr>
          <a:xfrm>
            <a:off x="562450" y="3858925"/>
            <a:ext cx="804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5"/>
          <p:cNvSpPr txBox="1"/>
          <p:nvPr/>
        </p:nvSpPr>
        <p:spPr>
          <a:xfrm>
            <a:off x="1371800" y="2748888"/>
            <a:ext cx="3375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I due punti anomali dovuti a problemi elettronici del FT verranno esclusi dal data fit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325" name="Google Shape;32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5875" y="1510675"/>
            <a:ext cx="4264574" cy="3058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6" name="Google Shape;326;p25"/>
          <p:cNvCxnSpPr/>
          <p:nvPr/>
        </p:nvCxnSpPr>
        <p:spPr>
          <a:xfrm>
            <a:off x="4731775" y="1833300"/>
            <a:ext cx="534300" cy="102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7" name="Google Shape;327;p25"/>
          <p:cNvCxnSpPr/>
          <p:nvPr/>
        </p:nvCxnSpPr>
        <p:spPr>
          <a:xfrm>
            <a:off x="4746800" y="1826225"/>
            <a:ext cx="525900" cy="69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28" name="Google Shape;32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76275" y="2265425"/>
            <a:ext cx="2888000" cy="20927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9" name="Google Shape;329;p25"/>
          <p:cNvSpPr/>
          <p:nvPr/>
        </p:nvSpPr>
        <p:spPr>
          <a:xfrm>
            <a:off x="6659375" y="3340550"/>
            <a:ext cx="121800" cy="106200"/>
          </a:xfrm>
          <a:prstGeom prst="ellipse">
            <a:avLst/>
          </a:prstGeom>
          <a:noFill/>
          <a:ln cap="flat" cmpd="sng" w="9525">
            <a:solidFill>
              <a:srgbClr val="FF63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74747"/>
              </a:solidFill>
            </a:endParaRPr>
          </a:p>
        </p:txBody>
      </p:sp>
      <p:sp>
        <p:nvSpPr>
          <p:cNvPr id="330" name="Google Shape;330;p25"/>
          <p:cNvSpPr/>
          <p:nvPr/>
        </p:nvSpPr>
        <p:spPr>
          <a:xfrm>
            <a:off x="7414425" y="3003725"/>
            <a:ext cx="121800" cy="106200"/>
          </a:xfrm>
          <a:prstGeom prst="ellipse">
            <a:avLst/>
          </a:prstGeom>
          <a:noFill/>
          <a:ln cap="flat" cmpd="sng" w="9525">
            <a:solidFill>
              <a:srgbClr val="FF63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5"/>
          <p:cNvSpPr txBox="1"/>
          <p:nvPr/>
        </p:nvSpPr>
        <p:spPr>
          <a:xfrm>
            <a:off x="6312225" y="2654113"/>
            <a:ext cx="1560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Laser shot mancati (98/100 shot)</a:t>
            </a:r>
            <a:endParaRPr sz="1000"/>
          </a:p>
        </p:txBody>
      </p:sp>
      <p:sp>
        <p:nvSpPr>
          <p:cNvPr id="332" name="Google Shape;332;p25"/>
          <p:cNvSpPr txBox="1"/>
          <p:nvPr/>
        </p:nvSpPr>
        <p:spPr>
          <a:xfrm>
            <a:off x="6659375" y="1918975"/>
            <a:ext cx="1901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300">
                <a:latin typeface="Noto Sans"/>
                <a:ea typeface="Noto Sans"/>
                <a:cs typeface="Noto Sans"/>
                <a:sym typeface="Noto Sans"/>
              </a:rPr>
              <a:t>Secondo energy bin</a:t>
            </a:r>
            <a:endParaRPr i="1" sz="1300"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6"/>
          <p:cNvSpPr txBox="1"/>
          <p:nvPr>
            <p:ph type="title"/>
          </p:nvPr>
        </p:nvSpPr>
        <p:spPr>
          <a:xfrm>
            <a:off x="2008225" y="253950"/>
            <a:ext cx="498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920">
                <a:latin typeface="Noto Sans"/>
                <a:ea typeface="Noto Sans"/>
                <a:cs typeface="Noto Sans"/>
                <a:sym typeface="Noto Sans"/>
              </a:rPr>
              <a:t>Efficienza di trigger</a:t>
            </a:r>
            <a:endParaRPr sz="2920"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338" name="Google Shape;338;p26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316325" y="56701"/>
            <a:ext cx="1500899" cy="92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1053713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6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342" name="Google Shape;342;p26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43" name="Google Shape;343;p26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344" name="Google Shape;344;p26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315896" y="306050"/>
            <a:ext cx="1218156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6"/>
          <p:cNvSpPr txBox="1"/>
          <p:nvPr/>
        </p:nvSpPr>
        <p:spPr>
          <a:xfrm>
            <a:off x="866450" y="1093625"/>
            <a:ext cx="6933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latin typeface="Noto Sans"/>
                <a:ea typeface="Noto Sans"/>
                <a:cs typeface="Noto Sans"/>
                <a:sym typeface="Noto Sans"/>
              </a:rPr>
              <a:t>Step 4 - Efficienza di trigger del FT di EUSO-SPB2  (25 agosto 2022)</a:t>
            </a:r>
            <a:endParaRPr b="1" sz="1600"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346" name="Google Shape;346;p26"/>
          <p:cNvCxnSpPr/>
          <p:nvPr/>
        </p:nvCxnSpPr>
        <p:spPr>
          <a:xfrm rot="10800000">
            <a:off x="652700" y="1837375"/>
            <a:ext cx="1500900" cy="5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7" name="Google Shape;347;p26"/>
          <p:cNvSpPr/>
          <p:nvPr/>
        </p:nvSpPr>
        <p:spPr>
          <a:xfrm rot="-2843">
            <a:off x="3300710" y="2988333"/>
            <a:ext cx="362700" cy="117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8" name="Google Shape;34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600" y="1444850"/>
            <a:ext cx="4165400" cy="312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6"/>
          <p:cNvSpPr txBox="1"/>
          <p:nvPr/>
        </p:nvSpPr>
        <p:spPr>
          <a:xfrm>
            <a:off x="2371850" y="3025550"/>
            <a:ext cx="24177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rgbClr val="FF7F0E"/>
                </a:solidFill>
              </a:rPr>
              <a:t>Efficienza 50%</a:t>
            </a:r>
            <a:r>
              <a:rPr b="1" lang="it" sz="1500">
                <a:solidFill>
                  <a:srgbClr val="FF7F0E"/>
                </a:solidFill>
              </a:rPr>
              <a:t>: </a:t>
            </a:r>
            <a:endParaRPr b="1" sz="1500">
              <a:solidFill>
                <a:srgbClr val="FF7F0E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rgbClr val="FF7F0E"/>
                </a:solidFill>
              </a:rPr>
              <a:t>(0.33 </a:t>
            </a:r>
            <a:r>
              <a:rPr b="1" lang="it" sz="1650">
                <a:solidFill>
                  <a:srgbClr val="FF7F0E"/>
                </a:solidFill>
              </a:rPr>
              <a:t>±</a:t>
            </a:r>
            <a:r>
              <a:rPr b="1" lang="it" sz="1500">
                <a:solidFill>
                  <a:srgbClr val="FF7F0E"/>
                </a:solidFill>
              </a:rPr>
              <a:t> 0.04) mJ</a:t>
            </a:r>
            <a:endParaRPr b="1" sz="1500">
              <a:solidFill>
                <a:srgbClr val="FF7F0E"/>
              </a:solidFill>
            </a:endParaRPr>
          </a:p>
        </p:txBody>
      </p:sp>
      <p:pic>
        <p:nvPicPr>
          <p:cNvPr id="350" name="Google Shape;35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36350" y="2462322"/>
            <a:ext cx="1896824" cy="80615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6"/>
          <p:cNvSpPr txBox="1"/>
          <p:nvPr/>
        </p:nvSpPr>
        <p:spPr>
          <a:xfrm>
            <a:off x="5011650" y="1748825"/>
            <a:ext cx="3660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latin typeface="Noto Sans"/>
                <a:ea typeface="Noto Sans"/>
                <a:cs typeface="Noto Sans"/>
                <a:sym typeface="Noto Sans"/>
              </a:rPr>
              <a:t>                </a:t>
            </a:r>
            <a:r>
              <a:rPr lang="it" sz="1500">
                <a:latin typeface="Noto Sans"/>
                <a:ea typeface="Noto Sans"/>
                <a:cs typeface="Noto Sans"/>
                <a:sym typeface="Noto Sans"/>
              </a:rPr>
              <a:t>Processo bernoulliano</a:t>
            </a:r>
            <a:endParaRPr sz="15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latin typeface="Noto Sans"/>
                <a:ea typeface="Noto Sans"/>
                <a:cs typeface="Noto Sans"/>
                <a:sym typeface="Noto Sans"/>
              </a:rPr>
              <a:t>Probabilità di successo = efficienza (ε)</a:t>
            </a:r>
            <a:endParaRPr sz="1500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52" name="Google Shape;352;p26"/>
          <p:cNvSpPr txBox="1"/>
          <p:nvPr/>
        </p:nvSpPr>
        <p:spPr>
          <a:xfrm>
            <a:off x="5257125" y="3628300"/>
            <a:ext cx="30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Funzione di fit: 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353" name="Google Shape;353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09075" y="3590904"/>
            <a:ext cx="1218150" cy="598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7"/>
          <p:cNvSpPr txBox="1"/>
          <p:nvPr>
            <p:ph type="title"/>
          </p:nvPr>
        </p:nvSpPr>
        <p:spPr>
          <a:xfrm>
            <a:off x="2008225" y="253950"/>
            <a:ext cx="498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920">
                <a:latin typeface="Noto Sans"/>
                <a:ea typeface="Noto Sans"/>
                <a:cs typeface="Noto Sans"/>
                <a:sym typeface="Noto Sans"/>
              </a:rPr>
              <a:t>Efficienza di trigger</a:t>
            </a:r>
            <a:endParaRPr sz="2920"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359" name="Google Shape;359;p27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316325" y="56701"/>
            <a:ext cx="1500899" cy="92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1053713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7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363" name="Google Shape;363;p27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64" name="Google Shape;364;p27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365" name="Google Shape;365;p27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315896" y="306050"/>
            <a:ext cx="1218156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7"/>
          <p:cNvSpPr txBox="1"/>
          <p:nvPr/>
        </p:nvSpPr>
        <p:spPr>
          <a:xfrm>
            <a:off x="754525" y="1093875"/>
            <a:ext cx="7497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latin typeface="Noto Sans"/>
                <a:ea typeface="Noto Sans"/>
                <a:cs typeface="Noto Sans"/>
                <a:sym typeface="Noto Sans"/>
              </a:rPr>
              <a:t>Step 4 - Efficienza di trigger del FT di EUSO-SPB2  (24-25 agosto 2022) </a:t>
            </a:r>
            <a:endParaRPr b="1" sz="1600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67" name="Google Shape;367;p27"/>
          <p:cNvSpPr txBox="1"/>
          <p:nvPr/>
        </p:nvSpPr>
        <p:spPr>
          <a:xfrm>
            <a:off x="562450" y="3858925"/>
            <a:ext cx="804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7"/>
          <p:cNvSpPr txBox="1"/>
          <p:nvPr/>
        </p:nvSpPr>
        <p:spPr>
          <a:xfrm>
            <a:off x="5465800" y="1879738"/>
            <a:ext cx="279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369" name="Google Shape;369;p27"/>
          <p:cNvCxnSpPr/>
          <p:nvPr/>
        </p:nvCxnSpPr>
        <p:spPr>
          <a:xfrm rot="10800000">
            <a:off x="652700" y="1837375"/>
            <a:ext cx="1500900" cy="5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0" name="Google Shape;370;p27"/>
          <p:cNvSpPr/>
          <p:nvPr/>
        </p:nvSpPr>
        <p:spPr>
          <a:xfrm rot="-2843">
            <a:off x="3300710" y="2988333"/>
            <a:ext cx="362700" cy="117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1" name="Google Shape;37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8150" y="1451250"/>
            <a:ext cx="6170352" cy="31177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2" name="Google Shape;372;p27"/>
          <p:cNvSpPr/>
          <p:nvPr/>
        </p:nvSpPr>
        <p:spPr>
          <a:xfrm>
            <a:off x="4314625" y="4474525"/>
            <a:ext cx="618000" cy="92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27"/>
          <p:cNvSpPr/>
          <p:nvPr/>
        </p:nvSpPr>
        <p:spPr>
          <a:xfrm>
            <a:off x="1418150" y="2623550"/>
            <a:ext cx="74100" cy="59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7"/>
          <p:cNvSpPr txBox="1"/>
          <p:nvPr/>
        </p:nvSpPr>
        <p:spPr>
          <a:xfrm flipH="1" rot="-5400000">
            <a:off x="677600" y="2761700"/>
            <a:ext cx="1306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latin typeface="Noto Sans Medium"/>
                <a:ea typeface="Noto Sans Medium"/>
                <a:cs typeface="Noto Sans Medium"/>
                <a:sym typeface="Noto Sans Medium"/>
              </a:rPr>
              <a:t>Efficienza di trigger</a:t>
            </a:r>
            <a:endParaRPr sz="900"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sp>
        <p:nvSpPr>
          <p:cNvPr id="375" name="Google Shape;375;p27"/>
          <p:cNvSpPr txBox="1"/>
          <p:nvPr/>
        </p:nvSpPr>
        <p:spPr>
          <a:xfrm>
            <a:off x="3981850" y="4322875"/>
            <a:ext cx="1098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Noto Sans Medium"/>
                <a:ea typeface="Noto Sans Medium"/>
                <a:cs typeface="Noto Sans Medium"/>
                <a:sym typeface="Noto Sans Medium"/>
              </a:rPr>
              <a:t>Energia  laser [mJ]</a:t>
            </a:r>
            <a:endParaRPr sz="800"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pic>
        <p:nvPicPr>
          <p:cNvPr id="376" name="Google Shape;376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0325" y="3464067"/>
            <a:ext cx="2098800" cy="858812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7"/>
          <p:cNvSpPr/>
          <p:nvPr/>
        </p:nvSpPr>
        <p:spPr>
          <a:xfrm>
            <a:off x="6641350" y="3481300"/>
            <a:ext cx="911700" cy="829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78" name="Google Shape;378;p27"/>
          <p:cNvSpPr/>
          <p:nvPr/>
        </p:nvSpPr>
        <p:spPr>
          <a:xfrm rot="-199934">
            <a:off x="6632952" y="4029450"/>
            <a:ext cx="11200" cy="153125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379" name="Google Shape;379;p27"/>
          <p:cNvCxnSpPr/>
          <p:nvPr/>
        </p:nvCxnSpPr>
        <p:spPr>
          <a:xfrm flipH="1">
            <a:off x="6641225" y="3600825"/>
            <a:ext cx="13200" cy="360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0" name="Google Shape;380;p27"/>
          <p:cNvSpPr/>
          <p:nvPr/>
        </p:nvSpPr>
        <p:spPr>
          <a:xfrm rot="-199934">
            <a:off x="6632952" y="3940925"/>
            <a:ext cx="11200" cy="153125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1" name="Google Shape;381;p27"/>
          <p:cNvSpPr/>
          <p:nvPr/>
        </p:nvSpPr>
        <p:spPr>
          <a:xfrm rot="-3866667">
            <a:off x="6616496" y="4125337"/>
            <a:ext cx="62659" cy="186327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2" name="Google Shape;382;p27"/>
          <p:cNvSpPr/>
          <p:nvPr/>
        </p:nvSpPr>
        <p:spPr>
          <a:xfrm>
            <a:off x="6598400" y="4155525"/>
            <a:ext cx="291300" cy="1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27"/>
          <p:cNvSpPr/>
          <p:nvPr/>
        </p:nvSpPr>
        <p:spPr>
          <a:xfrm>
            <a:off x="6637825" y="3490125"/>
            <a:ext cx="291300" cy="1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4" name="Google Shape;384;p27"/>
          <p:cNvCxnSpPr/>
          <p:nvPr/>
        </p:nvCxnSpPr>
        <p:spPr>
          <a:xfrm flipH="1">
            <a:off x="6641300" y="3632600"/>
            <a:ext cx="600" cy="175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5" name="Google Shape;385;p27"/>
          <p:cNvSpPr/>
          <p:nvPr/>
        </p:nvSpPr>
        <p:spPr>
          <a:xfrm>
            <a:off x="6634175" y="3637350"/>
            <a:ext cx="7200" cy="9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7"/>
          <p:cNvSpPr/>
          <p:nvPr/>
        </p:nvSpPr>
        <p:spPr>
          <a:xfrm rot="-5400000">
            <a:off x="7470550" y="4237075"/>
            <a:ext cx="81600" cy="90000"/>
          </a:xfrm>
          <a:prstGeom prst="rtTriangl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7" name="Google Shape;387;p27"/>
          <p:cNvCxnSpPr/>
          <p:nvPr/>
        </p:nvCxnSpPr>
        <p:spPr>
          <a:xfrm flipH="1" rot="10800000">
            <a:off x="7443800" y="4313225"/>
            <a:ext cx="40500" cy="13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8" name="Google Shape;388;p27"/>
          <p:cNvCxnSpPr/>
          <p:nvPr/>
        </p:nvCxnSpPr>
        <p:spPr>
          <a:xfrm rot="10800000">
            <a:off x="7564600" y="4237400"/>
            <a:ext cx="0" cy="41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9" name="Google Shape;389;p27"/>
          <p:cNvCxnSpPr/>
          <p:nvPr/>
        </p:nvCxnSpPr>
        <p:spPr>
          <a:xfrm flipH="1" rot="10800000">
            <a:off x="7542700" y="4223150"/>
            <a:ext cx="19500" cy="36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0" name="Google Shape;390;p27"/>
          <p:cNvCxnSpPr/>
          <p:nvPr/>
        </p:nvCxnSpPr>
        <p:spPr>
          <a:xfrm flipH="1" rot="10800000">
            <a:off x="7426400" y="4311275"/>
            <a:ext cx="57900" cy="17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1" name="Google Shape;391;p27"/>
          <p:cNvCxnSpPr/>
          <p:nvPr/>
        </p:nvCxnSpPr>
        <p:spPr>
          <a:xfrm flipH="1" rot="10800000">
            <a:off x="7396750" y="4322825"/>
            <a:ext cx="87600" cy="5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2" name="Google Shape;392;p27"/>
          <p:cNvSpPr txBox="1"/>
          <p:nvPr/>
        </p:nvSpPr>
        <p:spPr>
          <a:xfrm>
            <a:off x="6653650" y="3498775"/>
            <a:ext cx="7902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sp>
        <p:nvSpPr>
          <p:cNvPr id="393" name="Google Shape;393;p27"/>
          <p:cNvSpPr/>
          <p:nvPr/>
        </p:nvSpPr>
        <p:spPr>
          <a:xfrm>
            <a:off x="5147500" y="3515025"/>
            <a:ext cx="2172600" cy="53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Efficienza 50% : (0.33 ± 0.04) mJ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94" name="Google Shape;394;p27"/>
          <p:cNvSpPr txBox="1"/>
          <p:nvPr/>
        </p:nvSpPr>
        <p:spPr>
          <a:xfrm>
            <a:off x="5147500" y="3412700"/>
            <a:ext cx="2385000" cy="2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latin typeface="Noto Sans"/>
                <a:ea typeface="Noto Sans"/>
                <a:cs typeface="Noto Sans"/>
                <a:sym typeface="Noto Sans"/>
              </a:rPr>
              <a:t>E</a:t>
            </a:r>
            <a:r>
              <a:rPr lang="it" sz="1000">
                <a:latin typeface="Noto Sans"/>
                <a:ea typeface="Noto Sans"/>
                <a:cs typeface="Noto Sans"/>
                <a:sym typeface="Noto Sans"/>
              </a:rPr>
              <a:t>fficienza 50% : (0.35 ± 0.03) mJ</a:t>
            </a:r>
            <a:br>
              <a:rPr lang="it" sz="1000"/>
            </a:br>
            <a:endParaRPr sz="1000"/>
          </a:p>
        </p:txBody>
      </p:sp>
      <p:sp>
        <p:nvSpPr>
          <p:cNvPr id="395" name="Google Shape;395;p27"/>
          <p:cNvSpPr txBox="1"/>
          <p:nvPr/>
        </p:nvSpPr>
        <p:spPr>
          <a:xfrm>
            <a:off x="5147825" y="3814963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24 agosto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96" name="Google Shape;396;p27"/>
          <p:cNvSpPr/>
          <p:nvPr/>
        </p:nvSpPr>
        <p:spPr>
          <a:xfrm>
            <a:off x="5216350" y="4069125"/>
            <a:ext cx="560400" cy="23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27"/>
          <p:cNvSpPr txBox="1"/>
          <p:nvPr/>
        </p:nvSpPr>
        <p:spPr>
          <a:xfrm>
            <a:off x="5147825" y="4015863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25 agosto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98" name="Google Shape;398;p27"/>
          <p:cNvSpPr/>
          <p:nvPr/>
        </p:nvSpPr>
        <p:spPr>
          <a:xfrm>
            <a:off x="5668300" y="4043450"/>
            <a:ext cx="87600" cy="36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7"/>
          <p:cNvSpPr/>
          <p:nvPr/>
        </p:nvSpPr>
        <p:spPr>
          <a:xfrm>
            <a:off x="2432450" y="2878800"/>
            <a:ext cx="30600" cy="29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27"/>
          <p:cNvSpPr/>
          <p:nvPr/>
        </p:nvSpPr>
        <p:spPr>
          <a:xfrm flipH="1" rot="9870309">
            <a:off x="2485077" y="2878731"/>
            <a:ext cx="31443" cy="29838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1" name="Google Shape;401;p27"/>
          <p:cNvCxnSpPr/>
          <p:nvPr/>
        </p:nvCxnSpPr>
        <p:spPr>
          <a:xfrm>
            <a:off x="2386600" y="2893825"/>
            <a:ext cx="113100" cy="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2" name="Google Shape;402;p27"/>
          <p:cNvSpPr/>
          <p:nvPr/>
        </p:nvSpPr>
        <p:spPr>
          <a:xfrm>
            <a:off x="2441150" y="2886750"/>
            <a:ext cx="13200" cy="135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3" name="Google Shape;403;p27"/>
          <p:cNvCxnSpPr>
            <a:stCxn id="402" idx="2"/>
          </p:cNvCxnSpPr>
          <p:nvPr/>
        </p:nvCxnSpPr>
        <p:spPr>
          <a:xfrm flipH="1" rot="10800000">
            <a:off x="2441150" y="2892600"/>
            <a:ext cx="123600" cy="9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4" name="Google Shape;404;p27"/>
          <p:cNvSpPr/>
          <p:nvPr/>
        </p:nvSpPr>
        <p:spPr>
          <a:xfrm>
            <a:off x="2506275" y="2889000"/>
            <a:ext cx="3600" cy="8100"/>
          </a:xfrm>
          <a:prstGeom prst="flowChartDelay">
            <a:avLst/>
          </a:prstGeom>
          <a:solidFill>
            <a:srgbClr val="EEEEEE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5" name="Google Shape;405;p27"/>
          <p:cNvCxnSpPr/>
          <p:nvPr/>
        </p:nvCxnSpPr>
        <p:spPr>
          <a:xfrm>
            <a:off x="1682575" y="2900050"/>
            <a:ext cx="5903400" cy="1800"/>
          </a:xfrm>
          <a:prstGeom prst="straightConnector1">
            <a:avLst/>
          </a:prstGeom>
          <a:noFill/>
          <a:ln cap="flat" cmpd="sng" w="9525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6" name="Google Shape;406;p27"/>
          <p:cNvCxnSpPr/>
          <p:nvPr/>
        </p:nvCxnSpPr>
        <p:spPr>
          <a:xfrm>
            <a:off x="2491950" y="2891975"/>
            <a:ext cx="11400" cy="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8"/>
          <p:cNvSpPr txBox="1"/>
          <p:nvPr>
            <p:ph type="title"/>
          </p:nvPr>
        </p:nvSpPr>
        <p:spPr>
          <a:xfrm>
            <a:off x="2008225" y="253950"/>
            <a:ext cx="498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920">
                <a:latin typeface="Noto Sans"/>
                <a:ea typeface="Noto Sans"/>
                <a:cs typeface="Noto Sans"/>
                <a:sym typeface="Noto Sans"/>
              </a:rPr>
              <a:t>Confronto con SPB1</a:t>
            </a:r>
            <a:endParaRPr sz="2920"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412" name="Google Shape;412;p28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316325" y="56701"/>
            <a:ext cx="1500899" cy="92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1053713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8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416" name="Google Shape;416;p28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17" name="Google Shape;417;p28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418" name="Google Shape;418;p28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315896" y="306050"/>
            <a:ext cx="1218156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8"/>
          <p:cNvSpPr txBox="1"/>
          <p:nvPr/>
        </p:nvSpPr>
        <p:spPr>
          <a:xfrm>
            <a:off x="5594800" y="2375938"/>
            <a:ext cx="279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420" name="Google Shape;420;p28"/>
          <p:cNvCxnSpPr/>
          <p:nvPr/>
        </p:nvCxnSpPr>
        <p:spPr>
          <a:xfrm rot="10800000">
            <a:off x="652700" y="1837375"/>
            <a:ext cx="1500900" cy="5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1" name="Google Shape;421;p28"/>
          <p:cNvSpPr/>
          <p:nvPr/>
        </p:nvSpPr>
        <p:spPr>
          <a:xfrm rot="-2843">
            <a:off x="3300710" y="2988333"/>
            <a:ext cx="362700" cy="117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28"/>
          <p:cNvSpPr/>
          <p:nvPr/>
        </p:nvSpPr>
        <p:spPr>
          <a:xfrm>
            <a:off x="4314625" y="4474525"/>
            <a:ext cx="618000" cy="92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28"/>
          <p:cNvSpPr/>
          <p:nvPr/>
        </p:nvSpPr>
        <p:spPr>
          <a:xfrm>
            <a:off x="1418150" y="2623550"/>
            <a:ext cx="74100" cy="59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28"/>
          <p:cNvSpPr/>
          <p:nvPr/>
        </p:nvSpPr>
        <p:spPr>
          <a:xfrm rot="-199934">
            <a:off x="6632952" y="4029450"/>
            <a:ext cx="11200" cy="153125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425" name="Google Shape;425;p28"/>
          <p:cNvCxnSpPr/>
          <p:nvPr/>
        </p:nvCxnSpPr>
        <p:spPr>
          <a:xfrm flipH="1">
            <a:off x="6641225" y="3600825"/>
            <a:ext cx="13200" cy="360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6" name="Google Shape;426;p28"/>
          <p:cNvSpPr/>
          <p:nvPr/>
        </p:nvSpPr>
        <p:spPr>
          <a:xfrm rot="-199934">
            <a:off x="6632952" y="3940925"/>
            <a:ext cx="11200" cy="153125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7" name="Google Shape;427;p28"/>
          <p:cNvSpPr/>
          <p:nvPr/>
        </p:nvSpPr>
        <p:spPr>
          <a:xfrm rot="-3866667">
            <a:off x="6616496" y="4125337"/>
            <a:ext cx="62659" cy="186327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8" name="Google Shape;428;p28"/>
          <p:cNvSpPr/>
          <p:nvPr/>
        </p:nvSpPr>
        <p:spPr>
          <a:xfrm>
            <a:off x="6598400" y="4155525"/>
            <a:ext cx="291300" cy="1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8"/>
          <p:cNvSpPr/>
          <p:nvPr/>
        </p:nvSpPr>
        <p:spPr>
          <a:xfrm>
            <a:off x="6637825" y="3490125"/>
            <a:ext cx="291300" cy="1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0" name="Google Shape;430;p28"/>
          <p:cNvCxnSpPr/>
          <p:nvPr/>
        </p:nvCxnSpPr>
        <p:spPr>
          <a:xfrm flipH="1">
            <a:off x="6641300" y="3632600"/>
            <a:ext cx="600" cy="175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1" name="Google Shape;431;p28"/>
          <p:cNvSpPr/>
          <p:nvPr/>
        </p:nvSpPr>
        <p:spPr>
          <a:xfrm>
            <a:off x="6634175" y="3637350"/>
            <a:ext cx="7200" cy="9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8"/>
          <p:cNvSpPr/>
          <p:nvPr/>
        </p:nvSpPr>
        <p:spPr>
          <a:xfrm rot="-5400000">
            <a:off x="7470550" y="4237075"/>
            <a:ext cx="81600" cy="90000"/>
          </a:xfrm>
          <a:prstGeom prst="rtTriangl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3" name="Google Shape;433;p28"/>
          <p:cNvCxnSpPr/>
          <p:nvPr/>
        </p:nvCxnSpPr>
        <p:spPr>
          <a:xfrm flipH="1" rot="10800000">
            <a:off x="7443800" y="4313225"/>
            <a:ext cx="40500" cy="13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4" name="Google Shape;434;p28"/>
          <p:cNvCxnSpPr/>
          <p:nvPr/>
        </p:nvCxnSpPr>
        <p:spPr>
          <a:xfrm rot="10800000">
            <a:off x="7564600" y="4237400"/>
            <a:ext cx="0" cy="41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5" name="Google Shape;435;p28"/>
          <p:cNvCxnSpPr/>
          <p:nvPr/>
        </p:nvCxnSpPr>
        <p:spPr>
          <a:xfrm flipH="1" rot="10800000">
            <a:off x="7542700" y="4223150"/>
            <a:ext cx="19500" cy="36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6" name="Google Shape;436;p28"/>
          <p:cNvCxnSpPr/>
          <p:nvPr/>
        </p:nvCxnSpPr>
        <p:spPr>
          <a:xfrm flipH="1" rot="10800000">
            <a:off x="7426400" y="4311275"/>
            <a:ext cx="57900" cy="17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7" name="Google Shape;437;p28"/>
          <p:cNvCxnSpPr/>
          <p:nvPr/>
        </p:nvCxnSpPr>
        <p:spPr>
          <a:xfrm flipH="1" rot="10800000">
            <a:off x="7396750" y="4322825"/>
            <a:ext cx="87600" cy="5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8" name="Google Shape;438;p28"/>
          <p:cNvSpPr txBox="1"/>
          <p:nvPr/>
        </p:nvSpPr>
        <p:spPr>
          <a:xfrm>
            <a:off x="6653650" y="3498775"/>
            <a:ext cx="7902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sp>
        <p:nvSpPr>
          <p:cNvPr id="439" name="Google Shape;439;p28"/>
          <p:cNvSpPr/>
          <p:nvPr/>
        </p:nvSpPr>
        <p:spPr>
          <a:xfrm>
            <a:off x="5668300" y="4043450"/>
            <a:ext cx="87600" cy="36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28"/>
          <p:cNvSpPr txBox="1"/>
          <p:nvPr/>
        </p:nvSpPr>
        <p:spPr>
          <a:xfrm>
            <a:off x="1249575" y="2899725"/>
            <a:ext cx="506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latin typeface="Noto Sans Medium"/>
                <a:ea typeface="Noto Sans Medium"/>
                <a:cs typeface="Noto Sans Medium"/>
                <a:sym typeface="Noto Sans Medium"/>
              </a:rPr>
              <a:t>0.5</a:t>
            </a:r>
            <a:endParaRPr sz="400"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sp>
        <p:nvSpPr>
          <p:cNvPr id="441" name="Google Shape;441;p28"/>
          <p:cNvSpPr txBox="1"/>
          <p:nvPr/>
        </p:nvSpPr>
        <p:spPr>
          <a:xfrm>
            <a:off x="1918575" y="4175788"/>
            <a:ext cx="506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1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0.9</a:t>
            </a:r>
            <a:endParaRPr sz="900">
              <a:solidFill>
                <a:schemeClr val="dk1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sp>
        <p:nvSpPr>
          <p:cNvPr id="442" name="Google Shape;442;p28"/>
          <p:cNvSpPr txBox="1"/>
          <p:nvPr/>
        </p:nvSpPr>
        <p:spPr>
          <a:xfrm>
            <a:off x="1140175" y="1113550"/>
            <a:ext cx="520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Confrontiamo i risultati ottenuti con quelli di SPB1 (2017) ...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43" name="Google Shape;443;p28"/>
          <p:cNvSpPr txBox="1"/>
          <p:nvPr/>
        </p:nvSpPr>
        <p:spPr>
          <a:xfrm>
            <a:off x="6028750" y="2159375"/>
            <a:ext cx="1924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latin typeface="Noto Sans SemiBold"/>
                <a:ea typeface="Noto Sans SemiBold"/>
                <a:cs typeface="Noto Sans SemiBold"/>
                <a:sym typeface="Noto Sans SemiBold"/>
              </a:rPr>
              <a:t>Energia di soglia</a:t>
            </a:r>
            <a:endParaRPr sz="1500"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444" name="Google Shape;444;p28"/>
          <p:cNvSpPr txBox="1"/>
          <p:nvPr/>
        </p:nvSpPr>
        <p:spPr>
          <a:xfrm>
            <a:off x="5814425" y="2756638"/>
            <a:ext cx="226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CC4125"/>
                </a:solidFill>
              </a:rPr>
              <a:t>0.9 mJ</a:t>
            </a:r>
            <a:r>
              <a:rPr lang="it">
                <a:solidFill>
                  <a:srgbClr val="E74747"/>
                </a:solidFill>
              </a:rPr>
              <a:t>  </a:t>
            </a:r>
            <a:r>
              <a:rPr lang="it"/>
              <a:t> </a:t>
            </a:r>
            <a:r>
              <a:rPr lang="it">
                <a:solidFill>
                  <a:srgbClr val="00FF00"/>
                </a:solidFill>
              </a:rPr>
              <a:t>             </a:t>
            </a:r>
            <a:r>
              <a:rPr lang="it">
                <a:solidFill>
                  <a:srgbClr val="38761D"/>
                </a:solidFill>
              </a:rPr>
              <a:t> 0.3 mJ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445" name="Google Shape;445;p28"/>
          <p:cNvSpPr/>
          <p:nvPr/>
        </p:nvSpPr>
        <p:spPr>
          <a:xfrm>
            <a:off x="6550250" y="2834575"/>
            <a:ext cx="618000" cy="2322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8"/>
          <p:cNvSpPr txBox="1"/>
          <p:nvPr/>
        </p:nvSpPr>
        <p:spPr>
          <a:xfrm>
            <a:off x="5912100" y="2979225"/>
            <a:ext cx="790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800">
                <a:latin typeface="Noto Sans Medium"/>
                <a:ea typeface="Noto Sans Medium"/>
                <a:cs typeface="Noto Sans Medium"/>
                <a:sym typeface="Noto Sans Medium"/>
              </a:rPr>
              <a:t>(SPB1)</a:t>
            </a:r>
            <a:endParaRPr i="1" sz="800"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sp>
        <p:nvSpPr>
          <p:cNvPr id="447" name="Google Shape;447;p28"/>
          <p:cNvSpPr txBox="1"/>
          <p:nvPr/>
        </p:nvSpPr>
        <p:spPr>
          <a:xfrm>
            <a:off x="7272550" y="2983550"/>
            <a:ext cx="860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800">
                <a:latin typeface="Noto Sans Medium"/>
                <a:ea typeface="Noto Sans Medium"/>
                <a:cs typeface="Noto Sans Medium"/>
                <a:sym typeface="Noto Sans Medium"/>
              </a:rPr>
              <a:t> </a:t>
            </a:r>
            <a:r>
              <a:rPr i="1" lang="it" sz="800">
                <a:latin typeface="Noto Sans Medium"/>
                <a:ea typeface="Noto Sans Medium"/>
                <a:cs typeface="Noto Sans Medium"/>
                <a:sym typeface="Noto Sans Medium"/>
              </a:rPr>
              <a:t>(SPB2)</a:t>
            </a:r>
            <a:endParaRPr i="1" sz="800"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sp>
        <p:nvSpPr>
          <p:cNvPr id="448" name="Google Shape;448;p28"/>
          <p:cNvSpPr txBox="1"/>
          <p:nvPr/>
        </p:nvSpPr>
        <p:spPr>
          <a:xfrm>
            <a:off x="6606200" y="2588575"/>
            <a:ext cx="50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38761D"/>
                </a:solidFill>
                <a:latin typeface="Noto Sans"/>
                <a:ea typeface="Noto Sans"/>
                <a:cs typeface="Noto Sans"/>
                <a:sym typeface="Noto Sans"/>
              </a:rPr>
              <a:t>✖</a:t>
            </a:r>
            <a:r>
              <a:rPr lang="it" sz="1000">
                <a:solidFill>
                  <a:srgbClr val="38761D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1" lang="it" sz="1200">
                <a:solidFill>
                  <a:srgbClr val="38761D"/>
                </a:solidFill>
                <a:latin typeface="Noto Sans"/>
                <a:ea typeface="Noto Sans"/>
                <a:cs typeface="Noto Sans"/>
                <a:sym typeface="Noto Sans"/>
              </a:rPr>
              <a:t>⅓</a:t>
            </a:r>
            <a:endParaRPr b="1" sz="1200">
              <a:solidFill>
                <a:srgbClr val="38761D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449" name="Google Shape;44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6925" y="1448475"/>
            <a:ext cx="4157950" cy="3118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0" name="Google Shape;450;p28"/>
          <p:cNvCxnSpPr/>
          <p:nvPr/>
        </p:nvCxnSpPr>
        <p:spPr>
          <a:xfrm flipH="1">
            <a:off x="1579525" y="2841613"/>
            <a:ext cx="3594600" cy="63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1" name="Google Shape;451;p28"/>
          <p:cNvSpPr txBox="1"/>
          <p:nvPr/>
        </p:nvSpPr>
        <p:spPr>
          <a:xfrm>
            <a:off x="1277450" y="2693475"/>
            <a:ext cx="423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434343"/>
                </a:solidFill>
                <a:latin typeface="Noto Sans"/>
                <a:ea typeface="Noto Sans"/>
                <a:cs typeface="Noto Sans"/>
                <a:sym typeface="Noto Sans"/>
              </a:rPr>
              <a:t>0.5</a:t>
            </a:r>
            <a:endParaRPr sz="900">
              <a:solidFill>
                <a:srgbClr val="43434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52" name="Google Shape;452;p28"/>
          <p:cNvSpPr/>
          <p:nvPr/>
        </p:nvSpPr>
        <p:spPr>
          <a:xfrm>
            <a:off x="3716675" y="3465388"/>
            <a:ext cx="1182000" cy="599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28"/>
          <p:cNvSpPr txBox="1"/>
          <p:nvPr/>
        </p:nvSpPr>
        <p:spPr>
          <a:xfrm>
            <a:off x="3583025" y="3441825"/>
            <a:ext cx="1449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●"/>
            </a:pPr>
            <a:r>
              <a:rPr b="1" lang="it" sz="1500">
                <a:solidFill>
                  <a:schemeClr val="accent1"/>
                </a:solidFill>
              </a:rPr>
              <a:t>SPB1</a:t>
            </a:r>
            <a:endParaRPr b="1" sz="1500">
              <a:solidFill>
                <a:schemeClr val="accent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FF7F0E"/>
              </a:buClr>
              <a:buSzPts val="1500"/>
              <a:buChar char="●"/>
            </a:pPr>
            <a:r>
              <a:rPr b="1" lang="it" sz="1500">
                <a:solidFill>
                  <a:srgbClr val="FF7F0E"/>
                </a:solidFill>
              </a:rPr>
              <a:t>SPB2</a:t>
            </a:r>
            <a:endParaRPr b="1" sz="1500">
              <a:solidFill>
                <a:srgbClr val="FF7F0E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9"/>
          <p:cNvSpPr txBox="1"/>
          <p:nvPr>
            <p:ph type="title"/>
          </p:nvPr>
        </p:nvSpPr>
        <p:spPr>
          <a:xfrm>
            <a:off x="2013025" y="260125"/>
            <a:ext cx="498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920">
                <a:latin typeface="Noto Sans"/>
                <a:ea typeface="Noto Sans"/>
                <a:cs typeface="Noto Sans"/>
                <a:sym typeface="Noto Sans"/>
              </a:rPr>
              <a:t>Conclusioni</a:t>
            </a:r>
            <a:endParaRPr sz="2920"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459" name="Google Shape;459;p29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316325" y="56701"/>
            <a:ext cx="1500899" cy="92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1053713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29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463" name="Google Shape;463;p29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64" name="Google Shape;464;p29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465" name="Google Shape;465;p29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315896" y="306050"/>
            <a:ext cx="1218156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29"/>
          <p:cNvSpPr txBox="1"/>
          <p:nvPr/>
        </p:nvSpPr>
        <p:spPr>
          <a:xfrm>
            <a:off x="5594800" y="2375938"/>
            <a:ext cx="279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467" name="Google Shape;467;p29"/>
          <p:cNvCxnSpPr/>
          <p:nvPr/>
        </p:nvCxnSpPr>
        <p:spPr>
          <a:xfrm rot="10800000">
            <a:off x="652700" y="1837375"/>
            <a:ext cx="1500900" cy="5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8" name="Google Shape;468;p29"/>
          <p:cNvSpPr/>
          <p:nvPr/>
        </p:nvSpPr>
        <p:spPr>
          <a:xfrm rot="-2843">
            <a:off x="3300710" y="2988333"/>
            <a:ext cx="362700" cy="117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29"/>
          <p:cNvSpPr/>
          <p:nvPr/>
        </p:nvSpPr>
        <p:spPr>
          <a:xfrm>
            <a:off x="4314625" y="4474525"/>
            <a:ext cx="618000" cy="92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29"/>
          <p:cNvSpPr/>
          <p:nvPr/>
        </p:nvSpPr>
        <p:spPr>
          <a:xfrm>
            <a:off x="1418150" y="2623550"/>
            <a:ext cx="74100" cy="59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29"/>
          <p:cNvSpPr/>
          <p:nvPr/>
        </p:nvSpPr>
        <p:spPr>
          <a:xfrm rot="-199934">
            <a:off x="6632952" y="4029450"/>
            <a:ext cx="11200" cy="153125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472" name="Google Shape;472;p29"/>
          <p:cNvCxnSpPr/>
          <p:nvPr/>
        </p:nvCxnSpPr>
        <p:spPr>
          <a:xfrm flipH="1">
            <a:off x="6641225" y="3600825"/>
            <a:ext cx="13200" cy="360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3" name="Google Shape;473;p29"/>
          <p:cNvSpPr/>
          <p:nvPr/>
        </p:nvSpPr>
        <p:spPr>
          <a:xfrm rot="-199934">
            <a:off x="6632952" y="3940925"/>
            <a:ext cx="11200" cy="153125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4" name="Google Shape;474;p29"/>
          <p:cNvSpPr/>
          <p:nvPr/>
        </p:nvSpPr>
        <p:spPr>
          <a:xfrm rot="-3866667">
            <a:off x="6616496" y="4125337"/>
            <a:ext cx="62659" cy="186327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5" name="Google Shape;475;p29"/>
          <p:cNvSpPr/>
          <p:nvPr/>
        </p:nvSpPr>
        <p:spPr>
          <a:xfrm>
            <a:off x="6598400" y="4155525"/>
            <a:ext cx="291300" cy="1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29"/>
          <p:cNvSpPr/>
          <p:nvPr/>
        </p:nvSpPr>
        <p:spPr>
          <a:xfrm>
            <a:off x="6637825" y="3490125"/>
            <a:ext cx="291300" cy="1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7" name="Google Shape;477;p29"/>
          <p:cNvCxnSpPr/>
          <p:nvPr/>
        </p:nvCxnSpPr>
        <p:spPr>
          <a:xfrm flipH="1">
            <a:off x="6641300" y="3632600"/>
            <a:ext cx="600" cy="175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8" name="Google Shape;478;p29"/>
          <p:cNvSpPr/>
          <p:nvPr/>
        </p:nvSpPr>
        <p:spPr>
          <a:xfrm>
            <a:off x="6634175" y="3637350"/>
            <a:ext cx="7200" cy="9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29"/>
          <p:cNvSpPr/>
          <p:nvPr/>
        </p:nvSpPr>
        <p:spPr>
          <a:xfrm rot="-5400000">
            <a:off x="7470550" y="4237075"/>
            <a:ext cx="81600" cy="90000"/>
          </a:xfrm>
          <a:prstGeom prst="rtTriangl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0" name="Google Shape;480;p29"/>
          <p:cNvCxnSpPr/>
          <p:nvPr/>
        </p:nvCxnSpPr>
        <p:spPr>
          <a:xfrm flipH="1" rot="10800000">
            <a:off x="7443800" y="4313225"/>
            <a:ext cx="40500" cy="13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1" name="Google Shape;481;p29"/>
          <p:cNvCxnSpPr/>
          <p:nvPr/>
        </p:nvCxnSpPr>
        <p:spPr>
          <a:xfrm rot="10800000">
            <a:off x="7564600" y="4237400"/>
            <a:ext cx="0" cy="41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2" name="Google Shape;482;p29"/>
          <p:cNvCxnSpPr/>
          <p:nvPr/>
        </p:nvCxnSpPr>
        <p:spPr>
          <a:xfrm flipH="1" rot="10800000">
            <a:off x="7542700" y="4223150"/>
            <a:ext cx="19500" cy="36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3" name="Google Shape;483;p29"/>
          <p:cNvCxnSpPr/>
          <p:nvPr/>
        </p:nvCxnSpPr>
        <p:spPr>
          <a:xfrm flipH="1" rot="10800000">
            <a:off x="7426400" y="4311275"/>
            <a:ext cx="57900" cy="17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4" name="Google Shape;484;p29"/>
          <p:cNvCxnSpPr/>
          <p:nvPr/>
        </p:nvCxnSpPr>
        <p:spPr>
          <a:xfrm flipH="1" rot="10800000">
            <a:off x="7396750" y="4322825"/>
            <a:ext cx="87600" cy="5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5" name="Google Shape;485;p29"/>
          <p:cNvSpPr txBox="1"/>
          <p:nvPr/>
        </p:nvSpPr>
        <p:spPr>
          <a:xfrm>
            <a:off x="6653650" y="3498775"/>
            <a:ext cx="7902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sp>
        <p:nvSpPr>
          <p:cNvPr id="486" name="Google Shape;486;p29"/>
          <p:cNvSpPr/>
          <p:nvPr/>
        </p:nvSpPr>
        <p:spPr>
          <a:xfrm>
            <a:off x="5668300" y="4043450"/>
            <a:ext cx="87600" cy="36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29"/>
          <p:cNvSpPr txBox="1"/>
          <p:nvPr/>
        </p:nvSpPr>
        <p:spPr>
          <a:xfrm>
            <a:off x="878950" y="1096525"/>
            <a:ext cx="520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88" name="Google Shape;488;p29"/>
          <p:cNvSpPr txBox="1"/>
          <p:nvPr/>
        </p:nvSpPr>
        <p:spPr>
          <a:xfrm>
            <a:off x="2933850" y="1107350"/>
            <a:ext cx="327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latin typeface="Noto Sans"/>
                <a:ea typeface="Noto Sans"/>
                <a:cs typeface="Noto Sans"/>
                <a:sym typeface="Noto Sans"/>
              </a:rPr>
              <a:t>Studio dell’</a:t>
            </a:r>
            <a:r>
              <a:rPr b="1" lang="it" sz="1000">
                <a:latin typeface="Noto Sans"/>
                <a:ea typeface="Noto Sans"/>
                <a:cs typeface="Noto Sans"/>
                <a:sym typeface="Noto Sans"/>
              </a:rPr>
              <a:t>efficienza di trigger</a:t>
            </a:r>
            <a:r>
              <a:rPr lang="it" sz="1000">
                <a:latin typeface="Noto Sans"/>
                <a:ea typeface="Noto Sans"/>
                <a:cs typeface="Noto Sans"/>
                <a:sym typeface="Noto Sans"/>
              </a:rPr>
              <a:t> dell’FT di SPB2</a:t>
            </a:r>
            <a:endParaRPr sz="1000"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489" name="Google Shape;489;p29"/>
          <p:cNvCxnSpPr/>
          <p:nvPr/>
        </p:nvCxnSpPr>
        <p:spPr>
          <a:xfrm>
            <a:off x="4499625" y="1355350"/>
            <a:ext cx="1800" cy="19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0" name="Google Shape;490;p29"/>
          <p:cNvSpPr txBox="1"/>
          <p:nvPr/>
        </p:nvSpPr>
        <p:spPr>
          <a:xfrm>
            <a:off x="2998201" y="1456475"/>
            <a:ext cx="3147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latin typeface="Noto Sans"/>
                <a:ea typeface="Noto Sans"/>
                <a:cs typeface="Noto Sans"/>
                <a:sym typeface="Noto Sans"/>
              </a:rPr>
              <a:t>Field test</a:t>
            </a:r>
            <a:r>
              <a:rPr lang="it" sz="1000">
                <a:latin typeface="Noto Sans"/>
                <a:ea typeface="Noto Sans"/>
                <a:cs typeface="Noto Sans"/>
                <a:sym typeface="Noto Sans"/>
              </a:rPr>
              <a:t>: energy </a:t>
            </a:r>
            <a:r>
              <a:rPr lang="it" sz="1000">
                <a:latin typeface="Noto Sans"/>
                <a:ea typeface="Noto Sans"/>
                <a:cs typeface="Noto Sans"/>
                <a:sym typeface="Noto Sans"/>
              </a:rPr>
              <a:t>sweep</a:t>
            </a:r>
            <a:r>
              <a:rPr lang="it" sz="1000">
                <a:latin typeface="Noto Sans"/>
                <a:ea typeface="Noto Sans"/>
                <a:cs typeface="Noto Sans"/>
                <a:sym typeface="Noto Sans"/>
              </a:rPr>
              <a:t> dei giorni</a:t>
            </a:r>
            <a:endParaRPr sz="1000"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491" name="Google Shape;491;p29"/>
          <p:cNvCxnSpPr/>
          <p:nvPr/>
        </p:nvCxnSpPr>
        <p:spPr>
          <a:xfrm flipH="1">
            <a:off x="2318600" y="1627850"/>
            <a:ext cx="1162800" cy="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2" name="Google Shape;492;p29"/>
          <p:cNvCxnSpPr/>
          <p:nvPr/>
        </p:nvCxnSpPr>
        <p:spPr>
          <a:xfrm>
            <a:off x="5668300" y="1618775"/>
            <a:ext cx="1141500" cy="1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3" name="Google Shape;493;p29"/>
          <p:cNvSpPr txBox="1"/>
          <p:nvPr/>
        </p:nvSpPr>
        <p:spPr>
          <a:xfrm>
            <a:off x="1573100" y="1418300"/>
            <a:ext cx="87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latin typeface="Noto Sans"/>
                <a:ea typeface="Noto Sans"/>
                <a:cs typeface="Noto Sans"/>
                <a:sym typeface="Noto Sans"/>
              </a:rPr>
              <a:t>24 agosto</a:t>
            </a:r>
            <a:endParaRPr b="1" sz="1000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94" name="Google Shape;494;p29"/>
          <p:cNvSpPr txBox="1"/>
          <p:nvPr/>
        </p:nvSpPr>
        <p:spPr>
          <a:xfrm>
            <a:off x="6798000" y="1418300"/>
            <a:ext cx="875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latin typeface="Noto Sans"/>
                <a:ea typeface="Noto Sans"/>
                <a:cs typeface="Noto Sans"/>
                <a:sym typeface="Noto Sans"/>
              </a:rPr>
              <a:t>25 agosto</a:t>
            </a:r>
            <a:endParaRPr b="1" sz="1000"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495" name="Google Shape;49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913" y="1968787"/>
            <a:ext cx="2545213" cy="190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94775" y="1942325"/>
            <a:ext cx="2648026" cy="19539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7" name="Google Shape;497;p29"/>
          <p:cNvCxnSpPr/>
          <p:nvPr/>
        </p:nvCxnSpPr>
        <p:spPr>
          <a:xfrm flipH="1">
            <a:off x="1942675" y="1691275"/>
            <a:ext cx="900" cy="29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8" name="Google Shape;498;p29"/>
          <p:cNvCxnSpPr/>
          <p:nvPr/>
        </p:nvCxnSpPr>
        <p:spPr>
          <a:xfrm>
            <a:off x="7233900" y="1693525"/>
            <a:ext cx="3600" cy="29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9" name="Google Shape;499;p29"/>
          <p:cNvSpPr/>
          <p:nvPr/>
        </p:nvSpPr>
        <p:spPr>
          <a:xfrm>
            <a:off x="5084063" y="2635775"/>
            <a:ext cx="129900" cy="1092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29"/>
          <p:cNvSpPr txBox="1"/>
          <p:nvPr/>
        </p:nvSpPr>
        <p:spPr>
          <a:xfrm rot="5400000">
            <a:off x="7481075" y="3035813"/>
            <a:ext cx="1608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>
                <a:latin typeface="Noto Sans Medium"/>
                <a:ea typeface="Noto Sans Medium"/>
                <a:cs typeface="Noto Sans Medium"/>
                <a:sym typeface="Noto Sans Medium"/>
              </a:rPr>
              <a:t>Trigger Efficiency</a:t>
            </a:r>
            <a:endParaRPr sz="700"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sp>
        <p:nvSpPr>
          <p:cNvPr id="501" name="Google Shape;501;p29"/>
          <p:cNvSpPr/>
          <p:nvPr/>
        </p:nvSpPr>
        <p:spPr>
          <a:xfrm>
            <a:off x="6354525" y="4369150"/>
            <a:ext cx="742500" cy="117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29"/>
          <p:cNvSpPr txBox="1"/>
          <p:nvPr/>
        </p:nvSpPr>
        <p:spPr>
          <a:xfrm>
            <a:off x="4611575" y="1993700"/>
            <a:ext cx="1422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1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 </a:t>
            </a:r>
            <a:r>
              <a:rPr lang="it" sz="900">
                <a:solidFill>
                  <a:schemeClr val="dk1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(0.33 ± 0.04) mJ</a:t>
            </a:r>
            <a:endParaRPr sz="1300"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pic>
        <p:nvPicPr>
          <p:cNvPr id="503" name="Google Shape;503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81112" y="1910075"/>
            <a:ext cx="444425" cy="490374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29"/>
          <p:cNvSpPr txBox="1"/>
          <p:nvPr/>
        </p:nvSpPr>
        <p:spPr>
          <a:xfrm>
            <a:off x="3218625" y="1993700"/>
            <a:ext cx="1560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1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  </a:t>
            </a:r>
            <a:r>
              <a:rPr lang="it" sz="900">
                <a:solidFill>
                  <a:schemeClr val="dk1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(0.35 ± 0.03) mJ</a:t>
            </a:r>
            <a:endParaRPr sz="1300">
              <a:solidFill>
                <a:schemeClr val="dk1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sp>
        <p:nvSpPr>
          <p:cNvPr id="505" name="Google Shape;505;p29"/>
          <p:cNvSpPr/>
          <p:nvPr/>
        </p:nvSpPr>
        <p:spPr>
          <a:xfrm>
            <a:off x="3113125" y="2109063"/>
            <a:ext cx="195300" cy="92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29"/>
          <p:cNvSpPr/>
          <p:nvPr/>
        </p:nvSpPr>
        <p:spPr>
          <a:xfrm flipH="1">
            <a:off x="5614450" y="2109050"/>
            <a:ext cx="195300" cy="92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9CB9C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7" name="Google Shape;507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54963" y="2813794"/>
            <a:ext cx="2379074" cy="1579521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29"/>
          <p:cNvSpPr txBox="1"/>
          <p:nvPr/>
        </p:nvSpPr>
        <p:spPr>
          <a:xfrm>
            <a:off x="2778725" y="4263163"/>
            <a:ext cx="3875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Rate di eventi atteso in funzione dell’energia dello sciame</a:t>
            </a:r>
            <a:endParaRPr/>
          </a:p>
        </p:txBody>
      </p:sp>
      <p:sp>
        <p:nvSpPr>
          <p:cNvPr id="509" name="Google Shape;509;p29"/>
          <p:cNvSpPr/>
          <p:nvPr/>
        </p:nvSpPr>
        <p:spPr>
          <a:xfrm>
            <a:off x="6609775" y="3756500"/>
            <a:ext cx="618000" cy="1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29"/>
          <p:cNvSpPr txBox="1"/>
          <p:nvPr/>
        </p:nvSpPr>
        <p:spPr>
          <a:xfrm>
            <a:off x="6561470" y="3642075"/>
            <a:ext cx="875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>
                <a:latin typeface="Noto Sans Medium"/>
                <a:ea typeface="Noto Sans Medium"/>
                <a:cs typeface="Noto Sans Medium"/>
                <a:sym typeface="Noto Sans Medium"/>
              </a:rPr>
              <a:t>Laser Energy</a:t>
            </a:r>
            <a:endParaRPr sz="700"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sp>
        <p:nvSpPr>
          <p:cNvPr id="511" name="Google Shape;511;p29"/>
          <p:cNvSpPr/>
          <p:nvPr/>
        </p:nvSpPr>
        <p:spPr>
          <a:xfrm>
            <a:off x="5626000" y="2381725"/>
            <a:ext cx="129900" cy="912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0"/>
          <p:cNvSpPr txBox="1"/>
          <p:nvPr>
            <p:ph type="title"/>
          </p:nvPr>
        </p:nvSpPr>
        <p:spPr>
          <a:xfrm>
            <a:off x="2008225" y="253950"/>
            <a:ext cx="498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920">
                <a:latin typeface="Noto Sans"/>
                <a:ea typeface="Noto Sans"/>
                <a:cs typeface="Noto Sans"/>
                <a:sym typeface="Noto Sans"/>
              </a:rPr>
              <a:t>Conclusioni</a:t>
            </a:r>
            <a:endParaRPr sz="2920"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517" name="Google Shape;517;p30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316325" y="56701"/>
            <a:ext cx="1500899" cy="92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1053713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30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521" name="Google Shape;521;p30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22" name="Google Shape;522;p30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523" name="Google Shape;523;p30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315896" y="306050"/>
            <a:ext cx="1218156" cy="615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4" name="Google Shape;524;p30"/>
          <p:cNvCxnSpPr/>
          <p:nvPr/>
        </p:nvCxnSpPr>
        <p:spPr>
          <a:xfrm rot="10800000">
            <a:off x="652700" y="1837375"/>
            <a:ext cx="1500900" cy="5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5" name="Google Shape;525;p30"/>
          <p:cNvSpPr/>
          <p:nvPr/>
        </p:nvSpPr>
        <p:spPr>
          <a:xfrm rot="-2843">
            <a:off x="3300710" y="2988333"/>
            <a:ext cx="362700" cy="117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30"/>
          <p:cNvSpPr/>
          <p:nvPr/>
        </p:nvSpPr>
        <p:spPr>
          <a:xfrm>
            <a:off x="4314625" y="4474525"/>
            <a:ext cx="618000" cy="92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30"/>
          <p:cNvSpPr/>
          <p:nvPr/>
        </p:nvSpPr>
        <p:spPr>
          <a:xfrm>
            <a:off x="1418150" y="2623550"/>
            <a:ext cx="74100" cy="59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30"/>
          <p:cNvSpPr/>
          <p:nvPr/>
        </p:nvSpPr>
        <p:spPr>
          <a:xfrm rot="-199934">
            <a:off x="6632952" y="4029450"/>
            <a:ext cx="11200" cy="153125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529" name="Google Shape;529;p30"/>
          <p:cNvCxnSpPr/>
          <p:nvPr/>
        </p:nvCxnSpPr>
        <p:spPr>
          <a:xfrm flipH="1">
            <a:off x="6641225" y="3600825"/>
            <a:ext cx="13200" cy="360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0" name="Google Shape;530;p30"/>
          <p:cNvSpPr/>
          <p:nvPr/>
        </p:nvSpPr>
        <p:spPr>
          <a:xfrm rot="-199934">
            <a:off x="6632952" y="3940925"/>
            <a:ext cx="11200" cy="153125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31" name="Google Shape;531;p30"/>
          <p:cNvSpPr/>
          <p:nvPr/>
        </p:nvSpPr>
        <p:spPr>
          <a:xfrm rot="-3866667">
            <a:off x="6616496" y="4125337"/>
            <a:ext cx="62659" cy="186327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32" name="Google Shape;532;p30"/>
          <p:cNvSpPr/>
          <p:nvPr/>
        </p:nvSpPr>
        <p:spPr>
          <a:xfrm>
            <a:off x="6598400" y="4155525"/>
            <a:ext cx="291300" cy="1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30"/>
          <p:cNvSpPr/>
          <p:nvPr/>
        </p:nvSpPr>
        <p:spPr>
          <a:xfrm>
            <a:off x="6637825" y="3490125"/>
            <a:ext cx="291300" cy="1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34" name="Google Shape;534;p30"/>
          <p:cNvCxnSpPr/>
          <p:nvPr/>
        </p:nvCxnSpPr>
        <p:spPr>
          <a:xfrm flipH="1">
            <a:off x="6641300" y="3632600"/>
            <a:ext cx="600" cy="175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5" name="Google Shape;535;p30"/>
          <p:cNvSpPr/>
          <p:nvPr/>
        </p:nvSpPr>
        <p:spPr>
          <a:xfrm>
            <a:off x="6634175" y="3637350"/>
            <a:ext cx="7200" cy="9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30"/>
          <p:cNvSpPr/>
          <p:nvPr/>
        </p:nvSpPr>
        <p:spPr>
          <a:xfrm rot="-5400000">
            <a:off x="7470550" y="4237075"/>
            <a:ext cx="81600" cy="90000"/>
          </a:xfrm>
          <a:prstGeom prst="rtTriangl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37" name="Google Shape;537;p30"/>
          <p:cNvCxnSpPr/>
          <p:nvPr/>
        </p:nvCxnSpPr>
        <p:spPr>
          <a:xfrm flipH="1" rot="10800000">
            <a:off x="7443800" y="4313225"/>
            <a:ext cx="40500" cy="13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8" name="Google Shape;538;p30"/>
          <p:cNvCxnSpPr/>
          <p:nvPr/>
        </p:nvCxnSpPr>
        <p:spPr>
          <a:xfrm rot="10800000">
            <a:off x="7564600" y="4237400"/>
            <a:ext cx="0" cy="41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9" name="Google Shape;539;p30"/>
          <p:cNvCxnSpPr/>
          <p:nvPr/>
        </p:nvCxnSpPr>
        <p:spPr>
          <a:xfrm flipH="1" rot="10800000">
            <a:off x="7542700" y="4223150"/>
            <a:ext cx="19500" cy="36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0" name="Google Shape;540;p30"/>
          <p:cNvCxnSpPr/>
          <p:nvPr/>
        </p:nvCxnSpPr>
        <p:spPr>
          <a:xfrm flipH="1" rot="10800000">
            <a:off x="7426400" y="4311275"/>
            <a:ext cx="57900" cy="17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1" name="Google Shape;541;p30"/>
          <p:cNvCxnSpPr/>
          <p:nvPr/>
        </p:nvCxnSpPr>
        <p:spPr>
          <a:xfrm flipH="1" rot="10800000">
            <a:off x="7396750" y="4322825"/>
            <a:ext cx="87600" cy="5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2" name="Google Shape;542;p30"/>
          <p:cNvSpPr txBox="1"/>
          <p:nvPr/>
        </p:nvSpPr>
        <p:spPr>
          <a:xfrm>
            <a:off x="6653650" y="3498775"/>
            <a:ext cx="7902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sp>
        <p:nvSpPr>
          <p:cNvPr id="543" name="Google Shape;543;p30"/>
          <p:cNvSpPr/>
          <p:nvPr/>
        </p:nvSpPr>
        <p:spPr>
          <a:xfrm>
            <a:off x="5668300" y="4043450"/>
            <a:ext cx="87600" cy="36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30"/>
          <p:cNvSpPr txBox="1"/>
          <p:nvPr/>
        </p:nvSpPr>
        <p:spPr>
          <a:xfrm>
            <a:off x="1079425" y="1233225"/>
            <a:ext cx="6957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Con SPB2 sar</a:t>
            </a: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à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 la prima volta in cui si osserveranno UHECR da quote orbitali!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45" name="Google Shape;545;p30"/>
          <p:cNvSpPr txBox="1"/>
          <p:nvPr/>
        </p:nvSpPr>
        <p:spPr>
          <a:xfrm>
            <a:off x="1079425" y="1787325"/>
            <a:ext cx="695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Noto Sans"/>
                <a:ea typeface="Noto Sans"/>
                <a:cs typeface="Noto Sans"/>
                <a:sym typeface="Noto Sans"/>
              </a:rPr>
              <a:t>Flight readiness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: 10 aprile 2023, base operativa di Wanaka (Nuova Zelanda) 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546" name="Google Shape;54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4200" y="2426359"/>
            <a:ext cx="3386851" cy="1903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88200" y="3008113"/>
            <a:ext cx="3774225" cy="1424775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30"/>
          <p:cNvSpPr txBox="1"/>
          <p:nvPr/>
        </p:nvSpPr>
        <p:spPr>
          <a:xfrm>
            <a:off x="5335150" y="2654175"/>
            <a:ext cx="358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200">
                <a:latin typeface="Noto Sans"/>
                <a:ea typeface="Noto Sans"/>
                <a:cs typeface="Noto Sans"/>
                <a:sym typeface="Noto Sans"/>
              </a:rPr>
              <a:t>Configurazione dei detector per POEMMA</a:t>
            </a:r>
            <a:endParaRPr i="1" sz="1200"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31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323175" y="148863"/>
            <a:ext cx="1500899" cy="92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1"/>
          <p:cNvPicPr preferRelativeResize="0"/>
          <p:nvPr/>
        </p:nvPicPr>
        <p:blipFill rotWithShape="1">
          <a:blip r:embed="rId4">
            <a:alphaModFix/>
          </a:blip>
          <a:srcRect b="0" l="-500" r="499" t="0"/>
          <a:stretch/>
        </p:blipFill>
        <p:spPr>
          <a:xfrm>
            <a:off x="1079425" y="1272600"/>
            <a:ext cx="6820426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3953650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31"/>
          <p:cNvSpPr txBox="1"/>
          <p:nvPr/>
        </p:nvSpPr>
        <p:spPr>
          <a:xfrm>
            <a:off x="3453925" y="4436025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557" name="Google Shape;557;p31"/>
          <p:cNvSpPr txBox="1"/>
          <p:nvPr/>
        </p:nvSpPr>
        <p:spPr>
          <a:xfrm>
            <a:off x="949475" y="4436025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58" name="Google Shape;558;p31"/>
          <p:cNvSpPr txBox="1"/>
          <p:nvPr>
            <p:ph idx="12" type="sldNum"/>
          </p:nvPr>
        </p:nvSpPr>
        <p:spPr>
          <a:xfrm>
            <a:off x="7351158" y="4416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559" name="Google Shape;559;p31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322721" y="381300"/>
            <a:ext cx="1218156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31"/>
          <p:cNvSpPr txBox="1"/>
          <p:nvPr/>
        </p:nvSpPr>
        <p:spPr>
          <a:xfrm>
            <a:off x="5712050" y="1927613"/>
            <a:ext cx="279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561" name="Google Shape;561;p31"/>
          <p:cNvCxnSpPr/>
          <p:nvPr/>
        </p:nvCxnSpPr>
        <p:spPr>
          <a:xfrm rot="10800000">
            <a:off x="652700" y="1837375"/>
            <a:ext cx="1500900" cy="5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2" name="Google Shape;562;p31"/>
          <p:cNvSpPr/>
          <p:nvPr/>
        </p:nvSpPr>
        <p:spPr>
          <a:xfrm rot="-2843">
            <a:off x="3300710" y="2988333"/>
            <a:ext cx="362700" cy="117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31"/>
          <p:cNvSpPr/>
          <p:nvPr/>
        </p:nvSpPr>
        <p:spPr>
          <a:xfrm>
            <a:off x="1418150" y="2623550"/>
            <a:ext cx="74100" cy="59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64" name="Google Shape;564;p31"/>
          <p:cNvCxnSpPr/>
          <p:nvPr/>
        </p:nvCxnSpPr>
        <p:spPr>
          <a:xfrm flipH="1">
            <a:off x="6641225" y="3600825"/>
            <a:ext cx="13200" cy="360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5" name="Google Shape;565;p31"/>
          <p:cNvSpPr/>
          <p:nvPr/>
        </p:nvSpPr>
        <p:spPr>
          <a:xfrm>
            <a:off x="6637825" y="3490125"/>
            <a:ext cx="291300" cy="1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66" name="Google Shape;566;p31"/>
          <p:cNvCxnSpPr/>
          <p:nvPr/>
        </p:nvCxnSpPr>
        <p:spPr>
          <a:xfrm flipH="1">
            <a:off x="6641300" y="3632600"/>
            <a:ext cx="600" cy="175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7" name="Google Shape;567;p31"/>
          <p:cNvSpPr/>
          <p:nvPr/>
        </p:nvSpPr>
        <p:spPr>
          <a:xfrm>
            <a:off x="6634175" y="3637350"/>
            <a:ext cx="7200" cy="9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31"/>
          <p:cNvSpPr/>
          <p:nvPr/>
        </p:nvSpPr>
        <p:spPr>
          <a:xfrm rot="-5400000">
            <a:off x="7470550" y="4237075"/>
            <a:ext cx="81600" cy="90000"/>
          </a:xfrm>
          <a:prstGeom prst="rtTriangl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69" name="Google Shape;569;p31"/>
          <p:cNvCxnSpPr/>
          <p:nvPr/>
        </p:nvCxnSpPr>
        <p:spPr>
          <a:xfrm flipH="1" rot="10800000">
            <a:off x="7443800" y="4313225"/>
            <a:ext cx="40500" cy="13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0" name="Google Shape;570;p31"/>
          <p:cNvCxnSpPr/>
          <p:nvPr/>
        </p:nvCxnSpPr>
        <p:spPr>
          <a:xfrm rot="10800000">
            <a:off x="7564600" y="4237400"/>
            <a:ext cx="0" cy="41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1" name="Google Shape;571;p31"/>
          <p:cNvCxnSpPr/>
          <p:nvPr/>
        </p:nvCxnSpPr>
        <p:spPr>
          <a:xfrm flipH="1" rot="10800000">
            <a:off x="7542700" y="4223150"/>
            <a:ext cx="19500" cy="36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2" name="Google Shape;572;p31"/>
          <p:cNvCxnSpPr/>
          <p:nvPr/>
        </p:nvCxnSpPr>
        <p:spPr>
          <a:xfrm flipH="1" rot="10800000">
            <a:off x="7426400" y="4311275"/>
            <a:ext cx="57900" cy="17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3" name="Google Shape;573;p31"/>
          <p:cNvCxnSpPr/>
          <p:nvPr/>
        </p:nvCxnSpPr>
        <p:spPr>
          <a:xfrm flipH="1" rot="10800000">
            <a:off x="7396750" y="4322825"/>
            <a:ext cx="87600" cy="5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4" name="Google Shape;574;p31"/>
          <p:cNvSpPr txBox="1"/>
          <p:nvPr/>
        </p:nvSpPr>
        <p:spPr>
          <a:xfrm>
            <a:off x="6653650" y="3498775"/>
            <a:ext cx="7902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sp>
        <p:nvSpPr>
          <p:cNvPr id="575" name="Google Shape;575;p31"/>
          <p:cNvSpPr/>
          <p:nvPr/>
        </p:nvSpPr>
        <p:spPr>
          <a:xfrm>
            <a:off x="5668300" y="4043450"/>
            <a:ext cx="87600" cy="36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31"/>
          <p:cNvSpPr txBox="1"/>
          <p:nvPr/>
        </p:nvSpPr>
        <p:spPr>
          <a:xfrm>
            <a:off x="1224025" y="2232925"/>
            <a:ext cx="65586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3700">
                <a:latin typeface="Noto Sans Medium"/>
                <a:ea typeface="Noto Sans Medium"/>
                <a:cs typeface="Noto Sans Medium"/>
                <a:sym typeface="Noto Sans Medium"/>
              </a:rPr>
              <a:t>Grazie per l’attenzione!</a:t>
            </a:r>
            <a:endParaRPr sz="3700"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title"/>
          </p:nvPr>
        </p:nvSpPr>
        <p:spPr>
          <a:xfrm>
            <a:off x="3152725" y="253938"/>
            <a:ext cx="270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3020">
                <a:latin typeface="Noto Sans"/>
                <a:ea typeface="Noto Sans"/>
                <a:cs typeface="Noto Sans"/>
                <a:sym typeface="Noto Sans"/>
              </a:rPr>
              <a:t>Indice</a:t>
            </a:r>
            <a:endParaRPr b="1" sz="3020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628050" y="1381925"/>
            <a:ext cx="7887900" cy="297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30200" lvl="0" marL="9144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"/>
              <a:buChar char="❏"/>
            </a:pPr>
            <a:r>
              <a:rPr lang="it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Studio dell’ efficienza di trigger </a:t>
            </a:r>
            <a:br>
              <a:rPr lang="it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</a:br>
            <a:endParaRPr sz="1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"/>
              <a:buChar char="❏"/>
            </a:pPr>
            <a:r>
              <a:rPr lang="it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Criticità riscontrate durante l’elaborazione dei dati</a:t>
            </a:r>
            <a:br>
              <a:rPr lang="it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</a:br>
            <a:endParaRPr sz="1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302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"/>
              <a:buChar char="❏"/>
            </a:pPr>
            <a:r>
              <a:rPr lang="it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Confronto con le precedenti missioni e conclusioni</a:t>
            </a:r>
            <a:endParaRPr sz="1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300175" y="56712"/>
            <a:ext cx="1560951" cy="9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1209650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483100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78" name="Google Shape;78;p14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287550" y="306062"/>
            <a:ext cx="1246500" cy="62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32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323175" y="148863"/>
            <a:ext cx="1500899" cy="92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32"/>
          <p:cNvPicPr preferRelativeResize="0"/>
          <p:nvPr/>
        </p:nvPicPr>
        <p:blipFill rotWithShape="1">
          <a:blip r:embed="rId4">
            <a:alphaModFix/>
          </a:blip>
          <a:srcRect b="0" l="-500" r="499" t="0"/>
          <a:stretch/>
        </p:blipFill>
        <p:spPr>
          <a:xfrm>
            <a:off x="1079425" y="1272600"/>
            <a:ext cx="6820426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3953650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32"/>
          <p:cNvSpPr txBox="1"/>
          <p:nvPr/>
        </p:nvSpPr>
        <p:spPr>
          <a:xfrm>
            <a:off x="3453925" y="4436025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585" name="Google Shape;585;p32"/>
          <p:cNvSpPr txBox="1"/>
          <p:nvPr/>
        </p:nvSpPr>
        <p:spPr>
          <a:xfrm>
            <a:off x="949475" y="4436025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86" name="Google Shape;586;p32"/>
          <p:cNvSpPr txBox="1"/>
          <p:nvPr>
            <p:ph idx="12" type="sldNum"/>
          </p:nvPr>
        </p:nvSpPr>
        <p:spPr>
          <a:xfrm>
            <a:off x="7351158" y="4416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587" name="Google Shape;587;p32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322721" y="381300"/>
            <a:ext cx="1218156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2"/>
          <p:cNvSpPr txBox="1"/>
          <p:nvPr/>
        </p:nvSpPr>
        <p:spPr>
          <a:xfrm>
            <a:off x="5712050" y="1927613"/>
            <a:ext cx="279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589" name="Google Shape;589;p32"/>
          <p:cNvCxnSpPr/>
          <p:nvPr/>
        </p:nvCxnSpPr>
        <p:spPr>
          <a:xfrm rot="10800000">
            <a:off x="652700" y="1837375"/>
            <a:ext cx="1500900" cy="5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0" name="Google Shape;590;p32"/>
          <p:cNvSpPr/>
          <p:nvPr/>
        </p:nvSpPr>
        <p:spPr>
          <a:xfrm rot="-2843">
            <a:off x="3300710" y="2988333"/>
            <a:ext cx="362700" cy="117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32"/>
          <p:cNvSpPr/>
          <p:nvPr/>
        </p:nvSpPr>
        <p:spPr>
          <a:xfrm>
            <a:off x="1418150" y="2623550"/>
            <a:ext cx="74100" cy="59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92" name="Google Shape;592;p32"/>
          <p:cNvCxnSpPr/>
          <p:nvPr/>
        </p:nvCxnSpPr>
        <p:spPr>
          <a:xfrm flipH="1">
            <a:off x="6641225" y="3600825"/>
            <a:ext cx="13200" cy="360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3" name="Google Shape;593;p32"/>
          <p:cNvSpPr/>
          <p:nvPr/>
        </p:nvSpPr>
        <p:spPr>
          <a:xfrm>
            <a:off x="6637825" y="3490125"/>
            <a:ext cx="291300" cy="1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94" name="Google Shape;594;p32"/>
          <p:cNvCxnSpPr/>
          <p:nvPr/>
        </p:nvCxnSpPr>
        <p:spPr>
          <a:xfrm flipH="1">
            <a:off x="6641300" y="3632600"/>
            <a:ext cx="600" cy="175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5" name="Google Shape;595;p32"/>
          <p:cNvSpPr/>
          <p:nvPr/>
        </p:nvSpPr>
        <p:spPr>
          <a:xfrm>
            <a:off x="6634175" y="3637350"/>
            <a:ext cx="7200" cy="9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32"/>
          <p:cNvSpPr/>
          <p:nvPr/>
        </p:nvSpPr>
        <p:spPr>
          <a:xfrm rot="-5400000">
            <a:off x="7470550" y="4237075"/>
            <a:ext cx="81600" cy="90000"/>
          </a:xfrm>
          <a:prstGeom prst="rtTriangl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97" name="Google Shape;597;p32"/>
          <p:cNvCxnSpPr/>
          <p:nvPr/>
        </p:nvCxnSpPr>
        <p:spPr>
          <a:xfrm flipH="1" rot="10800000">
            <a:off x="7443800" y="4313225"/>
            <a:ext cx="40500" cy="13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8" name="Google Shape;598;p32"/>
          <p:cNvCxnSpPr/>
          <p:nvPr/>
        </p:nvCxnSpPr>
        <p:spPr>
          <a:xfrm rot="10800000">
            <a:off x="7564600" y="4237400"/>
            <a:ext cx="0" cy="41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9" name="Google Shape;599;p32"/>
          <p:cNvCxnSpPr/>
          <p:nvPr/>
        </p:nvCxnSpPr>
        <p:spPr>
          <a:xfrm flipH="1" rot="10800000">
            <a:off x="7542700" y="4223150"/>
            <a:ext cx="19500" cy="36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0" name="Google Shape;600;p32"/>
          <p:cNvCxnSpPr/>
          <p:nvPr/>
        </p:nvCxnSpPr>
        <p:spPr>
          <a:xfrm flipH="1" rot="10800000">
            <a:off x="7426400" y="4311275"/>
            <a:ext cx="57900" cy="17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1" name="Google Shape;601;p32"/>
          <p:cNvCxnSpPr/>
          <p:nvPr/>
        </p:nvCxnSpPr>
        <p:spPr>
          <a:xfrm flipH="1" rot="10800000">
            <a:off x="7396750" y="4322825"/>
            <a:ext cx="87600" cy="5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2" name="Google Shape;602;p32"/>
          <p:cNvSpPr txBox="1"/>
          <p:nvPr/>
        </p:nvSpPr>
        <p:spPr>
          <a:xfrm>
            <a:off x="6653650" y="3498775"/>
            <a:ext cx="7902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sp>
        <p:nvSpPr>
          <p:cNvPr id="603" name="Google Shape;603;p32"/>
          <p:cNvSpPr/>
          <p:nvPr/>
        </p:nvSpPr>
        <p:spPr>
          <a:xfrm>
            <a:off x="5668300" y="4043450"/>
            <a:ext cx="87600" cy="36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32"/>
          <p:cNvSpPr txBox="1"/>
          <p:nvPr/>
        </p:nvSpPr>
        <p:spPr>
          <a:xfrm>
            <a:off x="1224025" y="2232925"/>
            <a:ext cx="65586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latin typeface="Noto Sans"/>
                <a:ea typeface="Noto Sans"/>
                <a:cs typeface="Noto Sans"/>
                <a:sym typeface="Noto Sans"/>
              </a:rPr>
              <a:t>Slide di backup</a:t>
            </a:r>
            <a:endParaRPr b="1" sz="3700"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3"/>
          <p:cNvSpPr txBox="1"/>
          <p:nvPr>
            <p:ph type="title"/>
          </p:nvPr>
        </p:nvSpPr>
        <p:spPr>
          <a:xfrm>
            <a:off x="2013025" y="149725"/>
            <a:ext cx="498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1920">
                <a:latin typeface="Noto Sans"/>
                <a:ea typeface="Noto Sans"/>
                <a:cs typeface="Noto Sans"/>
                <a:sym typeface="Noto Sans"/>
              </a:rPr>
              <a:t>Schema completo della logica di trigger del FT</a:t>
            </a:r>
            <a:endParaRPr b="1" sz="1920"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610" name="Google Shape;610;p33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511412" y="56700"/>
            <a:ext cx="1305813" cy="80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950813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33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614" name="Google Shape;614;p33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15" name="Google Shape;615;p33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616" name="Google Shape;616;p33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484350" y="306050"/>
            <a:ext cx="1049702" cy="530466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33"/>
          <p:cNvSpPr txBox="1"/>
          <p:nvPr/>
        </p:nvSpPr>
        <p:spPr>
          <a:xfrm>
            <a:off x="5712050" y="1927613"/>
            <a:ext cx="279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618" name="Google Shape;618;p33"/>
          <p:cNvCxnSpPr/>
          <p:nvPr/>
        </p:nvCxnSpPr>
        <p:spPr>
          <a:xfrm rot="10800000">
            <a:off x="652700" y="1837375"/>
            <a:ext cx="1500900" cy="5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9" name="Google Shape;619;p33"/>
          <p:cNvSpPr/>
          <p:nvPr/>
        </p:nvSpPr>
        <p:spPr>
          <a:xfrm rot="-2843">
            <a:off x="3300710" y="2988333"/>
            <a:ext cx="362700" cy="117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33"/>
          <p:cNvSpPr/>
          <p:nvPr/>
        </p:nvSpPr>
        <p:spPr>
          <a:xfrm>
            <a:off x="4314625" y="4474525"/>
            <a:ext cx="618000" cy="92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33"/>
          <p:cNvSpPr/>
          <p:nvPr/>
        </p:nvSpPr>
        <p:spPr>
          <a:xfrm>
            <a:off x="1418150" y="2623550"/>
            <a:ext cx="74100" cy="59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33"/>
          <p:cNvSpPr/>
          <p:nvPr/>
        </p:nvSpPr>
        <p:spPr>
          <a:xfrm rot="-199934">
            <a:off x="6632952" y="4029450"/>
            <a:ext cx="11200" cy="153125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623" name="Google Shape;623;p33"/>
          <p:cNvCxnSpPr/>
          <p:nvPr/>
        </p:nvCxnSpPr>
        <p:spPr>
          <a:xfrm flipH="1">
            <a:off x="6641225" y="3600825"/>
            <a:ext cx="13200" cy="360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4" name="Google Shape;624;p33"/>
          <p:cNvSpPr/>
          <p:nvPr/>
        </p:nvSpPr>
        <p:spPr>
          <a:xfrm rot="-199934">
            <a:off x="6632952" y="3940925"/>
            <a:ext cx="11200" cy="153125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5" name="Google Shape;625;p33"/>
          <p:cNvSpPr/>
          <p:nvPr/>
        </p:nvSpPr>
        <p:spPr>
          <a:xfrm rot="-3866667">
            <a:off x="6616496" y="4125337"/>
            <a:ext cx="62659" cy="186327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6" name="Google Shape;626;p33"/>
          <p:cNvSpPr/>
          <p:nvPr/>
        </p:nvSpPr>
        <p:spPr>
          <a:xfrm>
            <a:off x="6598400" y="4155525"/>
            <a:ext cx="291300" cy="1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33"/>
          <p:cNvSpPr/>
          <p:nvPr/>
        </p:nvSpPr>
        <p:spPr>
          <a:xfrm>
            <a:off x="6637825" y="3490125"/>
            <a:ext cx="291300" cy="1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28" name="Google Shape;628;p33"/>
          <p:cNvCxnSpPr/>
          <p:nvPr/>
        </p:nvCxnSpPr>
        <p:spPr>
          <a:xfrm flipH="1">
            <a:off x="6641300" y="3632600"/>
            <a:ext cx="600" cy="175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9" name="Google Shape;629;p33"/>
          <p:cNvSpPr/>
          <p:nvPr/>
        </p:nvSpPr>
        <p:spPr>
          <a:xfrm>
            <a:off x="6634175" y="3637350"/>
            <a:ext cx="7200" cy="9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33"/>
          <p:cNvSpPr/>
          <p:nvPr/>
        </p:nvSpPr>
        <p:spPr>
          <a:xfrm rot="-5400000">
            <a:off x="7470550" y="4237075"/>
            <a:ext cx="81600" cy="90000"/>
          </a:xfrm>
          <a:prstGeom prst="rtTriangl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31" name="Google Shape;631;p33"/>
          <p:cNvCxnSpPr/>
          <p:nvPr/>
        </p:nvCxnSpPr>
        <p:spPr>
          <a:xfrm flipH="1" rot="10800000">
            <a:off x="7443800" y="4313225"/>
            <a:ext cx="40500" cy="13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2" name="Google Shape;632;p33"/>
          <p:cNvCxnSpPr/>
          <p:nvPr/>
        </p:nvCxnSpPr>
        <p:spPr>
          <a:xfrm rot="10800000">
            <a:off x="7564600" y="4237400"/>
            <a:ext cx="0" cy="41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3" name="Google Shape;633;p33"/>
          <p:cNvCxnSpPr/>
          <p:nvPr/>
        </p:nvCxnSpPr>
        <p:spPr>
          <a:xfrm flipH="1" rot="10800000">
            <a:off x="7542700" y="4223150"/>
            <a:ext cx="19500" cy="36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4" name="Google Shape;634;p33"/>
          <p:cNvCxnSpPr/>
          <p:nvPr/>
        </p:nvCxnSpPr>
        <p:spPr>
          <a:xfrm flipH="1" rot="10800000">
            <a:off x="7426400" y="4311275"/>
            <a:ext cx="57900" cy="17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5" name="Google Shape;635;p33"/>
          <p:cNvCxnSpPr/>
          <p:nvPr/>
        </p:nvCxnSpPr>
        <p:spPr>
          <a:xfrm flipH="1" rot="10800000">
            <a:off x="7396750" y="4322825"/>
            <a:ext cx="87600" cy="5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6" name="Google Shape;636;p33"/>
          <p:cNvSpPr txBox="1"/>
          <p:nvPr/>
        </p:nvSpPr>
        <p:spPr>
          <a:xfrm>
            <a:off x="6653650" y="3498775"/>
            <a:ext cx="7902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sp>
        <p:nvSpPr>
          <p:cNvPr id="637" name="Google Shape;637;p33"/>
          <p:cNvSpPr/>
          <p:nvPr/>
        </p:nvSpPr>
        <p:spPr>
          <a:xfrm>
            <a:off x="5216350" y="4069125"/>
            <a:ext cx="560400" cy="23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33"/>
          <p:cNvSpPr/>
          <p:nvPr/>
        </p:nvSpPr>
        <p:spPr>
          <a:xfrm>
            <a:off x="5668300" y="4043450"/>
            <a:ext cx="87600" cy="36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9" name="Google Shape;63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16875" y="1009900"/>
            <a:ext cx="4339051" cy="3543201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33"/>
          <p:cNvSpPr/>
          <p:nvPr/>
        </p:nvSpPr>
        <p:spPr>
          <a:xfrm>
            <a:off x="880500" y="1025750"/>
            <a:ext cx="2964600" cy="3511500"/>
          </a:xfrm>
          <a:prstGeom prst="rect">
            <a:avLst/>
          </a:prstGeom>
          <a:solidFill>
            <a:srgbClr val="EAF7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1" name="Google Shape;641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92253" y="1136488"/>
            <a:ext cx="2245250" cy="20623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2" name="Google Shape;642;p33"/>
          <p:cNvCxnSpPr/>
          <p:nvPr/>
        </p:nvCxnSpPr>
        <p:spPr>
          <a:xfrm rot="5400000">
            <a:off x="2516321" y="3301895"/>
            <a:ext cx="197100" cy="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43" name="Google Shape;643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25900" y="3405256"/>
            <a:ext cx="1177950" cy="1070544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33"/>
          <p:cNvSpPr txBox="1"/>
          <p:nvPr/>
        </p:nvSpPr>
        <p:spPr>
          <a:xfrm>
            <a:off x="880500" y="1850675"/>
            <a:ext cx="687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8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4 MAPMT a livello di pixel</a:t>
            </a:r>
            <a:endParaRPr sz="800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45" name="Google Shape;645;p33"/>
          <p:cNvSpPr txBox="1"/>
          <p:nvPr/>
        </p:nvSpPr>
        <p:spPr>
          <a:xfrm>
            <a:off x="1140725" y="3601975"/>
            <a:ext cx="834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Le stesse </a:t>
            </a:r>
            <a:r>
              <a:rPr lang="it" sz="8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4 MAPMT a livello di MacroPixel</a:t>
            </a:r>
            <a:endParaRPr sz="800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46" name="Google Shape;646;p33"/>
          <p:cNvSpPr/>
          <p:nvPr/>
        </p:nvSpPr>
        <p:spPr>
          <a:xfrm>
            <a:off x="7002575" y="3808400"/>
            <a:ext cx="571500" cy="297600"/>
          </a:xfrm>
          <a:prstGeom prst="rect">
            <a:avLst/>
          </a:prstGeom>
          <a:noFill/>
          <a:ln cap="flat" cmpd="sng" w="9525">
            <a:solidFill>
              <a:srgbClr val="FF63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33"/>
          <p:cNvSpPr txBox="1"/>
          <p:nvPr/>
        </p:nvSpPr>
        <p:spPr>
          <a:xfrm>
            <a:off x="3879300" y="1505725"/>
            <a:ext cx="941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/>
              <a:t>Per una 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/>
              <a:t>singola 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/>
              <a:t>PDM (36 PMT)</a:t>
            </a:r>
            <a:endParaRPr sz="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4"/>
          <p:cNvSpPr txBox="1"/>
          <p:nvPr>
            <p:ph type="title"/>
          </p:nvPr>
        </p:nvSpPr>
        <p:spPr>
          <a:xfrm>
            <a:off x="1510675" y="217800"/>
            <a:ext cx="598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320">
                <a:latin typeface="Noto Sans"/>
                <a:ea typeface="Noto Sans"/>
                <a:cs typeface="Noto Sans"/>
                <a:sym typeface="Noto Sans"/>
              </a:rPr>
              <a:t>Parametri della logica di trigger</a:t>
            </a:r>
            <a:endParaRPr sz="2320"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653" name="Google Shape;653;p34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461275" y="56700"/>
            <a:ext cx="1355950" cy="840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960913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34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657" name="Google Shape;657;p34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58" name="Google Shape;658;p34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659" name="Google Shape;659;p34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503883" y="306052"/>
            <a:ext cx="1030164" cy="52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41375" y="1029738"/>
            <a:ext cx="2304643" cy="3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34"/>
          <p:cNvSpPr txBox="1"/>
          <p:nvPr/>
        </p:nvSpPr>
        <p:spPr>
          <a:xfrm>
            <a:off x="514100" y="1083700"/>
            <a:ext cx="8375700" cy="3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Il valore di soglia </a:t>
            </a:r>
            <a:r>
              <a:rPr lang="it" strike="noStrike">
                <a:latin typeface="Noto Sans"/>
                <a:ea typeface="Noto Sans"/>
                <a:cs typeface="Noto Sans"/>
                <a:sym typeface="Noto Sans"/>
              </a:rPr>
              <a:t>è</a:t>
            </a:r>
            <a:r>
              <a:rPr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 :</a:t>
            </a:r>
            <a:endParaRPr strike="noStrike">
              <a:solidFill>
                <a:srgbClr val="1C1C1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spcBef>
                <a:spcPts val="1140"/>
              </a:spcBef>
              <a:spcAft>
                <a:spcPts val="0"/>
              </a:spcAft>
              <a:buNone/>
            </a:pPr>
            <a:r>
              <a:rPr i="1"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λ</a:t>
            </a:r>
            <a:r>
              <a:rPr b="1" baseline="-25000" i="1"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i</a:t>
            </a:r>
            <a:r>
              <a:rPr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it" strike="noStrike">
                <a:latin typeface="Noto Sans"/>
                <a:ea typeface="Noto Sans"/>
                <a:cs typeface="Noto Sans"/>
                <a:sym typeface="Noto Sans"/>
              </a:rPr>
              <a:t>: </a:t>
            </a:r>
            <a:r>
              <a:rPr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count rate medio nel macropixel </a:t>
            </a:r>
            <a:r>
              <a:rPr i="1"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i</a:t>
            </a:r>
            <a:r>
              <a:rPr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 sui 16384 GTU antecedenti all’aggiornamento della soglia </a:t>
            </a:r>
            <a:endParaRPr strike="noStrike">
              <a:solidFill>
                <a:srgbClr val="1C1C1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just">
              <a:spcBef>
                <a:spcPts val="1140"/>
              </a:spcBef>
              <a:spcAft>
                <a:spcPts val="0"/>
              </a:spcAft>
              <a:buNone/>
            </a:pPr>
            <a:r>
              <a:rPr i="1"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n</a:t>
            </a:r>
            <a:r>
              <a:rPr b="1" baseline="-25000" i="1"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σ</a:t>
            </a:r>
            <a:r>
              <a:rPr baseline="-25000" i="1"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: parametro che controlla il valore finale della soglia</a:t>
            </a:r>
            <a:br>
              <a:rPr lang="it">
                <a:latin typeface="Noto Sans"/>
                <a:ea typeface="Noto Sans"/>
                <a:cs typeface="Noto Sans"/>
                <a:sym typeface="Noto Sans"/>
              </a:rPr>
            </a:br>
            <a:br>
              <a:rPr lang="it">
                <a:latin typeface="Noto Sans"/>
                <a:ea typeface="Noto Sans"/>
                <a:cs typeface="Noto Sans"/>
                <a:sym typeface="Noto Sans"/>
              </a:rPr>
            </a:br>
            <a:r>
              <a:rPr lang="it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Se</a:t>
            </a:r>
            <a:r>
              <a:rPr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 i conteggi segu</a:t>
            </a:r>
            <a:r>
              <a:rPr lang="it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o</a:t>
            </a:r>
            <a:r>
              <a:rPr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no una distribuzione poissoniana, </a:t>
            </a:r>
            <a:br>
              <a:rPr lang="it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la soglia </a:t>
            </a:r>
            <a:r>
              <a:rPr i="1"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THR</a:t>
            </a:r>
            <a:r>
              <a:rPr baseline="-25000" i="1"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i</a:t>
            </a:r>
            <a:r>
              <a:rPr i="1"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altro non </a:t>
            </a:r>
            <a:r>
              <a:rPr lang="it" strike="noStrike">
                <a:latin typeface="Noto Sans"/>
                <a:ea typeface="Noto Sans"/>
                <a:cs typeface="Noto Sans"/>
                <a:sym typeface="Noto Sans"/>
              </a:rPr>
              <a:t>è</a:t>
            </a:r>
            <a:r>
              <a:rPr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 che </a:t>
            </a:r>
            <a:br>
              <a:rPr lang="it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i="1"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n</a:t>
            </a:r>
            <a:r>
              <a:rPr baseline="-25000" i="1"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σ</a:t>
            </a:r>
            <a:r>
              <a:rPr baseline="-25000"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 volte la deviazione stan</a:t>
            </a:r>
            <a:r>
              <a:rPr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dard </a:t>
            </a:r>
            <a:endParaRPr strike="noStrike">
              <a:solidFill>
                <a:srgbClr val="1C1C1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l">
              <a:spcBef>
                <a:spcPts val="1140"/>
              </a:spcBef>
              <a:spcAft>
                <a:spcPts val="0"/>
              </a:spcAft>
              <a:buNone/>
            </a:pPr>
            <a:r>
              <a:rPr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La logica di trigger ha 4 parametri:    </a:t>
            </a:r>
            <a:br>
              <a:rPr lang="it">
                <a:latin typeface="Noto Sans"/>
                <a:ea typeface="Noto Sans"/>
                <a:cs typeface="Noto Sans"/>
                <a:sym typeface="Noto Sans"/>
              </a:rPr>
            </a:br>
            <a:r>
              <a:rPr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Test fatti su EAS simulati (Conex) permettono di definire un range di apprezzamento: </a:t>
            </a:r>
            <a:endParaRPr strike="noStrike">
              <a:solidFill>
                <a:srgbClr val="1C1C1C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662" name="Google Shape;662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84900" y="3608500"/>
            <a:ext cx="3272500" cy="786300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34"/>
          <p:cNvSpPr txBox="1"/>
          <p:nvPr/>
        </p:nvSpPr>
        <p:spPr>
          <a:xfrm>
            <a:off x="3374913" y="2905550"/>
            <a:ext cx="1560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140"/>
              </a:spcBef>
              <a:spcAft>
                <a:spcPts val="0"/>
              </a:spcAft>
              <a:buNone/>
            </a:pPr>
            <a:r>
              <a:rPr b="1" i="1" lang="it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n</a:t>
            </a:r>
            <a:r>
              <a:rPr b="1" baseline="-25000" i="1" lang="it" sz="1500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σ</a:t>
            </a:r>
            <a:r>
              <a:rPr b="1" i="1" lang="it" sz="1500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 , </a:t>
            </a:r>
            <a:r>
              <a:rPr b="1" i="1" lang="it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n</a:t>
            </a:r>
            <a:r>
              <a:rPr b="1" baseline="-25000" i="1" lang="it" sz="1500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hot </a:t>
            </a:r>
            <a:r>
              <a:rPr b="1" i="1" lang="it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, n</a:t>
            </a:r>
            <a:r>
              <a:rPr b="1" baseline="-25000" i="1" lang="it" sz="1500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active </a:t>
            </a:r>
            <a:r>
              <a:rPr b="1" i="1" lang="it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, l </a:t>
            </a:r>
            <a:endParaRPr/>
          </a:p>
        </p:txBody>
      </p:sp>
      <p:pic>
        <p:nvPicPr>
          <p:cNvPr id="664" name="Google Shape;664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08750" y="3619441"/>
            <a:ext cx="2536450" cy="76441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34"/>
          <p:cNvSpPr txBox="1"/>
          <p:nvPr/>
        </p:nvSpPr>
        <p:spPr>
          <a:xfrm>
            <a:off x="4231500" y="2490050"/>
            <a:ext cx="4878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95250" lvl="0" marL="0" rtl="0" algn="l">
              <a:spcBef>
                <a:spcPts val="1140"/>
              </a:spcBef>
              <a:spcAft>
                <a:spcPts val="0"/>
              </a:spcAft>
              <a:buClr>
                <a:srgbClr val="FF6363"/>
              </a:buClr>
              <a:buSzPts val="1500"/>
              <a:buFont typeface="Noto Sans Symbols"/>
              <a:buChar char="✔"/>
            </a:pPr>
            <a:r>
              <a:rPr lang="it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 Sorgenti di luci diffuse e persistenti non danno trigger</a:t>
            </a:r>
            <a:endParaRPr>
              <a:solidFill>
                <a:srgbClr val="1C1C1C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5"/>
          <p:cNvSpPr txBox="1"/>
          <p:nvPr>
            <p:ph type="title"/>
          </p:nvPr>
        </p:nvSpPr>
        <p:spPr>
          <a:xfrm>
            <a:off x="2013025" y="250200"/>
            <a:ext cx="498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320">
                <a:latin typeface="Noto Sans"/>
                <a:ea typeface="Noto Sans"/>
                <a:cs typeface="Noto Sans"/>
                <a:sym typeface="Noto Sans"/>
              </a:rPr>
              <a:t>Evento da diversi punti di vista</a:t>
            </a:r>
            <a:endParaRPr b="1" sz="2320"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671" name="Google Shape;671;p35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421270" y="56700"/>
            <a:ext cx="1395955" cy="86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993275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35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675" name="Google Shape;675;p35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76" name="Google Shape;676;p35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677" name="Google Shape;677;p35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426400" y="306050"/>
            <a:ext cx="1107651" cy="559759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35"/>
          <p:cNvSpPr txBox="1"/>
          <p:nvPr/>
        </p:nvSpPr>
        <p:spPr>
          <a:xfrm>
            <a:off x="5712050" y="1927613"/>
            <a:ext cx="279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679" name="Google Shape;679;p35"/>
          <p:cNvCxnSpPr/>
          <p:nvPr/>
        </p:nvCxnSpPr>
        <p:spPr>
          <a:xfrm rot="10800000">
            <a:off x="652700" y="1837375"/>
            <a:ext cx="1500900" cy="5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0" name="Google Shape;680;p35"/>
          <p:cNvSpPr/>
          <p:nvPr/>
        </p:nvSpPr>
        <p:spPr>
          <a:xfrm rot="-2843">
            <a:off x="3300710" y="2988333"/>
            <a:ext cx="362700" cy="117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35"/>
          <p:cNvSpPr/>
          <p:nvPr/>
        </p:nvSpPr>
        <p:spPr>
          <a:xfrm>
            <a:off x="4314625" y="4474525"/>
            <a:ext cx="618000" cy="92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35"/>
          <p:cNvSpPr/>
          <p:nvPr/>
        </p:nvSpPr>
        <p:spPr>
          <a:xfrm>
            <a:off x="1418150" y="2623550"/>
            <a:ext cx="74100" cy="59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35"/>
          <p:cNvSpPr/>
          <p:nvPr/>
        </p:nvSpPr>
        <p:spPr>
          <a:xfrm rot="-199934">
            <a:off x="6632952" y="4029450"/>
            <a:ext cx="11200" cy="153125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684" name="Google Shape;684;p35"/>
          <p:cNvCxnSpPr/>
          <p:nvPr/>
        </p:nvCxnSpPr>
        <p:spPr>
          <a:xfrm flipH="1">
            <a:off x="6641225" y="3600825"/>
            <a:ext cx="13200" cy="360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5" name="Google Shape;685;p35"/>
          <p:cNvSpPr/>
          <p:nvPr/>
        </p:nvSpPr>
        <p:spPr>
          <a:xfrm rot="-199934">
            <a:off x="6632952" y="3940925"/>
            <a:ext cx="11200" cy="153125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86" name="Google Shape;686;p35"/>
          <p:cNvSpPr/>
          <p:nvPr/>
        </p:nvSpPr>
        <p:spPr>
          <a:xfrm rot="-3866667">
            <a:off x="6616496" y="4125337"/>
            <a:ext cx="62659" cy="186327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87" name="Google Shape;687;p35"/>
          <p:cNvSpPr/>
          <p:nvPr/>
        </p:nvSpPr>
        <p:spPr>
          <a:xfrm>
            <a:off x="6598400" y="4155525"/>
            <a:ext cx="291300" cy="1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35"/>
          <p:cNvSpPr/>
          <p:nvPr/>
        </p:nvSpPr>
        <p:spPr>
          <a:xfrm>
            <a:off x="6637825" y="3490125"/>
            <a:ext cx="291300" cy="1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89" name="Google Shape;689;p35"/>
          <p:cNvCxnSpPr/>
          <p:nvPr/>
        </p:nvCxnSpPr>
        <p:spPr>
          <a:xfrm flipH="1">
            <a:off x="6641300" y="3632600"/>
            <a:ext cx="600" cy="175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0" name="Google Shape;690;p35"/>
          <p:cNvSpPr/>
          <p:nvPr/>
        </p:nvSpPr>
        <p:spPr>
          <a:xfrm>
            <a:off x="6634175" y="3637350"/>
            <a:ext cx="7200" cy="9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35"/>
          <p:cNvSpPr/>
          <p:nvPr/>
        </p:nvSpPr>
        <p:spPr>
          <a:xfrm rot="-5400000">
            <a:off x="7470550" y="4237075"/>
            <a:ext cx="81600" cy="90000"/>
          </a:xfrm>
          <a:prstGeom prst="rtTriangl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92" name="Google Shape;692;p35"/>
          <p:cNvCxnSpPr/>
          <p:nvPr/>
        </p:nvCxnSpPr>
        <p:spPr>
          <a:xfrm flipH="1" rot="10800000">
            <a:off x="7443800" y="4313225"/>
            <a:ext cx="40500" cy="13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3" name="Google Shape;693;p35"/>
          <p:cNvCxnSpPr/>
          <p:nvPr/>
        </p:nvCxnSpPr>
        <p:spPr>
          <a:xfrm rot="10800000">
            <a:off x="7564600" y="4237400"/>
            <a:ext cx="0" cy="41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4" name="Google Shape;694;p35"/>
          <p:cNvCxnSpPr/>
          <p:nvPr/>
        </p:nvCxnSpPr>
        <p:spPr>
          <a:xfrm flipH="1" rot="10800000">
            <a:off x="7542700" y="4223150"/>
            <a:ext cx="19500" cy="36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5" name="Google Shape;695;p35"/>
          <p:cNvCxnSpPr/>
          <p:nvPr/>
        </p:nvCxnSpPr>
        <p:spPr>
          <a:xfrm flipH="1" rot="10800000">
            <a:off x="7426400" y="4311275"/>
            <a:ext cx="57900" cy="17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6" name="Google Shape;696;p35"/>
          <p:cNvCxnSpPr/>
          <p:nvPr/>
        </p:nvCxnSpPr>
        <p:spPr>
          <a:xfrm flipH="1" rot="10800000">
            <a:off x="7396750" y="4322825"/>
            <a:ext cx="87600" cy="5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7" name="Google Shape;697;p35"/>
          <p:cNvSpPr txBox="1"/>
          <p:nvPr/>
        </p:nvSpPr>
        <p:spPr>
          <a:xfrm>
            <a:off x="6653650" y="3498775"/>
            <a:ext cx="7902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sp>
        <p:nvSpPr>
          <p:cNvPr id="698" name="Google Shape;698;p35"/>
          <p:cNvSpPr/>
          <p:nvPr/>
        </p:nvSpPr>
        <p:spPr>
          <a:xfrm>
            <a:off x="5216350" y="4069125"/>
            <a:ext cx="560400" cy="23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35"/>
          <p:cNvSpPr/>
          <p:nvPr/>
        </p:nvSpPr>
        <p:spPr>
          <a:xfrm>
            <a:off x="5668300" y="4043450"/>
            <a:ext cx="87600" cy="36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0" name="Google Shape;700;p35"/>
          <p:cNvGrpSpPr/>
          <p:nvPr/>
        </p:nvGrpSpPr>
        <p:grpSpPr>
          <a:xfrm>
            <a:off x="605712" y="1316288"/>
            <a:ext cx="7795227" cy="2240043"/>
            <a:chOff x="126550" y="614675"/>
            <a:chExt cx="8894599" cy="2545504"/>
          </a:xfrm>
        </p:grpSpPr>
        <p:pic>
          <p:nvPicPr>
            <p:cNvPr id="701" name="Google Shape;701;p35"/>
            <p:cNvPicPr preferRelativeResize="0"/>
            <p:nvPr/>
          </p:nvPicPr>
          <p:blipFill rotWithShape="1">
            <a:blip r:embed="rId6">
              <a:alphaModFix/>
            </a:blip>
            <a:srcRect b="12115" l="11898" r="8299" t="17032"/>
            <a:stretch/>
          </p:blipFill>
          <p:spPr>
            <a:xfrm>
              <a:off x="126550" y="614675"/>
              <a:ext cx="8894599" cy="2256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2" name="Google Shape;702;p35"/>
            <p:cNvSpPr txBox="1"/>
            <p:nvPr/>
          </p:nvSpPr>
          <p:spPr>
            <a:xfrm>
              <a:off x="194950" y="2821475"/>
              <a:ext cx="1898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latin typeface="Noto Sans"/>
                  <a:ea typeface="Noto Sans"/>
                  <a:cs typeface="Noto Sans"/>
                  <a:sym typeface="Noto Sans"/>
                </a:rPr>
                <a:t>Pixel view (48</a:t>
              </a:r>
              <a:r>
                <a:rPr lang="it" sz="10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×</a:t>
              </a:r>
              <a:r>
                <a:rPr lang="it" sz="1000">
                  <a:latin typeface="Noto Sans"/>
                  <a:ea typeface="Noto Sans"/>
                  <a:cs typeface="Noto Sans"/>
                  <a:sym typeface="Noto Sans"/>
                </a:rPr>
                <a:t>48)</a:t>
              </a:r>
              <a:endParaRPr sz="1000"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03" name="Google Shape;703;p35"/>
            <p:cNvSpPr txBox="1"/>
            <p:nvPr/>
          </p:nvSpPr>
          <p:spPr>
            <a:xfrm>
              <a:off x="2449876" y="2821479"/>
              <a:ext cx="1929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latin typeface="Noto Sans"/>
                  <a:ea typeface="Noto Sans"/>
                  <a:cs typeface="Noto Sans"/>
                  <a:sym typeface="Noto Sans"/>
                </a:rPr>
                <a:t>MacroPixel view (24</a:t>
              </a:r>
              <a:r>
                <a:rPr lang="it" sz="10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×</a:t>
              </a:r>
              <a:r>
                <a:rPr lang="it" sz="1000">
                  <a:latin typeface="Noto Sans"/>
                  <a:ea typeface="Noto Sans"/>
                  <a:cs typeface="Noto Sans"/>
                  <a:sym typeface="Noto Sans"/>
                </a:rPr>
                <a:t>24)</a:t>
              </a:r>
              <a:endParaRPr sz="1000"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04" name="Google Shape;704;p35"/>
            <p:cNvSpPr txBox="1"/>
            <p:nvPr/>
          </p:nvSpPr>
          <p:spPr>
            <a:xfrm>
              <a:off x="6904475" y="2821475"/>
              <a:ext cx="1994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latin typeface="Noto Sans"/>
                  <a:ea typeface="Noto Sans"/>
                  <a:cs typeface="Noto Sans"/>
                  <a:sym typeface="Noto Sans"/>
                </a:rPr>
                <a:t>Active MacroCell view (22</a:t>
              </a:r>
              <a:r>
                <a:rPr lang="it" sz="10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×</a:t>
              </a:r>
              <a:r>
                <a:rPr lang="it" sz="1000">
                  <a:latin typeface="Noto Sans"/>
                  <a:ea typeface="Noto Sans"/>
                  <a:cs typeface="Noto Sans"/>
                  <a:sym typeface="Noto Sans"/>
                </a:rPr>
                <a:t>22)</a:t>
              </a:r>
              <a:endParaRPr sz="1000"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705" name="Google Shape;705;p35"/>
            <p:cNvSpPr txBox="1"/>
            <p:nvPr/>
          </p:nvSpPr>
          <p:spPr>
            <a:xfrm>
              <a:off x="4691600" y="2821475"/>
              <a:ext cx="1929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latin typeface="Noto Sans"/>
                  <a:ea typeface="Noto Sans"/>
                  <a:cs typeface="Noto Sans"/>
                  <a:sym typeface="Noto Sans"/>
                </a:rPr>
                <a:t>MacroCell view (22</a:t>
              </a:r>
              <a:r>
                <a:rPr lang="it" sz="10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×</a:t>
              </a:r>
              <a:r>
                <a:rPr lang="it" sz="1000">
                  <a:latin typeface="Noto Sans"/>
                  <a:ea typeface="Noto Sans"/>
                  <a:cs typeface="Noto Sans"/>
                  <a:sym typeface="Noto Sans"/>
                </a:rPr>
                <a:t>22)</a:t>
              </a:r>
              <a:endParaRPr sz="1000">
                <a:latin typeface="Noto Sans"/>
                <a:ea typeface="Noto Sans"/>
                <a:cs typeface="Noto Sans"/>
                <a:sym typeface="Noto Sans"/>
              </a:endParaRPr>
            </a:p>
          </p:txBody>
        </p:sp>
      </p:grpSp>
      <p:sp>
        <p:nvSpPr>
          <p:cNvPr id="706" name="Google Shape;706;p35"/>
          <p:cNvSpPr txBox="1"/>
          <p:nvPr/>
        </p:nvSpPr>
        <p:spPr>
          <a:xfrm>
            <a:off x="473000" y="3611763"/>
            <a:ext cx="196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latin typeface="Noto Sans"/>
                <a:ea typeface="Noto Sans"/>
                <a:cs typeface="Noto Sans"/>
                <a:sym typeface="Noto Sans"/>
              </a:rPr>
              <a:t>Evento (1 sola PDM)</a:t>
            </a:r>
            <a:endParaRPr sz="1000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07" name="Google Shape;707;p35"/>
          <p:cNvSpPr txBox="1"/>
          <p:nvPr/>
        </p:nvSpPr>
        <p:spPr>
          <a:xfrm>
            <a:off x="2341600" y="3611763"/>
            <a:ext cx="2188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Lo stesso evento usando i macropixel</a:t>
            </a:r>
            <a:endParaRPr sz="1200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08" name="Google Shape;708;p35"/>
          <p:cNvSpPr txBox="1"/>
          <p:nvPr/>
        </p:nvSpPr>
        <p:spPr>
          <a:xfrm>
            <a:off x="4530100" y="3615225"/>
            <a:ext cx="1796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latin typeface="Noto Sans"/>
                <a:ea typeface="Noto Sans"/>
                <a:cs typeface="Noto Sans"/>
                <a:sym typeface="Noto Sans"/>
              </a:rPr>
              <a:t>Ciascun pixel rappresenta  il numero di macropixel sopra soglia in un cella 3x3</a:t>
            </a:r>
            <a:endParaRPr sz="10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latin typeface="Noto Sans"/>
                <a:ea typeface="Noto Sans"/>
                <a:cs typeface="Noto Sans"/>
                <a:sym typeface="Noto Sans"/>
              </a:rPr>
              <a:t>(macrocella)</a:t>
            </a:r>
            <a:r>
              <a:rPr lang="it" sz="1000">
                <a:latin typeface="Noto Sans"/>
                <a:ea typeface="Noto Sans"/>
                <a:cs typeface="Noto Sans"/>
                <a:sym typeface="Noto Sans"/>
              </a:rPr>
              <a:t> </a:t>
            </a:r>
            <a:endParaRPr sz="1000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09" name="Google Shape;709;p35"/>
          <p:cNvSpPr txBox="1"/>
          <p:nvPr/>
        </p:nvSpPr>
        <p:spPr>
          <a:xfrm>
            <a:off x="6293300" y="3692175"/>
            <a:ext cx="2341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latin typeface="Noto Sans"/>
                <a:ea typeface="Noto Sans"/>
                <a:cs typeface="Noto Sans"/>
                <a:sym typeface="Noto Sans"/>
              </a:rPr>
              <a:t>Un pixel </a:t>
            </a:r>
            <a:r>
              <a:rPr lang="it" sz="1000">
                <a:solidFill>
                  <a:schemeClr val="dk1"/>
                </a:solidFill>
                <a:uFill>
                  <a:noFill/>
                </a:uFill>
                <a:latin typeface="Noto Sans"/>
                <a:ea typeface="Noto Sans"/>
                <a:cs typeface="Noto Sans"/>
                <a:sym typeface="Noto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è</a:t>
            </a:r>
            <a:r>
              <a:rPr lang="it" sz="1000">
                <a:latin typeface="Noto Sans"/>
                <a:ea typeface="Noto Sans"/>
                <a:cs typeface="Noto Sans"/>
                <a:sym typeface="Noto Sans"/>
              </a:rPr>
              <a:t> messo a 1 se il valore di quest’ultima macrocella </a:t>
            </a:r>
            <a:r>
              <a:rPr lang="it" sz="1000">
                <a:solidFill>
                  <a:schemeClr val="dk1"/>
                </a:solidFill>
                <a:uFill>
                  <a:noFill/>
                </a:uFill>
                <a:latin typeface="Noto Sans"/>
                <a:ea typeface="Noto Sans"/>
                <a:cs typeface="Noto Sans"/>
                <a:sym typeface="Noto Sans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è</a:t>
            </a:r>
            <a:r>
              <a:rPr lang="it" sz="1000">
                <a:latin typeface="Noto Sans"/>
                <a:ea typeface="Noto Sans"/>
                <a:cs typeface="Noto Sans"/>
                <a:sym typeface="Noto Sans"/>
              </a:rPr>
              <a:t> almeno uguale a </a:t>
            </a:r>
            <a:r>
              <a:rPr i="1" lang="it" sz="1000">
                <a:latin typeface="Noto Sans"/>
                <a:ea typeface="Noto Sans"/>
                <a:cs typeface="Noto Sans"/>
                <a:sym typeface="Noto Sans"/>
              </a:rPr>
              <a:t>n</a:t>
            </a:r>
            <a:r>
              <a:rPr b="1" baseline="-25000" i="1" lang="it" sz="1000">
                <a:latin typeface="Noto Sans"/>
                <a:ea typeface="Noto Sans"/>
                <a:cs typeface="Noto Sans"/>
                <a:sym typeface="Noto Sans"/>
              </a:rPr>
              <a:t>HOT</a:t>
            </a:r>
            <a:r>
              <a:rPr b="1" lang="it" sz="1000">
                <a:latin typeface="Noto Sans"/>
                <a:ea typeface="Noto Sans"/>
                <a:cs typeface="Noto Sans"/>
                <a:sym typeface="Noto Sans"/>
              </a:rPr>
              <a:t> </a:t>
            </a:r>
            <a:endParaRPr b="1" sz="1000"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36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475577" y="56700"/>
            <a:ext cx="1341648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971688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36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718" name="Google Shape;718;p36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19" name="Google Shape;719;p36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720" name="Google Shape;720;p36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503872" y="306050"/>
            <a:ext cx="1030180" cy="52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36"/>
          <p:cNvSpPr txBox="1"/>
          <p:nvPr/>
        </p:nvSpPr>
        <p:spPr>
          <a:xfrm>
            <a:off x="1822075" y="153475"/>
            <a:ext cx="5362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900">
                <a:latin typeface="Noto Sans"/>
                <a:ea typeface="Noto Sans"/>
                <a:cs typeface="Noto Sans"/>
                <a:sym typeface="Noto Sans"/>
              </a:rPr>
              <a:t>Conversione della trasmittanza in energia del laser</a:t>
            </a:r>
            <a:endParaRPr b="1" sz="1900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22" name="Google Shape;722;p36"/>
          <p:cNvSpPr txBox="1"/>
          <p:nvPr/>
        </p:nvSpPr>
        <p:spPr>
          <a:xfrm>
            <a:off x="562450" y="3858925"/>
            <a:ext cx="804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36"/>
          <p:cNvSpPr txBox="1"/>
          <p:nvPr/>
        </p:nvSpPr>
        <p:spPr>
          <a:xfrm>
            <a:off x="6169275" y="2545863"/>
            <a:ext cx="279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24" name="Google Shape;724;p36"/>
          <p:cNvSpPr txBox="1"/>
          <p:nvPr/>
        </p:nvSpPr>
        <p:spPr>
          <a:xfrm>
            <a:off x="6950350" y="1749500"/>
            <a:ext cx="192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Due calibrazioni: mattina e sera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725" name="Google Shape;72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275" y="1262962"/>
            <a:ext cx="6489073" cy="2942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6" name="Google Shape;726;p36"/>
          <p:cNvCxnSpPr/>
          <p:nvPr/>
        </p:nvCxnSpPr>
        <p:spPr>
          <a:xfrm rot="10800000">
            <a:off x="673575" y="1482750"/>
            <a:ext cx="1500900" cy="5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7" name="Google Shape;727;p36"/>
          <p:cNvCxnSpPr/>
          <p:nvPr/>
        </p:nvCxnSpPr>
        <p:spPr>
          <a:xfrm>
            <a:off x="1713400" y="4181475"/>
            <a:ext cx="399600" cy="600"/>
          </a:xfrm>
          <a:prstGeom prst="straightConnector1">
            <a:avLst/>
          </a:prstGeom>
          <a:noFill/>
          <a:ln cap="flat" cmpd="sng" w="19050">
            <a:solidFill>
              <a:srgbClr val="FF636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8" name="Google Shape;728;p36"/>
          <p:cNvCxnSpPr/>
          <p:nvPr/>
        </p:nvCxnSpPr>
        <p:spPr>
          <a:xfrm>
            <a:off x="2208675" y="4181775"/>
            <a:ext cx="190500" cy="0"/>
          </a:xfrm>
          <a:prstGeom prst="straightConnector1">
            <a:avLst/>
          </a:prstGeom>
          <a:noFill/>
          <a:ln cap="flat" cmpd="sng" w="19050">
            <a:solidFill>
              <a:srgbClr val="FF636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9" name="Google Shape;729;p36"/>
          <p:cNvCxnSpPr/>
          <p:nvPr/>
        </p:nvCxnSpPr>
        <p:spPr>
          <a:xfrm flipH="1" rot="10800000">
            <a:off x="2451225" y="4180875"/>
            <a:ext cx="406200" cy="18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30" name="Google Shape;730;p36"/>
          <p:cNvCxnSpPr/>
          <p:nvPr/>
        </p:nvCxnSpPr>
        <p:spPr>
          <a:xfrm flipH="1" rot="10800000">
            <a:off x="2946275" y="4181475"/>
            <a:ext cx="193500" cy="6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1" name="Google Shape;731;p36"/>
          <p:cNvSpPr txBox="1"/>
          <p:nvPr/>
        </p:nvSpPr>
        <p:spPr>
          <a:xfrm>
            <a:off x="3250775" y="1541975"/>
            <a:ext cx="3382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Fattore di conversione</a:t>
            </a:r>
            <a:r>
              <a:rPr lang="it" sz="13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  =    </a:t>
            </a:r>
            <a:r>
              <a:rPr lang="it" sz="1300">
                <a:solidFill>
                  <a:srgbClr val="00FF00"/>
                </a:solidFill>
                <a:latin typeface="Noto Sans"/>
                <a:ea typeface="Noto Sans"/>
                <a:cs typeface="Noto Sans"/>
                <a:sym typeface="Noto Sans"/>
              </a:rPr>
              <a:t>Energia totale</a:t>
            </a:r>
            <a:endParaRPr sz="1300">
              <a:solidFill>
                <a:srgbClr val="FF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732" name="Google Shape;732;p36"/>
          <p:cNvCxnSpPr/>
          <p:nvPr/>
        </p:nvCxnSpPr>
        <p:spPr>
          <a:xfrm>
            <a:off x="5285075" y="1871675"/>
            <a:ext cx="1313700" cy="5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3" name="Google Shape;733;p36"/>
          <p:cNvSpPr txBox="1"/>
          <p:nvPr/>
        </p:nvSpPr>
        <p:spPr>
          <a:xfrm>
            <a:off x="5166650" y="1837475"/>
            <a:ext cx="1754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rgbClr val="FF6363"/>
                </a:solidFill>
              </a:rPr>
              <a:t>Energia nella probe</a:t>
            </a:r>
            <a:endParaRPr sz="1300">
              <a:solidFill>
                <a:srgbClr val="FF6363"/>
              </a:solidFill>
            </a:endParaRPr>
          </a:p>
        </p:txBody>
      </p:sp>
      <p:sp>
        <p:nvSpPr>
          <p:cNvPr id="734" name="Google Shape;734;p36"/>
          <p:cNvSpPr txBox="1"/>
          <p:nvPr/>
        </p:nvSpPr>
        <p:spPr>
          <a:xfrm>
            <a:off x="6998425" y="2979163"/>
            <a:ext cx="196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Il laser punta nadir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35" name="Google Shape;735;p36"/>
          <p:cNvSpPr/>
          <p:nvPr/>
        </p:nvSpPr>
        <p:spPr>
          <a:xfrm rot="-2843">
            <a:off x="3345135" y="2675521"/>
            <a:ext cx="362700" cy="117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37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475579" y="56700"/>
            <a:ext cx="1341646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980638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37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744" name="Google Shape;744;p37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45" name="Google Shape;745;p37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746" name="Google Shape;746;p37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503895" y="306050"/>
            <a:ext cx="1030154" cy="52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37"/>
          <p:cNvSpPr txBox="1"/>
          <p:nvPr/>
        </p:nvSpPr>
        <p:spPr>
          <a:xfrm>
            <a:off x="562450" y="3858925"/>
            <a:ext cx="804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37"/>
          <p:cNvSpPr txBox="1"/>
          <p:nvPr/>
        </p:nvSpPr>
        <p:spPr>
          <a:xfrm>
            <a:off x="5465800" y="1879738"/>
            <a:ext cx="279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749" name="Google Shape;749;p37"/>
          <p:cNvCxnSpPr/>
          <p:nvPr/>
        </p:nvCxnSpPr>
        <p:spPr>
          <a:xfrm rot="10800000">
            <a:off x="652700" y="1837375"/>
            <a:ext cx="1500900" cy="5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0" name="Google Shape;750;p37"/>
          <p:cNvSpPr txBox="1"/>
          <p:nvPr/>
        </p:nvSpPr>
        <p:spPr>
          <a:xfrm>
            <a:off x="4711650" y="1987225"/>
            <a:ext cx="373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Andamento pressoché uguale per le due calibrazioni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51" name="Google Shape;751;p37"/>
          <p:cNvSpPr/>
          <p:nvPr/>
        </p:nvSpPr>
        <p:spPr>
          <a:xfrm rot="-2843">
            <a:off x="3300710" y="2988333"/>
            <a:ext cx="362700" cy="117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2" name="Google Shape;752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450" y="1313950"/>
            <a:ext cx="4149200" cy="307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37"/>
          <p:cNvSpPr txBox="1"/>
          <p:nvPr/>
        </p:nvSpPr>
        <p:spPr>
          <a:xfrm>
            <a:off x="4711650" y="2815231"/>
            <a:ext cx="4231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Noto Sans"/>
                <a:ea typeface="Noto Sans"/>
                <a:cs typeface="Noto Sans"/>
                <a:sym typeface="Noto Sans"/>
              </a:rPr>
              <a:t>FdC finale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: media dei fattori di conversione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Noto Sans"/>
                <a:ea typeface="Noto Sans"/>
                <a:cs typeface="Noto Sans"/>
                <a:sym typeface="Noto Sans"/>
              </a:rPr>
              <a:t>Errore sul FdC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: semidispersione massima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                                         </a:t>
            </a:r>
            <a:endParaRPr/>
          </a:p>
        </p:txBody>
      </p:sp>
      <p:sp>
        <p:nvSpPr>
          <p:cNvPr id="754" name="Google Shape;754;p37"/>
          <p:cNvSpPr txBox="1"/>
          <p:nvPr/>
        </p:nvSpPr>
        <p:spPr>
          <a:xfrm>
            <a:off x="4774150" y="3720825"/>
            <a:ext cx="379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energia laser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 = FdC × energia 1^ probe 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755" name="Google Shape;755;p37"/>
          <p:cNvCxnSpPr/>
          <p:nvPr/>
        </p:nvCxnSpPr>
        <p:spPr>
          <a:xfrm flipH="1" rot="10800000">
            <a:off x="6869675" y="4062025"/>
            <a:ext cx="1436100" cy="5400"/>
          </a:xfrm>
          <a:prstGeom prst="straightConnector1">
            <a:avLst/>
          </a:prstGeom>
          <a:noFill/>
          <a:ln cap="flat" cmpd="sng" w="19050">
            <a:solidFill>
              <a:srgbClr val="FF636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56" name="Google Shape;756;p37"/>
          <p:cNvCxnSpPr/>
          <p:nvPr/>
        </p:nvCxnSpPr>
        <p:spPr>
          <a:xfrm flipH="1" rot="10800000">
            <a:off x="5047750" y="4063050"/>
            <a:ext cx="1128600" cy="66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7" name="Google Shape;757;p37"/>
          <p:cNvSpPr txBox="1"/>
          <p:nvPr/>
        </p:nvSpPr>
        <p:spPr>
          <a:xfrm>
            <a:off x="1870075" y="141125"/>
            <a:ext cx="526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9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Conversione della trasmittanza in energia del laser</a:t>
            </a:r>
            <a:endParaRPr b="1" sz="19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38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421270" y="56700"/>
            <a:ext cx="1395955" cy="86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993275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38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766" name="Google Shape;766;p38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67" name="Google Shape;767;p38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768" name="Google Shape;768;p38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426400" y="306050"/>
            <a:ext cx="1107651" cy="559759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38"/>
          <p:cNvSpPr txBox="1"/>
          <p:nvPr/>
        </p:nvSpPr>
        <p:spPr>
          <a:xfrm>
            <a:off x="5712050" y="1927613"/>
            <a:ext cx="279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770" name="Google Shape;770;p38"/>
          <p:cNvCxnSpPr/>
          <p:nvPr/>
        </p:nvCxnSpPr>
        <p:spPr>
          <a:xfrm rot="10800000">
            <a:off x="652700" y="1837375"/>
            <a:ext cx="1500900" cy="5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1" name="Google Shape;771;p38"/>
          <p:cNvSpPr/>
          <p:nvPr/>
        </p:nvSpPr>
        <p:spPr>
          <a:xfrm rot="-2843">
            <a:off x="3300710" y="2988333"/>
            <a:ext cx="362700" cy="117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38"/>
          <p:cNvSpPr/>
          <p:nvPr/>
        </p:nvSpPr>
        <p:spPr>
          <a:xfrm>
            <a:off x="4314625" y="4474525"/>
            <a:ext cx="618000" cy="92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38"/>
          <p:cNvSpPr/>
          <p:nvPr/>
        </p:nvSpPr>
        <p:spPr>
          <a:xfrm>
            <a:off x="1418150" y="2623550"/>
            <a:ext cx="74100" cy="59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38"/>
          <p:cNvSpPr/>
          <p:nvPr/>
        </p:nvSpPr>
        <p:spPr>
          <a:xfrm rot="-199934">
            <a:off x="6632952" y="4029450"/>
            <a:ext cx="11200" cy="153125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775" name="Google Shape;775;p38"/>
          <p:cNvCxnSpPr/>
          <p:nvPr/>
        </p:nvCxnSpPr>
        <p:spPr>
          <a:xfrm flipH="1">
            <a:off x="6641225" y="3600825"/>
            <a:ext cx="13200" cy="360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6" name="Google Shape;776;p38"/>
          <p:cNvSpPr/>
          <p:nvPr/>
        </p:nvSpPr>
        <p:spPr>
          <a:xfrm rot="-199934">
            <a:off x="6632952" y="3940925"/>
            <a:ext cx="11200" cy="153125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7" name="Google Shape;777;p38"/>
          <p:cNvSpPr/>
          <p:nvPr/>
        </p:nvSpPr>
        <p:spPr>
          <a:xfrm rot="-3866667">
            <a:off x="6616496" y="4125337"/>
            <a:ext cx="62659" cy="186327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8" name="Google Shape;778;p38"/>
          <p:cNvSpPr/>
          <p:nvPr/>
        </p:nvSpPr>
        <p:spPr>
          <a:xfrm>
            <a:off x="6598400" y="4155525"/>
            <a:ext cx="291300" cy="1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38"/>
          <p:cNvSpPr/>
          <p:nvPr/>
        </p:nvSpPr>
        <p:spPr>
          <a:xfrm>
            <a:off x="6637825" y="3490125"/>
            <a:ext cx="291300" cy="1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80" name="Google Shape;780;p38"/>
          <p:cNvCxnSpPr/>
          <p:nvPr/>
        </p:nvCxnSpPr>
        <p:spPr>
          <a:xfrm flipH="1">
            <a:off x="6641300" y="3632600"/>
            <a:ext cx="600" cy="175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1" name="Google Shape;781;p38"/>
          <p:cNvSpPr/>
          <p:nvPr/>
        </p:nvSpPr>
        <p:spPr>
          <a:xfrm>
            <a:off x="6634175" y="3637350"/>
            <a:ext cx="7200" cy="9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p38"/>
          <p:cNvSpPr/>
          <p:nvPr/>
        </p:nvSpPr>
        <p:spPr>
          <a:xfrm rot="-5400000">
            <a:off x="7470550" y="4237075"/>
            <a:ext cx="81600" cy="90000"/>
          </a:xfrm>
          <a:prstGeom prst="rtTriangl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83" name="Google Shape;783;p38"/>
          <p:cNvCxnSpPr/>
          <p:nvPr/>
        </p:nvCxnSpPr>
        <p:spPr>
          <a:xfrm flipH="1" rot="10800000">
            <a:off x="7443800" y="4313225"/>
            <a:ext cx="40500" cy="13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4" name="Google Shape;784;p38"/>
          <p:cNvCxnSpPr/>
          <p:nvPr/>
        </p:nvCxnSpPr>
        <p:spPr>
          <a:xfrm rot="10800000">
            <a:off x="7564600" y="4237400"/>
            <a:ext cx="0" cy="41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5" name="Google Shape;785;p38"/>
          <p:cNvCxnSpPr/>
          <p:nvPr/>
        </p:nvCxnSpPr>
        <p:spPr>
          <a:xfrm flipH="1" rot="10800000">
            <a:off x="7542700" y="4223150"/>
            <a:ext cx="19500" cy="36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6" name="Google Shape;786;p38"/>
          <p:cNvCxnSpPr/>
          <p:nvPr/>
        </p:nvCxnSpPr>
        <p:spPr>
          <a:xfrm flipH="1" rot="10800000">
            <a:off x="7426400" y="4311275"/>
            <a:ext cx="57900" cy="17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7" name="Google Shape;787;p38"/>
          <p:cNvCxnSpPr/>
          <p:nvPr/>
        </p:nvCxnSpPr>
        <p:spPr>
          <a:xfrm flipH="1" rot="10800000">
            <a:off x="7396750" y="4322825"/>
            <a:ext cx="87600" cy="5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8" name="Google Shape;788;p38"/>
          <p:cNvSpPr txBox="1"/>
          <p:nvPr/>
        </p:nvSpPr>
        <p:spPr>
          <a:xfrm>
            <a:off x="6653650" y="3498775"/>
            <a:ext cx="7902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sp>
        <p:nvSpPr>
          <p:cNvPr id="789" name="Google Shape;789;p38"/>
          <p:cNvSpPr/>
          <p:nvPr/>
        </p:nvSpPr>
        <p:spPr>
          <a:xfrm>
            <a:off x="5216350" y="4069125"/>
            <a:ext cx="560400" cy="23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38"/>
          <p:cNvSpPr/>
          <p:nvPr/>
        </p:nvSpPr>
        <p:spPr>
          <a:xfrm>
            <a:off x="5668300" y="4043450"/>
            <a:ext cx="87600" cy="36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1" name="Google Shape;791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53788" y="1167522"/>
            <a:ext cx="3323974" cy="23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38"/>
          <p:cNvSpPr/>
          <p:nvPr/>
        </p:nvSpPr>
        <p:spPr>
          <a:xfrm>
            <a:off x="5144625" y="1221400"/>
            <a:ext cx="255000" cy="2001600"/>
          </a:xfrm>
          <a:prstGeom prst="ellipse">
            <a:avLst/>
          </a:prstGeom>
          <a:noFill/>
          <a:ln cap="flat" cmpd="sng" w="19050">
            <a:solidFill>
              <a:srgbClr val="FF63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38"/>
          <p:cNvSpPr txBox="1"/>
          <p:nvPr/>
        </p:nvSpPr>
        <p:spPr>
          <a:xfrm>
            <a:off x="886400" y="1369863"/>
            <a:ext cx="3713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1) 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PDM per un certo numero di pacchetti                         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    hanno smesso di raccogliere dati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794" name="Google Shape;794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0650" y="2124912"/>
            <a:ext cx="4133150" cy="1844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5" name="Google Shape;795;p38"/>
          <p:cNvCxnSpPr/>
          <p:nvPr/>
        </p:nvCxnSpPr>
        <p:spPr>
          <a:xfrm flipH="1">
            <a:off x="3936900" y="2433700"/>
            <a:ext cx="1206600" cy="613500"/>
          </a:xfrm>
          <a:prstGeom prst="straightConnector1">
            <a:avLst/>
          </a:prstGeom>
          <a:noFill/>
          <a:ln cap="flat" cmpd="sng" w="19050">
            <a:solidFill>
              <a:srgbClr val="FF636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96" name="Google Shape;796;p38"/>
          <p:cNvSpPr txBox="1"/>
          <p:nvPr/>
        </p:nvSpPr>
        <p:spPr>
          <a:xfrm>
            <a:off x="4602200" y="3621975"/>
            <a:ext cx="4283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2) Ritardo del segnale tra Zynq e Clock Board 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       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                perdita di eventi laser adiacenti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797" name="Google Shape;797;p38"/>
          <p:cNvCxnSpPr/>
          <p:nvPr/>
        </p:nvCxnSpPr>
        <p:spPr>
          <a:xfrm>
            <a:off x="6744050" y="3940275"/>
            <a:ext cx="0" cy="194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98" name="Google Shape;798;p38"/>
          <p:cNvSpPr txBox="1"/>
          <p:nvPr/>
        </p:nvSpPr>
        <p:spPr>
          <a:xfrm>
            <a:off x="2594875" y="238950"/>
            <a:ext cx="3816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700">
                <a:latin typeface="Noto Sans"/>
                <a:ea typeface="Noto Sans"/>
                <a:cs typeface="Noto Sans"/>
                <a:sym typeface="Noto Sans"/>
              </a:rPr>
              <a:t>Problemi noti</a:t>
            </a:r>
            <a:endParaRPr b="1" sz="2700"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39"/>
          <p:cNvSpPr txBox="1"/>
          <p:nvPr>
            <p:ph type="title"/>
          </p:nvPr>
        </p:nvSpPr>
        <p:spPr>
          <a:xfrm>
            <a:off x="2015575" y="209975"/>
            <a:ext cx="499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720">
                <a:latin typeface="Noto Sans"/>
                <a:ea typeface="Noto Sans"/>
                <a:cs typeface="Noto Sans"/>
                <a:sym typeface="Noto Sans"/>
              </a:rPr>
              <a:t>Problemi noti</a:t>
            </a:r>
            <a:endParaRPr sz="2720"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804" name="Google Shape;804;p39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398139" y="56701"/>
            <a:ext cx="1419085" cy="8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1012013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39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808" name="Google Shape;808;p39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09" name="Google Shape;809;p39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810" name="Google Shape;810;p39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400787" y="306051"/>
            <a:ext cx="1133261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39"/>
          <p:cNvSpPr txBox="1"/>
          <p:nvPr/>
        </p:nvSpPr>
        <p:spPr>
          <a:xfrm>
            <a:off x="966800" y="1119388"/>
            <a:ext cx="577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3) 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Calcolo dell’efficienza per ogni bin di trasmittanza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12" name="Google Shape;812;p39"/>
          <p:cNvSpPr txBox="1"/>
          <p:nvPr/>
        </p:nvSpPr>
        <p:spPr>
          <a:xfrm>
            <a:off x="5552725" y="2570838"/>
            <a:ext cx="279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1 energy bin = 100 shot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13" name="Google Shape;813;p39"/>
          <p:cNvSpPr txBox="1"/>
          <p:nvPr/>
        </p:nvSpPr>
        <p:spPr>
          <a:xfrm>
            <a:off x="5552725" y="1807338"/>
            <a:ext cx="2652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CC0000"/>
                </a:solidFill>
                <a:latin typeface="Noto Sans"/>
                <a:ea typeface="Noto Sans"/>
                <a:cs typeface="Noto Sans"/>
                <a:sym typeface="Noto Sans"/>
              </a:rPr>
              <a:t>Linee rosse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 : inizio e fine di un bin in energia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14" name="Google Shape;814;p39"/>
          <p:cNvSpPr/>
          <p:nvPr/>
        </p:nvSpPr>
        <p:spPr>
          <a:xfrm>
            <a:off x="4056575" y="2629250"/>
            <a:ext cx="152700" cy="1371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39"/>
          <p:cNvSpPr/>
          <p:nvPr/>
        </p:nvSpPr>
        <p:spPr>
          <a:xfrm>
            <a:off x="2992638" y="3113175"/>
            <a:ext cx="152700" cy="1371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6" name="Google Shape;81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6800" y="1614638"/>
            <a:ext cx="3912597" cy="2884275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39"/>
          <p:cNvSpPr txBox="1"/>
          <p:nvPr/>
        </p:nvSpPr>
        <p:spPr>
          <a:xfrm>
            <a:off x="5023375" y="3102975"/>
            <a:ext cx="3850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Pool di eventi persi: la zynq non ha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salvato i timestamp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18" name="Google Shape;818;p39"/>
          <p:cNvSpPr/>
          <p:nvPr/>
        </p:nvSpPr>
        <p:spPr>
          <a:xfrm>
            <a:off x="3536675" y="2841288"/>
            <a:ext cx="519900" cy="3936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19" name="Google Shape;819;p39"/>
          <p:cNvCxnSpPr>
            <a:stCxn id="818" idx="5"/>
          </p:cNvCxnSpPr>
          <p:nvPr/>
        </p:nvCxnSpPr>
        <p:spPr>
          <a:xfrm>
            <a:off x="3980437" y="3177246"/>
            <a:ext cx="1060500" cy="228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20" name="Google Shape;820;p39"/>
          <p:cNvSpPr txBox="1"/>
          <p:nvPr/>
        </p:nvSpPr>
        <p:spPr>
          <a:xfrm>
            <a:off x="5168125" y="3775275"/>
            <a:ext cx="3421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I valori di efficienza per i bin di energia anomali sono stati </a:t>
            </a:r>
            <a:r>
              <a:rPr lang="it" u="sng">
                <a:latin typeface="Noto Sans"/>
                <a:ea typeface="Noto Sans"/>
                <a:cs typeface="Noto Sans"/>
                <a:sym typeface="Noto Sans"/>
              </a:rPr>
              <a:t>esclusi dal data fit</a:t>
            </a:r>
            <a:endParaRPr u="sng"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40"/>
          <p:cNvSpPr txBox="1"/>
          <p:nvPr>
            <p:ph type="title"/>
          </p:nvPr>
        </p:nvSpPr>
        <p:spPr>
          <a:xfrm>
            <a:off x="2013025" y="242800"/>
            <a:ext cx="498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720">
                <a:latin typeface="Noto Sans"/>
                <a:ea typeface="Noto Sans"/>
                <a:cs typeface="Noto Sans"/>
                <a:sym typeface="Noto Sans"/>
              </a:rPr>
              <a:t>Referenze</a:t>
            </a:r>
            <a:endParaRPr b="1" sz="2720"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826" name="Google Shape;826;p40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421270" y="56700"/>
            <a:ext cx="1395955" cy="86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993275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40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830" name="Google Shape;830;p40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31" name="Google Shape;831;p40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832" name="Google Shape;832;p40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426400" y="306050"/>
            <a:ext cx="1107651" cy="559759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Google Shape;833;p40"/>
          <p:cNvSpPr txBox="1"/>
          <p:nvPr/>
        </p:nvSpPr>
        <p:spPr>
          <a:xfrm>
            <a:off x="5712050" y="1927613"/>
            <a:ext cx="279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834" name="Google Shape;834;p40"/>
          <p:cNvCxnSpPr/>
          <p:nvPr/>
        </p:nvCxnSpPr>
        <p:spPr>
          <a:xfrm rot="10800000">
            <a:off x="652700" y="1837375"/>
            <a:ext cx="1500900" cy="5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5" name="Google Shape;835;p40"/>
          <p:cNvSpPr/>
          <p:nvPr/>
        </p:nvSpPr>
        <p:spPr>
          <a:xfrm rot="-2843">
            <a:off x="3300710" y="2988333"/>
            <a:ext cx="362700" cy="117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40"/>
          <p:cNvSpPr/>
          <p:nvPr/>
        </p:nvSpPr>
        <p:spPr>
          <a:xfrm>
            <a:off x="4314625" y="4474525"/>
            <a:ext cx="618000" cy="92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p40"/>
          <p:cNvSpPr/>
          <p:nvPr/>
        </p:nvSpPr>
        <p:spPr>
          <a:xfrm>
            <a:off x="1418150" y="2623550"/>
            <a:ext cx="74100" cy="59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40"/>
          <p:cNvSpPr/>
          <p:nvPr/>
        </p:nvSpPr>
        <p:spPr>
          <a:xfrm rot="-199934">
            <a:off x="6632952" y="4029450"/>
            <a:ext cx="11200" cy="153125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839" name="Google Shape;839;p40"/>
          <p:cNvCxnSpPr/>
          <p:nvPr/>
        </p:nvCxnSpPr>
        <p:spPr>
          <a:xfrm flipH="1">
            <a:off x="6641225" y="3600825"/>
            <a:ext cx="13200" cy="360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40" name="Google Shape;840;p40"/>
          <p:cNvSpPr/>
          <p:nvPr/>
        </p:nvSpPr>
        <p:spPr>
          <a:xfrm rot="-199934">
            <a:off x="6632952" y="3940925"/>
            <a:ext cx="11200" cy="153125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1" name="Google Shape;841;p40"/>
          <p:cNvSpPr/>
          <p:nvPr/>
        </p:nvSpPr>
        <p:spPr>
          <a:xfrm rot="-3866667">
            <a:off x="6616496" y="4125337"/>
            <a:ext cx="62659" cy="186327"/>
          </a:xfrm>
          <a:custGeom>
            <a:rect b="b" l="l" r="r" t="t"/>
            <a:pathLst>
              <a:path extrusionOk="0" h="1980" w="112">
                <a:moveTo>
                  <a:pt x="112" y="0"/>
                </a:moveTo>
                <a:cubicBezTo>
                  <a:pt x="64" y="659"/>
                  <a:pt x="26" y="1319"/>
                  <a:pt x="0" y="1980"/>
                </a:cubicBez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2" name="Google Shape;842;p40"/>
          <p:cNvSpPr/>
          <p:nvPr/>
        </p:nvSpPr>
        <p:spPr>
          <a:xfrm>
            <a:off x="6598400" y="4155525"/>
            <a:ext cx="291300" cy="1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40"/>
          <p:cNvSpPr/>
          <p:nvPr/>
        </p:nvSpPr>
        <p:spPr>
          <a:xfrm>
            <a:off x="6637825" y="3490125"/>
            <a:ext cx="291300" cy="14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44" name="Google Shape;844;p40"/>
          <p:cNvCxnSpPr/>
          <p:nvPr/>
        </p:nvCxnSpPr>
        <p:spPr>
          <a:xfrm flipH="1">
            <a:off x="6641300" y="3632600"/>
            <a:ext cx="600" cy="1758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45" name="Google Shape;845;p40"/>
          <p:cNvSpPr/>
          <p:nvPr/>
        </p:nvSpPr>
        <p:spPr>
          <a:xfrm>
            <a:off x="6634175" y="3637350"/>
            <a:ext cx="7200" cy="9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40"/>
          <p:cNvSpPr/>
          <p:nvPr/>
        </p:nvSpPr>
        <p:spPr>
          <a:xfrm rot="-5400000">
            <a:off x="7470550" y="4237075"/>
            <a:ext cx="81600" cy="90000"/>
          </a:xfrm>
          <a:prstGeom prst="rtTriangl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47" name="Google Shape;847;p40"/>
          <p:cNvCxnSpPr/>
          <p:nvPr/>
        </p:nvCxnSpPr>
        <p:spPr>
          <a:xfrm flipH="1" rot="10800000">
            <a:off x="7443800" y="4313225"/>
            <a:ext cx="40500" cy="135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8" name="Google Shape;848;p40"/>
          <p:cNvCxnSpPr/>
          <p:nvPr/>
        </p:nvCxnSpPr>
        <p:spPr>
          <a:xfrm rot="10800000">
            <a:off x="7564600" y="4237400"/>
            <a:ext cx="0" cy="41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9" name="Google Shape;849;p40"/>
          <p:cNvCxnSpPr/>
          <p:nvPr/>
        </p:nvCxnSpPr>
        <p:spPr>
          <a:xfrm flipH="1" rot="10800000">
            <a:off x="7542700" y="4223150"/>
            <a:ext cx="19500" cy="36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0" name="Google Shape;850;p40"/>
          <p:cNvCxnSpPr/>
          <p:nvPr/>
        </p:nvCxnSpPr>
        <p:spPr>
          <a:xfrm flipH="1" rot="10800000">
            <a:off x="7426400" y="4311275"/>
            <a:ext cx="57900" cy="17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1" name="Google Shape;851;p40"/>
          <p:cNvCxnSpPr/>
          <p:nvPr/>
        </p:nvCxnSpPr>
        <p:spPr>
          <a:xfrm flipH="1" rot="10800000">
            <a:off x="7396750" y="4322825"/>
            <a:ext cx="87600" cy="57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52" name="Google Shape;852;p40"/>
          <p:cNvSpPr txBox="1"/>
          <p:nvPr/>
        </p:nvSpPr>
        <p:spPr>
          <a:xfrm>
            <a:off x="6653650" y="3498775"/>
            <a:ext cx="7902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</p:txBody>
      </p:sp>
      <p:sp>
        <p:nvSpPr>
          <p:cNvPr id="853" name="Google Shape;853;p40"/>
          <p:cNvSpPr/>
          <p:nvPr/>
        </p:nvSpPr>
        <p:spPr>
          <a:xfrm>
            <a:off x="5216350" y="4069125"/>
            <a:ext cx="560400" cy="23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40"/>
          <p:cNvSpPr/>
          <p:nvPr/>
        </p:nvSpPr>
        <p:spPr>
          <a:xfrm>
            <a:off x="5668300" y="4043450"/>
            <a:ext cx="87600" cy="36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40"/>
          <p:cNvSpPr txBox="1"/>
          <p:nvPr/>
        </p:nvSpPr>
        <p:spPr>
          <a:xfrm>
            <a:off x="1079425" y="1163950"/>
            <a:ext cx="7367700" cy="3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</a:pPr>
            <a:r>
              <a:rPr lang="it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Noto Sans"/>
                <a:ea typeface="Noto Sans"/>
                <a:cs typeface="Noto Sans"/>
                <a:sym typeface="Noto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EUSO-SPB2 paper per ICRC2019: </a:t>
            </a:r>
            <a:r>
              <a:rPr i="1" lang="it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Noto Sans"/>
                <a:ea typeface="Noto Sans"/>
                <a:cs typeface="Noto Sans"/>
                <a:sym typeface="Noto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https://pos.sissa.it/358/466/pdf</a:t>
            </a:r>
            <a:endParaRPr i="1" sz="18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</a:pP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Paper ScienceDirect  ‘ </a:t>
            </a:r>
            <a:r>
              <a:rPr i="1"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Development of a cosmic ray oriented trigger for the fluorescence telescope on EUSO-SPB2 </a:t>
            </a: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’, </a:t>
            </a:r>
            <a:r>
              <a:rPr lang="it" u="sng">
                <a:solidFill>
                  <a:schemeClr val="hlink"/>
                </a:solidFill>
                <a:latin typeface="Noto Sans"/>
                <a:ea typeface="Noto Sans"/>
                <a:cs typeface="Noto Sans"/>
                <a:sym typeface="Noto Sans"/>
                <a:hlinkClick r:id="rId8"/>
              </a:rPr>
              <a:t>https://www.sciencedirect.com/science/article/pii/S0273117721009388</a:t>
            </a: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,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20 dicembre 2021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</a:pP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Viktoria Kungel, </a:t>
            </a:r>
            <a:r>
              <a:rPr i="1" lang="it">
                <a:solidFill>
                  <a:schemeClr val="dk1"/>
                </a:solidFill>
                <a:highlight>
                  <a:schemeClr val="lt1"/>
                </a:highlight>
                <a:latin typeface="Noto Sans"/>
                <a:ea typeface="Noto Sans"/>
                <a:cs typeface="Noto Sans"/>
                <a:sym typeface="Noto Sans"/>
              </a:rPr>
              <a:t>FT Field Tests</a:t>
            </a:r>
            <a:r>
              <a:rPr lang="it">
                <a:solidFill>
                  <a:schemeClr val="dk1"/>
                </a:solidFill>
                <a:highlight>
                  <a:schemeClr val="lt1"/>
                </a:highlight>
                <a:latin typeface="Noto Sans"/>
                <a:ea typeface="Noto Sans"/>
                <a:cs typeface="Noto Sans"/>
                <a:sym typeface="Noto Sans"/>
              </a:rPr>
              <a:t> , </a:t>
            </a: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32nd JEM-EUSO International Collaboration Meeting, RIKEN (Japan), 30 novembre 2022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</a:pP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Giuseppe Osteria, SPB1 trigger efficiency plot: </a:t>
            </a:r>
            <a:r>
              <a:rPr lang="it" u="sng">
                <a:solidFill>
                  <a:schemeClr val="hlink"/>
                </a:solidFill>
                <a:latin typeface="Noto Sans"/>
                <a:ea typeface="Noto Sans"/>
                <a:cs typeface="Noto Sans"/>
                <a:sym typeface="Noto Sans"/>
                <a:hlinkClick r:id="rId9"/>
              </a:rPr>
              <a:t>https://www.researchgate.net/publication/346030263_Extreme_Universe_Space_Observatory_on_a_Super_Pressure_Balloon_1_calibration_from_the_laboratory_to_the_desert</a:t>
            </a: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, novembre 2020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50">
              <a:solidFill>
                <a:srgbClr val="1F1F02"/>
              </a:solidFill>
              <a:highlight>
                <a:srgbClr val="FFFFC8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>
            <p:ph type="title"/>
          </p:nvPr>
        </p:nvSpPr>
        <p:spPr>
          <a:xfrm>
            <a:off x="2637925" y="249988"/>
            <a:ext cx="373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3020">
                <a:latin typeface="Noto Sans"/>
                <a:ea typeface="Noto Sans"/>
                <a:cs typeface="Noto Sans"/>
                <a:sym typeface="Noto Sans"/>
              </a:rPr>
              <a:t>EUSO - SPB2 </a:t>
            </a:r>
            <a:endParaRPr sz="3020"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84" name="Google Shape;84;p15"/>
          <p:cNvSpPr txBox="1"/>
          <p:nvPr>
            <p:ph idx="1" type="body"/>
          </p:nvPr>
        </p:nvSpPr>
        <p:spPr>
          <a:xfrm>
            <a:off x="379400" y="1254258"/>
            <a:ext cx="7795800" cy="29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EUSO-SPB2 </a:t>
            </a:r>
            <a:r>
              <a:rPr i="1" lang="it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(Extreme Universe Space Observatory - Super Pressure Balloon 2) </a:t>
            </a:r>
            <a:r>
              <a:rPr lang="it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è una missione NASA sviluppata per il programma JEM-EUSO</a:t>
            </a:r>
            <a:endParaRPr sz="1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Obiettivi di misura:</a:t>
            </a:r>
            <a:endParaRPr sz="1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"/>
              <a:buChar char="●"/>
            </a:pPr>
            <a:r>
              <a:rPr lang="it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Raggi cosmici alle più alte energie (UHECR)</a:t>
            </a:r>
            <a:endParaRPr sz="1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"/>
              <a:buChar char="●"/>
            </a:pPr>
            <a:r>
              <a:rPr lang="it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Sciami (EAS) prodotti dai primari</a:t>
            </a:r>
            <a:endParaRPr sz="1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"/>
              <a:buChar char="●"/>
            </a:pPr>
            <a:r>
              <a:rPr lang="it" sz="1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UHE neutrini </a:t>
            </a:r>
            <a:endParaRPr sz="1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256275" y="56712"/>
            <a:ext cx="1560951" cy="9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1095175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</a:t>
            </a: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0" name="Google Shape;90;p15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287550" y="306062"/>
            <a:ext cx="1246500" cy="62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57100" y="1791700"/>
            <a:ext cx="2734625" cy="258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02976" y="2929250"/>
            <a:ext cx="3574275" cy="15696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/>
          <p:nvPr/>
        </p:nvSpPr>
        <p:spPr>
          <a:xfrm>
            <a:off x="2571750" y="4336225"/>
            <a:ext cx="548700" cy="152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5" name="Google Shape;95;p15"/>
          <p:cNvSpPr/>
          <p:nvPr/>
        </p:nvSpPr>
        <p:spPr>
          <a:xfrm>
            <a:off x="4959800" y="4014125"/>
            <a:ext cx="381000" cy="102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6" name="Google Shape;96;p15"/>
          <p:cNvSpPr/>
          <p:nvPr/>
        </p:nvSpPr>
        <p:spPr>
          <a:xfrm>
            <a:off x="4708075" y="4034525"/>
            <a:ext cx="251700" cy="43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7" name="Google Shape;97;p15"/>
          <p:cNvSpPr txBox="1"/>
          <p:nvPr/>
        </p:nvSpPr>
        <p:spPr>
          <a:xfrm>
            <a:off x="4684400" y="3842063"/>
            <a:ext cx="1172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8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(</a:t>
            </a:r>
            <a:r>
              <a:rPr i="1" lang="it" sz="8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Probe of Extreme Multi-Messenger Astrophysics</a:t>
            </a:r>
            <a:r>
              <a:rPr lang="it" sz="8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)</a:t>
            </a:r>
            <a:endParaRPr sz="800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0225" y="3291837"/>
            <a:ext cx="515512" cy="51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0225" y="3807354"/>
            <a:ext cx="1105178" cy="51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86700" y="3291824"/>
            <a:ext cx="687231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/>
          <p:nvPr/>
        </p:nvSpPr>
        <p:spPr>
          <a:xfrm>
            <a:off x="2627050" y="2949675"/>
            <a:ext cx="578700" cy="152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>
            <p:ph type="title"/>
          </p:nvPr>
        </p:nvSpPr>
        <p:spPr>
          <a:xfrm>
            <a:off x="2637925" y="253938"/>
            <a:ext cx="373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3020">
                <a:latin typeface="Noto Sans"/>
                <a:ea typeface="Noto Sans"/>
                <a:cs typeface="Noto Sans"/>
                <a:sym typeface="Noto Sans"/>
              </a:rPr>
              <a:t>EUSO - SPB2 </a:t>
            </a:r>
            <a:endParaRPr sz="3020"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256275" y="56712"/>
            <a:ext cx="1560951" cy="9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1095175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111" name="Google Shape;111;p16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12" name="Google Shape;112;p16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13" name="Google Shape;113;p16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287550" y="306062"/>
            <a:ext cx="1246500" cy="62992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/>
          <p:nvPr/>
        </p:nvSpPr>
        <p:spPr>
          <a:xfrm>
            <a:off x="670125" y="1253587"/>
            <a:ext cx="5087400" cy="13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25000" lnSpcReduction="20000"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5429" strike="noStrike">
                <a:solidFill>
                  <a:srgbClr val="1C1C1C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SPB2 è composto da:</a:t>
            </a:r>
            <a:endParaRPr sz="5429" strike="noStrike">
              <a:solidFill>
                <a:srgbClr val="1C1C1C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  <a:p>
            <a:pPr indent="0" lvl="0" marL="0" marR="0" rtl="0" algn="l">
              <a:spcBef>
                <a:spcPts val="1140"/>
              </a:spcBef>
              <a:spcAft>
                <a:spcPts val="0"/>
              </a:spcAft>
              <a:buNone/>
            </a:pPr>
            <a:r>
              <a:rPr b="1" lang="it" sz="5670">
                <a:solidFill>
                  <a:srgbClr val="E06666"/>
                </a:solidFill>
                <a:latin typeface="Noto Sans"/>
                <a:ea typeface="Noto Sans"/>
                <a:cs typeface="Noto Sans"/>
                <a:sym typeface="Noto Sans"/>
              </a:rPr>
              <a:t>▶</a:t>
            </a:r>
            <a:r>
              <a:rPr b="1" lang="it" sz="6000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1" lang="it" sz="6000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un Telescopio </a:t>
            </a:r>
            <a:r>
              <a:rPr b="1" lang="it" sz="60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Čerenkov</a:t>
            </a:r>
            <a:r>
              <a:rPr b="1" lang="it" sz="6000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 (</a:t>
            </a:r>
            <a:r>
              <a:rPr b="1" i="1" lang="it" sz="6000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CT</a:t>
            </a:r>
            <a:r>
              <a:rPr b="1" lang="it" sz="6000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)</a:t>
            </a:r>
            <a:endParaRPr b="1" sz="6000" strike="noStrike">
              <a:solidFill>
                <a:srgbClr val="1C1C1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1150" lvl="0" marL="457200" marR="0" rtl="0" algn="l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"/>
              <a:buChar char="●"/>
            </a:pPr>
            <a:r>
              <a:rPr lang="it" sz="5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Luce Čerenkov, 10</a:t>
            </a:r>
            <a:r>
              <a:rPr b="1" baseline="30000" lang="it" sz="5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7</a:t>
            </a:r>
            <a:r>
              <a:rPr b="1" lang="it" sz="5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i="1" lang="it" sz="5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GeV</a:t>
            </a:r>
            <a:r>
              <a:rPr lang="it" sz="5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&lt; </a:t>
            </a:r>
            <a:r>
              <a:rPr i="1" lang="it" sz="5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</a:t>
            </a:r>
            <a:r>
              <a:rPr lang="it" sz="5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&lt; 10</a:t>
            </a:r>
            <a:r>
              <a:rPr b="1" baseline="30000" lang="it" sz="5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8</a:t>
            </a:r>
            <a:r>
              <a:rPr lang="it" sz="5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i="1" lang="it" sz="5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GeV</a:t>
            </a:r>
            <a:endParaRPr i="1" sz="5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"/>
              <a:buChar char="●"/>
            </a:pPr>
            <a:r>
              <a:rPr lang="it" sz="5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EAS leptoni τ, prodotti da</a:t>
            </a:r>
            <a:r>
              <a:rPr lang="it" sz="5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ν</a:t>
            </a:r>
            <a:r>
              <a:rPr b="1" baseline="-25000" lang="it" sz="5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τ</a:t>
            </a:r>
            <a:r>
              <a:rPr b="1" lang="it" sz="56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endParaRPr b="1" sz="56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5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Earth-skimming con  </a:t>
            </a:r>
            <a:r>
              <a:rPr i="1" lang="it" sz="5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E</a:t>
            </a:r>
            <a:r>
              <a:rPr lang="it" sz="5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&gt; 10 </a:t>
            </a:r>
            <a:r>
              <a:rPr i="1" lang="it" sz="5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PeV</a:t>
            </a:r>
            <a:endParaRPr i="1" sz="5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"/>
              <a:buChar char="●"/>
            </a:pPr>
            <a:r>
              <a:rPr lang="it" sz="52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SiPM puntati verso l’orizzonte</a:t>
            </a:r>
            <a:endParaRPr b="1" sz="5200">
              <a:solidFill>
                <a:srgbClr val="1C1C1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457200" marR="0" rtl="0" algn="l">
              <a:spcBef>
                <a:spcPts val="1140"/>
              </a:spcBef>
              <a:spcAft>
                <a:spcPts val="0"/>
              </a:spcAft>
              <a:buNone/>
            </a:pPr>
            <a:r>
              <a:rPr b="0" lang="it" sz="2600" strike="noStrike">
                <a:solidFill>
                  <a:srgbClr val="1C1C1C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   </a:t>
            </a:r>
            <a:endParaRPr b="1" sz="2600" strike="noStrike">
              <a:solidFill>
                <a:srgbClr val="1C1C1C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indent="0" lvl="0" marL="0" marR="0" rtl="0" algn="l">
              <a:spcBef>
                <a:spcPts val="1140"/>
              </a:spcBef>
              <a:spcAft>
                <a:spcPts val="0"/>
              </a:spcAft>
              <a:buNone/>
            </a:pPr>
            <a:r>
              <a:rPr b="0" lang="it" sz="2600" strike="noStrike">
                <a:solidFill>
                  <a:srgbClr val="1C1C1C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</a:t>
            </a:r>
            <a:endParaRPr b="1" sz="2600" strike="noStrike">
              <a:solidFill>
                <a:srgbClr val="1C1C1C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4274950" y="3133425"/>
            <a:ext cx="37830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E06666"/>
                </a:solidFill>
                <a:latin typeface="Noto Sans"/>
                <a:ea typeface="Noto Sans"/>
                <a:cs typeface="Noto Sans"/>
                <a:sym typeface="Noto Sans"/>
              </a:rPr>
              <a:t>▶ </a:t>
            </a:r>
            <a:r>
              <a:rPr b="1" lang="it" sz="1500">
                <a:latin typeface="Noto Sans"/>
                <a:ea typeface="Noto Sans"/>
                <a:cs typeface="Noto Sans"/>
                <a:sym typeface="Noto Sans"/>
              </a:rPr>
              <a:t>u</a:t>
            </a:r>
            <a:r>
              <a:rPr b="1" lang="it" sz="1500" strike="noStrike">
                <a:latin typeface="Noto Sans"/>
                <a:ea typeface="Noto Sans"/>
                <a:cs typeface="Noto Sans"/>
                <a:sym typeface="Noto Sans"/>
              </a:rPr>
              <a:t>n Telescopio di Fluorescenza (</a:t>
            </a:r>
            <a:r>
              <a:rPr b="1" i="1" lang="it" sz="1500" strike="noStrike">
                <a:latin typeface="Noto Sans"/>
                <a:ea typeface="Noto Sans"/>
                <a:cs typeface="Noto Sans"/>
                <a:sym typeface="Noto Sans"/>
              </a:rPr>
              <a:t>FT</a:t>
            </a:r>
            <a:r>
              <a:rPr b="1" lang="it" sz="1500" strike="noStrike">
                <a:latin typeface="Noto Sans"/>
                <a:ea typeface="Noto Sans"/>
                <a:cs typeface="Noto Sans"/>
                <a:sym typeface="Noto Sans"/>
              </a:rPr>
              <a:t>)</a:t>
            </a:r>
            <a:endParaRPr b="1" sz="1500" strike="noStrike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4268275" y="3487713"/>
            <a:ext cx="4088400" cy="14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1115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Font typeface="Noto Sans"/>
              <a:buChar char="●"/>
            </a:pPr>
            <a:r>
              <a:rPr b="0" lang="it" sz="1300" strike="noStrike">
                <a:latin typeface="Noto Sans"/>
                <a:ea typeface="Noto Sans"/>
                <a:cs typeface="Noto Sans"/>
                <a:sym typeface="Noto Sans"/>
              </a:rPr>
              <a:t>Luce di fluorescenza da UHECRs, </a:t>
            </a:r>
            <a:r>
              <a:rPr b="0" i="1" lang="it" sz="1300" strike="noStrike">
                <a:latin typeface="Noto Sans"/>
                <a:ea typeface="Noto Sans"/>
                <a:cs typeface="Noto Sans"/>
                <a:sym typeface="Noto Sans"/>
              </a:rPr>
              <a:t>E </a:t>
            </a:r>
            <a:r>
              <a:rPr b="0" lang="it" sz="1300" strike="noStrike">
                <a:latin typeface="Noto Sans"/>
                <a:ea typeface="Noto Sans"/>
                <a:cs typeface="Noto Sans"/>
                <a:sym typeface="Noto Sans"/>
              </a:rPr>
              <a:t>~ </a:t>
            </a:r>
            <a:r>
              <a:rPr b="0" i="1" lang="it" sz="1300" strike="noStrike">
                <a:latin typeface="Noto Sans"/>
                <a:ea typeface="Noto Sans"/>
                <a:cs typeface="Noto Sans"/>
                <a:sym typeface="Noto Sans"/>
              </a:rPr>
              <a:t>EeV</a:t>
            </a:r>
            <a:endParaRPr b="0" i="1" sz="1300" strike="noStrike">
              <a:latin typeface="Noto Sans"/>
              <a:ea typeface="Noto Sans"/>
              <a:cs typeface="Noto Sans"/>
              <a:sym typeface="Noto Sans"/>
            </a:endParaRPr>
          </a:p>
          <a:p>
            <a:pPr indent="-31115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Font typeface="Noto Sans"/>
              <a:buChar char="●"/>
            </a:pPr>
            <a:r>
              <a:rPr b="0" lang="it" sz="1300" strike="noStrike">
                <a:latin typeface="Noto Sans"/>
                <a:ea typeface="Noto Sans"/>
                <a:cs typeface="Noto Sans"/>
                <a:sym typeface="Noto Sans"/>
              </a:rPr>
              <a:t>Ottica di Schmidt, camera UV (300-420 </a:t>
            </a:r>
            <a:r>
              <a:rPr b="0" i="1" lang="it" sz="1300" strike="noStrike">
                <a:latin typeface="Noto Sans"/>
                <a:ea typeface="Noto Sans"/>
                <a:cs typeface="Noto Sans"/>
                <a:sym typeface="Noto Sans"/>
              </a:rPr>
              <a:t>nm</a:t>
            </a:r>
            <a:r>
              <a:rPr b="0" lang="it" sz="1300" strike="noStrike">
                <a:latin typeface="Noto Sans"/>
                <a:ea typeface="Noto Sans"/>
                <a:cs typeface="Noto Sans"/>
                <a:sym typeface="Noto Sans"/>
              </a:rPr>
              <a:t>)</a:t>
            </a:r>
            <a:endParaRPr b="0" sz="1300" strike="noStrike">
              <a:latin typeface="Noto Sans"/>
              <a:ea typeface="Noto Sans"/>
              <a:cs typeface="Noto Sans"/>
              <a:sym typeface="Noto Sans"/>
            </a:endParaRPr>
          </a:p>
          <a:p>
            <a:pPr indent="-31115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Font typeface="Noto Sans"/>
              <a:buChar char="●"/>
            </a:pPr>
            <a:r>
              <a:rPr b="0" lang="it" sz="1300" strike="noStrike">
                <a:latin typeface="Noto Sans"/>
                <a:ea typeface="Noto Sans"/>
                <a:cs typeface="Noto Sans"/>
                <a:sym typeface="Noto Sans"/>
              </a:rPr>
              <a:t>MAPMT puntati verso il basso, </a:t>
            </a:r>
            <a:r>
              <a:rPr lang="it" sz="1300">
                <a:latin typeface="Noto Sans"/>
                <a:ea typeface="Noto Sans"/>
                <a:cs typeface="Noto Sans"/>
                <a:sym typeface="Noto Sans"/>
              </a:rPr>
              <a:t>risoluzione temporale</a:t>
            </a:r>
            <a:r>
              <a:rPr b="0" lang="it" sz="1300" strike="noStrike">
                <a:latin typeface="Noto Sans"/>
                <a:ea typeface="Noto Sans"/>
                <a:cs typeface="Noto Sans"/>
                <a:sym typeface="Noto Sans"/>
              </a:rPr>
              <a:t> di 1,05 </a:t>
            </a:r>
            <a:r>
              <a:rPr b="0" i="1" lang="it" sz="1300" strike="noStrike">
                <a:latin typeface="Noto Sans"/>
                <a:ea typeface="Noto Sans"/>
                <a:cs typeface="Noto Sans"/>
                <a:sym typeface="Noto Sans"/>
              </a:rPr>
              <a:t>μs</a:t>
            </a:r>
            <a:endParaRPr b="0" i="1" sz="1300" strike="noStrike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5620775" y="1724463"/>
            <a:ext cx="31137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trike="noStrike"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18" name="Google Shape;11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1950" y="2635031"/>
            <a:ext cx="2234700" cy="189736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/>
          <p:nvPr/>
        </p:nvSpPr>
        <p:spPr>
          <a:xfrm>
            <a:off x="2797450" y="3133424"/>
            <a:ext cx="868500" cy="834300"/>
          </a:xfrm>
          <a:prstGeom prst="ellipse">
            <a:avLst/>
          </a:prstGeom>
          <a:noFill/>
          <a:ln cap="flat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6"/>
          <p:cNvSpPr/>
          <p:nvPr/>
        </p:nvSpPr>
        <p:spPr>
          <a:xfrm>
            <a:off x="1760100" y="3146300"/>
            <a:ext cx="825300" cy="834300"/>
          </a:xfrm>
          <a:prstGeom prst="ellipse">
            <a:avLst/>
          </a:prstGeom>
          <a:noFill/>
          <a:ln cap="flat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6"/>
          <p:cNvSpPr txBox="1"/>
          <p:nvPr/>
        </p:nvSpPr>
        <p:spPr>
          <a:xfrm>
            <a:off x="3686650" y="2920575"/>
            <a:ext cx="58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>
                <a:solidFill>
                  <a:srgbClr val="FF6363"/>
                </a:solidFill>
                <a:latin typeface="Noto Sans"/>
                <a:ea typeface="Noto Sans"/>
                <a:cs typeface="Noto Sans"/>
                <a:sym typeface="Noto Sans"/>
              </a:rPr>
              <a:t>CT</a:t>
            </a:r>
            <a:endParaRPr b="1" i="1">
              <a:solidFill>
                <a:srgbClr val="FF636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1497900" y="2838500"/>
            <a:ext cx="52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>
                <a:solidFill>
                  <a:srgbClr val="FF6363"/>
                </a:solidFill>
                <a:latin typeface="Noto Sans"/>
                <a:ea typeface="Noto Sans"/>
                <a:cs typeface="Noto Sans"/>
                <a:sym typeface="Noto Sans"/>
              </a:rPr>
              <a:t>FT</a:t>
            </a:r>
            <a:endParaRPr b="1" i="1">
              <a:solidFill>
                <a:srgbClr val="FF6363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123" name="Google Shape;123;p16"/>
          <p:cNvCxnSpPr>
            <a:stCxn id="122" idx="2"/>
            <a:endCxn id="122" idx="2"/>
          </p:cNvCxnSpPr>
          <p:nvPr/>
        </p:nvCxnSpPr>
        <p:spPr>
          <a:xfrm>
            <a:off x="1760100" y="323870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4" name="Google Shape;124;p16"/>
          <p:cNvCxnSpPr>
            <a:stCxn id="122" idx="2"/>
          </p:cNvCxnSpPr>
          <p:nvPr/>
        </p:nvCxnSpPr>
        <p:spPr>
          <a:xfrm>
            <a:off x="1760100" y="323870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5" name="Google Shape;125;p16"/>
          <p:cNvCxnSpPr>
            <a:stCxn id="122" idx="2"/>
          </p:cNvCxnSpPr>
          <p:nvPr/>
        </p:nvCxnSpPr>
        <p:spPr>
          <a:xfrm>
            <a:off x="1760100" y="323870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6" name="Google Shape;126;p16"/>
          <p:cNvCxnSpPr>
            <a:stCxn id="119" idx="7"/>
          </p:cNvCxnSpPr>
          <p:nvPr/>
        </p:nvCxnSpPr>
        <p:spPr>
          <a:xfrm flipH="1" rot="10800000">
            <a:off x="3538761" y="3130805"/>
            <a:ext cx="216600" cy="124800"/>
          </a:xfrm>
          <a:prstGeom prst="straightConnector1">
            <a:avLst/>
          </a:prstGeom>
          <a:noFill/>
          <a:ln cap="flat" cmpd="sng" w="9525">
            <a:solidFill>
              <a:srgbClr val="EA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7" name="Google Shape;127;p16"/>
          <p:cNvCxnSpPr/>
          <p:nvPr/>
        </p:nvCxnSpPr>
        <p:spPr>
          <a:xfrm>
            <a:off x="1778675" y="3106725"/>
            <a:ext cx="119400" cy="150300"/>
          </a:xfrm>
          <a:prstGeom prst="straightConnector1">
            <a:avLst/>
          </a:prstGeom>
          <a:noFill/>
          <a:ln cap="flat" cmpd="sng" w="9525">
            <a:solidFill>
              <a:srgbClr val="EA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8" name="Google Shape;128;p16"/>
          <p:cNvCxnSpPr/>
          <p:nvPr/>
        </p:nvCxnSpPr>
        <p:spPr>
          <a:xfrm flipH="1">
            <a:off x="1817225" y="3667975"/>
            <a:ext cx="272100" cy="585000"/>
          </a:xfrm>
          <a:prstGeom prst="straightConnector1">
            <a:avLst/>
          </a:prstGeom>
          <a:noFill/>
          <a:ln cap="flat" cmpd="sng" w="9525">
            <a:solidFill>
              <a:srgbClr val="F1C23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29" name="Google Shape;129;p16"/>
          <p:cNvCxnSpPr/>
          <p:nvPr/>
        </p:nvCxnSpPr>
        <p:spPr>
          <a:xfrm>
            <a:off x="2187325" y="3667975"/>
            <a:ext cx="28500" cy="667800"/>
          </a:xfrm>
          <a:prstGeom prst="straightConnector1">
            <a:avLst/>
          </a:prstGeom>
          <a:noFill/>
          <a:ln cap="flat" cmpd="sng" w="9525">
            <a:solidFill>
              <a:srgbClr val="F1C23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30" name="Google Shape;130;p16"/>
          <p:cNvCxnSpPr/>
          <p:nvPr/>
        </p:nvCxnSpPr>
        <p:spPr>
          <a:xfrm flipH="1">
            <a:off x="3453975" y="3451525"/>
            <a:ext cx="448200" cy="49200"/>
          </a:xfrm>
          <a:prstGeom prst="straightConnector1">
            <a:avLst/>
          </a:prstGeom>
          <a:noFill/>
          <a:ln cap="flat" cmpd="sng" w="9525">
            <a:solidFill>
              <a:srgbClr val="F1C23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31" name="Google Shape;131;p16"/>
          <p:cNvCxnSpPr/>
          <p:nvPr/>
        </p:nvCxnSpPr>
        <p:spPr>
          <a:xfrm rot="10800000">
            <a:off x="3435400" y="3615625"/>
            <a:ext cx="449700" cy="150000"/>
          </a:xfrm>
          <a:prstGeom prst="straightConnector1">
            <a:avLst/>
          </a:prstGeom>
          <a:noFill/>
          <a:ln cap="flat" cmpd="sng" w="9525">
            <a:solidFill>
              <a:srgbClr val="F1C23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32" name="Google Shape;132;p16"/>
          <p:cNvSpPr txBox="1"/>
          <p:nvPr/>
        </p:nvSpPr>
        <p:spPr>
          <a:xfrm>
            <a:off x="6007700" y="2571775"/>
            <a:ext cx="75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Terra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33" name="Google Shape;13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96838" y="1215725"/>
            <a:ext cx="3431275" cy="18403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4" name="Google Shape;134;p16"/>
          <p:cNvSpPr/>
          <p:nvPr/>
        </p:nvSpPr>
        <p:spPr>
          <a:xfrm>
            <a:off x="4596850" y="1258450"/>
            <a:ext cx="1288200" cy="755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6"/>
          <p:cNvSpPr/>
          <p:nvPr/>
        </p:nvSpPr>
        <p:spPr>
          <a:xfrm>
            <a:off x="6667500" y="1299475"/>
            <a:ext cx="1360500" cy="1099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6"/>
          <p:cNvSpPr txBox="1"/>
          <p:nvPr/>
        </p:nvSpPr>
        <p:spPr>
          <a:xfrm>
            <a:off x="6158775" y="2706525"/>
            <a:ext cx="82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Terra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37" name="Google Shape;137;p16"/>
          <p:cNvSpPr/>
          <p:nvPr/>
        </p:nvSpPr>
        <p:spPr>
          <a:xfrm rot="1317132">
            <a:off x="4827337" y="2369341"/>
            <a:ext cx="952565" cy="64734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6"/>
          <p:cNvSpPr txBox="1"/>
          <p:nvPr/>
        </p:nvSpPr>
        <p:spPr>
          <a:xfrm>
            <a:off x="5066500" y="2262125"/>
            <a:ext cx="90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600">
                <a:solidFill>
                  <a:srgbClr val="8655AA"/>
                </a:solidFill>
              </a:rPr>
              <a:t>Luce di </a:t>
            </a:r>
            <a:endParaRPr b="1" sz="600">
              <a:solidFill>
                <a:srgbClr val="8655AA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600">
                <a:solidFill>
                  <a:srgbClr val="8655AA"/>
                </a:solidFill>
              </a:rPr>
              <a:t>fluorescenza</a:t>
            </a:r>
            <a:endParaRPr b="1" sz="600">
              <a:solidFill>
                <a:srgbClr val="8655AA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7"/>
          <p:cNvSpPr txBox="1"/>
          <p:nvPr>
            <p:ph type="title"/>
          </p:nvPr>
        </p:nvSpPr>
        <p:spPr>
          <a:xfrm>
            <a:off x="1359900" y="253938"/>
            <a:ext cx="598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3020">
                <a:latin typeface="Noto Sans"/>
                <a:ea typeface="Noto Sans"/>
                <a:cs typeface="Noto Sans"/>
                <a:sym typeface="Noto Sans"/>
              </a:rPr>
              <a:t>FT e logica di trigger </a:t>
            </a:r>
            <a:endParaRPr sz="3020"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256275" y="56712"/>
            <a:ext cx="1560951" cy="9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1095175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7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148" name="Google Shape;148;p17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49" name="Google Shape;149;p17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50" name="Google Shape;150;p17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287550" y="306062"/>
            <a:ext cx="1246500" cy="62992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7"/>
          <p:cNvSpPr txBox="1"/>
          <p:nvPr/>
        </p:nvSpPr>
        <p:spPr>
          <a:xfrm>
            <a:off x="486350" y="1253550"/>
            <a:ext cx="5087400" cy="13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77500" lnSpcReduction="2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200">
              <a:solidFill>
                <a:srgbClr val="1C1C1C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457200" marR="0" rtl="0" algn="l">
              <a:spcBef>
                <a:spcPts val="1140"/>
              </a:spcBef>
              <a:spcAft>
                <a:spcPts val="0"/>
              </a:spcAft>
              <a:buNone/>
            </a:pPr>
            <a:r>
              <a:rPr b="0" lang="it" sz="2600" strike="noStrike">
                <a:solidFill>
                  <a:srgbClr val="1C1C1C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   </a:t>
            </a:r>
            <a:endParaRPr b="1" sz="2600" strike="noStrike">
              <a:solidFill>
                <a:srgbClr val="1C1C1C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indent="0" lvl="0" marL="0" marR="0" rtl="0" algn="l">
              <a:spcBef>
                <a:spcPts val="1140"/>
              </a:spcBef>
              <a:spcAft>
                <a:spcPts val="0"/>
              </a:spcAft>
              <a:buNone/>
            </a:pPr>
            <a:r>
              <a:rPr b="0" lang="it" sz="2600" strike="noStrike">
                <a:solidFill>
                  <a:srgbClr val="1C1C1C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 </a:t>
            </a:r>
            <a:endParaRPr b="1" sz="2600" strike="noStrike">
              <a:solidFill>
                <a:srgbClr val="1C1C1C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152" name="Google Shape;152;p17"/>
          <p:cNvSpPr txBox="1"/>
          <p:nvPr/>
        </p:nvSpPr>
        <p:spPr>
          <a:xfrm>
            <a:off x="5552725" y="1732100"/>
            <a:ext cx="3113700" cy="7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trike="noStrike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53" name="Google Shape;153;p17"/>
          <p:cNvSpPr txBox="1"/>
          <p:nvPr/>
        </p:nvSpPr>
        <p:spPr>
          <a:xfrm>
            <a:off x="461280" y="1337350"/>
            <a:ext cx="9180000" cy="10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Il nuovo detector </a:t>
            </a:r>
            <a:r>
              <a:rPr lang="it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capter</a:t>
            </a:r>
            <a:r>
              <a:rPr lang="it" strike="noStrike">
                <a:solidFill>
                  <a:srgbClr val="1C1C1C"/>
                </a:solidFill>
                <a:latin typeface="Noto Sans"/>
                <a:ea typeface="Noto Sans"/>
                <a:cs typeface="Noto Sans"/>
                <a:sym typeface="Noto Sans"/>
              </a:rPr>
              <a:t>à i segnali di fluorescenza generati da EAS di UHECR ad alte altitudini.</a:t>
            </a:r>
            <a:endParaRPr strike="noStrike">
              <a:solidFill>
                <a:srgbClr val="1C1C1C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54" name="Google Shape;154;p17"/>
          <p:cNvSpPr txBox="1"/>
          <p:nvPr/>
        </p:nvSpPr>
        <p:spPr>
          <a:xfrm>
            <a:off x="461275" y="1613750"/>
            <a:ext cx="5348400" cy="12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216000" lvl="0" marL="21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🡺"/>
            </a:pPr>
            <a:r>
              <a:rPr b="0" lang="it" strike="noStrike">
                <a:latin typeface="Noto Sans"/>
                <a:ea typeface="Noto Sans"/>
                <a:cs typeface="Noto Sans"/>
                <a:sym typeface="Noto Sans"/>
              </a:rPr>
              <a:t>3 PDM (</a:t>
            </a:r>
            <a:r>
              <a:rPr b="0" i="1" lang="it" strike="noStrike">
                <a:latin typeface="Noto Sans"/>
                <a:ea typeface="Noto Sans"/>
                <a:cs typeface="Noto Sans"/>
                <a:sym typeface="Noto Sans"/>
              </a:rPr>
              <a:t>P</a:t>
            </a:r>
            <a:r>
              <a:rPr i="1" lang="it">
                <a:latin typeface="Noto Sans"/>
                <a:ea typeface="Noto Sans"/>
                <a:cs typeface="Noto Sans"/>
                <a:sym typeface="Noto Sans"/>
              </a:rPr>
              <a:t>hoto-Detector Module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) </a:t>
            </a:r>
            <a:r>
              <a:rPr b="0" lang="it" strike="noStrike">
                <a:latin typeface="Noto Sans"/>
                <a:ea typeface="Noto Sans"/>
                <a:cs typeface="Noto Sans"/>
                <a:sym typeface="Noto Sans"/>
              </a:rPr>
              <a:t>di 9 Celle Elementari (</a:t>
            </a:r>
            <a:r>
              <a:rPr b="0" i="1" lang="it" strike="noStrike">
                <a:latin typeface="Noto Sans"/>
                <a:ea typeface="Noto Sans"/>
                <a:cs typeface="Noto Sans"/>
                <a:sym typeface="Noto Sans"/>
              </a:rPr>
              <a:t>EC</a:t>
            </a:r>
            <a:r>
              <a:rPr b="0" lang="it" strike="noStrike">
                <a:latin typeface="Noto Sans"/>
                <a:ea typeface="Noto Sans"/>
                <a:cs typeface="Noto Sans"/>
                <a:sym typeface="Noto Sans"/>
              </a:rPr>
              <a:t>) ciascuna ;</a:t>
            </a:r>
            <a:endParaRPr b="0" strike="noStrike">
              <a:latin typeface="Noto Sans"/>
              <a:ea typeface="Noto Sans"/>
              <a:cs typeface="Noto Sans"/>
              <a:sym typeface="Noto Sans"/>
            </a:endParaRPr>
          </a:p>
          <a:p>
            <a:pPr indent="-216000" lvl="0" marL="21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🡺"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1 EC =</a:t>
            </a:r>
            <a:r>
              <a:rPr b="0" lang="it" strike="noStrike">
                <a:latin typeface="Noto Sans"/>
                <a:ea typeface="Noto Sans"/>
                <a:cs typeface="Noto Sans"/>
                <a:sym typeface="Noto Sans"/>
              </a:rPr>
              <a:t> 4 MAPMT (</a:t>
            </a:r>
            <a:r>
              <a:rPr b="0" i="1" lang="it" strike="noStrike">
                <a:latin typeface="Noto Sans"/>
                <a:ea typeface="Noto Sans"/>
                <a:cs typeface="Noto Sans"/>
                <a:sym typeface="Noto Sans"/>
              </a:rPr>
              <a:t>Multianode Photo Multiplier Tubes</a:t>
            </a:r>
            <a:r>
              <a:rPr b="0" lang="it" strike="noStrike">
                <a:latin typeface="Noto Sans"/>
                <a:ea typeface="Noto Sans"/>
                <a:cs typeface="Noto Sans"/>
                <a:sym typeface="Noto Sans"/>
              </a:rPr>
              <a:t>) ;</a:t>
            </a:r>
            <a:endParaRPr b="0" strike="noStrike">
              <a:latin typeface="Noto Sans"/>
              <a:ea typeface="Noto Sans"/>
              <a:cs typeface="Noto Sans"/>
              <a:sym typeface="Noto Sans"/>
            </a:endParaRPr>
          </a:p>
          <a:p>
            <a:pPr indent="-216000" lvl="0" marL="21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Char char="🡺"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1</a:t>
            </a:r>
            <a:r>
              <a:rPr b="0" lang="it" strike="noStrike">
                <a:latin typeface="Noto Sans"/>
                <a:ea typeface="Noto Sans"/>
                <a:cs typeface="Noto Sans"/>
                <a:sym typeface="Noto Sans"/>
              </a:rPr>
              <a:t> MAPMT 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=</a:t>
            </a:r>
            <a:r>
              <a:rPr b="0" lang="it" strike="noStrike">
                <a:latin typeface="Noto Sans"/>
                <a:ea typeface="Noto Sans"/>
                <a:cs typeface="Noto Sans"/>
                <a:sym typeface="Noto Sans"/>
              </a:rPr>
              <a:t> 64 pixel ;</a:t>
            </a:r>
            <a:endParaRPr b="0" strike="noStrike">
              <a:latin typeface="Noto Sans"/>
              <a:ea typeface="Noto Sans"/>
              <a:cs typeface="Noto Sans"/>
              <a:sym typeface="Noto Sans"/>
            </a:endParaRPr>
          </a:p>
          <a:p>
            <a:pPr indent="-235050" lvl="0" marL="21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10"/>
              <a:buFont typeface="Noto Sans Symbols"/>
              <a:buChar char="🡺"/>
            </a:pPr>
            <a:r>
              <a:rPr b="1" lang="it">
                <a:latin typeface="Noto Sans"/>
                <a:ea typeface="Noto Sans"/>
                <a:cs typeface="Noto Sans"/>
                <a:sym typeface="Noto Sans"/>
              </a:rPr>
              <a:t>Totale:</a:t>
            </a:r>
            <a:r>
              <a:rPr lang="it" strike="noStrike"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1" lang="it" strike="noStrike">
                <a:latin typeface="Noto Sans"/>
                <a:ea typeface="Noto Sans"/>
                <a:cs typeface="Noto Sans"/>
                <a:sym typeface="Noto Sans"/>
              </a:rPr>
              <a:t>6912 pixel</a:t>
            </a:r>
            <a:r>
              <a:rPr lang="it" strike="noStrike">
                <a:latin typeface="Noto Sans"/>
                <a:ea typeface="Noto Sans"/>
                <a:cs typeface="Noto Sans"/>
                <a:sym typeface="Noto Sans"/>
              </a:rPr>
              <a:t>, ciascuno con un FoV ~ 0,25°</a:t>
            </a:r>
            <a:br>
              <a:rPr lang="it" sz="1800"/>
            </a:br>
            <a:br>
              <a:rPr lang="it" sz="1800"/>
            </a:br>
            <a:endParaRPr b="0" sz="1800" strike="noStrike">
              <a:latin typeface="Noto Sans"/>
              <a:ea typeface="Noto Sans"/>
              <a:cs typeface="Noto Sans"/>
              <a:sym typeface="Noto Sans"/>
            </a:endParaRPr>
          </a:p>
          <a:p>
            <a:pPr indent="-164565" lvl="0" marL="21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10"/>
              <a:buFont typeface="Noto Sans Symbols"/>
              <a:buNone/>
            </a:pPr>
            <a:r>
              <a:t/>
            </a:r>
            <a:endParaRPr b="0" sz="1800" strike="noStrike"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55" name="Google Shape;155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46825" y="1789100"/>
            <a:ext cx="2252275" cy="212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7"/>
          <p:cNvSpPr txBox="1"/>
          <p:nvPr/>
        </p:nvSpPr>
        <p:spPr>
          <a:xfrm>
            <a:off x="7017950" y="3918250"/>
            <a:ext cx="2307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it" sz="1100" strike="noStrike">
                <a:latin typeface="Noto Sans"/>
                <a:ea typeface="Noto Sans"/>
                <a:cs typeface="Noto Sans"/>
                <a:sym typeface="Noto Sans"/>
              </a:rPr>
              <a:t>Fotografia di una PDM</a:t>
            </a:r>
            <a:endParaRPr b="0" sz="1100" strike="noStrike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57" name="Google Shape;157;p17"/>
          <p:cNvSpPr txBox="1"/>
          <p:nvPr/>
        </p:nvSpPr>
        <p:spPr>
          <a:xfrm>
            <a:off x="1752425" y="2930650"/>
            <a:ext cx="3113700" cy="354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Due modalitá di acquisizione dati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58" name="Google Shape;158;p17"/>
          <p:cNvSpPr txBox="1"/>
          <p:nvPr/>
        </p:nvSpPr>
        <p:spPr>
          <a:xfrm>
            <a:off x="296025" y="3456125"/>
            <a:ext cx="571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         </a:t>
            </a:r>
            <a:r>
              <a:rPr b="1" lang="it">
                <a:latin typeface="Noto Sans"/>
                <a:ea typeface="Noto Sans"/>
                <a:cs typeface="Noto Sans"/>
                <a:sym typeface="Noto Sans"/>
              </a:rPr>
              <a:t>  photon counting  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  </a:t>
            </a:r>
            <a:r>
              <a:rPr lang="it"/>
              <a:t>                             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  integrazione di carica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159" name="Google Shape;159;p17"/>
          <p:cNvCxnSpPr>
            <a:stCxn id="157" idx="2"/>
          </p:cNvCxnSpPr>
          <p:nvPr/>
        </p:nvCxnSpPr>
        <p:spPr>
          <a:xfrm flipH="1">
            <a:off x="1576475" y="3284650"/>
            <a:ext cx="1732800" cy="252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60" name="Google Shape;160;p17"/>
          <p:cNvCxnSpPr>
            <a:stCxn id="157" idx="2"/>
          </p:cNvCxnSpPr>
          <p:nvPr/>
        </p:nvCxnSpPr>
        <p:spPr>
          <a:xfrm>
            <a:off x="3309275" y="3284650"/>
            <a:ext cx="1656600" cy="238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161" name="Google Shape;161;p17"/>
          <p:cNvCxnSpPr/>
          <p:nvPr/>
        </p:nvCxnSpPr>
        <p:spPr>
          <a:xfrm>
            <a:off x="1613350" y="3803975"/>
            <a:ext cx="777000" cy="384900"/>
          </a:xfrm>
          <a:prstGeom prst="bentConnector3">
            <a:avLst>
              <a:gd fmla="val 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2" name="Google Shape;162;p17"/>
          <p:cNvSpPr txBox="1"/>
          <p:nvPr/>
        </p:nvSpPr>
        <p:spPr>
          <a:xfrm>
            <a:off x="1613350" y="3961488"/>
            <a:ext cx="3275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time bin di </a:t>
            </a: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1,05 </a:t>
            </a:r>
            <a:r>
              <a:rPr i="1"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μs </a:t>
            </a: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                           </a:t>
            </a:r>
            <a:r>
              <a:rPr b="1"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b="1"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                                        1 GTU (Gate Time Unit) </a:t>
            </a:r>
            <a:endParaRPr b="1"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163" name="Google Shape;163;p17"/>
          <p:cNvCxnSpPr/>
          <p:nvPr/>
        </p:nvCxnSpPr>
        <p:spPr>
          <a:xfrm flipH="1">
            <a:off x="4146000" y="3791000"/>
            <a:ext cx="777000" cy="384900"/>
          </a:xfrm>
          <a:prstGeom prst="bentConnector3">
            <a:avLst>
              <a:gd fmla="val 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 txBox="1"/>
          <p:nvPr>
            <p:ph type="title"/>
          </p:nvPr>
        </p:nvSpPr>
        <p:spPr>
          <a:xfrm>
            <a:off x="1359900" y="253938"/>
            <a:ext cx="598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3020">
                <a:latin typeface="Noto Sans"/>
                <a:ea typeface="Noto Sans"/>
                <a:cs typeface="Noto Sans"/>
                <a:sym typeface="Noto Sans"/>
              </a:rPr>
              <a:t>FT e logica di trigger </a:t>
            </a:r>
            <a:endParaRPr sz="3020"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169" name="Google Shape;169;p18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256275" y="56712"/>
            <a:ext cx="1560951" cy="9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1095175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8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173" name="Google Shape;173;p18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74" name="Google Shape;174;p18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75" name="Google Shape;175;p18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287550" y="306062"/>
            <a:ext cx="1246500" cy="62992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8"/>
          <p:cNvSpPr txBox="1"/>
          <p:nvPr/>
        </p:nvSpPr>
        <p:spPr>
          <a:xfrm>
            <a:off x="652800" y="3744588"/>
            <a:ext cx="4641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trike="noStrike">
                <a:latin typeface="Noto Sans"/>
                <a:ea typeface="Noto Sans"/>
                <a:cs typeface="Noto Sans"/>
                <a:sym typeface="Noto Sans"/>
              </a:rPr>
              <a:t>La LOGICA DI TRIGGER lavora a livello di </a:t>
            </a:r>
            <a:r>
              <a:rPr b="1" lang="it" strike="noStrike">
                <a:latin typeface="Noto Sans"/>
                <a:ea typeface="Noto Sans"/>
                <a:cs typeface="Noto Sans"/>
                <a:sym typeface="Noto Sans"/>
              </a:rPr>
              <a:t>macropixel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it" u="sng"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    </a:t>
            </a:r>
            <a:endParaRPr b="0" strike="noStrike"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177" name="Google Shape;177;p18"/>
          <p:cNvCxnSpPr/>
          <p:nvPr/>
        </p:nvCxnSpPr>
        <p:spPr>
          <a:xfrm>
            <a:off x="5219163" y="3908800"/>
            <a:ext cx="1349400" cy="8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8" name="Google Shape;178;p18"/>
          <p:cNvSpPr txBox="1"/>
          <p:nvPr/>
        </p:nvSpPr>
        <p:spPr>
          <a:xfrm>
            <a:off x="6543900" y="3726825"/>
            <a:ext cx="1745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2x2 matrice di pixel </a:t>
            </a:r>
            <a:r>
              <a:rPr i="1" lang="it"/>
              <a:t>non </a:t>
            </a:r>
            <a:r>
              <a:rPr lang="it"/>
              <a:t>sovrapposti</a:t>
            </a:r>
            <a:endParaRPr/>
          </a:p>
        </p:txBody>
      </p:sp>
      <p:sp>
        <p:nvSpPr>
          <p:cNvPr id="179" name="Google Shape;179;p18"/>
          <p:cNvSpPr txBox="1"/>
          <p:nvPr/>
        </p:nvSpPr>
        <p:spPr>
          <a:xfrm>
            <a:off x="2581050" y="4041275"/>
            <a:ext cx="3612000" cy="5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it" strike="noStrike">
                <a:latin typeface="Noto Sans"/>
                <a:ea typeface="Noto Sans"/>
                <a:cs typeface="Noto Sans"/>
                <a:sym typeface="Noto Sans"/>
              </a:rPr>
              <a:t>1 PDM  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:      </a:t>
            </a:r>
            <a:r>
              <a:rPr b="0" lang="it" strike="noStrike">
                <a:latin typeface="Noto Sans"/>
                <a:ea typeface="Noto Sans"/>
                <a:cs typeface="Noto Sans"/>
                <a:sym typeface="Noto Sans"/>
              </a:rPr>
              <a:t>48x48p                  </a:t>
            </a:r>
            <a:r>
              <a:rPr b="1" lang="it" strike="noStrike">
                <a:latin typeface="Noto Sans"/>
                <a:ea typeface="Noto Sans"/>
                <a:cs typeface="Noto Sans"/>
                <a:sym typeface="Noto Sans"/>
              </a:rPr>
              <a:t>24x24</a:t>
            </a:r>
            <a:r>
              <a:rPr b="1" lang="it">
                <a:latin typeface="Noto Sans"/>
                <a:ea typeface="Noto Sans"/>
                <a:cs typeface="Noto Sans"/>
                <a:sym typeface="Noto Sans"/>
              </a:rPr>
              <a:t>mp</a:t>
            </a:r>
            <a:r>
              <a:rPr b="0" lang="it" strike="noStrike">
                <a:latin typeface="Noto Sans"/>
                <a:ea typeface="Noto Sans"/>
                <a:cs typeface="Noto Sans"/>
                <a:sym typeface="Noto Sans"/>
              </a:rPr>
              <a:t>  </a:t>
            </a:r>
            <a:r>
              <a:rPr b="0" lang="it" sz="1800" strike="noStrike">
                <a:latin typeface="Noto Sans"/>
                <a:ea typeface="Noto Sans"/>
                <a:cs typeface="Noto Sans"/>
                <a:sym typeface="Noto Sans"/>
              </a:rPr>
              <a:t>  </a:t>
            </a:r>
            <a:endParaRPr b="0" sz="1800" strike="noStrike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80" name="Google Shape;180;p18"/>
          <p:cNvSpPr/>
          <p:nvPr/>
        </p:nvSpPr>
        <p:spPr>
          <a:xfrm>
            <a:off x="4370600" y="4138200"/>
            <a:ext cx="583751" cy="240851"/>
          </a:xfrm>
          <a:custGeom>
            <a:rect b="b" l="l" r="r" t="t"/>
            <a:pathLst>
              <a:path extrusionOk="0" h="816" w="1525">
                <a:moveTo>
                  <a:pt x="0" y="612"/>
                </a:moveTo>
                <a:lnTo>
                  <a:pt x="1143" y="612"/>
                </a:lnTo>
                <a:lnTo>
                  <a:pt x="1143" y="815"/>
                </a:lnTo>
                <a:lnTo>
                  <a:pt x="1524" y="408"/>
                </a:lnTo>
                <a:lnTo>
                  <a:pt x="1143" y="0"/>
                </a:lnTo>
                <a:lnTo>
                  <a:pt x="1143" y="204"/>
                </a:lnTo>
                <a:lnTo>
                  <a:pt x="0" y="204"/>
                </a:lnTo>
                <a:lnTo>
                  <a:pt x="0" y="612"/>
                </a:lnTo>
              </a:path>
            </a:pathLst>
          </a:custGeom>
          <a:solidFill>
            <a:srgbClr val="FF6363"/>
          </a:solidFill>
          <a:ln cap="flat" cmpd="sng" w="9525">
            <a:solidFill>
              <a:srgbClr val="B2B2B2"/>
            </a:solidFill>
            <a:prstDash val="solid"/>
            <a:round/>
            <a:headEnd len="sm" w="sm" type="none"/>
            <a:tailEnd len="sm" w="sm" type="none"/>
          </a:ln>
        </p:spPr>
      </p:sp>
      <p:pic>
        <p:nvPicPr>
          <p:cNvPr id="181" name="Google Shape;181;p18"/>
          <p:cNvPicPr preferRelativeResize="0"/>
          <p:nvPr/>
        </p:nvPicPr>
        <p:blipFill rotWithShape="1">
          <a:blip r:embed="rId6">
            <a:alphaModFix/>
          </a:blip>
          <a:srcRect b="6472" l="7795" r="3212" t="0"/>
          <a:stretch/>
        </p:blipFill>
        <p:spPr>
          <a:xfrm>
            <a:off x="1837700" y="1176313"/>
            <a:ext cx="5331258" cy="2512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18"/>
          <p:cNvCxnSpPr/>
          <p:nvPr/>
        </p:nvCxnSpPr>
        <p:spPr>
          <a:xfrm>
            <a:off x="3574425" y="1478250"/>
            <a:ext cx="900" cy="20733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3" name="Google Shape;183;p18"/>
          <p:cNvCxnSpPr/>
          <p:nvPr/>
        </p:nvCxnSpPr>
        <p:spPr>
          <a:xfrm>
            <a:off x="5143925" y="1482575"/>
            <a:ext cx="6300" cy="20673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"/>
          <p:cNvSpPr txBox="1"/>
          <p:nvPr>
            <p:ph type="title"/>
          </p:nvPr>
        </p:nvSpPr>
        <p:spPr>
          <a:xfrm>
            <a:off x="2008225" y="253950"/>
            <a:ext cx="499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3020">
                <a:latin typeface="Noto Sans"/>
                <a:ea typeface="Noto Sans"/>
                <a:cs typeface="Noto Sans"/>
                <a:sym typeface="Noto Sans"/>
              </a:rPr>
              <a:t>Efficienza di trigger</a:t>
            </a:r>
            <a:endParaRPr sz="3020"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189" name="Google Shape;189;p19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256275" y="56712"/>
            <a:ext cx="1560951" cy="9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1095175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9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193" name="Google Shape;193;p19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94" name="Google Shape;194;p19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95" name="Google Shape;195;p19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287550" y="306062"/>
            <a:ext cx="1246500" cy="62992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9"/>
          <p:cNvSpPr txBox="1"/>
          <p:nvPr/>
        </p:nvSpPr>
        <p:spPr>
          <a:xfrm>
            <a:off x="3079125" y="1222250"/>
            <a:ext cx="2421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Noto Sans"/>
              <a:buChar char="❏"/>
            </a:pPr>
            <a:r>
              <a:rPr lang="it" sz="1600">
                <a:latin typeface="Noto Sans"/>
                <a:ea typeface="Noto Sans"/>
                <a:cs typeface="Noto Sans"/>
                <a:sym typeface="Noto Sans"/>
              </a:rPr>
              <a:t>l</a:t>
            </a:r>
            <a:r>
              <a:rPr lang="it" sz="1600">
                <a:latin typeface="Noto Sans"/>
                <a:ea typeface="Noto Sans"/>
                <a:cs typeface="Noto Sans"/>
                <a:sym typeface="Noto Sans"/>
              </a:rPr>
              <a:t>og file del laser</a:t>
            </a:r>
            <a:endParaRPr sz="1600">
              <a:latin typeface="Noto Sans"/>
              <a:ea typeface="Noto Sans"/>
              <a:cs typeface="Noto Sans"/>
              <a:sym typeface="Noto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Noto Sans"/>
              <a:buChar char="❏"/>
            </a:pPr>
            <a:r>
              <a:rPr lang="it" sz="1600">
                <a:latin typeface="Noto Sans"/>
                <a:ea typeface="Noto Sans"/>
                <a:cs typeface="Noto Sans"/>
                <a:sym typeface="Noto Sans"/>
              </a:rPr>
              <a:t>FT etos/root data                                                                                          </a:t>
            </a:r>
            <a:endParaRPr sz="1600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97" name="Google Shape;197;p19"/>
          <p:cNvSpPr txBox="1"/>
          <p:nvPr/>
        </p:nvSpPr>
        <p:spPr>
          <a:xfrm>
            <a:off x="701050" y="1253000"/>
            <a:ext cx="218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Field test agosto 2022 Utah (USA)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98" name="Google Shape;198;p19"/>
          <p:cNvSpPr txBox="1"/>
          <p:nvPr/>
        </p:nvSpPr>
        <p:spPr>
          <a:xfrm>
            <a:off x="2832875" y="1138375"/>
            <a:ext cx="414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{</a:t>
            </a:r>
            <a:endParaRPr sz="38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99" name="Google Shape;199;p19"/>
          <p:cNvPicPr preferRelativeResize="0"/>
          <p:nvPr/>
        </p:nvPicPr>
        <p:blipFill rotWithShape="1">
          <a:blip r:embed="rId6">
            <a:alphaModFix/>
          </a:blip>
          <a:srcRect b="2129" l="1180" r="-1179" t="-2129"/>
          <a:stretch/>
        </p:blipFill>
        <p:spPr>
          <a:xfrm>
            <a:off x="701050" y="2645113"/>
            <a:ext cx="3458575" cy="16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9"/>
          <p:cNvSpPr/>
          <p:nvPr/>
        </p:nvSpPr>
        <p:spPr>
          <a:xfrm>
            <a:off x="3195475" y="3136125"/>
            <a:ext cx="225300" cy="204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9"/>
          <p:cNvSpPr/>
          <p:nvPr/>
        </p:nvSpPr>
        <p:spPr>
          <a:xfrm>
            <a:off x="1485075" y="2975275"/>
            <a:ext cx="225300" cy="307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9"/>
          <p:cNvSpPr txBox="1"/>
          <p:nvPr/>
        </p:nvSpPr>
        <p:spPr>
          <a:xfrm>
            <a:off x="1079425" y="3355825"/>
            <a:ext cx="91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45°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03" name="Google Shape;203;p19"/>
          <p:cNvSpPr txBox="1"/>
          <p:nvPr/>
        </p:nvSpPr>
        <p:spPr>
          <a:xfrm>
            <a:off x="1163675" y="4196363"/>
            <a:ext cx="314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300">
                <a:latin typeface="Noto Sans"/>
                <a:ea typeface="Noto Sans"/>
                <a:cs typeface="Noto Sans"/>
                <a:sym typeface="Noto Sans"/>
              </a:rPr>
              <a:t>Geometria del setup sperimentale</a:t>
            </a:r>
            <a:endParaRPr i="1" sz="1300"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04" name="Google Shape;20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13177" y="1952175"/>
            <a:ext cx="4618799" cy="16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9"/>
          <p:cNvSpPr/>
          <p:nvPr/>
        </p:nvSpPr>
        <p:spPr>
          <a:xfrm>
            <a:off x="1364125" y="3552775"/>
            <a:ext cx="193800" cy="204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9"/>
          <p:cNvSpPr/>
          <p:nvPr/>
        </p:nvSpPr>
        <p:spPr>
          <a:xfrm>
            <a:off x="3079125" y="3702000"/>
            <a:ext cx="168600" cy="204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9"/>
          <p:cNvSpPr txBox="1"/>
          <p:nvPr/>
        </p:nvSpPr>
        <p:spPr>
          <a:xfrm>
            <a:off x="2889550" y="3583900"/>
            <a:ext cx="463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Noto Sans"/>
                <a:ea typeface="Noto Sans"/>
                <a:cs typeface="Noto Sans"/>
                <a:sym typeface="Noto Sans"/>
              </a:rPr>
              <a:t>10°</a:t>
            </a:r>
            <a:endParaRPr sz="1200"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208" name="Google Shape;208;p19"/>
          <p:cNvCxnSpPr>
            <a:endCxn id="209" idx="3"/>
          </p:cNvCxnSpPr>
          <p:nvPr/>
        </p:nvCxnSpPr>
        <p:spPr>
          <a:xfrm rot="5400000">
            <a:off x="6034935" y="3280437"/>
            <a:ext cx="1230900" cy="330000"/>
          </a:xfrm>
          <a:prstGeom prst="bentConnector2">
            <a:avLst/>
          </a:prstGeom>
          <a:noFill/>
          <a:ln cap="flat" cmpd="sng" w="19050">
            <a:solidFill>
              <a:srgbClr val="FF6363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210" name="Google Shape;210;p19"/>
          <p:cNvCxnSpPr/>
          <p:nvPr/>
        </p:nvCxnSpPr>
        <p:spPr>
          <a:xfrm rot="10800000">
            <a:off x="3358325" y="2181800"/>
            <a:ext cx="1566300" cy="417300"/>
          </a:xfrm>
          <a:prstGeom prst="bentConnector3">
            <a:avLst>
              <a:gd fmla="val -112" name="adj1"/>
            </a:avLst>
          </a:prstGeom>
          <a:noFill/>
          <a:ln cap="flat" cmpd="sng" w="19050">
            <a:solidFill>
              <a:srgbClr val="FF6363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211" name="Google Shape;211;p19"/>
          <p:cNvSpPr txBox="1"/>
          <p:nvPr/>
        </p:nvSpPr>
        <p:spPr>
          <a:xfrm>
            <a:off x="4883600" y="3847213"/>
            <a:ext cx="80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Laser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12" name="Google Shape;212;p19"/>
          <p:cNvSpPr txBox="1"/>
          <p:nvPr/>
        </p:nvSpPr>
        <p:spPr>
          <a:xfrm>
            <a:off x="760050" y="2029425"/>
            <a:ext cx="114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Telescopio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213" name="Google Shape;213;p19"/>
          <p:cNvCxnSpPr/>
          <p:nvPr/>
        </p:nvCxnSpPr>
        <p:spPr>
          <a:xfrm>
            <a:off x="4923625" y="2628325"/>
            <a:ext cx="1840800" cy="165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14" name="Google Shape;214;p19"/>
          <p:cNvSpPr txBox="1"/>
          <p:nvPr/>
        </p:nvSpPr>
        <p:spPr>
          <a:xfrm rot="289020">
            <a:off x="5263791" y="2656152"/>
            <a:ext cx="1203952" cy="3540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rgbClr val="434343"/>
                </a:solidFill>
                <a:highlight>
                  <a:srgbClr val="EEEEEE"/>
                </a:highlight>
                <a:latin typeface="Noto Sans"/>
                <a:ea typeface="Noto Sans"/>
                <a:cs typeface="Noto Sans"/>
                <a:sym typeface="Noto Sans"/>
              </a:rPr>
              <a:t>24.1 km</a:t>
            </a:r>
            <a:endParaRPr b="1" sz="1100">
              <a:solidFill>
                <a:srgbClr val="434343"/>
              </a:solidFill>
              <a:highlight>
                <a:srgbClr val="EEEEEE"/>
              </a:highlight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15" name="Google Shape;21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12063" y="1995800"/>
            <a:ext cx="1560900" cy="104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01025" y="3602037"/>
            <a:ext cx="984360" cy="91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0"/>
          <p:cNvSpPr txBox="1"/>
          <p:nvPr>
            <p:ph type="title"/>
          </p:nvPr>
        </p:nvSpPr>
        <p:spPr>
          <a:xfrm>
            <a:off x="2008225" y="253950"/>
            <a:ext cx="499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3020">
                <a:latin typeface="Noto Sans"/>
                <a:ea typeface="Noto Sans"/>
                <a:cs typeface="Noto Sans"/>
                <a:sym typeface="Noto Sans"/>
              </a:rPr>
              <a:t>Efficienza di trigger</a:t>
            </a:r>
            <a:endParaRPr sz="3020"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221" name="Google Shape;221;p20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256275" y="56712"/>
            <a:ext cx="1560951" cy="9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1095175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0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225" name="Google Shape;225;p20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26" name="Google Shape;226;p20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27" name="Google Shape;227;p20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287550" y="306062"/>
            <a:ext cx="1246500" cy="62992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0"/>
          <p:cNvSpPr txBox="1"/>
          <p:nvPr/>
        </p:nvSpPr>
        <p:spPr>
          <a:xfrm>
            <a:off x="3079125" y="1222250"/>
            <a:ext cx="2421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Noto Sans"/>
              <a:buChar char="❏"/>
            </a:pPr>
            <a:r>
              <a:rPr lang="it" sz="1600">
                <a:latin typeface="Noto Sans"/>
                <a:ea typeface="Noto Sans"/>
                <a:cs typeface="Noto Sans"/>
                <a:sym typeface="Noto Sans"/>
              </a:rPr>
              <a:t>log file del laser</a:t>
            </a:r>
            <a:endParaRPr sz="1600">
              <a:latin typeface="Noto Sans"/>
              <a:ea typeface="Noto Sans"/>
              <a:cs typeface="Noto Sans"/>
              <a:sym typeface="Noto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Noto Sans"/>
              <a:buChar char="❏"/>
            </a:pPr>
            <a:r>
              <a:rPr lang="it" sz="1600">
                <a:latin typeface="Noto Sans"/>
                <a:ea typeface="Noto Sans"/>
                <a:cs typeface="Noto Sans"/>
                <a:sym typeface="Noto Sans"/>
              </a:rPr>
              <a:t>FT etos/root data                                                                                          </a:t>
            </a:r>
            <a:endParaRPr sz="1600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29" name="Google Shape;229;p20"/>
          <p:cNvSpPr txBox="1"/>
          <p:nvPr/>
        </p:nvSpPr>
        <p:spPr>
          <a:xfrm>
            <a:off x="701050" y="1253000"/>
            <a:ext cx="218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Field test agosto 2022 Utah (USA)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30" name="Google Shape;230;p20"/>
          <p:cNvSpPr txBox="1"/>
          <p:nvPr/>
        </p:nvSpPr>
        <p:spPr>
          <a:xfrm>
            <a:off x="2832875" y="1138375"/>
            <a:ext cx="414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3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{</a:t>
            </a:r>
            <a:endParaRPr sz="38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31" name="Google Shape;23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9425" y="1985103"/>
            <a:ext cx="6847799" cy="24673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20"/>
          <p:cNvCxnSpPr/>
          <p:nvPr/>
        </p:nvCxnSpPr>
        <p:spPr>
          <a:xfrm>
            <a:off x="1200775" y="2109200"/>
            <a:ext cx="719400" cy="1200"/>
          </a:xfrm>
          <a:prstGeom prst="straightConnector1">
            <a:avLst/>
          </a:prstGeom>
          <a:noFill/>
          <a:ln cap="flat" cmpd="sng" w="19050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3" name="Google Shape;233;p20"/>
          <p:cNvSpPr/>
          <p:nvPr/>
        </p:nvSpPr>
        <p:spPr>
          <a:xfrm>
            <a:off x="3247075" y="2294950"/>
            <a:ext cx="608700" cy="207300"/>
          </a:xfrm>
          <a:prstGeom prst="ellipse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FF00"/>
              </a:solidFill>
            </a:endParaRPr>
          </a:p>
        </p:txBody>
      </p:sp>
      <p:cxnSp>
        <p:nvCxnSpPr>
          <p:cNvPr id="234" name="Google Shape;234;p20"/>
          <p:cNvCxnSpPr/>
          <p:nvPr/>
        </p:nvCxnSpPr>
        <p:spPr>
          <a:xfrm>
            <a:off x="2519575" y="3952325"/>
            <a:ext cx="599400" cy="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5" name="Google Shape;235;p20"/>
          <p:cNvSpPr txBox="1"/>
          <p:nvPr/>
        </p:nvSpPr>
        <p:spPr>
          <a:xfrm>
            <a:off x="5130975" y="2109200"/>
            <a:ext cx="2617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400"/>
              <a:buFont typeface="Noto Sans"/>
              <a:buChar char="●"/>
            </a:pPr>
            <a:r>
              <a:rPr lang="it">
                <a:solidFill>
                  <a:srgbClr val="00FFFF"/>
                </a:solidFill>
                <a:latin typeface="Noto Sans"/>
                <a:ea typeface="Noto Sans"/>
                <a:cs typeface="Noto Sans"/>
                <a:sym typeface="Noto Sans"/>
              </a:rPr>
              <a:t>Frequenza</a:t>
            </a:r>
            <a:endParaRPr>
              <a:solidFill>
                <a:srgbClr val="00FFFF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FF00"/>
              </a:buClr>
              <a:buSzPts val="1400"/>
              <a:buFont typeface="Noto Sans"/>
              <a:buChar char="●"/>
            </a:pPr>
            <a:r>
              <a:rPr lang="it">
                <a:solidFill>
                  <a:srgbClr val="00FF00"/>
                </a:solidFill>
                <a:latin typeface="Noto Sans"/>
                <a:ea typeface="Noto Sans"/>
                <a:cs typeface="Noto Sans"/>
                <a:sym typeface="Noto Sans"/>
              </a:rPr>
              <a:t>Trasmittanza</a:t>
            </a:r>
            <a:endParaRPr>
              <a:solidFill>
                <a:srgbClr val="00FF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Font typeface="Noto Sans"/>
              <a:buChar char="●"/>
            </a:pPr>
            <a:r>
              <a:rPr lang="it">
                <a:solidFill>
                  <a:srgbClr val="FFFF00"/>
                </a:solidFill>
                <a:latin typeface="Noto Sans"/>
                <a:ea typeface="Noto Sans"/>
                <a:cs typeface="Noto Sans"/>
                <a:sym typeface="Noto Sans"/>
              </a:rPr>
              <a:t>Energia del laser [ J ]</a:t>
            </a:r>
            <a:endParaRPr>
              <a:solidFill>
                <a:srgbClr val="FFFF0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FF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"/>
          <p:cNvSpPr txBox="1"/>
          <p:nvPr>
            <p:ph type="title"/>
          </p:nvPr>
        </p:nvSpPr>
        <p:spPr>
          <a:xfrm>
            <a:off x="2008225" y="253950"/>
            <a:ext cx="499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3020">
                <a:latin typeface="Noto Sans"/>
                <a:ea typeface="Noto Sans"/>
                <a:cs typeface="Noto Sans"/>
                <a:sym typeface="Noto Sans"/>
              </a:rPr>
              <a:t>Efficienza di trigger</a:t>
            </a:r>
            <a:endParaRPr sz="3020"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241" name="Google Shape;241;p21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256275" y="56712"/>
            <a:ext cx="1560951" cy="9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1095175"/>
            <a:ext cx="6847800" cy="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425" y="4568975"/>
            <a:ext cx="6847800" cy="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1"/>
          <p:cNvSpPr txBox="1"/>
          <p:nvPr/>
        </p:nvSpPr>
        <p:spPr>
          <a:xfrm>
            <a:off x="3453925" y="4682250"/>
            <a:ext cx="209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Daniele Garreffa      </a:t>
            </a:r>
            <a:r>
              <a:rPr lang="it" sz="1100">
                <a:solidFill>
                  <a:srgbClr val="666666"/>
                </a:solidFill>
              </a:rPr>
              <a:t>                         </a:t>
            </a:r>
            <a:endParaRPr sz="1100">
              <a:solidFill>
                <a:srgbClr val="666666"/>
              </a:solidFill>
            </a:endParaRPr>
          </a:p>
        </p:txBody>
      </p:sp>
      <p:sp>
        <p:nvSpPr>
          <p:cNvPr id="245" name="Google Shape;245;p21"/>
          <p:cNvSpPr txBox="1"/>
          <p:nvPr/>
        </p:nvSpPr>
        <p:spPr>
          <a:xfrm>
            <a:off x="461275" y="4682250"/>
            <a:ext cx="156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30 Marzo 2023</a:t>
            </a:r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46" name="Google Shape;246;p21"/>
          <p:cNvSpPr txBox="1"/>
          <p:nvPr>
            <p:ph idx="12" type="sldNum"/>
          </p:nvPr>
        </p:nvSpPr>
        <p:spPr>
          <a:xfrm>
            <a:off x="7838208" y="4662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100">
                <a:solidFill>
                  <a:srgbClr val="66666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>
              <a:solidFill>
                <a:srgbClr val="66666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47" name="Google Shape;247;p21"/>
          <p:cNvPicPr preferRelativeResize="0"/>
          <p:nvPr/>
        </p:nvPicPr>
        <p:blipFill>
          <a:blip r:embed="rId5">
            <a:alphaModFix amt="46000"/>
          </a:blip>
          <a:stretch>
            <a:fillRect/>
          </a:stretch>
        </p:blipFill>
        <p:spPr>
          <a:xfrm>
            <a:off x="7287550" y="306062"/>
            <a:ext cx="1246500" cy="62992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1"/>
          <p:cNvSpPr txBox="1"/>
          <p:nvPr/>
        </p:nvSpPr>
        <p:spPr>
          <a:xfrm>
            <a:off x="998525" y="1303875"/>
            <a:ext cx="398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>
                <a:latin typeface="Noto Sans"/>
                <a:ea typeface="Noto Sans"/>
                <a:cs typeface="Noto Sans"/>
                <a:sym typeface="Noto Sans"/>
              </a:rPr>
              <a:t>Step 1 - Trovare tutti gli eventi laser</a:t>
            </a:r>
            <a:endParaRPr b="1" sz="1600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49" name="Google Shape;249;p21"/>
          <p:cNvSpPr txBox="1"/>
          <p:nvPr/>
        </p:nvSpPr>
        <p:spPr>
          <a:xfrm>
            <a:off x="998525" y="1791077"/>
            <a:ext cx="83403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I ti</a:t>
            </a: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mestamp degli eventi sono salvati in due branches di Root: </a:t>
            </a:r>
            <a:b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</a:b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</a:pP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‘ </a:t>
            </a:r>
            <a:r>
              <a:rPr i="1"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zynq_timestamp_unix </a:t>
            </a: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’             parte intera del timestamp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                                                     (tempo assoluto, risoluzione di un 1 </a:t>
            </a:r>
            <a:r>
              <a:rPr i="1"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s</a:t>
            </a: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)</a:t>
            </a:r>
            <a:b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</a:b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</a:pP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‘ </a:t>
            </a:r>
            <a:r>
              <a:rPr i="1"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zynq_timestamp_gtu </a:t>
            </a: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’             parte decimale del timestamp </a:t>
            </a:r>
            <a:endParaRPr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                                                  (n° di </a:t>
            </a:r>
            <a:r>
              <a:rPr i="1"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GTU</a:t>
            </a:r>
            <a:r>
              <a:rPr lang="it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dall’inizio del secondo)</a:t>
            </a:r>
            <a:endParaRPr sz="1800"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50" name="Google Shape;250;p21"/>
          <p:cNvSpPr/>
          <p:nvPr/>
        </p:nvSpPr>
        <p:spPr>
          <a:xfrm>
            <a:off x="3488125" y="2385125"/>
            <a:ext cx="421800" cy="92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1"/>
          <p:cNvSpPr/>
          <p:nvPr/>
        </p:nvSpPr>
        <p:spPr>
          <a:xfrm>
            <a:off x="3394950" y="3018213"/>
            <a:ext cx="421800" cy="92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C1C1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1"/>
          <p:cNvSpPr txBox="1"/>
          <p:nvPr/>
        </p:nvSpPr>
        <p:spPr>
          <a:xfrm>
            <a:off x="7089900" y="2397825"/>
            <a:ext cx="207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1"/>
          <p:cNvSpPr txBox="1"/>
          <p:nvPr/>
        </p:nvSpPr>
        <p:spPr>
          <a:xfrm>
            <a:off x="998525" y="3596375"/>
            <a:ext cx="727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>
                <a:latin typeface="Noto Sans"/>
                <a:ea typeface="Noto Sans"/>
                <a:cs typeface="Noto Sans"/>
                <a:sym typeface="Noto Sans"/>
              </a:rPr>
              <a:t>Esempio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:  25 agosto  &gt;  Energy Sweep data  &gt;  prendiamo i timestamp del 50° evento </a:t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54" name="Google Shape;254;p21"/>
          <p:cNvSpPr txBox="1"/>
          <p:nvPr/>
        </p:nvSpPr>
        <p:spPr>
          <a:xfrm>
            <a:off x="824300" y="3996575"/>
            <a:ext cx="804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Noto Sans"/>
                <a:ea typeface="Noto Sans"/>
                <a:cs typeface="Noto Sans"/>
                <a:sym typeface="Noto Sans"/>
              </a:rPr>
              <a:t>zynq_timestamp_unix [50] = 1661409376 </a:t>
            </a:r>
            <a:r>
              <a:rPr i="1" lang="it">
                <a:latin typeface="Noto Sans"/>
                <a:ea typeface="Noto Sans"/>
                <a:cs typeface="Noto Sans"/>
                <a:sym typeface="Noto Sans"/>
              </a:rPr>
              <a:t>s</a:t>
            </a:r>
            <a:r>
              <a:rPr lang="it">
                <a:latin typeface="Noto Sans"/>
                <a:ea typeface="Noto Sans"/>
                <a:cs typeface="Noto Sans"/>
                <a:sym typeface="Noto Sans"/>
              </a:rPr>
              <a:t>      zynq_timestamp_gtu [50] = 612587 </a:t>
            </a:r>
            <a:r>
              <a:rPr i="1" lang="it">
                <a:latin typeface="Noto Sans"/>
                <a:ea typeface="Noto Sans"/>
                <a:cs typeface="Noto Sans"/>
                <a:sym typeface="Noto Sans"/>
              </a:rPr>
              <a:t>GTU </a:t>
            </a:r>
            <a:endParaRPr i="1"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