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2"/>
  </p:notesMasterIdLst>
  <p:sldIdLst>
    <p:sldId id="256" r:id="rId2"/>
    <p:sldId id="257" r:id="rId3"/>
    <p:sldId id="258" r:id="rId4"/>
    <p:sldId id="296" r:id="rId5"/>
    <p:sldId id="267" r:id="rId6"/>
    <p:sldId id="269" r:id="rId7"/>
    <p:sldId id="290" r:id="rId8"/>
    <p:sldId id="272" r:id="rId9"/>
    <p:sldId id="274" r:id="rId10"/>
    <p:sldId id="292" r:id="rId11"/>
    <p:sldId id="298" r:id="rId12"/>
    <p:sldId id="279" r:id="rId13"/>
    <p:sldId id="293" r:id="rId14"/>
    <p:sldId id="282" r:id="rId15"/>
    <p:sldId id="277" r:id="rId16"/>
    <p:sldId id="294" r:id="rId17"/>
    <p:sldId id="287" r:id="rId18"/>
    <p:sldId id="288" r:id="rId19"/>
    <p:sldId id="300" r:id="rId20"/>
    <p:sldId id="299" r:id="rId21"/>
    <p:sldId id="301" r:id="rId22"/>
    <p:sldId id="271" r:id="rId23"/>
    <p:sldId id="286" r:id="rId24"/>
    <p:sldId id="263" r:id="rId25"/>
    <p:sldId id="289" r:id="rId26"/>
    <p:sldId id="268" r:id="rId27"/>
    <p:sldId id="302" r:id="rId28"/>
    <p:sldId id="291" r:id="rId29"/>
    <p:sldId id="295" r:id="rId30"/>
    <p:sldId id="303" r:id="rId31"/>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032C"/>
    <a:srgbClr val="F38D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ile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651" autoAdjust="0"/>
    <p:restoredTop sz="93595" autoAdjust="0"/>
  </p:normalViewPr>
  <p:slideViewPr>
    <p:cSldViewPr snapToGrid="0">
      <p:cViewPr varScale="1">
        <p:scale>
          <a:sx n="82" d="100"/>
          <a:sy n="82" d="100"/>
        </p:scale>
        <p:origin x="87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1F1841-A55E-4FC5-9C1C-341BA0D9D741}" type="datetimeFigureOut">
              <a:rPr lang="it-IT" smtClean="0"/>
              <a:t>15/11/2022</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D45DBD-C82A-4325-92E2-8F6F48182499}" type="slidenum">
              <a:rPr lang="it-IT" smtClean="0"/>
              <a:t>‹N›</a:t>
            </a:fld>
            <a:endParaRPr lang="it-IT"/>
          </a:p>
        </p:txBody>
      </p:sp>
    </p:spTree>
    <p:extLst>
      <p:ext uri="{BB962C8B-B14F-4D97-AF65-F5344CB8AC3E}">
        <p14:creationId xmlns:p14="http://schemas.microsoft.com/office/powerpoint/2010/main" val="20440992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6CD45DBD-C82A-4325-92E2-8F6F48182499}" type="slidenum">
              <a:rPr lang="it-IT" smtClean="0"/>
              <a:t>2</a:t>
            </a:fld>
            <a:endParaRPr lang="it-IT"/>
          </a:p>
        </p:txBody>
      </p:sp>
    </p:spTree>
    <p:extLst>
      <p:ext uri="{BB962C8B-B14F-4D97-AF65-F5344CB8AC3E}">
        <p14:creationId xmlns:p14="http://schemas.microsoft.com/office/powerpoint/2010/main" val="27626138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6CD45DBD-C82A-4325-92E2-8F6F48182499}" type="slidenum">
              <a:rPr lang="it-IT" smtClean="0"/>
              <a:t>11</a:t>
            </a:fld>
            <a:endParaRPr lang="it-IT"/>
          </a:p>
        </p:txBody>
      </p:sp>
    </p:spTree>
    <p:extLst>
      <p:ext uri="{BB962C8B-B14F-4D97-AF65-F5344CB8AC3E}">
        <p14:creationId xmlns:p14="http://schemas.microsoft.com/office/powerpoint/2010/main" val="28237456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6CD45DBD-C82A-4325-92E2-8F6F48182499}" type="slidenum">
              <a:rPr lang="it-IT" smtClean="0"/>
              <a:t>12</a:t>
            </a:fld>
            <a:endParaRPr lang="it-IT"/>
          </a:p>
        </p:txBody>
      </p:sp>
    </p:spTree>
    <p:extLst>
      <p:ext uri="{BB962C8B-B14F-4D97-AF65-F5344CB8AC3E}">
        <p14:creationId xmlns:p14="http://schemas.microsoft.com/office/powerpoint/2010/main" val="26437951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6CD45DBD-C82A-4325-92E2-8F6F48182499}" type="slidenum">
              <a:rPr lang="it-IT" smtClean="0"/>
              <a:t>13</a:t>
            </a:fld>
            <a:endParaRPr lang="it-IT"/>
          </a:p>
        </p:txBody>
      </p:sp>
    </p:spTree>
    <p:extLst>
      <p:ext uri="{BB962C8B-B14F-4D97-AF65-F5344CB8AC3E}">
        <p14:creationId xmlns:p14="http://schemas.microsoft.com/office/powerpoint/2010/main" val="16144495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a:t>TriggerSD</a:t>
            </a:r>
            <a:r>
              <a:rPr lang="it-IT" dirty="0"/>
              <a:t> che corrisponde al primo trigger</a:t>
            </a:r>
          </a:p>
          <a:p>
            <a:r>
              <a:rPr lang="it-IT" dirty="0" err="1"/>
              <a:t>CheckGtu</a:t>
            </a:r>
            <a:r>
              <a:rPr lang="it-IT" dirty="0"/>
              <a:t>= post-processamento per escludere i falsi trigger</a:t>
            </a:r>
          </a:p>
        </p:txBody>
      </p:sp>
      <p:sp>
        <p:nvSpPr>
          <p:cNvPr id="4" name="Segnaposto numero diapositiva 3"/>
          <p:cNvSpPr>
            <a:spLocks noGrp="1"/>
          </p:cNvSpPr>
          <p:nvPr>
            <p:ph type="sldNum" sz="quarter" idx="5"/>
          </p:nvPr>
        </p:nvSpPr>
        <p:spPr/>
        <p:txBody>
          <a:bodyPr/>
          <a:lstStyle/>
          <a:p>
            <a:fld id="{6CD45DBD-C82A-4325-92E2-8F6F48182499}" type="slidenum">
              <a:rPr lang="it-IT" smtClean="0"/>
              <a:t>14</a:t>
            </a:fld>
            <a:endParaRPr lang="it-IT"/>
          </a:p>
        </p:txBody>
      </p:sp>
    </p:spTree>
    <p:extLst>
      <p:ext uri="{BB962C8B-B14F-4D97-AF65-F5344CB8AC3E}">
        <p14:creationId xmlns:p14="http://schemas.microsoft.com/office/powerpoint/2010/main" val="29924719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6CD45DBD-C82A-4325-92E2-8F6F48182499}" type="slidenum">
              <a:rPr lang="it-IT" smtClean="0"/>
              <a:t>15</a:t>
            </a:fld>
            <a:endParaRPr lang="it-IT"/>
          </a:p>
        </p:txBody>
      </p:sp>
    </p:spTree>
    <p:extLst>
      <p:ext uri="{BB962C8B-B14F-4D97-AF65-F5344CB8AC3E}">
        <p14:creationId xmlns:p14="http://schemas.microsoft.com/office/powerpoint/2010/main" val="11617878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6CD45DBD-C82A-4325-92E2-8F6F48182499}" type="slidenum">
              <a:rPr lang="it-IT" smtClean="0"/>
              <a:t>16</a:t>
            </a:fld>
            <a:endParaRPr lang="it-IT"/>
          </a:p>
        </p:txBody>
      </p:sp>
    </p:spTree>
    <p:extLst>
      <p:ext uri="{BB962C8B-B14F-4D97-AF65-F5344CB8AC3E}">
        <p14:creationId xmlns:p14="http://schemas.microsoft.com/office/powerpoint/2010/main" val="1323782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6CD45DBD-C82A-4325-92E2-8F6F48182499}" type="slidenum">
              <a:rPr lang="it-IT" smtClean="0"/>
              <a:t>17</a:t>
            </a:fld>
            <a:endParaRPr lang="it-IT"/>
          </a:p>
        </p:txBody>
      </p:sp>
    </p:spTree>
    <p:extLst>
      <p:ext uri="{BB962C8B-B14F-4D97-AF65-F5344CB8AC3E}">
        <p14:creationId xmlns:p14="http://schemas.microsoft.com/office/powerpoint/2010/main" val="14362301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6CD45DBD-C82A-4325-92E2-8F6F48182499}" type="slidenum">
              <a:rPr lang="it-IT" smtClean="0"/>
              <a:t>18</a:t>
            </a:fld>
            <a:endParaRPr lang="it-IT"/>
          </a:p>
        </p:txBody>
      </p:sp>
    </p:spTree>
    <p:extLst>
      <p:ext uri="{BB962C8B-B14F-4D97-AF65-F5344CB8AC3E}">
        <p14:creationId xmlns:p14="http://schemas.microsoft.com/office/powerpoint/2010/main" val="22302206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6CD45DBD-C82A-4325-92E2-8F6F48182499}" type="slidenum">
              <a:rPr lang="it-IT" smtClean="0"/>
              <a:t>19</a:t>
            </a:fld>
            <a:endParaRPr lang="it-IT"/>
          </a:p>
        </p:txBody>
      </p:sp>
    </p:spTree>
    <p:extLst>
      <p:ext uri="{BB962C8B-B14F-4D97-AF65-F5344CB8AC3E}">
        <p14:creationId xmlns:p14="http://schemas.microsoft.com/office/powerpoint/2010/main" val="38936216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6CD45DBD-C82A-4325-92E2-8F6F48182499}" type="slidenum">
              <a:rPr lang="it-IT" smtClean="0"/>
              <a:t>20</a:t>
            </a:fld>
            <a:endParaRPr lang="it-IT"/>
          </a:p>
        </p:txBody>
      </p:sp>
    </p:spTree>
    <p:extLst>
      <p:ext uri="{BB962C8B-B14F-4D97-AF65-F5344CB8AC3E}">
        <p14:creationId xmlns:p14="http://schemas.microsoft.com/office/powerpoint/2010/main" val="13235316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6CD45DBD-C82A-4325-92E2-8F6F48182499}" type="slidenum">
              <a:rPr lang="it-IT" smtClean="0"/>
              <a:t>3</a:t>
            </a:fld>
            <a:endParaRPr lang="it-IT"/>
          </a:p>
        </p:txBody>
      </p:sp>
    </p:spTree>
    <p:extLst>
      <p:ext uri="{BB962C8B-B14F-4D97-AF65-F5344CB8AC3E}">
        <p14:creationId xmlns:p14="http://schemas.microsoft.com/office/powerpoint/2010/main" val="41603440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6CD45DBD-C82A-4325-92E2-8F6F48182499}" type="slidenum">
              <a:rPr lang="it-IT" smtClean="0"/>
              <a:t>21</a:t>
            </a:fld>
            <a:endParaRPr lang="it-IT"/>
          </a:p>
        </p:txBody>
      </p:sp>
    </p:spTree>
    <p:extLst>
      <p:ext uri="{BB962C8B-B14F-4D97-AF65-F5344CB8AC3E}">
        <p14:creationId xmlns:p14="http://schemas.microsoft.com/office/powerpoint/2010/main" val="42576896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6CD45DBD-C82A-4325-92E2-8F6F48182499}" type="slidenum">
              <a:rPr lang="it-IT" smtClean="0"/>
              <a:t>24</a:t>
            </a:fld>
            <a:endParaRPr lang="it-IT"/>
          </a:p>
        </p:txBody>
      </p:sp>
    </p:spTree>
    <p:extLst>
      <p:ext uri="{BB962C8B-B14F-4D97-AF65-F5344CB8AC3E}">
        <p14:creationId xmlns:p14="http://schemas.microsoft.com/office/powerpoint/2010/main" val="14686026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6CD45DBD-C82A-4325-92E2-8F6F48182499}" type="slidenum">
              <a:rPr lang="it-IT" smtClean="0"/>
              <a:t>25</a:t>
            </a:fld>
            <a:endParaRPr lang="it-IT"/>
          </a:p>
        </p:txBody>
      </p:sp>
    </p:spTree>
    <p:extLst>
      <p:ext uri="{BB962C8B-B14F-4D97-AF65-F5344CB8AC3E}">
        <p14:creationId xmlns:p14="http://schemas.microsoft.com/office/powerpoint/2010/main" val="40305269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6CD45DBD-C82A-4325-92E2-8F6F48182499}" type="slidenum">
              <a:rPr lang="it-IT" smtClean="0"/>
              <a:t>26</a:t>
            </a:fld>
            <a:endParaRPr lang="it-IT"/>
          </a:p>
        </p:txBody>
      </p:sp>
    </p:spTree>
    <p:extLst>
      <p:ext uri="{BB962C8B-B14F-4D97-AF65-F5344CB8AC3E}">
        <p14:creationId xmlns:p14="http://schemas.microsoft.com/office/powerpoint/2010/main" val="31178727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6CD45DBD-C82A-4325-92E2-8F6F48182499}" type="slidenum">
              <a:rPr lang="it-IT" smtClean="0"/>
              <a:t>27</a:t>
            </a:fld>
            <a:endParaRPr lang="it-IT"/>
          </a:p>
        </p:txBody>
      </p:sp>
    </p:spTree>
    <p:extLst>
      <p:ext uri="{BB962C8B-B14F-4D97-AF65-F5344CB8AC3E}">
        <p14:creationId xmlns:p14="http://schemas.microsoft.com/office/powerpoint/2010/main" val="11510237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Un filtro </a:t>
            </a:r>
            <a:r>
              <a:rPr lang="it-IT" dirty="0" err="1"/>
              <a:t>Savitzky-Golay</a:t>
            </a:r>
            <a:r>
              <a:rPr lang="it-IT" dirty="0"/>
              <a:t> è un filtro digitale che può essere applicato a un insieme di punti dati digitali allo scopo di uniformare i dati, ovvero aumentare la precisione dei dati senza distorcere la tendenza del segnale. Ciò si ottiene, in un processo noto come convoluzione, adattando successivi sottoinsiemi di punti dati adiacenti con un polinomio di basso grado mediante il metodo dei minimi quadrati lineari. Quando i punti dati sono equidistanti, è possibile trovare una soluzione analitica per le equazioni dei minimi quadrati, sotto forma di un unico insieme di "coefficienti di convoluzione" che possono essere applicati a tutti i sottoinsiemi di dati, per fornire stime del livellato segnale, (o derivati ​​del segnale livellato) nel punto centrale di ogni sottoinsieme. Bisogna sapere anche come si determinano i coefficienti di convoluzione?</a:t>
            </a:r>
          </a:p>
          <a:p>
            <a:endParaRPr lang="it-IT" dirty="0"/>
          </a:p>
          <a:p>
            <a:r>
              <a:rPr lang="it-IT" dirty="0" err="1"/>
              <a:t>Akima</a:t>
            </a:r>
            <a:r>
              <a:rPr lang="it-IT" dirty="0"/>
              <a:t>: </a:t>
            </a:r>
            <a:r>
              <a:rPr lang="it-IT" dirty="0" err="1"/>
              <a:t>Akima</a:t>
            </a:r>
            <a:r>
              <a:rPr lang="it-IT" dirty="0"/>
              <a:t> </a:t>
            </a:r>
            <a:r>
              <a:rPr lang="it-IT" dirty="0" err="1"/>
              <a:t>spline</a:t>
            </a:r>
            <a:r>
              <a:rPr lang="it-IT" dirty="0"/>
              <a:t> è un tipo di </a:t>
            </a:r>
            <a:r>
              <a:rPr lang="it-IT" dirty="0" err="1"/>
              <a:t>spline</a:t>
            </a:r>
            <a:r>
              <a:rPr lang="it-IT" dirty="0"/>
              <a:t> non levigante che fornisce buoni accoppiamenti alle curve in cui la derivata seconda varia rapidamente.[1] La </a:t>
            </a:r>
            <a:r>
              <a:rPr lang="it-IT" dirty="0" err="1"/>
              <a:t>spline</a:t>
            </a:r>
            <a:r>
              <a:rPr lang="it-IT" dirty="0"/>
              <a:t> di </a:t>
            </a:r>
            <a:r>
              <a:rPr lang="it-IT" dirty="0" err="1"/>
              <a:t>Akima</a:t>
            </a:r>
            <a:r>
              <a:rPr lang="it-IT" dirty="0"/>
              <a:t> è stata pubblicata da Hiroshi </a:t>
            </a:r>
            <a:r>
              <a:rPr lang="it-IT" dirty="0" err="1"/>
              <a:t>Akima</a:t>
            </a:r>
            <a:endParaRPr lang="it-IT" dirty="0"/>
          </a:p>
        </p:txBody>
      </p:sp>
      <p:sp>
        <p:nvSpPr>
          <p:cNvPr id="4" name="Segnaposto numero diapositiva 3"/>
          <p:cNvSpPr>
            <a:spLocks noGrp="1"/>
          </p:cNvSpPr>
          <p:nvPr>
            <p:ph type="sldNum" sz="quarter" idx="5"/>
          </p:nvPr>
        </p:nvSpPr>
        <p:spPr/>
        <p:txBody>
          <a:bodyPr/>
          <a:lstStyle/>
          <a:p>
            <a:fld id="{6CD45DBD-C82A-4325-92E2-8F6F48182499}" type="slidenum">
              <a:rPr lang="it-IT" smtClean="0"/>
              <a:t>29</a:t>
            </a:fld>
            <a:endParaRPr lang="it-IT"/>
          </a:p>
        </p:txBody>
      </p:sp>
    </p:spTree>
    <p:extLst>
      <p:ext uri="{BB962C8B-B14F-4D97-AF65-F5344CB8AC3E}">
        <p14:creationId xmlns:p14="http://schemas.microsoft.com/office/powerpoint/2010/main" val="18734658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Un filtro </a:t>
            </a:r>
            <a:r>
              <a:rPr lang="it-IT" dirty="0" err="1"/>
              <a:t>Savitzky-Golay</a:t>
            </a:r>
            <a:r>
              <a:rPr lang="it-IT" dirty="0"/>
              <a:t> è un filtro digitale che può essere applicato a un insieme di punti dati digitali allo scopo di uniformare i dati, ovvero aumentare la precisione dei dati senza distorcere la tendenza del segnale. Ciò si ottiene, in un processo noto come convoluzione, adattando successivi sottoinsiemi di punti dati adiacenti con un polinomio di basso grado mediante il metodo dei minimi quadrati lineari. Quando i punti dati sono equidistanti, è possibile trovare una soluzione analitica per le equazioni dei minimi quadrati, sotto forma di un unico insieme di "coefficienti di convoluzione" che possono essere applicati a tutti i sottoinsiemi di dati, per fornire stime del livellato segnale, (o derivati ​​del segnale livellato) nel punto centrale di ogni sottoinsieme. Bisogna sapere anche come si determinano i coefficienti di convoluzione?</a:t>
            </a:r>
          </a:p>
          <a:p>
            <a:endParaRPr lang="it-IT" dirty="0"/>
          </a:p>
          <a:p>
            <a:r>
              <a:rPr lang="it-IT" dirty="0" err="1"/>
              <a:t>Akima</a:t>
            </a:r>
            <a:r>
              <a:rPr lang="it-IT" dirty="0"/>
              <a:t>: </a:t>
            </a:r>
            <a:r>
              <a:rPr lang="it-IT" dirty="0" err="1"/>
              <a:t>Akima</a:t>
            </a:r>
            <a:r>
              <a:rPr lang="it-IT" dirty="0"/>
              <a:t> </a:t>
            </a:r>
            <a:r>
              <a:rPr lang="it-IT" dirty="0" err="1"/>
              <a:t>spline</a:t>
            </a:r>
            <a:r>
              <a:rPr lang="it-IT" dirty="0"/>
              <a:t> è un tipo di </a:t>
            </a:r>
            <a:r>
              <a:rPr lang="it-IT" dirty="0" err="1"/>
              <a:t>spline</a:t>
            </a:r>
            <a:r>
              <a:rPr lang="it-IT" dirty="0"/>
              <a:t> non levigante che fornisce buoni accoppiamenti alle curve in cui la derivata seconda varia rapidamente.[1] La </a:t>
            </a:r>
            <a:r>
              <a:rPr lang="it-IT" dirty="0" err="1"/>
              <a:t>spline</a:t>
            </a:r>
            <a:r>
              <a:rPr lang="it-IT" dirty="0"/>
              <a:t> di </a:t>
            </a:r>
            <a:r>
              <a:rPr lang="it-IT" dirty="0" err="1"/>
              <a:t>Akima</a:t>
            </a:r>
            <a:r>
              <a:rPr lang="it-IT" dirty="0"/>
              <a:t> è stata pubblicata da Hiroshi </a:t>
            </a:r>
            <a:r>
              <a:rPr lang="it-IT" dirty="0" err="1"/>
              <a:t>Akima</a:t>
            </a:r>
            <a:endParaRPr lang="it-IT" dirty="0"/>
          </a:p>
        </p:txBody>
      </p:sp>
      <p:sp>
        <p:nvSpPr>
          <p:cNvPr id="4" name="Segnaposto numero diapositiva 3"/>
          <p:cNvSpPr>
            <a:spLocks noGrp="1"/>
          </p:cNvSpPr>
          <p:nvPr>
            <p:ph type="sldNum" sz="quarter" idx="5"/>
          </p:nvPr>
        </p:nvSpPr>
        <p:spPr/>
        <p:txBody>
          <a:bodyPr/>
          <a:lstStyle/>
          <a:p>
            <a:fld id="{6CD45DBD-C82A-4325-92E2-8F6F48182499}" type="slidenum">
              <a:rPr lang="it-IT" smtClean="0"/>
              <a:t>30</a:t>
            </a:fld>
            <a:endParaRPr lang="it-IT"/>
          </a:p>
        </p:txBody>
      </p:sp>
    </p:spTree>
    <p:extLst>
      <p:ext uri="{BB962C8B-B14F-4D97-AF65-F5344CB8AC3E}">
        <p14:creationId xmlns:p14="http://schemas.microsoft.com/office/powerpoint/2010/main" val="29972475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6CD45DBD-C82A-4325-92E2-8F6F48182499}" type="slidenum">
              <a:rPr lang="it-IT" smtClean="0"/>
              <a:t>4</a:t>
            </a:fld>
            <a:endParaRPr lang="it-IT"/>
          </a:p>
        </p:txBody>
      </p:sp>
    </p:spTree>
    <p:extLst>
      <p:ext uri="{BB962C8B-B14F-4D97-AF65-F5344CB8AC3E}">
        <p14:creationId xmlns:p14="http://schemas.microsoft.com/office/powerpoint/2010/main" val="40884142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6CD45DBD-C82A-4325-92E2-8F6F48182499}" type="slidenum">
              <a:rPr lang="it-IT" smtClean="0"/>
              <a:t>5</a:t>
            </a:fld>
            <a:endParaRPr lang="it-IT"/>
          </a:p>
        </p:txBody>
      </p:sp>
    </p:spTree>
    <p:extLst>
      <p:ext uri="{BB962C8B-B14F-4D97-AF65-F5344CB8AC3E}">
        <p14:creationId xmlns:p14="http://schemas.microsoft.com/office/powerpoint/2010/main" val="2833976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6CD45DBD-C82A-4325-92E2-8F6F48182499}" type="slidenum">
              <a:rPr lang="it-IT" smtClean="0"/>
              <a:t>6</a:t>
            </a:fld>
            <a:endParaRPr lang="it-IT"/>
          </a:p>
        </p:txBody>
      </p:sp>
    </p:spTree>
    <p:extLst>
      <p:ext uri="{BB962C8B-B14F-4D97-AF65-F5344CB8AC3E}">
        <p14:creationId xmlns:p14="http://schemas.microsoft.com/office/powerpoint/2010/main" val="15950521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14 sessioni osservative</a:t>
            </a:r>
          </a:p>
        </p:txBody>
      </p:sp>
      <p:sp>
        <p:nvSpPr>
          <p:cNvPr id="4" name="Segnaposto numero diapositiva 3"/>
          <p:cNvSpPr>
            <a:spLocks noGrp="1"/>
          </p:cNvSpPr>
          <p:nvPr>
            <p:ph type="sldNum" sz="quarter" idx="5"/>
          </p:nvPr>
        </p:nvSpPr>
        <p:spPr/>
        <p:txBody>
          <a:bodyPr/>
          <a:lstStyle/>
          <a:p>
            <a:fld id="{6CD45DBD-C82A-4325-92E2-8F6F48182499}" type="slidenum">
              <a:rPr lang="it-IT" smtClean="0"/>
              <a:t>7</a:t>
            </a:fld>
            <a:endParaRPr lang="it-IT"/>
          </a:p>
        </p:txBody>
      </p:sp>
    </p:spTree>
    <p:extLst>
      <p:ext uri="{BB962C8B-B14F-4D97-AF65-F5344CB8AC3E}">
        <p14:creationId xmlns:p14="http://schemas.microsoft.com/office/powerpoint/2010/main" val="4946560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Meteora:         ,27/09/2019, 18:39:01</a:t>
            </a:r>
          </a:p>
          <a:p>
            <a:r>
              <a:rPr lang="it-IT" dirty="0"/>
              <a:t>Meteora intensa : </a:t>
            </a:r>
            <a:r>
              <a:rPr lang="en-GB" dirty="0"/>
              <a:t>Session 11, 21/02/2020, 21:48:57 UTC Indian Ocean</a:t>
            </a:r>
          </a:p>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Falso positivo: </a:t>
            </a:r>
            <a:r>
              <a:rPr lang="en-GB" dirty="0"/>
              <a:t>Session 13, 13/03/2020, 22:59:36 UTC, Germany</a:t>
            </a:r>
          </a:p>
          <a:p>
            <a:endParaRPr lang="it-IT" dirty="0"/>
          </a:p>
        </p:txBody>
      </p:sp>
      <p:sp>
        <p:nvSpPr>
          <p:cNvPr id="4" name="Segnaposto numero diapositiva 3"/>
          <p:cNvSpPr>
            <a:spLocks noGrp="1"/>
          </p:cNvSpPr>
          <p:nvPr>
            <p:ph type="sldNum" sz="quarter" idx="5"/>
          </p:nvPr>
        </p:nvSpPr>
        <p:spPr/>
        <p:txBody>
          <a:bodyPr/>
          <a:lstStyle/>
          <a:p>
            <a:fld id="{6CD45DBD-C82A-4325-92E2-8F6F48182499}" type="slidenum">
              <a:rPr lang="it-IT" smtClean="0"/>
              <a:t>8</a:t>
            </a:fld>
            <a:endParaRPr lang="it-IT"/>
          </a:p>
        </p:txBody>
      </p:sp>
    </p:spTree>
    <p:extLst>
      <p:ext uri="{BB962C8B-B14F-4D97-AF65-F5344CB8AC3E}">
        <p14:creationId xmlns:p14="http://schemas.microsoft.com/office/powerpoint/2010/main" val="3044458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6CD45DBD-C82A-4325-92E2-8F6F48182499}" type="slidenum">
              <a:rPr lang="it-IT" smtClean="0"/>
              <a:t>9</a:t>
            </a:fld>
            <a:endParaRPr lang="it-IT"/>
          </a:p>
        </p:txBody>
      </p:sp>
    </p:spTree>
    <p:extLst>
      <p:ext uri="{BB962C8B-B14F-4D97-AF65-F5344CB8AC3E}">
        <p14:creationId xmlns:p14="http://schemas.microsoft.com/office/powerpoint/2010/main" val="14936027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6CD45DBD-C82A-4325-92E2-8F6F48182499}" type="slidenum">
              <a:rPr lang="it-IT" smtClean="0"/>
              <a:t>10</a:t>
            </a:fld>
            <a:endParaRPr lang="it-IT"/>
          </a:p>
        </p:txBody>
      </p:sp>
    </p:spTree>
    <p:extLst>
      <p:ext uri="{BB962C8B-B14F-4D97-AF65-F5344CB8AC3E}">
        <p14:creationId xmlns:p14="http://schemas.microsoft.com/office/powerpoint/2010/main" val="20923403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ECAC17B-871A-8BA9-90A1-1DDC5C293595}"/>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256B7E2B-5C75-9973-CD68-3D80F833B2A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6A1599FD-945E-B08A-E69E-2A07EAFD5A97}"/>
              </a:ext>
            </a:extLst>
          </p:cNvPr>
          <p:cNvSpPr>
            <a:spLocks noGrp="1"/>
          </p:cNvSpPr>
          <p:nvPr>
            <p:ph type="dt" sz="half" idx="10"/>
          </p:nvPr>
        </p:nvSpPr>
        <p:spPr/>
        <p:txBody>
          <a:bodyPr/>
          <a:lstStyle/>
          <a:p>
            <a:r>
              <a:rPr lang="it-IT"/>
              <a:t>17 novembre</a:t>
            </a:r>
          </a:p>
        </p:txBody>
      </p:sp>
      <p:sp>
        <p:nvSpPr>
          <p:cNvPr id="5" name="Segnaposto piè di pagina 4">
            <a:extLst>
              <a:ext uri="{FF2B5EF4-FFF2-40B4-BE49-F238E27FC236}">
                <a16:creationId xmlns:a16="http://schemas.microsoft.com/office/drawing/2014/main" id="{5DAC7AB5-7356-93B0-AD61-51226268CEF8}"/>
              </a:ext>
            </a:extLst>
          </p:cNvPr>
          <p:cNvSpPr>
            <a:spLocks noGrp="1"/>
          </p:cNvSpPr>
          <p:nvPr>
            <p:ph type="ftr" sz="quarter" idx="11"/>
          </p:nvPr>
        </p:nvSpPr>
        <p:spPr/>
        <p:txBody>
          <a:bodyPr/>
          <a:lstStyle/>
          <a:p>
            <a:r>
              <a:rPr lang="it-IT"/>
              <a:t>Francesca Ferraiuolo</a:t>
            </a:r>
          </a:p>
        </p:txBody>
      </p:sp>
      <p:sp>
        <p:nvSpPr>
          <p:cNvPr id="6" name="Segnaposto numero diapositiva 5">
            <a:extLst>
              <a:ext uri="{FF2B5EF4-FFF2-40B4-BE49-F238E27FC236}">
                <a16:creationId xmlns:a16="http://schemas.microsoft.com/office/drawing/2014/main" id="{377744C0-2397-0F3E-7A8D-6D0A41A77CFD}"/>
              </a:ext>
            </a:extLst>
          </p:cNvPr>
          <p:cNvSpPr>
            <a:spLocks noGrp="1"/>
          </p:cNvSpPr>
          <p:nvPr>
            <p:ph type="sldNum" sz="quarter" idx="12"/>
          </p:nvPr>
        </p:nvSpPr>
        <p:spPr/>
        <p:txBody>
          <a:bodyPr/>
          <a:lstStyle/>
          <a:p>
            <a:fld id="{089C51E2-46E0-4224-9505-548D94738F32}" type="slidenum">
              <a:rPr lang="it-IT" smtClean="0"/>
              <a:t>‹N›</a:t>
            </a:fld>
            <a:endParaRPr lang="it-IT"/>
          </a:p>
        </p:txBody>
      </p:sp>
    </p:spTree>
    <p:extLst>
      <p:ext uri="{BB962C8B-B14F-4D97-AF65-F5344CB8AC3E}">
        <p14:creationId xmlns:p14="http://schemas.microsoft.com/office/powerpoint/2010/main" val="39388096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8AF4AEA-4085-4844-138F-DEF325A76B47}"/>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132BC7EA-5BAF-D647-5EB6-09C26D7F8516}"/>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29AE6D1-B532-D058-F102-01333BD20A9A}"/>
              </a:ext>
            </a:extLst>
          </p:cNvPr>
          <p:cNvSpPr>
            <a:spLocks noGrp="1"/>
          </p:cNvSpPr>
          <p:nvPr>
            <p:ph type="dt" sz="half" idx="10"/>
          </p:nvPr>
        </p:nvSpPr>
        <p:spPr/>
        <p:txBody>
          <a:bodyPr/>
          <a:lstStyle/>
          <a:p>
            <a:r>
              <a:rPr lang="it-IT"/>
              <a:t>17 novembre</a:t>
            </a:r>
          </a:p>
        </p:txBody>
      </p:sp>
      <p:sp>
        <p:nvSpPr>
          <p:cNvPr id="5" name="Segnaposto piè di pagina 4">
            <a:extLst>
              <a:ext uri="{FF2B5EF4-FFF2-40B4-BE49-F238E27FC236}">
                <a16:creationId xmlns:a16="http://schemas.microsoft.com/office/drawing/2014/main" id="{0E2EBDA3-52EE-888D-9261-B16EE2FB7E70}"/>
              </a:ext>
            </a:extLst>
          </p:cNvPr>
          <p:cNvSpPr>
            <a:spLocks noGrp="1"/>
          </p:cNvSpPr>
          <p:nvPr>
            <p:ph type="ftr" sz="quarter" idx="11"/>
          </p:nvPr>
        </p:nvSpPr>
        <p:spPr/>
        <p:txBody>
          <a:bodyPr/>
          <a:lstStyle/>
          <a:p>
            <a:r>
              <a:rPr lang="it-IT"/>
              <a:t>Francesca Ferraiuolo</a:t>
            </a:r>
          </a:p>
        </p:txBody>
      </p:sp>
      <p:sp>
        <p:nvSpPr>
          <p:cNvPr id="6" name="Segnaposto numero diapositiva 5">
            <a:extLst>
              <a:ext uri="{FF2B5EF4-FFF2-40B4-BE49-F238E27FC236}">
                <a16:creationId xmlns:a16="http://schemas.microsoft.com/office/drawing/2014/main" id="{704E350F-0DD9-F54D-7539-D8D5BE525614}"/>
              </a:ext>
            </a:extLst>
          </p:cNvPr>
          <p:cNvSpPr>
            <a:spLocks noGrp="1"/>
          </p:cNvSpPr>
          <p:nvPr>
            <p:ph type="sldNum" sz="quarter" idx="12"/>
          </p:nvPr>
        </p:nvSpPr>
        <p:spPr/>
        <p:txBody>
          <a:bodyPr/>
          <a:lstStyle/>
          <a:p>
            <a:fld id="{089C51E2-46E0-4224-9505-548D94738F32}" type="slidenum">
              <a:rPr lang="it-IT" smtClean="0"/>
              <a:t>‹N›</a:t>
            </a:fld>
            <a:endParaRPr lang="it-IT"/>
          </a:p>
        </p:txBody>
      </p:sp>
    </p:spTree>
    <p:extLst>
      <p:ext uri="{BB962C8B-B14F-4D97-AF65-F5344CB8AC3E}">
        <p14:creationId xmlns:p14="http://schemas.microsoft.com/office/powerpoint/2010/main" val="458256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DC3E6F7D-0A6B-DE2B-3BAD-62B8E22DF807}"/>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16337DB0-E9F8-5EA6-DA43-BE8F57EA44A7}"/>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8A534998-95DE-4CDF-CE5A-55C7FB810295}"/>
              </a:ext>
            </a:extLst>
          </p:cNvPr>
          <p:cNvSpPr>
            <a:spLocks noGrp="1"/>
          </p:cNvSpPr>
          <p:nvPr>
            <p:ph type="dt" sz="half" idx="10"/>
          </p:nvPr>
        </p:nvSpPr>
        <p:spPr/>
        <p:txBody>
          <a:bodyPr/>
          <a:lstStyle/>
          <a:p>
            <a:r>
              <a:rPr lang="it-IT"/>
              <a:t>17 novembre</a:t>
            </a:r>
          </a:p>
        </p:txBody>
      </p:sp>
      <p:sp>
        <p:nvSpPr>
          <p:cNvPr id="5" name="Segnaposto piè di pagina 4">
            <a:extLst>
              <a:ext uri="{FF2B5EF4-FFF2-40B4-BE49-F238E27FC236}">
                <a16:creationId xmlns:a16="http://schemas.microsoft.com/office/drawing/2014/main" id="{CB24F409-BACB-B2CA-BA3F-EAC2C0869811}"/>
              </a:ext>
            </a:extLst>
          </p:cNvPr>
          <p:cNvSpPr>
            <a:spLocks noGrp="1"/>
          </p:cNvSpPr>
          <p:nvPr>
            <p:ph type="ftr" sz="quarter" idx="11"/>
          </p:nvPr>
        </p:nvSpPr>
        <p:spPr/>
        <p:txBody>
          <a:bodyPr/>
          <a:lstStyle/>
          <a:p>
            <a:r>
              <a:rPr lang="it-IT"/>
              <a:t>Francesca Ferraiuolo</a:t>
            </a:r>
          </a:p>
        </p:txBody>
      </p:sp>
      <p:sp>
        <p:nvSpPr>
          <p:cNvPr id="6" name="Segnaposto numero diapositiva 5">
            <a:extLst>
              <a:ext uri="{FF2B5EF4-FFF2-40B4-BE49-F238E27FC236}">
                <a16:creationId xmlns:a16="http://schemas.microsoft.com/office/drawing/2014/main" id="{B1AC0F89-2810-1FC2-9FB4-2FCD67A4944C}"/>
              </a:ext>
            </a:extLst>
          </p:cNvPr>
          <p:cNvSpPr>
            <a:spLocks noGrp="1"/>
          </p:cNvSpPr>
          <p:nvPr>
            <p:ph type="sldNum" sz="quarter" idx="12"/>
          </p:nvPr>
        </p:nvSpPr>
        <p:spPr/>
        <p:txBody>
          <a:bodyPr/>
          <a:lstStyle/>
          <a:p>
            <a:fld id="{089C51E2-46E0-4224-9505-548D94738F32}" type="slidenum">
              <a:rPr lang="it-IT" smtClean="0"/>
              <a:t>‹N›</a:t>
            </a:fld>
            <a:endParaRPr lang="it-IT"/>
          </a:p>
        </p:txBody>
      </p:sp>
    </p:spTree>
    <p:extLst>
      <p:ext uri="{BB962C8B-B14F-4D97-AF65-F5344CB8AC3E}">
        <p14:creationId xmlns:p14="http://schemas.microsoft.com/office/powerpoint/2010/main" val="1470903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4FF0DA1-9800-5348-D767-18366D44E124}"/>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A7579489-736D-1D89-7189-94151702AE9A}"/>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572632E0-3554-70C3-970E-D8441F49F533}"/>
              </a:ext>
            </a:extLst>
          </p:cNvPr>
          <p:cNvSpPr>
            <a:spLocks noGrp="1"/>
          </p:cNvSpPr>
          <p:nvPr>
            <p:ph type="dt" sz="half" idx="10"/>
          </p:nvPr>
        </p:nvSpPr>
        <p:spPr/>
        <p:txBody>
          <a:bodyPr/>
          <a:lstStyle/>
          <a:p>
            <a:r>
              <a:rPr lang="it-IT"/>
              <a:t>17 novembre</a:t>
            </a:r>
          </a:p>
        </p:txBody>
      </p:sp>
      <p:sp>
        <p:nvSpPr>
          <p:cNvPr id="5" name="Segnaposto piè di pagina 4">
            <a:extLst>
              <a:ext uri="{FF2B5EF4-FFF2-40B4-BE49-F238E27FC236}">
                <a16:creationId xmlns:a16="http://schemas.microsoft.com/office/drawing/2014/main" id="{37C35DE3-FE85-67A7-749E-62FE980BBF25}"/>
              </a:ext>
            </a:extLst>
          </p:cNvPr>
          <p:cNvSpPr>
            <a:spLocks noGrp="1"/>
          </p:cNvSpPr>
          <p:nvPr>
            <p:ph type="ftr" sz="quarter" idx="11"/>
          </p:nvPr>
        </p:nvSpPr>
        <p:spPr/>
        <p:txBody>
          <a:bodyPr/>
          <a:lstStyle/>
          <a:p>
            <a:r>
              <a:rPr lang="it-IT"/>
              <a:t>Francesca Ferraiuolo</a:t>
            </a:r>
          </a:p>
        </p:txBody>
      </p:sp>
      <p:sp>
        <p:nvSpPr>
          <p:cNvPr id="6" name="Segnaposto numero diapositiva 5">
            <a:extLst>
              <a:ext uri="{FF2B5EF4-FFF2-40B4-BE49-F238E27FC236}">
                <a16:creationId xmlns:a16="http://schemas.microsoft.com/office/drawing/2014/main" id="{A5920A9E-E857-AC35-B433-6A692FEAFAFE}"/>
              </a:ext>
            </a:extLst>
          </p:cNvPr>
          <p:cNvSpPr>
            <a:spLocks noGrp="1"/>
          </p:cNvSpPr>
          <p:nvPr>
            <p:ph type="sldNum" sz="quarter" idx="12"/>
          </p:nvPr>
        </p:nvSpPr>
        <p:spPr/>
        <p:txBody>
          <a:bodyPr/>
          <a:lstStyle/>
          <a:p>
            <a:fld id="{089C51E2-46E0-4224-9505-548D94738F32}" type="slidenum">
              <a:rPr lang="it-IT" smtClean="0"/>
              <a:t>‹N›</a:t>
            </a:fld>
            <a:endParaRPr lang="it-IT"/>
          </a:p>
        </p:txBody>
      </p:sp>
    </p:spTree>
    <p:extLst>
      <p:ext uri="{BB962C8B-B14F-4D97-AF65-F5344CB8AC3E}">
        <p14:creationId xmlns:p14="http://schemas.microsoft.com/office/powerpoint/2010/main" val="26866063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CFB160D-9964-65EB-9C83-568BEA676ADC}"/>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FB31373F-7FCF-E3C3-A2B2-EDEC5DA1468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31C9240B-36A4-03CA-138D-9ED788EAFBE7}"/>
              </a:ext>
            </a:extLst>
          </p:cNvPr>
          <p:cNvSpPr>
            <a:spLocks noGrp="1"/>
          </p:cNvSpPr>
          <p:nvPr>
            <p:ph type="dt" sz="half" idx="10"/>
          </p:nvPr>
        </p:nvSpPr>
        <p:spPr/>
        <p:txBody>
          <a:bodyPr/>
          <a:lstStyle/>
          <a:p>
            <a:r>
              <a:rPr lang="it-IT"/>
              <a:t>17 novembre</a:t>
            </a:r>
          </a:p>
        </p:txBody>
      </p:sp>
      <p:sp>
        <p:nvSpPr>
          <p:cNvPr id="5" name="Segnaposto piè di pagina 4">
            <a:extLst>
              <a:ext uri="{FF2B5EF4-FFF2-40B4-BE49-F238E27FC236}">
                <a16:creationId xmlns:a16="http://schemas.microsoft.com/office/drawing/2014/main" id="{75D82D60-08C6-D179-4505-EC8CA391FFDD}"/>
              </a:ext>
            </a:extLst>
          </p:cNvPr>
          <p:cNvSpPr>
            <a:spLocks noGrp="1"/>
          </p:cNvSpPr>
          <p:nvPr>
            <p:ph type="ftr" sz="quarter" idx="11"/>
          </p:nvPr>
        </p:nvSpPr>
        <p:spPr/>
        <p:txBody>
          <a:bodyPr/>
          <a:lstStyle/>
          <a:p>
            <a:r>
              <a:rPr lang="it-IT"/>
              <a:t>Francesca Ferraiuolo</a:t>
            </a:r>
          </a:p>
        </p:txBody>
      </p:sp>
      <p:sp>
        <p:nvSpPr>
          <p:cNvPr id="6" name="Segnaposto numero diapositiva 5">
            <a:extLst>
              <a:ext uri="{FF2B5EF4-FFF2-40B4-BE49-F238E27FC236}">
                <a16:creationId xmlns:a16="http://schemas.microsoft.com/office/drawing/2014/main" id="{AA77B7E6-6FE4-BBC5-AD3C-2D1551586C06}"/>
              </a:ext>
            </a:extLst>
          </p:cNvPr>
          <p:cNvSpPr>
            <a:spLocks noGrp="1"/>
          </p:cNvSpPr>
          <p:nvPr>
            <p:ph type="sldNum" sz="quarter" idx="12"/>
          </p:nvPr>
        </p:nvSpPr>
        <p:spPr/>
        <p:txBody>
          <a:bodyPr/>
          <a:lstStyle/>
          <a:p>
            <a:fld id="{089C51E2-46E0-4224-9505-548D94738F32}" type="slidenum">
              <a:rPr lang="it-IT" smtClean="0"/>
              <a:t>‹N›</a:t>
            </a:fld>
            <a:endParaRPr lang="it-IT"/>
          </a:p>
        </p:txBody>
      </p:sp>
    </p:spTree>
    <p:extLst>
      <p:ext uri="{BB962C8B-B14F-4D97-AF65-F5344CB8AC3E}">
        <p14:creationId xmlns:p14="http://schemas.microsoft.com/office/powerpoint/2010/main" val="28660318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A9A2DC3-63D3-42F5-34F6-D371954CDAA0}"/>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788B2AC5-2EC3-0E5B-FD39-0AE8D2163906}"/>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F4305092-3EB0-7722-A279-CA6DE30E6B5A}"/>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83FB9469-6506-147E-B560-7E878194979F}"/>
              </a:ext>
            </a:extLst>
          </p:cNvPr>
          <p:cNvSpPr>
            <a:spLocks noGrp="1"/>
          </p:cNvSpPr>
          <p:nvPr>
            <p:ph type="dt" sz="half" idx="10"/>
          </p:nvPr>
        </p:nvSpPr>
        <p:spPr/>
        <p:txBody>
          <a:bodyPr/>
          <a:lstStyle/>
          <a:p>
            <a:r>
              <a:rPr lang="it-IT"/>
              <a:t>17 novembre</a:t>
            </a:r>
          </a:p>
        </p:txBody>
      </p:sp>
      <p:sp>
        <p:nvSpPr>
          <p:cNvPr id="6" name="Segnaposto piè di pagina 5">
            <a:extLst>
              <a:ext uri="{FF2B5EF4-FFF2-40B4-BE49-F238E27FC236}">
                <a16:creationId xmlns:a16="http://schemas.microsoft.com/office/drawing/2014/main" id="{B7BA309F-ED16-AE21-F906-56A9578B0AAA}"/>
              </a:ext>
            </a:extLst>
          </p:cNvPr>
          <p:cNvSpPr>
            <a:spLocks noGrp="1"/>
          </p:cNvSpPr>
          <p:nvPr>
            <p:ph type="ftr" sz="quarter" idx="11"/>
          </p:nvPr>
        </p:nvSpPr>
        <p:spPr/>
        <p:txBody>
          <a:bodyPr/>
          <a:lstStyle/>
          <a:p>
            <a:r>
              <a:rPr lang="it-IT"/>
              <a:t>Francesca Ferraiuolo</a:t>
            </a:r>
          </a:p>
        </p:txBody>
      </p:sp>
      <p:sp>
        <p:nvSpPr>
          <p:cNvPr id="7" name="Segnaposto numero diapositiva 6">
            <a:extLst>
              <a:ext uri="{FF2B5EF4-FFF2-40B4-BE49-F238E27FC236}">
                <a16:creationId xmlns:a16="http://schemas.microsoft.com/office/drawing/2014/main" id="{4670B155-C729-782D-327F-38320D489916}"/>
              </a:ext>
            </a:extLst>
          </p:cNvPr>
          <p:cNvSpPr>
            <a:spLocks noGrp="1"/>
          </p:cNvSpPr>
          <p:nvPr>
            <p:ph type="sldNum" sz="quarter" idx="12"/>
          </p:nvPr>
        </p:nvSpPr>
        <p:spPr/>
        <p:txBody>
          <a:bodyPr/>
          <a:lstStyle/>
          <a:p>
            <a:fld id="{089C51E2-46E0-4224-9505-548D94738F32}" type="slidenum">
              <a:rPr lang="it-IT" smtClean="0"/>
              <a:t>‹N›</a:t>
            </a:fld>
            <a:endParaRPr lang="it-IT"/>
          </a:p>
        </p:txBody>
      </p:sp>
    </p:spTree>
    <p:extLst>
      <p:ext uri="{BB962C8B-B14F-4D97-AF65-F5344CB8AC3E}">
        <p14:creationId xmlns:p14="http://schemas.microsoft.com/office/powerpoint/2010/main" val="39563232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B8E9AF9-1BBA-9B0E-9621-E507A1A747A9}"/>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C96D967E-2751-6868-27DE-102888FCC7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F36DF0D8-36B5-7B89-3423-DBB9F31940F1}"/>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960D749C-8513-1A60-7909-3486CAC386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16F3DE7B-1040-9AC0-A075-973EDCEE1879}"/>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E57A4471-60DC-DB0C-F812-4969F1CC3CF3}"/>
              </a:ext>
            </a:extLst>
          </p:cNvPr>
          <p:cNvSpPr>
            <a:spLocks noGrp="1"/>
          </p:cNvSpPr>
          <p:nvPr>
            <p:ph type="dt" sz="half" idx="10"/>
          </p:nvPr>
        </p:nvSpPr>
        <p:spPr/>
        <p:txBody>
          <a:bodyPr/>
          <a:lstStyle/>
          <a:p>
            <a:r>
              <a:rPr lang="it-IT"/>
              <a:t>17 novembre</a:t>
            </a:r>
          </a:p>
        </p:txBody>
      </p:sp>
      <p:sp>
        <p:nvSpPr>
          <p:cNvPr id="8" name="Segnaposto piè di pagina 7">
            <a:extLst>
              <a:ext uri="{FF2B5EF4-FFF2-40B4-BE49-F238E27FC236}">
                <a16:creationId xmlns:a16="http://schemas.microsoft.com/office/drawing/2014/main" id="{EEFC8DC2-D55A-6B58-A2E6-6547A759CC96}"/>
              </a:ext>
            </a:extLst>
          </p:cNvPr>
          <p:cNvSpPr>
            <a:spLocks noGrp="1"/>
          </p:cNvSpPr>
          <p:nvPr>
            <p:ph type="ftr" sz="quarter" idx="11"/>
          </p:nvPr>
        </p:nvSpPr>
        <p:spPr/>
        <p:txBody>
          <a:bodyPr/>
          <a:lstStyle/>
          <a:p>
            <a:r>
              <a:rPr lang="it-IT"/>
              <a:t>Francesca Ferraiuolo</a:t>
            </a:r>
          </a:p>
        </p:txBody>
      </p:sp>
      <p:sp>
        <p:nvSpPr>
          <p:cNvPr id="9" name="Segnaposto numero diapositiva 8">
            <a:extLst>
              <a:ext uri="{FF2B5EF4-FFF2-40B4-BE49-F238E27FC236}">
                <a16:creationId xmlns:a16="http://schemas.microsoft.com/office/drawing/2014/main" id="{345BDF0D-6CE2-5291-B0C3-C9B218916243}"/>
              </a:ext>
            </a:extLst>
          </p:cNvPr>
          <p:cNvSpPr>
            <a:spLocks noGrp="1"/>
          </p:cNvSpPr>
          <p:nvPr>
            <p:ph type="sldNum" sz="quarter" idx="12"/>
          </p:nvPr>
        </p:nvSpPr>
        <p:spPr/>
        <p:txBody>
          <a:bodyPr/>
          <a:lstStyle/>
          <a:p>
            <a:fld id="{089C51E2-46E0-4224-9505-548D94738F32}" type="slidenum">
              <a:rPr lang="it-IT" smtClean="0"/>
              <a:t>‹N›</a:t>
            </a:fld>
            <a:endParaRPr lang="it-IT"/>
          </a:p>
        </p:txBody>
      </p:sp>
    </p:spTree>
    <p:extLst>
      <p:ext uri="{BB962C8B-B14F-4D97-AF65-F5344CB8AC3E}">
        <p14:creationId xmlns:p14="http://schemas.microsoft.com/office/powerpoint/2010/main" val="789402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000BF0A-FC87-51BE-53D5-C0E72FD3B75C}"/>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19CE3963-8E15-FE57-B777-23CEB6C72D34}"/>
              </a:ext>
            </a:extLst>
          </p:cNvPr>
          <p:cNvSpPr>
            <a:spLocks noGrp="1"/>
          </p:cNvSpPr>
          <p:nvPr>
            <p:ph type="dt" sz="half" idx="10"/>
          </p:nvPr>
        </p:nvSpPr>
        <p:spPr/>
        <p:txBody>
          <a:bodyPr/>
          <a:lstStyle/>
          <a:p>
            <a:r>
              <a:rPr lang="it-IT"/>
              <a:t>17 novembre</a:t>
            </a:r>
          </a:p>
        </p:txBody>
      </p:sp>
      <p:sp>
        <p:nvSpPr>
          <p:cNvPr id="4" name="Segnaposto piè di pagina 3">
            <a:extLst>
              <a:ext uri="{FF2B5EF4-FFF2-40B4-BE49-F238E27FC236}">
                <a16:creationId xmlns:a16="http://schemas.microsoft.com/office/drawing/2014/main" id="{C1BC51D3-BF88-0716-4413-86A36A99E490}"/>
              </a:ext>
            </a:extLst>
          </p:cNvPr>
          <p:cNvSpPr>
            <a:spLocks noGrp="1"/>
          </p:cNvSpPr>
          <p:nvPr>
            <p:ph type="ftr" sz="quarter" idx="11"/>
          </p:nvPr>
        </p:nvSpPr>
        <p:spPr/>
        <p:txBody>
          <a:bodyPr/>
          <a:lstStyle/>
          <a:p>
            <a:r>
              <a:rPr lang="it-IT"/>
              <a:t>Francesca Ferraiuolo</a:t>
            </a:r>
          </a:p>
        </p:txBody>
      </p:sp>
      <p:sp>
        <p:nvSpPr>
          <p:cNvPr id="5" name="Segnaposto numero diapositiva 4">
            <a:extLst>
              <a:ext uri="{FF2B5EF4-FFF2-40B4-BE49-F238E27FC236}">
                <a16:creationId xmlns:a16="http://schemas.microsoft.com/office/drawing/2014/main" id="{D29C5942-65C9-4CDE-9E74-42E504A87B0B}"/>
              </a:ext>
            </a:extLst>
          </p:cNvPr>
          <p:cNvSpPr>
            <a:spLocks noGrp="1"/>
          </p:cNvSpPr>
          <p:nvPr>
            <p:ph type="sldNum" sz="quarter" idx="12"/>
          </p:nvPr>
        </p:nvSpPr>
        <p:spPr/>
        <p:txBody>
          <a:bodyPr/>
          <a:lstStyle/>
          <a:p>
            <a:fld id="{089C51E2-46E0-4224-9505-548D94738F32}" type="slidenum">
              <a:rPr lang="it-IT" smtClean="0"/>
              <a:t>‹N›</a:t>
            </a:fld>
            <a:endParaRPr lang="it-IT"/>
          </a:p>
        </p:txBody>
      </p:sp>
    </p:spTree>
    <p:extLst>
      <p:ext uri="{BB962C8B-B14F-4D97-AF65-F5344CB8AC3E}">
        <p14:creationId xmlns:p14="http://schemas.microsoft.com/office/powerpoint/2010/main" val="40716749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E0C5C48A-F2AD-2FA6-8651-4727DCF1F5F3}"/>
              </a:ext>
            </a:extLst>
          </p:cNvPr>
          <p:cNvSpPr>
            <a:spLocks noGrp="1"/>
          </p:cNvSpPr>
          <p:nvPr>
            <p:ph type="dt" sz="half" idx="10"/>
          </p:nvPr>
        </p:nvSpPr>
        <p:spPr/>
        <p:txBody>
          <a:bodyPr/>
          <a:lstStyle/>
          <a:p>
            <a:r>
              <a:rPr lang="it-IT"/>
              <a:t>17 novembre</a:t>
            </a:r>
          </a:p>
        </p:txBody>
      </p:sp>
      <p:sp>
        <p:nvSpPr>
          <p:cNvPr id="3" name="Segnaposto piè di pagina 2">
            <a:extLst>
              <a:ext uri="{FF2B5EF4-FFF2-40B4-BE49-F238E27FC236}">
                <a16:creationId xmlns:a16="http://schemas.microsoft.com/office/drawing/2014/main" id="{629EF013-4C62-DD74-7C59-FB5D5C9BD99B}"/>
              </a:ext>
            </a:extLst>
          </p:cNvPr>
          <p:cNvSpPr>
            <a:spLocks noGrp="1"/>
          </p:cNvSpPr>
          <p:nvPr>
            <p:ph type="ftr" sz="quarter" idx="11"/>
          </p:nvPr>
        </p:nvSpPr>
        <p:spPr/>
        <p:txBody>
          <a:bodyPr/>
          <a:lstStyle/>
          <a:p>
            <a:r>
              <a:rPr lang="it-IT"/>
              <a:t>Francesca Ferraiuolo</a:t>
            </a:r>
          </a:p>
        </p:txBody>
      </p:sp>
      <p:sp>
        <p:nvSpPr>
          <p:cNvPr id="4" name="Segnaposto numero diapositiva 3">
            <a:extLst>
              <a:ext uri="{FF2B5EF4-FFF2-40B4-BE49-F238E27FC236}">
                <a16:creationId xmlns:a16="http://schemas.microsoft.com/office/drawing/2014/main" id="{3F57879D-8BBD-43E3-D0D9-E066BA29D569}"/>
              </a:ext>
            </a:extLst>
          </p:cNvPr>
          <p:cNvSpPr>
            <a:spLocks noGrp="1"/>
          </p:cNvSpPr>
          <p:nvPr>
            <p:ph type="sldNum" sz="quarter" idx="12"/>
          </p:nvPr>
        </p:nvSpPr>
        <p:spPr/>
        <p:txBody>
          <a:bodyPr/>
          <a:lstStyle/>
          <a:p>
            <a:fld id="{089C51E2-46E0-4224-9505-548D94738F32}" type="slidenum">
              <a:rPr lang="it-IT" smtClean="0"/>
              <a:t>‹N›</a:t>
            </a:fld>
            <a:endParaRPr lang="it-IT"/>
          </a:p>
        </p:txBody>
      </p:sp>
    </p:spTree>
    <p:extLst>
      <p:ext uri="{BB962C8B-B14F-4D97-AF65-F5344CB8AC3E}">
        <p14:creationId xmlns:p14="http://schemas.microsoft.com/office/powerpoint/2010/main" val="38440850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18C509A-F26B-17EF-FE7F-86D51546D5F3}"/>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DEFE21AC-D26B-48D0-F7F6-0C4B07B4EF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472AB15F-BA7F-E69E-1B34-04FAED426E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9859E5A9-FD88-B410-900F-234B25408541}"/>
              </a:ext>
            </a:extLst>
          </p:cNvPr>
          <p:cNvSpPr>
            <a:spLocks noGrp="1"/>
          </p:cNvSpPr>
          <p:nvPr>
            <p:ph type="dt" sz="half" idx="10"/>
          </p:nvPr>
        </p:nvSpPr>
        <p:spPr/>
        <p:txBody>
          <a:bodyPr/>
          <a:lstStyle/>
          <a:p>
            <a:r>
              <a:rPr lang="it-IT"/>
              <a:t>17 novembre</a:t>
            </a:r>
          </a:p>
        </p:txBody>
      </p:sp>
      <p:sp>
        <p:nvSpPr>
          <p:cNvPr id="6" name="Segnaposto piè di pagina 5">
            <a:extLst>
              <a:ext uri="{FF2B5EF4-FFF2-40B4-BE49-F238E27FC236}">
                <a16:creationId xmlns:a16="http://schemas.microsoft.com/office/drawing/2014/main" id="{52428EB2-98F7-B871-26F2-4B8B47A32763}"/>
              </a:ext>
            </a:extLst>
          </p:cNvPr>
          <p:cNvSpPr>
            <a:spLocks noGrp="1"/>
          </p:cNvSpPr>
          <p:nvPr>
            <p:ph type="ftr" sz="quarter" idx="11"/>
          </p:nvPr>
        </p:nvSpPr>
        <p:spPr/>
        <p:txBody>
          <a:bodyPr/>
          <a:lstStyle/>
          <a:p>
            <a:r>
              <a:rPr lang="it-IT"/>
              <a:t>Francesca Ferraiuolo</a:t>
            </a:r>
          </a:p>
        </p:txBody>
      </p:sp>
      <p:sp>
        <p:nvSpPr>
          <p:cNvPr id="7" name="Segnaposto numero diapositiva 6">
            <a:extLst>
              <a:ext uri="{FF2B5EF4-FFF2-40B4-BE49-F238E27FC236}">
                <a16:creationId xmlns:a16="http://schemas.microsoft.com/office/drawing/2014/main" id="{CB737719-FC2A-A950-AD36-4B886637AE0D}"/>
              </a:ext>
            </a:extLst>
          </p:cNvPr>
          <p:cNvSpPr>
            <a:spLocks noGrp="1"/>
          </p:cNvSpPr>
          <p:nvPr>
            <p:ph type="sldNum" sz="quarter" idx="12"/>
          </p:nvPr>
        </p:nvSpPr>
        <p:spPr/>
        <p:txBody>
          <a:bodyPr/>
          <a:lstStyle/>
          <a:p>
            <a:fld id="{089C51E2-46E0-4224-9505-548D94738F32}" type="slidenum">
              <a:rPr lang="it-IT" smtClean="0"/>
              <a:t>‹N›</a:t>
            </a:fld>
            <a:endParaRPr lang="it-IT"/>
          </a:p>
        </p:txBody>
      </p:sp>
    </p:spTree>
    <p:extLst>
      <p:ext uri="{BB962C8B-B14F-4D97-AF65-F5344CB8AC3E}">
        <p14:creationId xmlns:p14="http://schemas.microsoft.com/office/powerpoint/2010/main" val="36030842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89A8277-16D6-2B35-9604-273C44B6B760}"/>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D4F41C05-9CEF-1969-E124-26466DEBA7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D0A872B6-57B8-3EEC-B452-C370CB4CAD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FF801604-5529-2945-CEAB-B03AD6A9F8C4}"/>
              </a:ext>
            </a:extLst>
          </p:cNvPr>
          <p:cNvSpPr>
            <a:spLocks noGrp="1"/>
          </p:cNvSpPr>
          <p:nvPr>
            <p:ph type="dt" sz="half" idx="10"/>
          </p:nvPr>
        </p:nvSpPr>
        <p:spPr/>
        <p:txBody>
          <a:bodyPr/>
          <a:lstStyle/>
          <a:p>
            <a:r>
              <a:rPr lang="it-IT"/>
              <a:t>17 novembre</a:t>
            </a:r>
          </a:p>
        </p:txBody>
      </p:sp>
      <p:sp>
        <p:nvSpPr>
          <p:cNvPr id="6" name="Segnaposto piè di pagina 5">
            <a:extLst>
              <a:ext uri="{FF2B5EF4-FFF2-40B4-BE49-F238E27FC236}">
                <a16:creationId xmlns:a16="http://schemas.microsoft.com/office/drawing/2014/main" id="{69C59EBE-3534-E8DD-84EE-543B18DC9BB5}"/>
              </a:ext>
            </a:extLst>
          </p:cNvPr>
          <p:cNvSpPr>
            <a:spLocks noGrp="1"/>
          </p:cNvSpPr>
          <p:nvPr>
            <p:ph type="ftr" sz="quarter" idx="11"/>
          </p:nvPr>
        </p:nvSpPr>
        <p:spPr/>
        <p:txBody>
          <a:bodyPr/>
          <a:lstStyle/>
          <a:p>
            <a:r>
              <a:rPr lang="it-IT"/>
              <a:t>Francesca Ferraiuolo</a:t>
            </a:r>
          </a:p>
        </p:txBody>
      </p:sp>
      <p:sp>
        <p:nvSpPr>
          <p:cNvPr id="7" name="Segnaposto numero diapositiva 6">
            <a:extLst>
              <a:ext uri="{FF2B5EF4-FFF2-40B4-BE49-F238E27FC236}">
                <a16:creationId xmlns:a16="http://schemas.microsoft.com/office/drawing/2014/main" id="{67E36E54-30D3-F802-0A27-A2E12FEFF3C6}"/>
              </a:ext>
            </a:extLst>
          </p:cNvPr>
          <p:cNvSpPr>
            <a:spLocks noGrp="1"/>
          </p:cNvSpPr>
          <p:nvPr>
            <p:ph type="sldNum" sz="quarter" idx="12"/>
          </p:nvPr>
        </p:nvSpPr>
        <p:spPr/>
        <p:txBody>
          <a:bodyPr/>
          <a:lstStyle/>
          <a:p>
            <a:fld id="{089C51E2-46E0-4224-9505-548D94738F32}" type="slidenum">
              <a:rPr lang="it-IT" smtClean="0"/>
              <a:t>‹N›</a:t>
            </a:fld>
            <a:endParaRPr lang="it-IT"/>
          </a:p>
        </p:txBody>
      </p:sp>
    </p:spTree>
    <p:extLst>
      <p:ext uri="{BB962C8B-B14F-4D97-AF65-F5344CB8AC3E}">
        <p14:creationId xmlns:p14="http://schemas.microsoft.com/office/powerpoint/2010/main" val="7119114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D9F8902E-C5F3-3DDF-401E-7C9C67BC60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514C816D-D045-D83E-BF2B-DF31F08243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01773282-90B8-41E5-53FA-BF4F59A0B0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it-IT"/>
              <a:t>17 novembre</a:t>
            </a:r>
          </a:p>
        </p:txBody>
      </p:sp>
      <p:sp>
        <p:nvSpPr>
          <p:cNvPr id="5" name="Segnaposto piè di pagina 4">
            <a:extLst>
              <a:ext uri="{FF2B5EF4-FFF2-40B4-BE49-F238E27FC236}">
                <a16:creationId xmlns:a16="http://schemas.microsoft.com/office/drawing/2014/main" id="{474555E6-51D2-D3DD-AF4A-860452CABB6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it-IT"/>
              <a:t>Francesca Ferraiuolo</a:t>
            </a:r>
          </a:p>
        </p:txBody>
      </p:sp>
      <p:sp>
        <p:nvSpPr>
          <p:cNvPr id="6" name="Segnaposto numero diapositiva 5">
            <a:extLst>
              <a:ext uri="{FF2B5EF4-FFF2-40B4-BE49-F238E27FC236}">
                <a16:creationId xmlns:a16="http://schemas.microsoft.com/office/drawing/2014/main" id="{2F76BC5F-C49B-C123-06F5-ACBF15FA52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9C51E2-46E0-4224-9505-548D94738F32}" type="slidenum">
              <a:rPr lang="it-IT" smtClean="0"/>
              <a:t>‹N›</a:t>
            </a:fld>
            <a:endParaRPr lang="it-IT"/>
          </a:p>
        </p:txBody>
      </p:sp>
    </p:spTree>
    <p:extLst>
      <p:ext uri="{BB962C8B-B14F-4D97-AF65-F5344CB8AC3E}">
        <p14:creationId xmlns:p14="http://schemas.microsoft.com/office/powerpoint/2010/main" val="33623812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png"/><Relationship Id="rId10" Type="http://schemas.openxmlformats.org/officeDocument/2006/relationships/image" Target="../media/image23.png"/><Relationship Id="rId4" Type="http://schemas.openxmlformats.org/officeDocument/2006/relationships/image" Target="../media/image16.png"/><Relationship Id="rId9" Type="http://schemas.openxmlformats.org/officeDocument/2006/relationships/image" Target="../media/image26.png"/></Relationships>
</file>

<file path=ppt/slides/_rels/slide12.xml.rels><?xml version="1.0" encoding="UTF-8" standalone="yes"?>
<Relationships xmlns="http://schemas.openxmlformats.org/package/2006/relationships"><Relationship Id="rId7"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00.png"/><Relationship Id="rId5" Type="http://schemas.openxmlformats.org/officeDocument/2006/relationships/image" Target="../media/image21.png"/><Relationship Id="rId4" Type="http://schemas.openxmlformats.org/officeDocument/2006/relationships/image" Target="../media/image180.png"/></Relationships>
</file>

<file path=ppt/slides/_rels/slide13.xml.rels><?xml version="1.0" encoding="UTF-8" standalone="yes"?>
<Relationships xmlns="http://schemas.openxmlformats.org/package/2006/relationships"><Relationship Id="rId8" Type="http://schemas.openxmlformats.org/officeDocument/2006/relationships/image" Target="../media/image240.png"/><Relationship Id="rId3" Type="http://schemas.openxmlformats.org/officeDocument/2006/relationships/image" Target="../media/image22.png"/><Relationship Id="rId7"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20.png"/><Relationship Id="rId10" Type="http://schemas.openxmlformats.org/officeDocument/2006/relationships/image" Target="../media/image1.png"/><Relationship Id="rId4" Type="http://schemas.openxmlformats.org/officeDocument/2006/relationships/image" Target="../media/image27.png"/><Relationship Id="rId9" Type="http://schemas.openxmlformats.org/officeDocument/2006/relationships/image" Target="../media/image250.png"/></Relationships>
</file>

<file path=ppt/slides/_rels/slide14.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31.gif"/><Relationship Id="rId4" Type="http://schemas.openxmlformats.org/officeDocument/2006/relationships/image" Target="../media/image30.gif"/></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10.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8" Type="http://schemas.openxmlformats.org/officeDocument/2006/relationships/image" Target="../media/image340.png"/><Relationship Id="rId3" Type="http://schemas.openxmlformats.org/officeDocument/2006/relationships/image" Target="../media/image1.png"/><Relationship Id="rId7" Type="http://schemas.openxmlformats.org/officeDocument/2006/relationships/image" Target="../media/image30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90.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10.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90.png"/><Relationship Id="rId5" Type="http://schemas.openxmlformats.org/officeDocument/2006/relationships/image" Target="../media/image37.pn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8" Type="http://schemas.openxmlformats.org/officeDocument/2006/relationships/image" Target="../media/image380.png"/><Relationship Id="rId3" Type="http://schemas.openxmlformats.org/officeDocument/2006/relationships/image" Target="../media/image38.png"/><Relationship Id="rId7" Type="http://schemas.openxmlformats.org/officeDocument/2006/relationships/image" Target="../media/image29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40.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png"/><Relationship Id="rId7"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30.png"/><Relationship Id="rId5" Type="http://schemas.openxmlformats.org/officeDocument/2006/relationships/image" Target="../media/image421.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21.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2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20.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0.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8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3.gif"/><Relationship Id="rId4" Type="http://schemas.openxmlformats.org/officeDocument/2006/relationships/image" Target="../media/image7.gif"/></Relationships>
</file>

<file path=ppt/slides/_rels/slide9.xml.rels><?xml version="1.0" encoding="UTF-8" standalone="yes"?>
<Relationships xmlns="http://schemas.openxmlformats.org/package/2006/relationships"><Relationship Id="rId7"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4.png"/><Relationship Id="rId4" Type="http://schemas.openxmlformats.org/officeDocument/2006/relationships/image" Target="../media/image1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724F5CC-69A9-C3E7-8F1B-41D506F7AF9E}"/>
              </a:ext>
            </a:extLst>
          </p:cNvPr>
          <p:cNvSpPr>
            <a:spLocks noGrp="1"/>
          </p:cNvSpPr>
          <p:nvPr>
            <p:ph type="ctrTitle"/>
          </p:nvPr>
        </p:nvSpPr>
        <p:spPr>
          <a:xfrm>
            <a:off x="1834238" y="2410730"/>
            <a:ext cx="9225649" cy="1371177"/>
          </a:xfrm>
        </p:spPr>
        <p:txBody>
          <a:bodyPr>
            <a:normAutofit/>
          </a:bodyPr>
          <a:lstStyle/>
          <a:p>
            <a:r>
              <a:rPr lang="it-IT" sz="4400" dirty="0">
                <a:latin typeface="+mn-lt"/>
                <a:cs typeface="Times New Roman" panose="02020603050405020304" pitchFamily="18" charset="0"/>
              </a:rPr>
              <a:t>Studio dell’esposizione di Mini-EUSO per l’osservazione di meteore</a:t>
            </a:r>
          </a:p>
        </p:txBody>
      </p:sp>
      <p:sp>
        <p:nvSpPr>
          <p:cNvPr id="3" name="Sottotitolo 2">
            <a:extLst>
              <a:ext uri="{FF2B5EF4-FFF2-40B4-BE49-F238E27FC236}">
                <a16:creationId xmlns:a16="http://schemas.microsoft.com/office/drawing/2014/main" id="{BEEADDE4-8740-25F7-6620-B0E3D0E00CD9}"/>
              </a:ext>
            </a:extLst>
          </p:cNvPr>
          <p:cNvSpPr>
            <a:spLocks noGrp="1"/>
          </p:cNvSpPr>
          <p:nvPr>
            <p:ph type="subTitle" idx="1"/>
          </p:nvPr>
        </p:nvSpPr>
        <p:spPr>
          <a:xfrm>
            <a:off x="524069" y="4306528"/>
            <a:ext cx="4309188" cy="1237801"/>
          </a:xfrm>
        </p:spPr>
        <p:txBody>
          <a:bodyPr>
            <a:normAutofit/>
          </a:bodyPr>
          <a:lstStyle/>
          <a:p>
            <a:pPr algn="l"/>
            <a:r>
              <a:rPr lang="it-IT" sz="2000" i="1" dirty="0"/>
              <a:t>Relatore: </a:t>
            </a:r>
            <a:r>
              <a:rPr lang="it-IT" sz="2000" dirty="0"/>
              <a:t>Prof. Mario Edoardo Bertaina</a:t>
            </a:r>
          </a:p>
          <a:p>
            <a:pPr algn="l"/>
            <a:r>
              <a:rPr lang="it-IT" sz="2000" i="1" dirty="0"/>
              <a:t>Correlatori: </a:t>
            </a:r>
            <a:r>
              <a:rPr lang="it-IT" sz="2000" dirty="0"/>
              <a:t>Dott. Daniele </a:t>
            </a:r>
            <a:r>
              <a:rPr lang="it-IT" sz="2000" dirty="0" err="1"/>
              <a:t>Gardiol</a:t>
            </a:r>
            <a:endParaRPr lang="it-IT" sz="2000" dirty="0"/>
          </a:p>
          <a:p>
            <a:pPr algn="l"/>
            <a:r>
              <a:rPr lang="it-IT" sz="2000" dirty="0"/>
              <a:t>                      Dott. Dario Barghini</a:t>
            </a:r>
          </a:p>
        </p:txBody>
      </p:sp>
      <p:sp>
        <p:nvSpPr>
          <p:cNvPr id="8" name="CasellaDiTesto 7">
            <a:extLst>
              <a:ext uri="{FF2B5EF4-FFF2-40B4-BE49-F238E27FC236}">
                <a16:creationId xmlns:a16="http://schemas.microsoft.com/office/drawing/2014/main" id="{AA4E3ACB-24AF-D894-973C-C93BF0107D5B}"/>
              </a:ext>
            </a:extLst>
          </p:cNvPr>
          <p:cNvSpPr txBox="1"/>
          <p:nvPr/>
        </p:nvSpPr>
        <p:spPr>
          <a:xfrm>
            <a:off x="1604865" y="214931"/>
            <a:ext cx="9337611" cy="1107996"/>
          </a:xfrm>
          <a:prstGeom prst="rect">
            <a:avLst/>
          </a:prstGeom>
          <a:noFill/>
        </p:spPr>
        <p:txBody>
          <a:bodyPr wrap="square" rtlCol="0">
            <a:spAutoFit/>
          </a:bodyPr>
          <a:lstStyle/>
          <a:p>
            <a:pPr algn="ctr"/>
            <a:r>
              <a:rPr lang="it-IT" sz="2200" dirty="0">
                <a:solidFill>
                  <a:srgbClr val="E4032C"/>
                </a:solidFill>
              </a:rPr>
              <a:t>Università degli studi di Torino</a:t>
            </a:r>
          </a:p>
          <a:p>
            <a:pPr algn="ctr"/>
            <a:r>
              <a:rPr lang="it-IT" sz="2200" dirty="0"/>
              <a:t>Facoltà di Fisica</a:t>
            </a:r>
          </a:p>
          <a:p>
            <a:pPr algn="ctr"/>
            <a:r>
              <a:rPr lang="it-IT" sz="2200" dirty="0"/>
              <a:t>Corso di Laurea in Fisica</a:t>
            </a:r>
          </a:p>
        </p:txBody>
      </p:sp>
      <p:sp>
        <p:nvSpPr>
          <p:cNvPr id="12" name="CasellaDiTesto 11">
            <a:extLst>
              <a:ext uri="{FF2B5EF4-FFF2-40B4-BE49-F238E27FC236}">
                <a16:creationId xmlns:a16="http://schemas.microsoft.com/office/drawing/2014/main" id="{6B7809EA-9980-28CA-6154-4978DAA322D6}"/>
              </a:ext>
            </a:extLst>
          </p:cNvPr>
          <p:cNvSpPr txBox="1"/>
          <p:nvPr/>
        </p:nvSpPr>
        <p:spPr>
          <a:xfrm>
            <a:off x="6809792" y="5128830"/>
            <a:ext cx="4394719" cy="400110"/>
          </a:xfrm>
          <a:prstGeom prst="rect">
            <a:avLst/>
          </a:prstGeom>
          <a:noFill/>
        </p:spPr>
        <p:txBody>
          <a:bodyPr wrap="square" rtlCol="0">
            <a:spAutoFit/>
          </a:bodyPr>
          <a:lstStyle/>
          <a:p>
            <a:pPr algn="ctr"/>
            <a:r>
              <a:rPr lang="it-IT" sz="2000" i="1" dirty="0"/>
              <a:t>Candidato: </a:t>
            </a:r>
            <a:r>
              <a:rPr lang="it-IT" sz="2000" dirty="0"/>
              <a:t>Francesca Ferraiuolo</a:t>
            </a:r>
            <a:endParaRPr lang="it-IT" sz="2000" i="1" dirty="0"/>
          </a:p>
        </p:txBody>
      </p:sp>
      <p:sp>
        <p:nvSpPr>
          <p:cNvPr id="14" name="CasellaDiTesto 13">
            <a:extLst>
              <a:ext uri="{FF2B5EF4-FFF2-40B4-BE49-F238E27FC236}">
                <a16:creationId xmlns:a16="http://schemas.microsoft.com/office/drawing/2014/main" id="{334ACE5C-99EA-B75F-8098-CBF307F0BEBF}"/>
              </a:ext>
            </a:extLst>
          </p:cNvPr>
          <p:cNvSpPr txBox="1"/>
          <p:nvPr/>
        </p:nvSpPr>
        <p:spPr>
          <a:xfrm>
            <a:off x="4297133" y="5958664"/>
            <a:ext cx="3953073" cy="430887"/>
          </a:xfrm>
          <a:prstGeom prst="rect">
            <a:avLst/>
          </a:prstGeom>
          <a:noFill/>
        </p:spPr>
        <p:txBody>
          <a:bodyPr wrap="square" rtlCol="0">
            <a:spAutoFit/>
          </a:bodyPr>
          <a:lstStyle/>
          <a:p>
            <a:pPr algn="ctr"/>
            <a:r>
              <a:rPr lang="it-IT" sz="2200" dirty="0"/>
              <a:t>Anno Accademico 2021/2022</a:t>
            </a:r>
          </a:p>
        </p:txBody>
      </p:sp>
      <p:sp>
        <p:nvSpPr>
          <p:cNvPr id="15" name="CasellaDiTesto 14">
            <a:extLst>
              <a:ext uri="{FF2B5EF4-FFF2-40B4-BE49-F238E27FC236}">
                <a16:creationId xmlns:a16="http://schemas.microsoft.com/office/drawing/2014/main" id="{B8AE3A59-8F8F-BE69-B7A3-E0DF19CDDF9F}"/>
              </a:ext>
            </a:extLst>
          </p:cNvPr>
          <p:cNvSpPr txBox="1"/>
          <p:nvPr/>
        </p:nvSpPr>
        <p:spPr>
          <a:xfrm>
            <a:off x="8584164" y="4306528"/>
            <a:ext cx="2528595" cy="400110"/>
          </a:xfrm>
          <a:prstGeom prst="rect">
            <a:avLst/>
          </a:prstGeom>
          <a:noFill/>
        </p:spPr>
        <p:txBody>
          <a:bodyPr wrap="square" rtlCol="0">
            <a:spAutoFit/>
          </a:bodyPr>
          <a:lstStyle/>
          <a:p>
            <a:r>
              <a:rPr lang="it-IT" sz="2000" dirty="0"/>
              <a:t>17 novembre 2022</a:t>
            </a:r>
          </a:p>
        </p:txBody>
      </p:sp>
      <p:sp>
        <p:nvSpPr>
          <p:cNvPr id="16" name="Line 6">
            <a:extLst>
              <a:ext uri="{FF2B5EF4-FFF2-40B4-BE49-F238E27FC236}">
                <a16:creationId xmlns:a16="http://schemas.microsoft.com/office/drawing/2014/main" id="{ECE5733D-7525-2F82-01AC-1AA5413136F9}"/>
              </a:ext>
            </a:extLst>
          </p:cNvPr>
          <p:cNvSpPr>
            <a:spLocks noChangeShapeType="1"/>
          </p:cNvSpPr>
          <p:nvPr/>
        </p:nvSpPr>
        <p:spPr bwMode="auto">
          <a:xfrm flipV="1">
            <a:off x="1604865" y="1369530"/>
            <a:ext cx="9337611" cy="0"/>
          </a:xfrm>
          <a:prstGeom prst="line">
            <a:avLst/>
          </a:prstGeom>
          <a:noFill/>
          <a:ln w="50800" cap="rnd">
            <a:solidFill>
              <a:srgbClr val="E4032C">
                <a:alpha val="45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7" name="Line 6">
            <a:extLst>
              <a:ext uri="{FF2B5EF4-FFF2-40B4-BE49-F238E27FC236}">
                <a16:creationId xmlns:a16="http://schemas.microsoft.com/office/drawing/2014/main" id="{59F2804B-6C6B-22AD-9459-278B1C14761D}"/>
              </a:ext>
            </a:extLst>
          </p:cNvPr>
          <p:cNvSpPr>
            <a:spLocks noChangeShapeType="1"/>
          </p:cNvSpPr>
          <p:nvPr/>
        </p:nvSpPr>
        <p:spPr bwMode="auto">
          <a:xfrm flipV="1">
            <a:off x="1426800" y="6581141"/>
            <a:ext cx="9338400" cy="0"/>
          </a:xfrm>
          <a:prstGeom prst="line">
            <a:avLst/>
          </a:prstGeom>
          <a:noFill/>
          <a:ln w="50800" cap="rnd">
            <a:solidFill>
              <a:srgbClr val="E4032C">
                <a:alpha val="45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4" name="CasellaDiTesto 3">
            <a:extLst>
              <a:ext uri="{FF2B5EF4-FFF2-40B4-BE49-F238E27FC236}">
                <a16:creationId xmlns:a16="http://schemas.microsoft.com/office/drawing/2014/main" id="{F9A90DF0-6272-E1CB-654B-F0299F323A46}"/>
              </a:ext>
            </a:extLst>
          </p:cNvPr>
          <p:cNvSpPr txBox="1"/>
          <p:nvPr/>
        </p:nvSpPr>
        <p:spPr>
          <a:xfrm>
            <a:off x="5612506" y="1511345"/>
            <a:ext cx="1669111" cy="430887"/>
          </a:xfrm>
          <a:prstGeom prst="rect">
            <a:avLst/>
          </a:prstGeom>
          <a:noFill/>
        </p:spPr>
        <p:txBody>
          <a:bodyPr wrap="none" rtlCol="0">
            <a:spAutoFit/>
          </a:bodyPr>
          <a:lstStyle/>
          <a:p>
            <a:r>
              <a:rPr lang="it-IT" sz="2200" dirty="0"/>
              <a:t>Tesi di laurea</a:t>
            </a:r>
          </a:p>
        </p:txBody>
      </p:sp>
      <p:pic>
        <p:nvPicPr>
          <p:cNvPr id="5" name="Picture 4">
            <a:extLst>
              <a:ext uri="{FF2B5EF4-FFF2-40B4-BE49-F238E27FC236}">
                <a16:creationId xmlns:a16="http://schemas.microsoft.com/office/drawing/2014/main" id="{4DE8B0EF-DCC9-343B-F355-BE35DEDC80B7}"/>
              </a:ext>
            </a:extLst>
          </p:cNvPr>
          <p:cNvPicPr>
            <a:picLocks noChangeAspect="1"/>
          </p:cNvPicPr>
          <p:nvPr/>
        </p:nvPicPr>
        <p:blipFill>
          <a:blip r:embed="rId2"/>
          <a:stretch>
            <a:fillRect/>
          </a:stretch>
        </p:blipFill>
        <p:spPr>
          <a:xfrm>
            <a:off x="770588" y="36738"/>
            <a:ext cx="1312423" cy="1286189"/>
          </a:xfrm>
          <a:prstGeom prst="rect">
            <a:avLst/>
          </a:prstGeom>
        </p:spPr>
      </p:pic>
    </p:spTree>
    <p:extLst>
      <p:ext uri="{BB962C8B-B14F-4D97-AF65-F5344CB8AC3E}">
        <p14:creationId xmlns:p14="http://schemas.microsoft.com/office/powerpoint/2010/main" val="30236290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a:extLst>
              <a:ext uri="{FF2B5EF4-FFF2-40B4-BE49-F238E27FC236}">
                <a16:creationId xmlns:a16="http://schemas.microsoft.com/office/drawing/2014/main" id="{9DB66F68-A69E-DFBA-C14C-0B188B8F0D8A}"/>
              </a:ext>
            </a:extLst>
          </p:cNvPr>
          <p:cNvSpPr>
            <a:spLocks noGrp="1"/>
          </p:cNvSpPr>
          <p:nvPr>
            <p:ph type="dt" sz="half" idx="10"/>
          </p:nvPr>
        </p:nvSpPr>
        <p:spPr/>
        <p:txBody>
          <a:bodyPr/>
          <a:lstStyle/>
          <a:p>
            <a:r>
              <a:rPr lang="it-IT"/>
              <a:t>17 novembre</a:t>
            </a:r>
          </a:p>
        </p:txBody>
      </p:sp>
      <p:sp>
        <p:nvSpPr>
          <p:cNvPr id="5" name="Segnaposto piè di pagina 4">
            <a:extLst>
              <a:ext uri="{FF2B5EF4-FFF2-40B4-BE49-F238E27FC236}">
                <a16:creationId xmlns:a16="http://schemas.microsoft.com/office/drawing/2014/main" id="{2A6E0125-7F0B-F9B3-61BB-716E95F136DB}"/>
              </a:ext>
            </a:extLst>
          </p:cNvPr>
          <p:cNvSpPr>
            <a:spLocks noGrp="1"/>
          </p:cNvSpPr>
          <p:nvPr>
            <p:ph type="ftr" sz="quarter" idx="11"/>
          </p:nvPr>
        </p:nvSpPr>
        <p:spPr/>
        <p:txBody>
          <a:bodyPr/>
          <a:lstStyle/>
          <a:p>
            <a:r>
              <a:rPr lang="it-IT" dirty="0"/>
              <a:t>Francesca Ferraiuolo</a:t>
            </a:r>
          </a:p>
        </p:txBody>
      </p:sp>
      <p:sp>
        <p:nvSpPr>
          <p:cNvPr id="6" name="Segnaposto numero diapositiva 5">
            <a:extLst>
              <a:ext uri="{FF2B5EF4-FFF2-40B4-BE49-F238E27FC236}">
                <a16:creationId xmlns:a16="http://schemas.microsoft.com/office/drawing/2014/main" id="{4D34A74E-31AD-63BA-DE14-8E5C5BE7051B}"/>
              </a:ext>
            </a:extLst>
          </p:cNvPr>
          <p:cNvSpPr>
            <a:spLocks noGrp="1"/>
          </p:cNvSpPr>
          <p:nvPr>
            <p:ph type="sldNum" sz="quarter" idx="12"/>
          </p:nvPr>
        </p:nvSpPr>
        <p:spPr/>
        <p:txBody>
          <a:bodyPr/>
          <a:lstStyle/>
          <a:p>
            <a:fld id="{089C51E2-46E0-4224-9505-548D94738F32}" type="slidenum">
              <a:rPr lang="it-IT" smtClean="0"/>
              <a:t>10</a:t>
            </a:fld>
            <a:endParaRPr lang="it-IT"/>
          </a:p>
        </p:txBody>
      </p:sp>
      <p:sp>
        <p:nvSpPr>
          <p:cNvPr id="8" name="Line 6">
            <a:extLst>
              <a:ext uri="{FF2B5EF4-FFF2-40B4-BE49-F238E27FC236}">
                <a16:creationId xmlns:a16="http://schemas.microsoft.com/office/drawing/2014/main" id="{28472638-41AC-C83A-AE5F-7A46D8C21C2C}"/>
              </a:ext>
            </a:extLst>
          </p:cNvPr>
          <p:cNvSpPr>
            <a:spLocks noChangeShapeType="1"/>
          </p:cNvSpPr>
          <p:nvPr/>
        </p:nvSpPr>
        <p:spPr bwMode="auto">
          <a:xfrm flipV="1">
            <a:off x="1192800" y="6356350"/>
            <a:ext cx="9806400" cy="0"/>
          </a:xfrm>
          <a:prstGeom prst="line">
            <a:avLst/>
          </a:prstGeom>
          <a:noFill/>
          <a:ln w="50800" cap="rnd">
            <a:solidFill>
              <a:srgbClr val="E4032C">
                <a:alpha val="45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 name="Line 6">
            <a:extLst>
              <a:ext uri="{FF2B5EF4-FFF2-40B4-BE49-F238E27FC236}">
                <a16:creationId xmlns:a16="http://schemas.microsoft.com/office/drawing/2014/main" id="{D7502536-9655-1FC5-93A9-3D68ACBD75D9}"/>
              </a:ext>
            </a:extLst>
          </p:cNvPr>
          <p:cNvSpPr>
            <a:spLocks noChangeShapeType="1"/>
          </p:cNvSpPr>
          <p:nvPr/>
        </p:nvSpPr>
        <p:spPr bwMode="auto">
          <a:xfrm flipV="1">
            <a:off x="1192800" y="1444176"/>
            <a:ext cx="9806400" cy="0"/>
          </a:xfrm>
          <a:prstGeom prst="line">
            <a:avLst/>
          </a:prstGeom>
          <a:noFill/>
          <a:ln w="50800" cap="rnd">
            <a:solidFill>
              <a:srgbClr val="E4032C">
                <a:alpha val="45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0" name="CasellaDiTesto 9">
            <a:extLst>
              <a:ext uri="{FF2B5EF4-FFF2-40B4-BE49-F238E27FC236}">
                <a16:creationId xmlns:a16="http://schemas.microsoft.com/office/drawing/2014/main" id="{CB971301-6EAB-5534-2973-200631784867}"/>
              </a:ext>
            </a:extLst>
          </p:cNvPr>
          <p:cNvSpPr txBox="1"/>
          <p:nvPr/>
        </p:nvSpPr>
        <p:spPr>
          <a:xfrm>
            <a:off x="3082211" y="574167"/>
            <a:ext cx="7125477" cy="769441"/>
          </a:xfrm>
          <a:prstGeom prst="rect">
            <a:avLst/>
          </a:prstGeom>
          <a:noFill/>
        </p:spPr>
        <p:txBody>
          <a:bodyPr wrap="square" rtlCol="0">
            <a:spAutoFit/>
          </a:bodyPr>
          <a:lstStyle/>
          <a:p>
            <a:pPr algn="ctr"/>
            <a:r>
              <a:rPr lang="it-IT" sz="4400" dirty="0"/>
              <a:t>Implementazione Background</a:t>
            </a:r>
          </a:p>
        </p:txBody>
      </p:sp>
      <p:cxnSp>
        <p:nvCxnSpPr>
          <p:cNvPr id="11" name="Connettore diritto 10">
            <a:extLst>
              <a:ext uri="{FF2B5EF4-FFF2-40B4-BE49-F238E27FC236}">
                <a16:creationId xmlns:a16="http://schemas.microsoft.com/office/drawing/2014/main" id="{3C0B721C-0ECB-72A9-D631-E37EA5D78D6D}"/>
              </a:ext>
            </a:extLst>
          </p:cNvPr>
          <p:cNvCxnSpPr>
            <a:cxnSpLocks/>
          </p:cNvCxnSpPr>
          <p:nvPr/>
        </p:nvCxnSpPr>
        <p:spPr>
          <a:xfrm>
            <a:off x="6096000" y="1646459"/>
            <a:ext cx="0" cy="4530406"/>
          </a:xfrm>
          <a:prstGeom prst="line">
            <a:avLst/>
          </a:prstGeom>
          <a:ln>
            <a:solidFill>
              <a:srgbClr val="F38DA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CasellaDiTesto 14">
                <a:extLst>
                  <a:ext uri="{FF2B5EF4-FFF2-40B4-BE49-F238E27FC236}">
                    <a16:creationId xmlns:a16="http://schemas.microsoft.com/office/drawing/2014/main" id="{97241A04-178F-DDBD-C7A3-00A9040CE10E}"/>
                  </a:ext>
                </a:extLst>
              </p:cNvPr>
              <p:cNvSpPr txBox="1"/>
              <p:nvPr/>
            </p:nvSpPr>
            <p:spPr>
              <a:xfrm>
                <a:off x="663807" y="1744823"/>
                <a:ext cx="5522387" cy="4401205"/>
              </a:xfrm>
              <a:prstGeom prst="rect">
                <a:avLst/>
              </a:prstGeom>
              <a:noFill/>
            </p:spPr>
            <p:txBody>
              <a:bodyPr wrap="square" rtlCol="0">
                <a:spAutoFit/>
              </a:bodyPr>
              <a:lstStyle/>
              <a:p>
                <a:r>
                  <a:rPr lang="it-IT" sz="2000" dirty="0"/>
                  <a:t>Opzione 1: </a:t>
                </a:r>
                <a:r>
                  <a:rPr lang="it-IT" sz="2000" b="1" dirty="0">
                    <a:solidFill>
                      <a:srgbClr val="E4032C"/>
                    </a:solidFill>
                  </a:rPr>
                  <a:t>Meteore simulate su Background Reale</a:t>
                </a:r>
              </a:p>
              <a:p>
                <a:endParaRPr lang="it-IT" sz="2000" dirty="0">
                  <a:solidFill>
                    <a:srgbClr val="E4032C"/>
                  </a:solidFill>
                </a:endParaRPr>
              </a:p>
              <a:p>
                <a:pPr marL="342900" indent="-342900">
                  <a:buClr>
                    <a:srgbClr val="E4032C"/>
                  </a:buClr>
                  <a:buFont typeface="Arial" panose="020B0604020202020204" pitchFamily="34" charset="0"/>
                  <a:buChar char="•"/>
                </a:pPr>
                <a:r>
                  <a:rPr lang="it-IT" sz="2000" dirty="0"/>
                  <a:t>Selezionare</a:t>
                </a:r>
                <a:r>
                  <a:rPr lang="it-IT" sz="2000" dirty="0">
                    <a:solidFill>
                      <a:srgbClr val="E4032C"/>
                    </a:solidFill>
                  </a:rPr>
                  <a:t> dati reali </a:t>
                </a:r>
                <a:r>
                  <a:rPr lang="it-IT" sz="2000" dirty="0"/>
                  <a:t>di Mini-EUSO</a:t>
                </a:r>
              </a:p>
              <a:p>
                <a:pPr marL="342900" indent="-342900">
                  <a:buClr>
                    <a:srgbClr val="E4032C"/>
                  </a:buClr>
                  <a:buFont typeface="Arial" panose="020B0604020202020204" pitchFamily="34" charset="0"/>
                  <a:buChar char="•"/>
                </a:pPr>
                <a:endParaRPr lang="it-IT" sz="2000" dirty="0"/>
              </a:p>
              <a:p>
                <a:pPr marL="342900" indent="-342900">
                  <a:buClr>
                    <a:srgbClr val="E4032C"/>
                  </a:buClr>
                  <a:buFont typeface="Arial" panose="020B0604020202020204" pitchFamily="34" charset="0"/>
                  <a:buChar char="•"/>
                </a:pPr>
                <a:r>
                  <a:rPr lang="it-IT" sz="2000" dirty="0"/>
                  <a:t>Aggiungere </a:t>
                </a:r>
                <a:r>
                  <a:rPr lang="it-IT" sz="2000" dirty="0">
                    <a:solidFill>
                      <a:srgbClr val="E4032C"/>
                    </a:solidFill>
                  </a:rPr>
                  <a:t>meteore simulate</a:t>
                </a:r>
                <a:r>
                  <a:rPr lang="it-IT" sz="2000" dirty="0"/>
                  <a:t>, variando la magnitudine </a:t>
                </a:r>
                <a14:m>
                  <m:oMath xmlns:m="http://schemas.openxmlformats.org/officeDocument/2006/math">
                    <m:r>
                      <a:rPr lang="it-IT" sz="2000" b="0" i="1" smtClean="0">
                        <a:solidFill>
                          <a:srgbClr val="FF0000"/>
                        </a:solidFill>
                        <a:latin typeface="Cambria Math" panose="02040503050406030204" pitchFamily="18" charset="0"/>
                      </a:rPr>
                      <m:t>𝑀</m:t>
                    </m:r>
                  </m:oMath>
                </a14:m>
                <a:endParaRPr lang="it-IT" sz="2000" dirty="0"/>
              </a:p>
              <a:p>
                <a:pPr marL="342900" indent="-342900">
                  <a:buClr>
                    <a:srgbClr val="E4032C"/>
                  </a:buClr>
                  <a:buFont typeface="Arial" panose="020B0604020202020204" pitchFamily="34" charset="0"/>
                  <a:buChar char="•"/>
                </a:pPr>
                <a:endParaRPr lang="it-IT" sz="2000" dirty="0"/>
              </a:p>
              <a:p>
                <a:pPr marL="342900" indent="-342900">
                  <a:buClr>
                    <a:srgbClr val="E4032C"/>
                  </a:buClr>
                  <a:buFont typeface="Arial" panose="020B0604020202020204" pitchFamily="34" charset="0"/>
                  <a:buChar char="•"/>
                </a:pPr>
                <a:r>
                  <a:rPr lang="it-IT" sz="2000" dirty="0">
                    <a:solidFill>
                      <a:srgbClr val="E4032C"/>
                    </a:solidFill>
                  </a:rPr>
                  <a:t>Trigger</a:t>
                </a:r>
              </a:p>
              <a:p>
                <a:pPr marL="342900" indent="-342900">
                  <a:buClr>
                    <a:srgbClr val="E4032C"/>
                  </a:buClr>
                  <a:buFont typeface="Arial" panose="020B0604020202020204" pitchFamily="34" charset="0"/>
                  <a:buChar char="•"/>
                </a:pPr>
                <a:endParaRPr lang="it-IT" sz="2000" dirty="0"/>
              </a:p>
              <a:p>
                <a:pPr marL="342900" indent="-342900">
                  <a:buClr>
                    <a:srgbClr val="E4032C"/>
                  </a:buClr>
                  <a:buFont typeface="Arial" panose="020B0604020202020204" pitchFamily="34" charset="0"/>
                  <a:buChar char="•"/>
                </a:pPr>
                <a:r>
                  <a:rPr lang="it-IT" sz="2000" dirty="0"/>
                  <a:t>Ottenere l’</a:t>
                </a:r>
                <a:r>
                  <a:rPr lang="it-IT" sz="2000" dirty="0">
                    <a:solidFill>
                      <a:srgbClr val="E4032C"/>
                    </a:solidFill>
                  </a:rPr>
                  <a:t>esposizione </a:t>
                </a:r>
              </a:p>
              <a:p>
                <a:pPr marL="342900" indent="-342900">
                  <a:buClr>
                    <a:srgbClr val="E4032C"/>
                  </a:buClr>
                  <a:buFont typeface="Arial" panose="020B0604020202020204" pitchFamily="34" charset="0"/>
                  <a:buChar char="•"/>
                </a:pPr>
                <a:endParaRPr lang="it-IT" sz="2000" dirty="0">
                  <a:solidFill>
                    <a:srgbClr val="E4032C"/>
                  </a:solidFill>
                </a:endParaRPr>
              </a:p>
              <a:p>
                <a:pPr>
                  <a:buClr>
                    <a:srgbClr val="E4032C"/>
                  </a:buClr>
                </a:pPr>
                <a:r>
                  <a:rPr lang="it-IT" sz="2000" dirty="0">
                    <a:solidFill>
                      <a:srgbClr val="E4032C"/>
                    </a:solidFill>
                  </a:rPr>
                  <a:t>Limitazione! </a:t>
                </a:r>
                <a:r>
                  <a:rPr lang="it-IT" sz="2000" dirty="0"/>
                  <a:t>Bisogna far girare le simulazioni </a:t>
                </a:r>
              </a:p>
              <a:p>
                <a:pPr>
                  <a:buClr>
                    <a:srgbClr val="E4032C"/>
                  </a:buClr>
                </a:pPr>
                <a:r>
                  <a:rPr lang="it-IT" sz="2000" dirty="0"/>
                  <a:t>per ogni orbita, per ogni sessione di dati</a:t>
                </a:r>
              </a:p>
              <a:p>
                <a:pPr marL="800100" lvl="1" indent="-342900">
                  <a:buClr>
                    <a:srgbClr val="E4032C"/>
                  </a:buClr>
                  <a:buFont typeface="Arial" panose="020B0604020202020204" pitchFamily="34" charset="0"/>
                  <a:buChar char="•"/>
                </a:pPr>
                <a:r>
                  <a:rPr lang="it-IT" sz="2000" dirty="0"/>
                  <a:t>70 sessioni con 5-8 orbite</a:t>
                </a:r>
              </a:p>
            </p:txBody>
          </p:sp>
        </mc:Choice>
        <mc:Fallback xmlns="">
          <p:sp>
            <p:nvSpPr>
              <p:cNvPr id="15" name="CasellaDiTesto 14">
                <a:extLst>
                  <a:ext uri="{FF2B5EF4-FFF2-40B4-BE49-F238E27FC236}">
                    <a16:creationId xmlns:a16="http://schemas.microsoft.com/office/drawing/2014/main" id="{97241A04-178F-DDBD-C7A3-00A9040CE10E}"/>
                  </a:ext>
                </a:extLst>
              </p:cNvPr>
              <p:cNvSpPr txBox="1">
                <a:spLocks noRot="1" noChangeAspect="1" noMove="1" noResize="1" noEditPoints="1" noAdjustHandles="1" noChangeArrowheads="1" noChangeShapeType="1" noTextEdit="1"/>
              </p:cNvSpPr>
              <p:nvPr/>
            </p:nvSpPr>
            <p:spPr>
              <a:xfrm>
                <a:off x="663807" y="1744823"/>
                <a:ext cx="5522387" cy="4401205"/>
              </a:xfrm>
              <a:prstGeom prst="rect">
                <a:avLst/>
              </a:prstGeom>
              <a:blipFill>
                <a:blip r:embed="rId3"/>
                <a:stretch>
                  <a:fillRect l="-1214" t="-693" r="-110" b="-1524"/>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16" name="CasellaDiTesto 15">
                <a:extLst>
                  <a:ext uri="{FF2B5EF4-FFF2-40B4-BE49-F238E27FC236}">
                    <a16:creationId xmlns:a16="http://schemas.microsoft.com/office/drawing/2014/main" id="{F6338AE6-7551-044E-C267-B7E84A4A4D28}"/>
                  </a:ext>
                </a:extLst>
              </p:cNvPr>
              <p:cNvSpPr txBox="1"/>
              <p:nvPr/>
            </p:nvSpPr>
            <p:spPr>
              <a:xfrm>
                <a:off x="6096000" y="1744824"/>
                <a:ext cx="5875160" cy="5016758"/>
              </a:xfrm>
              <a:prstGeom prst="rect">
                <a:avLst/>
              </a:prstGeom>
              <a:noFill/>
            </p:spPr>
            <p:txBody>
              <a:bodyPr wrap="square" rtlCol="0">
                <a:spAutoFit/>
              </a:bodyPr>
              <a:lstStyle/>
              <a:p>
                <a:r>
                  <a:rPr lang="it-IT" sz="2000" dirty="0"/>
                  <a:t>Opzione 2: </a:t>
                </a:r>
                <a:r>
                  <a:rPr lang="it-IT" sz="2000" b="1" dirty="0">
                    <a:solidFill>
                      <a:srgbClr val="E4032C"/>
                    </a:solidFill>
                  </a:rPr>
                  <a:t>Meteore simulate su Background Simulato</a:t>
                </a:r>
              </a:p>
              <a:p>
                <a:endParaRPr lang="it-IT" sz="2000" b="1" dirty="0">
                  <a:solidFill>
                    <a:srgbClr val="E4032C"/>
                  </a:solidFill>
                </a:endParaRPr>
              </a:p>
              <a:p>
                <a:pPr marL="342900" indent="-342900">
                  <a:buClr>
                    <a:srgbClr val="E4032C"/>
                  </a:buClr>
                  <a:buFont typeface="Arial" panose="020B0604020202020204" pitchFamily="34" charset="0"/>
                  <a:buChar char="•"/>
                </a:pPr>
                <a:r>
                  <a:rPr lang="it-IT" sz="2000" dirty="0"/>
                  <a:t>Generare un </a:t>
                </a:r>
                <a:r>
                  <a:rPr lang="it-IT" sz="2000" dirty="0">
                    <a:solidFill>
                      <a:srgbClr val="E4032C"/>
                    </a:solidFill>
                  </a:rPr>
                  <a:t>background simulato costante</a:t>
                </a:r>
                <a:r>
                  <a:rPr lang="it-IT" sz="2000" dirty="0">
                    <a:solidFill>
                      <a:schemeClr val="tx1"/>
                    </a:solidFill>
                  </a:rPr>
                  <a:t>, variando il livello di background </a:t>
                </a:r>
                <a14:m>
                  <m:oMath xmlns:m="http://schemas.openxmlformats.org/officeDocument/2006/math">
                    <m:r>
                      <a:rPr lang="it-IT" sz="2000" b="0" i="1" smtClean="0">
                        <a:solidFill>
                          <a:srgbClr val="E4032C"/>
                        </a:solidFill>
                        <a:latin typeface="Cambria Math" panose="02040503050406030204" pitchFamily="18" charset="0"/>
                      </a:rPr>
                      <m:t>𝑏</m:t>
                    </m:r>
                  </m:oMath>
                </a14:m>
                <a:endParaRPr lang="it-IT" sz="2000" dirty="0"/>
              </a:p>
              <a:p>
                <a:pPr marL="342900" indent="-342900">
                  <a:buClr>
                    <a:srgbClr val="E4032C"/>
                  </a:buClr>
                  <a:buFont typeface="Arial" panose="020B0604020202020204" pitchFamily="34" charset="0"/>
                  <a:buChar char="•"/>
                </a:pPr>
                <a:endParaRPr lang="it-IT" sz="2000" dirty="0"/>
              </a:p>
              <a:p>
                <a:pPr marL="342900" indent="-342900">
                  <a:buClr>
                    <a:srgbClr val="E4032C"/>
                  </a:buClr>
                  <a:buFont typeface="Arial" panose="020B0604020202020204" pitchFamily="34" charset="0"/>
                  <a:buChar char="•"/>
                </a:pPr>
                <a:r>
                  <a:rPr lang="it-IT" sz="2000" dirty="0"/>
                  <a:t>Aggiungere </a:t>
                </a:r>
                <a:r>
                  <a:rPr lang="it-IT" sz="2000" dirty="0">
                    <a:solidFill>
                      <a:srgbClr val="E4032C"/>
                    </a:solidFill>
                  </a:rPr>
                  <a:t>meteore simulate</a:t>
                </a:r>
                <a:r>
                  <a:rPr lang="it-IT" sz="2000" dirty="0"/>
                  <a:t>, variando la magnitudine </a:t>
                </a:r>
                <a14:m>
                  <m:oMath xmlns:m="http://schemas.openxmlformats.org/officeDocument/2006/math">
                    <m:r>
                      <a:rPr lang="it-IT" sz="2000" b="0" i="1" smtClean="0">
                        <a:solidFill>
                          <a:srgbClr val="E4032C"/>
                        </a:solidFill>
                        <a:latin typeface="Cambria Math" panose="02040503050406030204" pitchFamily="18" charset="0"/>
                      </a:rPr>
                      <m:t>𝑀</m:t>
                    </m:r>
                  </m:oMath>
                </a14:m>
                <a:endParaRPr lang="it-IT" sz="2000" dirty="0"/>
              </a:p>
              <a:p>
                <a:pPr marL="342900" indent="-342900">
                  <a:buClr>
                    <a:srgbClr val="E4032C"/>
                  </a:buClr>
                  <a:buFont typeface="Arial" panose="020B0604020202020204" pitchFamily="34" charset="0"/>
                  <a:buChar char="•"/>
                </a:pPr>
                <a:endParaRPr lang="it-IT" sz="2000" dirty="0"/>
              </a:p>
              <a:p>
                <a:pPr marL="342900" indent="-342900">
                  <a:buClr>
                    <a:srgbClr val="E4032C"/>
                  </a:buClr>
                  <a:buFont typeface="Arial" panose="020B0604020202020204" pitchFamily="34" charset="0"/>
                  <a:buChar char="•"/>
                </a:pPr>
                <a:r>
                  <a:rPr lang="it-IT" sz="2000" dirty="0">
                    <a:solidFill>
                      <a:srgbClr val="E4032C"/>
                    </a:solidFill>
                  </a:rPr>
                  <a:t>Trigger</a:t>
                </a:r>
              </a:p>
              <a:p>
                <a:pPr marL="342900" indent="-342900">
                  <a:buClr>
                    <a:srgbClr val="E4032C"/>
                  </a:buClr>
                  <a:buFont typeface="Arial" panose="020B0604020202020204" pitchFamily="34" charset="0"/>
                  <a:buChar char="•"/>
                </a:pPr>
                <a:endParaRPr lang="it-IT" sz="2000" dirty="0">
                  <a:solidFill>
                    <a:srgbClr val="E4032C"/>
                  </a:solidFill>
                </a:endParaRPr>
              </a:p>
              <a:p>
                <a:pPr marL="342900" indent="-342900">
                  <a:buClr>
                    <a:srgbClr val="E4032C"/>
                  </a:buClr>
                  <a:buFont typeface="Arial" panose="020B0604020202020204" pitchFamily="34" charset="0"/>
                  <a:buChar char="•"/>
                </a:pPr>
                <a:r>
                  <a:rPr lang="it-IT" sz="2000" dirty="0"/>
                  <a:t>Ottenere una relazione per l’efficienza </a:t>
                </a:r>
                <a14:m>
                  <m:oMath xmlns:m="http://schemas.openxmlformats.org/officeDocument/2006/math">
                    <m:r>
                      <a:rPr lang="it-IT" sz="2000" b="0" i="1" smtClean="0">
                        <a:solidFill>
                          <a:srgbClr val="E4032C"/>
                        </a:solidFill>
                        <a:latin typeface="Cambria Math" panose="02040503050406030204" pitchFamily="18" charset="0"/>
                        <a:ea typeface="Cambria Math" panose="02040503050406030204" pitchFamily="18" charset="0"/>
                      </a:rPr>
                      <m:t>𝜂</m:t>
                    </m:r>
                    <m:r>
                      <a:rPr lang="it-IT" sz="2000" b="0" i="1" smtClean="0">
                        <a:solidFill>
                          <a:srgbClr val="E4032C"/>
                        </a:solidFill>
                        <a:latin typeface="Cambria Math" panose="02040503050406030204" pitchFamily="18" charset="0"/>
                        <a:ea typeface="Cambria Math" panose="02040503050406030204" pitchFamily="18" charset="0"/>
                      </a:rPr>
                      <m:t>(</m:t>
                    </m:r>
                    <m:r>
                      <a:rPr lang="it-IT" sz="2000" b="0" i="1" smtClean="0">
                        <a:solidFill>
                          <a:srgbClr val="E4032C"/>
                        </a:solidFill>
                        <a:latin typeface="Cambria Math" panose="02040503050406030204" pitchFamily="18" charset="0"/>
                        <a:ea typeface="Cambria Math" panose="02040503050406030204" pitchFamily="18" charset="0"/>
                      </a:rPr>
                      <m:t>𝑏</m:t>
                    </m:r>
                    <m:r>
                      <a:rPr lang="it-IT" sz="2000" b="0" i="1" smtClean="0">
                        <a:solidFill>
                          <a:srgbClr val="E4032C"/>
                        </a:solidFill>
                        <a:latin typeface="Cambria Math" panose="02040503050406030204" pitchFamily="18" charset="0"/>
                        <a:ea typeface="Cambria Math" panose="02040503050406030204" pitchFamily="18" charset="0"/>
                      </a:rPr>
                      <m:t>,</m:t>
                    </m:r>
                    <m:r>
                      <a:rPr lang="it-IT" sz="2000" b="0" i="1" smtClean="0">
                        <a:solidFill>
                          <a:srgbClr val="E4032C"/>
                        </a:solidFill>
                        <a:latin typeface="Cambria Math" panose="02040503050406030204" pitchFamily="18" charset="0"/>
                        <a:ea typeface="Cambria Math" panose="02040503050406030204" pitchFamily="18" charset="0"/>
                      </a:rPr>
                      <m:t>𝑀</m:t>
                    </m:r>
                    <m:r>
                      <a:rPr lang="it-IT" sz="2000" b="0" i="1" smtClean="0">
                        <a:solidFill>
                          <a:srgbClr val="E4032C"/>
                        </a:solidFill>
                        <a:latin typeface="Cambria Math" panose="02040503050406030204" pitchFamily="18" charset="0"/>
                        <a:ea typeface="Cambria Math" panose="02040503050406030204" pitchFamily="18" charset="0"/>
                      </a:rPr>
                      <m:t>)</m:t>
                    </m:r>
                  </m:oMath>
                </a14:m>
                <a:endParaRPr lang="it-IT" sz="2000" dirty="0">
                  <a:solidFill>
                    <a:srgbClr val="E4032C"/>
                  </a:solidFill>
                </a:endParaRPr>
              </a:p>
              <a:p>
                <a:pPr marL="342900" indent="-342900">
                  <a:buClr>
                    <a:srgbClr val="E4032C"/>
                  </a:buClr>
                  <a:buFont typeface="Arial" panose="020B0604020202020204" pitchFamily="34" charset="0"/>
                  <a:buChar char="•"/>
                </a:pPr>
                <a:endParaRPr lang="it-IT" sz="2000" dirty="0">
                  <a:solidFill>
                    <a:srgbClr val="E4032C"/>
                  </a:solidFill>
                </a:endParaRPr>
              </a:p>
              <a:p>
                <a:pPr marL="342900" indent="-342900">
                  <a:buClr>
                    <a:srgbClr val="E4032C"/>
                  </a:buClr>
                  <a:buFont typeface="Arial" panose="020B0604020202020204" pitchFamily="34" charset="0"/>
                  <a:buChar char="•"/>
                </a:pPr>
                <a:r>
                  <a:rPr lang="it-IT" sz="2000" dirty="0">
                    <a:solidFill>
                      <a:srgbClr val="E4032C"/>
                    </a:solidFill>
                  </a:rPr>
                  <a:t>Applicare </a:t>
                </a:r>
                <a14:m>
                  <m:oMath xmlns:m="http://schemas.openxmlformats.org/officeDocument/2006/math">
                    <m:r>
                      <a:rPr lang="it-IT" sz="2000" i="1" smtClean="0">
                        <a:solidFill>
                          <a:srgbClr val="E4032C"/>
                        </a:solidFill>
                        <a:latin typeface="Cambria Math" panose="02040503050406030204" pitchFamily="18" charset="0"/>
                        <a:ea typeface="Cambria Math" panose="02040503050406030204" pitchFamily="18" charset="0"/>
                      </a:rPr>
                      <m:t>𝜂</m:t>
                    </m:r>
                    <m:r>
                      <a:rPr lang="it-IT" sz="2000" i="1" smtClean="0">
                        <a:solidFill>
                          <a:srgbClr val="E4032C"/>
                        </a:solidFill>
                        <a:latin typeface="Cambria Math" panose="02040503050406030204" pitchFamily="18" charset="0"/>
                        <a:ea typeface="Cambria Math" panose="02040503050406030204" pitchFamily="18" charset="0"/>
                      </a:rPr>
                      <m:t>(</m:t>
                    </m:r>
                    <m:r>
                      <a:rPr lang="it-IT" sz="2000" i="1" smtClean="0">
                        <a:solidFill>
                          <a:srgbClr val="E4032C"/>
                        </a:solidFill>
                        <a:latin typeface="Cambria Math" panose="02040503050406030204" pitchFamily="18" charset="0"/>
                        <a:ea typeface="Cambria Math" panose="02040503050406030204" pitchFamily="18" charset="0"/>
                      </a:rPr>
                      <m:t>𝑏</m:t>
                    </m:r>
                    <m:r>
                      <a:rPr lang="it-IT" sz="2000" i="1" smtClean="0">
                        <a:solidFill>
                          <a:srgbClr val="E4032C"/>
                        </a:solidFill>
                        <a:latin typeface="Cambria Math" panose="02040503050406030204" pitchFamily="18" charset="0"/>
                        <a:ea typeface="Cambria Math" panose="02040503050406030204" pitchFamily="18" charset="0"/>
                      </a:rPr>
                      <m:t>,</m:t>
                    </m:r>
                    <m:r>
                      <a:rPr lang="it-IT" sz="2000" i="1" smtClean="0">
                        <a:solidFill>
                          <a:srgbClr val="E4032C"/>
                        </a:solidFill>
                        <a:latin typeface="Cambria Math" panose="02040503050406030204" pitchFamily="18" charset="0"/>
                        <a:ea typeface="Cambria Math" panose="02040503050406030204" pitchFamily="18" charset="0"/>
                      </a:rPr>
                      <m:t>𝑀</m:t>
                    </m:r>
                    <m:r>
                      <a:rPr lang="it-IT" sz="2000" i="1" smtClean="0">
                        <a:solidFill>
                          <a:srgbClr val="E4032C"/>
                        </a:solidFill>
                        <a:latin typeface="Cambria Math" panose="02040503050406030204" pitchFamily="18" charset="0"/>
                        <a:ea typeface="Cambria Math" panose="02040503050406030204" pitchFamily="18" charset="0"/>
                      </a:rPr>
                      <m:t>)</m:t>
                    </m:r>
                  </m:oMath>
                </a14:m>
                <a:r>
                  <a:rPr lang="it-IT" sz="2000" dirty="0">
                    <a:solidFill>
                      <a:srgbClr val="E4032C"/>
                    </a:solidFill>
                  </a:rPr>
                  <a:t> </a:t>
                </a:r>
                <a:r>
                  <a:rPr lang="it-IT" sz="2000" dirty="0">
                    <a:solidFill>
                      <a:schemeClr val="tx1"/>
                    </a:solidFill>
                  </a:rPr>
                  <a:t>ai dati di Mini-EUSO, dove </a:t>
                </a:r>
                <a:r>
                  <a:rPr lang="it-IT" sz="2000" dirty="0">
                    <a:solidFill>
                      <a:srgbClr val="E4032C"/>
                    </a:solidFill>
                  </a:rPr>
                  <a:t>b</a:t>
                </a:r>
                <a:r>
                  <a:rPr lang="it-IT" sz="2000" dirty="0">
                    <a:solidFill>
                      <a:schemeClr val="tx1"/>
                    </a:solidFill>
                  </a:rPr>
                  <a:t> è calcolato come medie su </a:t>
                </a:r>
                <a14:m>
                  <m:oMath xmlns:m="http://schemas.openxmlformats.org/officeDocument/2006/math">
                    <m:r>
                      <a:rPr lang="it-IT" sz="2000" b="0" i="1" smtClean="0">
                        <a:solidFill>
                          <a:schemeClr val="tx1"/>
                        </a:solidFill>
                        <a:latin typeface="Cambria Math" panose="02040503050406030204" pitchFamily="18" charset="0"/>
                      </a:rPr>
                      <m:t>1 </m:t>
                    </m:r>
                    <m:r>
                      <a:rPr lang="it-IT" sz="2000" b="0" i="1" smtClean="0">
                        <a:solidFill>
                          <a:schemeClr val="tx1"/>
                        </a:solidFill>
                        <a:latin typeface="Cambria Math" panose="02040503050406030204" pitchFamily="18" charset="0"/>
                      </a:rPr>
                      <m:t>𝑝𝑖𝑥𝑒𝑙</m:t>
                    </m:r>
                  </m:oMath>
                </a14:m>
                <a:endParaRPr lang="it-IT" sz="2000" dirty="0">
                  <a:solidFill>
                    <a:schemeClr val="tx1"/>
                  </a:solidFill>
                </a:endParaRPr>
              </a:p>
              <a:p>
                <a:pPr>
                  <a:buClr>
                    <a:srgbClr val="E4032C"/>
                  </a:buClr>
                </a:pPr>
                <a:endParaRPr lang="it-IT" sz="2000" dirty="0">
                  <a:solidFill>
                    <a:srgbClr val="E4032C"/>
                  </a:solidFill>
                </a:endParaRPr>
              </a:p>
              <a:p>
                <a:pPr marL="342900" indent="-342900">
                  <a:buClr>
                    <a:srgbClr val="E4032C"/>
                  </a:buClr>
                  <a:buFont typeface="Arial" panose="020B0604020202020204" pitchFamily="34" charset="0"/>
                  <a:buChar char="•"/>
                </a:pPr>
                <a:endParaRPr lang="it-IT" sz="2000" dirty="0"/>
              </a:p>
            </p:txBody>
          </p:sp>
        </mc:Choice>
        <mc:Fallback xmlns="">
          <p:sp>
            <p:nvSpPr>
              <p:cNvPr id="16" name="CasellaDiTesto 15">
                <a:extLst>
                  <a:ext uri="{FF2B5EF4-FFF2-40B4-BE49-F238E27FC236}">
                    <a16:creationId xmlns:a16="http://schemas.microsoft.com/office/drawing/2014/main" id="{F6338AE6-7551-044E-C267-B7E84A4A4D28}"/>
                  </a:ext>
                </a:extLst>
              </p:cNvPr>
              <p:cNvSpPr txBox="1">
                <a:spLocks noRot="1" noChangeAspect="1" noMove="1" noResize="1" noEditPoints="1" noAdjustHandles="1" noChangeArrowheads="1" noChangeShapeType="1" noTextEdit="1"/>
              </p:cNvSpPr>
              <p:nvPr/>
            </p:nvSpPr>
            <p:spPr>
              <a:xfrm>
                <a:off x="6096000" y="1744824"/>
                <a:ext cx="5875160" cy="5016758"/>
              </a:xfrm>
              <a:prstGeom prst="rect">
                <a:avLst/>
              </a:prstGeom>
              <a:blipFill>
                <a:blip r:embed="rId4"/>
                <a:stretch>
                  <a:fillRect l="-1037" t="-608" r="-311"/>
                </a:stretch>
              </a:blipFill>
            </p:spPr>
            <p:txBody>
              <a:bodyPr/>
              <a:lstStyle/>
              <a:p>
                <a:r>
                  <a:rPr lang="it-IT">
                    <a:noFill/>
                  </a:rPr>
                  <a:t> </a:t>
                </a:r>
              </a:p>
            </p:txBody>
          </p:sp>
        </mc:Fallback>
      </mc:AlternateContent>
      <p:pic>
        <p:nvPicPr>
          <p:cNvPr id="2" name="Picture 4">
            <a:extLst>
              <a:ext uri="{FF2B5EF4-FFF2-40B4-BE49-F238E27FC236}">
                <a16:creationId xmlns:a16="http://schemas.microsoft.com/office/drawing/2014/main" id="{BAC51CC7-6115-B1A1-8C38-1067A908EA0D}"/>
              </a:ext>
            </a:extLst>
          </p:cNvPr>
          <p:cNvPicPr>
            <a:picLocks noChangeAspect="1"/>
          </p:cNvPicPr>
          <p:nvPr/>
        </p:nvPicPr>
        <p:blipFill>
          <a:blip r:embed="rId5"/>
          <a:stretch>
            <a:fillRect/>
          </a:stretch>
        </p:blipFill>
        <p:spPr>
          <a:xfrm>
            <a:off x="1553588" y="52826"/>
            <a:ext cx="1312423" cy="1286189"/>
          </a:xfrm>
          <a:prstGeom prst="rect">
            <a:avLst/>
          </a:prstGeom>
        </p:spPr>
      </p:pic>
    </p:spTree>
    <p:extLst>
      <p:ext uri="{BB962C8B-B14F-4D97-AF65-F5344CB8AC3E}">
        <p14:creationId xmlns:p14="http://schemas.microsoft.com/office/powerpoint/2010/main" val="42218621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magine 13" descr="Immagine che contiene testo, dispositivo&#10;&#10;Descrizione generata automaticamente">
            <a:extLst>
              <a:ext uri="{FF2B5EF4-FFF2-40B4-BE49-F238E27FC236}">
                <a16:creationId xmlns:a16="http://schemas.microsoft.com/office/drawing/2014/main" id="{D374E930-26D3-2E2F-7278-6118B040340A}"/>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7044600" y="2010115"/>
            <a:ext cx="4309200" cy="2109600"/>
          </a:xfrm>
          <a:prstGeom prst="rect">
            <a:avLst/>
          </a:prstGeom>
        </p:spPr>
      </p:pic>
      <p:pic>
        <p:nvPicPr>
          <p:cNvPr id="12" name="Immagine 11">
            <a:extLst>
              <a:ext uri="{FF2B5EF4-FFF2-40B4-BE49-F238E27FC236}">
                <a16:creationId xmlns:a16="http://schemas.microsoft.com/office/drawing/2014/main" id="{C2A99FDD-9930-49A5-A2B0-4100539113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6475" y="4014155"/>
            <a:ext cx="4309200" cy="2273683"/>
          </a:xfrm>
          <a:prstGeom prst="rect">
            <a:avLst/>
          </a:prstGeom>
        </p:spPr>
      </p:pic>
      <p:sp>
        <p:nvSpPr>
          <p:cNvPr id="4" name="Segnaposto data 3">
            <a:extLst>
              <a:ext uri="{FF2B5EF4-FFF2-40B4-BE49-F238E27FC236}">
                <a16:creationId xmlns:a16="http://schemas.microsoft.com/office/drawing/2014/main" id="{9DB66F68-A69E-DFBA-C14C-0B188B8F0D8A}"/>
              </a:ext>
            </a:extLst>
          </p:cNvPr>
          <p:cNvSpPr>
            <a:spLocks noGrp="1"/>
          </p:cNvSpPr>
          <p:nvPr>
            <p:ph type="dt" sz="half" idx="10"/>
          </p:nvPr>
        </p:nvSpPr>
        <p:spPr/>
        <p:txBody>
          <a:bodyPr/>
          <a:lstStyle/>
          <a:p>
            <a:r>
              <a:rPr lang="it-IT"/>
              <a:t>17 novembre</a:t>
            </a:r>
          </a:p>
        </p:txBody>
      </p:sp>
      <p:sp>
        <p:nvSpPr>
          <p:cNvPr id="5" name="Segnaposto piè di pagina 4">
            <a:extLst>
              <a:ext uri="{FF2B5EF4-FFF2-40B4-BE49-F238E27FC236}">
                <a16:creationId xmlns:a16="http://schemas.microsoft.com/office/drawing/2014/main" id="{2A6E0125-7F0B-F9B3-61BB-716E95F136DB}"/>
              </a:ext>
            </a:extLst>
          </p:cNvPr>
          <p:cNvSpPr>
            <a:spLocks noGrp="1"/>
          </p:cNvSpPr>
          <p:nvPr>
            <p:ph type="ftr" sz="quarter" idx="11"/>
          </p:nvPr>
        </p:nvSpPr>
        <p:spPr/>
        <p:txBody>
          <a:bodyPr/>
          <a:lstStyle/>
          <a:p>
            <a:r>
              <a:rPr lang="it-IT" dirty="0"/>
              <a:t>Francesca Ferraiuolo</a:t>
            </a:r>
          </a:p>
        </p:txBody>
      </p:sp>
      <p:sp>
        <p:nvSpPr>
          <p:cNvPr id="6" name="Segnaposto numero diapositiva 5">
            <a:extLst>
              <a:ext uri="{FF2B5EF4-FFF2-40B4-BE49-F238E27FC236}">
                <a16:creationId xmlns:a16="http://schemas.microsoft.com/office/drawing/2014/main" id="{4D34A74E-31AD-63BA-DE14-8E5C5BE7051B}"/>
              </a:ext>
            </a:extLst>
          </p:cNvPr>
          <p:cNvSpPr>
            <a:spLocks noGrp="1"/>
          </p:cNvSpPr>
          <p:nvPr>
            <p:ph type="sldNum" sz="quarter" idx="12"/>
          </p:nvPr>
        </p:nvSpPr>
        <p:spPr/>
        <p:txBody>
          <a:bodyPr/>
          <a:lstStyle/>
          <a:p>
            <a:fld id="{089C51E2-46E0-4224-9505-548D94738F32}" type="slidenum">
              <a:rPr lang="it-IT" smtClean="0"/>
              <a:t>11</a:t>
            </a:fld>
            <a:endParaRPr lang="it-IT"/>
          </a:p>
        </p:txBody>
      </p:sp>
      <p:sp>
        <p:nvSpPr>
          <p:cNvPr id="8" name="Line 6">
            <a:extLst>
              <a:ext uri="{FF2B5EF4-FFF2-40B4-BE49-F238E27FC236}">
                <a16:creationId xmlns:a16="http://schemas.microsoft.com/office/drawing/2014/main" id="{28472638-41AC-C83A-AE5F-7A46D8C21C2C}"/>
              </a:ext>
            </a:extLst>
          </p:cNvPr>
          <p:cNvSpPr>
            <a:spLocks noChangeShapeType="1"/>
          </p:cNvSpPr>
          <p:nvPr/>
        </p:nvSpPr>
        <p:spPr bwMode="auto">
          <a:xfrm flipV="1">
            <a:off x="1192800" y="6356350"/>
            <a:ext cx="9806400" cy="0"/>
          </a:xfrm>
          <a:prstGeom prst="line">
            <a:avLst/>
          </a:prstGeom>
          <a:noFill/>
          <a:ln w="50800" cap="rnd">
            <a:solidFill>
              <a:srgbClr val="E4032C">
                <a:alpha val="45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 name="Line 6">
            <a:extLst>
              <a:ext uri="{FF2B5EF4-FFF2-40B4-BE49-F238E27FC236}">
                <a16:creationId xmlns:a16="http://schemas.microsoft.com/office/drawing/2014/main" id="{D7502536-9655-1FC5-93A9-3D68ACBD75D9}"/>
              </a:ext>
            </a:extLst>
          </p:cNvPr>
          <p:cNvSpPr>
            <a:spLocks noChangeShapeType="1"/>
          </p:cNvSpPr>
          <p:nvPr/>
        </p:nvSpPr>
        <p:spPr bwMode="auto">
          <a:xfrm flipV="1">
            <a:off x="1192800" y="1444176"/>
            <a:ext cx="9806400" cy="0"/>
          </a:xfrm>
          <a:prstGeom prst="line">
            <a:avLst/>
          </a:prstGeom>
          <a:noFill/>
          <a:ln w="50800" cap="rnd">
            <a:solidFill>
              <a:srgbClr val="E4032C">
                <a:alpha val="45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1" name="CasellaDiTesto 10">
            <a:extLst>
              <a:ext uri="{FF2B5EF4-FFF2-40B4-BE49-F238E27FC236}">
                <a16:creationId xmlns:a16="http://schemas.microsoft.com/office/drawing/2014/main" id="{CA5B1852-C51A-9475-1215-E4E710DD4A82}"/>
              </a:ext>
            </a:extLst>
          </p:cNvPr>
          <p:cNvSpPr txBox="1"/>
          <p:nvPr/>
        </p:nvSpPr>
        <p:spPr>
          <a:xfrm>
            <a:off x="1164153" y="602565"/>
            <a:ext cx="10530355" cy="769441"/>
          </a:xfrm>
          <a:prstGeom prst="rect">
            <a:avLst/>
          </a:prstGeom>
          <a:noFill/>
        </p:spPr>
        <p:txBody>
          <a:bodyPr wrap="square" rtlCol="0">
            <a:spAutoFit/>
          </a:bodyPr>
          <a:lstStyle/>
          <a:p>
            <a:pPr algn="ctr"/>
            <a:r>
              <a:rPr lang="it-IT" sz="4400" dirty="0"/>
              <a:t>	Meteore simulate su background reale(1)</a:t>
            </a:r>
          </a:p>
        </p:txBody>
      </p:sp>
      <p:sp>
        <p:nvSpPr>
          <p:cNvPr id="25" name="CasellaDiTesto 24">
            <a:extLst>
              <a:ext uri="{FF2B5EF4-FFF2-40B4-BE49-F238E27FC236}">
                <a16:creationId xmlns:a16="http://schemas.microsoft.com/office/drawing/2014/main" id="{0ABAAA69-9C0E-C334-947E-C25F7102E90B}"/>
              </a:ext>
            </a:extLst>
          </p:cNvPr>
          <p:cNvSpPr txBox="1"/>
          <p:nvPr/>
        </p:nvSpPr>
        <p:spPr>
          <a:xfrm>
            <a:off x="3820216" y="1564778"/>
            <a:ext cx="3841436" cy="461665"/>
          </a:xfrm>
          <a:prstGeom prst="rect">
            <a:avLst/>
          </a:prstGeom>
          <a:noFill/>
        </p:spPr>
        <p:txBody>
          <a:bodyPr wrap="none" rtlCol="0">
            <a:spAutoFit/>
          </a:bodyPr>
          <a:lstStyle/>
          <a:p>
            <a:pPr marL="285750" indent="-285750">
              <a:buClr>
                <a:srgbClr val="E4032C"/>
              </a:buClr>
              <a:buFont typeface="Arial" panose="020B0604020202020204" pitchFamily="34" charset="0"/>
              <a:buChar char="•"/>
            </a:pPr>
            <a:r>
              <a:rPr lang="it-IT" sz="2400" dirty="0"/>
              <a:t>Dati 30/12/2019, 18:11:21</a:t>
            </a:r>
          </a:p>
        </p:txBody>
      </p:sp>
      <p:pic>
        <p:nvPicPr>
          <p:cNvPr id="2" name="Picture 4">
            <a:extLst>
              <a:ext uri="{FF2B5EF4-FFF2-40B4-BE49-F238E27FC236}">
                <a16:creationId xmlns:a16="http://schemas.microsoft.com/office/drawing/2014/main" id="{B27EBA99-21A9-3CDD-275F-65DAE41C34F2}"/>
              </a:ext>
            </a:extLst>
          </p:cNvPr>
          <p:cNvPicPr>
            <a:picLocks noChangeAspect="1"/>
          </p:cNvPicPr>
          <p:nvPr/>
        </p:nvPicPr>
        <p:blipFill>
          <a:blip r:embed="rId5"/>
          <a:stretch>
            <a:fillRect/>
          </a:stretch>
        </p:blipFill>
        <p:spPr>
          <a:xfrm>
            <a:off x="838200" y="85817"/>
            <a:ext cx="1312423" cy="1286189"/>
          </a:xfrm>
          <a:prstGeom prst="rect">
            <a:avLst/>
          </a:prstGeom>
        </p:spPr>
      </p:pic>
      <p:pic>
        <p:nvPicPr>
          <p:cNvPr id="7" name="Immagine 6">
            <a:extLst>
              <a:ext uri="{FF2B5EF4-FFF2-40B4-BE49-F238E27FC236}">
                <a16:creationId xmlns:a16="http://schemas.microsoft.com/office/drawing/2014/main" id="{8A0236E9-F13E-9FFF-C179-2A76792E44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0146" y="2012038"/>
            <a:ext cx="4310807" cy="2107677"/>
          </a:xfrm>
          <a:prstGeom prst="rect">
            <a:avLst/>
          </a:prstGeom>
        </p:spPr>
      </p:pic>
      <mc:AlternateContent xmlns:mc="http://schemas.openxmlformats.org/markup-compatibility/2006" xmlns:a14="http://schemas.microsoft.com/office/drawing/2010/main">
        <mc:Choice Requires="a14">
          <p:sp>
            <p:nvSpPr>
              <p:cNvPr id="28" name="CasellaDiTesto 27">
                <a:extLst>
                  <a:ext uri="{FF2B5EF4-FFF2-40B4-BE49-F238E27FC236}">
                    <a16:creationId xmlns:a16="http://schemas.microsoft.com/office/drawing/2014/main" id="{0EB73232-103A-5D26-86BA-2AA4E5BB8BC3}"/>
                  </a:ext>
                </a:extLst>
              </p:cNvPr>
              <p:cNvSpPr txBox="1"/>
              <p:nvPr/>
            </p:nvSpPr>
            <p:spPr>
              <a:xfrm>
                <a:off x="1385096" y="2317568"/>
                <a:ext cx="1197123" cy="2769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ctrlPr>
                            <a:rPr lang="it-IT" sz="1200" b="0" i="1" smtClean="0">
                              <a:latin typeface="Cambria Math" panose="02040503050406030204" pitchFamily="18" charset="0"/>
                            </a:rPr>
                          </m:ctrlPr>
                        </m:dPr>
                        <m:e>
                          <m:r>
                            <a:rPr lang="it-IT" sz="1200" b="0" i="1" smtClean="0">
                              <a:latin typeface="Cambria Math" panose="02040503050406030204" pitchFamily="18" charset="0"/>
                            </a:rPr>
                            <m:t>𝑥</m:t>
                          </m:r>
                          <m:r>
                            <a:rPr lang="it-IT" sz="1200" b="0" i="1" smtClean="0">
                              <a:latin typeface="Cambria Math" panose="02040503050406030204" pitchFamily="18" charset="0"/>
                            </a:rPr>
                            <m:t>,</m:t>
                          </m:r>
                          <m:r>
                            <a:rPr lang="it-IT" sz="1200" b="0" i="1" smtClean="0">
                              <a:latin typeface="Cambria Math" panose="02040503050406030204" pitchFamily="18" charset="0"/>
                            </a:rPr>
                            <m:t>𝑦</m:t>
                          </m:r>
                        </m:e>
                      </m:d>
                      <m:r>
                        <a:rPr lang="it-IT" sz="1200" b="0" i="1" smtClean="0">
                          <a:latin typeface="Cambria Math" panose="02040503050406030204" pitchFamily="18" charset="0"/>
                        </a:rPr>
                        <m:t>=(12,3)</m:t>
                      </m:r>
                    </m:oMath>
                  </m:oMathPara>
                </a14:m>
                <a:endParaRPr lang="it-IT" sz="1200" dirty="0"/>
              </a:p>
            </p:txBody>
          </p:sp>
        </mc:Choice>
        <mc:Fallback xmlns="">
          <p:sp>
            <p:nvSpPr>
              <p:cNvPr id="28" name="CasellaDiTesto 27">
                <a:extLst>
                  <a:ext uri="{FF2B5EF4-FFF2-40B4-BE49-F238E27FC236}">
                    <a16:creationId xmlns:a16="http://schemas.microsoft.com/office/drawing/2014/main" id="{0EB73232-103A-5D26-86BA-2AA4E5BB8BC3}"/>
                  </a:ext>
                </a:extLst>
              </p:cNvPr>
              <p:cNvSpPr txBox="1">
                <a:spLocks noRot="1" noChangeAspect="1" noMove="1" noResize="1" noEditPoints="1" noAdjustHandles="1" noChangeArrowheads="1" noChangeShapeType="1" noTextEdit="1"/>
              </p:cNvSpPr>
              <p:nvPr/>
            </p:nvSpPr>
            <p:spPr>
              <a:xfrm>
                <a:off x="1385096" y="2317568"/>
                <a:ext cx="1197123" cy="276999"/>
              </a:xfrm>
              <a:prstGeom prst="rect">
                <a:avLst/>
              </a:prstGeom>
              <a:blipFill>
                <a:blip r:embed="rId7"/>
                <a:stretch>
                  <a:fillRect b="-6522"/>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33" name="CasellaDiTesto 32">
                <a:extLst>
                  <a:ext uri="{FF2B5EF4-FFF2-40B4-BE49-F238E27FC236}">
                    <a16:creationId xmlns:a16="http://schemas.microsoft.com/office/drawing/2014/main" id="{30D1AB76-9972-A517-2456-AA48AF4D3AE8}"/>
                  </a:ext>
                </a:extLst>
              </p:cNvPr>
              <p:cNvSpPr txBox="1"/>
              <p:nvPr/>
            </p:nvSpPr>
            <p:spPr>
              <a:xfrm>
                <a:off x="4585282" y="4312274"/>
                <a:ext cx="1192634" cy="2616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ctrlPr>
                            <a:rPr lang="it-IT" sz="1050" b="0" i="1" smtClean="0">
                              <a:latin typeface="Cambria Math" panose="02040503050406030204" pitchFamily="18" charset="0"/>
                            </a:rPr>
                          </m:ctrlPr>
                        </m:dPr>
                        <m:e>
                          <m:r>
                            <a:rPr lang="it-IT" sz="1050" b="0" i="1" smtClean="0">
                              <a:latin typeface="Cambria Math" panose="02040503050406030204" pitchFamily="18" charset="0"/>
                            </a:rPr>
                            <m:t>𝑥</m:t>
                          </m:r>
                          <m:r>
                            <a:rPr lang="it-IT" sz="1050" b="0" i="1" smtClean="0">
                              <a:latin typeface="Cambria Math" panose="02040503050406030204" pitchFamily="18" charset="0"/>
                            </a:rPr>
                            <m:t>,</m:t>
                          </m:r>
                          <m:r>
                            <a:rPr lang="it-IT" sz="1050" b="0" i="1" smtClean="0">
                              <a:latin typeface="Cambria Math" panose="02040503050406030204" pitchFamily="18" charset="0"/>
                            </a:rPr>
                            <m:t>𝑦</m:t>
                          </m:r>
                        </m:e>
                      </m:d>
                      <m:r>
                        <a:rPr lang="it-IT" sz="1050" b="0" i="1" smtClean="0">
                          <a:latin typeface="Cambria Math" panose="02040503050406030204" pitchFamily="18" charset="0"/>
                        </a:rPr>
                        <m:t>=(13,47)</m:t>
                      </m:r>
                    </m:oMath>
                  </m:oMathPara>
                </a14:m>
                <a:endParaRPr lang="it-IT" sz="1200" dirty="0"/>
              </a:p>
            </p:txBody>
          </p:sp>
        </mc:Choice>
        <mc:Fallback xmlns="">
          <p:sp>
            <p:nvSpPr>
              <p:cNvPr id="33" name="CasellaDiTesto 32">
                <a:extLst>
                  <a:ext uri="{FF2B5EF4-FFF2-40B4-BE49-F238E27FC236}">
                    <a16:creationId xmlns:a16="http://schemas.microsoft.com/office/drawing/2014/main" id="{30D1AB76-9972-A517-2456-AA48AF4D3AE8}"/>
                  </a:ext>
                </a:extLst>
              </p:cNvPr>
              <p:cNvSpPr txBox="1">
                <a:spLocks noRot="1" noChangeAspect="1" noMove="1" noResize="1" noEditPoints="1" noAdjustHandles="1" noChangeArrowheads="1" noChangeShapeType="1" noTextEdit="1"/>
              </p:cNvSpPr>
              <p:nvPr/>
            </p:nvSpPr>
            <p:spPr>
              <a:xfrm>
                <a:off x="4585282" y="4312274"/>
                <a:ext cx="1192634" cy="261610"/>
              </a:xfrm>
              <a:prstGeom prst="rect">
                <a:avLst/>
              </a:prstGeom>
              <a:blipFill>
                <a:blip r:embed="rId8"/>
                <a:stretch>
                  <a:fillRect b="-4651"/>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26" name="CasellaDiTesto 25">
                <a:extLst>
                  <a:ext uri="{FF2B5EF4-FFF2-40B4-BE49-F238E27FC236}">
                    <a16:creationId xmlns:a16="http://schemas.microsoft.com/office/drawing/2014/main" id="{55AEBDD6-CA30-00E5-8B71-2DB92261A3D6}"/>
                  </a:ext>
                </a:extLst>
              </p:cNvPr>
              <p:cNvSpPr txBox="1"/>
              <p:nvPr/>
            </p:nvSpPr>
            <p:spPr>
              <a:xfrm>
                <a:off x="7775466" y="2325262"/>
                <a:ext cx="1192634" cy="2616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ctrlPr>
                            <a:rPr lang="it-IT" sz="1050" b="0" i="1" smtClean="0">
                              <a:latin typeface="Cambria Math" panose="02040503050406030204" pitchFamily="18" charset="0"/>
                            </a:rPr>
                          </m:ctrlPr>
                        </m:dPr>
                        <m:e>
                          <m:r>
                            <a:rPr lang="it-IT" sz="1050" b="0" i="1" smtClean="0">
                              <a:latin typeface="Cambria Math" panose="02040503050406030204" pitchFamily="18" charset="0"/>
                            </a:rPr>
                            <m:t>𝑥</m:t>
                          </m:r>
                          <m:r>
                            <a:rPr lang="it-IT" sz="1050" b="0" i="1" smtClean="0">
                              <a:latin typeface="Cambria Math" panose="02040503050406030204" pitchFamily="18" charset="0"/>
                            </a:rPr>
                            <m:t>,</m:t>
                          </m:r>
                          <m:r>
                            <a:rPr lang="it-IT" sz="1050" b="0" i="1" smtClean="0">
                              <a:latin typeface="Cambria Math" panose="02040503050406030204" pitchFamily="18" charset="0"/>
                            </a:rPr>
                            <m:t>𝑦</m:t>
                          </m:r>
                        </m:e>
                      </m:d>
                      <m:r>
                        <a:rPr lang="it-IT" sz="1050" b="0" i="1" smtClean="0">
                          <a:latin typeface="Cambria Math" panose="02040503050406030204" pitchFamily="18" charset="0"/>
                        </a:rPr>
                        <m:t>=(44,33)</m:t>
                      </m:r>
                    </m:oMath>
                  </m:oMathPara>
                </a14:m>
                <a:endParaRPr lang="it-IT" sz="1050" dirty="0"/>
              </a:p>
            </p:txBody>
          </p:sp>
        </mc:Choice>
        <mc:Fallback xmlns="">
          <p:sp>
            <p:nvSpPr>
              <p:cNvPr id="26" name="CasellaDiTesto 25">
                <a:extLst>
                  <a:ext uri="{FF2B5EF4-FFF2-40B4-BE49-F238E27FC236}">
                    <a16:creationId xmlns:a16="http://schemas.microsoft.com/office/drawing/2014/main" id="{55AEBDD6-CA30-00E5-8B71-2DB92261A3D6}"/>
                  </a:ext>
                </a:extLst>
              </p:cNvPr>
              <p:cNvSpPr txBox="1">
                <a:spLocks noRot="1" noChangeAspect="1" noMove="1" noResize="1" noEditPoints="1" noAdjustHandles="1" noChangeArrowheads="1" noChangeShapeType="1" noTextEdit="1"/>
              </p:cNvSpPr>
              <p:nvPr/>
            </p:nvSpPr>
            <p:spPr>
              <a:xfrm>
                <a:off x="7775466" y="2325262"/>
                <a:ext cx="1192634" cy="261610"/>
              </a:xfrm>
              <a:prstGeom prst="rect">
                <a:avLst/>
              </a:prstGeom>
              <a:blipFill>
                <a:blip r:embed="rId9"/>
                <a:stretch>
                  <a:fillRect b="-4651"/>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3" name="CasellaDiTesto 2">
                <a:extLst>
                  <a:ext uri="{FF2B5EF4-FFF2-40B4-BE49-F238E27FC236}">
                    <a16:creationId xmlns:a16="http://schemas.microsoft.com/office/drawing/2014/main" id="{3F20869B-4127-41B5-16CE-CFEF487ACC1E}"/>
                  </a:ext>
                </a:extLst>
              </p:cNvPr>
              <p:cNvSpPr txBox="1"/>
              <p:nvPr/>
            </p:nvSpPr>
            <p:spPr>
              <a:xfrm>
                <a:off x="714097" y="4443079"/>
                <a:ext cx="2873051" cy="369332"/>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it-IT" b="0" i="1" smtClean="0">
                          <a:latin typeface="Cambria Math" panose="02040503050406030204" pitchFamily="18" charset="0"/>
                        </a:rPr>
                        <m:t>𝑐𝑜𝑢𝑛𝑡𝑠</m:t>
                      </m:r>
                      <m:r>
                        <a:rPr lang="it-IT" b="0" i="1" smtClean="0">
                          <a:latin typeface="Cambria Math" panose="02040503050406030204" pitchFamily="18" charset="0"/>
                        </a:rPr>
                        <m:t>=</m:t>
                      </m:r>
                      <m:f>
                        <m:fPr>
                          <m:type m:val="lin"/>
                          <m:ctrlPr>
                            <a:rPr lang="it-IT" b="0" i="1" smtClean="0">
                              <a:latin typeface="Cambria Math" panose="02040503050406030204" pitchFamily="18" charset="0"/>
                            </a:rPr>
                          </m:ctrlPr>
                        </m:fPr>
                        <m:num>
                          <m:r>
                            <a:rPr lang="it-IT" b="0" i="1" smtClean="0">
                              <a:latin typeface="Cambria Math" panose="02040503050406030204" pitchFamily="18" charset="0"/>
                            </a:rPr>
                            <m:t>𝑐𝑜𝑢𝑛𝑡𝑠</m:t>
                          </m:r>
                        </m:num>
                        <m:den>
                          <m:r>
                            <a:rPr lang="it-IT" b="0" i="1" smtClean="0">
                              <a:latin typeface="Cambria Math" panose="02040503050406030204" pitchFamily="18" charset="0"/>
                            </a:rPr>
                            <m:t>𝐺𝑇𝑈</m:t>
                          </m:r>
                          <m:r>
                            <a:rPr lang="it-IT" b="0" i="1" smtClean="0">
                              <a:latin typeface="Cambria Math" panose="02040503050406030204" pitchFamily="18" charset="0"/>
                            </a:rPr>
                            <m:t> </m:t>
                          </m:r>
                          <m:r>
                            <a:rPr lang="it-IT" b="0" i="1" smtClean="0">
                              <a:latin typeface="Cambria Math" panose="02040503050406030204" pitchFamily="18" charset="0"/>
                            </a:rPr>
                            <m:t>𝐷</m:t>
                          </m:r>
                          <m:r>
                            <a:rPr lang="it-IT" b="0" i="1" smtClean="0">
                              <a:latin typeface="Cambria Math" panose="02040503050406030204" pitchFamily="18" charset="0"/>
                            </a:rPr>
                            <m:t>1</m:t>
                          </m:r>
                        </m:den>
                      </m:f>
                    </m:oMath>
                  </m:oMathPara>
                </a14:m>
                <a:endParaRPr lang="it-IT" dirty="0"/>
              </a:p>
            </p:txBody>
          </p:sp>
        </mc:Choice>
        <mc:Fallback xmlns="">
          <p:sp>
            <p:nvSpPr>
              <p:cNvPr id="3" name="CasellaDiTesto 2">
                <a:extLst>
                  <a:ext uri="{FF2B5EF4-FFF2-40B4-BE49-F238E27FC236}">
                    <a16:creationId xmlns:a16="http://schemas.microsoft.com/office/drawing/2014/main" id="{3F20869B-4127-41B5-16CE-CFEF487ACC1E}"/>
                  </a:ext>
                </a:extLst>
              </p:cNvPr>
              <p:cNvSpPr txBox="1">
                <a:spLocks noRot="1" noChangeAspect="1" noMove="1" noResize="1" noEditPoints="1" noAdjustHandles="1" noChangeArrowheads="1" noChangeShapeType="1" noTextEdit="1"/>
              </p:cNvSpPr>
              <p:nvPr/>
            </p:nvSpPr>
            <p:spPr>
              <a:xfrm>
                <a:off x="714097" y="4443079"/>
                <a:ext cx="2873051" cy="369332"/>
              </a:xfrm>
              <a:prstGeom prst="rect">
                <a:avLst/>
              </a:prstGeom>
              <a:blipFill>
                <a:blip r:embed="rId10"/>
                <a:stretch>
                  <a:fillRect t="-118333" b="-180000"/>
                </a:stretch>
              </a:blipFill>
            </p:spPr>
            <p:txBody>
              <a:bodyPr/>
              <a:lstStyle/>
              <a:p>
                <a:r>
                  <a:rPr lang="it-IT">
                    <a:noFill/>
                  </a:rPr>
                  <a:t> </a:t>
                </a:r>
              </a:p>
            </p:txBody>
          </p:sp>
        </mc:Fallback>
      </mc:AlternateContent>
    </p:spTree>
    <p:extLst>
      <p:ext uri="{BB962C8B-B14F-4D97-AF65-F5344CB8AC3E}">
        <p14:creationId xmlns:p14="http://schemas.microsoft.com/office/powerpoint/2010/main" val="21880754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E6E530A1-A924-1C9D-AD88-7D742600C855}"/>
              </a:ext>
            </a:extLst>
          </p:cNvPr>
          <p:cNvSpPr>
            <a:spLocks noGrp="1"/>
          </p:cNvSpPr>
          <p:nvPr>
            <p:ph idx="1"/>
          </p:nvPr>
        </p:nvSpPr>
        <p:spPr>
          <a:xfrm>
            <a:off x="3538245" y="1670337"/>
            <a:ext cx="5115510" cy="650046"/>
          </a:xfrm>
        </p:spPr>
        <p:txBody>
          <a:bodyPr>
            <a:normAutofit fontScale="92500" lnSpcReduction="10000"/>
          </a:bodyPr>
          <a:lstStyle/>
          <a:p>
            <a:pPr marL="457200" indent="-457200">
              <a:buClr>
                <a:srgbClr val="E4032C"/>
              </a:buClr>
              <a:buFont typeface="+mj-lt"/>
              <a:buAutoNum type="arabicPeriod"/>
            </a:pPr>
            <a:r>
              <a:rPr lang="it-IT" sz="2400" dirty="0">
                <a:solidFill>
                  <a:srgbClr val="FF0000"/>
                </a:solidFill>
              </a:rPr>
              <a:t>Selezione dati reali</a:t>
            </a:r>
            <a:r>
              <a:rPr lang="it-IT" sz="2400" dirty="0"/>
              <a:t>, background reale + eventi individuati da Mini-EUSO</a:t>
            </a:r>
          </a:p>
          <a:p>
            <a:pPr marL="0" indent="0">
              <a:buClr>
                <a:srgbClr val="E4032C"/>
              </a:buClr>
              <a:buNone/>
            </a:pPr>
            <a:endParaRPr lang="it-IT" sz="800" dirty="0"/>
          </a:p>
        </p:txBody>
      </p:sp>
      <p:sp>
        <p:nvSpPr>
          <p:cNvPr id="4" name="Segnaposto data 3">
            <a:extLst>
              <a:ext uri="{FF2B5EF4-FFF2-40B4-BE49-F238E27FC236}">
                <a16:creationId xmlns:a16="http://schemas.microsoft.com/office/drawing/2014/main" id="{9DB66F68-A69E-DFBA-C14C-0B188B8F0D8A}"/>
              </a:ext>
            </a:extLst>
          </p:cNvPr>
          <p:cNvSpPr>
            <a:spLocks noGrp="1"/>
          </p:cNvSpPr>
          <p:nvPr>
            <p:ph type="dt" sz="half" idx="10"/>
          </p:nvPr>
        </p:nvSpPr>
        <p:spPr/>
        <p:txBody>
          <a:bodyPr/>
          <a:lstStyle/>
          <a:p>
            <a:r>
              <a:rPr lang="it-IT"/>
              <a:t>17 novembre</a:t>
            </a:r>
          </a:p>
        </p:txBody>
      </p:sp>
      <p:sp>
        <p:nvSpPr>
          <p:cNvPr id="5" name="Segnaposto piè di pagina 4">
            <a:extLst>
              <a:ext uri="{FF2B5EF4-FFF2-40B4-BE49-F238E27FC236}">
                <a16:creationId xmlns:a16="http://schemas.microsoft.com/office/drawing/2014/main" id="{2A6E0125-7F0B-F9B3-61BB-716E95F136DB}"/>
              </a:ext>
            </a:extLst>
          </p:cNvPr>
          <p:cNvSpPr>
            <a:spLocks noGrp="1"/>
          </p:cNvSpPr>
          <p:nvPr>
            <p:ph type="ftr" sz="quarter" idx="11"/>
          </p:nvPr>
        </p:nvSpPr>
        <p:spPr/>
        <p:txBody>
          <a:bodyPr/>
          <a:lstStyle/>
          <a:p>
            <a:r>
              <a:rPr lang="it-IT" dirty="0"/>
              <a:t>Francesca Ferraiuolo</a:t>
            </a:r>
          </a:p>
        </p:txBody>
      </p:sp>
      <p:sp>
        <p:nvSpPr>
          <p:cNvPr id="6" name="Segnaposto numero diapositiva 5">
            <a:extLst>
              <a:ext uri="{FF2B5EF4-FFF2-40B4-BE49-F238E27FC236}">
                <a16:creationId xmlns:a16="http://schemas.microsoft.com/office/drawing/2014/main" id="{4D34A74E-31AD-63BA-DE14-8E5C5BE7051B}"/>
              </a:ext>
            </a:extLst>
          </p:cNvPr>
          <p:cNvSpPr>
            <a:spLocks noGrp="1"/>
          </p:cNvSpPr>
          <p:nvPr>
            <p:ph type="sldNum" sz="quarter" idx="12"/>
          </p:nvPr>
        </p:nvSpPr>
        <p:spPr/>
        <p:txBody>
          <a:bodyPr/>
          <a:lstStyle/>
          <a:p>
            <a:fld id="{089C51E2-46E0-4224-9505-548D94738F32}" type="slidenum">
              <a:rPr lang="it-IT" smtClean="0"/>
              <a:t>12</a:t>
            </a:fld>
            <a:endParaRPr lang="it-IT"/>
          </a:p>
        </p:txBody>
      </p:sp>
      <p:sp>
        <p:nvSpPr>
          <p:cNvPr id="8" name="Line 6">
            <a:extLst>
              <a:ext uri="{FF2B5EF4-FFF2-40B4-BE49-F238E27FC236}">
                <a16:creationId xmlns:a16="http://schemas.microsoft.com/office/drawing/2014/main" id="{28472638-41AC-C83A-AE5F-7A46D8C21C2C}"/>
              </a:ext>
            </a:extLst>
          </p:cNvPr>
          <p:cNvSpPr>
            <a:spLocks noChangeShapeType="1"/>
          </p:cNvSpPr>
          <p:nvPr/>
        </p:nvSpPr>
        <p:spPr bwMode="auto">
          <a:xfrm flipV="1">
            <a:off x="1192800" y="6356350"/>
            <a:ext cx="9806400" cy="0"/>
          </a:xfrm>
          <a:prstGeom prst="line">
            <a:avLst/>
          </a:prstGeom>
          <a:noFill/>
          <a:ln w="50800" cap="rnd">
            <a:solidFill>
              <a:srgbClr val="E4032C">
                <a:alpha val="45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 name="Line 6">
            <a:extLst>
              <a:ext uri="{FF2B5EF4-FFF2-40B4-BE49-F238E27FC236}">
                <a16:creationId xmlns:a16="http://schemas.microsoft.com/office/drawing/2014/main" id="{D7502536-9655-1FC5-93A9-3D68ACBD75D9}"/>
              </a:ext>
            </a:extLst>
          </p:cNvPr>
          <p:cNvSpPr>
            <a:spLocks noChangeShapeType="1"/>
          </p:cNvSpPr>
          <p:nvPr/>
        </p:nvSpPr>
        <p:spPr bwMode="auto">
          <a:xfrm flipV="1">
            <a:off x="1192800" y="1444176"/>
            <a:ext cx="9806400" cy="0"/>
          </a:xfrm>
          <a:prstGeom prst="line">
            <a:avLst/>
          </a:prstGeom>
          <a:noFill/>
          <a:ln w="50800" cap="rnd">
            <a:solidFill>
              <a:srgbClr val="E4032C">
                <a:alpha val="45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1" name="CasellaDiTesto 10">
            <a:extLst>
              <a:ext uri="{FF2B5EF4-FFF2-40B4-BE49-F238E27FC236}">
                <a16:creationId xmlns:a16="http://schemas.microsoft.com/office/drawing/2014/main" id="{CA5B1852-C51A-9475-1215-E4E710DD4A82}"/>
              </a:ext>
            </a:extLst>
          </p:cNvPr>
          <p:cNvSpPr txBox="1"/>
          <p:nvPr/>
        </p:nvSpPr>
        <p:spPr>
          <a:xfrm>
            <a:off x="1164153" y="602565"/>
            <a:ext cx="10530355" cy="769441"/>
          </a:xfrm>
          <a:prstGeom prst="rect">
            <a:avLst/>
          </a:prstGeom>
          <a:noFill/>
        </p:spPr>
        <p:txBody>
          <a:bodyPr wrap="square" rtlCol="0">
            <a:spAutoFit/>
          </a:bodyPr>
          <a:lstStyle/>
          <a:p>
            <a:pPr algn="ctr"/>
            <a:r>
              <a:rPr lang="it-IT" sz="4400" dirty="0"/>
              <a:t>	Meteore simulate su background reale(2)</a:t>
            </a:r>
          </a:p>
        </p:txBody>
      </p:sp>
      <p:sp>
        <p:nvSpPr>
          <p:cNvPr id="14" name="CasellaDiTesto 13">
            <a:extLst>
              <a:ext uri="{FF2B5EF4-FFF2-40B4-BE49-F238E27FC236}">
                <a16:creationId xmlns:a16="http://schemas.microsoft.com/office/drawing/2014/main" id="{9E5C6C14-0DC5-5BC8-65BD-8E2EEDE1BBB0}"/>
              </a:ext>
            </a:extLst>
          </p:cNvPr>
          <p:cNvSpPr txBox="1"/>
          <p:nvPr/>
        </p:nvSpPr>
        <p:spPr>
          <a:xfrm>
            <a:off x="7172009" y="5775781"/>
            <a:ext cx="2360644" cy="430887"/>
          </a:xfrm>
          <a:prstGeom prst="rect">
            <a:avLst/>
          </a:prstGeom>
          <a:noFill/>
        </p:spPr>
        <p:txBody>
          <a:bodyPr wrap="square" rtlCol="0">
            <a:spAutoFit/>
          </a:bodyPr>
          <a:lstStyle/>
          <a:p>
            <a:pPr algn="ctr"/>
            <a:r>
              <a:rPr lang="it-IT" sz="2200" dirty="0">
                <a:solidFill>
                  <a:srgbClr val="FF0000"/>
                </a:solidFill>
              </a:rPr>
              <a:t>Background reale</a:t>
            </a:r>
          </a:p>
        </p:txBody>
      </p:sp>
      <p:cxnSp>
        <p:nvCxnSpPr>
          <p:cNvPr id="19" name="Connettore 2 18">
            <a:extLst>
              <a:ext uri="{FF2B5EF4-FFF2-40B4-BE49-F238E27FC236}">
                <a16:creationId xmlns:a16="http://schemas.microsoft.com/office/drawing/2014/main" id="{A04E2A70-DCA8-DBD9-07C8-FAEF312E113B}"/>
              </a:ext>
            </a:extLst>
          </p:cNvPr>
          <p:cNvCxnSpPr>
            <a:cxnSpLocks/>
          </p:cNvCxnSpPr>
          <p:nvPr/>
        </p:nvCxnSpPr>
        <p:spPr>
          <a:xfrm>
            <a:off x="5898840" y="6009988"/>
            <a:ext cx="106097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5" name="CasellaDiTesto 14">
            <a:extLst>
              <a:ext uri="{FF2B5EF4-FFF2-40B4-BE49-F238E27FC236}">
                <a16:creationId xmlns:a16="http://schemas.microsoft.com/office/drawing/2014/main" id="{6AB0F57A-26DA-0C71-B879-213465D1B4C0}"/>
              </a:ext>
            </a:extLst>
          </p:cNvPr>
          <p:cNvSpPr txBox="1"/>
          <p:nvPr/>
        </p:nvSpPr>
        <p:spPr>
          <a:xfrm>
            <a:off x="2659347" y="5794544"/>
            <a:ext cx="3135801" cy="430887"/>
          </a:xfrm>
          <a:prstGeom prst="rect">
            <a:avLst/>
          </a:prstGeom>
          <a:noFill/>
        </p:spPr>
        <p:txBody>
          <a:bodyPr wrap="square" rtlCol="0">
            <a:spAutoFit/>
          </a:bodyPr>
          <a:lstStyle/>
          <a:p>
            <a:pPr marL="342900" indent="-342900">
              <a:buClr>
                <a:srgbClr val="E4032C"/>
              </a:buClr>
              <a:buFont typeface="+mj-lt"/>
              <a:buAutoNum type="arabicPeriod" startAt="2"/>
            </a:pPr>
            <a:r>
              <a:rPr lang="it-IT" sz="2200" dirty="0"/>
              <a:t>Rimozione degli eventi</a:t>
            </a:r>
          </a:p>
        </p:txBody>
      </p:sp>
      <mc:AlternateContent xmlns:mc="http://schemas.openxmlformats.org/markup-compatibility/2006" xmlns:a14="http://schemas.microsoft.com/office/drawing/2010/main">
        <mc:Choice Requires="a14">
          <p:sp>
            <p:nvSpPr>
              <p:cNvPr id="18" name="CasellaDiTesto 17">
                <a:extLst>
                  <a:ext uri="{FF2B5EF4-FFF2-40B4-BE49-F238E27FC236}">
                    <a16:creationId xmlns:a16="http://schemas.microsoft.com/office/drawing/2014/main" id="{9288CCC9-FE06-1ACD-C749-E88B4A120603}"/>
                  </a:ext>
                </a:extLst>
              </p:cNvPr>
              <p:cNvSpPr txBox="1"/>
              <p:nvPr/>
            </p:nvSpPr>
            <p:spPr>
              <a:xfrm>
                <a:off x="4366433" y="2666744"/>
                <a:ext cx="1646220"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ctrlPr>
                            <a:rPr lang="it-IT" sz="1600" b="0" i="1" smtClean="0">
                              <a:latin typeface="Cambria Math" panose="02040503050406030204" pitchFamily="18" charset="0"/>
                            </a:rPr>
                          </m:ctrlPr>
                        </m:dPr>
                        <m:e>
                          <m:r>
                            <a:rPr lang="it-IT" sz="1600" b="0" i="1" smtClean="0">
                              <a:latin typeface="Cambria Math" panose="02040503050406030204" pitchFamily="18" charset="0"/>
                            </a:rPr>
                            <m:t>𝑥</m:t>
                          </m:r>
                          <m:r>
                            <a:rPr lang="it-IT" sz="1600" b="0" i="1" smtClean="0">
                              <a:latin typeface="Cambria Math" panose="02040503050406030204" pitchFamily="18" charset="0"/>
                            </a:rPr>
                            <m:t>,</m:t>
                          </m:r>
                          <m:r>
                            <a:rPr lang="it-IT" sz="1600" b="0" i="1" smtClean="0">
                              <a:latin typeface="Cambria Math" panose="02040503050406030204" pitchFamily="18" charset="0"/>
                            </a:rPr>
                            <m:t>𝑦</m:t>
                          </m:r>
                        </m:e>
                      </m:d>
                      <m:r>
                        <a:rPr lang="it-IT" sz="1600" b="0" i="1" smtClean="0">
                          <a:latin typeface="Cambria Math" panose="02040503050406030204" pitchFamily="18" charset="0"/>
                        </a:rPr>
                        <m:t>=(13,47)</m:t>
                      </m:r>
                    </m:oMath>
                  </m:oMathPara>
                </a14:m>
                <a:endParaRPr lang="it-IT" sz="1600" dirty="0"/>
              </a:p>
            </p:txBody>
          </p:sp>
        </mc:Choice>
        <mc:Fallback xmlns="">
          <p:sp>
            <p:nvSpPr>
              <p:cNvPr id="18" name="CasellaDiTesto 17">
                <a:extLst>
                  <a:ext uri="{FF2B5EF4-FFF2-40B4-BE49-F238E27FC236}">
                    <a16:creationId xmlns:a16="http://schemas.microsoft.com/office/drawing/2014/main" id="{9288CCC9-FE06-1ACD-C749-E88B4A120603}"/>
                  </a:ext>
                </a:extLst>
              </p:cNvPr>
              <p:cNvSpPr txBox="1">
                <a:spLocks noRot="1" noChangeAspect="1" noMove="1" noResize="1" noEditPoints="1" noAdjustHandles="1" noChangeArrowheads="1" noChangeShapeType="1" noTextEdit="1"/>
              </p:cNvSpPr>
              <p:nvPr/>
            </p:nvSpPr>
            <p:spPr>
              <a:xfrm>
                <a:off x="4366433" y="2666744"/>
                <a:ext cx="1646220" cy="338554"/>
              </a:xfrm>
              <a:prstGeom prst="rect">
                <a:avLst/>
              </a:prstGeom>
              <a:blipFill>
                <a:blip r:embed="rId4"/>
                <a:stretch>
                  <a:fillRect b="-8929"/>
                </a:stretch>
              </a:blipFill>
            </p:spPr>
            <p:txBody>
              <a:bodyPr/>
              <a:lstStyle/>
              <a:p>
                <a:r>
                  <a:rPr lang="it-IT">
                    <a:noFill/>
                  </a:rPr>
                  <a:t> </a:t>
                </a:r>
              </a:p>
            </p:txBody>
          </p:sp>
        </mc:Fallback>
      </mc:AlternateContent>
      <p:sp>
        <p:nvSpPr>
          <p:cNvPr id="23" name="CasellaDiTesto 22">
            <a:extLst>
              <a:ext uri="{FF2B5EF4-FFF2-40B4-BE49-F238E27FC236}">
                <a16:creationId xmlns:a16="http://schemas.microsoft.com/office/drawing/2014/main" id="{227A2F5D-1840-1A8B-D64F-9E3AFDB7274A}"/>
              </a:ext>
            </a:extLst>
          </p:cNvPr>
          <p:cNvSpPr txBox="1"/>
          <p:nvPr/>
        </p:nvSpPr>
        <p:spPr>
          <a:xfrm>
            <a:off x="9666682" y="2872713"/>
            <a:ext cx="1260898" cy="646331"/>
          </a:xfrm>
          <a:prstGeom prst="rect">
            <a:avLst/>
          </a:prstGeom>
          <a:noFill/>
        </p:spPr>
        <p:txBody>
          <a:bodyPr wrap="square" rtlCol="0">
            <a:spAutoFit/>
          </a:bodyPr>
          <a:lstStyle/>
          <a:p>
            <a:r>
              <a:rPr lang="it-IT" dirty="0"/>
              <a:t>= Dati</a:t>
            </a:r>
          </a:p>
          <a:p>
            <a:endParaRPr lang="it-IT" dirty="0"/>
          </a:p>
        </p:txBody>
      </p:sp>
      <p:cxnSp>
        <p:nvCxnSpPr>
          <p:cNvPr id="25" name="Connettore diritto 24">
            <a:extLst>
              <a:ext uri="{FF2B5EF4-FFF2-40B4-BE49-F238E27FC236}">
                <a16:creationId xmlns:a16="http://schemas.microsoft.com/office/drawing/2014/main" id="{B833438B-3FF2-B581-F573-1501F782411F}"/>
              </a:ext>
            </a:extLst>
          </p:cNvPr>
          <p:cNvCxnSpPr/>
          <p:nvPr/>
        </p:nvCxnSpPr>
        <p:spPr>
          <a:xfrm>
            <a:off x="9284127" y="3429000"/>
            <a:ext cx="382555" cy="0"/>
          </a:xfrm>
          <a:prstGeom prst="line">
            <a:avLst/>
          </a:prstGeom>
          <a:ln w="19050"/>
        </p:spPr>
        <p:style>
          <a:lnRef idx="1">
            <a:schemeClr val="dk1"/>
          </a:lnRef>
          <a:fillRef idx="0">
            <a:schemeClr val="dk1"/>
          </a:fillRef>
          <a:effectRef idx="0">
            <a:schemeClr val="dk1"/>
          </a:effectRef>
          <a:fontRef idx="minor">
            <a:schemeClr val="tx1"/>
          </a:fontRef>
        </p:style>
      </p:cxnSp>
      <p:sp>
        <p:nvSpPr>
          <p:cNvPr id="26" name="CasellaDiTesto 25">
            <a:extLst>
              <a:ext uri="{FF2B5EF4-FFF2-40B4-BE49-F238E27FC236}">
                <a16:creationId xmlns:a16="http://schemas.microsoft.com/office/drawing/2014/main" id="{DDCE53E7-1B19-FE8B-7EDA-97768CDA4493}"/>
              </a:ext>
            </a:extLst>
          </p:cNvPr>
          <p:cNvSpPr txBox="1"/>
          <p:nvPr/>
        </p:nvSpPr>
        <p:spPr>
          <a:xfrm>
            <a:off x="9666682" y="3237837"/>
            <a:ext cx="2183363" cy="923330"/>
          </a:xfrm>
          <a:prstGeom prst="rect">
            <a:avLst/>
          </a:prstGeom>
          <a:noFill/>
        </p:spPr>
        <p:txBody>
          <a:bodyPr wrap="square" rtlCol="0">
            <a:spAutoFit/>
          </a:bodyPr>
          <a:lstStyle/>
          <a:p>
            <a:r>
              <a:rPr lang="it-IT" dirty="0"/>
              <a:t>= Filtro digitale </a:t>
            </a:r>
            <a:r>
              <a:rPr lang="it-IT" dirty="0" err="1"/>
              <a:t>Savitzky-Golay</a:t>
            </a:r>
            <a:endParaRPr lang="it-IT" dirty="0"/>
          </a:p>
          <a:p>
            <a:r>
              <a:rPr lang="it-IT" dirty="0"/>
              <a:t>(polinomio cubico)</a:t>
            </a:r>
          </a:p>
        </p:txBody>
      </p:sp>
      <p:sp>
        <p:nvSpPr>
          <p:cNvPr id="27" name="CasellaDiTesto 26">
            <a:extLst>
              <a:ext uri="{FF2B5EF4-FFF2-40B4-BE49-F238E27FC236}">
                <a16:creationId xmlns:a16="http://schemas.microsoft.com/office/drawing/2014/main" id="{D08EC566-4FD3-6598-D4DE-150072D900FB}"/>
              </a:ext>
            </a:extLst>
          </p:cNvPr>
          <p:cNvSpPr txBox="1"/>
          <p:nvPr/>
        </p:nvSpPr>
        <p:spPr>
          <a:xfrm>
            <a:off x="9328128" y="2824443"/>
            <a:ext cx="338554" cy="461665"/>
          </a:xfrm>
          <a:prstGeom prst="rect">
            <a:avLst/>
          </a:prstGeom>
          <a:noFill/>
        </p:spPr>
        <p:txBody>
          <a:bodyPr wrap="none" rtlCol="0">
            <a:spAutoFit/>
          </a:bodyPr>
          <a:lstStyle/>
          <a:p>
            <a:r>
              <a:rPr lang="it-IT" sz="2400" dirty="0"/>
              <a:t>+</a:t>
            </a:r>
          </a:p>
        </p:txBody>
      </p:sp>
      <p:pic>
        <p:nvPicPr>
          <p:cNvPr id="10" name="Immagine 9">
            <a:extLst>
              <a:ext uri="{FF2B5EF4-FFF2-40B4-BE49-F238E27FC236}">
                <a16:creationId xmlns:a16="http://schemas.microsoft.com/office/drawing/2014/main" id="{E72CE616-34D2-16E3-93E6-D4719892BBF2}"/>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2920800" y="2252903"/>
            <a:ext cx="6350400" cy="3466800"/>
          </a:xfrm>
          <a:prstGeom prst="rect">
            <a:avLst/>
          </a:prstGeom>
        </p:spPr>
      </p:pic>
      <mc:AlternateContent xmlns:mc="http://schemas.openxmlformats.org/markup-compatibility/2006" xmlns:a14="http://schemas.microsoft.com/office/drawing/2010/main">
        <mc:Choice Requires="a14">
          <p:sp>
            <p:nvSpPr>
              <p:cNvPr id="12" name="CasellaDiTesto 11">
                <a:extLst>
                  <a:ext uri="{FF2B5EF4-FFF2-40B4-BE49-F238E27FC236}">
                    <a16:creationId xmlns:a16="http://schemas.microsoft.com/office/drawing/2014/main" id="{1A7382B8-B1C0-01A3-8C11-D32FFEBA56A5}"/>
                  </a:ext>
                </a:extLst>
              </p:cNvPr>
              <p:cNvSpPr txBox="1"/>
              <p:nvPr/>
            </p:nvSpPr>
            <p:spPr>
              <a:xfrm>
                <a:off x="3817943" y="2630572"/>
                <a:ext cx="2743199" cy="61555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it-IT" sz="1700" i="1" smtClean="0">
                              <a:latin typeface="Cambria Math" panose="02040503050406030204" pitchFamily="18" charset="0"/>
                            </a:rPr>
                          </m:ctrlPr>
                        </m:sSubPr>
                        <m:e>
                          <m:r>
                            <a:rPr lang="it-IT" sz="1700" b="0" i="1" smtClean="0">
                              <a:latin typeface="Cambria Math" panose="02040503050406030204" pitchFamily="18" charset="0"/>
                            </a:rPr>
                            <m:t>𝐺𝑇𝑈</m:t>
                          </m:r>
                        </m:e>
                        <m:sub>
                          <m:r>
                            <a:rPr lang="it-IT" sz="1700" b="0" i="1" smtClean="0">
                              <a:latin typeface="Cambria Math" panose="02040503050406030204" pitchFamily="18" charset="0"/>
                            </a:rPr>
                            <m:t>𝑀𝐴𝑋</m:t>
                          </m:r>
                        </m:sub>
                      </m:sSub>
                      <m:r>
                        <a:rPr lang="it-IT" sz="1700" b="0" i="1" smtClean="0">
                          <a:latin typeface="Cambria Math" panose="02040503050406030204" pitchFamily="18" charset="0"/>
                        </a:rPr>
                        <m:t>=</m:t>
                      </m:r>
                      <m:r>
                        <a:rPr lang="it-IT" sz="1700" b="0" i="1" smtClean="0">
                          <a:latin typeface="Cambria Math" panose="02040503050406030204" pitchFamily="18" charset="0"/>
                        </a:rPr>
                        <m:t>𝐺𝑇𝑈</m:t>
                      </m:r>
                      <m:d>
                        <m:dPr>
                          <m:begChr m:val="["/>
                          <m:endChr m:val="]"/>
                          <m:ctrlPr>
                            <a:rPr lang="it-IT" sz="1700" b="0" i="1" smtClean="0">
                              <a:latin typeface="Cambria Math" panose="02040503050406030204" pitchFamily="18" charset="0"/>
                            </a:rPr>
                          </m:ctrlPr>
                        </m:dPr>
                        <m:e>
                          <m:r>
                            <a:rPr lang="it-IT" sz="1700" b="0" i="1" smtClean="0">
                              <a:latin typeface="Cambria Math" panose="02040503050406030204" pitchFamily="18" charset="0"/>
                            </a:rPr>
                            <m:t>𝑖</m:t>
                          </m:r>
                        </m:e>
                      </m:d>
                      <m:r>
                        <a:rPr lang="it-IT" sz="1700" b="0" i="1" smtClean="0">
                          <a:latin typeface="Cambria Math" panose="02040503050406030204" pitchFamily="18" charset="0"/>
                        </a:rPr>
                        <m:t>+20</m:t>
                      </m:r>
                    </m:oMath>
                  </m:oMathPara>
                </a14:m>
                <a:endParaRPr lang="it-IT" sz="1700" b="0" dirty="0"/>
              </a:p>
              <a:p>
                <a:pPr/>
                <a14:m>
                  <m:oMathPara xmlns:m="http://schemas.openxmlformats.org/officeDocument/2006/math">
                    <m:oMathParaPr>
                      <m:jc m:val="centerGroup"/>
                    </m:oMathParaPr>
                    <m:oMath xmlns:m="http://schemas.openxmlformats.org/officeDocument/2006/math">
                      <m:sSub>
                        <m:sSubPr>
                          <m:ctrlPr>
                            <a:rPr lang="it-IT" sz="1700" b="0" i="1" smtClean="0">
                              <a:latin typeface="Cambria Math" panose="02040503050406030204" pitchFamily="18" charset="0"/>
                            </a:rPr>
                          </m:ctrlPr>
                        </m:sSubPr>
                        <m:e>
                          <m:r>
                            <a:rPr lang="it-IT" sz="1700" b="0" i="1" smtClean="0">
                              <a:latin typeface="Cambria Math" panose="02040503050406030204" pitchFamily="18" charset="0"/>
                            </a:rPr>
                            <m:t>𝐺𝑇𝑈</m:t>
                          </m:r>
                        </m:e>
                        <m:sub>
                          <m:r>
                            <a:rPr lang="it-IT" sz="1700" b="0" i="1" smtClean="0">
                              <a:latin typeface="Cambria Math" panose="02040503050406030204" pitchFamily="18" charset="0"/>
                            </a:rPr>
                            <m:t>𝑚𝑖𝑛</m:t>
                          </m:r>
                        </m:sub>
                      </m:sSub>
                      <m:r>
                        <a:rPr lang="it-IT" sz="1700" b="0" i="1" smtClean="0">
                          <a:latin typeface="Cambria Math" panose="02040503050406030204" pitchFamily="18" charset="0"/>
                        </a:rPr>
                        <m:t>=</m:t>
                      </m:r>
                      <m:r>
                        <a:rPr lang="it-IT" sz="1700" b="0" i="1" smtClean="0">
                          <a:latin typeface="Cambria Math" panose="02040503050406030204" pitchFamily="18" charset="0"/>
                        </a:rPr>
                        <m:t>𝐺𝑇𝑈</m:t>
                      </m:r>
                      <m:d>
                        <m:dPr>
                          <m:begChr m:val="["/>
                          <m:endChr m:val="]"/>
                          <m:ctrlPr>
                            <a:rPr lang="it-IT" sz="1700" b="0" i="1" smtClean="0">
                              <a:latin typeface="Cambria Math" panose="02040503050406030204" pitchFamily="18" charset="0"/>
                            </a:rPr>
                          </m:ctrlPr>
                        </m:dPr>
                        <m:e>
                          <m:r>
                            <a:rPr lang="it-IT" sz="1700" b="0" i="1" smtClean="0">
                              <a:latin typeface="Cambria Math" panose="02040503050406030204" pitchFamily="18" charset="0"/>
                            </a:rPr>
                            <m:t>𝑖</m:t>
                          </m:r>
                        </m:e>
                      </m:d>
                      <m:r>
                        <a:rPr lang="it-IT" sz="1700" b="0" i="1" smtClean="0">
                          <a:latin typeface="Cambria Math" panose="02040503050406030204" pitchFamily="18" charset="0"/>
                        </a:rPr>
                        <m:t>−20</m:t>
                      </m:r>
                    </m:oMath>
                  </m:oMathPara>
                </a14:m>
                <a:endParaRPr lang="it-IT" sz="1700" b="0" dirty="0"/>
              </a:p>
            </p:txBody>
          </p:sp>
        </mc:Choice>
        <mc:Fallback xmlns="">
          <p:sp>
            <p:nvSpPr>
              <p:cNvPr id="12" name="CasellaDiTesto 11">
                <a:extLst>
                  <a:ext uri="{FF2B5EF4-FFF2-40B4-BE49-F238E27FC236}">
                    <a16:creationId xmlns:a16="http://schemas.microsoft.com/office/drawing/2014/main" id="{1A7382B8-B1C0-01A3-8C11-D32FFEBA56A5}"/>
                  </a:ext>
                </a:extLst>
              </p:cNvPr>
              <p:cNvSpPr txBox="1">
                <a:spLocks noRot="1" noChangeAspect="1" noMove="1" noResize="1" noEditPoints="1" noAdjustHandles="1" noChangeArrowheads="1" noChangeShapeType="1" noTextEdit="1"/>
              </p:cNvSpPr>
              <p:nvPr/>
            </p:nvSpPr>
            <p:spPr>
              <a:xfrm>
                <a:off x="3817943" y="2630572"/>
                <a:ext cx="2743199" cy="615553"/>
              </a:xfrm>
              <a:prstGeom prst="rect">
                <a:avLst/>
              </a:prstGeom>
              <a:blipFill>
                <a:blip r:embed="rId6"/>
                <a:stretch>
                  <a:fillRect/>
                </a:stretch>
              </a:blipFill>
            </p:spPr>
            <p:txBody>
              <a:bodyPr/>
              <a:lstStyle/>
              <a:p>
                <a:r>
                  <a:rPr lang="it-IT">
                    <a:noFill/>
                  </a:rPr>
                  <a:t> </a:t>
                </a:r>
              </a:p>
            </p:txBody>
          </p:sp>
        </mc:Fallback>
      </mc:AlternateContent>
      <p:pic>
        <p:nvPicPr>
          <p:cNvPr id="2" name="Picture 4">
            <a:extLst>
              <a:ext uri="{FF2B5EF4-FFF2-40B4-BE49-F238E27FC236}">
                <a16:creationId xmlns:a16="http://schemas.microsoft.com/office/drawing/2014/main" id="{ED54EFC7-7671-CC79-0FEC-02DDBC02C12C}"/>
              </a:ext>
            </a:extLst>
          </p:cNvPr>
          <p:cNvPicPr>
            <a:picLocks noChangeAspect="1"/>
          </p:cNvPicPr>
          <p:nvPr/>
        </p:nvPicPr>
        <p:blipFill>
          <a:blip r:embed="rId7"/>
          <a:stretch>
            <a:fillRect/>
          </a:stretch>
        </p:blipFill>
        <p:spPr>
          <a:xfrm>
            <a:off x="838200" y="83146"/>
            <a:ext cx="1312423" cy="1286189"/>
          </a:xfrm>
          <a:prstGeom prst="rect">
            <a:avLst/>
          </a:prstGeom>
        </p:spPr>
      </p:pic>
    </p:spTree>
    <p:extLst>
      <p:ext uri="{BB962C8B-B14F-4D97-AF65-F5344CB8AC3E}">
        <p14:creationId xmlns:p14="http://schemas.microsoft.com/office/powerpoint/2010/main" val="24700039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a:extLst>
              <a:ext uri="{FF2B5EF4-FFF2-40B4-BE49-F238E27FC236}">
                <a16:creationId xmlns:a16="http://schemas.microsoft.com/office/drawing/2014/main" id="{9DB66F68-A69E-DFBA-C14C-0B188B8F0D8A}"/>
              </a:ext>
            </a:extLst>
          </p:cNvPr>
          <p:cNvSpPr>
            <a:spLocks noGrp="1"/>
          </p:cNvSpPr>
          <p:nvPr>
            <p:ph type="dt" sz="half" idx="10"/>
          </p:nvPr>
        </p:nvSpPr>
        <p:spPr/>
        <p:txBody>
          <a:bodyPr/>
          <a:lstStyle/>
          <a:p>
            <a:r>
              <a:rPr lang="it-IT"/>
              <a:t>17 novembre</a:t>
            </a:r>
          </a:p>
        </p:txBody>
      </p:sp>
      <p:sp>
        <p:nvSpPr>
          <p:cNvPr id="5" name="Segnaposto piè di pagina 4">
            <a:extLst>
              <a:ext uri="{FF2B5EF4-FFF2-40B4-BE49-F238E27FC236}">
                <a16:creationId xmlns:a16="http://schemas.microsoft.com/office/drawing/2014/main" id="{2A6E0125-7F0B-F9B3-61BB-716E95F136DB}"/>
              </a:ext>
            </a:extLst>
          </p:cNvPr>
          <p:cNvSpPr>
            <a:spLocks noGrp="1"/>
          </p:cNvSpPr>
          <p:nvPr>
            <p:ph type="ftr" sz="quarter" idx="11"/>
          </p:nvPr>
        </p:nvSpPr>
        <p:spPr/>
        <p:txBody>
          <a:bodyPr/>
          <a:lstStyle/>
          <a:p>
            <a:r>
              <a:rPr lang="it-IT" dirty="0"/>
              <a:t>Francesca Ferraiuolo</a:t>
            </a:r>
          </a:p>
        </p:txBody>
      </p:sp>
      <p:sp>
        <p:nvSpPr>
          <p:cNvPr id="6" name="Segnaposto numero diapositiva 5">
            <a:extLst>
              <a:ext uri="{FF2B5EF4-FFF2-40B4-BE49-F238E27FC236}">
                <a16:creationId xmlns:a16="http://schemas.microsoft.com/office/drawing/2014/main" id="{4D34A74E-31AD-63BA-DE14-8E5C5BE7051B}"/>
              </a:ext>
            </a:extLst>
          </p:cNvPr>
          <p:cNvSpPr>
            <a:spLocks noGrp="1"/>
          </p:cNvSpPr>
          <p:nvPr>
            <p:ph type="sldNum" sz="quarter" idx="12"/>
          </p:nvPr>
        </p:nvSpPr>
        <p:spPr/>
        <p:txBody>
          <a:bodyPr/>
          <a:lstStyle/>
          <a:p>
            <a:fld id="{089C51E2-46E0-4224-9505-548D94738F32}" type="slidenum">
              <a:rPr lang="it-IT" smtClean="0"/>
              <a:t>13</a:t>
            </a:fld>
            <a:endParaRPr lang="it-IT"/>
          </a:p>
        </p:txBody>
      </p:sp>
      <p:sp>
        <p:nvSpPr>
          <p:cNvPr id="8" name="Line 6">
            <a:extLst>
              <a:ext uri="{FF2B5EF4-FFF2-40B4-BE49-F238E27FC236}">
                <a16:creationId xmlns:a16="http://schemas.microsoft.com/office/drawing/2014/main" id="{28472638-41AC-C83A-AE5F-7A46D8C21C2C}"/>
              </a:ext>
            </a:extLst>
          </p:cNvPr>
          <p:cNvSpPr>
            <a:spLocks noChangeShapeType="1"/>
          </p:cNvSpPr>
          <p:nvPr/>
        </p:nvSpPr>
        <p:spPr bwMode="auto">
          <a:xfrm flipV="1">
            <a:off x="1192800" y="6356350"/>
            <a:ext cx="9806400" cy="0"/>
          </a:xfrm>
          <a:prstGeom prst="line">
            <a:avLst/>
          </a:prstGeom>
          <a:noFill/>
          <a:ln w="50800" cap="rnd">
            <a:solidFill>
              <a:srgbClr val="E4032C">
                <a:alpha val="45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 name="Line 6">
            <a:extLst>
              <a:ext uri="{FF2B5EF4-FFF2-40B4-BE49-F238E27FC236}">
                <a16:creationId xmlns:a16="http://schemas.microsoft.com/office/drawing/2014/main" id="{D7502536-9655-1FC5-93A9-3D68ACBD75D9}"/>
              </a:ext>
            </a:extLst>
          </p:cNvPr>
          <p:cNvSpPr>
            <a:spLocks noChangeShapeType="1"/>
          </p:cNvSpPr>
          <p:nvPr/>
        </p:nvSpPr>
        <p:spPr bwMode="auto">
          <a:xfrm flipV="1">
            <a:off x="1192800" y="1444176"/>
            <a:ext cx="9806400" cy="0"/>
          </a:xfrm>
          <a:prstGeom prst="line">
            <a:avLst/>
          </a:prstGeom>
          <a:noFill/>
          <a:ln w="50800" cap="rnd">
            <a:solidFill>
              <a:srgbClr val="E4032C">
                <a:alpha val="45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1" name="CasellaDiTesto 10">
            <a:extLst>
              <a:ext uri="{FF2B5EF4-FFF2-40B4-BE49-F238E27FC236}">
                <a16:creationId xmlns:a16="http://schemas.microsoft.com/office/drawing/2014/main" id="{CA5B1852-C51A-9475-1215-E4E710DD4A82}"/>
              </a:ext>
            </a:extLst>
          </p:cNvPr>
          <p:cNvSpPr txBox="1"/>
          <p:nvPr/>
        </p:nvSpPr>
        <p:spPr>
          <a:xfrm>
            <a:off x="1164153" y="602565"/>
            <a:ext cx="10530355" cy="769441"/>
          </a:xfrm>
          <a:prstGeom prst="rect">
            <a:avLst/>
          </a:prstGeom>
          <a:noFill/>
        </p:spPr>
        <p:txBody>
          <a:bodyPr wrap="square" rtlCol="0">
            <a:spAutoFit/>
          </a:bodyPr>
          <a:lstStyle/>
          <a:p>
            <a:pPr algn="ctr"/>
            <a:r>
              <a:rPr lang="it-IT" sz="4400" dirty="0"/>
              <a:t>	Meteore simulate su background reale(3)</a:t>
            </a:r>
          </a:p>
        </p:txBody>
      </p:sp>
      <p:sp>
        <p:nvSpPr>
          <p:cNvPr id="25" name="CasellaDiTesto 24">
            <a:extLst>
              <a:ext uri="{FF2B5EF4-FFF2-40B4-BE49-F238E27FC236}">
                <a16:creationId xmlns:a16="http://schemas.microsoft.com/office/drawing/2014/main" id="{0ABAAA69-9C0E-C334-947E-C25F7102E90B}"/>
              </a:ext>
            </a:extLst>
          </p:cNvPr>
          <p:cNvSpPr txBox="1"/>
          <p:nvPr/>
        </p:nvSpPr>
        <p:spPr>
          <a:xfrm>
            <a:off x="3820216" y="1564778"/>
            <a:ext cx="3772508" cy="461665"/>
          </a:xfrm>
          <a:prstGeom prst="rect">
            <a:avLst/>
          </a:prstGeom>
          <a:noFill/>
        </p:spPr>
        <p:txBody>
          <a:bodyPr wrap="none" rtlCol="0">
            <a:spAutoFit/>
          </a:bodyPr>
          <a:lstStyle/>
          <a:p>
            <a:pPr marL="285750" indent="-285750">
              <a:buClr>
                <a:srgbClr val="E4032C"/>
              </a:buClr>
              <a:buFont typeface="Arial" panose="020B0604020202020204" pitchFamily="34" charset="0"/>
              <a:buChar char="•"/>
            </a:pPr>
            <a:r>
              <a:rPr lang="it-IT" sz="2400" dirty="0"/>
              <a:t>Dati 30/12/2019, 18:11:21</a:t>
            </a:r>
          </a:p>
        </p:txBody>
      </p:sp>
      <p:pic>
        <p:nvPicPr>
          <p:cNvPr id="30" name="Immagine 29">
            <a:extLst>
              <a:ext uri="{FF2B5EF4-FFF2-40B4-BE49-F238E27FC236}">
                <a16:creationId xmlns:a16="http://schemas.microsoft.com/office/drawing/2014/main" id="{17C329B8-C213-3FB5-5521-4894BC0CC4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2800" y="2014226"/>
            <a:ext cx="3347970" cy="4184963"/>
          </a:xfrm>
          <a:prstGeom prst="rect">
            <a:avLst/>
          </a:prstGeom>
        </p:spPr>
      </p:pic>
      <p:pic>
        <p:nvPicPr>
          <p:cNvPr id="35" name="Immagine 34">
            <a:extLst>
              <a:ext uri="{FF2B5EF4-FFF2-40B4-BE49-F238E27FC236}">
                <a16:creationId xmlns:a16="http://schemas.microsoft.com/office/drawing/2014/main" id="{E02BC705-7C81-2F25-7FF0-8D92C40DF285}"/>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4422000" y="2026443"/>
            <a:ext cx="3348000" cy="4186800"/>
          </a:xfrm>
          <a:prstGeom prst="rect">
            <a:avLst/>
          </a:prstGeom>
        </p:spPr>
      </p:pic>
      <mc:AlternateContent xmlns:mc="http://schemas.openxmlformats.org/markup-compatibility/2006" xmlns:a14="http://schemas.microsoft.com/office/drawing/2010/main">
        <mc:Choice Requires="a14">
          <p:sp>
            <p:nvSpPr>
              <p:cNvPr id="33" name="CasellaDiTesto 32">
                <a:extLst>
                  <a:ext uri="{FF2B5EF4-FFF2-40B4-BE49-F238E27FC236}">
                    <a16:creationId xmlns:a16="http://schemas.microsoft.com/office/drawing/2014/main" id="{30D1AB76-9972-A517-2456-AA48AF4D3AE8}"/>
                  </a:ext>
                </a:extLst>
              </p:cNvPr>
              <p:cNvSpPr txBox="1"/>
              <p:nvPr/>
            </p:nvSpPr>
            <p:spPr>
              <a:xfrm>
                <a:off x="4962751" y="2357303"/>
                <a:ext cx="1192634" cy="2616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ctrlPr>
                            <a:rPr lang="it-IT" sz="1050" b="0" i="1" smtClean="0">
                              <a:latin typeface="Cambria Math" panose="02040503050406030204" pitchFamily="18" charset="0"/>
                            </a:rPr>
                          </m:ctrlPr>
                        </m:dPr>
                        <m:e>
                          <m:r>
                            <a:rPr lang="it-IT" sz="1050" b="0" i="1" smtClean="0">
                              <a:latin typeface="Cambria Math" panose="02040503050406030204" pitchFamily="18" charset="0"/>
                            </a:rPr>
                            <m:t>𝑥</m:t>
                          </m:r>
                          <m:r>
                            <a:rPr lang="it-IT" sz="1050" b="0" i="1" smtClean="0">
                              <a:latin typeface="Cambria Math" panose="02040503050406030204" pitchFamily="18" charset="0"/>
                            </a:rPr>
                            <m:t>,</m:t>
                          </m:r>
                          <m:r>
                            <a:rPr lang="it-IT" sz="1050" b="0" i="1" smtClean="0">
                              <a:latin typeface="Cambria Math" panose="02040503050406030204" pitchFamily="18" charset="0"/>
                            </a:rPr>
                            <m:t>𝑦</m:t>
                          </m:r>
                        </m:e>
                      </m:d>
                      <m:r>
                        <a:rPr lang="it-IT" sz="1050" b="0" i="1" smtClean="0">
                          <a:latin typeface="Cambria Math" panose="02040503050406030204" pitchFamily="18" charset="0"/>
                        </a:rPr>
                        <m:t>=(13,47)</m:t>
                      </m:r>
                    </m:oMath>
                  </m:oMathPara>
                </a14:m>
                <a:endParaRPr lang="it-IT" sz="1200" dirty="0"/>
              </a:p>
            </p:txBody>
          </p:sp>
        </mc:Choice>
        <mc:Fallback xmlns="">
          <p:sp>
            <p:nvSpPr>
              <p:cNvPr id="33" name="CasellaDiTesto 32">
                <a:extLst>
                  <a:ext uri="{FF2B5EF4-FFF2-40B4-BE49-F238E27FC236}">
                    <a16:creationId xmlns:a16="http://schemas.microsoft.com/office/drawing/2014/main" id="{30D1AB76-9972-A517-2456-AA48AF4D3AE8}"/>
                  </a:ext>
                </a:extLst>
              </p:cNvPr>
              <p:cNvSpPr txBox="1">
                <a:spLocks noRot="1" noChangeAspect="1" noMove="1" noResize="1" noEditPoints="1" noAdjustHandles="1" noChangeArrowheads="1" noChangeShapeType="1" noTextEdit="1"/>
              </p:cNvSpPr>
              <p:nvPr/>
            </p:nvSpPr>
            <p:spPr>
              <a:xfrm>
                <a:off x="4962751" y="2357303"/>
                <a:ext cx="1192634" cy="261610"/>
              </a:xfrm>
              <a:prstGeom prst="rect">
                <a:avLst/>
              </a:prstGeom>
              <a:blipFill>
                <a:blip r:embed="rId6"/>
                <a:stretch>
                  <a:fillRect b="-2326"/>
                </a:stretch>
              </a:blipFill>
            </p:spPr>
            <p:txBody>
              <a:bodyPr/>
              <a:lstStyle/>
              <a:p>
                <a:r>
                  <a:rPr lang="it-IT">
                    <a:noFill/>
                  </a:rPr>
                  <a:t> </a:t>
                </a:r>
              </a:p>
            </p:txBody>
          </p:sp>
        </mc:Fallback>
      </mc:AlternateContent>
      <p:pic>
        <p:nvPicPr>
          <p:cNvPr id="32" name="Immagine 31">
            <a:extLst>
              <a:ext uri="{FF2B5EF4-FFF2-40B4-BE49-F238E27FC236}">
                <a16:creationId xmlns:a16="http://schemas.microsoft.com/office/drawing/2014/main" id="{CF7CE584-94CD-73D4-D67A-3BF24766365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37879" y="2015118"/>
            <a:ext cx="3347970" cy="4184963"/>
          </a:xfrm>
          <a:prstGeom prst="rect">
            <a:avLst/>
          </a:prstGeom>
        </p:spPr>
      </p:pic>
      <mc:AlternateContent xmlns:mc="http://schemas.openxmlformats.org/markup-compatibility/2006" xmlns:a14="http://schemas.microsoft.com/office/drawing/2010/main">
        <mc:Choice Requires="a14">
          <p:sp>
            <p:nvSpPr>
              <p:cNvPr id="26" name="CasellaDiTesto 25">
                <a:extLst>
                  <a:ext uri="{FF2B5EF4-FFF2-40B4-BE49-F238E27FC236}">
                    <a16:creationId xmlns:a16="http://schemas.microsoft.com/office/drawing/2014/main" id="{55AEBDD6-CA30-00E5-8B71-2DB92261A3D6}"/>
                  </a:ext>
                </a:extLst>
              </p:cNvPr>
              <p:cNvSpPr txBox="1"/>
              <p:nvPr/>
            </p:nvSpPr>
            <p:spPr>
              <a:xfrm>
                <a:off x="1710344" y="2357303"/>
                <a:ext cx="1192634" cy="2616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ctrlPr>
                            <a:rPr lang="it-IT" sz="1050" b="0" i="1" smtClean="0">
                              <a:latin typeface="Cambria Math" panose="02040503050406030204" pitchFamily="18" charset="0"/>
                            </a:rPr>
                          </m:ctrlPr>
                        </m:dPr>
                        <m:e>
                          <m:r>
                            <a:rPr lang="it-IT" sz="1050" b="0" i="1" smtClean="0">
                              <a:latin typeface="Cambria Math" panose="02040503050406030204" pitchFamily="18" charset="0"/>
                            </a:rPr>
                            <m:t>𝑥</m:t>
                          </m:r>
                          <m:r>
                            <a:rPr lang="it-IT" sz="1050" b="0" i="1" smtClean="0">
                              <a:latin typeface="Cambria Math" panose="02040503050406030204" pitchFamily="18" charset="0"/>
                            </a:rPr>
                            <m:t>,</m:t>
                          </m:r>
                          <m:r>
                            <a:rPr lang="it-IT" sz="1050" b="0" i="1" smtClean="0">
                              <a:latin typeface="Cambria Math" panose="02040503050406030204" pitchFamily="18" charset="0"/>
                            </a:rPr>
                            <m:t>𝑦</m:t>
                          </m:r>
                        </m:e>
                      </m:d>
                      <m:r>
                        <a:rPr lang="it-IT" sz="1050" b="0" i="1" smtClean="0">
                          <a:latin typeface="Cambria Math" panose="02040503050406030204" pitchFamily="18" charset="0"/>
                        </a:rPr>
                        <m:t>=(44,33)</m:t>
                      </m:r>
                    </m:oMath>
                  </m:oMathPara>
                </a14:m>
                <a:endParaRPr lang="it-IT" sz="1050" dirty="0"/>
              </a:p>
            </p:txBody>
          </p:sp>
        </mc:Choice>
        <mc:Fallback xmlns="">
          <p:sp>
            <p:nvSpPr>
              <p:cNvPr id="26" name="CasellaDiTesto 25">
                <a:extLst>
                  <a:ext uri="{FF2B5EF4-FFF2-40B4-BE49-F238E27FC236}">
                    <a16:creationId xmlns:a16="http://schemas.microsoft.com/office/drawing/2014/main" id="{55AEBDD6-CA30-00E5-8B71-2DB92261A3D6}"/>
                  </a:ext>
                </a:extLst>
              </p:cNvPr>
              <p:cNvSpPr txBox="1">
                <a:spLocks noRot="1" noChangeAspect="1" noMove="1" noResize="1" noEditPoints="1" noAdjustHandles="1" noChangeArrowheads="1" noChangeShapeType="1" noTextEdit="1"/>
              </p:cNvSpPr>
              <p:nvPr/>
            </p:nvSpPr>
            <p:spPr>
              <a:xfrm>
                <a:off x="1710344" y="2357303"/>
                <a:ext cx="1192634" cy="261610"/>
              </a:xfrm>
              <a:prstGeom prst="rect">
                <a:avLst/>
              </a:prstGeom>
              <a:blipFill>
                <a:blip r:embed="rId8"/>
                <a:stretch>
                  <a:fillRect b="-2326"/>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28" name="CasellaDiTesto 27">
                <a:extLst>
                  <a:ext uri="{FF2B5EF4-FFF2-40B4-BE49-F238E27FC236}">
                    <a16:creationId xmlns:a16="http://schemas.microsoft.com/office/drawing/2014/main" id="{0EB73232-103A-5D26-86BA-2AA4E5BB8BC3}"/>
                  </a:ext>
                </a:extLst>
              </p:cNvPr>
              <p:cNvSpPr txBox="1"/>
              <p:nvPr/>
            </p:nvSpPr>
            <p:spPr>
              <a:xfrm>
                <a:off x="8465089" y="2357303"/>
                <a:ext cx="1197123" cy="2769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ctrlPr>
                            <a:rPr lang="it-IT" sz="1200" b="0" i="1" smtClean="0">
                              <a:latin typeface="Cambria Math" panose="02040503050406030204" pitchFamily="18" charset="0"/>
                            </a:rPr>
                          </m:ctrlPr>
                        </m:dPr>
                        <m:e>
                          <m:r>
                            <a:rPr lang="it-IT" sz="1200" b="0" i="1" smtClean="0">
                              <a:latin typeface="Cambria Math" panose="02040503050406030204" pitchFamily="18" charset="0"/>
                            </a:rPr>
                            <m:t>𝑥</m:t>
                          </m:r>
                          <m:r>
                            <a:rPr lang="it-IT" sz="1200" b="0" i="1" smtClean="0">
                              <a:latin typeface="Cambria Math" panose="02040503050406030204" pitchFamily="18" charset="0"/>
                            </a:rPr>
                            <m:t>,</m:t>
                          </m:r>
                          <m:r>
                            <a:rPr lang="it-IT" sz="1200" b="0" i="1" smtClean="0">
                              <a:latin typeface="Cambria Math" panose="02040503050406030204" pitchFamily="18" charset="0"/>
                            </a:rPr>
                            <m:t>𝑦</m:t>
                          </m:r>
                        </m:e>
                      </m:d>
                      <m:r>
                        <a:rPr lang="it-IT" sz="1200" b="0" i="1" smtClean="0">
                          <a:latin typeface="Cambria Math" panose="02040503050406030204" pitchFamily="18" charset="0"/>
                        </a:rPr>
                        <m:t>=(12,3)</m:t>
                      </m:r>
                    </m:oMath>
                  </m:oMathPara>
                </a14:m>
                <a:endParaRPr lang="it-IT" sz="1200" dirty="0"/>
              </a:p>
            </p:txBody>
          </p:sp>
        </mc:Choice>
        <mc:Fallback xmlns="">
          <p:sp>
            <p:nvSpPr>
              <p:cNvPr id="28" name="CasellaDiTesto 27">
                <a:extLst>
                  <a:ext uri="{FF2B5EF4-FFF2-40B4-BE49-F238E27FC236}">
                    <a16:creationId xmlns:a16="http://schemas.microsoft.com/office/drawing/2014/main" id="{0EB73232-103A-5D26-86BA-2AA4E5BB8BC3}"/>
                  </a:ext>
                </a:extLst>
              </p:cNvPr>
              <p:cNvSpPr txBox="1">
                <a:spLocks noRot="1" noChangeAspect="1" noMove="1" noResize="1" noEditPoints="1" noAdjustHandles="1" noChangeArrowheads="1" noChangeShapeType="1" noTextEdit="1"/>
              </p:cNvSpPr>
              <p:nvPr/>
            </p:nvSpPr>
            <p:spPr>
              <a:xfrm>
                <a:off x="8465089" y="2357303"/>
                <a:ext cx="1197123" cy="276999"/>
              </a:xfrm>
              <a:prstGeom prst="rect">
                <a:avLst/>
              </a:prstGeom>
              <a:blipFill>
                <a:blip r:embed="rId9"/>
                <a:stretch>
                  <a:fillRect b="-8889"/>
                </a:stretch>
              </a:blipFill>
            </p:spPr>
            <p:txBody>
              <a:bodyPr/>
              <a:lstStyle/>
              <a:p>
                <a:r>
                  <a:rPr lang="it-IT">
                    <a:noFill/>
                  </a:rPr>
                  <a:t> </a:t>
                </a:r>
              </a:p>
            </p:txBody>
          </p:sp>
        </mc:Fallback>
      </mc:AlternateContent>
      <p:pic>
        <p:nvPicPr>
          <p:cNvPr id="2" name="Picture 4">
            <a:extLst>
              <a:ext uri="{FF2B5EF4-FFF2-40B4-BE49-F238E27FC236}">
                <a16:creationId xmlns:a16="http://schemas.microsoft.com/office/drawing/2014/main" id="{B27EBA99-21A9-3CDD-275F-65DAE41C34F2}"/>
              </a:ext>
            </a:extLst>
          </p:cNvPr>
          <p:cNvPicPr>
            <a:picLocks noChangeAspect="1"/>
          </p:cNvPicPr>
          <p:nvPr/>
        </p:nvPicPr>
        <p:blipFill>
          <a:blip r:embed="rId10"/>
          <a:stretch>
            <a:fillRect/>
          </a:stretch>
        </p:blipFill>
        <p:spPr>
          <a:xfrm>
            <a:off x="838200" y="85817"/>
            <a:ext cx="1312423" cy="1286189"/>
          </a:xfrm>
          <a:prstGeom prst="rect">
            <a:avLst/>
          </a:prstGeom>
        </p:spPr>
      </p:pic>
    </p:spTree>
    <p:extLst>
      <p:ext uri="{BB962C8B-B14F-4D97-AF65-F5344CB8AC3E}">
        <p14:creationId xmlns:p14="http://schemas.microsoft.com/office/powerpoint/2010/main" val="39245970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magine 13" descr="Immagine che contiene testo, metro da misura&#10;&#10;Descrizione generata automaticamente">
            <a:extLst>
              <a:ext uri="{FF2B5EF4-FFF2-40B4-BE49-F238E27FC236}">
                <a16:creationId xmlns:a16="http://schemas.microsoft.com/office/drawing/2014/main" id="{CCCF017B-2900-D223-A4A6-A66085D4FEE6}"/>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7948714" y="1897920"/>
            <a:ext cx="3628800" cy="3304800"/>
          </a:xfrm>
          <a:prstGeom prst="rect">
            <a:avLst/>
          </a:prstGeom>
        </p:spPr>
      </p:pic>
      <p:pic>
        <p:nvPicPr>
          <p:cNvPr id="16" name="Immagine 15">
            <a:extLst>
              <a:ext uri="{FF2B5EF4-FFF2-40B4-BE49-F238E27FC236}">
                <a16:creationId xmlns:a16="http://schemas.microsoft.com/office/drawing/2014/main" id="{F14462CA-28C4-DB7D-06EF-2AA9DCEAE0B9}"/>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4289159" y="1888754"/>
            <a:ext cx="3628800" cy="3304800"/>
          </a:xfrm>
          <a:prstGeom prst="rect">
            <a:avLst/>
          </a:prstGeom>
        </p:spPr>
      </p:pic>
      <p:pic>
        <p:nvPicPr>
          <p:cNvPr id="13" name="Immagine 12" descr="Immagine che contiene testo, metro da misura&#10;&#10;Descrizione generata automaticamente">
            <a:extLst>
              <a:ext uri="{FF2B5EF4-FFF2-40B4-BE49-F238E27FC236}">
                <a16:creationId xmlns:a16="http://schemas.microsoft.com/office/drawing/2014/main" id="{4227F77F-52AF-E5D7-3AC4-E55AE42AA0BA}"/>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629604" y="1888754"/>
            <a:ext cx="3628800" cy="3304800"/>
          </a:xfrm>
          <a:prstGeom prst="rect">
            <a:avLst/>
          </a:prstGeom>
        </p:spPr>
      </p:pic>
      <p:sp>
        <p:nvSpPr>
          <p:cNvPr id="3" name="Segnaposto contenuto 2">
            <a:extLst>
              <a:ext uri="{FF2B5EF4-FFF2-40B4-BE49-F238E27FC236}">
                <a16:creationId xmlns:a16="http://schemas.microsoft.com/office/drawing/2014/main" id="{E6E530A1-A924-1C9D-AD88-7D742600C855}"/>
              </a:ext>
            </a:extLst>
          </p:cNvPr>
          <p:cNvSpPr>
            <a:spLocks noGrp="1"/>
          </p:cNvSpPr>
          <p:nvPr>
            <p:ph idx="1"/>
          </p:nvPr>
        </p:nvSpPr>
        <p:spPr>
          <a:xfrm>
            <a:off x="2135835" y="1436785"/>
            <a:ext cx="7920330" cy="650046"/>
          </a:xfrm>
        </p:spPr>
        <p:txBody>
          <a:bodyPr>
            <a:normAutofit fontScale="92500"/>
          </a:bodyPr>
          <a:lstStyle/>
          <a:p>
            <a:pPr marL="457200" indent="-457200">
              <a:buClr>
                <a:srgbClr val="E4032C"/>
              </a:buClr>
              <a:buFont typeface="+mj-lt"/>
              <a:buAutoNum type="arabicPeriod" startAt="3"/>
            </a:pPr>
            <a:r>
              <a:rPr lang="it-IT" sz="2400" dirty="0">
                <a:solidFill>
                  <a:srgbClr val="FF0000"/>
                </a:solidFill>
              </a:rPr>
              <a:t>Aggiunta delle meteore simulate </a:t>
            </a:r>
            <a:r>
              <a:rPr lang="it-IT" sz="2400" dirty="0"/>
              <a:t>(100), variando la magnitudine</a:t>
            </a:r>
          </a:p>
          <a:p>
            <a:pPr marL="0" indent="0">
              <a:buClr>
                <a:srgbClr val="E4032C"/>
              </a:buClr>
              <a:buNone/>
            </a:pPr>
            <a:endParaRPr lang="it-IT" sz="800" dirty="0"/>
          </a:p>
        </p:txBody>
      </p:sp>
      <p:sp>
        <p:nvSpPr>
          <p:cNvPr id="4" name="Segnaposto data 3">
            <a:extLst>
              <a:ext uri="{FF2B5EF4-FFF2-40B4-BE49-F238E27FC236}">
                <a16:creationId xmlns:a16="http://schemas.microsoft.com/office/drawing/2014/main" id="{9DB66F68-A69E-DFBA-C14C-0B188B8F0D8A}"/>
              </a:ext>
            </a:extLst>
          </p:cNvPr>
          <p:cNvSpPr>
            <a:spLocks noGrp="1"/>
          </p:cNvSpPr>
          <p:nvPr>
            <p:ph type="dt" sz="half" idx="10"/>
          </p:nvPr>
        </p:nvSpPr>
        <p:spPr/>
        <p:txBody>
          <a:bodyPr/>
          <a:lstStyle/>
          <a:p>
            <a:r>
              <a:rPr lang="it-IT"/>
              <a:t>17 novembre</a:t>
            </a:r>
          </a:p>
        </p:txBody>
      </p:sp>
      <p:sp>
        <p:nvSpPr>
          <p:cNvPr id="5" name="Segnaposto piè di pagina 4">
            <a:extLst>
              <a:ext uri="{FF2B5EF4-FFF2-40B4-BE49-F238E27FC236}">
                <a16:creationId xmlns:a16="http://schemas.microsoft.com/office/drawing/2014/main" id="{2A6E0125-7F0B-F9B3-61BB-716E95F136DB}"/>
              </a:ext>
            </a:extLst>
          </p:cNvPr>
          <p:cNvSpPr>
            <a:spLocks noGrp="1"/>
          </p:cNvSpPr>
          <p:nvPr>
            <p:ph type="ftr" sz="quarter" idx="11"/>
          </p:nvPr>
        </p:nvSpPr>
        <p:spPr/>
        <p:txBody>
          <a:bodyPr/>
          <a:lstStyle/>
          <a:p>
            <a:r>
              <a:rPr lang="it-IT" dirty="0"/>
              <a:t>Francesca Ferraiuolo</a:t>
            </a:r>
          </a:p>
        </p:txBody>
      </p:sp>
      <p:sp>
        <p:nvSpPr>
          <p:cNvPr id="6" name="Segnaposto numero diapositiva 5">
            <a:extLst>
              <a:ext uri="{FF2B5EF4-FFF2-40B4-BE49-F238E27FC236}">
                <a16:creationId xmlns:a16="http://schemas.microsoft.com/office/drawing/2014/main" id="{4D34A74E-31AD-63BA-DE14-8E5C5BE7051B}"/>
              </a:ext>
            </a:extLst>
          </p:cNvPr>
          <p:cNvSpPr>
            <a:spLocks noGrp="1"/>
          </p:cNvSpPr>
          <p:nvPr>
            <p:ph type="sldNum" sz="quarter" idx="12"/>
          </p:nvPr>
        </p:nvSpPr>
        <p:spPr/>
        <p:txBody>
          <a:bodyPr/>
          <a:lstStyle/>
          <a:p>
            <a:fld id="{089C51E2-46E0-4224-9505-548D94738F32}" type="slidenum">
              <a:rPr lang="it-IT" smtClean="0"/>
              <a:t>14</a:t>
            </a:fld>
            <a:endParaRPr lang="it-IT"/>
          </a:p>
        </p:txBody>
      </p:sp>
      <p:sp>
        <p:nvSpPr>
          <p:cNvPr id="8" name="Line 6">
            <a:extLst>
              <a:ext uri="{FF2B5EF4-FFF2-40B4-BE49-F238E27FC236}">
                <a16:creationId xmlns:a16="http://schemas.microsoft.com/office/drawing/2014/main" id="{28472638-41AC-C83A-AE5F-7A46D8C21C2C}"/>
              </a:ext>
            </a:extLst>
          </p:cNvPr>
          <p:cNvSpPr>
            <a:spLocks noChangeShapeType="1"/>
          </p:cNvSpPr>
          <p:nvPr/>
        </p:nvSpPr>
        <p:spPr bwMode="auto">
          <a:xfrm flipV="1">
            <a:off x="1192800" y="6356350"/>
            <a:ext cx="9806400" cy="0"/>
          </a:xfrm>
          <a:prstGeom prst="line">
            <a:avLst/>
          </a:prstGeom>
          <a:noFill/>
          <a:ln w="50800" cap="rnd">
            <a:solidFill>
              <a:srgbClr val="E4032C">
                <a:alpha val="45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 name="Line 6">
            <a:extLst>
              <a:ext uri="{FF2B5EF4-FFF2-40B4-BE49-F238E27FC236}">
                <a16:creationId xmlns:a16="http://schemas.microsoft.com/office/drawing/2014/main" id="{D7502536-9655-1FC5-93A9-3D68ACBD75D9}"/>
              </a:ext>
            </a:extLst>
          </p:cNvPr>
          <p:cNvSpPr>
            <a:spLocks noChangeShapeType="1"/>
          </p:cNvSpPr>
          <p:nvPr/>
        </p:nvSpPr>
        <p:spPr bwMode="auto">
          <a:xfrm flipV="1">
            <a:off x="1192800" y="1444176"/>
            <a:ext cx="9806400" cy="0"/>
          </a:xfrm>
          <a:prstGeom prst="line">
            <a:avLst/>
          </a:prstGeom>
          <a:noFill/>
          <a:ln w="50800" cap="rnd">
            <a:solidFill>
              <a:srgbClr val="E4032C">
                <a:alpha val="45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1" name="CasellaDiTesto 10">
            <a:extLst>
              <a:ext uri="{FF2B5EF4-FFF2-40B4-BE49-F238E27FC236}">
                <a16:creationId xmlns:a16="http://schemas.microsoft.com/office/drawing/2014/main" id="{CA5B1852-C51A-9475-1215-E4E710DD4A82}"/>
              </a:ext>
            </a:extLst>
          </p:cNvPr>
          <p:cNvSpPr txBox="1"/>
          <p:nvPr/>
        </p:nvSpPr>
        <p:spPr>
          <a:xfrm>
            <a:off x="1164153" y="602565"/>
            <a:ext cx="10530355" cy="769441"/>
          </a:xfrm>
          <a:prstGeom prst="rect">
            <a:avLst/>
          </a:prstGeom>
          <a:noFill/>
        </p:spPr>
        <p:txBody>
          <a:bodyPr wrap="square" rtlCol="0">
            <a:spAutoFit/>
          </a:bodyPr>
          <a:lstStyle/>
          <a:p>
            <a:pPr algn="ctr"/>
            <a:r>
              <a:rPr lang="it-IT" sz="4400" dirty="0"/>
              <a:t>	Meteore simulate su background reale(4)</a:t>
            </a:r>
          </a:p>
        </p:txBody>
      </p:sp>
      <p:cxnSp>
        <p:nvCxnSpPr>
          <p:cNvPr id="10" name="Connettore 2 9">
            <a:extLst>
              <a:ext uri="{FF2B5EF4-FFF2-40B4-BE49-F238E27FC236}">
                <a16:creationId xmlns:a16="http://schemas.microsoft.com/office/drawing/2014/main" id="{42604FFF-671A-13E8-09C7-CC6468EC45DD}"/>
              </a:ext>
            </a:extLst>
          </p:cNvPr>
          <p:cNvCxnSpPr/>
          <p:nvPr/>
        </p:nvCxnSpPr>
        <p:spPr>
          <a:xfrm>
            <a:off x="2725496" y="5462476"/>
            <a:ext cx="617376"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2" name="CasellaDiTesto 11">
            <a:extLst>
              <a:ext uri="{FF2B5EF4-FFF2-40B4-BE49-F238E27FC236}">
                <a16:creationId xmlns:a16="http://schemas.microsoft.com/office/drawing/2014/main" id="{E8E65DF3-06C3-F9F3-077A-64D418408D40}"/>
              </a:ext>
            </a:extLst>
          </p:cNvPr>
          <p:cNvSpPr txBox="1"/>
          <p:nvPr/>
        </p:nvSpPr>
        <p:spPr>
          <a:xfrm>
            <a:off x="3398881" y="5262421"/>
            <a:ext cx="1780555" cy="400110"/>
          </a:xfrm>
          <a:prstGeom prst="rect">
            <a:avLst/>
          </a:prstGeom>
          <a:noFill/>
        </p:spPr>
        <p:txBody>
          <a:bodyPr wrap="square" rtlCol="0">
            <a:spAutoFit/>
          </a:bodyPr>
          <a:lstStyle/>
          <a:p>
            <a:r>
              <a:rPr lang="it-IT" sz="2000" dirty="0">
                <a:solidFill>
                  <a:srgbClr val="FF0000"/>
                </a:solidFill>
              </a:rPr>
              <a:t>n eventi rilevati</a:t>
            </a:r>
          </a:p>
        </p:txBody>
      </p:sp>
      <p:sp>
        <p:nvSpPr>
          <p:cNvPr id="15" name="CasellaDiTesto 14">
            <a:extLst>
              <a:ext uri="{FF2B5EF4-FFF2-40B4-BE49-F238E27FC236}">
                <a16:creationId xmlns:a16="http://schemas.microsoft.com/office/drawing/2014/main" id="{6AB0F57A-26DA-0C71-B879-213465D1B4C0}"/>
              </a:ext>
            </a:extLst>
          </p:cNvPr>
          <p:cNvSpPr txBox="1"/>
          <p:nvPr/>
        </p:nvSpPr>
        <p:spPr>
          <a:xfrm>
            <a:off x="1325646" y="5225537"/>
            <a:ext cx="9540707" cy="1107996"/>
          </a:xfrm>
          <a:prstGeom prst="rect">
            <a:avLst/>
          </a:prstGeom>
          <a:noFill/>
        </p:spPr>
        <p:txBody>
          <a:bodyPr wrap="square" rtlCol="0">
            <a:spAutoFit/>
          </a:bodyPr>
          <a:lstStyle/>
          <a:p>
            <a:pPr marL="457200" indent="-457200">
              <a:buClr>
                <a:srgbClr val="E4032C"/>
              </a:buClr>
              <a:buFont typeface="+mj-lt"/>
              <a:buAutoNum type="arabicPeriod" startAt="4"/>
            </a:pPr>
            <a:r>
              <a:rPr lang="it-IT" sz="2200" dirty="0">
                <a:solidFill>
                  <a:srgbClr val="E4032C"/>
                </a:solidFill>
              </a:rPr>
              <a:t>Trigger</a:t>
            </a:r>
          </a:p>
          <a:p>
            <a:pPr>
              <a:buClr>
                <a:srgbClr val="E4032C"/>
              </a:buClr>
            </a:pPr>
            <a:endParaRPr lang="it-IT" sz="2200" dirty="0"/>
          </a:p>
          <a:p>
            <a:pPr marL="457200" indent="-457200">
              <a:buClr>
                <a:srgbClr val="E4032C"/>
              </a:buClr>
              <a:buFont typeface="+mj-lt"/>
              <a:buAutoNum type="arabicPeriod" startAt="5"/>
            </a:pPr>
            <a:r>
              <a:rPr lang="it-IT" sz="2200" dirty="0"/>
              <a:t>Calcolo dell’ </a:t>
            </a:r>
            <a:r>
              <a:rPr lang="it-IT" sz="2200" dirty="0">
                <a:solidFill>
                  <a:srgbClr val="FF0000"/>
                </a:solidFill>
              </a:rPr>
              <a:t>Efficienza</a:t>
            </a:r>
            <a:r>
              <a:rPr lang="it-IT" sz="2200" dirty="0"/>
              <a:t> e dell’</a:t>
            </a:r>
            <a:r>
              <a:rPr lang="it-IT" sz="2200" dirty="0">
                <a:solidFill>
                  <a:srgbClr val="FF0000"/>
                </a:solidFill>
              </a:rPr>
              <a:t>Esposizione</a:t>
            </a:r>
            <a:endParaRPr lang="it-IT" sz="2200" dirty="0"/>
          </a:p>
        </p:txBody>
      </p:sp>
      <p:sp>
        <p:nvSpPr>
          <p:cNvPr id="17" name="Ovale 16">
            <a:extLst>
              <a:ext uri="{FF2B5EF4-FFF2-40B4-BE49-F238E27FC236}">
                <a16:creationId xmlns:a16="http://schemas.microsoft.com/office/drawing/2014/main" id="{5D8E94B3-DDDB-F7D7-1F57-AB5DC93800A4}"/>
              </a:ext>
            </a:extLst>
          </p:cNvPr>
          <p:cNvSpPr/>
          <p:nvPr/>
        </p:nvSpPr>
        <p:spPr>
          <a:xfrm>
            <a:off x="1650766" y="3874607"/>
            <a:ext cx="970138" cy="985806"/>
          </a:xfrm>
          <a:prstGeom prst="ellipse">
            <a:avLst/>
          </a:prstGeom>
          <a:noFill/>
          <a:ln w="28575">
            <a:solidFill>
              <a:srgbClr val="E4032C"/>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it-IT"/>
          </a:p>
        </p:txBody>
      </p:sp>
      <p:sp>
        <p:nvSpPr>
          <p:cNvPr id="18" name="Ovale 17">
            <a:extLst>
              <a:ext uri="{FF2B5EF4-FFF2-40B4-BE49-F238E27FC236}">
                <a16:creationId xmlns:a16="http://schemas.microsoft.com/office/drawing/2014/main" id="{8F2F2325-77E0-1DAE-EE90-834917D2D2EB}"/>
              </a:ext>
            </a:extLst>
          </p:cNvPr>
          <p:cNvSpPr/>
          <p:nvPr/>
        </p:nvSpPr>
        <p:spPr>
          <a:xfrm>
            <a:off x="6184330" y="2466434"/>
            <a:ext cx="965671" cy="949850"/>
          </a:xfrm>
          <a:prstGeom prst="ellipse">
            <a:avLst/>
          </a:prstGeom>
          <a:noFill/>
          <a:ln w="28575">
            <a:solidFill>
              <a:srgbClr val="E4032C"/>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it-IT"/>
          </a:p>
        </p:txBody>
      </p:sp>
      <p:sp>
        <p:nvSpPr>
          <p:cNvPr id="19" name="CasellaDiTesto 18">
            <a:extLst>
              <a:ext uri="{FF2B5EF4-FFF2-40B4-BE49-F238E27FC236}">
                <a16:creationId xmlns:a16="http://schemas.microsoft.com/office/drawing/2014/main" id="{591E8FF8-5774-84C8-A4A2-85B430627670}"/>
              </a:ext>
            </a:extLst>
          </p:cNvPr>
          <p:cNvSpPr txBox="1"/>
          <p:nvPr/>
        </p:nvSpPr>
        <p:spPr>
          <a:xfrm>
            <a:off x="5095649" y="1779187"/>
            <a:ext cx="1812997" cy="310973"/>
          </a:xfrm>
          <a:prstGeom prst="rect">
            <a:avLst/>
          </a:prstGeom>
          <a:noFill/>
        </p:spPr>
        <p:txBody>
          <a:bodyPr wrap="square" rtlCol="0">
            <a:spAutoFit/>
          </a:bodyPr>
          <a:lstStyle/>
          <a:p>
            <a:r>
              <a:rPr lang="it-IT" sz="1400" dirty="0"/>
              <a:t>30/12/2019, 19:53:17</a:t>
            </a:r>
          </a:p>
        </p:txBody>
      </p:sp>
      <p:sp>
        <p:nvSpPr>
          <p:cNvPr id="20" name="CasellaDiTesto 19">
            <a:extLst>
              <a:ext uri="{FF2B5EF4-FFF2-40B4-BE49-F238E27FC236}">
                <a16:creationId xmlns:a16="http://schemas.microsoft.com/office/drawing/2014/main" id="{071F5245-9AD7-FAEE-8306-212A88CA0460}"/>
              </a:ext>
            </a:extLst>
          </p:cNvPr>
          <p:cNvSpPr txBox="1"/>
          <p:nvPr/>
        </p:nvSpPr>
        <p:spPr>
          <a:xfrm>
            <a:off x="1715283" y="4859125"/>
            <a:ext cx="1010213" cy="369332"/>
          </a:xfrm>
          <a:prstGeom prst="rect">
            <a:avLst/>
          </a:prstGeom>
          <a:noFill/>
        </p:spPr>
        <p:txBody>
          <a:bodyPr wrap="none" rtlCol="0">
            <a:spAutoFit/>
          </a:bodyPr>
          <a:lstStyle/>
          <a:p>
            <a:r>
              <a:rPr lang="it-IT" dirty="0"/>
              <a:t>M = +4.5</a:t>
            </a:r>
          </a:p>
        </p:txBody>
      </p:sp>
      <p:sp>
        <p:nvSpPr>
          <p:cNvPr id="21" name="CasellaDiTesto 20">
            <a:extLst>
              <a:ext uri="{FF2B5EF4-FFF2-40B4-BE49-F238E27FC236}">
                <a16:creationId xmlns:a16="http://schemas.microsoft.com/office/drawing/2014/main" id="{8E6D5155-49C5-3708-8826-C957B107388F}"/>
              </a:ext>
            </a:extLst>
          </p:cNvPr>
          <p:cNvSpPr txBox="1"/>
          <p:nvPr/>
        </p:nvSpPr>
        <p:spPr>
          <a:xfrm>
            <a:off x="1459715" y="1781442"/>
            <a:ext cx="1812997" cy="310973"/>
          </a:xfrm>
          <a:prstGeom prst="rect">
            <a:avLst/>
          </a:prstGeom>
          <a:noFill/>
        </p:spPr>
        <p:txBody>
          <a:bodyPr wrap="square" rtlCol="0">
            <a:spAutoFit/>
          </a:bodyPr>
          <a:lstStyle/>
          <a:p>
            <a:r>
              <a:rPr lang="it-IT" sz="1400" dirty="0"/>
              <a:t>30/12/2019, 19:53:17</a:t>
            </a:r>
          </a:p>
        </p:txBody>
      </p:sp>
      <p:sp>
        <p:nvSpPr>
          <p:cNvPr id="22" name="CasellaDiTesto 21">
            <a:extLst>
              <a:ext uri="{FF2B5EF4-FFF2-40B4-BE49-F238E27FC236}">
                <a16:creationId xmlns:a16="http://schemas.microsoft.com/office/drawing/2014/main" id="{AFDD0AF6-DDA8-A554-713E-DCFA1B74BF6F}"/>
              </a:ext>
            </a:extLst>
          </p:cNvPr>
          <p:cNvSpPr txBox="1"/>
          <p:nvPr/>
        </p:nvSpPr>
        <p:spPr>
          <a:xfrm>
            <a:off x="5515804" y="4833389"/>
            <a:ext cx="835485" cy="369332"/>
          </a:xfrm>
          <a:prstGeom prst="rect">
            <a:avLst/>
          </a:prstGeom>
          <a:noFill/>
        </p:spPr>
        <p:txBody>
          <a:bodyPr wrap="none" rtlCol="0">
            <a:spAutoFit/>
          </a:bodyPr>
          <a:lstStyle/>
          <a:p>
            <a:r>
              <a:rPr lang="it-IT" dirty="0"/>
              <a:t>M = +2</a:t>
            </a:r>
          </a:p>
        </p:txBody>
      </p:sp>
      <p:sp>
        <p:nvSpPr>
          <p:cNvPr id="25" name="Ovale 24">
            <a:extLst>
              <a:ext uri="{FF2B5EF4-FFF2-40B4-BE49-F238E27FC236}">
                <a16:creationId xmlns:a16="http://schemas.microsoft.com/office/drawing/2014/main" id="{465786DD-0D5D-7763-9D31-86803F9706C3}"/>
              </a:ext>
            </a:extLst>
          </p:cNvPr>
          <p:cNvSpPr/>
          <p:nvPr/>
        </p:nvSpPr>
        <p:spPr>
          <a:xfrm>
            <a:off x="9090494" y="2728576"/>
            <a:ext cx="965671" cy="949850"/>
          </a:xfrm>
          <a:prstGeom prst="ellipse">
            <a:avLst/>
          </a:prstGeom>
          <a:noFill/>
          <a:ln w="28575">
            <a:solidFill>
              <a:srgbClr val="E4032C"/>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it-IT"/>
          </a:p>
        </p:txBody>
      </p:sp>
      <p:sp>
        <p:nvSpPr>
          <p:cNvPr id="26" name="CasellaDiTesto 25">
            <a:extLst>
              <a:ext uri="{FF2B5EF4-FFF2-40B4-BE49-F238E27FC236}">
                <a16:creationId xmlns:a16="http://schemas.microsoft.com/office/drawing/2014/main" id="{312CDF06-022B-8117-EF8B-CA57DD1B5A70}"/>
              </a:ext>
            </a:extLst>
          </p:cNvPr>
          <p:cNvSpPr txBox="1"/>
          <p:nvPr/>
        </p:nvSpPr>
        <p:spPr>
          <a:xfrm>
            <a:off x="9148113" y="4833389"/>
            <a:ext cx="835485" cy="369332"/>
          </a:xfrm>
          <a:prstGeom prst="rect">
            <a:avLst/>
          </a:prstGeom>
          <a:noFill/>
        </p:spPr>
        <p:txBody>
          <a:bodyPr wrap="none" rtlCol="0">
            <a:spAutoFit/>
          </a:bodyPr>
          <a:lstStyle/>
          <a:p>
            <a:r>
              <a:rPr lang="it-IT" dirty="0"/>
              <a:t>M = +0</a:t>
            </a:r>
          </a:p>
        </p:txBody>
      </p:sp>
      <p:sp>
        <p:nvSpPr>
          <p:cNvPr id="27" name="CasellaDiTesto 26">
            <a:extLst>
              <a:ext uri="{FF2B5EF4-FFF2-40B4-BE49-F238E27FC236}">
                <a16:creationId xmlns:a16="http://schemas.microsoft.com/office/drawing/2014/main" id="{5E7488FF-5346-98B5-5719-9723715A6B95}"/>
              </a:ext>
            </a:extLst>
          </p:cNvPr>
          <p:cNvSpPr txBox="1"/>
          <p:nvPr/>
        </p:nvSpPr>
        <p:spPr>
          <a:xfrm>
            <a:off x="8714685" y="1779187"/>
            <a:ext cx="1812997" cy="310973"/>
          </a:xfrm>
          <a:prstGeom prst="rect">
            <a:avLst/>
          </a:prstGeom>
          <a:noFill/>
        </p:spPr>
        <p:txBody>
          <a:bodyPr wrap="square" rtlCol="0">
            <a:spAutoFit/>
          </a:bodyPr>
          <a:lstStyle/>
          <a:p>
            <a:r>
              <a:rPr lang="it-IT" sz="1400" dirty="0"/>
              <a:t>30/12/2019, 18:30:01</a:t>
            </a:r>
          </a:p>
        </p:txBody>
      </p:sp>
      <p:pic>
        <p:nvPicPr>
          <p:cNvPr id="2" name="Picture 4">
            <a:extLst>
              <a:ext uri="{FF2B5EF4-FFF2-40B4-BE49-F238E27FC236}">
                <a16:creationId xmlns:a16="http://schemas.microsoft.com/office/drawing/2014/main" id="{18B567B6-55A1-86E1-CCDB-E377FF4A5E77}"/>
              </a:ext>
            </a:extLst>
          </p:cNvPr>
          <p:cNvPicPr>
            <a:picLocks noChangeAspect="1"/>
          </p:cNvPicPr>
          <p:nvPr/>
        </p:nvPicPr>
        <p:blipFill>
          <a:blip r:embed="rId6"/>
          <a:stretch>
            <a:fillRect/>
          </a:stretch>
        </p:blipFill>
        <p:spPr>
          <a:xfrm>
            <a:off x="843449" y="69906"/>
            <a:ext cx="1312423" cy="1286189"/>
          </a:xfrm>
          <a:prstGeom prst="rect">
            <a:avLst/>
          </a:prstGeom>
        </p:spPr>
      </p:pic>
    </p:spTree>
    <p:extLst>
      <p:ext uri="{BB962C8B-B14F-4D97-AF65-F5344CB8AC3E}">
        <p14:creationId xmlns:p14="http://schemas.microsoft.com/office/powerpoint/2010/main" val="35471541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a:extLst>
              <a:ext uri="{FF2B5EF4-FFF2-40B4-BE49-F238E27FC236}">
                <a16:creationId xmlns:a16="http://schemas.microsoft.com/office/drawing/2014/main" id="{9DB66F68-A69E-DFBA-C14C-0B188B8F0D8A}"/>
              </a:ext>
            </a:extLst>
          </p:cNvPr>
          <p:cNvSpPr>
            <a:spLocks noGrp="1"/>
          </p:cNvSpPr>
          <p:nvPr>
            <p:ph type="dt" sz="half" idx="10"/>
          </p:nvPr>
        </p:nvSpPr>
        <p:spPr/>
        <p:txBody>
          <a:bodyPr/>
          <a:lstStyle/>
          <a:p>
            <a:r>
              <a:rPr lang="it-IT"/>
              <a:t>17 novembre</a:t>
            </a:r>
          </a:p>
        </p:txBody>
      </p:sp>
      <p:sp>
        <p:nvSpPr>
          <p:cNvPr id="5" name="Segnaposto piè di pagina 4">
            <a:extLst>
              <a:ext uri="{FF2B5EF4-FFF2-40B4-BE49-F238E27FC236}">
                <a16:creationId xmlns:a16="http://schemas.microsoft.com/office/drawing/2014/main" id="{2A6E0125-7F0B-F9B3-61BB-716E95F136DB}"/>
              </a:ext>
            </a:extLst>
          </p:cNvPr>
          <p:cNvSpPr>
            <a:spLocks noGrp="1"/>
          </p:cNvSpPr>
          <p:nvPr>
            <p:ph type="ftr" sz="quarter" idx="11"/>
          </p:nvPr>
        </p:nvSpPr>
        <p:spPr/>
        <p:txBody>
          <a:bodyPr/>
          <a:lstStyle/>
          <a:p>
            <a:r>
              <a:rPr lang="it-IT" dirty="0"/>
              <a:t>Francesca Ferraiuolo</a:t>
            </a:r>
          </a:p>
        </p:txBody>
      </p:sp>
      <p:sp>
        <p:nvSpPr>
          <p:cNvPr id="6" name="Segnaposto numero diapositiva 5">
            <a:extLst>
              <a:ext uri="{FF2B5EF4-FFF2-40B4-BE49-F238E27FC236}">
                <a16:creationId xmlns:a16="http://schemas.microsoft.com/office/drawing/2014/main" id="{4D34A74E-31AD-63BA-DE14-8E5C5BE7051B}"/>
              </a:ext>
            </a:extLst>
          </p:cNvPr>
          <p:cNvSpPr>
            <a:spLocks noGrp="1"/>
          </p:cNvSpPr>
          <p:nvPr>
            <p:ph type="sldNum" sz="quarter" idx="12"/>
          </p:nvPr>
        </p:nvSpPr>
        <p:spPr/>
        <p:txBody>
          <a:bodyPr/>
          <a:lstStyle/>
          <a:p>
            <a:fld id="{089C51E2-46E0-4224-9505-548D94738F32}" type="slidenum">
              <a:rPr lang="it-IT" smtClean="0"/>
              <a:t>15</a:t>
            </a:fld>
            <a:endParaRPr lang="it-IT"/>
          </a:p>
        </p:txBody>
      </p:sp>
      <p:sp>
        <p:nvSpPr>
          <p:cNvPr id="8" name="Line 6">
            <a:extLst>
              <a:ext uri="{FF2B5EF4-FFF2-40B4-BE49-F238E27FC236}">
                <a16:creationId xmlns:a16="http://schemas.microsoft.com/office/drawing/2014/main" id="{28472638-41AC-C83A-AE5F-7A46D8C21C2C}"/>
              </a:ext>
            </a:extLst>
          </p:cNvPr>
          <p:cNvSpPr>
            <a:spLocks noChangeShapeType="1"/>
          </p:cNvSpPr>
          <p:nvPr/>
        </p:nvSpPr>
        <p:spPr bwMode="auto">
          <a:xfrm flipV="1">
            <a:off x="1192800" y="6356350"/>
            <a:ext cx="9806400" cy="0"/>
          </a:xfrm>
          <a:prstGeom prst="line">
            <a:avLst/>
          </a:prstGeom>
          <a:noFill/>
          <a:ln w="50800" cap="rnd">
            <a:solidFill>
              <a:srgbClr val="E4032C">
                <a:alpha val="45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 name="Line 6">
            <a:extLst>
              <a:ext uri="{FF2B5EF4-FFF2-40B4-BE49-F238E27FC236}">
                <a16:creationId xmlns:a16="http://schemas.microsoft.com/office/drawing/2014/main" id="{D7502536-9655-1FC5-93A9-3D68ACBD75D9}"/>
              </a:ext>
            </a:extLst>
          </p:cNvPr>
          <p:cNvSpPr>
            <a:spLocks noChangeShapeType="1"/>
          </p:cNvSpPr>
          <p:nvPr/>
        </p:nvSpPr>
        <p:spPr bwMode="auto">
          <a:xfrm flipV="1">
            <a:off x="1192800" y="1444176"/>
            <a:ext cx="9806400" cy="0"/>
          </a:xfrm>
          <a:prstGeom prst="line">
            <a:avLst/>
          </a:prstGeom>
          <a:noFill/>
          <a:ln w="50800" cap="rnd">
            <a:solidFill>
              <a:srgbClr val="E4032C">
                <a:alpha val="45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0" name="CasellaDiTesto 9">
            <a:extLst>
              <a:ext uri="{FF2B5EF4-FFF2-40B4-BE49-F238E27FC236}">
                <a16:creationId xmlns:a16="http://schemas.microsoft.com/office/drawing/2014/main" id="{CB971301-6EAB-5534-2973-200631784867}"/>
              </a:ext>
            </a:extLst>
          </p:cNvPr>
          <p:cNvSpPr txBox="1"/>
          <p:nvPr/>
        </p:nvSpPr>
        <p:spPr>
          <a:xfrm>
            <a:off x="2923592" y="597160"/>
            <a:ext cx="6344816" cy="769441"/>
          </a:xfrm>
          <a:prstGeom prst="rect">
            <a:avLst/>
          </a:prstGeom>
          <a:noFill/>
        </p:spPr>
        <p:txBody>
          <a:bodyPr wrap="square" rtlCol="0">
            <a:spAutoFit/>
          </a:bodyPr>
          <a:lstStyle/>
          <a:p>
            <a:pPr algn="ctr"/>
            <a:r>
              <a:rPr lang="it-IT" sz="4400" dirty="0"/>
              <a:t>Efficienza (1)</a:t>
            </a:r>
          </a:p>
        </p:txBody>
      </p:sp>
      <p:pic>
        <p:nvPicPr>
          <p:cNvPr id="15" name="Immagine 14">
            <a:extLst>
              <a:ext uri="{FF2B5EF4-FFF2-40B4-BE49-F238E27FC236}">
                <a16:creationId xmlns:a16="http://schemas.microsoft.com/office/drawing/2014/main" id="{A3587B3B-03F8-C8F4-533D-A44F70FFA9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922" y="2051775"/>
            <a:ext cx="6509954" cy="2874785"/>
          </a:xfrm>
          <a:prstGeom prst="rect">
            <a:avLst/>
          </a:prstGeom>
        </p:spPr>
      </p:pic>
      <p:sp>
        <p:nvSpPr>
          <p:cNvPr id="17" name="CasellaDiTesto 16">
            <a:extLst>
              <a:ext uri="{FF2B5EF4-FFF2-40B4-BE49-F238E27FC236}">
                <a16:creationId xmlns:a16="http://schemas.microsoft.com/office/drawing/2014/main" id="{B59E243E-4507-ED7F-6894-9693893F6912}"/>
              </a:ext>
            </a:extLst>
          </p:cNvPr>
          <p:cNvSpPr txBox="1"/>
          <p:nvPr/>
        </p:nvSpPr>
        <p:spPr>
          <a:xfrm>
            <a:off x="5207941" y="4452811"/>
            <a:ext cx="340158" cy="461665"/>
          </a:xfrm>
          <a:prstGeom prst="rect">
            <a:avLst/>
          </a:prstGeom>
          <a:noFill/>
        </p:spPr>
        <p:txBody>
          <a:bodyPr wrap="none" rtlCol="0">
            <a:spAutoFit/>
          </a:bodyPr>
          <a:lstStyle/>
          <a:p>
            <a:r>
              <a:rPr lang="it-IT" sz="2400" dirty="0">
                <a:solidFill>
                  <a:srgbClr val="E4032C"/>
                </a:solidFill>
              </a:rPr>
              <a:t>1</a:t>
            </a:r>
          </a:p>
        </p:txBody>
      </p:sp>
      <p:sp>
        <p:nvSpPr>
          <p:cNvPr id="18" name="CasellaDiTesto 17">
            <a:extLst>
              <a:ext uri="{FF2B5EF4-FFF2-40B4-BE49-F238E27FC236}">
                <a16:creationId xmlns:a16="http://schemas.microsoft.com/office/drawing/2014/main" id="{7286B70E-8180-E187-1935-EE6EAB10B204}"/>
              </a:ext>
            </a:extLst>
          </p:cNvPr>
          <p:cNvSpPr txBox="1"/>
          <p:nvPr/>
        </p:nvSpPr>
        <p:spPr>
          <a:xfrm>
            <a:off x="4384344" y="4596230"/>
            <a:ext cx="340158" cy="461665"/>
          </a:xfrm>
          <a:prstGeom prst="rect">
            <a:avLst/>
          </a:prstGeom>
          <a:noFill/>
        </p:spPr>
        <p:txBody>
          <a:bodyPr wrap="none" rtlCol="0">
            <a:spAutoFit/>
          </a:bodyPr>
          <a:lstStyle/>
          <a:p>
            <a:r>
              <a:rPr lang="it-IT" sz="2400" dirty="0">
                <a:solidFill>
                  <a:srgbClr val="E4032C"/>
                </a:solidFill>
              </a:rPr>
              <a:t>2</a:t>
            </a:r>
          </a:p>
        </p:txBody>
      </p:sp>
      <p:sp>
        <p:nvSpPr>
          <p:cNvPr id="19" name="CasellaDiTesto 18">
            <a:extLst>
              <a:ext uri="{FF2B5EF4-FFF2-40B4-BE49-F238E27FC236}">
                <a16:creationId xmlns:a16="http://schemas.microsoft.com/office/drawing/2014/main" id="{0BC5E235-AB09-3339-666F-28FFDF9268A5}"/>
              </a:ext>
            </a:extLst>
          </p:cNvPr>
          <p:cNvSpPr txBox="1"/>
          <p:nvPr/>
        </p:nvSpPr>
        <p:spPr>
          <a:xfrm>
            <a:off x="1344036" y="4596229"/>
            <a:ext cx="285934" cy="461665"/>
          </a:xfrm>
          <a:prstGeom prst="rect">
            <a:avLst/>
          </a:prstGeom>
          <a:noFill/>
        </p:spPr>
        <p:txBody>
          <a:bodyPr wrap="square" rtlCol="0">
            <a:spAutoFit/>
          </a:bodyPr>
          <a:lstStyle/>
          <a:p>
            <a:r>
              <a:rPr lang="it-IT" sz="2400" dirty="0">
                <a:solidFill>
                  <a:srgbClr val="E4032C"/>
                </a:solidFill>
              </a:rPr>
              <a:t>7</a:t>
            </a:r>
          </a:p>
        </p:txBody>
      </p:sp>
      <p:sp>
        <p:nvSpPr>
          <p:cNvPr id="20" name="CasellaDiTesto 19">
            <a:extLst>
              <a:ext uri="{FF2B5EF4-FFF2-40B4-BE49-F238E27FC236}">
                <a16:creationId xmlns:a16="http://schemas.microsoft.com/office/drawing/2014/main" id="{A92E2CE1-B950-7A91-DCA5-63C357E9BC8E}"/>
              </a:ext>
            </a:extLst>
          </p:cNvPr>
          <p:cNvSpPr txBox="1"/>
          <p:nvPr/>
        </p:nvSpPr>
        <p:spPr>
          <a:xfrm>
            <a:off x="1689551" y="1620887"/>
            <a:ext cx="5068695" cy="430887"/>
          </a:xfrm>
          <a:prstGeom prst="rect">
            <a:avLst/>
          </a:prstGeom>
          <a:noFill/>
        </p:spPr>
        <p:txBody>
          <a:bodyPr wrap="none" rtlCol="0">
            <a:spAutoFit/>
          </a:bodyPr>
          <a:lstStyle/>
          <a:p>
            <a:pPr marL="285750" indent="-285750">
              <a:buClr>
                <a:srgbClr val="E4032C"/>
              </a:buClr>
              <a:buFont typeface="Arial" panose="020B0604020202020204" pitchFamily="34" charset="0"/>
              <a:buChar char="•"/>
            </a:pPr>
            <a:r>
              <a:rPr lang="it-IT" sz="2200" dirty="0"/>
              <a:t>Dati utilizzati, 30/12/2019 – 31/12/2019</a:t>
            </a:r>
          </a:p>
        </p:txBody>
      </p:sp>
      <mc:AlternateContent xmlns:mc="http://schemas.openxmlformats.org/markup-compatibility/2006" xmlns:a14="http://schemas.microsoft.com/office/drawing/2010/main">
        <mc:Choice Requires="a14">
          <p:sp>
            <p:nvSpPr>
              <p:cNvPr id="14" name="CasellaDiTesto 13">
                <a:extLst>
                  <a:ext uri="{FF2B5EF4-FFF2-40B4-BE49-F238E27FC236}">
                    <a16:creationId xmlns:a16="http://schemas.microsoft.com/office/drawing/2014/main" id="{C8204BF3-354E-DA72-F66A-69B9047264AD}"/>
                  </a:ext>
                </a:extLst>
              </p:cNvPr>
              <p:cNvSpPr txBox="1"/>
              <p:nvPr/>
            </p:nvSpPr>
            <p:spPr>
              <a:xfrm>
                <a:off x="7592611" y="2536448"/>
                <a:ext cx="4032579" cy="1785104"/>
              </a:xfrm>
              <a:prstGeom prst="rect">
                <a:avLst/>
              </a:prstGeom>
              <a:noFill/>
            </p:spPr>
            <p:txBody>
              <a:bodyPr wrap="none" rtlCol="0">
                <a:spAutoFit/>
              </a:bodyPr>
              <a:lstStyle/>
              <a:p>
                <a:pPr marL="285750" indent="-285750">
                  <a:buClr>
                    <a:srgbClr val="E4032C"/>
                  </a:buClr>
                  <a:buFont typeface="Arial" panose="020B0604020202020204" pitchFamily="34" charset="0"/>
                  <a:buChar char="•"/>
                </a:pPr>
                <a:r>
                  <a:rPr lang="it-IT" sz="2200" dirty="0"/>
                  <a:t>Ogni orbita </a:t>
                </a:r>
                <a14:m>
                  <m:oMath xmlns:m="http://schemas.openxmlformats.org/officeDocument/2006/math">
                    <m:r>
                      <a:rPr lang="it-IT" sz="2200" i="1" smtClean="0">
                        <a:latin typeface="Cambria Math" panose="02040503050406030204" pitchFamily="18" charset="0"/>
                        <a:ea typeface="Cambria Math" panose="02040503050406030204" pitchFamily="18" charset="0"/>
                      </a:rPr>
                      <m:t>≅</m:t>
                    </m:r>
                  </m:oMath>
                </a14:m>
                <a:r>
                  <a:rPr lang="it-IT" sz="2200" dirty="0"/>
                  <a:t> 15 file</a:t>
                </a:r>
              </a:p>
              <a:p>
                <a:pPr marL="285750" indent="-285750">
                  <a:buClr>
                    <a:srgbClr val="E4032C"/>
                  </a:buClr>
                  <a:buFont typeface="Arial" panose="020B0604020202020204" pitchFamily="34" charset="0"/>
                  <a:buChar char="•"/>
                </a:pPr>
                <a:endParaRPr lang="it-IT" sz="2200" dirty="0"/>
              </a:p>
              <a:p>
                <a:pPr marL="285750" indent="-285750">
                  <a:buClr>
                    <a:srgbClr val="E4032C"/>
                  </a:buClr>
                  <a:buFont typeface="Arial" panose="020B0604020202020204" pitchFamily="34" charset="0"/>
                  <a:buChar char="•"/>
                </a:pPr>
                <a:r>
                  <a:rPr lang="it-IT" sz="2200" dirty="0"/>
                  <a:t> </a:t>
                </a:r>
                <a14:m>
                  <m:oMath xmlns:m="http://schemas.openxmlformats.org/officeDocument/2006/math">
                    <m:r>
                      <a:rPr lang="it-IT" sz="2200" b="0" i="1" smtClean="0">
                        <a:latin typeface="Cambria Math" panose="02040503050406030204" pitchFamily="18" charset="0"/>
                      </a:rPr>
                      <m:t>𝐹𝑖𝑙𝑒</m:t>
                    </m:r>
                    <m:r>
                      <a:rPr lang="it-IT" sz="2200" b="0" i="1" smtClean="0">
                        <a:latin typeface="Cambria Math" panose="02040503050406030204" pitchFamily="18" charset="0"/>
                      </a:rPr>
                      <m:t>=3200 </m:t>
                    </m:r>
                    <m:r>
                      <a:rPr lang="it-IT" sz="2200" b="0" i="1" smtClean="0">
                        <a:latin typeface="Cambria Math" panose="02040503050406030204" pitchFamily="18" charset="0"/>
                      </a:rPr>
                      <m:t>𝐺𝑇𝑈</m:t>
                    </m:r>
                    <m:r>
                      <a:rPr lang="it-IT" sz="2200" b="0" i="1" smtClean="0">
                        <a:latin typeface="Cambria Math" panose="02040503050406030204" pitchFamily="18" charset="0"/>
                      </a:rPr>
                      <m:t>=131,07 </m:t>
                    </m:r>
                    <m:r>
                      <a:rPr lang="it-IT" sz="2200" b="0" i="1" smtClean="0">
                        <a:latin typeface="Cambria Math" panose="02040503050406030204" pitchFamily="18" charset="0"/>
                      </a:rPr>
                      <m:t>𝑠</m:t>
                    </m:r>
                  </m:oMath>
                </a14:m>
                <a:endParaRPr lang="it-IT" sz="2200" b="0" dirty="0"/>
              </a:p>
              <a:p>
                <a:pPr marL="285750" indent="-285750">
                  <a:buClr>
                    <a:srgbClr val="E4032C"/>
                  </a:buClr>
                  <a:buFont typeface="Arial" panose="020B0604020202020204" pitchFamily="34" charset="0"/>
                  <a:buChar char="•"/>
                </a:pPr>
                <a:endParaRPr lang="it-IT" sz="2200" dirty="0"/>
              </a:p>
              <a:p>
                <a:pPr marL="285750" indent="-285750">
                  <a:buClr>
                    <a:srgbClr val="E4032C"/>
                  </a:buClr>
                  <a:buFont typeface="Arial" panose="020B0604020202020204" pitchFamily="34" charset="0"/>
                  <a:buChar char="•"/>
                </a:pPr>
                <a14:m>
                  <m:oMath xmlns:m="http://schemas.openxmlformats.org/officeDocument/2006/math">
                    <m:r>
                      <a:rPr lang="it-IT" sz="2200" b="0" i="1" smtClean="0">
                        <a:latin typeface="Cambria Math" panose="02040503050406030204" pitchFamily="18" charset="0"/>
                      </a:rPr>
                      <m:t>𝑂𝑟𝑏𝑖𝑡𝑎</m:t>
                    </m:r>
                    <m:r>
                      <a:rPr lang="it-IT" sz="2200" b="0" i="1" smtClean="0">
                        <a:latin typeface="Cambria Math" panose="02040503050406030204" pitchFamily="18" charset="0"/>
                        <a:ea typeface="Cambria Math" panose="02040503050406030204" pitchFamily="18" charset="0"/>
                      </a:rPr>
                      <m:t>≅2000 </m:t>
                    </m:r>
                    <m:r>
                      <a:rPr lang="it-IT" sz="2200" b="0" i="1" smtClean="0">
                        <a:latin typeface="Cambria Math" panose="02040503050406030204" pitchFamily="18" charset="0"/>
                        <a:ea typeface="Cambria Math" panose="02040503050406030204" pitchFamily="18" charset="0"/>
                      </a:rPr>
                      <m:t>𝑠</m:t>
                    </m:r>
                  </m:oMath>
                </a14:m>
                <a:endParaRPr lang="it-IT" sz="2200" dirty="0"/>
              </a:p>
            </p:txBody>
          </p:sp>
        </mc:Choice>
        <mc:Fallback xmlns="">
          <p:sp>
            <p:nvSpPr>
              <p:cNvPr id="14" name="CasellaDiTesto 13">
                <a:extLst>
                  <a:ext uri="{FF2B5EF4-FFF2-40B4-BE49-F238E27FC236}">
                    <a16:creationId xmlns:a16="http://schemas.microsoft.com/office/drawing/2014/main" id="{C8204BF3-354E-DA72-F66A-69B9047264AD}"/>
                  </a:ext>
                </a:extLst>
              </p:cNvPr>
              <p:cNvSpPr txBox="1">
                <a:spLocks noRot="1" noChangeAspect="1" noMove="1" noResize="1" noEditPoints="1" noAdjustHandles="1" noChangeArrowheads="1" noChangeShapeType="1" noTextEdit="1"/>
              </p:cNvSpPr>
              <p:nvPr/>
            </p:nvSpPr>
            <p:spPr>
              <a:xfrm>
                <a:off x="7592611" y="2536448"/>
                <a:ext cx="4032579" cy="1785104"/>
              </a:xfrm>
              <a:prstGeom prst="rect">
                <a:avLst/>
              </a:prstGeom>
              <a:blipFill>
                <a:blip r:embed="rId4"/>
                <a:stretch>
                  <a:fillRect l="-1815" t="-2389" b="-4778"/>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16" name="CasellaDiTesto 15">
                <a:extLst>
                  <a:ext uri="{FF2B5EF4-FFF2-40B4-BE49-F238E27FC236}">
                    <a16:creationId xmlns:a16="http://schemas.microsoft.com/office/drawing/2014/main" id="{D0D57529-3E28-1D16-F5C7-9C9F2DB3D65D}"/>
                  </a:ext>
                </a:extLst>
              </p:cNvPr>
              <p:cNvSpPr txBox="1"/>
              <p:nvPr/>
            </p:nvSpPr>
            <p:spPr>
              <a:xfrm>
                <a:off x="4331029" y="5341620"/>
                <a:ext cx="3529941" cy="683713"/>
              </a:xfrm>
              <a:prstGeom prst="rect">
                <a:avLst/>
              </a:prstGeom>
              <a:noFill/>
            </p:spPr>
            <p:txBody>
              <a:bodyPr wrap="none" rtlCol="0">
                <a:spAutoFit/>
              </a:bodyPr>
              <a:lstStyle/>
              <a:p>
                <a:pPr marL="285750" indent="-285750">
                  <a:buClr>
                    <a:srgbClr val="E4032C"/>
                  </a:buClr>
                  <a:buFont typeface="Arial" panose="020B0604020202020204" pitchFamily="34" charset="0"/>
                  <a:buChar char="•"/>
                </a:pPr>
                <a14:m>
                  <m:oMath xmlns:m="http://schemas.openxmlformats.org/officeDocument/2006/math">
                    <m:r>
                      <a:rPr lang="it-IT" sz="2500" i="1" smtClean="0">
                        <a:latin typeface="Cambria Math" panose="02040503050406030204" pitchFamily="18" charset="0"/>
                        <a:ea typeface="Cambria Math" panose="02040503050406030204" pitchFamily="18" charset="0"/>
                      </a:rPr>
                      <m:t>𝜂</m:t>
                    </m:r>
                    <m:d>
                      <m:dPr>
                        <m:ctrlPr>
                          <a:rPr lang="it-IT" sz="2500" b="0" i="1" smtClean="0">
                            <a:latin typeface="Cambria Math" panose="02040503050406030204" pitchFamily="18" charset="0"/>
                            <a:ea typeface="Cambria Math" panose="02040503050406030204" pitchFamily="18" charset="0"/>
                          </a:rPr>
                        </m:ctrlPr>
                      </m:dPr>
                      <m:e>
                        <m:r>
                          <a:rPr lang="it-IT" sz="2500" b="0" i="1" smtClean="0">
                            <a:latin typeface="Cambria Math" panose="02040503050406030204" pitchFamily="18" charset="0"/>
                            <a:ea typeface="Cambria Math" panose="02040503050406030204" pitchFamily="18" charset="0"/>
                          </a:rPr>
                          <m:t>𝑀</m:t>
                        </m:r>
                      </m:e>
                    </m:d>
                    <m:r>
                      <a:rPr lang="it-IT" sz="2500" b="0" i="1" smtClean="0">
                        <a:latin typeface="Cambria Math" panose="02040503050406030204" pitchFamily="18" charset="0"/>
                        <a:ea typeface="Cambria Math" panose="02040503050406030204" pitchFamily="18" charset="0"/>
                      </a:rPr>
                      <m:t>= </m:t>
                    </m:r>
                    <m:f>
                      <m:fPr>
                        <m:ctrlPr>
                          <a:rPr lang="it-IT" sz="2500" b="0" i="1" smtClean="0">
                            <a:latin typeface="Cambria Math" panose="02040503050406030204" pitchFamily="18" charset="0"/>
                            <a:ea typeface="Cambria Math" panose="02040503050406030204" pitchFamily="18" charset="0"/>
                          </a:rPr>
                        </m:ctrlPr>
                      </m:fPr>
                      <m:num>
                        <m:sSub>
                          <m:sSubPr>
                            <m:ctrlPr>
                              <a:rPr lang="it-IT" sz="2500" b="0" i="1" smtClean="0">
                                <a:latin typeface="Cambria Math" panose="02040503050406030204" pitchFamily="18" charset="0"/>
                                <a:ea typeface="Cambria Math" panose="02040503050406030204" pitchFamily="18" charset="0"/>
                              </a:rPr>
                            </m:ctrlPr>
                          </m:sSubPr>
                          <m:e>
                            <m:r>
                              <a:rPr lang="it-IT" sz="2500" b="0" i="1" smtClean="0">
                                <a:latin typeface="Cambria Math" panose="02040503050406030204" pitchFamily="18" charset="0"/>
                                <a:ea typeface="Cambria Math" panose="02040503050406030204" pitchFamily="18" charset="0"/>
                              </a:rPr>
                              <m:t>𝑛</m:t>
                            </m:r>
                          </m:e>
                          <m:sub>
                            <m:r>
                              <a:rPr lang="it-IT" sz="2500" b="0" i="1" smtClean="0">
                                <a:latin typeface="Cambria Math" panose="02040503050406030204" pitchFamily="18" charset="0"/>
                                <a:ea typeface="Cambria Math" panose="02040503050406030204" pitchFamily="18" charset="0"/>
                              </a:rPr>
                              <m:t>𝑒𝑣𝑒𝑛𝑡𝑖𝑡𝑟𝑖𝑔𝑔𝑒𝑟𝑎𝑡𝑖</m:t>
                            </m:r>
                          </m:sub>
                        </m:sSub>
                      </m:num>
                      <m:den>
                        <m:sSub>
                          <m:sSubPr>
                            <m:ctrlPr>
                              <a:rPr lang="it-IT" sz="2500" b="0" i="1" smtClean="0">
                                <a:latin typeface="Cambria Math" panose="02040503050406030204" pitchFamily="18" charset="0"/>
                                <a:ea typeface="Cambria Math" panose="02040503050406030204" pitchFamily="18" charset="0"/>
                              </a:rPr>
                            </m:ctrlPr>
                          </m:sSubPr>
                          <m:e>
                            <m:r>
                              <a:rPr lang="it-IT" sz="2500" b="0" i="1" smtClean="0">
                                <a:latin typeface="Cambria Math" panose="02040503050406030204" pitchFamily="18" charset="0"/>
                                <a:ea typeface="Cambria Math" panose="02040503050406030204" pitchFamily="18" charset="0"/>
                              </a:rPr>
                              <m:t>𝑛</m:t>
                            </m:r>
                          </m:e>
                          <m:sub>
                            <m:r>
                              <a:rPr lang="it-IT" sz="2500" b="0" i="1" smtClean="0">
                                <a:latin typeface="Cambria Math" panose="02040503050406030204" pitchFamily="18" charset="0"/>
                                <a:ea typeface="Cambria Math" panose="02040503050406030204" pitchFamily="18" charset="0"/>
                              </a:rPr>
                              <m:t>𝑒𝑣𝑒𝑛𝑡𝑖𝑡𝑜𝑡𝑎𝑙𝑖</m:t>
                            </m:r>
                          </m:sub>
                        </m:sSub>
                      </m:den>
                    </m:f>
                  </m:oMath>
                </a14:m>
                <a:endParaRPr lang="it-IT" sz="2500" dirty="0"/>
              </a:p>
            </p:txBody>
          </p:sp>
        </mc:Choice>
        <mc:Fallback xmlns="">
          <p:sp>
            <p:nvSpPr>
              <p:cNvPr id="16" name="CasellaDiTesto 15">
                <a:extLst>
                  <a:ext uri="{FF2B5EF4-FFF2-40B4-BE49-F238E27FC236}">
                    <a16:creationId xmlns:a16="http://schemas.microsoft.com/office/drawing/2014/main" id="{D0D57529-3E28-1D16-F5C7-9C9F2DB3D65D}"/>
                  </a:ext>
                </a:extLst>
              </p:cNvPr>
              <p:cNvSpPr txBox="1">
                <a:spLocks noRot="1" noChangeAspect="1" noMove="1" noResize="1" noEditPoints="1" noAdjustHandles="1" noChangeArrowheads="1" noChangeShapeType="1" noTextEdit="1"/>
              </p:cNvSpPr>
              <p:nvPr/>
            </p:nvSpPr>
            <p:spPr>
              <a:xfrm>
                <a:off x="4331029" y="5341620"/>
                <a:ext cx="3529941" cy="683713"/>
              </a:xfrm>
              <a:prstGeom prst="rect">
                <a:avLst/>
              </a:prstGeom>
              <a:blipFill>
                <a:blip r:embed="rId6"/>
                <a:stretch>
                  <a:fillRect/>
                </a:stretch>
              </a:blipFill>
            </p:spPr>
            <p:txBody>
              <a:bodyPr/>
              <a:lstStyle/>
              <a:p>
                <a:r>
                  <a:rPr lang="it-IT">
                    <a:noFill/>
                  </a:rPr>
                  <a:t> </a:t>
                </a:r>
              </a:p>
            </p:txBody>
          </p:sp>
        </mc:Fallback>
      </mc:AlternateContent>
      <p:pic>
        <p:nvPicPr>
          <p:cNvPr id="2" name="Picture 4">
            <a:extLst>
              <a:ext uri="{FF2B5EF4-FFF2-40B4-BE49-F238E27FC236}">
                <a16:creationId xmlns:a16="http://schemas.microsoft.com/office/drawing/2014/main" id="{03851021-06C7-EE7B-5EEA-199E49F7DCB1}"/>
              </a:ext>
            </a:extLst>
          </p:cNvPr>
          <p:cNvPicPr>
            <a:picLocks noChangeAspect="1"/>
          </p:cNvPicPr>
          <p:nvPr/>
        </p:nvPicPr>
        <p:blipFill>
          <a:blip r:embed="rId7"/>
          <a:stretch>
            <a:fillRect/>
          </a:stretch>
        </p:blipFill>
        <p:spPr>
          <a:xfrm>
            <a:off x="1553588" y="86187"/>
            <a:ext cx="1312423" cy="1286189"/>
          </a:xfrm>
          <a:prstGeom prst="rect">
            <a:avLst/>
          </a:prstGeom>
        </p:spPr>
      </p:pic>
    </p:spTree>
    <p:extLst>
      <p:ext uri="{BB962C8B-B14F-4D97-AF65-F5344CB8AC3E}">
        <p14:creationId xmlns:p14="http://schemas.microsoft.com/office/powerpoint/2010/main" val="40310730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a:extLst>
              <a:ext uri="{FF2B5EF4-FFF2-40B4-BE49-F238E27FC236}">
                <a16:creationId xmlns:a16="http://schemas.microsoft.com/office/drawing/2014/main" id="{9DB66F68-A69E-DFBA-C14C-0B188B8F0D8A}"/>
              </a:ext>
            </a:extLst>
          </p:cNvPr>
          <p:cNvSpPr>
            <a:spLocks noGrp="1"/>
          </p:cNvSpPr>
          <p:nvPr>
            <p:ph type="dt" sz="half" idx="10"/>
          </p:nvPr>
        </p:nvSpPr>
        <p:spPr/>
        <p:txBody>
          <a:bodyPr/>
          <a:lstStyle/>
          <a:p>
            <a:r>
              <a:rPr lang="it-IT"/>
              <a:t>17 novembre</a:t>
            </a:r>
          </a:p>
        </p:txBody>
      </p:sp>
      <p:sp>
        <p:nvSpPr>
          <p:cNvPr id="5" name="Segnaposto piè di pagina 4">
            <a:extLst>
              <a:ext uri="{FF2B5EF4-FFF2-40B4-BE49-F238E27FC236}">
                <a16:creationId xmlns:a16="http://schemas.microsoft.com/office/drawing/2014/main" id="{2A6E0125-7F0B-F9B3-61BB-716E95F136DB}"/>
              </a:ext>
            </a:extLst>
          </p:cNvPr>
          <p:cNvSpPr>
            <a:spLocks noGrp="1"/>
          </p:cNvSpPr>
          <p:nvPr>
            <p:ph type="ftr" sz="quarter" idx="11"/>
          </p:nvPr>
        </p:nvSpPr>
        <p:spPr/>
        <p:txBody>
          <a:bodyPr/>
          <a:lstStyle/>
          <a:p>
            <a:r>
              <a:rPr lang="it-IT" dirty="0"/>
              <a:t>Francesca Ferraiuolo</a:t>
            </a:r>
          </a:p>
        </p:txBody>
      </p:sp>
      <p:sp>
        <p:nvSpPr>
          <p:cNvPr id="6" name="Segnaposto numero diapositiva 5">
            <a:extLst>
              <a:ext uri="{FF2B5EF4-FFF2-40B4-BE49-F238E27FC236}">
                <a16:creationId xmlns:a16="http://schemas.microsoft.com/office/drawing/2014/main" id="{4D34A74E-31AD-63BA-DE14-8E5C5BE7051B}"/>
              </a:ext>
            </a:extLst>
          </p:cNvPr>
          <p:cNvSpPr>
            <a:spLocks noGrp="1"/>
          </p:cNvSpPr>
          <p:nvPr>
            <p:ph type="sldNum" sz="quarter" idx="12"/>
          </p:nvPr>
        </p:nvSpPr>
        <p:spPr/>
        <p:txBody>
          <a:bodyPr/>
          <a:lstStyle/>
          <a:p>
            <a:fld id="{089C51E2-46E0-4224-9505-548D94738F32}" type="slidenum">
              <a:rPr lang="it-IT" smtClean="0"/>
              <a:t>16</a:t>
            </a:fld>
            <a:endParaRPr lang="it-IT"/>
          </a:p>
        </p:txBody>
      </p:sp>
      <p:sp>
        <p:nvSpPr>
          <p:cNvPr id="8" name="Line 6">
            <a:extLst>
              <a:ext uri="{FF2B5EF4-FFF2-40B4-BE49-F238E27FC236}">
                <a16:creationId xmlns:a16="http://schemas.microsoft.com/office/drawing/2014/main" id="{28472638-41AC-C83A-AE5F-7A46D8C21C2C}"/>
              </a:ext>
            </a:extLst>
          </p:cNvPr>
          <p:cNvSpPr>
            <a:spLocks noChangeShapeType="1"/>
          </p:cNvSpPr>
          <p:nvPr/>
        </p:nvSpPr>
        <p:spPr bwMode="auto">
          <a:xfrm flipV="1">
            <a:off x="1192800" y="6356350"/>
            <a:ext cx="9806400" cy="0"/>
          </a:xfrm>
          <a:prstGeom prst="line">
            <a:avLst/>
          </a:prstGeom>
          <a:noFill/>
          <a:ln w="50800" cap="rnd">
            <a:solidFill>
              <a:srgbClr val="E4032C">
                <a:alpha val="45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 name="Line 6">
            <a:extLst>
              <a:ext uri="{FF2B5EF4-FFF2-40B4-BE49-F238E27FC236}">
                <a16:creationId xmlns:a16="http://schemas.microsoft.com/office/drawing/2014/main" id="{D7502536-9655-1FC5-93A9-3D68ACBD75D9}"/>
              </a:ext>
            </a:extLst>
          </p:cNvPr>
          <p:cNvSpPr>
            <a:spLocks noChangeShapeType="1"/>
          </p:cNvSpPr>
          <p:nvPr/>
        </p:nvSpPr>
        <p:spPr bwMode="auto">
          <a:xfrm flipV="1">
            <a:off x="1192800" y="1353864"/>
            <a:ext cx="9806400" cy="0"/>
          </a:xfrm>
          <a:prstGeom prst="line">
            <a:avLst/>
          </a:prstGeom>
          <a:noFill/>
          <a:ln w="50800" cap="rnd">
            <a:solidFill>
              <a:srgbClr val="E4032C">
                <a:alpha val="45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0" name="CasellaDiTesto 9">
            <a:extLst>
              <a:ext uri="{FF2B5EF4-FFF2-40B4-BE49-F238E27FC236}">
                <a16:creationId xmlns:a16="http://schemas.microsoft.com/office/drawing/2014/main" id="{CB971301-6EAB-5534-2973-200631784867}"/>
              </a:ext>
            </a:extLst>
          </p:cNvPr>
          <p:cNvSpPr txBox="1"/>
          <p:nvPr/>
        </p:nvSpPr>
        <p:spPr>
          <a:xfrm>
            <a:off x="2923592" y="502521"/>
            <a:ext cx="6344816" cy="769441"/>
          </a:xfrm>
          <a:prstGeom prst="rect">
            <a:avLst/>
          </a:prstGeom>
          <a:noFill/>
        </p:spPr>
        <p:txBody>
          <a:bodyPr wrap="square" rtlCol="0">
            <a:spAutoFit/>
          </a:bodyPr>
          <a:lstStyle/>
          <a:p>
            <a:pPr algn="ctr"/>
            <a:r>
              <a:rPr lang="it-IT" sz="4400" dirty="0"/>
              <a:t>Efficienza (1)</a:t>
            </a:r>
          </a:p>
        </p:txBody>
      </p:sp>
      <p:pic>
        <p:nvPicPr>
          <p:cNvPr id="2" name="Picture 4">
            <a:extLst>
              <a:ext uri="{FF2B5EF4-FFF2-40B4-BE49-F238E27FC236}">
                <a16:creationId xmlns:a16="http://schemas.microsoft.com/office/drawing/2014/main" id="{C344C038-302F-8053-380A-ECD6D930762B}"/>
              </a:ext>
            </a:extLst>
          </p:cNvPr>
          <p:cNvPicPr>
            <a:picLocks noChangeAspect="1"/>
          </p:cNvPicPr>
          <p:nvPr/>
        </p:nvPicPr>
        <p:blipFill>
          <a:blip r:embed="rId3"/>
          <a:stretch>
            <a:fillRect/>
          </a:stretch>
        </p:blipFill>
        <p:spPr>
          <a:xfrm>
            <a:off x="1553588" y="23091"/>
            <a:ext cx="1312423" cy="1286189"/>
          </a:xfrm>
          <a:prstGeom prst="rect">
            <a:avLst/>
          </a:prstGeom>
        </p:spPr>
      </p:pic>
      <p:pic>
        <p:nvPicPr>
          <p:cNvPr id="14" name="Immagine 13">
            <a:extLst>
              <a:ext uri="{FF2B5EF4-FFF2-40B4-BE49-F238E27FC236}">
                <a16:creationId xmlns:a16="http://schemas.microsoft.com/office/drawing/2014/main" id="{46AE5DFF-99B0-ED98-C636-D2BBF37508BF}"/>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706800" y="1405930"/>
            <a:ext cx="5389200" cy="4312800"/>
          </a:xfrm>
          <a:prstGeom prst="rect">
            <a:avLst/>
          </a:prstGeom>
        </p:spPr>
      </p:pic>
      <p:pic>
        <p:nvPicPr>
          <p:cNvPr id="16" name="Immagine 15">
            <a:extLst>
              <a:ext uri="{FF2B5EF4-FFF2-40B4-BE49-F238E27FC236}">
                <a16:creationId xmlns:a16="http://schemas.microsoft.com/office/drawing/2014/main" id="{B85180D5-7E19-17C8-F9A7-FFC84C149EBB}"/>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5779972" y="1405931"/>
            <a:ext cx="5389200" cy="4312800"/>
          </a:xfrm>
          <a:prstGeom prst="rect">
            <a:avLst/>
          </a:prstGeom>
        </p:spPr>
      </p:pic>
      <p:sp>
        <p:nvSpPr>
          <p:cNvPr id="11" name="CasellaDiTesto 10">
            <a:extLst>
              <a:ext uri="{FF2B5EF4-FFF2-40B4-BE49-F238E27FC236}">
                <a16:creationId xmlns:a16="http://schemas.microsoft.com/office/drawing/2014/main" id="{13FDF15C-81CB-AE52-9B8D-6DA02EE4AE0F}"/>
              </a:ext>
            </a:extLst>
          </p:cNvPr>
          <p:cNvSpPr txBox="1"/>
          <p:nvPr/>
        </p:nvSpPr>
        <p:spPr>
          <a:xfrm>
            <a:off x="2451701" y="1309128"/>
            <a:ext cx="7288598" cy="430887"/>
          </a:xfrm>
          <a:prstGeom prst="rect">
            <a:avLst/>
          </a:prstGeom>
          <a:noFill/>
        </p:spPr>
        <p:txBody>
          <a:bodyPr wrap="none" rtlCol="0">
            <a:spAutoFit/>
          </a:bodyPr>
          <a:lstStyle/>
          <a:p>
            <a:pPr marL="285750" indent="-285750">
              <a:buClr>
                <a:srgbClr val="E4032C"/>
              </a:buClr>
              <a:buFont typeface="Arial" panose="020B0604020202020204" pitchFamily="34" charset="0"/>
              <a:buChar char="•"/>
            </a:pPr>
            <a:r>
              <a:rPr lang="it-IT" sz="2200" dirty="0"/>
              <a:t>Esempi in cui si riscontra andamento simile tra i due metodi</a:t>
            </a:r>
          </a:p>
        </p:txBody>
      </p:sp>
      <p:grpSp>
        <p:nvGrpSpPr>
          <p:cNvPr id="17" name="Gruppo 16">
            <a:extLst>
              <a:ext uri="{FF2B5EF4-FFF2-40B4-BE49-F238E27FC236}">
                <a16:creationId xmlns:a16="http://schemas.microsoft.com/office/drawing/2014/main" id="{8D6C75A0-F085-ECD8-E664-C169C641F7C4}"/>
              </a:ext>
            </a:extLst>
          </p:cNvPr>
          <p:cNvGrpSpPr/>
          <p:nvPr/>
        </p:nvGrpSpPr>
        <p:grpSpPr>
          <a:xfrm>
            <a:off x="4089440" y="2069857"/>
            <a:ext cx="1719328" cy="615553"/>
            <a:chOff x="3627083" y="2396861"/>
            <a:chExt cx="1642589" cy="615553"/>
          </a:xfrm>
        </p:grpSpPr>
        <mc:AlternateContent xmlns:mc="http://schemas.openxmlformats.org/markup-compatibility/2006" xmlns:a14="http://schemas.microsoft.com/office/drawing/2010/main">
          <mc:Choice Requires="a14">
            <p:sp>
              <p:nvSpPr>
                <p:cNvPr id="18" name="CasellaDiTesto 17">
                  <a:extLst>
                    <a:ext uri="{FF2B5EF4-FFF2-40B4-BE49-F238E27FC236}">
                      <a16:creationId xmlns:a16="http://schemas.microsoft.com/office/drawing/2014/main" id="{9EFACFF6-AC9B-B562-6A3D-AEDE076CF0AD}"/>
                    </a:ext>
                  </a:extLst>
                </p:cNvPr>
                <p:cNvSpPr txBox="1"/>
                <p:nvPr/>
              </p:nvSpPr>
              <p:spPr>
                <a:xfrm>
                  <a:off x="3627083" y="2396861"/>
                  <a:ext cx="1642589" cy="615553"/>
                </a:xfrm>
                <a:prstGeom prst="rect">
                  <a:avLst/>
                </a:prstGeom>
                <a:solidFill>
                  <a:schemeClr val="bg1"/>
                </a:solidFill>
                <a:ln w="12700">
                  <a:solidFill>
                    <a:schemeClr val="tx1"/>
                  </a:solidFill>
                </a:ln>
              </p:spPr>
              <p:txBody>
                <a:bodyPr wrap="square" rtlCol="0">
                  <a:spAutoFit/>
                </a:bodyPr>
                <a:lstStyle/>
                <a:p>
                  <a:pPr/>
                  <a14:m>
                    <m:oMathPara xmlns:m="http://schemas.openxmlformats.org/officeDocument/2006/math">
                      <m:oMathParaPr>
                        <m:jc m:val="left"/>
                      </m:oMathParaPr>
                      <m:oMath xmlns:m="http://schemas.openxmlformats.org/officeDocument/2006/math">
                        <m:r>
                          <a:rPr lang="it-IT" sz="1100" b="0" i="1" smtClean="0">
                            <a:latin typeface="Cambria Math" panose="02040503050406030204" pitchFamily="18" charset="0"/>
                          </a:rPr>
                          <m:t>       </m:t>
                        </m:r>
                        <m:r>
                          <a:rPr lang="it-IT" sz="1100" b="0" i="1" smtClean="0">
                            <a:latin typeface="Cambria Math" panose="02040503050406030204" pitchFamily="18" charset="0"/>
                          </a:rPr>
                          <m:t>𝐷𝑎𝑡𝑖</m:t>
                        </m:r>
                        <m:r>
                          <a:rPr lang="it-IT" sz="1100" b="0" i="1" smtClean="0">
                            <a:latin typeface="Cambria Math" panose="02040503050406030204" pitchFamily="18" charset="0"/>
                          </a:rPr>
                          <m:t> </m:t>
                        </m:r>
                        <m:r>
                          <a:rPr lang="it-IT" sz="1100" b="0" i="1" smtClean="0">
                            <a:latin typeface="Cambria Math" panose="02040503050406030204" pitchFamily="18" charset="0"/>
                          </a:rPr>
                          <m:t>𝑏𝑘𝑔</m:t>
                        </m:r>
                        <m:r>
                          <a:rPr lang="it-IT" sz="1100" b="0" i="1" smtClean="0">
                            <a:latin typeface="Cambria Math" panose="02040503050406030204" pitchFamily="18" charset="0"/>
                          </a:rPr>
                          <m:t> </m:t>
                        </m:r>
                        <m:r>
                          <a:rPr lang="it-IT" sz="1100" b="0" i="1" smtClean="0">
                            <a:latin typeface="Cambria Math" panose="02040503050406030204" pitchFamily="18" charset="0"/>
                          </a:rPr>
                          <m:t>𝑟𝑒𝑎𝑙𝑒</m:t>
                        </m:r>
                      </m:oMath>
                    </m:oMathPara>
                  </a14:m>
                  <a:endParaRPr lang="it-IT" sz="1100" b="0" i="1" dirty="0">
                    <a:latin typeface="Cambria Math" panose="02040503050406030204" pitchFamily="18" charset="0"/>
                  </a:endParaRPr>
                </a:p>
                <a:p>
                  <a:r>
                    <a:rPr lang="it-IT" sz="1100" b="0" i="1" dirty="0">
                      <a:latin typeface="Cambria Math" panose="02040503050406030204" pitchFamily="18" charset="0"/>
                    </a:rPr>
                    <a:t> </a:t>
                  </a:r>
                  <a14:m>
                    <m:oMath xmlns:m="http://schemas.openxmlformats.org/officeDocument/2006/math">
                      <m:r>
                        <a:rPr lang="it-IT" sz="1100" b="0" i="1" smtClean="0">
                          <a:latin typeface="Cambria Math" panose="02040503050406030204" pitchFamily="18" charset="0"/>
                        </a:rPr>
                        <m:t>      </m:t>
                      </m:r>
                      <m:r>
                        <a:rPr lang="it-IT" sz="1100" b="0" i="1" smtClean="0">
                          <a:latin typeface="Cambria Math" panose="02040503050406030204" pitchFamily="18" charset="0"/>
                        </a:rPr>
                        <m:t>𝐸𝑓𝑓</m:t>
                      </m:r>
                      <m:r>
                        <a:rPr lang="it-IT" sz="1100" b="0" i="1" smtClean="0">
                          <a:latin typeface="Cambria Math" panose="02040503050406030204" pitchFamily="18" charset="0"/>
                        </a:rPr>
                        <m:t>(</m:t>
                      </m:r>
                      <m:r>
                        <a:rPr lang="it-IT" sz="1100" b="0" i="1" smtClean="0">
                          <a:latin typeface="Cambria Math" panose="02040503050406030204" pitchFamily="18" charset="0"/>
                        </a:rPr>
                        <m:t>𝑀</m:t>
                      </m:r>
                      <m:r>
                        <a:rPr lang="it-IT" sz="1100" b="0" i="1" smtClean="0">
                          <a:latin typeface="Cambria Math" panose="02040503050406030204" pitchFamily="18" charset="0"/>
                        </a:rPr>
                        <m:t>)</m:t>
                      </m:r>
                    </m:oMath>
                  </a14:m>
                  <a:endParaRPr lang="it-IT" sz="1100" i="1" dirty="0">
                    <a:latin typeface="Cambria Math" panose="02040503050406030204" pitchFamily="18" charset="0"/>
                  </a:endParaRPr>
                </a:p>
                <a:p>
                  <a14:m>
                    <m:oMath xmlns:m="http://schemas.openxmlformats.org/officeDocument/2006/math">
                      <m:r>
                        <a:rPr lang="it-IT" sz="1100" b="0" i="1" smtClean="0">
                          <a:latin typeface="Cambria Math" panose="02040503050406030204" pitchFamily="18" charset="0"/>
                        </a:rPr>
                        <m:t>       </m:t>
                      </m:r>
                      <m:r>
                        <a:rPr lang="it-IT" sz="1100" b="0" i="1" smtClean="0">
                          <a:latin typeface="Cambria Math" panose="02040503050406030204" pitchFamily="18" charset="0"/>
                        </a:rPr>
                        <m:t>𝐸𝑓𝑓</m:t>
                      </m:r>
                      <m:r>
                        <a:rPr lang="it-IT" sz="1100" b="0" i="1" smtClean="0">
                          <a:latin typeface="Cambria Math" panose="02040503050406030204" pitchFamily="18" charset="0"/>
                        </a:rPr>
                        <m:t>(</m:t>
                      </m:r>
                      <m:r>
                        <a:rPr lang="it-IT" sz="1100" b="0" i="1" smtClean="0">
                          <a:latin typeface="Cambria Math" panose="02040503050406030204" pitchFamily="18" charset="0"/>
                        </a:rPr>
                        <m:t>𝑀</m:t>
                      </m:r>
                      <m:r>
                        <a:rPr lang="it-IT" sz="1100" b="0" i="1" smtClean="0">
                          <a:latin typeface="Cambria Math" panose="02040503050406030204" pitchFamily="18" charset="0"/>
                        </a:rPr>
                        <m:t>)</m:t>
                      </m:r>
                    </m:oMath>
                  </a14:m>
                  <a:r>
                    <a:rPr lang="it-IT" sz="1200" dirty="0"/>
                    <a:t> dati </a:t>
                  </a:r>
                  <a:r>
                    <a:rPr lang="it-IT" sz="1200" dirty="0" err="1"/>
                    <a:t>bkg</a:t>
                  </a:r>
                  <a:r>
                    <a:rPr lang="it-IT" sz="1200" dirty="0"/>
                    <a:t> cost</a:t>
                  </a:r>
                </a:p>
              </p:txBody>
            </p:sp>
          </mc:Choice>
          <mc:Fallback xmlns="">
            <p:sp>
              <p:nvSpPr>
                <p:cNvPr id="18" name="CasellaDiTesto 17">
                  <a:extLst>
                    <a:ext uri="{FF2B5EF4-FFF2-40B4-BE49-F238E27FC236}">
                      <a16:creationId xmlns:a16="http://schemas.microsoft.com/office/drawing/2014/main" id="{9EFACFF6-AC9B-B562-6A3D-AEDE076CF0AD}"/>
                    </a:ext>
                  </a:extLst>
                </p:cNvPr>
                <p:cNvSpPr txBox="1">
                  <a:spLocks noRot="1" noChangeAspect="1" noMove="1" noResize="1" noEditPoints="1" noAdjustHandles="1" noChangeArrowheads="1" noChangeShapeType="1" noTextEdit="1"/>
                </p:cNvSpPr>
                <p:nvPr/>
              </p:nvSpPr>
              <p:spPr>
                <a:xfrm>
                  <a:off x="3627083" y="2396861"/>
                  <a:ext cx="1642589" cy="615553"/>
                </a:xfrm>
                <a:prstGeom prst="rect">
                  <a:avLst/>
                </a:prstGeom>
                <a:blipFill>
                  <a:blip r:embed="rId6"/>
                  <a:stretch>
                    <a:fillRect b="-5825"/>
                  </a:stretch>
                </a:blipFill>
                <a:ln w="12700">
                  <a:solidFill>
                    <a:schemeClr val="tx1"/>
                  </a:solidFill>
                </a:ln>
              </p:spPr>
              <p:txBody>
                <a:bodyPr/>
                <a:lstStyle/>
                <a:p>
                  <a:r>
                    <a:rPr lang="it-IT">
                      <a:noFill/>
                    </a:rPr>
                    <a:t> </a:t>
                  </a:r>
                </a:p>
              </p:txBody>
            </p:sp>
          </mc:Fallback>
        </mc:AlternateContent>
        <p:sp>
          <p:nvSpPr>
            <p:cNvPr id="19" name="Ovale 18">
              <a:extLst>
                <a:ext uri="{FF2B5EF4-FFF2-40B4-BE49-F238E27FC236}">
                  <a16:creationId xmlns:a16="http://schemas.microsoft.com/office/drawing/2014/main" id="{4FE6B15F-231E-14D5-95F5-F8582D3A6206}"/>
                </a:ext>
              </a:extLst>
            </p:cNvPr>
            <p:cNvSpPr/>
            <p:nvPr/>
          </p:nvSpPr>
          <p:spPr>
            <a:xfrm>
              <a:off x="3728357" y="2514631"/>
              <a:ext cx="66869" cy="5023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0" name="Connettore diritto 19">
              <a:extLst>
                <a:ext uri="{FF2B5EF4-FFF2-40B4-BE49-F238E27FC236}">
                  <a16:creationId xmlns:a16="http://schemas.microsoft.com/office/drawing/2014/main" id="{6EE40B66-ACA5-5D15-6AB5-8E16930EEA28}"/>
                </a:ext>
              </a:extLst>
            </p:cNvPr>
            <p:cNvCxnSpPr>
              <a:cxnSpLocks/>
            </p:cNvCxnSpPr>
            <p:nvPr/>
          </p:nvCxnSpPr>
          <p:spPr>
            <a:xfrm>
              <a:off x="3640494" y="2856578"/>
              <a:ext cx="242596" cy="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Connettore diritto 20">
              <a:extLst>
                <a:ext uri="{FF2B5EF4-FFF2-40B4-BE49-F238E27FC236}">
                  <a16:creationId xmlns:a16="http://schemas.microsoft.com/office/drawing/2014/main" id="{5F27ED76-EA2B-55A5-BA73-AB0DA4B749E5}"/>
                </a:ext>
              </a:extLst>
            </p:cNvPr>
            <p:cNvCxnSpPr>
              <a:cxnSpLocks/>
            </p:cNvCxnSpPr>
            <p:nvPr/>
          </p:nvCxnSpPr>
          <p:spPr>
            <a:xfrm>
              <a:off x="3640494" y="2719729"/>
              <a:ext cx="24259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7" name="CasellaDiTesto 26">
                <a:extLst>
                  <a:ext uri="{FF2B5EF4-FFF2-40B4-BE49-F238E27FC236}">
                    <a16:creationId xmlns:a16="http://schemas.microsoft.com/office/drawing/2014/main" id="{7798B3E3-BAFC-82ED-35ED-59F00EA1497A}"/>
                  </a:ext>
                </a:extLst>
              </p:cNvPr>
              <p:cNvSpPr txBox="1"/>
              <p:nvPr/>
            </p:nvSpPr>
            <p:spPr>
              <a:xfrm>
                <a:off x="6895977" y="5452069"/>
                <a:ext cx="2987741" cy="923330"/>
              </a:xfrm>
              <a:prstGeom prst="rect">
                <a:avLst/>
              </a:prstGeom>
              <a:noFill/>
              <a:ln w="12700">
                <a:solidFill>
                  <a:schemeClr val="tx1"/>
                </a:solidFill>
              </a:ln>
            </p:spPr>
            <p:txBody>
              <a:bodyPr wrap="none" rtlCol="0">
                <a:spAutoFit/>
              </a:bodyPr>
              <a:lstStyle/>
              <a:p>
                <a:pPr marL="171450" indent="-171450">
                  <a:buClr>
                    <a:srgbClr val="E4032C"/>
                  </a:buClr>
                  <a:buFont typeface="Wingdings" panose="05000000000000000000" pitchFamily="2" charset="2"/>
                  <a:buChar char="§"/>
                </a:pPr>
                <a:r>
                  <a:rPr lang="it-IT" sz="900" dirty="0"/>
                  <a:t>Parametri della funzione logistica generalizzata </a:t>
                </a:r>
                <a14:m>
                  <m:oMath xmlns:m="http://schemas.openxmlformats.org/officeDocument/2006/math">
                    <m:r>
                      <a:rPr lang="it-IT" sz="900" b="0" i="1" smtClean="0">
                        <a:latin typeface="Cambria Math" panose="02040503050406030204" pitchFamily="18" charset="0"/>
                      </a:rPr>
                      <m:t>𝐸𝑓𝑓</m:t>
                    </m:r>
                    <m:d>
                      <m:dPr>
                        <m:ctrlPr>
                          <a:rPr lang="it-IT" sz="900" b="0" i="1" smtClean="0">
                            <a:latin typeface="Cambria Math" panose="02040503050406030204" pitchFamily="18" charset="0"/>
                          </a:rPr>
                        </m:ctrlPr>
                      </m:dPr>
                      <m:e>
                        <m:r>
                          <a:rPr lang="it-IT" sz="900" b="0" i="1" smtClean="0">
                            <a:latin typeface="Cambria Math" panose="02040503050406030204" pitchFamily="18" charset="0"/>
                          </a:rPr>
                          <m:t>𝑀</m:t>
                        </m:r>
                      </m:e>
                    </m:d>
                  </m:oMath>
                </a14:m>
                <a:endParaRPr lang="it-IT" sz="900" b="0" dirty="0"/>
              </a:p>
              <a:p>
                <a:pPr marL="628650" lvl="1" indent="-171450">
                  <a:buClr>
                    <a:srgbClr val="E4032C"/>
                  </a:buClr>
                  <a:buFont typeface="Arial" panose="020B0604020202020204" pitchFamily="34" charset="0"/>
                  <a:buChar char="•"/>
                </a:pPr>
                <a14:m>
                  <m:oMath xmlns:m="http://schemas.openxmlformats.org/officeDocument/2006/math">
                    <m:r>
                      <a:rPr lang="it-IT" sz="900" b="0" i="1" smtClean="0">
                        <a:solidFill>
                          <a:schemeClr val="tx1"/>
                        </a:solidFill>
                        <a:latin typeface="Cambria Math" panose="02040503050406030204" pitchFamily="18" charset="0"/>
                      </a:rPr>
                      <m:t>𝐴</m:t>
                    </m:r>
                  </m:oMath>
                </a14:m>
                <a:r>
                  <a:rPr lang="it-IT" sz="900" dirty="0">
                    <a:solidFill>
                      <a:srgbClr val="FF0000"/>
                    </a:solidFill>
                  </a:rPr>
                  <a:t> </a:t>
                </a:r>
                <a:r>
                  <a:rPr lang="it-IT" sz="900" dirty="0"/>
                  <a:t>Asintoto inferiore a sinistra</a:t>
                </a:r>
              </a:p>
              <a:p>
                <a:pPr marL="628650" lvl="1" indent="-171450">
                  <a:buClr>
                    <a:srgbClr val="E4032C"/>
                  </a:buClr>
                  <a:buFont typeface="Arial" panose="020B0604020202020204" pitchFamily="34" charset="0"/>
                  <a:buChar char="•"/>
                </a:pPr>
                <a14:m>
                  <m:oMath xmlns:m="http://schemas.openxmlformats.org/officeDocument/2006/math">
                    <m:r>
                      <a:rPr lang="it-IT" sz="900" b="0" i="1" smtClean="0">
                        <a:latin typeface="Cambria Math" panose="02040503050406030204" pitchFamily="18" charset="0"/>
                      </a:rPr>
                      <m:t>𝐾</m:t>
                    </m:r>
                  </m:oMath>
                </a14:m>
                <a:r>
                  <a:rPr lang="it-IT" sz="900" dirty="0"/>
                  <a:t> Asintoto superiore a destra</a:t>
                </a:r>
              </a:p>
              <a:p>
                <a:pPr marL="628650" lvl="1" indent="-171450">
                  <a:buClr>
                    <a:srgbClr val="E4032C"/>
                  </a:buClr>
                  <a:buFont typeface="Arial" panose="020B0604020202020204" pitchFamily="34" charset="0"/>
                  <a:buChar char="•"/>
                </a:pPr>
                <a14:m>
                  <m:oMath xmlns:m="http://schemas.openxmlformats.org/officeDocument/2006/math">
                    <m:r>
                      <a:rPr lang="it-IT" sz="900" b="0" i="1" smtClean="0">
                        <a:latin typeface="Cambria Math" panose="02040503050406030204" pitchFamily="18" charset="0"/>
                      </a:rPr>
                      <m:t>𝐶</m:t>
                    </m:r>
                  </m:oMath>
                </a14:m>
                <a:r>
                  <a:rPr lang="it-IT" sz="900" dirty="0"/>
                  <a:t> Tipicamente ha il valore di 1</a:t>
                </a:r>
              </a:p>
              <a:p>
                <a:pPr marL="628650" lvl="1" indent="-171450">
                  <a:buClr>
                    <a:srgbClr val="E4032C"/>
                  </a:buClr>
                  <a:buFont typeface="Arial" panose="020B0604020202020204" pitchFamily="34" charset="0"/>
                  <a:buChar char="•"/>
                </a:pPr>
                <a14:m>
                  <m:oMath xmlns:m="http://schemas.openxmlformats.org/officeDocument/2006/math">
                    <m:r>
                      <a:rPr lang="it-IT" sz="900" i="1" smtClean="0">
                        <a:latin typeface="Cambria Math" panose="02040503050406030204" pitchFamily="18" charset="0"/>
                        <a:ea typeface="Cambria Math" panose="02040503050406030204" pitchFamily="18" charset="0"/>
                      </a:rPr>
                      <m:t>𝜈</m:t>
                    </m:r>
                    <m:r>
                      <a:rPr lang="it-IT" sz="900" b="0" i="0" smtClean="0">
                        <a:latin typeface="Cambria Math" panose="02040503050406030204" pitchFamily="18" charset="0"/>
                        <a:ea typeface="Cambria Math" panose="02040503050406030204" pitchFamily="18" charset="0"/>
                      </a:rPr>
                      <m:t>&gt;0</m:t>
                    </m:r>
                  </m:oMath>
                </a14:m>
                <a:r>
                  <a:rPr lang="it-IT" sz="900" dirty="0"/>
                  <a:t> Parametro di asimmetria</a:t>
                </a:r>
              </a:p>
              <a:p>
                <a:pPr marL="628650" lvl="1" indent="-171450">
                  <a:buClr>
                    <a:srgbClr val="E4032C"/>
                  </a:buClr>
                  <a:buFont typeface="Arial" panose="020B0604020202020204" pitchFamily="34" charset="0"/>
                  <a:buChar char="•"/>
                </a:pPr>
                <a14:m>
                  <m:oMath xmlns:m="http://schemas.openxmlformats.org/officeDocument/2006/math">
                    <m:r>
                      <a:rPr lang="it-IT" sz="900" b="0" i="1" smtClean="0">
                        <a:latin typeface="Cambria Math" panose="02040503050406030204" pitchFamily="18" charset="0"/>
                      </a:rPr>
                      <m:t>𝐵</m:t>
                    </m:r>
                  </m:oMath>
                </a14:m>
                <a:r>
                  <a:rPr lang="it-IT" sz="900" dirty="0"/>
                  <a:t> Tasso di crescita</a:t>
                </a:r>
              </a:p>
            </p:txBody>
          </p:sp>
        </mc:Choice>
        <mc:Fallback xmlns="">
          <p:sp>
            <p:nvSpPr>
              <p:cNvPr id="27" name="CasellaDiTesto 26">
                <a:extLst>
                  <a:ext uri="{FF2B5EF4-FFF2-40B4-BE49-F238E27FC236}">
                    <a16:creationId xmlns:a16="http://schemas.microsoft.com/office/drawing/2014/main" id="{7798B3E3-BAFC-82ED-35ED-59F00EA1497A}"/>
                  </a:ext>
                </a:extLst>
              </p:cNvPr>
              <p:cNvSpPr txBox="1">
                <a:spLocks noRot="1" noChangeAspect="1" noMove="1" noResize="1" noEditPoints="1" noAdjustHandles="1" noChangeArrowheads="1" noChangeShapeType="1" noTextEdit="1"/>
              </p:cNvSpPr>
              <p:nvPr/>
            </p:nvSpPr>
            <p:spPr>
              <a:xfrm>
                <a:off x="6895977" y="5452069"/>
                <a:ext cx="2987741" cy="923330"/>
              </a:xfrm>
              <a:prstGeom prst="rect">
                <a:avLst/>
              </a:prstGeom>
              <a:blipFill>
                <a:blip r:embed="rId7"/>
                <a:stretch>
                  <a:fillRect b="-1299"/>
                </a:stretch>
              </a:blipFill>
              <a:ln w="12700">
                <a:solidFill>
                  <a:schemeClr val="tx1"/>
                </a:solidFill>
              </a:ln>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29" name="CasellaDiTesto 28">
                <a:extLst>
                  <a:ext uri="{FF2B5EF4-FFF2-40B4-BE49-F238E27FC236}">
                    <a16:creationId xmlns:a16="http://schemas.microsoft.com/office/drawing/2014/main" id="{6BD78D8D-AE96-2E76-D7E4-B6EAEC55604C}"/>
                  </a:ext>
                </a:extLst>
              </p:cNvPr>
              <p:cNvSpPr txBox="1"/>
              <p:nvPr/>
            </p:nvSpPr>
            <p:spPr>
              <a:xfrm>
                <a:off x="2280665" y="5411548"/>
                <a:ext cx="4276531" cy="79624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it-IT" sz="1800" b="0" i="1" smtClean="0">
                          <a:solidFill>
                            <a:srgbClr val="E4032C"/>
                          </a:solidFill>
                          <a:latin typeface="Cambria Math" panose="02040503050406030204" pitchFamily="18" charset="0"/>
                        </a:rPr>
                        <m:t>𝐸𝑓𝑓</m:t>
                      </m:r>
                      <m:r>
                        <a:rPr lang="it-IT" sz="1800" b="0" i="1" smtClean="0">
                          <a:solidFill>
                            <a:srgbClr val="E4032C"/>
                          </a:solidFill>
                          <a:latin typeface="Cambria Math" panose="02040503050406030204" pitchFamily="18" charset="0"/>
                        </a:rPr>
                        <m:t>(</m:t>
                      </m:r>
                      <m:r>
                        <a:rPr lang="it-IT" sz="1800" b="0" i="1" smtClean="0">
                          <a:solidFill>
                            <a:srgbClr val="E4032C"/>
                          </a:solidFill>
                          <a:latin typeface="Cambria Math" panose="02040503050406030204" pitchFamily="18" charset="0"/>
                        </a:rPr>
                        <m:t>𝑀</m:t>
                      </m:r>
                      <m:r>
                        <a:rPr lang="it-IT" sz="1800" b="0" i="1" smtClean="0">
                          <a:solidFill>
                            <a:srgbClr val="E4032C"/>
                          </a:solidFill>
                          <a:latin typeface="Cambria Math" panose="02040503050406030204" pitchFamily="18" charset="0"/>
                        </a:rPr>
                        <m:t>)=</m:t>
                      </m:r>
                      <m:r>
                        <a:rPr lang="it-IT" sz="1800" b="0" i="1" smtClean="0">
                          <a:solidFill>
                            <a:srgbClr val="E4032C"/>
                          </a:solidFill>
                          <a:latin typeface="Cambria Math" panose="02040503050406030204" pitchFamily="18" charset="0"/>
                        </a:rPr>
                        <m:t>𝐴</m:t>
                      </m:r>
                      <m:r>
                        <a:rPr lang="it-IT" sz="1800" b="0" i="1" smtClean="0">
                          <a:solidFill>
                            <a:srgbClr val="E4032C"/>
                          </a:solidFill>
                          <a:latin typeface="Cambria Math" panose="02040503050406030204" pitchFamily="18" charset="0"/>
                        </a:rPr>
                        <m:t>+</m:t>
                      </m:r>
                      <m:f>
                        <m:fPr>
                          <m:ctrlPr>
                            <a:rPr lang="it-IT" sz="1800" b="0" i="1" smtClean="0">
                              <a:solidFill>
                                <a:srgbClr val="E4032C"/>
                              </a:solidFill>
                              <a:latin typeface="Cambria Math" panose="02040503050406030204" pitchFamily="18" charset="0"/>
                            </a:rPr>
                          </m:ctrlPr>
                        </m:fPr>
                        <m:num>
                          <m:r>
                            <a:rPr lang="it-IT" sz="1800" b="0" i="1" smtClean="0">
                              <a:solidFill>
                                <a:srgbClr val="E4032C"/>
                              </a:solidFill>
                              <a:latin typeface="Cambria Math" panose="02040503050406030204" pitchFamily="18" charset="0"/>
                            </a:rPr>
                            <m:t>𝐾</m:t>
                          </m:r>
                          <m:r>
                            <a:rPr lang="it-IT" sz="1800" b="0" i="1" smtClean="0">
                              <a:solidFill>
                                <a:srgbClr val="E4032C"/>
                              </a:solidFill>
                              <a:latin typeface="Cambria Math" panose="02040503050406030204" pitchFamily="18" charset="0"/>
                            </a:rPr>
                            <m:t>−</m:t>
                          </m:r>
                          <m:r>
                            <a:rPr lang="it-IT" sz="1800" b="0" i="1" smtClean="0">
                              <a:solidFill>
                                <a:srgbClr val="E4032C"/>
                              </a:solidFill>
                              <a:latin typeface="Cambria Math" panose="02040503050406030204" pitchFamily="18" charset="0"/>
                            </a:rPr>
                            <m:t>𝐴</m:t>
                          </m:r>
                        </m:num>
                        <m:den>
                          <m:sSup>
                            <m:sSupPr>
                              <m:ctrlPr>
                                <a:rPr lang="it-IT" sz="1800" b="0" i="1" smtClean="0">
                                  <a:solidFill>
                                    <a:srgbClr val="E4032C"/>
                                  </a:solidFill>
                                  <a:latin typeface="Cambria Math" panose="02040503050406030204" pitchFamily="18" charset="0"/>
                                </a:rPr>
                              </m:ctrlPr>
                            </m:sSupPr>
                            <m:e>
                              <m:r>
                                <a:rPr lang="it-IT" sz="1800" b="0" i="1" smtClean="0">
                                  <a:solidFill>
                                    <a:srgbClr val="E4032C"/>
                                  </a:solidFill>
                                  <a:latin typeface="Cambria Math" panose="02040503050406030204" pitchFamily="18" charset="0"/>
                                </a:rPr>
                                <m:t>[</m:t>
                              </m:r>
                              <m:r>
                                <a:rPr lang="it-IT" sz="1800" b="0" i="1" smtClean="0">
                                  <a:solidFill>
                                    <a:srgbClr val="E4032C"/>
                                  </a:solidFill>
                                  <a:latin typeface="Cambria Math" panose="02040503050406030204" pitchFamily="18" charset="0"/>
                                </a:rPr>
                                <m:t>𝐶</m:t>
                              </m:r>
                              <m:r>
                                <a:rPr lang="it-IT" sz="1800" b="0" i="1" smtClean="0">
                                  <a:solidFill>
                                    <a:srgbClr val="E4032C"/>
                                  </a:solidFill>
                                  <a:latin typeface="Cambria Math" panose="02040503050406030204" pitchFamily="18" charset="0"/>
                                </a:rPr>
                                <m:t>+</m:t>
                              </m:r>
                              <m:d>
                                <m:dPr>
                                  <m:ctrlPr>
                                    <a:rPr lang="it-IT" sz="1800" b="0" i="1" smtClean="0">
                                      <a:solidFill>
                                        <a:srgbClr val="E4032C"/>
                                      </a:solidFill>
                                      <a:latin typeface="Cambria Math" panose="02040503050406030204" pitchFamily="18" charset="0"/>
                                    </a:rPr>
                                  </m:ctrlPr>
                                </m:dPr>
                                <m:e>
                                  <m:sSup>
                                    <m:sSupPr>
                                      <m:ctrlPr>
                                        <a:rPr lang="it-IT" sz="1800" b="0" i="1" smtClean="0">
                                          <a:solidFill>
                                            <a:srgbClr val="E4032C"/>
                                          </a:solidFill>
                                          <a:latin typeface="Cambria Math" panose="02040503050406030204" pitchFamily="18" charset="0"/>
                                        </a:rPr>
                                      </m:ctrlPr>
                                    </m:sSupPr>
                                    <m:e>
                                      <m:r>
                                        <a:rPr lang="it-IT" sz="1800" b="0" i="1" smtClean="0">
                                          <a:solidFill>
                                            <a:srgbClr val="E4032C"/>
                                          </a:solidFill>
                                          <a:latin typeface="Cambria Math" panose="02040503050406030204" pitchFamily="18" charset="0"/>
                                        </a:rPr>
                                        <m:t>2</m:t>
                                      </m:r>
                                    </m:e>
                                    <m:sup>
                                      <m:r>
                                        <a:rPr lang="it-IT" sz="1800" b="0" i="1" smtClean="0">
                                          <a:solidFill>
                                            <a:srgbClr val="E4032C"/>
                                          </a:solidFill>
                                          <a:latin typeface="Cambria Math" panose="02040503050406030204" pitchFamily="18" charset="0"/>
                                          <a:ea typeface="Cambria Math" panose="02040503050406030204" pitchFamily="18" charset="0"/>
                                        </a:rPr>
                                        <m:t>𝜈</m:t>
                                      </m:r>
                                    </m:sup>
                                  </m:sSup>
                                  <m:r>
                                    <a:rPr lang="it-IT" sz="1800" b="0" i="1" smtClean="0">
                                      <a:solidFill>
                                        <a:srgbClr val="E4032C"/>
                                      </a:solidFill>
                                      <a:latin typeface="Cambria Math" panose="02040503050406030204" pitchFamily="18" charset="0"/>
                                    </a:rPr>
                                    <m:t>−1</m:t>
                                  </m:r>
                                </m:e>
                              </m:d>
                              <m:sSup>
                                <m:sSupPr>
                                  <m:ctrlPr>
                                    <a:rPr lang="it-IT" sz="1800" b="0" i="1" smtClean="0">
                                      <a:solidFill>
                                        <a:srgbClr val="E4032C"/>
                                      </a:solidFill>
                                      <a:latin typeface="Cambria Math" panose="02040503050406030204" pitchFamily="18" charset="0"/>
                                    </a:rPr>
                                  </m:ctrlPr>
                                </m:sSupPr>
                                <m:e>
                                  <m:r>
                                    <a:rPr lang="it-IT" sz="1800" b="0" i="1" smtClean="0">
                                      <a:solidFill>
                                        <a:srgbClr val="E4032C"/>
                                      </a:solidFill>
                                      <a:latin typeface="Cambria Math" panose="02040503050406030204" pitchFamily="18" charset="0"/>
                                    </a:rPr>
                                    <m:t>𝑒</m:t>
                                  </m:r>
                                </m:e>
                                <m:sup>
                                  <m:r>
                                    <a:rPr lang="it-IT" sz="1800" b="0" i="1" smtClean="0">
                                      <a:solidFill>
                                        <a:srgbClr val="E4032C"/>
                                      </a:solidFill>
                                      <a:latin typeface="Cambria Math" panose="02040503050406030204" pitchFamily="18" charset="0"/>
                                    </a:rPr>
                                    <m:t>−</m:t>
                                  </m:r>
                                  <m:r>
                                    <a:rPr lang="it-IT" sz="1800" b="0" i="1" smtClean="0">
                                      <a:solidFill>
                                        <a:srgbClr val="E4032C"/>
                                      </a:solidFill>
                                      <a:latin typeface="Cambria Math" panose="02040503050406030204" pitchFamily="18" charset="0"/>
                                    </a:rPr>
                                    <m:t>𝐵</m:t>
                                  </m:r>
                                  <m:d>
                                    <m:dPr>
                                      <m:ctrlPr>
                                        <a:rPr lang="it-IT" sz="1800" b="0" i="1" smtClean="0">
                                          <a:solidFill>
                                            <a:srgbClr val="E4032C"/>
                                          </a:solidFill>
                                          <a:latin typeface="Cambria Math" panose="02040503050406030204" pitchFamily="18" charset="0"/>
                                        </a:rPr>
                                      </m:ctrlPr>
                                    </m:dPr>
                                    <m:e>
                                      <m:r>
                                        <a:rPr lang="it-IT" sz="1800" b="0" i="1" smtClean="0">
                                          <a:solidFill>
                                            <a:srgbClr val="E4032C"/>
                                          </a:solidFill>
                                          <a:latin typeface="Cambria Math" panose="02040503050406030204" pitchFamily="18" charset="0"/>
                                        </a:rPr>
                                        <m:t>𝑀</m:t>
                                      </m:r>
                                      <m:r>
                                        <a:rPr lang="it-IT" sz="1800" b="0" i="1" smtClean="0">
                                          <a:solidFill>
                                            <a:srgbClr val="E4032C"/>
                                          </a:solidFill>
                                          <a:latin typeface="Cambria Math" panose="02040503050406030204" pitchFamily="18" charset="0"/>
                                        </a:rPr>
                                        <m:t>−</m:t>
                                      </m:r>
                                      <m:sSub>
                                        <m:sSubPr>
                                          <m:ctrlPr>
                                            <a:rPr lang="it-IT" sz="1800" i="1">
                                              <a:solidFill>
                                                <a:srgbClr val="E4032C"/>
                                              </a:solidFill>
                                              <a:latin typeface="Cambria Math" panose="02040503050406030204" pitchFamily="18" charset="0"/>
                                            </a:rPr>
                                          </m:ctrlPr>
                                        </m:sSubPr>
                                        <m:e>
                                          <m:r>
                                            <a:rPr lang="it-IT" sz="1800" b="0" i="1" smtClean="0">
                                              <a:solidFill>
                                                <a:srgbClr val="E4032C"/>
                                              </a:solidFill>
                                              <a:latin typeface="Cambria Math" panose="02040503050406030204" pitchFamily="18" charset="0"/>
                                            </a:rPr>
                                            <m:t>𝑀</m:t>
                                          </m:r>
                                        </m:e>
                                        <m:sub>
                                          <m:r>
                                            <a:rPr lang="it-IT" sz="1800" i="1">
                                              <a:solidFill>
                                                <a:srgbClr val="E4032C"/>
                                              </a:solidFill>
                                              <a:latin typeface="Cambria Math" panose="02040503050406030204" pitchFamily="18" charset="0"/>
                                            </a:rPr>
                                            <m:t>0</m:t>
                                          </m:r>
                                        </m:sub>
                                      </m:sSub>
                                    </m:e>
                                  </m:d>
                                </m:sup>
                              </m:sSup>
                              <m:r>
                                <a:rPr lang="it-IT" sz="1800" b="0" i="1" smtClean="0">
                                  <a:solidFill>
                                    <a:srgbClr val="E4032C"/>
                                  </a:solidFill>
                                  <a:latin typeface="Cambria Math" panose="02040503050406030204" pitchFamily="18" charset="0"/>
                                </a:rPr>
                                <m:t>]</m:t>
                              </m:r>
                            </m:e>
                            <m:sup>
                              <m:f>
                                <m:fPr>
                                  <m:ctrlPr>
                                    <a:rPr lang="it-IT" sz="1800" b="0" i="1" smtClean="0">
                                      <a:solidFill>
                                        <a:srgbClr val="E4032C"/>
                                      </a:solidFill>
                                      <a:latin typeface="Cambria Math" panose="02040503050406030204" pitchFamily="18" charset="0"/>
                                    </a:rPr>
                                  </m:ctrlPr>
                                </m:fPr>
                                <m:num>
                                  <m:r>
                                    <a:rPr lang="it-IT" sz="1800" b="0" i="1" smtClean="0">
                                      <a:solidFill>
                                        <a:srgbClr val="E4032C"/>
                                      </a:solidFill>
                                      <a:latin typeface="Cambria Math" panose="02040503050406030204" pitchFamily="18" charset="0"/>
                                    </a:rPr>
                                    <m:t>1</m:t>
                                  </m:r>
                                </m:num>
                                <m:den>
                                  <m:r>
                                    <a:rPr lang="it-IT" sz="1800" b="0" i="1" smtClean="0">
                                      <a:solidFill>
                                        <a:srgbClr val="E4032C"/>
                                      </a:solidFill>
                                      <a:latin typeface="Cambria Math" panose="02040503050406030204" pitchFamily="18" charset="0"/>
                                      <a:ea typeface="Cambria Math" panose="02040503050406030204" pitchFamily="18" charset="0"/>
                                    </a:rPr>
                                    <m:t>𝜈</m:t>
                                  </m:r>
                                </m:den>
                              </m:f>
                            </m:sup>
                          </m:sSup>
                        </m:den>
                      </m:f>
                    </m:oMath>
                  </m:oMathPara>
                </a14:m>
                <a:endParaRPr lang="it-IT" dirty="0"/>
              </a:p>
            </p:txBody>
          </p:sp>
        </mc:Choice>
        <mc:Fallback xmlns="">
          <p:sp>
            <p:nvSpPr>
              <p:cNvPr id="29" name="CasellaDiTesto 28">
                <a:extLst>
                  <a:ext uri="{FF2B5EF4-FFF2-40B4-BE49-F238E27FC236}">
                    <a16:creationId xmlns:a16="http://schemas.microsoft.com/office/drawing/2014/main" id="{6BD78D8D-AE96-2E76-D7E4-B6EAEC55604C}"/>
                  </a:ext>
                </a:extLst>
              </p:cNvPr>
              <p:cNvSpPr txBox="1">
                <a:spLocks noRot="1" noChangeAspect="1" noMove="1" noResize="1" noEditPoints="1" noAdjustHandles="1" noChangeArrowheads="1" noChangeShapeType="1" noTextEdit="1"/>
              </p:cNvSpPr>
              <p:nvPr/>
            </p:nvSpPr>
            <p:spPr>
              <a:xfrm>
                <a:off x="2280665" y="5411548"/>
                <a:ext cx="4276531" cy="796244"/>
              </a:xfrm>
              <a:prstGeom prst="rect">
                <a:avLst/>
              </a:prstGeom>
              <a:blipFill>
                <a:blip r:embed="rId8"/>
                <a:stretch>
                  <a:fillRect/>
                </a:stretch>
              </a:blipFill>
            </p:spPr>
            <p:txBody>
              <a:bodyPr/>
              <a:lstStyle/>
              <a:p>
                <a:r>
                  <a:rPr lang="it-IT">
                    <a:noFill/>
                  </a:rPr>
                  <a:t> </a:t>
                </a:r>
              </a:p>
            </p:txBody>
          </p:sp>
        </mc:Fallback>
      </mc:AlternateContent>
      <p:grpSp>
        <p:nvGrpSpPr>
          <p:cNvPr id="22" name="Gruppo 21">
            <a:extLst>
              <a:ext uri="{FF2B5EF4-FFF2-40B4-BE49-F238E27FC236}">
                <a16:creationId xmlns:a16="http://schemas.microsoft.com/office/drawing/2014/main" id="{508731F0-60EA-1CAE-B017-072132803364}"/>
              </a:ext>
            </a:extLst>
          </p:cNvPr>
          <p:cNvGrpSpPr/>
          <p:nvPr/>
        </p:nvGrpSpPr>
        <p:grpSpPr>
          <a:xfrm>
            <a:off x="9122536" y="2069857"/>
            <a:ext cx="1719328" cy="615553"/>
            <a:chOff x="3627083" y="2396861"/>
            <a:chExt cx="1642589" cy="615553"/>
          </a:xfrm>
        </p:grpSpPr>
        <mc:AlternateContent xmlns:mc="http://schemas.openxmlformats.org/markup-compatibility/2006" xmlns:a14="http://schemas.microsoft.com/office/drawing/2010/main">
          <mc:Choice Requires="a14">
            <p:sp>
              <p:nvSpPr>
                <p:cNvPr id="23" name="CasellaDiTesto 22">
                  <a:extLst>
                    <a:ext uri="{FF2B5EF4-FFF2-40B4-BE49-F238E27FC236}">
                      <a16:creationId xmlns:a16="http://schemas.microsoft.com/office/drawing/2014/main" id="{6DE41BFC-901A-921B-1988-BE0DC46B51EA}"/>
                    </a:ext>
                  </a:extLst>
                </p:cNvPr>
                <p:cNvSpPr txBox="1"/>
                <p:nvPr/>
              </p:nvSpPr>
              <p:spPr>
                <a:xfrm>
                  <a:off x="3627083" y="2396861"/>
                  <a:ext cx="1642589" cy="615553"/>
                </a:xfrm>
                <a:prstGeom prst="rect">
                  <a:avLst/>
                </a:prstGeom>
                <a:solidFill>
                  <a:schemeClr val="bg1"/>
                </a:solidFill>
                <a:ln w="12700">
                  <a:solidFill>
                    <a:schemeClr val="tx1"/>
                  </a:solidFill>
                </a:ln>
              </p:spPr>
              <p:txBody>
                <a:bodyPr wrap="square" rtlCol="0">
                  <a:spAutoFit/>
                </a:bodyPr>
                <a:lstStyle/>
                <a:p>
                  <a:pPr/>
                  <a14:m>
                    <m:oMathPara xmlns:m="http://schemas.openxmlformats.org/officeDocument/2006/math">
                      <m:oMathParaPr>
                        <m:jc m:val="left"/>
                      </m:oMathParaPr>
                      <m:oMath xmlns:m="http://schemas.openxmlformats.org/officeDocument/2006/math">
                        <m:r>
                          <a:rPr lang="it-IT" sz="1100" b="0" i="1" smtClean="0">
                            <a:latin typeface="Cambria Math" panose="02040503050406030204" pitchFamily="18" charset="0"/>
                          </a:rPr>
                          <m:t>       </m:t>
                        </m:r>
                        <m:r>
                          <a:rPr lang="it-IT" sz="1100" b="0" i="1" smtClean="0">
                            <a:latin typeface="Cambria Math" panose="02040503050406030204" pitchFamily="18" charset="0"/>
                          </a:rPr>
                          <m:t>𝐷𝑎𝑡𝑖</m:t>
                        </m:r>
                        <m:r>
                          <a:rPr lang="it-IT" sz="1100" b="0" i="1" smtClean="0">
                            <a:latin typeface="Cambria Math" panose="02040503050406030204" pitchFamily="18" charset="0"/>
                          </a:rPr>
                          <m:t> </m:t>
                        </m:r>
                        <m:r>
                          <a:rPr lang="it-IT" sz="1100" b="0" i="1" smtClean="0">
                            <a:latin typeface="Cambria Math" panose="02040503050406030204" pitchFamily="18" charset="0"/>
                          </a:rPr>
                          <m:t>𝑏𝑘𝑔</m:t>
                        </m:r>
                        <m:r>
                          <a:rPr lang="it-IT" sz="1100" b="0" i="1" smtClean="0">
                            <a:latin typeface="Cambria Math" panose="02040503050406030204" pitchFamily="18" charset="0"/>
                          </a:rPr>
                          <m:t> </m:t>
                        </m:r>
                        <m:r>
                          <a:rPr lang="it-IT" sz="1100" b="0" i="1" smtClean="0">
                            <a:latin typeface="Cambria Math" panose="02040503050406030204" pitchFamily="18" charset="0"/>
                          </a:rPr>
                          <m:t>𝑟𝑒𝑎𝑙𝑒</m:t>
                        </m:r>
                      </m:oMath>
                    </m:oMathPara>
                  </a14:m>
                  <a:endParaRPr lang="it-IT" sz="1100" b="0" i="1" dirty="0">
                    <a:latin typeface="Cambria Math" panose="02040503050406030204" pitchFamily="18" charset="0"/>
                  </a:endParaRPr>
                </a:p>
                <a:p>
                  <a:r>
                    <a:rPr lang="it-IT" sz="1100" b="0" i="1" dirty="0">
                      <a:latin typeface="Cambria Math" panose="02040503050406030204" pitchFamily="18" charset="0"/>
                    </a:rPr>
                    <a:t> </a:t>
                  </a:r>
                  <a14:m>
                    <m:oMath xmlns:m="http://schemas.openxmlformats.org/officeDocument/2006/math">
                      <m:r>
                        <a:rPr lang="it-IT" sz="1100" b="0" i="1" smtClean="0">
                          <a:latin typeface="Cambria Math" panose="02040503050406030204" pitchFamily="18" charset="0"/>
                        </a:rPr>
                        <m:t>      </m:t>
                      </m:r>
                      <m:r>
                        <a:rPr lang="it-IT" sz="1100" b="0" i="1" smtClean="0">
                          <a:latin typeface="Cambria Math" panose="02040503050406030204" pitchFamily="18" charset="0"/>
                        </a:rPr>
                        <m:t>𝐸𝑓𝑓</m:t>
                      </m:r>
                      <m:r>
                        <a:rPr lang="it-IT" sz="1100" b="0" i="1" smtClean="0">
                          <a:latin typeface="Cambria Math" panose="02040503050406030204" pitchFamily="18" charset="0"/>
                        </a:rPr>
                        <m:t>(</m:t>
                      </m:r>
                      <m:r>
                        <a:rPr lang="it-IT" sz="1100" b="0" i="1" smtClean="0">
                          <a:latin typeface="Cambria Math" panose="02040503050406030204" pitchFamily="18" charset="0"/>
                        </a:rPr>
                        <m:t>𝑀</m:t>
                      </m:r>
                      <m:r>
                        <a:rPr lang="it-IT" sz="1100" b="0" i="1" smtClean="0">
                          <a:latin typeface="Cambria Math" panose="02040503050406030204" pitchFamily="18" charset="0"/>
                        </a:rPr>
                        <m:t>)</m:t>
                      </m:r>
                    </m:oMath>
                  </a14:m>
                  <a:endParaRPr lang="it-IT" sz="1100" i="1" dirty="0">
                    <a:latin typeface="Cambria Math" panose="02040503050406030204" pitchFamily="18" charset="0"/>
                  </a:endParaRPr>
                </a:p>
                <a:p>
                  <a14:m>
                    <m:oMath xmlns:m="http://schemas.openxmlformats.org/officeDocument/2006/math">
                      <m:r>
                        <a:rPr lang="it-IT" sz="1100" b="0" i="1" smtClean="0">
                          <a:latin typeface="Cambria Math" panose="02040503050406030204" pitchFamily="18" charset="0"/>
                        </a:rPr>
                        <m:t>       </m:t>
                      </m:r>
                      <m:r>
                        <a:rPr lang="it-IT" sz="1100" b="0" i="1" smtClean="0">
                          <a:latin typeface="Cambria Math" panose="02040503050406030204" pitchFamily="18" charset="0"/>
                        </a:rPr>
                        <m:t>𝐸𝑓𝑓</m:t>
                      </m:r>
                      <m:r>
                        <a:rPr lang="it-IT" sz="1100" b="0" i="1" smtClean="0">
                          <a:latin typeface="Cambria Math" panose="02040503050406030204" pitchFamily="18" charset="0"/>
                        </a:rPr>
                        <m:t>(</m:t>
                      </m:r>
                      <m:r>
                        <a:rPr lang="it-IT" sz="1100" b="0" i="1" smtClean="0">
                          <a:latin typeface="Cambria Math" panose="02040503050406030204" pitchFamily="18" charset="0"/>
                        </a:rPr>
                        <m:t>𝑀</m:t>
                      </m:r>
                      <m:r>
                        <a:rPr lang="it-IT" sz="1100" b="0" i="1" smtClean="0">
                          <a:latin typeface="Cambria Math" panose="02040503050406030204" pitchFamily="18" charset="0"/>
                        </a:rPr>
                        <m:t>)</m:t>
                      </m:r>
                    </m:oMath>
                  </a14:m>
                  <a:r>
                    <a:rPr lang="it-IT" sz="1200" dirty="0"/>
                    <a:t> dati </a:t>
                  </a:r>
                  <a:r>
                    <a:rPr lang="it-IT" sz="1200" dirty="0" err="1"/>
                    <a:t>bkg</a:t>
                  </a:r>
                  <a:r>
                    <a:rPr lang="it-IT" sz="1200" dirty="0"/>
                    <a:t> cost</a:t>
                  </a:r>
                </a:p>
              </p:txBody>
            </p:sp>
          </mc:Choice>
          <mc:Fallback xmlns="">
            <p:sp>
              <p:nvSpPr>
                <p:cNvPr id="23" name="CasellaDiTesto 22">
                  <a:extLst>
                    <a:ext uri="{FF2B5EF4-FFF2-40B4-BE49-F238E27FC236}">
                      <a16:creationId xmlns:a16="http://schemas.microsoft.com/office/drawing/2014/main" id="{6DE41BFC-901A-921B-1988-BE0DC46B51EA}"/>
                    </a:ext>
                  </a:extLst>
                </p:cNvPr>
                <p:cNvSpPr txBox="1">
                  <a:spLocks noRot="1" noChangeAspect="1" noMove="1" noResize="1" noEditPoints="1" noAdjustHandles="1" noChangeArrowheads="1" noChangeShapeType="1" noTextEdit="1"/>
                </p:cNvSpPr>
                <p:nvPr/>
              </p:nvSpPr>
              <p:spPr>
                <a:xfrm>
                  <a:off x="3627083" y="2396861"/>
                  <a:ext cx="1642589" cy="615553"/>
                </a:xfrm>
                <a:prstGeom prst="rect">
                  <a:avLst/>
                </a:prstGeom>
                <a:blipFill>
                  <a:blip r:embed="rId9"/>
                  <a:stretch>
                    <a:fillRect b="-5825"/>
                  </a:stretch>
                </a:blipFill>
                <a:ln w="12700">
                  <a:solidFill>
                    <a:schemeClr val="tx1"/>
                  </a:solidFill>
                </a:ln>
              </p:spPr>
              <p:txBody>
                <a:bodyPr/>
                <a:lstStyle/>
                <a:p>
                  <a:r>
                    <a:rPr lang="it-IT">
                      <a:noFill/>
                    </a:rPr>
                    <a:t> </a:t>
                  </a:r>
                </a:p>
              </p:txBody>
            </p:sp>
          </mc:Fallback>
        </mc:AlternateContent>
        <p:sp>
          <p:nvSpPr>
            <p:cNvPr id="24" name="Ovale 23">
              <a:extLst>
                <a:ext uri="{FF2B5EF4-FFF2-40B4-BE49-F238E27FC236}">
                  <a16:creationId xmlns:a16="http://schemas.microsoft.com/office/drawing/2014/main" id="{69683508-932E-55FB-2068-510765B92746}"/>
                </a:ext>
              </a:extLst>
            </p:cNvPr>
            <p:cNvSpPr/>
            <p:nvPr/>
          </p:nvSpPr>
          <p:spPr>
            <a:xfrm>
              <a:off x="3728357" y="2514631"/>
              <a:ext cx="66869" cy="5023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5" name="Connettore diritto 24">
              <a:extLst>
                <a:ext uri="{FF2B5EF4-FFF2-40B4-BE49-F238E27FC236}">
                  <a16:creationId xmlns:a16="http://schemas.microsoft.com/office/drawing/2014/main" id="{9F14B4A2-FEB1-3DCC-34B4-62E396035735}"/>
                </a:ext>
              </a:extLst>
            </p:cNvPr>
            <p:cNvCxnSpPr>
              <a:cxnSpLocks/>
            </p:cNvCxnSpPr>
            <p:nvPr/>
          </p:nvCxnSpPr>
          <p:spPr>
            <a:xfrm>
              <a:off x="3640494" y="2856578"/>
              <a:ext cx="242596" cy="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Connettore diritto 25">
              <a:extLst>
                <a:ext uri="{FF2B5EF4-FFF2-40B4-BE49-F238E27FC236}">
                  <a16:creationId xmlns:a16="http://schemas.microsoft.com/office/drawing/2014/main" id="{4FF92F4D-5F68-83B4-748E-634DF687F501}"/>
                </a:ext>
              </a:extLst>
            </p:cNvPr>
            <p:cNvCxnSpPr>
              <a:cxnSpLocks/>
            </p:cNvCxnSpPr>
            <p:nvPr/>
          </p:nvCxnSpPr>
          <p:spPr>
            <a:xfrm>
              <a:off x="3640494" y="2719729"/>
              <a:ext cx="24259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571307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a:extLst>
              <a:ext uri="{FF2B5EF4-FFF2-40B4-BE49-F238E27FC236}">
                <a16:creationId xmlns:a16="http://schemas.microsoft.com/office/drawing/2014/main" id="{9DB66F68-A69E-DFBA-C14C-0B188B8F0D8A}"/>
              </a:ext>
            </a:extLst>
          </p:cNvPr>
          <p:cNvSpPr>
            <a:spLocks noGrp="1"/>
          </p:cNvSpPr>
          <p:nvPr>
            <p:ph type="dt" sz="half" idx="10"/>
          </p:nvPr>
        </p:nvSpPr>
        <p:spPr/>
        <p:txBody>
          <a:bodyPr/>
          <a:lstStyle/>
          <a:p>
            <a:r>
              <a:rPr lang="it-IT"/>
              <a:t>17 novembre</a:t>
            </a:r>
          </a:p>
        </p:txBody>
      </p:sp>
      <p:sp>
        <p:nvSpPr>
          <p:cNvPr id="5" name="Segnaposto piè di pagina 4">
            <a:extLst>
              <a:ext uri="{FF2B5EF4-FFF2-40B4-BE49-F238E27FC236}">
                <a16:creationId xmlns:a16="http://schemas.microsoft.com/office/drawing/2014/main" id="{2A6E0125-7F0B-F9B3-61BB-716E95F136DB}"/>
              </a:ext>
            </a:extLst>
          </p:cNvPr>
          <p:cNvSpPr>
            <a:spLocks noGrp="1"/>
          </p:cNvSpPr>
          <p:nvPr>
            <p:ph type="ftr" sz="quarter" idx="11"/>
          </p:nvPr>
        </p:nvSpPr>
        <p:spPr/>
        <p:txBody>
          <a:bodyPr/>
          <a:lstStyle/>
          <a:p>
            <a:r>
              <a:rPr lang="it-IT" dirty="0"/>
              <a:t>Francesca Ferraiuolo</a:t>
            </a:r>
          </a:p>
        </p:txBody>
      </p:sp>
      <p:sp>
        <p:nvSpPr>
          <p:cNvPr id="6" name="Segnaposto numero diapositiva 5">
            <a:extLst>
              <a:ext uri="{FF2B5EF4-FFF2-40B4-BE49-F238E27FC236}">
                <a16:creationId xmlns:a16="http://schemas.microsoft.com/office/drawing/2014/main" id="{4D34A74E-31AD-63BA-DE14-8E5C5BE7051B}"/>
              </a:ext>
            </a:extLst>
          </p:cNvPr>
          <p:cNvSpPr>
            <a:spLocks noGrp="1"/>
          </p:cNvSpPr>
          <p:nvPr>
            <p:ph type="sldNum" sz="quarter" idx="12"/>
          </p:nvPr>
        </p:nvSpPr>
        <p:spPr/>
        <p:txBody>
          <a:bodyPr/>
          <a:lstStyle/>
          <a:p>
            <a:fld id="{089C51E2-46E0-4224-9505-548D94738F32}" type="slidenum">
              <a:rPr lang="it-IT" smtClean="0"/>
              <a:t>17</a:t>
            </a:fld>
            <a:endParaRPr lang="it-IT"/>
          </a:p>
        </p:txBody>
      </p:sp>
      <p:sp>
        <p:nvSpPr>
          <p:cNvPr id="8" name="Line 6">
            <a:extLst>
              <a:ext uri="{FF2B5EF4-FFF2-40B4-BE49-F238E27FC236}">
                <a16:creationId xmlns:a16="http://schemas.microsoft.com/office/drawing/2014/main" id="{28472638-41AC-C83A-AE5F-7A46D8C21C2C}"/>
              </a:ext>
            </a:extLst>
          </p:cNvPr>
          <p:cNvSpPr>
            <a:spLocks noChangeShapeType="1"/>
          </p:cNvSpPr>
          <p:nvPr/>
        </p:nvSpPr>
        <p:spPr bwMode="auto">
          <a:xfrm flipV="1">
            <a:off x="1192800" y="6356350"/>
            <a:ext cx="9806400" cy="0"/>
          </a:xfrm>
          <a:prstGeom prst="line">
            <a:avLst/>
          </a:prstGeom>
          <a:noFill/>
          <a:ln w="50800" cap="rnd">
            <a:solidFill>
              <a:srgbClr val="E4032C">
                <a:alpha val="45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 name="Line 6">
            <a:extLst>
              <a:ext uri="{FF2B5EF4-FFF2-40B4-BE49-F238E27FC236}">
                <a16:creationId xmlns:a16="http://schemas.microsoft.com/office/drawing/2014/main" id="{D7502536-9655-1FC5-93A9-3D68ACBD75D9}"/>
              </a:ext>
            </a:extLst>
          </p:cNvPr>
          <p:cNvSpPr>
            <a:spLocks noChangeShapeType="1"/>
          </p:cNvSpPr>
          <p:nvPr/>
        </p:nvSpPr>
        <p:spPr bwMode="auto">
          <a:xfrm flipV="1">
            <a:off x="1192800" y="1444176"/>
            <a:ext cx="9806400" cy="0"/>
          </a:xfrm>
          <a:prstGeom prst="line">
            <a:avLst/>
          </a:prstGeom>
          <a:noFill/>
          <a:ln w="50800" cap="rnd">
            <a:solidFill>
              <a:srgbClr val="E4032C">
                <a:alpha val="45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0" name="CasellaDiTesto 9">
            <a:extLst>
              <a:ext uri="{FF2B5EF4-FFF2-40B4-BE49-F238E27FC236}">
                <a16:creationId xmlns:a16="http://schemas.microsoft.com/office/drawing/2014/main" id="{CB971301-6EAB-5534-2973-200631784867}"/>
              </a:ext>
            </a:extLst>
          </p:cNvPr>
          <p:cNvSpPr txBox="1"/>
          <p:nvPr/>
        </p:nvSpPr>
        <p:spPr>
          <a:xfrm>
            <a:off x="2923592" y="625152"/>
            <a:ext cx="6344816" cy="769441"/>
          </a:xfrm>
          <a:prstGeom prst="rect">
            <a:avLst/>
          </a:prstGeom>
          <a:noFill/>
        </p:spPr>
        <p:txBody>
          <a:bodyPr wrap="square" rtlCol="0">
            <a:spAutoFit/>
          </a:bodyPr>
          <a:lstStyle/>
          <a:p>
            <a:pPr algn="ctr"/>
            <a:r>
              <a:rPr lang="it-IT" sz="4400"/>
              <a:t>Efficienza (</a:t>
            </a:r>
            <a:r>
              <a:rPr lang="it-IT" sz="4400" dirty="0"/>
              <a:t>2)</a:t>
            </a:r>
          </a:p>
        </p:txBody>
      </p:sp>
      <p:pic>
        <p:nvPicPr>
          <p:cNvPr id="13" name="Immagine 12">
            <a:extLst>
              <a:ext uri="{FF2B5EF4-FFF2-40B4-BE49-F238E27FC236}">
                <a16:creationId xmlns:a16="http://schemas.microsoft.com/office/drawing/2014/main" id="{8090130A-FB13-84B6-D79B-FF016AB3BF0B}"/>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916000" y="1827838"/>
            <a:ext cx="5389200" cy="4312800"/>
          </a:xfrm>
          <a:prstGeom prst="rect">
            <a:avLst/>
          </a:prstGeom>
        </p:spPr>
      </p:pic>
      <p:pic>
        <p:nvPicPr>
          <p:cNvPr id="2" name="Picture 4">
            <a:extLst>
              <a:ext uri="{FF2B5EF4-FFF2-40B4-BE49-F238E27FC236}">
                <a16:creationId xmlns:a16="http://schemas.microsoft.com/office/drawing/2014/main" id="{7B3DA087-4C19-2D98-6AD1-436EA091D5DC}"/>
              </a:ext>
            </a:extLst>
          </p:cNvPr>
          <p:cNvPicPr>
            <a:picLocks noChangeAspect="1"/>
          </p:cNvPicPr>
          <p:nvPr/>
        </p:nvPicPr>
        <p:blipFill>
          <a:blip r:embed="rId4"/>
          <a:stretch>
            <a:fillRect/>
          </a:stretch>
        </p:blipFill>
        <p:spPr>
          <a:xfrm>
            <a:off x="1553588" y="80412"/>
            <a:ext cx="1312423" cy="1286189"/>
          </a:xfrm>
          <a:prstGeom prst="rect">
            <a:avLst/>
          </a:prstGeom>
        </p:spPr>
      </p:pic>
      <p:pic>
        <p:nvPicPr>
          <p:cNvPr id="12" name="Immagine 11">
            <a:extLst>
              <a:ext uri="{FF2B5EF4-FFF2-40B4-BE49-F238E27FC236}">
                <a16:creationId xmlns:a16="http://schemas.microsoft.com/office/drawing/2014/main" id="{49797AE5-C1B7-DE3F-3C5D-640EE1129FC8}"/>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706800" y="1827838"/>
            <a:ext cx="5389200" cy="4312800"/>
          </a:xfrm>
          <a:prstGeom prst="rect">
            <a:avLst/>
          </a:prstGeom>
        </p:spPr>
      </p:pic>
      <p:sp>
        <p:nvSpPr>
          <p:cNvPr id="11" name="CasellaDiTesto 10">
            <a:extLst>
              <a:ext uri="{FF2B5EF4-FFF2-40B4-BE49-F238E27FC236}">
                <a16:creationId xmlns:a16="http://schemas.microsoft.com/office/drawing/2014/main" id="{C27D4921-C679-9108-1387-B4211632267D}"/>
              </a:ext>
            </a:extLst>
          </p:cNvPr>
          <p:cNvSpPr txBox="1"/>
          <p:nvPr/>
        </p:nvSpPr>
        <p:spPr>
          <a:xfrm>
            <a:off x="2803464" y="1582313"/>
            <a:ext cx="6585072" cy="430887"/>
          </a:xfrm>
          <a:prstGeom prst="rect">
            <a:avLst/>
          </a:prstGeom>
          <a:noFill/>
        </p:spPr>
        <p:txBody>
          <a:bodyPr wrap="none" rtlCol="0">
            <a:spAutoFit/>
          </a:bodyPr>
          <a:lstStyle/>
          <a:p>
            <a:pPr marL="285750" indent="-285750">
              <a:buClr>
                <a:srgbClr val="E4032C"/>
              </a:buClr>
              <a:buFont typeface="Arial" panose="020B0604020202020204" pitchFamily="34" charset="0"/>
              <a:buChar char="•"/>
            </a:pPr>
            <a:r>
              <a:rPr lang="it-IT" sz="2200" dirty="0"/>
              <a:t>Esempi in cui si riscontra discrepanza tra i due metodi</a:t>
            </a:r>
          </a:p>
        </p:txBody>
      </p:sp>
      <p:grpSp>
        <p:nvGrpSpPr>
          <p:cNvPr id="22" name="Gruppo 21">
            <a:extLst>
              <a:ext uri="{FF2B5EF4-FFF2-40B4-BE49-F238E27FC236}">
                <a16:creationId xmlns:a16="http://schemas.microsoft.com/office/drawing/2014/main" id="{6802F297-ECAE-3C85-1DBE-B625DC6B108F}"/>
              </a:ext>
            </a:extLst>
          </p:cNvPr>
          <p:cNvGrpSpPr/>
          <p:nvPr/>
        </p:nvGrpSpPr>
        <p:grpSpPr>
          <a:xfrm>
            <a:off x="4038600" y="2534980"/>
            <a:ext cx="1719328" cy="615553"/>
            <a:chOff x="3627083" y="2396861"/>
            <a:chExt cx="1642589" cy="615553"/>
          </a:xfrm>
        </p:grpSpPr>
        <mc:AlternateContent xmlns:mc="http://schemas.openxmlformats.org/markup-compatibility/2006" xmlns:a14="http://schemas.microsoft.com/office/drawing/2010/main">
          <mc:Choice Requires="a14">
            <p:sp>
              <p:nvSpPr>
                <p:cNvPr id="23" name="CasellaDiTesto 22">
                  <a:extLst>
                    <a:ext uri="{FF2B5EF4-FFF2-40B4-BE49-F238E27FC236}">
                      <a16:creationId xmlns:a16="http://schemas.microsoft.com/office/drawing/2014/main" id="{2787BE4B-69DB-231F-0733-E8A8118DF575}"/>
                    </a:ext>
                  </a:extLst>
                </p:cNvPr>
                <p:cNvSpPr txBox="1"/>
                <p:nvPr/>
              </p:nvSpPr>
              <p:spPr>
                <a:xfrm>
                  <a:off x="3627083" y="2396861"/>
                  <a:ext cx="1642589" cy="615553"/>
                </a:xfrm>
                <a:prstGeom prst="rect">
                  <a:avLst/>
                </a:prstGeom>
                <a:solidFill>
                  <a:schemeClr val="bg1"/>
                </a:solidFill>
                <a:ln w="12700">
                  <a:solidFill>
                    <a:schemeClr val="tx1"/>
                  </a:solidFill>
                </a:ln>
              </p:spPr>
              <p:txBody>
                <a:bodyPr wrap="square" rtlCol="0">
                  <a:spAutoFit/>
                </a:bodyPr>
                <a:lstStyle/>
                <a:p>
                  <a:pPr/>
                  <a14:m>
                    <m:oMathPara xmlns:m="http://schemas.openxmlformats.org/officeDocument/2006/math">
                      <m:oMathParaPr>
                        <m:jc m:val="left"/>
                      </m:oMathParaPr>
                      <m:oMath xmlns:m="http://schemas.openxmlformats.org/officeDocument/2006/math">
                        <m:r>
                          <a:rPr lang="it-IT" sz="1100" b="0" i="1" smtClean="0">
                            <a:latin typeface="Cambria Math" panose="02040503050406030204" pitchFamily="18" charset="0"/>
                          </a:rPr>
                          <m:t>       </m:t>
                        </m:r>
                        <m:r>
                          <a:rPr lang="it-IT" sz="1100" b="0" i="1" smtClean="0">
                            <a:latin typeface="Cambria Math" panose="02040503050406030204" pitchFamily="18" charset="0"/>
                          </a:rPr>
                          <m:t>𝐷𝑎𝑡𝑖</m:t>
                        </m:r>
                        <m:r>
                          <a:rPr lang="it-IT" sz="1100" b="0" i="1" smtClean="0">
                            <a:latin typeface="Cambria Math" panose="02040503050406030204" pitchFamily="18" charset="0"/>
                          </a:rPr>
                          <m:t> </m:t>
                        </m:r>
                        <m:r>
                          <a:rPr lang="it-IT" sz="1100" b="0" i="1" smtClean="0">
                            <a:latin typeface="Cambria Math" panose="02040503050406030204" pitchFamily="18" charset="0"/>
                          </a:rPr>
                          <m:t>𝑏𝑘𝑔</m:t>
                        </m:r>
                        <m:r>
                          <a:rPr lang="it-IT" sz="1100" b="0" i="1" smtClean="0">
                            <a:latin typeface="Cambria Math" panose="02040503050406030204" pitchFamily="18" charset="0"/>
                          </a:rPr>
                          <m:t> </m:t>
                        </m:r>
                        <m:r>
                          <a:rPr lang="it-IT" sz="1100" b="0" i="1" smtClean="0">
                            <a:latin typeface="Cambria Math" panose="02040503050406030204" pitchFamily="18" charset="0"/>
                          </a:rPr>
                          <m:t>𝑟𝑒𝑎𝑙𝑒</m:t>
                        </m:r>
                      </m:oMath>
                    </m:oMathPara>
                  </a14:m>
                  <a:endParaRPr lang="it-IT" sz="1100" b="0" i="1" dirty="0">
                    <a:latin typeface="Cambria Math" panose="02040503050406030204" pitchFamily="18" charset="0"/>
                  </a:endParaRPr>
                </a:p>
                <a:p>
                  <a:r>
                    <a:rPr lang="it-IT" sz="1100" b="0" i="1" dirty="0">
                      <a:latin typeface="Cambria Math" panose="02040503050406030204" pitchFamily="18" charset="0"/>
                    </a:rPr>
                    <a:t> </a:t>
                  </a:r>
                  <a14:m>
                    <m:oMath xmlns:m="http://schemas.openxmlformats.org/officeDocument/2006/math">
                      <m:r>
                        <a:rPr lang="it-IT" sz="1100" b="0" i="1" smtClean="0">
                          <a:latin typeface="Cambria Math" panose="02040503050406030204" pitchFamily="18" charset="0"/>
                        </a:rPr>
                        <m:t>      </m:t>
                      </m:r>
                      <m:r>
                        <a:rPr lang="it-IT" sz="1100" b="0" i="1" smtClean="0">
                          <a:latin typeface="Cambria Math" panose="02040503050406030204" pitchFamily="18" charset="0"/>
                        </a:rPr>
                        <m:t>𝐸𝑓𝑓</m:t>
                      </m:r>
                      <m:r>
                        <a:rPr lang="it-IT" sz="1100" b="0" i="1" smtClean="0">
                          <a:latin typeface="Cambria Math" panose="02040503050406030204" pitchFamily="18" charset="0"/>
                        </a:rPr>
                        <m:t>(</m:t>
                      </m:r>
                      <m:r>
                        <a:rPr lang="it-IT" sz="1100" b="0" i="1" smtClean="0">
                          <a:latin typeface="Cambria Math" panose="02040503050406030204" pitchFamily="18" charset="0"/>
                        </a:rPr>
                        <m:t>𝑀</m:t>
                      </m:r>
                      <m:r>
                        <a:rPr lang="it-IT" sz="1100" b="0" i="1" smtClean="0">
                          <a:latin typeface="Cambria Math" panose="02040503050406030204" pitchFamily="18" charset="0"/>
                        </a:rPr>
                        <m:t>)</m:t>
                      </m:r>
                    </m:oMath>
                  </a14:m>
                  <a:endParaRPr lang="it-IT" sz="1100" i="1" dirty="0">
                    <a:latin typeface="Cambria Math" panose="02040503050406030204" pitchFamily="18" charset="0"/>
                  </a:endParaRPr>
                </a:p>
                <a:p>
                  <a14:m>
                    <m:oMath xmlns:m="http://schemas.openxmlformats.org/officeDocument/2006/math">
                      <m:r>
                        <a:rPr lang="it-IT" sz="1100" b="0" i="1" smtClean="0">
                          <a:latin typeface="Cambria Math" panose="02040503050406030204" pitchFamily="18" charset="0"/>
                        </a:rPr>
                        <m:t>       </m:t>
                      </m:r>
                      <m:r>
                        <a:rPr lang="it-IT" sz="1100" b="0" i="1" smtClean="0">
                          <a:latin typeface="Cambria Math" panose="02040503050406030204" pitchFamily="18" charset="0"/>
                        </a:rPr>
                        <m:t>𝐸𝑓𝑓</m:t>
                      </m:r>
                      <m:r>
                        <a:rPr lang="it-IT" sz="1100" b="0" i="1" smtClean="0">
                          <a:latin typeface="Cambria Math" panose="02040503050406030204" pitchFamily="18" charset="0"/>
                        </a:rPr>
                        <m:t>(</m:t>
                      </m:r>
                      <m:r>
                        <a:rPr lang="it-IT" sz="1100" b="0" i="1" smtClean="0">
                          <a:latin typeface="Cambria Math" panose="02040503050406030204" pitchFamily="18" charset="0"/>
                        </a:rPr>
                        <m:t>𝑀</m:t>
                      </m:r>
                      <m:r>
                        <a:rPr lang="it-IT" sz="1100" b="0" i="1" smtClean="0">
                          <a:latin typeface="Cambria Math" panose="02040503050406030204" pitchFamily="18" charset="0"/>
                        </a:rPr>
                        <m:t>)</m:t>
                      </m:r>
                    </m:oMath>
                  </a14:m>
                  <a:r>
                    <a:rPr lang="it-IT" sz="1200" dirty="0"/>
                    <a:t> dati </a:t>
                  </a:r>
                  <a:r>
                    <a:rPr lang="it-IT" sz="1200" dirty="0" err="1"/>
                    <a:t>bkg</a:t>
                  </a:r>
                  <a:r>
                    <a:rPr lang="it-IT" sz="1200" dirty="0"/>
                    <a:t> cost</a:t>
                  </a:r>
                </a:p>
              </p:txBody>
            </p:sp>
          </mc:Choice>
          <mc:Fallback xmlns="">
            <p:sp>
              <p:nvSpPr>
                <p:cNvPr id="23" name="CasellaDiTesto 22">
                  <a:extLst>
                    <a:ext uri="{FF2B5EF4-FFF2-40B4-BE49-F238E27FC236}">
                      <a16:creationId xmlns:a16="http://schemas.microsoft.com/office/drawing/2014/main" id="{2787BE4B-69DB-231F-0733-E8A8118DF575}"/>
                    </a:ext>
                  </a:extLst>
                </p:cNvPr>
                <p:cNvSpPr txBox="1">
                  <a:spLocks noRot="1" noChangeAspect="1" noMove="1" noResize="1" noEditPoints="1" noAdjustHandles="1" noChangeArrowheads="1" noChangeShapeType="1" noTextEdit="1"/>
                </p:cNvSpPr>
                <p:nvPr/>
              </p:nvSpPr>
              <p:spPr>
                <a:xfrm>
                  <a:off x="3627083" y="2396861"/>
                  <a:ext cx="1642589" cy="615553"/>
                </a:xfrm>
                <a:prstGeom prst="rect">
                  <a:avLst/>
                </a:prstGeom>
                <a:blipFill>
                  <a:blip r:embed="rId6"/>
                  <a:stretch>
                    <a:fillRect b="-5825"/>
                  </a:stretch>
                </a:blipFill>
                <a:ln w="12700">
                  <a:solidFill>
                    <a:schemeClr val="tx1"/>
                  </a:solidFill>
                </a:ln>
              </p:spPr>
              <p:txBody>
                <a:bodyPr/>
                <a:lstStyle/>
                <a:p>
                  <a:r>
                    <a:rPr lang="it-IT">
                      <a:noFill/>
                    </a:rPr>
                    <a:t> </a:t>
                  </a:r>
                </a:p>
              </p:txBody>
            </p:sp>
          </mc:Fallback>
        </mc:AlternateContent>
        <p:sp>
          <p:nvSpPr>
            <p:cNvPr id="24" name="Ovale 23">
              <a:extLst>
                <a:ext uri="{FF2B5EF4-FFF2-40B4-BE49-F238E27FC236}">
                  <a16:creationId xmlns:a16="http://schemas.microsoft.com/office/drawing/2014/main" id="{E76CD5D2-C26E-FAB8-2436-92A1E7DE9002}"/>
                </a:ext>
              </a:extLst>
            </p:cNvPr>
            <p:cNvSpPr/>
            <p:nvPr/>
          </p:nvSpPr>
          <p:spPr>
            <a:xfrm>
              <a:off x="3728357" y="2514631"/>
              <a:ext cx="66869" cy="5023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5" name="Connettore diritto 24">
              <a:extLst>
                <a:ext uri="{FF2B5EF4-FFF2-40B4-BE49-F238E27FC236}">
                  <a16:creationId xmlns:a16="http://schemas.microsoft.com/office/drawing/2014/main" id="{A0A7552F-7FFF-7B02-91DC-A8BE172CEE2D}"/>
                </a:ext>
              </a:extLst>
            </p:cNvPr>
            <p:cNvCxnSpPr>
              <a:cxnSpLocks/>
            </p:cNvCxnSpPr>
            <p:nvPr/>
          </p:nvCxnSpPr>
          <p:spPr>
            <a:xfrm>
              <a:off x="3640494" y="2856578"/>
              <a:ext cx="242596" cy="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Connettore diritto 25">
              <a:extLst>
                <a:ext uri="{FF2B5EF4-FFF2-40B4-BE49-F238E27FC236}">
                  <a16:creationId xmlns:a16="http://schemas.microsoft.com/office/drawing/2014/main" id="{2AD42677-6071-4110-5F22-3DEA5B3E64D1}"/>
                </a:ext>
              </a:extLst>
            </p:cNvPr>
            <p:cNvCxnSpPr>
              <a:cxnSpLocks/>
            </p:cNvCxnSpPr>
            <p:nvPr/>
          </p:nvCxnSpPr>
          <p:spPr>
            <a:xfrm>
              <a:off x="3640494" y="2719729"/>
              <a:ext cx="24259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7" name="Gruppo 26">
            <a:extLst>
              <a:ext uri="{FF2B5EF4-FFF2-40B4-BE49-F238E27FC236}">
                <a16:creationId xmlns:a16="http://schemas.microsoft.com/office/drawing/2014/main" id="{FACA4AE2-BF35-9601-0E13-79618A8FE83F}"/>
              </a:ext>
            </a:extLst>
          </p:cNvPr>
          <p:cNvGrpSpPr/>
          <p:nvPr/>
        </p:nvGrpSpPr>
        <p:grpSpPr>
          <a:xfrm>
            <a:off x="9241987" y="2534981"/>
            <a:ext cx="1719328" cy="615553"/>
            <a:chOff x="3627083" y="2396861"/>
            <a:chExt cx="1642589" cy="615553"/>
          </a:xfrm>
        </p:grpSpPr>
        <mc:AlternateContent xmlns:mc="http://schemas.openxmlformats.org/markup-compatibility/2006" xmlns:a14="http://schemas.microsoft.com/office/drawing/2010/main">
          <mc:Choice Requires="a14">
            <p:sp>
              <p:nvSpPr>
                <p:cNvPr id="28" name="CasellaDiTesto 27">
                  <a:extLst>
                    <a:ext uri="{FF2B5EF4-FFF2-40B4-BE49-F238E27FC236}">
                      <a16:creationId xmlns:a16="http://schemas.microsoft.com/office/drawing/2014/main" id="{4DF988CD-2B26-3349-981D-967C00C56955}"/>
                    </a:ext>
                  </a:extLst>
                </p:cNvPr>
                <p:cNvSpPr txBox="1"/>
                <p:nvPr/>
              </p:nvSpPr>
              <p:spPr>
                <a:xfrm>
                  <a:off x="3627083" y="2396861"/>
                  <a:ext cx="1642589" cy="615553"/>
                </a:xfrm>
                <a:prstGeom prst="rect">
                  <a:avLst/>
                </a:prstGeom>
                <a:solidFill>
                  <a:schemeClr val="bg1"/>
                </a:solidFill>
                <a:ln w="12700">
                  <a:solidFill>
                    <a:schemeClr val="tx1"/>
                  </a:solidFill>
                </a:ln>
              </p:spPr>
              <p:txBody>
                <a:bodyPr wrap="square" rtlCol="0">
                  <a:spAutoFit/>
                </a:bodyPr>
                <a:lstStyle/>
                <a:p>
                  <a:pPr/>
                  <a14:m>
                    <m:oMathPara xmlns:m="http://schemas.openxmlformats.org/officeDocument/2006/math">
                      <m:oMathParaPr>
                        <m:jc m:val="left"/>
                      </m:oMathParaPr>
                      <m:oMath xmlns:m="http://schemas.openxmlformats.org/officeDocument/2006/math">
                        <m:r>
                          <a:rPr lang="it-IT" sz="1100" b="0" i="1" smtClean="0">
                            <a:latin typeface="Cambria Math" panose="02040503050406030204" pitchFamily="18" charset="0"/>
                          </a:rPr>
                          <m:t>       </m:t>
                        </m:r>
                        <m:r>
                          <a:rPr lang="it-IT" sz="1100" b="0" i="1" smtClean="0">
                            <a:latin typeface="Cambria Math" panose="02040503050406030204" pitchFamily="18" charset="0"/>
                          </a:rPr>
                          <m:t>𝐷𝑎𝑡𝑖</m:t>
                        </m:r>
                        <m:r>
                          <a:rPr lang="it-IT" sz="1100" b="0" i="1" smtClean="0">
                            <a:latin typeface="Cambria Math" panose="02040503050406030204" pitchFamily="18" charset="0"/>
                          </a:rPr>
                          <m:t> </m:t>
                        </m:r>
                        <m:r>
                          <a:rPr lang="it-IT" sz="1100" b="0" i="1" smtClean="0">
                            <a:latin typeface="Cambria Math" panose="02040503050406030204" pitchFamily="18" charset="0"/>
                          </a:rPr>
                          <m:t>𝑏𝑘𝑔</m:t>
                        </m:r>
                        <m:r>
                          <a:rPr lang="it-IT" sz="1100" b="0" i="1" smtClean="0">
                            <a:latin typeface="Cambria Math" panose="02040503050406030204" pitchFamily="18" charset="0"/>
                          </a:rPr>
                          <m:t> </m:t>
                        </m:r>
                        <m:r>
                          <a:rPr lang="it-IT" sz="1100" b="0" i="1" smtClean="0">
                            <a:latin typeface="Cambria Math" panose="02040503050406030204" pitchFamily="18" charset="0"/>
                          </a:rPr>
                          <m:t>𝑟𝑒𝑎𝑙𝑒</m:t>
                        </m:r>
                      </m:oMath>
                    </m:oMathPara>
                  </a14:m>
                  <a:endParaRPr lang="it-IT" sz="1100" b="0" i="1" dirty="0">
                    <a:latin typeface="Cambria Math" panose="02040503050406030204" pitchFamily="18" charset="0"/>
                  </a:endParaRPr>
                </a:p>
                <a:p>
                  <a:r>
                    <a:rPr lang="it-IT" sz="1100" b="0" i="1" dirty="0">
                      <a:latin typeface="Cambria Math" panose="02040503050406030204" pitchFamily="18" charset="0"/>
                    </a:rPr>
                    <a:t> </a:t>
                  </a:r>
                  <a14:m>
                    <m:oMath xmlns:m="http://schemas.openxmlformats.org/officeDocument/2006/math">
                      <m:r>
                        <a:rPr lang="it-IT" sz="1100" b="0" i="1" smtClean="0">
                          <a:latin typeface="Cambria Math" panose="02040503050406030204" pitchFamily="18" charset="0"/>
                        </a:rPr>
                        <m:t>      </m:t>
                      </m:r>
                      <m:r>
                        <a:rPr lang="it-IT" sz="1100" b="0" i="1" smtClean="0">
                          <a:latin typeface="Cambria Math" panose="02040503050406030204" pitchFamily="18" charset="0"/>
                        </a:rPr>
                        <m:t>𝐸𝑓𝑓</m:t>
                      </m:r>
                      <m:r>
                        <a:rPr lang="it-IT" sz="1100" b="0" i="1" smtClean="0">
                          <a:latin typeface="Cambria Math" panose="02040503050406030204" pitchFamily="18" charset="0"/>
                        </a:rPr>
                        <m:t>(</m:t>
                      </m:r>
                      <m:r>
                        <a:rPr lang="it-IT" sz="1100" b="0" i="1" smtClean="0">
                          <a:latin typeface="Cambria Math" panose="02040503050406030204" pitchFamily="18" charset="0"/>
                        </a:rPr>
                        <m:t>𝑀</m:t>
                      </m:r>
                      <m:r>
                        <a:rPr lang="it-IT" sz="1100" b="0" i="1" smtClean="0">
                          <a:latin typeface="Cambria Math" panose="02040503050406030204" pitchFamily="18" charset="0"/>
                        </a:rPr>
                        <m:t>)</m:t>
                      </m:r>
                    </m:oMath>
                  </a14:m>
                  <a:endParaRPr lang="it-IT" sz="1100" i="1" dirty="0">
                    <a:latin typeface="Cambria Math" panose="02040503050406030204" pitchFamily="18" charset="0"/>
                  </a:endParaRPr>
                </a:p>
                <a:p>
                  <a14:m>
                    <m:oMath xmlns:m="http://schemas.openxmlformats.org/officeDocument/2006/math">
                      <m:r>
                        <a:rPr lang="it-IT" sz="1100" b="0" i="1" smtClean="0">
                          <a:latin typeface="Cambria Math" panose="02040503050406030204" pitchFamily="18" charset="0"/>
                        </a:rPr>
                        <m:t>       </m:t>
                      </m:r>
                      <m:r>
                        <a:rPr lang="it-IT" sz="1100" b="0" i="1" smtClean="0">
                          <a:latin typeface="Cambria Math" panose="02040503050406030204" pitchFamily="18" charset="0"/>
                        </a:rPr>
                        <m:t>𝐸𝑓𝑓</m:t>
                      </m:r>
                      <m:r>
                        <a:rPr lang="it-IT" sz="1100" b="0" i="1" smtClean="0">
                          <a:latin typeface="Cambria Math" panose="02040503050406030204" pitchFamily="18" charset="0"/>
                        </a:rPr>
                        <m:t>(</m:t>
                      </m:r>
                      <m:r>
                        <a:rPr lang="it-IT" sz="1100" b="0" i="1" smtClean="0">
                          <a:latin typeface="Cambria Math" panose="02040503050406030204" pitchFamily="18" charset="0"/>
                        </a:rPr>
                        <m:t>𝑀</m:t>
                      </m:r>
                      <m:r>
                        <a:rPr lang="it-IT" sz="1100" b="0" i="1" smtClean="0">
                          <a:latin typeface="Cambria Math" panose="02040503050406030204" pitchFamily="18" charset="0"/>
                        </a:rPr>
                        <m:t>)</m:t>
                      </m:r>
                    </m:oMath>
                  </a14:m>
                  <a:r>
                    <a:rPr lang="it-IT" sz="1200" dirty="0"/>
                    <a:t> dati </a:t>
                  </a:r>
                  <a:r>
                    <a:rPr lang="it-IT" sz="1200" dirty="0" err="1"/>
                    <a:t>bkg</a:t>
                  </a:r>
                  <a:r>
                    <a:rPr lang="it-IT" sz="1200" dirty="0"/>
                    <a:t> cost</a:t>
                  </a:r>
                </a:p>
              </p:txBody>
            </p:sp>
          </mc:Choice>
          <mc:Fallback xmlns="">
            <p:sp>
              <p:nvSpPr>
                <p:cNvPr id="28" name="CasellaDiTesto 27">
                  <a:extLst>
                    <a:ext uri="{FF2B5EF4-FFF2-40B4-BE49-F238E27FC236}">
                      <a16:creationId xmlns:a16="http://schemas.microsoft.com/office/drawing/2014/main" id="{4DF988CD-2B26-3349-981D-967C00C56955}"/>
                    </a:ext>
                  </a:extLst>
                </p:cNvPr>
                <p:cNvSpPr txBox="1">
                  <a:spLocks noRot="1" noChangeAspect="1" noMove="1" noResize="1" noEditPoints="1" noAdjustHandles="1" noChangeArrowheads="1" noChangeShapeType="1" noTextEdit="1"/>
                </p:cNvSpPr>
                <p:nvPr/>
              </p:nvSpPr>
              <p:spPr>
                <a:xfrm>
                  <a:off x="3627083" y="2396861"/>
                  <a:ext cx="1642589" cy="615553"/>
                </a:xfrm>
                <a:prstGeom prst="rect">
                  <a:avLst/>
                </a:prstGeom>
                <a:blipFill>
                  <a:blip r:embed="rId6"/>
                  <a:stretch>
                    <a:fillRect b="-5825"/>
                  </a:stretch>
                </a:blipFill>
                <a:ln w="12700">
                  <a:solidFill>
                    <a:schemeClr val="tx1"/>
                  </a:solidFill>
                </a:ln>
              </p:spPr>
              <p:txBody>
                <a:bodyPr/>
                <a:lstStyle/>
                <a:p>
                  <a:r>
                    <a:rPr lang="it-IT">
                      <a:noFill/>
                    </a:rPr>
                    <a:t> </a:t>
                  </a:r>
                </a:p>
              </p:txBody>
            </p:sp>
          </mc:Fallback>
        </mc:AlternateContent>
        <p:sp>
          <p:nvSpPr>
            <p:cNvPr id="29" name="Ovale 28">
              <a:extLst>
                <a:ext uri="{FF2B5EF4-FFF2-40B4-BE49-F238E27FC236}">
                  <a16:creationId xmlns:a16="http://schemas.microsoft.com/office/drawing/2014/main" id="{43E1C83E-1F1F-CA39-742D-C27028B74441}"/>
                </a:ext>
              </a:extLst>
            </p:cNvPr>
            <p:cNvSpPr/>
            <p:nvPr/>
          </p:nvSpPr>
          <p:spPr>
            <a:xfrm>
              <a:off x="3728357" y="2514631"/>
              <a:ext cx="66869" cy="5023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30" name="Connettore diritto 29">
              <a:extLst>
                <a:ext uri="{FF2B5EF4-FFF2-40B4-BE49-F238E27FC236}">
                  <a16:creationId xmlns:a16="http://schemas.microsoft.com/office/drawing/2014/main" id="{C19C5A8F-CF03-ABCE-A538-95A8FBE0E9B5}"/>
                </a:ext>
              </a:extLst>
            </p:cNvPr>
            <p:cNvCxnSpPr>
              <a:cxnSpLocks/>
            </p:cNvCxnSpPr>
            <p:nvPr/>
          </p:nvCxnSpPr>
          <p:spPr>
            <a:xfrm>
              <a:off x="3640494" y="2856578"/>
              <a:ext cx="242596" cy="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Connettore diritto 30">
              <a:extLst>
                <a:ext uri="{FF2B5EF4-FFF2-40B4-BE49-F238E27FC236}">
                  <a16:creationId xmlns:a16="http://schemas.microsoft.com/office/drawing/2014/main" id="{74A3B1AB-81CC-ABC3-B355-50F0D544443B}"/>
                </a:ext>
              </a:extLst>
            </p:cNvPr>
            <p:cNvCxnSpPr>
              <a:cxnSpLocks/>
            </p:cNvCxnSpPr>
            <p:nvPr/>
          </p:nvCxnSpPr>
          <p:spPr>
            <a:xfrm>
              <a:off x="3640494" y="2719729"/>
              <a:ext cx="24259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13606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a:extLst>
              <a:ext uri="{FF2B5EF4-FFF2-40B4-BE49-F238E27FC236}">
                <a16:creationId xmlns:a16="http://schemas.microsoft.com/office/drawing/2014/main" id="{9DB66F68-A69E-DFBA-C14C-0B188B8F0D8A}"/>
              </a:ext>
            </a:extLst>
          </p:cNvPr>
          <p:cNvSpPr>
            <a:spLocks noGrp="1"/>
          </p:cNvSpPr>
          <p:nvPr>
            <p:ph type="dt" sz="half" idx="10"/>
          </p:nvPr>
        </p:nvSpPr>
        <p:spPr/>
        <p:txBody>
          <a:bodyPr/>
          <a:lstStyle/>
          <a:p>
            <a:r>
              <a:rPr lang="it-IT"/>
              <a:t>17 novembre</a:t>
            </a:r>
          </a:p>
        </p:txBody>
      </p:sp>
      <p:sp>
        <p:nvSpPr>
          <p:cNvPr id="5" name="Segnaposto piè di pagina 4">
            <a:extLst>
              <a:ext uri="{FF2B5EF4-FFF2-40B4-BE49-F238E27FC236}">
                <a16:creationId xmlns:a16="http://schemas.microsoft.com/office/drawing/2014/main" id="{2A6E0125-7F0B-F9B3-61BB-716E95F136DB}"/>
              </a:ext>
            </a:extLst>
          </p:cNvPr>
          <p:cNvSpPr>
            <a:spLocks noGrp="1"/>
          </p:cNvSpPr>
          <p:nvPr>
            <p:ph type="ftr" sz="quarter" idx="11"/>
          </p:nvPr>
        </p:nvSpPr>
        <p:spPr/>
        <p:txBody>
          <a:bodyPr/>
          <a:lstStyle/>
          <a:p>
            <a:r>
              <a:rPr lang="it-IT" dirty="0"/>
              <a:t>Francesca Ferraiuolo</a:t>
            </a:r>
          </a:p>
        </p:txBody>
      </p:sp>
      <p:sp>
        <p:nvSpPr>
          <p:cNvPr id="6" name="Segnaposto numero diapositiva 5">
            <a:extLst>
              <a:ext uri="{FF2B5EF4-FFF2-40B4-BE49-F238E27FC236}">
                <a16:creationId xmlns:a16="http://schemas.microsoft.com/office/drawing/2014/main" id="{4D34A74E-31AD-63BA-DE14-8E5C5BE7051B}"/>
              </a:ext>
            </a:extLst>
          </p:cNvPr>
          <p:cNvSpPr>
            <a:spLocks noGrp="1"/>
          </p:cNvSpPr>
          <p:nvPr>
            <p:ph type="sldNum" sz="quarter" idx="12"/>
          </p:nvPr>
        </p:nvSpPr>
        <p:spPr/>
        <p:txBody>
          <a:bodyPr/>
          <a:lstStyle/>
          <a:p>
            <a:fld id="{089C51E2-46E0-4224-9505-548D94738F32}" type="slidenum">
              <a:rPr lang="it-IT" smtClean="0"/>
              <a:t>18</a:t>
            </a:fld>
            <a:endParaRPr lang="it-IT"/>
          </a:p>
        </p:txBody>
      </p:sp>
      <p:sp>
        <p:nvSpPr>
          <p:cNvPr id="8" name="Line 6">
            <a:extLst>
              <a:ext uri="{FF2B5EF4-FFF2-40B4-BE49-F238E27FC236}">
                <a16:creationId xmlns:a16="http://schemas.microsoft.com/office/drawing/2014/main" id="{28472638-41AC-C83A-AE5F-7A46D8C21C2C}"/>
              </a:ext>
            </a:extLst>
          </p:cNvPr>
          <p:cNvSpPr>
            <a:spLocks noChangeShapeType="1"/>
          </p:cNvSpPr>
          <p:nvPr/>
        </p:nvSpPr>
        <p:spPr bwMode="auto">
          <a:xfrm flipV="1">
            <a:off x="1192800" y="6356350"/>
            <a:ext cx="9806400" cy="0"/>
          </a:xfrm>
          <a:prstGeom prst="line">
            <a:avLst/>
          </a:prstGeom>
          <a:noFill/>
          <a:ln w="50800" cap="rnd">
            <a:solidFill>
              <a:srgbClr val="E4032C">
                <a:alpha val="45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 name="Line 6">
            <a:extLst>
              <a:ext uri="{FF2B5EF4-FFF2-40B4-BE49-F238E27FC236}">
                <a16:creationId xmlns:a16="http://schemas.microsoft.com/office/drawing/2014/main" id="{D7502536-9655-1FC5-93A9-3D68ACBD75D9}"/>
              </a:ext>
            </a:extLst>
          </p:cNvPr>
          <p:cNvSpPr>
            <a:spLocks noChangeShapeType="1"/>
          </p:cNvSpPr>
          <p:nvPr/>
        </p:nvSpPr>
        <p:spPr bwMode="auto">
          <a:xfrm flipV="1">
            <a:off x="1192800" y="1444176"/>
            <a:ext cx="9806400" cy="0"/>
          </a:xfrm>
          <a:prstGeom prst="line">
            <a:avLst/>
          </a:prstGeom>
          <a:noFill/>
          <a:ln w="50800" cap="rnd">
            <a:solidFill>
              <a:srgbClr val="E4032C">
                <a:alpha val="45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0" name="CasellaDiTesto 9">
            <a:extLst>
              <a:ext uri="{FF2B5EF4-FFF2-40B4-BE49-F238E27FC236}">
                <a16:creationId xmlns:a16="http://schemas.microsoft.com/office/drawing/2014/main" id="{CB971301-6EAB-5534-2973-200631784867}"/>
              </a:ext>
            </a:extLst>
          </p:cNvPr>
          <p:cNvSpPr txBox="1"/>
          <p:nvPr/>
        </p:nvSpPr>
        <p:spPr>
          <a:xfrm>
            <a:off x="2923592" y="597160"/>
            <a:ext cx="6344816" cy="769441"/>
          </a:xfrm>
          <a:prstGeom prst="rect">
            <a:avLst/>
          </a:prstGeom>
          <a:noFill/>
        </p:spPr>
        <p:txBody>
          <a:bodyPr wrap="square" rtlCol="0">
            <a:spAutoFit/>
          </a:bodyPr>
          <a:lstStyle/>
          <a:p>
            <a:pPr algn="ctr"/>
            <a:r>
              <a:rPr lang="it-IT" sz="4400" dirty="0"/>
              <a:t>Efficienza-Valore medio</a:t>
            </a:r>
          </a:p>
        </p:txBody>
      </p:sp>
      <p:pic>
        <p:nvPicPr>
          <p:cNvPr id="11" name="Immagine 10">
            <a:extLst>
              <a:ext uri="{FF2B5EF4-FFF2-40B4-BE49-F238E27FC236}">
                <a16:creationId xmlns:a16="http://schemas.microsoft.com/office/drawing/2014/main" id="{04B878B8-2C4D-634D-1EFA-1F39F5953733}"/>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2" y="1925486"/>
            <a:ext cx="4248927" cy="3946369"/>
          </a:xfrm>
          <a:prstGeom prst="rect">
            <a:avLst/>
          </a:prstGeom>
        </p:spPr>
      </p:pic>
      <p:pic>
        <p:nvPicPr>
          <p:cNvPr id="14" name="Immagine 13">
            <a:extLst>
              <a:ext uri="{FF2B5EF4-FFF2-40B4-BE49-F238E27FC236}">
                <a16:creationId xmlns:a16="http://schemas.microsoft.com/office/drawing/2014/main" id="{91D7817A-6D8E-9A00-1023-1B44235FDDEF}"/>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3972000" y="1926264"/>
            <a:ext cx="4248000" cy="3946361"/>
          </a:xfrm>
          <a:prstGeom prst="rect">
            <a:avLst/>
          </a:prstGeom>
        </p:spPr>
      </p:pic>
      <p:pic>
        <p:nvPicPr>
          <p:cNvPr id="13" name="Immagine 12">
            <a:extLst>
              <a:ext uri="{FF2B5EF4-FFF2-40B4-BE49-F238E27FC236}">
                <a16:creationId xmlns:a16="http://schemas.microsoft.com/office/drawing/2014/main" id="{7C3E0C87-E46C-6D9F-A14E-28F2BFB6C147}"/>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7943075" y="1926256"/>
            <a:ext cx="4247999" cy="3945600"/>
          </a:xfrm>
          <a:prstGeom prst="rect">
            <a:avLst/>
          </a:prstGeom>
        </p:spPr>
      </p:pic>
      <p:sp>
        <p:nvSpPr>
          <p:cNvPr id="15" name="CasellaDiTesto 14">
            <a:extLst>
              <a:ext uri="{FF2B5EF4-FFF2-40B4-BE49-F238E27FC236}">
                <a16:creationId xmlns:a16="http://schemas.microsoft.com/office/drawing/2014/main" id="{F5B57679-DAC6-16D1-150F-C76EDB102648}"/>
              </a:ext>
            </a:extLst>
          </p:cNvPr>
          <p:cNvSpPr txBox="1"/>
          <p:nvPr/>
        </p:nvSpPr>
        <p:spPr>
          <a:xfrm>
            <a:off x="1423580" y="1610243"/>
            <a:ext cx="1402692" cy="430887"/>
          </a:xfrm>
          <a:prstGeom prst="rect">
            <a:avLst/>
          </a:prstGeom>
          <a:noFill/>
        </p:spPr>
        <p:txBody>
          <a:bodyPr wrap="none" rtlCol="0">
            <a:spAutoFit/>
          </a:bodyPr>
          <a:lstStyle/>
          <a:p>
            <a:pPr marL="285750" indent="-285750">
              <a:buClr>
                <a:srgbClr val="E4032C"/>
              </a:buClr>
              <a:buFont typeface="Arial" panose="020B0604020202020204" pitchFamily="34" charset="0"/>
              <a:buChar char="•"/>
            </a:pPr>
            <a:r>
              <a:rPr lang="it-IT" sz="2200" dirty="0"/>
              <a:t>Orbita 1</a:t>
            </a:r>
          </a:p>
        </p:txBody>
      </p:sp>
      <p:sp>
        <p:nvSpPr>
          <p:cNvPr id="16" name="CasellaDiTesto 15">
            <a:extLst>
              <a:ext uri="{FF2B5EF4-FFF2-40B4-BE49-F238E27FC236}">
                <a16:creationId xmlns:a16="http://schemas.microsoft.com/office/drawing/2014/main" id="{5B2A7815-DDA1-FE32-AAEA-435D0DD55246}"/>
              </a:ext>
            </a:extLst>
          </p:cNvPr>
          <p:cNvSpPr txBox="1"/>
          <p:nvPr/>
        </p:nvSpPr>
        <p:spPr>
          <a:xfrm>
            <a:off x="5394654" y="1614575"/>
            <a:ext cx="1402692" cy="430887"/>
          </a:xfrm>
          <a:prstGeom prst="rect">
            <a:avLst/>
          </a:prstGeom>
          <a:noFill/>
        </p:spPr>
        <p:txBody>
          <a:bodyPr wrap="none" rtlCol="0">
            <a:spAutoFit/>
          </a:bodyPr>
          <a:lstStyle/>
          <a:p>
            <a:pPr marL="285750" indent="-285750">
              <a:buClr>
                <a:srgbClr val="E4032C"/>
              </a:buClr>
              <a:buFont typeface="Arial" panose="020B0604020202020204" pitchFamily="34" charset="0"/>
              <a:buChar char="•"/>
            </a:pPr>
            <a:r>
              <a:rPr lang="it-IT" sz="2200" dirty="0"/>
              <a:t>Orbita 2</a:t>
            </a:r>
          </a:p>
        </p:txBody>
      </p:sp>
      <p:sp>
        <p:nvSpPr>
          <p:cNvPr id="17" name="CasellaDiTesto 16">
            <a:extLst>
              <a:ext uri="{FF2B5EF4-FFF2-40B4-BE49-F238E27FC236}">
                <a16:creationId xmlns:a16="http://schemas.microsoft.com/office/drawing/2014/main" id="{06C116C3-58F0-E516-E46A-E211AE99CB3E}"/>
              </a:ext>
            </a:extLst>
          </p:cNvPr>
          <p:cNvSpPr txBox="1"/>
          <p:nvPr/>
        </p:nvSpPr>
        <p:spPr>
          <a:xfrm>
            <a:off x="9365727" y="1710043"/>
            <a:ext cx="1402692" cy="430887"/>
          </a:xfrm>
          <a:prstGeom prst="rect">
            <a:avLst/>
          </a:prstGeom>
          <a:noFill/>
        </p:spPr>
        <p:txBody>
          <a:bodyPr wrap="none" rtlCol="0">
            <a:spAutoFit/>
          </a:bodyPr>
          <a:lstStyle/>
          <a:p>
            <a:pPr marL="285750" indent="-285750">
              <a:buClr>
                <a:srgbClr val="E4032C"/>
              </a:buClr>
              <a:buFont typeface="Arial" panose="020B0604020202020204" pitchFamily="34" charset="0"/>
              <a:buChar char="•"/>
            </a:pPr>
            <a:r>
              <a:rPr lang="it-IT" sz="2200" dirty="0"/>
              <a:t>Orbita 7</a:t>
            </a:r>
          </a:p>
        </p:txBody>
      </p:sp>
      <p:pic>
        <p:nvPicPr>
          <p:cNvPr id="2" name="Picture 4">
            <a:extLst>
              <a:ext uri="{FF2B5EF4-FFF2-40B4-BE49-F238E27FC236}">
                <a16:creationId xmlns:a16="http://schemas.microsoft.com/office/drawing/2014/main" id="{6F151624-25BC-0928-9B0B-0BBDD436B57A}"/>
              </a:ext>
            </a:extLst>
          </p:cNvPr>
          <p:cNvPicPr>
            <a:picLocks noChangeAspect="1"/>
          </p:cNvPicPr>
          <p:nvPr/>
        </p:nvPicPr>
        <p:blipFill>
          <a:blip r:embed="rId6"/>
          <a:stretch>
            <a:fillRect/>
          </a:stretch>
        </p:blipFill>
        <p:spPr>
          <a:xfrm>
            <a:off x="1468251" y="74954"/>
            <a:ext cx="1312423" cy="1286189"/>
          </a:xfrm>
          <a:prstGeom prst="rect">
            <a:avLst/>
          </a:prstGeom>
        </p:spPr>
      </p:pic>
      <p:grpSp>
        <p:nvGrpSpPr>
          <p:cNvPr id="3" name="Gruppo 2">
            <a:extLst>
              <a:ext uri="{FF2B5EF4-FFF2-40B4-BE49-F238E27FC236}">
                <a16:creationId xmlns:a16="http://schemas.microsoft.com/office/drawing/2014/main" id="{09DC6FB4-0C85-72C0-9C14-1745ECDFD8F6}"/>
              </a:ext>
            </a:extLst>
          </p:cNvPr>
          <p:cNvGrpSpPr/>
          <p:nvPr/>
        </p:nvGrpSpPr>
        <p:grpSpPr>
          <a:xfrm>
            <a:off x="2317717" y="2527541"/>
            <a:ext cx="1719328" cy="615553"/>
            <a:chOff x="3627083" y="2396861"/>
            <a:chExt cx="1642589" cy="615553"/>
          </a:xfrm>
        </p:grpSpPr>
        <mc:AlternateContent xmlns:mc="http://schemas.openxmlformats.org/markup-compatibility/2006" xmlns:a14="http://schemas.microsoft.com/office/drawing/2010/main">
          <mc:Choice Requires="a14">
            <p:sp>
              <p:nvSpPr>
                <p:cNvPr id="7" name="CasellaDiTesto 6">
                  <a:extLst>
                    <a:ext uri="{FF2B5EF4-FFF2-40B4-BE49-F238E27FC236}">
                      <a16:creationId xmlns:a16="http://schemas.microsoft.com/office/drawing/2014/main" id="{1A45C783-86D4-C900-1E7A-0929B45BBB98}"/>
                    </a:ext>
                  </a:extLst>
                </p:cNvPr>
                <p:cNvSpPr txBox="1"/>
                <p:nvPr/>
              </p:nvSpPr>
              <p:spPr>
                <a:xfrm>
                  <a:off x="3627083" y="2396861"/>
                  <a:ext cx="1642589" cy="615553"/>
                </a:xfrm>
                <a:prstGeom prst="rect">
                  <a:avLst/>
                </a:prstGeom>
                <a:solidFill>
                  <a:schemeClr val="bg1"/>
                </a:solidFill>
                <a:ln w="12700">
                  <a:solidFill>
                    <a:schemeClr val="tx1"/>
                  </a:solidFill>
                </a:ln>
              </p:spPr>
              <p:txBody>
                <a:bodyPr wrap="square" rtlCol="0">
                  <a:spAutoFit/>
                </a:bodyPr>
                <a:lstStyle/>
                <a:p>
                  <a:pPr/>
                  <a14:m>
                    <m:oMathPara xmlns:m="http://schemas.openxmlformats.org/officeDocument/2006/math">
                      <m:oMathParaPr>
                        <m:jc m:val="left"/>
                      </m:oMathParaPr>
                      <m:oMath xmlns:m="http://schemas.openxmlformats.org/officeDocument/2006/math">
                        <m:r>
                          <a:rPr lang="it-IT" sz="1100" b="0" i="1" smtClean="0">
                            <a:latin typeface="Cambria Math" panose="02040503050406030204" pitchFamily="18" charset="0"/>
                          </a:rPr>
                          <m:t>       </m:t>
                        </m:r>
                        <m:r>
                          <a:rPr lang="it-IT" sz="1100" b="0" i="1" smtClean="0">
                            <a:latin typeface="Cambria Math" panose="02040503050406030204" pitchFamily="18" charset="0"/>
                          </a:rPr>
                          <m:t>𝐷𝑎𝑡𝑖</m:t>
                        </m:r>
                        <m:r>
                          <a:rPr lang="it-IT" sz="1100" b="0" i="1" smtClean="0">
                            <a:latin typeface="Cambria Math" panose="02040503050406030204" pitchFamily="18" charset="0"/>
                          </a:rPr>
                          <m:t> </m:t>
                        </m:r>
                        <m:r>
                          <a:rPr lang="it-IT" sz="1100" b="0" i="1" smtClean="0">
                            <a:latin typeface="Cambria Math" panose="02040503050406030204" pitchFamily="18" charset="0"/>
                          </a:rPr>
                          <m:t>𝑏𝑘𝑔</m:t>
                        </m:r>
                        <m:r>
                          <a:rPr lang="it-IT" sz="1100" b="0" i="1" smtClean="0">
                            <a:latin typeface="Cambria Math" panose="02040503050406030204" pitchFamily="18" charset="0"/>
                          </a:rPr>
                          <m:t> </m:t>
                        </m:r>
                        <m:r>
                          <a:rPr lang="it-IT" sz="1100" b="0" i="1" smtClean="0">
                            <a:latin typeface="Cambria Math" panose="02040503050406030204" pitchFamily="18" charset="0"/>
                          </a:rPr>
                          <m:t>𝑟𝑒𝑎𝑙𝑒</m:t>
                        </m:r>
                      </m:oMath>
                    </m:oMathPara>
                  </a14:m>
                  <a:endParaRPr lang="it-IT" sz="1100" b="0" i="1" dirty="0">
                    <a:latin typeface="Cambria Math" panose="02040503050406030204" pitchFamily="18" charset="0"/>
                  </a:endParaRPr>
                </a:p>
                <a:p>
                  <a:r>
                    <a:rPr lang="it-IT" sz="1100" b="0" i="1" dirty="0">
                      <a:latin typeface="Cambria Math" panose="02040503050406030204" pitchFamily="18" charset="0"/>
                    </a:rPr>
                    <a:t> </a:t>
                  </a:r>
                  <a14:m>
                    <m:oMath xmlns:m="http://schemas.openxmlformats.org/officeDocument/2006/math">
                      <m:r>
                        <a:rPr lang="it-IT" sz="1100" b="0" i="1" smtClean="0">
                          <a:latin typeface="Cambria Math" panose="02040503050406030204" pitchFamily="18" charset="0"/>
                        </a:rPr>
                        <m:t>      </m:t>
                      </m:r>
                      <m:r>
                        <a:rPr lang="it-IT" sz="1100" b="0" i="1" smtClean="0">
                          <a:latin typeface="Cambria Math" panose="02040503050406030204" pitchFamily="18" charset="0"/>
                        </a:rPr>
                        <m:t>𝐸𝑓𝑓</m:t>
                      </m:r>
                      <m:r>
                        <a:rPr lang="it-IT" sz="1100" b="0" i="1" smtClean="0">
                          <a:latin typeface="Cambria Math" panose="02040503050406030204" pitchFamily="18" charset="0"/>
                        </a:rPr>
                        <m:t>(</m:t>
                      </m:r>
                      <m:r>
                        <a:rPr lang="it-IT" sz="1100" b="0" i="1" smtClean="0">
                          <a:latin typeface="Cambria Math" panose="02040503050406030204" pitchFamily="18" charset="0"/>
                        </a:rPr>
                        <m:t>𝑀</m:t>
                      </m:r>
                      <m:r>
                        <a:rPr lang="it-IT" sz="1100" b="0" i="1" smtClean="0">
                          <a:latin typeface="Cambria Math" panose="02040503050406030204" pitchFamily="18" charset="0"/>
                        </a:rPr>
                        <m:t>)</m:t>
                      </m:r>
                    </m:oMath>
                  </a14:m>
                  <a:endParaRPr lang="it-IT" sz="1100" i="1" dirty="0">
                    <a:latin typeface="Cambria Math" panose="02040503050406030204" pitchFamily="18" charset="0"/>
                  </a:endParaRPr>
                </a:p>
                <a:p>
                  <a14:m>
                    <m:oMath xmlns:m="http://schemas.openxmlformats.org/officeDocument/2006/math">
                      <m:r>
                        <a:rPr lang="it-IT" sz="1100" b="0" i="1" smtClean="0">
                          <a:latin typeface="Cambria Math" panose="02040503050406030204" pitchFamily="18" charset="0"/>
                        </a:rPr>
                        <m:t>       </m:t>
                      </m:r>
                      <m:r>
                        <a:rPr lang="it-IT" sz="1100" b="0" i="1" smtClean="0">
                          <a:latin typeface="Cambria Math" panose="02040503050406030204" pitchFamily="18" charset="0"/>
                        </a:rPr>
                        <m:t>𝐸𝑓𝑓</m:t>
                      </m:r>
                      <m:r>
                        <a:rPr lang="it-IT" sz="1100" b="0" i="1" smtClean="0">
                          <a:latin typeface="Cambria Math" panose="02040503050406030204" pitchFamily="18" charset="0"/>
                        </a:rPr>
                        <m:t>(</m:t>
                      </m:r>
                      <m:r>
                        <a:rPr lang="it-IT" sz="1100" b="0" i="1" smtClean="0">
                          <a:latin typeface="Cambria Math" panose="02040503050406030204" pitchFamily="18" charset="0"/>
                        </a:rPr>
                        <m:t>𝑀</m:t>
                      </m:r>
                      <m:r>
                        <a:rPr lang="it-IT" sz="1100" b="0" i="1" smtClean="0">
                          <a:latin typeface="Cambria Math" panose="02040503050406030204" pitchFamily="18" charset="0"/>
                        </a:rPr>
                        <m:t>)</m:t>
                      </m:r>
                    </m:oMath>
                  </a14:m>
                  <a:r>
                    <a:rPr lang="it-IT" sz="1200" dirty="0"/>
                    <a:t> dati </a:t>
                  </a:r>
                  <a:r>
                    <a:rPr lang="it-IT" sz="1200" dirty="0" err="1"/>
                    <a:t>bkg</a:t>
                  </a:r>
                  <a:r>
                    <a:rPr lang="it-IT" sz="1200" dirty="0"/>
                    <a:t> cost</a:t>
                  </a:r>
                </a:p>
              </p:txBody>
            </p:sp>
          </mc:Choice>
          <mc:Fallback xmlns="">
            <p:sp>
              <p:nvSpPr>
                <p:cNvPr id="7" name="CasellaDiTesto 6">
                  <a:extLst>
                    <a:ext uri="{FF2B5EF4-FFF2-40B4-BE49-F238E27FC236}">
                      <a16:creationId xmlns:a16="http://schemas.microsoft.com/office/drawing/2014/main" id="{1A45C783-86D4-C900-1E7A-0929B45BBB98}"/>
                    </a:ext>
                  </a:extLst>
                </p:cNvPr>
                <p:cNvSpPr txBox="1">
                  <a:spLocks noRot="1" noChangeAspect="1" noMove="1" noResize="1" noEditPoints="1" noAdjustHandles="1" noChangeArrowheads="1" noChangeShapeType="1" noTextEdit="1"/>
                </p:cNvSpPr>
                <p:nvPr/>
              </p:nvSpPr>
              <p:spPr>
                <a:xfrm>
                  <a:off x="3627083" y="2396861"/>
                  <a:ext cx="1642589" cy="615553"/>
                </a:xfrm>
                <a:prstGeom prst="rect">
                  <a:avLst/>
                </a:prstGeom>
                <a:blipFill>
                  <a:blip r:embed="rId7"/>
                  <a:stretch>
                    <a:fillRect b="-5825"/>
                  </a:stretch>
                </a:blipFill>
                <a:ln w="12700">
                  <a:solidFill>
                    <a:schemeClr val="tx1"/>
                  </a:solidFill>
                </a:ln>
              </p:spPr>
              <p:txBody>
                <a:bodyPr/>
                <a:lstStyle/>
                <a:p>
                  <a:r>
                    <a:rPr lang="it-IT">
                      <a:noFill/>
                    </a:rPr>
                    <a:t> </a:t>
                  </a:r>
                </a:p>
              </p:txBody>
            </p:sp>
          </mc:Fallback>
        </mc:AlternateContent>
        <p:sp>
          <p:nvSpPr>
            <p:cNvPr id="12" name="Ovale 11">
              <a:extLst>
                <a:ext uri="{FF2B5EF4-FFF2-40B4-BE49-F238E27FC236}">
                  <a16:creationId xmlns:a16="http://schemas.microsoft.com/office/drawing/2014/main" id="{21F24248-0864-B313-FC58-40D40D8C9875}"/>
                </a:ext>
              </a:extLst>
            </p:cNvPr>
            <p:cNvSpPr/>
            <p:nvPr/>
          </p:nvSpPr>
          <p:spPr>
            <a:xfrm>
              <a:off x="3728357" y="2514631"/>
              <a:ext cx="66869" cy="5023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8" name="Connettore diritto 17">
              <a:extLst>
                <a:ext uri="{FF2B5EF4-FFF2-40B4-BE49-F238E27FC236}">
                  <a16:creationId xmlns:a16="http://schemas.microsoft.com/office/drawing/2014/main" id="{B90E65C1-2F7E-5C4B-795A-8E83AD8B7390}"/>
                </a:ext>
              </a:extLst>
            </p:cNvPr>
            <p:cNvCxnSpPr>
              <a:cxnSpLocks/>
            </p:cNvCxnSpPr>
            <p:nvPr/>
          </p:nvCxnSpPr>
          <p:spPr>
            <a:xfrm>
              <a:off x="3640494" y="2856578"/>
              <a:ext cx="242596" cy="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Connettore diritto 18">
              <a:extLst>
                <a:ext uri="{FF2B5EF4-FFF2-40B4-BE49-F238E27FC236}">
                  <a16:creationId xmlns:a16="http://schemas.microsoft.com/office/drawing/2014/main" id="{690E1F1A-DC6E-9A3E-AF1B-DA3A46AD693D}"/>
                </a:ext>
              </a:extLst>
            </p:cNvPr>
            <p:cNvCxnSpPr>
              <a:cxnSpLocks/>
            </p:cNvCxnSpPr>
            <p:nvPr/>
          </p:nvCxnSpPr>
          <p:spPr>
            <a:xfrm>
              <a:off x="3640494" y="2719729"/>
              <a:ext cx="24259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0" name="Gruppo 19">
            <a:extLst>
              <a:ext uri="{FF2B5EF4-FFF2-40B4-BE49-F238E27FC236}">
                <a16:creationId xmlns:a16="http://schemas.microsoft.com/office/drawing/2014/main" id="{39503A5E-23BD-5DB5-F823-78264C54D7B1}"/>
              </a:ext>
            </a:extLst>
          </p:cNvPr>
          <p:cNvGrpSpPr/>
          <p:nvPr/>
        </p:nvGrpSpPr>
        <p:grpSpPr>
          <a:xfrm>
            <a:off x="6434072" y="2527540"/>
            <a:ext cx="1719328" cy="615553"/>
            <a:chOff x="3627083" y="2396861"/>
            <a:chExt cx="1642589" cy="615553"/>
          </a:xfrm>
        </p:grpSpPr>
        <mc:AlternateContent xmlns:mc="http://schemas.openxmlformats.org/markup-compatibility/2006" xmlns:a14="http://schemas.microsoft.com/office/drawing/2010/main">
          <mc:Choice Requires="a14">
            <p:sp>
              <p:nvSpPr>
                <p:cNvPr id="21" name="CasellaDiTesto 20">
                  <a:extLst>
                    <a:ext uri="{FF2B5EF4-FFF2-40B4-BE49-F238E27FC236}">
                      <a16:creationId xmlns:a16="http://schemas.microsoft.com/office/drawing/2014/main" id="{4E5D26B6-5808-961A-3492-FD6D3DE3F676}"/>
                    </a:ext>
                  </a:extLst>
                </p:cNvPr>
                <p:cNvSpPr txBox="1"/>
                <p:nvPr/>
              </p:nvSpPr>
              <p:spPr>
                <a:xfrm>
                  <a:off x="3627083" y="2396861"/>
                  <a:ext cx="1642589" cy="615553"/>
                </a:xfrm>
                <a:prstGeom prst="rect">
                  <a:avLst/>
                </a:prstGeom>
                <a:solidFill>
                  <a:schemeClr val="bg1"/>
                </a:solidFill>
                <a:ln w="12700">
                  <a:solidFill>
                    <a:schemeClr val="tx1"/>
                  </a:solidFill>
                </a:ln>
              </p:spPr>
              <p:txBody>
                <a:bodyPr wrap="square" rtlCol="0">
                  <a:spAutoFit/>
                </a:bodyPr>
                <a:lstStyle/>
                <a:p>
                  <a:pPr/>
                  <a14:m>
                    <m:oMathPara xmlns:m="http://schemas.openxmlformats.org/officeDocument/2006/math">
                      <m:oMathParaPr>
                        <m:jc m:val="left"/>
                      </m:oMathParaPr>
                      <m:oMath xmlns:m="http://schemas.openxmlformats.org/officeDocument/2006/math">
                        <m:r>
                          <a:rPr lang="it-IT" sz="1100" b="0" i="1" smtClean="0">
                            <a:latin typeface="Cambria Math" panose="02040503050406030204" pitchFamily="18" charset="0"/>
                          </a:rPr>
                          <m:t>       </m:t>
                        </m:r>
                        <m:r>
                          <a:rPr lang="it-IT" sz="1100" b="0" i="1" smtClean="0">
                            <a:latin typeface="Cambria Math" panose="02040503050406030204" pitchFamily="18" charset="0"/>
                          </a:rPr>
                          <m:t>𝐷𝑎𝑡𝑖</m:t>
                        </m:r>
                        <m:r>
                          <a:rPr lang="it-IT" sz="1100" b="0" i="1" smtClean="0">
                            <a:latin typeface="Cambria Math" panose="02040503050406030204" pitchFamily="18" charset="0"/>
                          </a:rPr>
                          <m:t> </m:t>
                        </m:r>
                        <m:r>
                          <a:rPr lang="it-IT" sz="1100" b="0" i="1" smtClean="0">
                            <a:latin typeface="Cambria Math" panose="02040503050406030204" pitchFamily="18" charset="0"/>
                          </a:rPr>
                          <m:t>𝑏𝑘𝑔</m:t>
                        </m:r>
                        <m:r>
                          <a:rPr lang="it-IT" sz="1100" b="0" i="1" smtClean="0">
                            <a:latin typeface="Cambria Math" panose="02040503050406030204" pitchFamily="18" charset="0"/>
                          </a:rPr>
                          <m:t> </m:t>
                        </m:r>
                        <m:r>
                          <a:rPr lang="it-IT" sz="1100" b="0" i="1" smtClean="0">
                            <a:latin typeface="Cambria Math" panose="02040503050406030204" pitchFamily="18" charset="0"/>
                          </a:rPr>
                          <m:t>𝑟𝑒𝑎𝑙𝑒</m:t>
                        </m:r>
                      </m:oMath>
                    </m:oMathPara>
                  </a14:m>
                  <a:endParaRPr lang="it-IT" sz="1100" b="0" i="1" dirty="0">
                    <a:latin typeface="Cambria Math" panose="02040503050406030204" pitchFamily="18" charset="0"/>
                  </a:endParaRPr>
                </a:p>
                <a:p>
                  <a:r>
                    <a:rPr lang="it-IT" sz="1100" b="0" i="1" dirty="0">
                      <a:latin typeface="Cambria Math" panose="02040503050406030204" pitchFamily="18" charset="0"/>
                    </a:rPr>
                    <a:t> </a:t>
                  </a:r>
                  <a14:m>
                    <m:oMath xmlns:m="http://schemas.openxmlformats.org/officeDocument/2006/math">
                      <m:r>
                        <a:rPr lang="it-IT" sz="1100" b="0" i="1" smtClean="0">
                          <a:latin typeface="Cambria Math" panose="02040503050406030204" pitchFamily="18" charset="0"/>
                        </a:rPr>
                        <m:t>      </m:t>
                      </m:r>
                      <m:r>
                        <a:rPr lang="it-IT" sz="1100" b="0" i="1" smtClean="0">
                          <a:latin typeface="Cambria Math" panose="02040503050406030204" pitchFamily="18" charset="0"/>
                        </a:rPr>
                        <m:t>𝐸𝑓𝑓</m:t>
                      </m:r>
                      <m:r>
                        <a:rPr lang="it-IT" sz="1100" b="0" i="1" smtClean="0">
                          <a:latin typeface="Cambria Math" panose="02040503050406030204" pitchFamily="18" charset="0"/>
                        </a:rPr>
                        <m:t>(</m:t>
                      </m:r>
                      <m:r>
                        <a:rPr lang="it-IT" sz="1100" b="0" i="1" smtClean="0">
                          <a:latin typeface="Cambria Math" panose="02040503050406030204" pitchFamily="18" charset="0"/>
                        </a:rPr>
                        <m:t>𝑀</m:t>
                      </m:r>
                      <m:r>
                        <a:rPr lang="it-IT" sz="1100" b="0" i="1" smtClean="0">
                          <a:latin typeface="Cambria Math" panose="02040503050406030204" pitchFamily="18" charset="0"/>
                        </a:rPr>
                        <m:t>)</m:t>
                      </m:r>
                    </m:oMath>
                  </a14:m>
                  <a:endParaRPr lang="it-IT" sz="1100" i="1" dirty="0">
                    <a:latin typeface="Cambria Math" panose="02040503050406030204" pitchFamily="18" charset="0"/>
                  </a:endParaRPr>
                </a:p>
                <a:p>
                  <a14:m>
                    <m:oMath xmlns:m="http://schemas.openxmlformats.org/officeDocument/2006/math">
                      <m:r>
                        <a:rPr lang="it-IT" sz="1100" b="0" i="1" smtClean="0">
                          <a:latin typeface="Cambria Math" panose="02040503050406030204" pitchFamily="18" charset="0"/>
                        </a:rPr>
                        <m:t>       </m:t>
                      </m:r>
                      <m:r>
                        <a:rPr lang="it-IT" sz="1100" b="0" i="1" smtClean="0">
                          <a:latin typeface="Cambria Math" panose="02040503050406030204" pitchFamily="18" charset="0"/>
                        </a:rPr>
                        <m:t>𝐸𝑓𝑓</m:t>
                      </m:r>
                      <m:r>
                        <a:rPr lang="it-IT" sz="1100" b="0" i="1" smtClean="0">
                          <a:latin typeface="Cambria Math" panose="02040503050406030204" pitchFamily="18" charset="0"/>
                        </a:rPr>
                        <m:t>(</m:t>
                      </m:r>
                      <m:r>
                        <a:rPr lang="it-IT" sz="1100" b="0" i="1" smtClean="0">
                          <a:latin typeface="Cambria Math" panose="02040503050406030204" pitchFamily="18" charset="0"/>
                        </a:rPr>
                        <m:t>𝑀</m:t>
                      </m:r>
                      <m:r>
                        <a:rPr lang="it-IT" sz="1100" b="0" i="1" smtClean="0">
                          <a:latin typeface="Cambria Math" panose="02040503050406030204" pitchFamily="18" charset="0"/>
                        </a:rPr>
                        <m:t>)</m:t>
                      </m:r>
                    </m:oMath>
                  </a14:m>
                  <a:r>
                    <a:rPr lang="it-IT" sz="1200" dirty="0"/>
                    <a:t> dati </a:t>
                  </a:r>
                  <a:r>
                    <a:rPr lang="it-IT" sz="1200" dirty="0" err="1"/>
                    <a:t>bkg</a:t>
                  </a:r>
                  <a:r>
                    <a:rPr lang="it-IT" sz="1200" dirty="0"/>
                    <a:t> cost</a:t>
                  </a:r>
                </a:p>
              </p:txBody>
            </p:sp>
          </mc:Choice>
          <mc:Fallback xmlns="">
            <p:sp>
              <p:nvSpPr>
                <p:cNvPr id="21" name="CasellaDiTesto 20">
                  <a:extLst>
                    <a:ext uri="{FF2B5EF4-FFF2-40B4-BE49-F238E27FC236}">
                      <a16:creationId xmlns:a16="http://schemas.microsoft.com/office/drawing/2014/main" id="{4E5D26B6-5808-961A-3492-FD6D3DE3F676}"/>
                    </a:ext>
                  </a:extLst>
                </p:cNvPr>
                <p:cNvSpPr txBox="1">
                  <a:spLocks noRot="1" noChangeAspect="1" noMove="1" noResize="1" noEditPoints="1" noAdjustHandles="1" noChangeArrowheads="1" noChangeShapeType="1" noTextEdit="1"/>
                </p:cNvSpPr>
                <p:nvPr/>
              </p:nvSpPr>
              <p:spPr>
                <a:xfrm>
                  <a:off x="3627083" y="2396861"/>
                  <a:ext cx="1642589" cy="615553"/>
                </a:xfrm>
                <a:prstGeom prst="rect">
                  <a:avLst/>
                </a:prstGeom>
                <a:blipFill>
                  <a:blip r:embed="rId8"/>
                  <a:stretch>
                    <a:fillRect b="-5825"/>
                  </a:stretch>
                </a:blipFill>
                <a:ln w="12700">
                  <a:solidFill>
                    <a:schemeClr val="tx1"/>
                  </a:solidFill>
                </a:ln>
              </p:spPr>
              <p:txBody>
                <a:bodyPr/>
                <a:lstStyle/>
                <a:p>
                  <a:r>
                    <a:rPr lang="it-IT">
                      <a:noFill/>
                    </a:rPr>
                    <a:t> </a:t>
                  </a:r>
                </a:p>
              </p:txBody>
            </p:sp>
          </mc:Fallback>
        </mc:AlternateContent>
        <p:sp>
          <p:nvSpPr>
            <p:cNvPr id="22" name="Ovale 21">
              <a:extLst>
                <a:ext uri="{FF2B5EF4-FFF2-40B4-BE49-F238E27FC236}">
                  <a16:creationId xmlns:a16="http://schemas.microsoft.com/office/drawing/2014/main" id="{237E2229-DD74-185A-32F2-5DA6252038FA}"/>
                </a:ext>
              </a:extLst>
            </p:cNvPr>
            <p:cNvSpPr/>
            <p:nvPr/>
          </p:nvSpPr>
          <p:spPr>
            <a:xfrm>
              <a:off x="3728357" y="2514631"/>
              <a:ext cx="66869" cy="5023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3" name="Connettore diritto 22">
              <a:extLst>
                <a:ext uri="{FF2B5EF4-FFF2-40B4-BE49-F238E27FC236}">
                  <a16:creationId xmlns:a16="http://schemas.microsoft.com/office/drawing/2014/main" id="{57F48DFA-F85D-4FF2-5DF6-ECA3D496FD4E}"/>
                </a:ext>
              </a:extLst>
            </p:cNvPr>
            <p:cNvCxnSpPr>
              <a:cxnSpLocks/>
            </p:cNvCxnSpPr>
            <p:nvPr/>
          </p:nvCxnSpPr>
          <p:spPr>
            <a:xfrm>
              <a:off x="3640494" y="2856578"/>
              <a:ext cx="242596" cy="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Connettore diritto 23">
              <a:extLst>
                <a:ext uri="{FF2B5EF4-FFF2-40B4-BE49-F238E27FC236}">
                  <a16:creationId xmlns:a16="http://schemas.microsoft.com/office/drawing/2014/main" id="{4A69BDD6-7B9D-B5DD-1D3C-607AD3EFFB3A}"/>
                </a:ext>
              </a:extLst>
            </p:cNvPr>
            <p:cNvCxnSpPr>
              <a:cxnSpLocks/>
            </p:cNvCxnSpPr>
            <p:nvPr/>
          </p:nvCxnSpPr>
          <p:spPr>
            <a:xfrm>
              <a:off x="3640494" y="2719729"/>
              <a:ext cx="24259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5" name="Gruppo 24">
            <a:extLst>
              <a:ext uri="{FF2B5EF4-FFF2-40B4-BE49-F238E27FC236}">
                <a16:creationId xmlns:a16="http://schemas.microsoft.com/office/drawing/2014/main" id="{DB487B4E-32E3-2E05-3119-BAC01EC12625}"/>
              </a:ext>
            </a:extLst>
          </p:cNvPr>
          <p:cNvGrpSpPr/>
          <p:nvPr/>
        </p:nvGrpSpPr>
        <p:grpSpPr>
          <a:xfrm>
            <a:off x="10194822" y="2527540"/>
            <a:ext cx="1719328" cy="615553"/>
            <a:chOff x="3627083" y="2396861"/>
            <a:chExt cx="1642589" cy="615553"/>
          </a:xfrm>
        </p:grpSpPr>
        <mc:AlternateContent xmlns:mc="http://schemas.openxmlformats.org/markup-compatibility/2006" xmlns:a14="http://schemas.microsoft.com/office/drawing/2010/main">
          <mc:Choice Requires="a14">
            <p:sp>
              <p:nvSpPr>
                <p:cNvPr id="26" name="CasellaDiTesto 25">
                  <a:extLst>
                    <a:ext uri="{FF2B5EF4-FFF2-40B4-BE49-F238E27FC236}">
                      <a16:creationId xmlns:a16="http://schemas.microsoft.com/office/drawing/2014/main" id="{4C59F648-C887-4C07-5C45-DE4187A54E0D}"/>
                    </a:ext>
                  </a:extLst>
                </p:cNvPr>
                <p:cNvSpPr txBox="1"/>
                <p:nvPr/>
              </p:nvSpPr>
              <p:spPr>
                <a:xfrm>
                  <a:off x="3627083" y="2396861"/>
                  <a:ext cx="1642589" cy="615553"/>
                </a:xfrm>
                <a:prstGeom prst="rect">
                  <a:avLst/>
                </a:prstGeom>
                <a:solidFill>
                  <a:schemeClr val="bg1"/>
                </a:solidFill>
                <a:ln w="12700">
                  <a:solidFill>
                    <a:schemeClr val="tx1"/>
                  </a:solidFill>
                </a:ln>
              </p:spPr>
              <p:txBody>
                <a:bodyPr wrap="square" rtlCol="0">
                  <a:spAutoFit/>
                </a:bodyPr>
                <a:lstStyle/>
                <a:p>
                  <a:pPr/>
                  <a14:m>
                    <m:oMathPara xmlns:m="http://schemas.openxmlformats.org/officeDocument/2006/math">
                      <m:oMathParaPr>
                        <m:jc m:val="left"/>
                      </m:oMathParaPr>
                      <m:oMath xmlns:m="http://schemas.openxmlformats.org/officeDocument/2006/math">
                        <m:r>
                          <a:rPr lang="it-IT" sz="1100" b="0" i="1" smtClean="0">
                            <a:latin typeface="Cambria Math" panose="02040503050406030204" pitchFamily="18" charset="0"/>
                          </a:rPr>
                          <m:t>       </m:t>
                        </m:r>
                        <m:r>
                          <a:rPr lang="it-IT" sz="1100" b="0" i="1" smtClean="0">
                            <a:latin typeface="Cambria Math" panose="02040503050406030204" pitchFamily="18" charset="0"/>
                          </a:rPr>
                          <m:t>𝐷𝑎𝑡𝑖</m:t>
                        </m:r>
                        <m:r>
                          <a:rPr lang="it-IT" sz="1100" b="0" i="1" smtClean="0">
                            <a:latin typeface="Cambria Math" panose="02040503050406030204" pitchFamily="18" charset="0"/>
                          </a:rPr>
                          <m:t> </m:t>
                        </m:r>
                        <m:r>
                          <a:rPr lang="it-IT" sz="1100" b="0" i="1" smtClean="0">
                            <a:latin typeface="Cambria Math" panose="02040503050406030204" pitchFamily="18" charset="0"/>
                          </a:rPr>
                          <m:t>𝑏𝑘𝑔</m:t>
                        </m:r>
                        <m:r>
                          <a:rPr lang="it-IT" sz="1100" b="0" i="1" smtClean="0">
                            <a:latin typeface="Cambria Math" panose="02040503050406030204" pitchFamily="18" charset="0"/>
                          </a:rPr>
                          <m:t> </m:t>
                        </m:r>
                        <m:r>
                          <a:rPr lang="it-IT" sz="1100" b="0" i="1" smtClean="0">
                            <a:latin typeface="Cambria Math" panose="02040503050406030204" pitchFamily="18" charset="0"/>
                          </a:rPr>
                          <m:t>𝑟𝑒𝑎𝑙𝑒</m:t>
                        </m:r>
                      </m:oMath>
                    </m:oMathPara>
                  </a14:m>
                  <a:endParaRPr lang="it-IT" sz="1100" b="0" i="1" dirty="0">
                    <a:latin typeface="Cambria Math" panose="02040503050406030204" pitchFamily="18" charset="0"/>
                  </a:endParaRPr>
                </a:p>
                <a:p>
                  <a:r>
                    <a:rPr lang="it-IT" sz="1100" b="0" i="1" dirty="0">
                      <a:latin typeface="Cambria Math" panose="02040503050406030204" pitchFamily="18" charset="0"/>
                    </a:rPr>
                    <a:t> </a:t>
                  </a:r>
                  <a14:m>
                    <m:oMath xmlns:m="http://schemas.openxmlformats.org/officeDocument/2006/math">
                      <m:r>
                        <a:rPr lang="it-IT" sz="1100" b="0" i="1" smtClean="0">
                          <a:latin typeface="Cambria Math" panose="02040503050406030204" pitchFamily="18" charset="0"/>
                        </a:rPr>
                        <m:t>      </m:t>
                      </m:r>
                      <m:r>
                        <a:rPr lang="it-IT" sz="1100" b="0" i="1" smtClean="0">
                          <a:latin typeface="Cambria Math" panose="02040503050406030204" pitchFamily="18" charset="0"/>
                        </a:rPr>
                        <m:t>𝐸𝑓𝑓</m:t>
                      </m:r>
                      <m:r>
                        <a:rPr lang="it-IT" sz="1100" b="0" i="1" smtClean="0">
                          <a:latin typeface="Cambria Math" panose="02040503050406030204" pitchFamily="18" charset="0"/>
                        </a:rPr>
                        <m:t>(</m:t>
                      </m:r>
                      <m:r>
                        <a:rPr lang="it-IT" sz="1100" b="0" i="1" smtClean="0">
                          <a:latin typeface="Cambria Math" panose="02040503050406030204" pitchFamily="18" charset="0"/>
                        </a:rPr>
                        <m:t>𝑀</m:t>
                      </m:r>
                      <m:r>
                        <a:rPr lang="it-IT" sz="1100" b="0" i="1" smtClean="0">
                          <a:latin typeface="Cambria Math" panose="02040503050406030204" pitchFamily="18" charset="0"/>
                        </a:rPr>
                        <m:t>)</m:t>
                      </m:r>
                    </m:oMath>
                  </a14:m>
                  <a:endParaRPr lang="it-IT" sz="1100" i="1" dirty="0">
                    <a:latin typeface="Cambria Math" panose="02040503050406030204" pitchFamily="18" charset="0"/>
                  </a:endParaRPr>
                </a:p>
                <a:p>
                  <a14:m>
                    <m:oMath xmlns:m="http://schemas.openxmlformats.org/officeDocument/2006/math">
                      <m:r>
                        <a:rPr lang="it-IT" sz="1100" b="0" i="1" smtClean="0">
                          <a:latin typeface="Cambria Math" panose="02040503050406030204" pitchFamily="18" charset="0"/>
                        </a:rPr>
                        <m:t>       </m:t>
                      </m:r>
                      <m:r>
                        <a:rPr lang="it-IT" sz="1100" b="0" i="1" smtClean="0">
                          <a:latin typeface="Cambria Math" panose="02040503050406030204" pitchFamily="18" charset="0"/>
                        </a:rPr>
                        <m:t>𝐸𝑓𝑓</m:t>
                      </m:r>
                      <m:r>
                        <a:rPr lang="it-IT" sz="1100" b="0" i="1" smtClean="0">
                          <a:latin typeface="Cambria Math" panose="02040503050406030204" pitchFamily="18" charset="0"/>
                        </a:rPr>
                        <m:t>(</m:t>
                      </m:r>
                      <m:r>
                        <a:rPr lang="it-IT" sz="1100" b="0" i="1" smtClean="0">
                          <a:latin typeface="Cambria Math" panose="02040503050406030204" pitchFamily="18" charset="0"/>
                        </a:rPr>
                        <m:t>𝑀</m:t>
                      </m:r>
                      <m:r>
                        <a:rPr lang="it-IT" sz="1100" b="0" i="1" smtClean="0">
                          <a:latin typeface="Cambria Math" panose="02040503050406030204" pitchFamily="18" charset="0"/>
                        </a:rPr>
                        <m:t>)</m:t>
                      </m:r>
                    </m:oMath>
                  </a14:m>
                  <a:r>
                    <a:rPr lang="it-IT" sz="1200" dirty="0"/>
                    <a:t> dati </a:t>
                  </a:r>
                  <a:r>
                    <a:rPr lang="it-IT" sz="1200" dirty="0" err="1"/>
                    <a:t>bkg</a:t>
                  </a:r>
                  <a:r>
                    <a:rPr lang="it-IT" sz="1200" dirty="0"/>
                    <a:t> cost</a:t>
                  </a:r>
                </a:p>
              </p:txBody>
            </p:sp>
          </mc:Choice>
          <mc:Fallback xmlns="">
            <p:sp>
              <p:nvSpPr>
                <p:cNvPr id="26" name="CasellaDiTesto 25">
                  <a:extLst>
                    <a:ext uri="{FF2B5EF4-FFF2-40B4-BE49-F238E27FC236}">
                      <a16:creationId xmlns:a16="http://schemas.microsoft.com/office/drawing/2014/main" id="{4C59F648-C887-4C07-5C45-DE4187A54E0D}"/>
                    </a:ext>
                  </a:extLst>
                </p:cNvPr>
                <p:cNvSpPr txBox="1">
                  <a:spLocks noRot="1" noChangeAspect="1" noMove="1" noResize="1" noEditPoints="1" noAdjustHandles="1" noChangeArrowheads="1" noChangeShapeType="1" noTextEdit="1"/>
                </p:cNvSpPr>
                <p:nvPr/>
              </p:nvSpPr>
              <p:spPr>
                <a:xfrm>
                  <a:off x="3627083" y="2396861"/>
                  <a:ext cx="1642589" cy="615553"/>
                </a:xfrm>
                <a:prstGeom prst="rect">
                  <a:avLst/>
                </a:prstGeom>
                <a:blipFill>
                  <a:blip r:embed="rId7"/>
                  <a:stretch>
                    <a:fillRect b="-5825"/>
                  </a:stretch>
                </a:blipFill>
                <a:ln w="12700">
                  <a:solidFill>
                    <a:schemeClr val="tx1"/>
                  </a:solidFill>
                </a:ln>
              </p:spPr>
              <p:txBody>
                <a:bodyPr/>
                <a:lstStyle/>
                <a:p>
                  <a:r>
                    <a:rPr lang="it-IT">
                      <a:noFill/>
                    </a:rPr>
                    <a:t> </a:t>
                  </a:r>
                </a:p>
              </p:txBody>
            </p:sp>
          </mc:Fallback>
        </mc:AlternateContent>
        <p:sp>
          <p:nvSpPr>
            <p:cNvPr id="27" name="Ovale 26">
              <a:extLst>
                <a:ext uri="{FF2B5EF4-FFF2-40B4-BE49-F238E27FC236}">
                  <a16:creationId xmlns:a16="http://schemas.microsoft.com/office/drawing/2014/main" id="{AAFE180A-2F0D-29D0-1D15-3C0DDDD9728D}"/>
                </a:ext>
              </a:extLst>
            </p:cNvPr>
            <p:cNvSpPr/>
            <p:nvPr/>
          </p:nvSpPr>
          <p:spPr>
            <a:xfrm>
              <a:off x="3728357" y="2514631"/>
              <a:ext cx="66869" cy="5023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8" name="Connettore diritto 27">
              <a:extLst>
                <a:ext uri="{FF2B5EF4-FFF2-40B4-BE49-F238E27FC236}">
                  <a16:creationId xmlns:a16="http://schemas.microsoft.com/office/drawing/2014/main" id="{7551CDCF-63CF-816E-F641-B31CEE9A95E7}"/>
                </a:ext>
              </a:extLst>
            </p:cNvPr>
            <p:cNvCxnSpPr>
              <a:cxnSpLocks/>
            </p:cNvCxnSpPr>
            <p:nvPr/>
          </p:nvCxnSpPr>
          <p:spPr>
            <a:xfrm>
              <a:off x="3640494" y="2856578"/>
              <a:ext cx="242596" cy="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Connettore diritto 28">
              <a:extLst>
                <a:ext uri="{FF2B5EF4-FFF2-40B4-BE49-F238E27FC236}">
                  <a16:creationId xmlns:a16="http://schemas.microsoft.com/office/drawing/2014/main" id="{E5CFEBF7-CE58-1D09-2E97-EC6800D96A8F}"/>
                </a:ext>
              </a:extLst>
            </p:cNvPr>
            <p:cNvCxnSpPr>
              <a:cxnSpLocks/>
            </p:cNvCxnSpPr>
            <p:nvPr/>
          </p:nvCxnSpPr>
          <p:spPr>
            <a:xfrm>
              <a:off x="3640494" y="2719729"/>
              <a:ext cx="24259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513648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a:extLst>
              <a:ext uri="{FF2B5EF4-FFF2-40B4-BE49-F238E27FC236}">
                <a16:creationId xmlns:a16="http://schemas.microsoft.com/office/drawing/2014/main" id="{9DB66F68-A69E-DFBA-C14C-0B188B8F0D8A}"/>
              </a:ext>
            </a:extLst>
          </p:cNvPr>
          <p:cNvSpPr>
            <a:spLocks noGrp="1"/>
          </p:cNvSpPr>
          <p:nvPr>
            <p:ph type="dt" sz="half" idx="10"/>
          </p:nvPr>
        </p:nvSpPr>
        <p:spPr/>
        <p:txBody>
          <a:bodyPr/>
          <a:lstStyle/>
          <a:p>
            <a:r>
              <a:rPr lang="it-IT"/>
              <a:t>17 novembre</a:t>
            </a:r>
          </a:p>
        </p:txBody>
      </p:sp>
      <p:sp>
        <p:nvSpPr>
          <p:cNvPr id="5" name="Segnaposto piè di pagina 4">
            <a:extLst>
              <a:ext uri="{FF2B5EF4-FFF2-40B4-BE49-F238E27FC236}">
                <a16:creationId xmlns:a16="http://schemas.microsoft.com/office/drawing/2014/main" id="{2A6E0125-7F0B-F9B3-61BB-716E95F136DB}"/>
              </a:ext>
            </a:extLst>
          </p:cNvPr>
          <p:cNvSpPr>
            <a:spLocks noGrp="1"/>
          </p:cNvSpPr>
          <p:nvPr>
            <p:ph type="ftr" sz="quarter" idx="11"/>
          </p:nvPr>
        </p:nvSpPr>
        <p:spPr/>
        <p:txBody>
          <a:bodyPr/>
          <a:lstStyle/>
          <a:p>
            <a:r>
              <a:rPr lang="it-IT" dirty="0"/>
              <a:t>Francesca Ferraiuolo</a:t>
            </a:r>
          </a:p>
        </p:txBody>
      </p:sp>
      <p:sp>
        <p:nvSpPr>
          <p:cNvPr id="6" name="Segnaposto numero diapositiva 5">
            <a:extLst>
              <a:ext uri="{FF2B5EF4-FFF2-40B4-BE49-F238E27FC236}">
                <a16:creationId xmlns:a16="http://schemas.microsoft.com/office/drawing/2014/main" id="{4D34A74E-31AD-63BA-DE14-8E5C5BE7051B}"/>
              </a:ext>
            </a:extLst>
          </p:cNvPr>
          <p:cNvSpPr>
            <a:spLocks noGrp="1"/>
          </p:cNvSpPr>
          <p:nvPr>
            <p:ph type="sldNum" sz="quarter" idx="12"/>
          </p:nvPr>
        </p:nvSpPr>
        <p:spPr/>
        <p:txBody>
          <a:bodyPr/>
          <a:lstStyle/>
          <a:p>
            <a:fld id="{089C51E2-46E0-4224-9505-548D94738F32}" type="slidenum">
              <a:rPr lang="it-IT" smtClean="0"/>
              <a:t>19</a:t>
            </a:fld>
            <a:endParaRPr lang="it-IT"/>
          </a:p>
        </p:txBody>
      </p:sp>
      <p:sp>
        <p:nvSpPr>
          <p:cNvPr id="8" name="Line 6">
            <a:extLst>
              <a:ext uri="{FF2B5EF4-FFF2-40B4-BE49-F238E27FC236}">
                <a16:creationId xmlns:a16="http://schemas.microsoft.com/office/drawing/2014/main" id="{28472638-41AC-C83A-AE5F-7A46D8C21C2C}"/>
              </a:ext>
            </a:extLst>
          </p:cNvPr>
          <p:cNvSpPr>
            <a:spLocks noChangeShapeType="1"/>
          </p:cNvSpPr>
          <p:nvPr/>
        </p:nvSpPr>
        <p:spPr bwMode="auto">
          <a:xfrm flipV="1">
            <a:off x="1192800" y="6356350"/>
            <a:ext cx="9806400" cy="0"/>
          </a:xfrm>
          <a:prstGeom prst="line">
            <a:avLst/>
          </a:prstGeom>
          <a:noFill/>
          <a:ln w="50800" cap="rnd">
            <a:solidFill>
              <a:srgbClr val="E4032C">
                <a:alpha val="45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 name="Line 6">
            <a:extLst>
              <a:ext uri="{FF2B5EF4-FFF2-40B4-BE49-F238E27FC236}">
                <a16:creationId xmlns:a16="http://schemas.microsoft.com/office/drawing/2014/main" id="{D7502536-9655-1FC5-93A9-3D68ACBD75D9}"/>
              </a:ext>
            </a:extLst>
          </p:cNvPr>
          <p:cNvSpPr>
            <a:spLocks noChangeShapeType="1"/>
          </p:cNvSpPr>
          <p:nvPr/>
        </p:nvSpPr>
        <p:spPr bwMode="auto">
          <a:xfrm flipV="1">
            <a:off x="1192800" y="1444176"/>
            <a:ext cx="9806400" cy="0"/>
          </a:xfrm>
          <a:prstGeom prst="line">
            <a:avLst/>
          </a:prstGeom>
          <a:noFill/>
          <a:ln w="50800" cap="rnd">
            <a:solidFill>
              <a:srgbClr val="E4032C">
                <a:alpha val="45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0" name="CasellaDiTesto 9">
            <a:extLst>
              <a:ext uri="{FF2B5EF4-FFF2-40B4-BE49-F238E27FC236}">
                <a16:creationId xmlns:a16="http://schemas.microsoft.com/office/drawing/2014/main" id="{CB971301-6EAB-5534-2973-200631784867}"/>
              </a:ext>
            </a:extLst>
          </p:cNvPr>
          <p:cNvSpPr txBox="1"/>
          <p:nvPr/>
        </p:nvSpPr>
        <p:spPr>
          <a:xfrm>
            <a:off x="3024695" y="625952"/>
            <a:ext cx="7184830" cy="769441"/>
          </a:xfrm>
          <a:prstGeom prst="rect">
            <a:avLst/>
          </a:prstGeom>
          <a:noFill/>
        </p:spPr>
        <p:txBody>
          <a:bodyPr wrap="square" rtlCol="0">
            <a:spAutoFit/>
          </a:bodyPr>
          <a:lstStyle/>
          <a:p>
            <a:pPr algn="ctr"/>
            <a:r>
              <a:rPr lang="it-IT" sz="4400" dirty="0"/>
              <a:t>Esposizione e Densità di flusso</a:t>
            </a:r>
          </a:p>
        </p:txBody>
      </p:sp>
      <p:pic>
        <p:nvPicPr>
          <p:cNvPr id="2" name="Picture 4">
            <a:extLst>
              <a:ext uri="{FF2B5EF4-FFF2-40B4-BE49-F238E27FC236}">
                <a16:creationId xmlns:a16="http://schemas.microsoft.com/office/drawing/2014/main" id="{6F151624-25BC-0928-9B0B-0BBDD436B57A}"/>
              </a:ext>
            </a:extLst>
          </p:cNvPr>
          <p:cNvPicPr>
            <a:picLocks noChangeAspect="1"/>
          </p:cNvPicPr>
          <p:nvPr/>
        </p:nvPicPr>
        <p:blipFill>
          <a:blip r:embed="rId3"/>
          <a:stretch>
            <a:fillRect/>
          </a:stretch>
        </p:blipFill>
        <p:spPr>
          <a:xfrm>
            <a:off x="1468251" y="74954"/>
            <a:ext cx="1312423" cy="1286189"/>
          </a:xfrm>
          <a:prstGeom prst="rect">
            <a:avLst/>
          </a:prstGeom>
        </p:spPr>
      </p:pic>
      <p:pic>
        <p:nvPicPr>
          <p:cNvPr id="7" name="Immagine 6">
            <a:extLst>
              <a:ext uri="{FF2B5EF4-FFF2-40B4-BE49-F238E27FC236}">
                <a16:creationId xmlns:a16="http://schemas.microsoft.com/office/drawing/2014/main" id="{199BE35E-93A1-C0A9-54F5-2F5AD57439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1061" y="1814206"/>
            <a:ext cx="4942381" cy="4210909"/>
          </a:xfrm>
          <a:prstGeom prst="rect">
            <a:avLst/>
          </a:prstGeom>
        </p:spPr>
      </p:pic>
      <p:sp>
        <p:nvSpPr>
          <p:cNvPr id="11" name="CasellaDiTesto 10">
            <a:extLst>
              <a:ext uri="{FF2B5EF4-FFF2-40B4-BE49-F238E27FC236}">
                <a16:creationId xmlns:a16="http://schemas.microsoft.com/office/drawing/2014/main" id="{82D32FD7-C40F-E113-A439-4443CDD15909}"/>
              </a:ext>
            </a:extLst>
          </p:cNvPr>
          <p:cNvSpPr txBox="1"/>
          <p:nvPr/>
        </p:nvSpPr>
        <p:spPr>
          <a:xfrm>
            <a:off x="764458" y="1645451"/>
            <a:ext cx="5633884" cy="369332"/>
          </a:xfrm>
          <a:prstGeom prst="rect">
            <a:avLst/>
          </a:prstGeom>
          <a:noFill/>
        </p:spPr>
        <p:txBody>
          <a:bodyPr wrap="square" rtlCol="0">
            <a:spAutoFit/>
          </a:bodyPr>
          <a:lstStyle/>
          <a:p>
            <a:pPr marL="285750" indent="-285750">
              <a:buClr>
                <a:srgbClr val="E4032C"/>
              </a:buClr>
              <a:buFont typeface="Arial" panose="020B0604020202020204" pitchFamily="34" charset="0"/>
              <a:buChar char="•"/>
            </a:pPr>
            <a:r>
              <a:rPr lang="it-IT" dirty="0"/>
              <a:t>Distribuzione eventi reali in funzione della Magnitudine</a:t>
            </a:r>
          </a:p>
        </p:txBody>
      </p:sp>
      <p:cxnSp>
        <p:nvCxnSpPr>
          <p:cNvPr id="13" name="Connettore 2 12">
            <a:extLst>
              <a:ext uri="{FF2B5EF4-FFF2-40B4-BE49-F238E27FC236}">
                <a16:creationId xmlns:a16="http://schemas.microsoft.com/office/drawing/2014/main" id="{6477CBC0-3580-A48E-CF55-625471B37D26}"/>
              </a:ext>
            </a:extLst>
          </p:cNvPr>
          <p:cNvCxnSpPr>
            <a:cxnSpLocks/>
          </p:cNvCxnSpPr>
          <p:nvPr/>
        </p:nvCxnSpPr>
        <p:spPr>
          <a:xfrm>
            <a:off x="1225483" y="6072041"/>
            <a:ext cx="656211" cy="0"/>
          </a:xfrm>
          <a:prstGeom prst="straightConnector1">
            <a:avLst/>
          </a:prstGeom>
          <a:ln w="12700">
            <a:solidFill>
              <a:srgbClr val="E4032C"/>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ttore diritto 14">
            <a:extLst>
              <a:ext uri="{FF2B5EF4-FFF2-40B4-BE49-F238E27FC236}">
                <a16:creationId xmlns:a16="http://schemas.microsoft.com/office/drawing/2014/main" id="{09472A75-1606-82B8-4F59-3B3B647C6428}"/>
              </a:ext>
            </a:extLst>
          </p:cNvPr>
          <p:cNvCxnSpPr/>
          <p:nvPr/>
        </p:nvCxnSpPr>
        <p:spPr>
          <a:xfrm>
            <a:off x="1218840" y="5550931"/>
            <a:ext cx="0" cy="521110"/>
          </a:xfrm>
          <a:prstGeom prst="line">
            <a:avLst/>
          </a:prstGeom>
          <a:ln w="12700">
            <a:solidFill>
              <a:srgbClr val="E4032C"/>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CasellaDiTesto 16">
                <a:extLst>
                  <a:ext uri="{FF2B5EF4-FFF2-40B4-BE49-F238E27FC236}">
                    <a16:creationId xmlns:a16="http://schemas.microsoft.com/office/drawing/2014/main" id="{82B8C64C-1817-B7A9-C46F-B684A84661CD}"/>
                  </a:ext>
                </a:extLst>
              </p:cNvPr>
              <p:cNvSpPr txBox="1"/>
              <p:nvPr/>
            </p:nvSpPr>
            <p:spPr>
              <a:xfrm>
                <a:off x="1888336" y="5887375"/>
                <a:ext cx="3143489" cy="369332"/>
              </a:xfrm>
              <a:prstGeom prst="rect">
                <a:avLst/>
              </a:prstGeom>
              <a:noFill/>
            </p:spPr>
            <p:txBody>
              <a:bodyPr wrap="none" rtlCol="0">
                <a:spAutoFit/>
              </a:bodyPr>
              <a:lstStyle/>
              <a:p>
                <a:pPr marL="342900" indent="-342900">
                  <a:buClr>
                    <a:srgbClr val="E4032C"/>
                  </a:buClr>
                  <a:buFont typeface="Arial" panose="020B0604020202020204" pitchFamily="34" charset="0"/>
                  <a:buChar char="•"/>
                </a:pPr>
                <a:r>
                  <a:rPr lang="it-IT" dirty="0"/>
                  <a:t>Range di Magnitudine </a:t>
                </a:r>
                <a14:m>
                  <m:oMath xmlns:m="http://schemas.openxmlformats.org/officeDocument/2006/math">
                    <m:r>
                      <a:rPr lang="it-IT" b="0" i="1" smtClean="0">
                        <a:solidFill>
                          <a:srgbClr val="FF0000"/>
                        </a:solidFill>
                        <a:latin typeface="Cambria Math" panose="02040503050406030204" pitchFamily="18" charset="0"/>
                      </a:rPr>
                      <m:t>(6,1)</m:t>
                    </m:r>
                  </m:oMath>
                </a14:m>
                <a:endParaRPr lang="it-IT" dirty="0"/>
              </a:p>
            </p:txBody>
          </p:sp>
        </mc:Choice>
        <mc:Fallback xmlns="">
          <p:sp>
            <p:nvSpPr>
              <p:cNvPr id="17" name="CasellaDiTesto 16">
                <a:extLst>
                  <a:ext uri="{FF2B5EF4-FFF2-40B4-BE49-F238E27FC236}">
                    <a16:creationId xmlns:a16="http://schemas.microsoft.com/office/drawing/2014/main" id="{82B8C64C-1817-B7A9-C46F-B684A84661CD}"/>
                  </a:ext>
                </a:extLst>
              </p:cNvPr>
              <p:cNvSpPr txBox="1">
                <a:spLocks noRot="1" noChangeAspect="1" noMove="1" noResize="1" noEditPoints="1" noAdjustHandles="1" noChangeArrowheads="1" noChangeShapeType="1" noTextEdit="1"/>
              </p:cNvSpPr>
              <p:nvPr/>
            </p:nvSpPr>
            <p:spPr>
              <a:xfrm>
                <a:off x="1888336" y="5887375"/>
                <a:ext cx="3143489" cy="369332"/>
              </a:xfrm>
              <a:prstGeom prst="rect">
                <a:avLst/>
              </a:prstGeom>
              <a:blipFill>
                <a:blip r:embed="rId5"/>
                <a:stretch>
                  <a:fillRect l="-1359" t="-10000" b="-26667"/>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20" name="CasellaDiTesto 19">
                <a:extLst>
                  <a:ext uri="{FF2B5EF4-FFF2-40B4-BE49-F238E27FC236}">
                    <a16:creationId xmlns:a16="http://schemas.microsoft.com/office/drawing/2014/main" id="{4AB84EAF-1855-AE9A-133F-8F357000177E}"/>
                  </a:ext>
                </a:extLst>
              </p:cNvPr>
              <p:cNvSpPr txBox="1"/>
              <p:nvPr/>
            </p:nvSpPr>
            <p:spPr>
              <a:xfrm>
                <a:off x="5854095" y="2874033"/>
                <a:ext cx="6013441" cy="51379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sz="1600" b="0" i="1" smtClean="0">
                              <a:solidFill>
                                <a:schemeClr val="tx1"/>
                              </a:solidFill>
                              <a:latin typeface="Cambria Math" panose="02040503050406030204" pitchFamily="18" charset="0"/>
                            </a:rPr>
                          </m:ctrlPr>
                        </m:sSubPr>
                        <m:e>
                          <m:r>
                            <a:rPr lang="it-IT" sz="1600" b="0" i="1" smtClean="0">
                              <a:solidFill>
                                <a:schemeClr val="tx1"/>
                              </a:solidFill>
                              <a:latin typeface="Cambria Math" panose="02040503050406030204" pitchFamily="18" charset="0"/>
                            </a:rPr>
                            <m:t>𝐸𝑠𝑝</m:t>
                          </m:r>
                        </m:e>
                        <m:sub>
                          <m:r>
                            <a:rPr lang="it-IT" sz="1600" b="0" i="1" smtClean="0">
                              <a:solidFill>
                                <a:schemeClr val="tx1"/>
                              </a:solidFill>
                              <a:latin typeface="Cambria Math" panose="02040503050406030204" pitchFamily="18" charset="0"/>
                            </a:rPr>
                            <m:t>𝑜𝑟𝑏𝑖𝑡𝑎</m:t>
                          </m:r>
                        </m:sub>
                      </m:sSub>
                      <m:r>
                        <a:rPr lang="it-IT" sz="1600" b="0" i="1" smtClean="0">
                          <a:solidFill>
                            <a:schemeClr val="tx1"/>
                          </a:solidFill>
                          <a:latin typeface="Cambria Math" panose="02040503050406030204" pitchFamily="18" charset="0"/>
                        </a:rPr>
                        <m:t>=</m:t>
                      </m:r>
                      <m:r>
                        <a:rPr lang="it-IT" sz="1600" b="0" i="1" smtClean="0">
                          <a:solidFill>
                            <a:schemeClr val="tx1"/>
                          </a:solidFill>
                          <a:latin typeface="Cambria Math" panose="02040503050406030204" pitchFamily="18" charset="0"/>
                        </a:rPr>
                        <m:t>𝐸𝑓𝑓</m:t>
                      </m:r>
                      <m:f>
                        <m:fPr>
                          <m:ctrlPr>
                            <a:rPr lang="it-IT" sz="1600" b="0" i="1" smtClean="0">
                              <a:solidFill>
                                <a:schemeClr val="tx1"/>
                              </a:solidFill>
                              <a:latin typeface="Cambria Math" panose="02040503050406030204" pitchFamily="18" charset="0"/>
                            </a:rPr>
                          </m:ctrlPr>
                        </m:fPr>
                        <m:num>
                          <m:d>
                            <m:dPr>
                              <m:begChr m:val="["/>
                              <m:endChr m:val="]"/>
                              <m:ctrlPr>
                                <a:rPr lang="it-IT" sz="1600" i="1">
                                  <a:solidFill>
                                    <a:schemeClr val="tx1"/>
                                  </a:solidFill>
                                  <a:latin typeface="Cambria Math" panose="02040503050406030204" pitchFamily="18" charset="0"/>
                                </a:rPr>
                              </m:ctrlPr>
                            </m:dPr>
                            <m:e>
                              <m:sSub>
                                <m:sSubPr>
                                  <m:ctrlPr>
                                    <a:rPr lang="it-IT" sz="1600" i="1">
                                      <a:solidFill>
                                        <a:schemeClr val="tx1"/>
                                      </a:solidFill>
                                      <a:latin typeface="Cambria Math" panose="02040503050406030204" pitchFamily="18" charset="0"/>
                                    </a:rPr>
                                  </m:ctrlPr>
                                </m:sSubPr>
                                <m:e>
                                  <m:r>
                                    <a:rPr lang="it-IT" sz="1600" i="1">
                                      <a:solidFill>
                                        <a:schemeClr val="tx1"/>
                                      </a:solidFill>
                                      <a:latin typeface="Cambria Math" panose="02040503050406030204" pitchFamily="18" charset="0"/>
                                    </a:rPr>
                                    <m:t>𝑛</m:t>
                                  </m:r>
                                </m:e>
                                <m:sub>
                                  <m:r>
                                    <a:rPr lang="it-IT" sz="1600" i="1">
                                      <a:solidFill>
                                        <a:schemeClr val="tx1"/>
                                      </a:solidFill>
                                      <a:latin typeface="Cambria Math" panose="02040503050406030204" pitchFamily="18" charset="0"/>
                                    </a:rPr>
                                    <m:t>𝑓𝑖𝑙𝑒</m:t>
                                  </m:r>
                                </m:sub>
                              </m:sSub>
                              <m:r>
                                <a:rPr lang="it-IT" sz="1600" i="1">
                                  <a:solidFill>
                                    <a:schemeClr val="tx1"/>
                                  </a:solidFill>
                                  <a:latin typeface="Cambria Math" panose="02040503050406030204" pitchFamily="18" charset="0"/>
                                  <a:ea typeface="Cambria Math" panose="02040503050406030204" pitchFamily="18" charset="0"/>
                                </a:rPr>
                                <m:t>×3200</m:t>
                              </m:r>
                              <m:r>
                                <a:rPr lang="it-IT" sz="1600" i="1">
                                  <a:solidFill>
                                    <a:schemeClr val="tx1"/>
                                  </a:solidFill>
                                  <a:latin typeface="Cambria Math" panose="02040503050406030204" pitchFamily="18" charset="0"/>
                                  <a:ea typeface="Cambria Math" panose="02040503050406030204" pitchFamily="18" charset="0"/>
                                </a:rPr>
                                <m:t>𝐺𝑇𝑈</m:t>
                              </m:r>
                              <m:r>
                                <a:rPr lang="it-IT" sz="1600" i="1">
                                  <a:solidFill>
                                    <a:schemeClr val="tx1"/>
                                  </a:solidFill>
                                  <a:latin typeface="Cambria Math" panose="02040503050406030204" pitchFamily="18" charset="0"/>
                                  <a:ea typeface="Cambria Math" panose="02040503050406030204" pitchFamily="18" charset="0"/>
                                </a:rPr>
                                <m:t>×</m:t>
                              </m:r>
                              <m:d>
                                <m:dPr>
                                  <m:ctrlPr>
                                    <a:rPr lang="it-IT" sz="1600" i="1">
                                      <a:solidFill>
                                        <a:schemeClr val="tx1"/>
                                      </a:solidFill>
                                      <a:latin typeface="Cambria Math" panose="02040503050406030204" pitchFamily="18" charset="0"/>
                                      <a:ea typeface="Cambria Math" panose="02040503050406030204" pitchFamily="18" charset="0"/>
                                    </a:rPr>
                                  </m:ctrlPr>
                                </m:dPr>
                                <m:e>
                                  <m:r>
                                    <a:rPr lang="it-IT" sz="1600" i="1">
                                      <a:solidFill>
                                        <a:schemeClr val="tx1"/>
                                      </a:solidFill>
                                      <a:latin typeface="Cambria Math" panose="02040503050406030204" pitchFamily="18" charset="0"/>
                                      <a:ea typeface="Cambria Math" panose="02040503050406030204" pitchFamily="18" charset="0"/>
                                    </a:rPr>
                                    <m:t>40,96×</m:t>
                                  </m:r>
                                  <m:sSup>
                                    <m:sSupPr>
                                      <m:ctrlPr>
                                        <a:rPr lang="it-IT" sz="1600" i="1">
                                          <a:solidFill>
                                            <a:schemeClr val="tx1"/>
                                          </a:solidFill>
                                          <a:latin typeface="Cambria Math" panose="02040503050406030204" pitchFamily="18" charset="0"/>
                                          <a:ea typeface="Cambria Math" panose="02040503050406030204" pitchFamily="18" charset="0"/>
                                        </a:rPr>
                                      </m:ctrlPr>
                                    </m:sSupPr>
                                    <m:e>
                                      <m:r>
                                        <a:rPr lang="it-IT" sz="1600" i="1">
                                          <a:solidFill>
                                            <a:schemeClr val="tx1"/>
                                          </a:solidFill>
                                          <a:latin typeface="Cambria Math" panose="02040503050406030204" pitchFamily="18" charset="0"/>
                                          <a:ea typeface="Cambria Math" panose="02040503050406030204" pitchFamily="18" charset="0"/>
                                        </a:rPr>
                                        <m:t>10</m:t>
                                      </m:r>
                                    </m:e>
                                    <m:sup>
                                      <m:r>
                                        <a:rPr lang="it-IT" sz="1600" i="1">
                                          <a:solidFill>
                                            <a:schemeClr val="tx1"/>
                                          </a:solidFill>
                                          <a:latin typeface="Cambria Math" panose="02040503050406030204" pitchFamily="18" charset="0"/>
                                          <a:ea typeface="Cambria Math" panose="02040503050406030204" pitchFamily="18" charset="0"/>
                                        </a:rPr>
                                        <m:t>−3</m:t>
                                      </m:r>
                                    </m:sup>
                                  </m:sSup>
                                  <m:r>
                                    <a:rPr lang="it-IT" sz="1600" i="1">
                                      <a:solidFill>
                                        <a:schemeClr val="tx1"/>
                                      </a:solidFill>
                                      <a:latin typeface="Cambria Math" panose="02040503050406030204" pitchFamily="18" charset="0"/>
                                      <a:ea typeface="Cambria Math" panose="02040503050406030204" pitchFamily="18" charset="0"/>
                                    </a:rPr>
                                    <m:t>𝑠</m:t>
                                  </m:r>
                                </m:e>
                              </m:d>
                            </m:e>
                          </m:d>
                        </m:num>
                        <m:den>
                          <m:r>
                            <a:rPr lang="it-IT" sz="1600" b="0" i="1" smtClean="0">
                              <a:solidFill>
                                <a:schemeClr val="tx1"/>
                              </a:solidFill>
                              <a:latin typeface="Cambria Math" panose="02040503050406030204" pitchFamily="18" charset="0"/>
                            </a:rPr>
                            <m:t>60</m:t>
                          </m:r>
                          <m:r>
                            <a:rPr lang="it-IT" sz="1600" b="0" i="1" smtClean="0">
                              <a:solidFill>
                                <a:schemeClr val="tx1"/>
                              </a:solidFill>
                              <a:latin typeface="Cambria Math" panose="02040503050406030204" pitchFamily="18" charset="0"/>
                              <a:ea typeface="Cambria Math" panose="02040503050406030204" pitchFamily="18" charset="0"/>
                            </a:rPr>
                            <m:t>×60×24×365</m:t>
                          </m:r>
                        </m:den>
                      </m:f>
                      <m:r>
                        <a:rPr lang="it-IT" sz="1600" b="0" i="1" smtClean="0">
                          <a:solidFill>
                            <a:schemeClr val="tx1"/>
                          </a:solidFill>
                          <a:latin typeface="Cambria Math" panose="02040503050406030204" pitchFamily="18" charset="0"/>
                          <a:ea typeface="Cambria Math" panose="02040503050406030204" pitchFamily="18" charset="0"/>
                        </a:rPr>
                        <m:t>×</m:t>
                      </m:r>
                      <m:sSup>
                        <m:sSupPr>
                          <m:ctrlPr>
                            <a:rPr lang="it-IT" sz="1600" b="0" i="1" smtClean="0">
                              <a:solidFill>
                                <a:schemeClr val="tx1"/>
                              </a:solidFill>
                              <a:latin typeface="Cambria Math" panose="02040503050406030204" pitchFamily="18" charset="0"/>
                              <a:ea typeface="Cambria Math" panose="02040503050406030204" pitchFamily="18" charset="0"/>
                            </a:rPr>
                          </m:ctrlPr>
                        </m:sSupPr>
                        <m:e>
                          <m:r>
                            <a:rPr lang="it-IT" sz="1600" b="0" i="1" smtClean="0">
                              <a:solidFill>
                                <a:schemeClr val="tx1"/>
                              </a:solidFill>
                              <a:latin typeface="Cambria Math" panose="02040503050406030204" pitchFamily="18" charset="0"/>
                              <a:ea typeface="Cambria Math" panose="02040503050406030204" pitchFamily="18" charset="0"/>
                            </a:rPr>
                            <m:t>250</m:t>
                          </m:r>
                        </m:e>
                        <m:sup>
                          <m:r>
                            <a:rPr lang="it-IT" sz="1600" b="0" i="1" smtClean="0">
                              <a:solidFill>
                                <a:schemeClr val="tx1"/>
                              </a:solidFill>
                              <a:latin typeface="Cambria Math" panose="02040503050406030204" pitchFamily="18" charset="0"/>
                              <a:ea typeface="Cambria Math" panose="02040503050406030204" pitchFamily="18" charset="0"/>
                            </a:rPr>
                            <m:t>2</m:t>
                          </m:r>
                        </m:sup>
                      </m:sSup>
                      <m:sSup>
                        <m:sSupPr>
                          <m:ctrlPr>
                            <a:rPr lang="it-IT" sz="1600" b="0" i="1" smtClean="0">
                              <a:solidFill>
                                <a:schemeClr val="tx1"/>
                              </a:solidFill>
                              <a:latin typeface="Cambria Math" panose="02040503050406030204" pitchFamily="18" charset="0"/>
                              <a:ea typeface="Cambria Math" panose="02040503050406030204" pitchFamily="18" charset="0"/>
                            </a:rPr>
                          </m:ctrlPr>
                        </m:sSupPr>
                        <m:e>
                          <m:r>
                            <a:rPr lang="it-IT" sz="1600" b="0" i="1" smtClean="0">
                              <a:solidFill>
                                <a:schemeClr val="tx1"/>
                              </a:solidFill>
                              <a:latin typeface="Cambria Math" panose="02040503050406030204" pitchFamily="18" charset="0"/>
                              <a:ea typeface="Cambria Math" panose="02040503050406030204" pitchFamily="18" charset="0"/>
                            </a:rPr>
                            <m:t>𝑘𝑚</m:t>
                          </m:r>
                        </m:e>
                        <m:sup>
                          <m:r>
                            <a:rPr lang="it-IT" sz="1600" b="0" i="1" smtClean="0">
                              <a:solidFill>
                                <a:schemeClr val="tx1"/>
                              </a:solidFill>
                              <a:latin typeface="Cambria Math" panose="02040503050406030204" pitchFamily="18" charset="0"/>
                              <a:ea typeface="Cambria Math" panose="02040503050406030204" pitchFamily="18" charset="0"/>
                            </a:rPr>
                            <m:t>2</m:t>
                          </m:r>
                        </m:sup>
                      </m:sSup>
                    </m:oMath>
                  </m:oMathPara>
                </a14:m>
                <a:endParaRPr lang="it-IT" sz="1600" dirty="0">
                  <a:solidFill>
                    <a:schemeClr val="tx1"/>
                  </a:solidFill>
                </a:endParaRPr>
              </a:p>
            </p:txBody>
          </p:sp>
        </mc:Choice>
        <mc:Fallback xmlns="">
          <p:sp>
            <p:nvSpPr>
              <p:cNvPr id="20" name="CasellaDiTesto 19">
                <a:extLst>
                  <a:ext uri="{FF2B5EF4-FFF2-40B4-BE49-F238E27FC236}">
                    <a16:creationId xmlns:a16="http://schemas.microsoft.com/office/drawing/2014/main" id="{4AB84EAF-1855-AE9A-133F-8F357000177E}"/>
                  </a:ext>
                </a:extLst>
              </p:cNvPr>
              <p:cNvSpPr txBox="1">
                <a:spLocks noRot="1" noChangeAspect="1" noMove="1" noResize="1" noEditPoints="1" noAdjustHandles="1" noChangeArrowheads="1" noChangeShapeType="1" noTextEdit="1"/>
              </p:cNvSpPr>
              <p:nvPr/>
            </p:nvSpPr>
            <p:spPr>
              <a:xfrm>
                <a:off x="5854095" y="2874033"/>
                <a:ext cx="6013441" cy="513795"/>
              </a:xfrm>
              <a:prstGeom prst="rect">
                <a:avLst/>
              </a:prstGeom>
              <a:blipFill>
                <a:blip r:embed="rId6"/>
                <a:stretch>
                  <a:fillRect/>
                </a:stretch>
              </a:blipFill>
            </p:spPr>
            <p:txBody>
              <a:bodyPr/>
              <a:lstStyle/>
              <a:p>
                <a:r>
                  <a:rPr lang="it-IT">
                    <a:noFill/>
                  </a:rPr>
                  <a:t> </a:t>
                </a:r>
              </a:p>
            </p:txBody>
          </p:sp>
        </mc:Fallback>
      </mc:AlternateContent>
      <p:sp>
        <p:nvSpPr>
          <p:cNvPr id="21" name="CasellaDiTesto 20">
            <a:extLst>
              <a:ext uri="{FF2B5EF4-FFF2-40B4-BE49-F238E27FC236}">
                <a16:creationId xmlns:a16="http://schemas.microsoft.com/office/drawing/2014/main" id="{F217E67A-4A37-5985-BB01-FE7E1B1AFCCB}"/>
              </a:ext>
            </a:extLst>
          </p:cNvPr>
          <p:cNvSpPr txBox="1"/>
          <p:nvPr/>
        </p:nvSpPr>
        <p:spPr>
          <a:xfrm>
            <a:off x="7646233" y="2048329"/>
            <a:ext cx="1928733" cy="461665"/>
          </a:xfrm>
          <a:prstGeom prst="rect">
            <a:avLst/>
          </a:prstGeom>
          <a:noFill/>
        </p:spPr>
        <p:txBody>
          <a:bodyPr wrap="none" rtlCol="0">
            <a:spAutoFit/>
          </a:bodyPr>
          <a:lstStyle/>
          <a:p>
            <a:pPr marL="285750" indent="-285750">
              <a:buClr>
                <a:srgbClr val="E4032C"/>
              </a:buClr>
              <a:buFont typeface="Arial" panose="020B0604020202020204" pitchFamily="34" charset="0"/>
              <a:buChar char="•"/>
            </a:pPr>
            <a:r>
              <a:rPr lang="it-IT" sz="2400" dirty="0">
                <a:solidFill>
                  <a:srgbClr val="FF0000"/>
                </a:solidFill>
              </a:rPr>
              <a:t>Esposizione</a:t>
            </a:r>
          </a:p>
        </p:txBody>
      </p:sp>
      <p:cxnSp>
        <p:nvCxnSpPr>
          <p:cNvPr id="23" name="Connettore 2 22">
            <a:extLst>
              <a:ext uri="{FF2B5EF4-FFF2-40B4-BE49-F238E27FC236}">
                <a16:creationId xmlns:a16="http://schemas.microsoft.com/office/drawing/2014/main" id="{4D3D8E1C-7316-91BD-48D4-A614593F03C6}"/>
              </a:ext>
            </a:extLst>
          </p:cNvPr>
          <p:cNvCxnSpPr/>
          <p:nvPr/>
        </p:nvCxnSpPr>
        <p:spPr>
          <a:xfrm>
            <a:off x="8810489" y="4105872"/>
            <a:ext cx="0" cy="983226"/>
          </a:xfrm>
          <a:prstGeom prst="straightConnector1">
            <a:avLst/>
          </a:prstGeom>
          <a:ln w="12700">
            <a:solidFill>
              <a:srgbClr val="E4032C"/>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 name="CasellaDiTesto 23">
                <a:extLst>
                  <a:ext uri="{FF2B5EF4-FFF2-40B4-BE49-F238E27FC236}">
                    <a16:creationId xmlns:a16="http://schemas.microsoft.com/office/drawing/2014/main" id="{344B1F98-93F7-8A1F-4092-EA51B2D6A805}"/>
                  </a:ext>
                </a:extLst>
              </p:cNvPr>
              <p:cNvSpPr txBox="1"/>
              <p:nvPr/>
            </p:nvSpPr>
            <p:spPr>
              <a:xfrm>
                <a:off x="6096000" y="5089098"/>
                <a:ext cx="5497018" cy="539187"/>
              </a:xfrm>
              <a:prstGeom prst="rect">
                <a:avLst/>
              </a:prstGeom>
              <a:noFill/>
            </p:spPr>
            <p:txBody>
              <a:bodyPr wrap="none" rtlCol="0">
                <a:spAutoFit/>
              </a:bodyPr>
              <a:lstStyle/>
              <a:p>
                <a:pPr marL="285750" indent="-285750">
                  <a:buClr>
                    <a:srgbClr val="E4032C"/>
                  </a:buClr>
                  <a:buFont typeface="Arial" panose="020B0604020202020204" pitchFamily="34" charset="0"/>
                  <a:buChar char="•"/>
                </a:pPr>
                <a14:m>
                  <m:oMath xmlns:m="http://schemas.openxmlformats.org/officeDocument/2006/math">
                    <m:r>
                      <a:rPr lang="it-IT" b="0" i="1" smtClean="0">
                        <a:solidFill>
                          <a:srgbClr val="E4032C"/>
                        </a:solidFill>
                        <a:latin typeface="Cambria Math" panose="02040503050406030204" pitchFamily="18" charset="0"/>
                      </a:rPr>
                      <m:t>𝐷𝑒𝑛𝑠𝑖𝑡</m:t>
                    </m:r>
                    <m:r>
                      <a:rPr lang="it-IT" b="0" i="1" smtClean="0">
                        <a:solidFill>
                          <a:srgbClr val="E4032C"/>
                        </a:solidFill>
                        <a:latin typeface="Cambria Math" panose="02040503050406030204" pitchFamily="18" charset="0"/>
                      </a:rPr>
                      <m:t>à </m:t>
                    </m:r>
                    <m:r>
                      <a:rPr lang="it-IT" b="0" i="1" smtClean="0">
                        <a:solidFill>
                          <a:srgbClr val="E4032C"/>
                        </a:solidFill>
                        <a:latin typeface="Cambria Math" panose="02040503050406030204" pitchFamily="18" charset="0"/>
                      </a:rPr>
                      <m:t>𝑑𝑖</m:t>
                    </m:r>
                    <m:r>
                      <a:rPr lang="it-IT" b="0" i="1" smtClean="0">
                        <a:solidFill>
                          <a:srgbClr val="E4032C"/>
                        </a:solidFill>
                        <a:latin typeface="Cambria Math" panose="02040503050406030204" pitchFamily="18" charset="0"/>
                      </a:rPr>
                      <m:t> </m:t>
                    </m:r>
                    <m:r>
                      <a:rPr lang="it-IT" b="0" i="1" smtClean="0">
                        <a:solidFill>
                          <a:srgbClr val="E4032C"/>
                        </a:solidFill>
                        <a:latin typeface="Cambria Math" panose="02040503050406030204" pitchFamily="18" charset="0"/>
                      </a:rPr>
                      <m:t>𝑓𝑙𝑢𝑠𝑠𝑜</m:t>
                    </m:r>
                    <m:r>
                      <a:rPr lang="it-IT" b="0" i="1" smtClean="0">
                        <a:solidFill>
                          <a:srgbClr val="E4032C"/>
                        </a:solidFill>
                        <a:latin typeface="Cambria Math" panose="02040503050406030204" pitchFamily="18" charset="0"/>
                      </a:rPr>
                      <m:t> </m:t>
                    </m:r>
                    <m:r>
                      <a:rPr lang="it-IT" b="0" i="1" smtClean="0">
                        <a:solidFill>
                          <a:srgbClr val="E4032C"/>
                        </a:solidFill>
                        <a:latin typeface="Cambria Math" panose="02040503050406030204" pitchFamily="18" charset="0"/>
                      </a:rPr>
                      <m:t>𝑐𝑢𝑚𝑢𝑙𝑎𝑡𝑖𝑣𝑎</m:t>
                    </m:r>
                    <m:r>
                      <a:rPr lang="it-IT" b="0" i="1" smtClean="0">
                        <a:latin typeface="Cambria Math" panose="02040503050406030204" pitchFamily="18" charset="0"/>
                      </a:rPr>
                      <m:t>=</m:t>
                    </m:r>
                    <m:f>
                      <m:fPr>
                        <m:ctrlPr>
                          <a:rPr lang="it-IT" b="0" i="1" smtClean="0">
                            <a:latin typeface="Cambria Math" panose="02040503050406030204" pitchFamily="18" charset="0"/>
                          </a:rPr>
                        </m:ctrlPr>
                      </m:fPr>
                      <m:num>
                        <m:r>
                          <a:rPr lang="it-IT" b="0" i="1" smtClean="0">
                            <a:latin typeface="Cambria Math" panose="02040503050406030204" pitchFamily="18" charset="0"/>
                          </a:rPr>
                          <m:t>𝐷𝑖𝑠𝑡𝑟𝑖𝑏𝑢𝑧𝑖𝑜𝑛𝑒</m:t>
                        </m:r>
                        <m:r>
                          <a:rPr lang="it-IT" b="0" i="1" smtClean="0">
                            <a:latin typeface="Cambria Math" panose="02040503050406030204" pitchFamily="18" charset="0"/>
                          </a:rPr>
                          <m:t> </m:t>
                        </m:r>
                        <m:r>
                          <a:rPr lang="it-IT" b="0" i="1" smtClean="0">
                            <a:latin typeface="Cambria Math" panose="02040503050406030204" pitchFamily="18" charset="0"/>
                          </a:rPr>
                          <m:t>𝑒𝑣𝑒𝑛𝑡𝑖</m:t>
                        </m:r>
                      </m:num>
                      <m:den>
                        <m:sSub>
                          <m:sSubPr>
                            <m:ctrlPr>
                              <a:rPr lang="it-IT" b="0" i="1" smtClean="0">
                                <a:latin typeface="Cambria Math" panose="02040503050406030204" pitchFamily="18" charset="0"/>
                              </a:rPr>
                            </m:ctrlPr>
                          </m:sSubPr>
                          <m:e>
                            <m:r>
                              <a:rPr lang="it-IT" b="0" i="1" smtClean="0">
                                <a:latin typeface="Cambria Math" panose="02040503050406030204" pitchFamily="18" charset="0"/>
                              </a:rPr>
                              <m:t>𝐸𝑠𝑝</m:t>
                            </m:r>
                          </m:e>
                          <m:sub>
                            <m:r>
                              <a:rPr lang="it-IT" b="0" i="1" smtClean="0">
                                <a:latin typeface="Cambria Math" panose="02040503050406030204" pitchFamily="18" charset="0"/>
                              </a:rPr>
                              <m:t>𝑜𝑟𝑏𝑖𝑡𝑎</m:t>
                            </m:r>
                          </m:sub>
                        </m:sSub>
                      </m:den>
                    </m:f>
                  </m:oMath>
                </a14:m>
                <a:endParaRPr lang="it-IT" dirty="0"/>
              </a:p>
            </p:txBody>
          </p:sp>
        </mc:Choice>
        <mc:Fallback xmlns="">
          <p:sp>
            <p:nvSpPr>
              <p:cNvPr id="24" name="CasellaDiTesto 23">
                <a:extLst>
                  <a:ext uri="{FF2B5EF4-FFF2-40B4-BE49-F238E27FC236}">
                    <a16:creationId xmlns:a16="http://schemas.microsoft.com/office/drawing/2014/main" id="{344B1F98-93F7-8A1F-4092-EA51B2D6A805}"/>
                  </a:ext>
                </a:extLst>
              </p:cNvPr>
              <p:cNvSpPr txBox="1">
                <a:spLocks noRot="1" noChangeAspect="1" noMove="1" noResize="1" noEditPoints="1" noAdjustHandles="1" noChangeArrowheads="1" noChangeShapeType="1" noTextEdit="1"/>
              </p:cNvSpPr>
              <p:nvPr/>
            </p:nvSpPr>
            <p:spPr>
              <a:xfrm>
                <a:off x="6096000" y="5089098"/>
                <a:ext cx="5497018" cy="539187"/>
              </a:xfrm>
              <a:prstGeom prst="rect">
                <a:avLst/>
              </a:prstGeom>
              <a:blipFill>
                <a:blip r:embed="rId7"/>
                <a:stretch>
                  <a:fillRect l="-665" b="-1136"/>
                </a:stretch>
              </a:blipFill>
            </p:spPr>
            <p:txBody>
              <a:bodyPr/>
              <a:lstStyle/>
              <a:p>
                <a:r>
                  <a:rPr lang="it-IT">
                    <a:noFill/>
                  </a:rPr>
                  <a:t> </a:t>
                </a:r>
              </a:p>
            </p:txBody>
          </p:sp>
        </mc:Fallback>
      </mc:AlternateContent>
      <p:sp>
        <p:nvSpPr>
          <p:cNvPr id="26" name="Parentesi graffa aperta 25">
            <a:extLst>
              <a:ext uri="{FF2B5EF4-FFF2-40B4-BE49-F238E27FC236}">
                <a16:creationId xmlns:a16="http://schemas.microsoft.com/office/drawing/2014/main" id="{2757D8BA-2149-9E23-82A1-CD2B0CC9E2D4}"/>
              </a:ext>
            </a:extLst>
          </p:cNvPr>
          <p:cNvSpPr/>
          <p:nvPr/>
        </p:nvSpPr>
        <p:spPr>
          <a:xfrm rot="16200000">
            <a:off x="8927041" y="1836487"/>
            <a:ext cx="188131" cy="3352788"/>
          </a:xfrm>
          <a:prstGeom prst="leftBrace">
            <a:avLst/>
          </a:prstGeom>
          <a:ln w="952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27" name="CasellaDiTesto 26">
            <a:extLst>
              <a:ext uri="{FF2B5EF4-FFF2-40B4-BE49-F238E27FC236}">
                <a16:creationId xmlns:a16="http://schemas.microsoft.com/office/drawing/2014/main" id="{4EEA7013-7CAE-4A03-5F1D-8A580686E68E}"/>
              </a:ext>
            </a:extLst>
          </p:cNvPr>
          <p:cNvSpPr txBox="1"/>
          <p:nvPr/>
        </p:nvSpPr>
        <p:spPr>
          <a:xfrm>
            <a:off x="8755190" y="3550157"/>
            <a:ext cx="819776" cy="369332"/>
          </a:xfrm>
          <a:prstGeom prst="rect">
            <a:avLst/>
          </a:prstGeom>
          <a:noFill/>
        </p:spPr>
        <p:txBody>
          <a:bodyPr wrap="none" rtlCol="0">
            <a:spAutoFit/>
          </a:bodyPr>
          <a:lstStyle/>
          <a:p>
            <a:r>
              <a:rPr lang="it-IT" dirty="0">
                <a:solidFill>
                  <a:srgbClr val="00B050"/>
                </a:solidFill>
              </a:rPr>
              <a:t>Tempo</a:t>
            </a:r>
          </a:p>
        </p:txBody>
      </p:sp>
      <p:sp>
        <p:nvSpPr>
          <p:cNvPr id="28" name="Parentesi graffa aperta 27">
            <a:extLst>
              <a:ext uri="{FF2B5EF4-FFF2-40B4-BE49-F238E27FC236}">
                <a16:creationId xmlns:a16="http://schemas.microsoft.com/office/drawing/2014/main" id="{FE606182-7422-3590-1F00-70011440F195}"/>
              </a:ext>
            </a:extLst>
          </p:cNvPr>
          <p:cNvSpPr/>
          <p:nvPr/>
        </p:nvSpPr>
        <p:spPr>
          <a:xfrm rot="16200000">
            <a:off x="11309546" y="3053214"/>
            <a:ext cx="125053" cy="794280"/>
          </a:xfrm>
          <a:prstGeom prst="leftBrace">
            <a:avLst/>
          </a:prstGeom>
          <a:ln w="127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29" name="CasellaDiTesto 28">
            <a:extLst>
              <a:ext uri="{FF2B5EF4-FFF2-40B4-BE49-F238E27FC236}">
                <a16:creationId xmlns:a16="http://schemas.microsoft.com/office/drawing/2014/main" id="{1B96C729-1AEB-5EBE-325B-7A4AA5145871}"/>
              </a:ext>
            </a:extLst>
          </p:cNvPr>
          <p:cNvSpPr txBox="1"/>
          <p:nvPr/>
        </p:nvSpPr>
        <p:spPr>
          <a:xfrm>
            <a:off x="11040142" y="3567201"/>
            <a:ext cx="627315" cy="369332"/>
          </a:xfrm>
          <a:prstGeom prst="rect">
            <a:avLst/>
          </a:prstGeom>
          <a:noFill/>
        </p:spPr>
        <p:txBody>
          <a:bodyPr wrap="square" rtlCol="0">
            <a:spAutoFit/>
          </a:bodyPr>
          <a:lstStyle/>
          <a:p>
            <a:pPr algn="ctr"/>
            <a:r>
              <a:rPr lang="it-IT" dirty="0">
                <a:solidFill>
                  <a:srgbClr val="00B0F0"/>
                </a:solidFill>
              </a:rPr>
              <a:t>Area</a:t>
            </a:r>
          </a:p>
        </p:txBody>
      </p:sp>
      <mc:AlternateContent xmlns:mc="http://schemas.openxmlformats.org/markup-compatibility/2006" xmlns:a14="http://schemas.microsoft.com/office/drawing/2010/main">
        <mc:Choice Requires="a14">
          <p:sp>
            <p:nvSpPr>
              <p:cNvPr id="3" name="CasellaDiTesto 2">
                <a:extLst>
                  <a:ext uri="{FF2B5EF4-FFF2-40B4-BE49-F238E27FC236}">
                    <a16:creationId xmlns:a16="http://schemas.microsoft.com/office/drawing/2014/main" id="{446809FC-7F7B-C8E9-B7E7-7951B1BD046C}"/>
                  </a:ext>
                </a:extLst>
              </p:cNvPr>
              <p:cNvSpPr txBox="1"/>
              <p:nvPr/>
            </p:nvSpPr>
            <p:spPr>
              <a:xfrm>
                <a:off x="10559145" y="3848134"/>
                <a:ext cx="1632855" cy="307777"/>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it-IT" sz="1400" i="1">
                          <a:solidFill>
                            <a:srgbClr val="00B0F0"/>
                          </a:solidFill>
                          <a:latin typeface="Cambria Math" panose="02040503050406030204" pitchFamily="18" charset="0"/>
                        </a:rPr>
                        <m:t>(</m:t>
                      </m:r>
                      <m:r>
                        <a:rPr lang="it-IT" sz="1400" b="0" i="1" smtClean="0">
                          <a:solidFill>
                            <a:srgbClr val="00B0F0"/>
                          </a:solidFill>
                          <a:latin typeface="Cambria Math" panose="02040503050406030204" pitchFamily="18" charset="0"/>
                        </a:rPr>
                        <m:t>@ </m:t>
                      </m:r>
                      <m:r>
                        <a:rPr lang="it-IT" sz="1400" b="0" i="1" smtClean="0">
                          <a:solidFill>
                            <a:srgbClr val="00B0F0"/>
                          </a:solidFill>
                          <a:latin typeface="Cambria Math" panose="02040503050406030204" pitchFamily="18" charset="0"/>
                        </a:rPr>
                        <m:t>h</m:t>
                      </m:r>
                      <m:r>
                        <a:rPr lang="it-IT" sz="1400" b="0" i="1" smtClean="0">
                          <a:solidFill>
                            <a:srgbClr val="00B0F0"/>
                          </a:solidFill>
                          <a:latin typeface="Cambria Math" panose="02040503050406030204" pitchFamily="18" charset="0"/>
                        </a:rPr>
                        <m:t>=100 </m:t>
                      </m:r>
                      <m:r>
                        <a:rPr lang="it-IT" sz="1400" b="0" i="1" smtClean="0">
                          <a:solidFill>
                            <a:srgbClr val="00B0F0"/>
                          </a:solidFill>
                          <a:latin typeface="Cambria Math" panose="02040503050406030204" pitchFamily="18" charset="0"/>
                        </a:rPr>
                        <m:t>𝑘𝑚</m:t>
                      </m:r>
                      <m:r>
                        <a:rPr lang="it-IT" sz="1400" b="0" i="1" smtClean="0">
                          <a:solidFill>
                            <a:srgbClr val="00B0F0"/>
                          </a:solidFill>
                          <a:latin typeface="Cambria Math" panose="02040503050406030204" pitchFamily="18" charset="0"/>
                        </a:rPr>
                        <m:t>)</m:t>
                      </m:r>
                    </m:oMath>
                  </m:oMathPara>
                </a14:m>
                <a:endParaRPr lang="it-IT" sz="1400" dirty="0">
                  <a:solidFill>
                    <a:srgbClr val="00B0F0"/>
                  </a:solidFill>
                </a:endParaRPr>
              </a:p>
            </p:txBody>
          </p:sp>
        </mc:Choice>
        <mc:Fallback xmlns="">
          <p:sp>
            <p:nvSpPr>
              <p:cNvPr id="3" name="CasellaDiTesto 2">
                <a:extLst>
                  <a:ext uri="{FF2B5EF4-FFF2-40B4-BE49-F238E27FC236}">
                    <a16:creationId xmlns:a16="http://schemas.microsoft.com/office/drawing/2014/main" id="{446809FC-7F7B-C8E9-B7E7-7951B1BD046C}"/>
                  </a:ext>
                </a:extLst>
              </p:cNvPr>
              <p:cNvSpPr txBox="1">
                <a:spLocks noRot="1" noChangeAspect="1" noMove="1" noResize="1" noEditPoints="1" noAdjustHandles="1" noChangeArrowheads="1" noChangeShapeType="1" noTextEdit="1"/>
              </p:cNvSpPr>
              <p:nvPr/>
            </p:nvSpPr>
            <p:spPr>
              <a:xfrm>
                <a:off x="10559145" y="3848134"/>
                <a:ext cx="1632855" cy="307777"/>
              </a:xfrm>
              <a:prstGeom prst="rect">
                <a:avLst/>
              </a:prstGeom>
              <a:blipFill>
                <a:blip r:embed="rId8"/>
                <a:stretch>
                  <a:fillRect b="-5882"/>
                </a:stretch>
              </a:blipFill>
            </p:spPr>
            <p:txBody>
              <a:bodyPr/>
              <a:lstStyle/>
              <a:p>
                <a:r>
                  <a:rPr lang="it-IT">
                    <a:noFill/>
                  </a:rPr>
                  <a:t> </a:t>
                </a:r>
              </a:p>
            </p:txBody>
          </p:sp>
        </mc:Fallback>
      </mc:AlternateContent>
    </p:spTree>
    <p:extLst>
      <p:ext uri="{BB962C8B-B14F-4D97-AF65-F5344CB8AC3E}">
        <p14:creationId xmlns:p14="http://schemas.microsoft.com/office/powerpoint/2010/main" val="24364158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E6E530A1-A924-1C9D-AD88-7D742600C855}"/>
              </a:ext>
            </a:extLst>
          </p:cNvPr>
          <p:cNvSpPr>
            <a:spLocks noGrp="1"/>
          </p:cNvSpPr>
          <p:nvPr>
            <p:ph idx="1"/>
          </p:nvPr>
        </p:nvSpPr>
        <p:spPr>
          <a:xfrm>
            <a:off x="1066800" y="1904444"/>
            <a:ext cx="10058400" cy="4351338"/>
          </a:xfrm>
        </p:spPr>
        <p:txBody>
          <a:bodyPr>
            <a:normAutofit/>
          </a:bodyPr>
          <a:lstStyle/>
          <a:p>
            <a:pPr>
              <a:buClr>
                <a:srgbClr val="E4032C"/>
              </a:buClr>
            </a:pPr>
            <a:r>
              <a:rPr lang="it-IT" sz="3600" dirty="0"/>
              <a:t> JEM-EUSO e Mini-EUSO</a:t>
            </a:r>
          </a:p>
          <a:p>
            <a:pPr>
              <a:buClr>
                <a:srgbClr val="E4032C"/>
              </a:buClr>
            </a:pPr>
            <a:r>
              <a:rPr lang="it-IT" sz="3600" dirty="0"/>
              <a:t>Meteore</a:t>
            </a:r>
          </a:p>
          <a:p>
            <a:pPr>
              <a:buClr>
                <a:srgbClr val="E4032C"/>
              </a:buClr>
            </a:pPr>
            <a:r>
              <a:rPr lang="it-IT" sz="3600" dirty="0"/>
              <a:t>Trigger per meteore</a:t>
            </a:r>
          </a:p>
          <a:p>
            <a:pPr>
              <a:buClr>
                <a:srgbClr val="E4032C"/>
              </a:buClr>
            </a:pPr>
            <a:r>
              <a:rPr lang="it-IT" sz="3600" dirty="0"/>
              <a:t>Simulazioni</a:t>
            </a:r>
          </a:p>
          <a:p>
            <a:pPr>
              <a:buClr>
                <a:srgbClr val="E4032C"/>
              </a:buClr>
            </a:pPr>
            <a:r>
              <a:rPr lang="it-IT" sz="3600" dirty="0"/>
              <a:t>Efficienza e Esposizione</a:t>
            </a:r>
          </a:p>
          <a:p>
            <a:pPr>
              <a:buClr>
                <a:srgbClr val="E4032C"/>
              </a:buClr>
            </a:pPr>
            <a:r>
              <a:rPr lang="it-IT" sz="3600" dirty="0"/>
              <a:t>Conclusioni</a:t>
            </a:r>
          </a:p>
        </p:txBody>
      </p:sp>
      <p:pic>
        <p:nvPicPr>
          <p:cNvPr id="11" name="Immagine 10">
            <a:extLst>
              <a:ext uri="{FF2B5EF4-FFF2-40B4-BE49-F238E27FC236}">
                <a16:creationId xmlns:a16="http://schemas.microsoft.com/office/drawing/2014/main" id="{765F607B-3CC9-D044-ABC4-AFC82274DE68}"/>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rot="286995">
            <a:off x="6221885" y="-88899"/>
            <a:ext cx="5633663" cy="5706901"/>
          </a:xfrm>
          <a:prstGeom prst="rect">
            <a:avLst/>
          </a:prstGeom>
        </p:spPr>
      </p:pic>
      <p:sp>
        <p:nvSpPr>
          <p:cNvPr id="4" name="Segnaposto data 3">
            <a:extLst>
              <a:ext uri="{FF2B5EF4-FFF2-40B4-BE49-F238E27FC236}">
                <a16:creationId xmlns:a16="http://schemas.microsoft.com/office/drawing/2014/main" id="{9DB66F68-A69E-DFBA-C14C-0B188B8F0D8A}"/>
              </a:ext>
            </a:extLst>
          </p:cNvPr>
          <p:cNvSpPr>
            <a:spLocks noGrp="1"/>
          </p:cNvSpPr>
          <p:nvPr>
            <p:ph type="dt" sz="half" idx="10"/>
          </p:nvPr>
        </p:nvSpPr>
        <p:spPr/>
        <p:txBody>
          <a:bodyPr/>
          <a:lstStyle/>
          <a:p>
            <a:r>
              <a:rPr lang="it-IT" dirty="0"/>
              <a:t>17 novembre</a:t>
            </a:r>
          </a:p>
        </p:txBody>
      </p:sp>
      <p:sp>
        <p:nvSpPr>
          <p:cNvPr id="5" name="Segnaposto piè di pagina 4">
            <a:extLst>
              <a:ext uri="{FF2B5EF4-FFF2-40B4-BE49-F238E27FC236}">
                <a16:creationId xmlns:a16="http://schemas.microsoft.com/office/drawing/2014/main" id="{2A6E0125-7F0B-F9B3-61BB-716E95F136DB}"/>
              </a:ext>
            </a:extLst>
          </p:cNvPr>
          <p:cNvSpPr>
            <a:spLocks noGrp="1"/>
          </p:cNvSpPr>
          <p:nvPr>
            <p:ph type="ftr" sz="quarter" idx="11"/>
          </p:nvPr>
        </p:nvSpPr>
        <p:spPr/>
        <p:txBody>
          <a:bodyPr/>
          <a:lstStyle/>
          <a:p>
            <a:r>
              <a:rPr lang="it-IT" dirty="0"/>
              <a:t>Francesca Ferraiuolo</a:t>
            </a:r>
          </a:p>
        </p:txBody>
      </p:sp>
      <p:sp>
        <p:nvSpPr>
          <p:cNvPr id="6" name="Segnaposto numero diapositiva 5">
            <a:extLst>
              <a:ext uri="{FF2B5EF4-FFF2-40B4-BE49-F238E27FC236}">
                <a16:creationId xmlns:a16="http://schemas.microsoft.com/office/drawing/2014/main" id="{4D34A74E-31AD-63BA-DE14-8E5C5BE7051B}"/>
              </a:ext>
            </a:extLst>
          </p:cNvPr>
          <p:cNvSpPr>
            <a:spLocks noGrp="1"/>
          </p:cNvSpPr>
          <p:nvPr>
            <p:ph type="sldNum" sz="quarter" idx="12"/>
          </p:nvPr>
        </p:nvSpPr>
        <p:spPr/>
        <p:txBody>
          <a:bodyPr/>
          <a:lstStyle/>
          <a:p>
            <a:fld id="{089C51E2-46E0-4224-9505-548D94738F32}" type="slidenum">
              <a:rPr lang="it-IT" smtClean="0"/>
              <a:t>2</a:t>
            </a:fld>
            <a:endParaRPr lang="it-IT"/>
          </a:p>
        </p:txBody>
      </p:sp>
      <p:sp>
        <p:nvSpPr>
          <p:cNvPr id="8" name="Line 6">
            <a:extLst>
              <a:ext uri="{FF2B5EF4-FFF2-40B4-BE49-F238E27FC236}">
                <a16:creationId xmlns:a16="http://schemas.microsoft.com/office/drawing/2014/main" id="{28472638-41AC-C83A-AE5F-7A46D8C21C2C}"/>
              </a:ext>
            </a:extLst>
          </p:cNvPr>
          <p:cNvSpPr>
            <a:spLocks noChangeShapeType="1"/>
          </p:cNvSpPr>
          <p:nvPr/>
        </p:nvSpPr>
        <p:spPr bwMode="auto">
          <a:xfrm flipV="1">
            <a:off x="1164000" y="6356350"/>
            <a:ext cx="9864000" cy="0"/>
          </a:xfrm>
          <a:prstGeom prst="line">
            <a:avLst/>
          </a:prstGeom>
          <a:noFill/>
          <a:ln w="50800" cap="rnd">
            <a:solidFill>
              <a:srgbClr val="E4032C">
                <a:alpha val="45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 name="Line 6">
            <a:extLst>
              <a:ext uri="{FF2B5EF4-FFF2-40B4-BE49-F238E27FC236}">
                <a16:creationId xmlns:a16="http://schemas.microsoft.com/office/drawing/2014/main" id="{D7502536-9655-1FC5-93A9-3D68ACBD75D9}"/>
              </a:ext>
            </a:extLst>
          </p:cNvPr>
          <p:cNvSpPr>
            <a:spLocks noChangeShapeType="1"/>
          </p:cNvSpPr>
          <p:nvPr/>
        </p:nvSpPr>
        <p:spPr bwMode="auto">
          <a:xfrm flipV="1">
            <a:off x="1192958" y="1444175"/>
            <a:ext cx="9806085" cy="0"/>
          </a:xfrm>
          <a:prstGeom prst="line">
            <a:avLst/>
          </a:prstGeom>
          <a:noFill/>
          <a:ln w="50800" cap="rnd">
            <a:solidFill>
              <a:srgbClr val="E4032C">
                <a:alpha val="45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0" name="CasellaDiTesto 9">
            <a:extLst>
              <a:ext uri="{FF2B5EF4-FFF2-40B4-BE49-F238E27FC236}">
                <a16:creationId xmlns:a16="http://schemas.microsoft.com/office/drawing/2014/main" id="{CB971301-6EAB-5534-2973-200631784867}"/>
              </a:ext>
            </a:extLst>
          </p:cNvPr>
          <p:cNvSpPr txBox="1"/>
          <p:nvPr/>
        </p:nvSpPr>
        <p:spPr>
          <a:xfrm>
            <a:off x="1164000" y="597160"/>
            <a:ext cx="9961200" cy="769441"/>
          </a:xfrm>
          <a:prstGeom prst="rect">
            <a:avLst/>
          </a:prstGeom>
          <a:noFill/>
        </p:spPr>
        <p:txBody>
          <a:bodyPr wrap="square" rtlCol="0">
            <a:spAutoFit/>
          </a:bodyPr>
          <a:lstStyle/>
          <a:p>
            <a:pPr algn="ctr"/>
            <a:r>
              <a:rPr lang="it-IT" sz="4400" dirty="0"/>
              <a:t>Indice</a:t>
            </a:r>
          </a:p>
        </p:txBody>
      </p:sp>
      <p:pic>
        <p:nvPicPr>
          <p:cNvPr id="2" name="Picture 4">
            <a:extLst>
              <a:ext uri="{FF2B5EF4-FFF2-40B4-BE49-F238E27FC236}">
                <a16:creationId xmlns:a16="http://schemas.microsoft.com/office/drawing/2014/main" id="{E0B424D3-F0C3-4D71-BEBC-62C8392C50B4}"/>
              </a:ext>
            </a:extLst>
          </p:cNvPr>
          <p:cNvPicPr>
            <a:picLocks noChangeAspect="1"/>
          </p:cNvPicPr>
          <p:nvPr/>
        </p:nvPicPr>
        <p:blipFill>
          <a:blip r:embed="rId4"/>
          <a:stretch>
            <a:fillRect/>
          </a:stretch>
        </p:blipFill>
        <p:spPr>
          <a:xfrm>
            <a:off x="1553588" y="80412"/>
            <a:ext cx="1312423" cy="1286189"/>
          </a:xfrm>
          <a:prstGeom prst="rect">
            <a:avLst/>
          </a:prstGeom>
        </p:spPr>
      </p:pic>
    </p:spTree>
    <p:extLst>
      <p:ext uri="{BB962C8B-B14F-4D97-AF65-F5344CB8AC3E}">
        <p14:creationId xmlns:p14="http://schemas.microsoft.com/office/powerpoint/2010/main" val="10167915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10">
            <a:extLst>
              <a:ext uri="{FF2B5EF4-FFF2-40B4-BE49-F238E27FC236}">
                <a16:creationId xmlns:a16="http://schemas.microsoft.com/office/drawing/2014/main" id="{73DCF44F-B413-F450-D901-BC648FC1D343}"/>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874200" y="1823716"/>
            <a:ext cx="5414400" cy="4449600"/>
          </a:xfrm>
          <a:prstGeom prst="rect">
            <a:avLst/>
          </a:prstGeom>
        </p:spPr>
      </p:pic>
      <p:pic>
        <p:nvPicPr>
          <p:cNvPr id="16" name="Immagine 15">
            <a:extLst>
              <a:ext uri="{FF2B5EF4-FFF2-40B4-BE49-F238E27FC236}">
                <a16:creationId xmlns:a16="http://schemas.microsoft.com/office/drawing/2014/main" id="{64CE86A4-E702-7E26-F527-609D3BC8EFA2}"/>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6017699" y="1823716"/>
            <a:ext cx="5414400" cy="4449600"/>
          </a:xfrm>
          <a:prstGeom prst="rect">
            <a:avLst/>
          </a:prstGeom>
        </p:spPr>
      </p:pic>
      <p:sp>
        <p:nvSpPr>
          <p:cNvPr id="4" name="Segnaposto data 3">
            <a:extLst>
              <a:ext uri="{FF2B5EF4-FFF2-40B4-BE49-F238E27FC236}">
                <a16:creationId xmlns:a16="http://schemas.microsoft.com/office/drawing/2014/main" id="{9DB66F68-A69E-DFBA-C14C-0B188B8F0D8A}"/>
              </a:ext>
            </a:extLst>
          </p:cNvPr>
          <p:cNvSpPr>
            <a:spLocks noGrp="1"/>
          </p:cNvSpPr>
          <p:nvPr>
            <p:ph type="dt" sz="half" idx="10"/>
          </p:nvPr>
        </p:nvSpPr>
        <p:spPr/>
        <p:txBody>
          <a:bodyPr/>
          <a:lstStyle/>
          <a:p>
            <a:r>
              <a:rPr lang="it-IT"/>
              <a:t>17 novembre</a:t>
            </a:r>
          </a:p>
        </p:txBody>
      </p:sp>
      <p:sp>
        <p:nvSpPr>
          <p:cNvPr id="5" name="Segnaposto piè di pagina 4">
            <a:extLst>
              <a:ext uri="{FF2B5EF4-FFF2-40B4-BE49-F238E27FC236}">
                <a16:creationId xmlns:a16="http://schemas.microsoft.com/office/drawing/2014/main" id="{2A6E0125-7F0B-F9B3-61BB-716E95F136DB}"/>
              </a:ext>
            </a:extLst>
          </p:cNvPr>
          <p:cNvSpPr>
            <a:spLocks noGrp="1"/>
          </p:cNvSpPr>
          <p:nvPr>
            <p:ph type="ftr" sz="quarter" idx="11"/>
          </p:nvPr>
        </p:nvSpPr>
        <p:spPr/>
        <p:txBody>
          <a:bodyPr/>
          <a:lstStyle/>
          <a:p>
            <a:r>
              <a:rPr lang="it-IT" dirty="0"/>
              <a:t>Francesca Ferraiuolo</a:t>
            </a:r>
          </a:p>
        </p:txBody>
      </p:sp>
      <p:sp>
        <p:nvSpPr>
          <p:cNvPr id="6" name="Segnaposto numero diapositiva 5">
            <a:extLst>
              <a:ext uri="{FF2B5EF4-FFF2-40B4-BE49-F238E27FC236}">
                <a16:creationId xmlns:a16="http://schemas.microsoft.com/office/drawing/2014/main" id="{4D34A74E-31AD-63BA-DE14-8E5C5BE7051B}"/>
              </a:ext>
            </a:extLst>
          </p:cNvPr>
          <p:cNvSpPr>
            <a:spLocks noGrp="1"/>
          </p:cNvSpPr>
          <p:nvPr>
            <p:ph type="sldNum" sz="quarter" idx="12"/>
          </p:nvPr>
        </p:nvSpPr>
        <p:spPr/>
        <p:txBody>
          <a:bodyPr/>
          <a:lstStyle/>
          <a:p>
            <a:fld id="{089C51E2-46E0-4224-9505-548D94738F32}" type="slidenum">
              <a:rPr lang="it-IT" smtClean="0"/>
              <a:t>20</a:t>
            </a:fld>
            <a:endParaRPr lang="it-IT"/>
          </a:p>
        </p:txBody>
      </p:sp>
      <p:sp>
        <p:nvSpPr>
          <p:cNvPr id="8" name="Line 6">
            <a:extLst>
              <a:ext uri="{FF2B5EF4-FFF2-40B4-BE49-F238E27FC236}">
                <a16:creationId xmlns:a16="http://schemas.microsoft.com/office/drawing/2014/main" id="{28472638-41AC-C83A-AE5F-7A46D8C21C2C}"/>
              </a:ext>
            </a:extLst>
          </p:cNvPr>
          <p:cNvSpPr>
            <a:spLocks noChangeShapeType="1"/>
          </p:cNvSpPr>
          <p:nvPr/>
        </p:nvSpPr>
        <p:spPr bwMode="auto">
          <a:xfrm flipV="1">
            <a:off x="1192800" y="6356350"/>
            <a:ext cx="9806400" cy="0"/>
          </a:xfrm>
          <a:prstGeom prst="line">
            <a:avLst/>
          </a:prstGeom>
          <a:noFill/>
          <a:ln w="50800" cap="rnd">
            <a:solidFill>
              <a:srgbClr val="E4032C">
                <a:alpha val="45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 name="Line 6">
            <a:extLst>
              <a:ext uri="{FF2B5EF4-FFF2-40B4-BE49-F238E27FC236}">
                <a16:creationId xmlns:a16="http://schemas.microsoft.com/office/drawing/2014/main" id="{D7502536-9655-1FC5-93A9-3D68ACBD75D9}"/>
              </a:ext>
            </a:extLst>
          </p:cNvPr>
          <p:cNvSpPr>
            <a:spLocks noChangeShapeType="1"/>
          </p:cNvSpPr>
          <p:nvPr/>
        </p:nvSpPr>
        <p:spPr bwMode="auto">
          <a:xfrm flipV="1">
            <a:off x="1192800" y="1444176"/>
            <a:ext cx="9806400" cy="0"/>
          </a:xfrm>
          <a:prstGeom prst="line">
            <a:avLst/>
          </a:prstGeom>
          <a:noFill/>
          <a:ln w="50800" cap="rnd">
            <a:solidFill>
              <a:srgbClr val="E4032C">
                <a:alpha val="45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0" name="CasellaDiTesto 9">
            <a:extLst>
              <a:ext uri="{FF2B5EF4-FFF2-40B4-BE49-F238E27FC236}">
                <a16:creationId xmlns:a16="http://schemas.microsoft.com/office/drawing/2014/main" id="{CB971301-6EAB-5534-2973-200631784867}"/>
              </a:ext>
            </a:extLst>
          </p:cNvPr>
          <p:cNvSpPr txBox="1"/>
          <p:nvPr/>
        </p:nvSpPr>
        <p:spPr>
          <a:xfrm>
            <a:off x="2923592" y="597160"/>
            <a:ext cx="6344816" cy="769441"/>
          </a:xfrm>
          <a:prstGeom prst="rect">
            <a:avLst/>
          </a:prstGeom>
          <a:noFill/>
        </p:spPr>
        <p:txBody>
          <a:bodyPr wrap="square" rtlCol="0">
            <a:spAutoFit/>
          </a:bodyPr>
          <a:lstStyle/>
          <a:p>
            <a:pPr algn="ctr"/>
            <a:r>
              <a:rPr lang="it-IT" sz="4400" dirty="0"/>
              <a:t>Densità di flusso (1)</a:t>
            </a:r>
          </a:p>
        </p:txBody>
      </p:sp>
      <p:pic>
        <p:nvPicPr>
          <p:cNvPr id="2" name="Picture 4">
            <a:extLst>
              <a:ext uri="{FF2B5EF4-FFF2-40B4-BE49-F238E27FC236}">
                <a16:creationId xmlns:a16="http://schemas.microsoft.com/office/drawing/2014/main" id="{6F151624-25BC-0928-9B0B-0BBDD436B57A}"/>
              </a:ext>
            </a:extLst>
          </p:cNvPr>
          <p:cNvPicPr>
            <a:picLocks noChangeAspect="1"/>
          </p:cNvPicPr>
          <p:nvPr/>
        </p:nvPicPr>
        <p:blipFill>
          <a:blip r:embed="rId5"/>
          <a:stretch>
            <a:fillRect/>
          </a:stretch>
        </p:blipFill>
        <p:spPr>
          <a:xfrm>
            <a:off x="1468251" y="74954"/>
            <a:ext cx="1312423" cy="1286189"/>
          </a:xfrm>
          <a:prstGeom prst="rect">
            <a:avLst/>
          </a:prstGeom>
        </p:spPr>
      </p:pic>
      <p:sp>
        <p:nvSpPr>
          <p:cNvPr id="13" name="CasellaDiTesto 12">
            <a:extLst>
              <a:ext uri="{FF2B5EF4-FFF2-40B4-BE49-F238E27FC236}">
                <a16:creationId xmlns:a16="http://schemas.microsoft.com/office/drawing/2014/main" id="{E7D64949-9787-9CFC-4B0A-3DC90C6533E4}"/>
              </a:ext>
            </a:extLst>
          </p:cNvPr>
          <p:cNvSpPr txBox="1"/>
          <p:nvPr/>
        </p:nvSpPr>
        <p:spPr>
          <a:xfrm>
            <a:off x="1805561" y="1763486"/>
            <a:ext cx="3551678" cy="369332"/>
          </a:xfrm>
          <a:prstGeom prst="rect">
            <a:avLst/>
          </a:prstGeom>
          <a:noFill/>
        </p:spPr>
        <p:txBody>
          <a:bodyPr wrap="none" rtlCol="0">
            <a:spAutoFit/>
          </a:bodyPr>
          <a:lstStyle/>
          <a:p>
            <a:pPr marL="285750" indent="-285750">
              <a:buClr>
                <a:srgbClr val="E4032C"/>
              </a:buClr>
              <a:buFont typeface="Arial" panose="020B0604020202020204" pitchFamily="34" charset="0"/>
              <a:buChar char="•"/>
            </a:pPr>
            <a:r>
              <a:rPr lang="it-IT" dirty="0"/>
              <a:t>Dati ricavati da background reale</a:t>
            </a:r>
          </a:p>
        </p:txBody>
      </p:sp>
      <p:sp>
        <p:nvSpPr>
          <p:cNvPr id="14" name="CasellaDiTesto 13">
            <a:extLst>
              <a:ext uri="{FF2B5EF4-FFF2-40B4-BE49-F238E27FC236}">
                <a16:creationId xmlns:a16="http://schemas.microsoft.com/office/drawing/2014/main" id="{F152743B-4446-4910-690E-FD046281C165}"/>
              </a:ext>
            </a:extLst>
          </p:cNvPr>
          <p:cNvSpPr txBox="1"/>
          <p:nvPr/>
        </p:nvSpPr>
        <p:spPr>
          <a:xfrm>
            <a:off x="6785202" y="1763486"/>
            <a:ext cx="3879395" cy="369332"/>
          </a:xfrm>
          <a:prstGeom prst="rect">
            <a:avLst/>
          </a:prstGeom>
          <a:noFill/>
        </p:spPr>
        <p:txBody>
          <a:bodyPr wrap="none" rtlCol="0">
            <a:spAutoFit/>
          </a:bodyPr>
          <a:lstStyle/>
          <a:p>
            <a:pPr marL="285750" indent="-285750">
              <a:buClr>
                <a:srgbClr val="E4032C"/>
              </a:buClr>
              <a:buFont typeface="Arial" panose="020B0604020202020204" pitchFamily="34" charset="0"/>
              <a:buChar char="•"/>
            </a:pPr>
            <a:r>
              <a:rPr lang="it-IT" dirty="0"/>
              <a:t>Dati ricavati da background costante</a:t>
            </a:r>
          </a:p>
        </p:txBody>
      </p:sp>
    </p:spTree>
    <p:extLst>
      <p:ext uri="{BB962C8B-B14F-4D97-AF65-F5344CB8AC3E}">
        <p14:creationId xmlns:p14="http://schemas.microsoft.com/office/powerpoint/2010/main" val="15985537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magine 12">
            <a:extLst>
              <a:ext uri="{FF2B5EF4-FFF2-40B4-BE49-F238E27FC236}">
                <a16:creationId xmlns:a16="http://schemas.microsoft.com/office/drawing/2014/main" id="{0074731B-5A50-5B74-620B-AE0EF25FB477}"/>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382418" y="1211949"/>
            <a:ext cx="6246000" cy="5144400"/>
          </a:xfrm>
          <a:prstGeom prst="rect">
            <a:avLst/>
          </a:prstGeom>
        </p:spPr>
      </p:pic>
      <p:sp>
        <p:nvSpPr>
          <p:cNvPr id="4" name="Segnaposto data 3">
            <a:extLst>
              <a:ext uri="{FF2B5EF4-FFF2-40B4-BE49-F238E27FC236}">
                <a16:creationId xmlns:a16="http://schemas.microsoft.com/office/drawing/2014/main" id="{9DB66F68-A69E-DFBA-C14C-0B188B8F0D8A}"/>
              </a:ext>
            </a:extLst>
          </p:cNvPr>
          <p:cNvSpPr>
            <a:spLocks noGrp="1"/>
          </p:cNvSpPr>
          <p:nvPr>
            <p:ph type="dt" sz="half" idx="10"/>
          </p:nvPr>
        </p:nvSpPr>
        <p:spPr/>
        <p:txBody>
          <a:bodyPr/>
          <a:lstStyle/>
          <a:p>
            <a:r>
              <a:rPr lang="it-IT"/>
              <a:t>17 novembre</a:t>
            </a:r>
          </a:p>
        </p:txBody>
      </p:sp>
      <p:sp>
        <p:nvSpPr>
          <p:cNvPr id="5" name="Segnaposto piè di pagina 4">
            <a:extLst>
              <a:ext uri="{FF2B5EF4-FFF2-40B4-BE49-F238E27FC236}">
                <a16:creationId xmlns:a16="http://schemas.microsoft.com/office/drawing/2014/main" id="{2A6E0125-7F0B-F9B3-61BB-716E95F136DB}"/>
              </a:ext>
            </a:extLst>
          </p:cNvPr>
          <p:cNvSpPr>
            <a:spLocks noGrp="1"/>
          </p:cNvSpPr>
          <p:nvPr>
            <p:ph type="ftr" sz="quarter" idx="11"/>
          </p:nvPr>
        </p:nvSpPr>
        <p:spPr/>
        <p:txBody>
          <a:bodyPr/>
          <a:lstStyle/>
          <a:p>
            <a:r>
              <a:rPr lang="it-IT" dirty="0"/>
              <a:t>Francesca Ferraiuolo</a:t>
            </a:r>
          </a:p>
        </p:txBody>
      </p:sp>
      <p:sp>
        <p:nvSpPr>
          <p:cNvPr id="6" name="Segnaposto numero diapositiva 5">
            <a:extLst>
              <a:ext uri="{FF2B5EF4-FFF2-40B4-BE49-F238E27FC236}">
                <a16:creationId xmlns:a16="http://schemas.microsoft.com/office/drawing/2014/main" id="{4D34A74E-31AD-63BA-DE14-8E5C5BE7051B}"/>
              </a:ext>
            </a:extLst>
          </p:cNvPr>
          <p:cNvSpPr>
            <a:spLocks noGrp="1"/>
          </p:cNvSpPr>
          <p:nvPr>
            <p:ph type="sldNum" sz="quarter" idx="12"/>
          </p:nvPr>
        </p:nvSpPr>
        <p:spPr/>
        <p:txBody>
          <a:bodyPr/>
          <a:lstStyle/>
          <a:p>
            <a:fld id="{089C51E2-46E0-4224-9505-548D94738F32}" type="slidenum">
              <a:rPr lang="it-IT" smtClean="0"/>
              <a:t>21</a:t>
            </a:fld>
            <a:endParaRPr lang="it-IT"/>
          </a:p>
        </p:txBody>
      </p:sp>
      <p:sp>
        <p:nvSpPr>
          <p:cNvPr id="8" name="Line 6">
            <a:extLst>
              <a:ext uri="{FF2B5EF4-FFF2-40B4-BE49-F238E27FC236}">
                <a16:creationId xmlns:a16="http://schemas.microsoft.com/office/drawing/2014/main" id="{28472638-41AC-C83A-AE5F-7A46D8C21C2C}"/>
              </a:ext>
            </a:extLst>
          </p:cNvPr>
          <p:cNvSpPr>
            <a:spLocks noChangeShapeType="1"/>
          </p:cNvSpPr>
          <p:nvPr/>
        </p:nvSpPr>
        <p:spPr bwMode="auto">
          <a:xfrm flipV="1">
            <a:off x="1192800" y="6356350"/>
            <a:ext cx="9806400" cy="0"/>
          </a:xfrm>
          <a:prstGeom prst="line">
            <a:avLst/>
          </a:prstGeom>
          <a:noFill/>
          <a:ln w="50800" cap="rnd">
            <a:solidFill>
              <a:srgbClr val="E4032C">
                <a:alpha val="45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 name="Line 6">
            <a:extLst>
              <a:ext uri="{FF2B5EF4-FFF2-40B4-BE49-F238E27FC236}">
                <a16:creationId xmlns:a16="http://schemas.microsoft.com/office/drawing/2014/main" id="{D7502536-9655-1FC5-93A9-3D68ACBD75D9}"/>
              </a:ext>
            </a:extLst>
          </p:cNvPr>
          <p:cNvSpPr>
            <a:spLocks noChangeShapeType="1"/>
          </p:cNvSpPr>
          <p:nvPr/>
        </p:nvSpPr>
        <p:spPr bwMode="auto">
          <a:xfrm flipV="1">
            <a:off x="1192800" y="1444176"/>
            <a:ext cx="9806400" cy="0"/>
          </a:xfrm>
          <a:prstGeom prst="line">
            <a:avLst/>
          </a:prstGeom>
          <a:noFill/>
          <a:ln w="50800" cap="rnd">
            <a:solidFill>
              <a:srgbClr val="E4032C">
                <a:alpha val="45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0" name="CasellaDiTesto 9">
            <a:extLst>
              <a:ext uri="{FF2B5EF4-FFF2-40B4-BE49-F238E27FC236}">
                <a16:creationId xmlns:a16="http://schemas.microsoft.com/office/drawing/2014/main" id="{CB971301-6EAB-5534-2973-200631784867}"/>
              </a:ext>
            </a:extLst>
          </p:cNvPr>
          <p:cNvSpPr txBox="1"/>
          <p:nvPr/>
        </p:nvSpPr>
        <p:spPr>
          <a:xfrm>
            <a:off x="2923592" y="597160"/>
            <a:ext cx="6344816" cy="769441"/>
          </a:xfrm>
          <a:prstGeom prst="rect">
            <a:avLst/>
          </a:prstGeom>
          <a:noFill/>
        </p:spPr>
        <p:txBody>
          <a:bodyPr wrap="square" rtlCol="0">
            <a:spAutoFit/>
          </a:bodyPr>
          <a:lstStyle/>
          <a:p>
            <a:pPr algn="ctr"/>
            <a:r>
              <a:rPr lang="it-IT" sz="4400" dirty="0"/>
              <a:t>Densità di flusso (2)</a:t>
            </a:r>
          </a:p>
        </p:txBody>
      </p:sp>
      <p:pic>
        <p:nvPicPr>
          <p:cNvPr id="2" name="Picture 4">
            <a:extLst>
              <a:ext uri="{FF2B5EF4-FFF2-40B4-BE49-F238E27FC236}">
                <a16:creationId xmlns:a16="http://schemas.microsoft.com/office/drawing/2014/main" id="{6F151624-25BC-0928-9B0B-0BBDD436B57A}"/>
              </a:ext>
            </a:extLst>
          </p:cNvPr>
          <p:cNvPicPr>
            <a:picLocks noChangeAspect="1"/>
          </p:cNvPicPr>
          <p:nvPr/>
        </p:nvPicPr>
        <p:blipFill>
          <a:blip r:embed="rId4"/>
          <a:stretch>
            <a:fillRect/>
          </a:stretch>
        </p:blipFill>
        <p:spPr>
          <a:xfrm>
            <a:off x="1468251" y="74954"/>
            <a:ext cx="1312423" cy="1286189"/>
          </a:xfrm>
          <a:prstGeom prst="rect">
            <a:avLst/>
          </a:prstGeom>
        </p:spPr>
      </p:pic>
      <p:sp>
        <p:nvSpPr>
          <p:cNvPr id="11" name="CasellaDiTesto 10">
            <a:extLst>
              <a:ext uri="{FF2B5EF4-FFF2-40B4-BE49-F238E27FC236}">
                <a16:creationId xmlns:a16="http://schemas.microsoft.com/office/drawing/2014/main" id="{B44E8A84-B952-EEAD-5350-980E798ADC9B}"/>
              </a:ext>
            </a:extLst>
          </p:cNvPr>
          <p:cNvSpPr txBox="1"/>
          <p:nvPr/>
        </p:nvSpPr>
        <p:spPr>
          <a:xfrm>
            <a:off x="6628418" y="5646051"/>
            <a:ext cx="5120569" cy="430887"/>
          </a:xfrm>
          <a:prstGeom prst="rect">
            <a:avLst/>
          </a:prstGeom>
          <a:noFill/>
        </p:spPr>
        <p:txBody>
          <a:bodyPr wrap="none" rtlCol="0">
            <a:spAutoFit/>
          </a:bodyPr>
          <a:lstStyle/>
          <a:p>
            <a:pPr marL="285750" indent="-285750">
              <a:buClr>
                <a:srgbClr val="E4032C"/>
              </a:buClr>
              <a:buFont typeface="Arial" panose="020B0604020202020204" pitchFamily="34" charset="0"/>
              <a:buChar char="•"/>
            </a:pPr>
            <a:r>
              <a:rPr lang="it-IT" sz="2200" dirty="0">
                <a:solidFill>
                  <a:srgbClr val="E4032C"/>
                </a:solidFill>
              </a:rPr>
              <a:t>La correzione riporta l’andamento atteso</a:t>
            </a:r>
          </a:p>
        </p:txBody>
      </p:sp>
      <mc:AlternateContent xmlns:mc="http://schemas.openxmlformats.org/markup-compatibility/2006" xmlns:a14="http://schemas.microsoft.com/office/drawing/2010/main">
        <mc:Choice Requires="a14">
          <p:sp>
            <p:nvSpPr>
              <p:cNvPr id="12" name="CasellaDiTesto 11">
                <a:extLst>
                  <a:ext uri="{FF2B5EF4-FFF2-40B4-BE49-F238E27FC236}">
                    <a16:creationId xmlns:a16="http://schemas.microsoft.com/office/drawing/2014/main" id="{0146DEFE-3E7B-44F0-140B-76253255DDF6}"/>
                  </a:ext>
                </a:extLst>
              </p:cNvPr>
              <p:cNvSpPr txBox="1"/>
              <p:nvPr/>
            </p:nvSpPr>
            <p:spPr>
              <a:xfrm>
                <a:off x="6629700" y="4271204"/>
                <a:ext cx="5119287" cy="400110"/>
              </a:xfrm>
              <a:prstGeom prst="rect">
                <a:avLst/>
              </a:prstGeom>
              <a:noFill/>
            </p:spPr>
            <p:txBody>
              <a:bodyPr wrap="none" rtlCol="0">
                <a:spAutoFit/>
              </a:bodyPr>
              <a:lstStyle/>
              <a:p>
                <a:pPr marL="285750" indent="-285750">
                  <a:buClr>
                    <a:srgbClr val="E4032C"/>
                  </a:buClr>
                  <a:buFont typeface="Arial" panose="020B0604020202020204" pitchFamily="34" charset="0"/>
                  <a:buChar char="•"/>
                </a:pPr>
                <a:r>
                  <a:rPr lang="it-IT" sz="2000" dirty="0"/>
                  <a:t>Dati utilizzati per ricavare andamento </a:t>
                </a:r>
                <a14:m>
                  <m:oMath xmlns:m="http://schemas.openxmlformats.org/officeDocument/2006/math">
                    <m:r>
                      <a:rPr lang="it-IT" sz="2000" i="1" smtClean="0">
                        <a:latin typeface="Cambria Math" panose="02040503050406030204" pitchFamily="18" charset="0"/>
                        <a:ea typeface="Cambria Math" panose="02040503050406030204" pitchFamily="18" charset="0"/>
                      </a:rPr>
                      <m:t>=</m:t>
                    </m:r>
                    <m:r>
                      <a:rPr lang="it-IT" sz="2000" b="0" i="1" smtClean="0">
                        <a:latin typeface="Cambria Math" panose="02040503050406030204" pitchFamily="18" charset="0"/>
                        <a:ea typeface="Cambria Math" panose="02040503050406030204" pitchFamily="18" charset="0"/>
                      </a:rPr>
                      <m:t>150</m:t>
                    </m:r>
                  </m:oMath>
                </a14:m>
                <a:endParaRPr lang="it-IT" sz="2000" dirty="0"/>
              </a:p>
            </p:txBody>
          </p:sp>
        </mc:Choice>
        <mc:Fallback xmlns="">
          <p:sp>
            <p:nvSpPr>
              <p:cNvPr id="12" name="CasellaDiTesto 11">
                <a:extLst>
                  <a:ext uri="{FF2B5EF4-FFF2-40B4-BE49-F238E27FC236}">
                    <a16:creationId xmlns:a16="http://schemas.microsoft.com/office/drawing/2014/main" id="{0146DEFE-3E7B-44F0-140B-76253255DDF6}"/>
                  </a:ext>
                </a:extLst>
              </p:cNvPr>
              <p:cNvSpPr txBox="1">
                <a:spLocks noRot="1" noChangeAspect="1" noMove="1" noResize="1" noEditPoints="1" noAdjustHandles="1" noChangeArrowheads="1" noChangeShapeType="1" noTextEdit="1"/>
              </p:cNvSpPr>
              <p:nvPr/>
            </p:nvSpPr>
            <p:spPr>
              <a:xfrm>
                <a:off x="6629700" y="4271204"/>
                <a:ext cx="5119287" cy="400110"/>
              </a:xfrm>
              <a:prstGeom prst="rect">
                <a:avLst/>
              </a:prstGeom>
              <a:blipFill>
                <a:blip r:embed="rId5"/>
                <a:stretch>
                  <a:fillRect l="-1073" t="-9231" b="-27692"/>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14" name="CasellaDiTesto 13">
                <a:extLst>
                  <a:ext uri="{FF2B5EF4-FFF2-40B4-BE49-F238E27FC236}">
                    <a16:creationId xmlns:a16="http://schemas.microsoft.com/office/drawing/2014/main" id="{73BE7AE5-4EDA-6BCF-270A-AE2B6154BD15}"/>
                  </a:ext>
                </a:extLst>
              </p:cNvPr>
              <p:cNvSpPr txBox="1"/>
              <p:nvPr/>
            </p:nvSpPr>
            <p:spPr>
              <a:xfrm>
                <a:off x="6628418" y="4836383"/>
                <a:ext cx="4568366" cy="400110"/>
              </a:xfrm>
              <a:prstGeom prst="rect">
                <a:avLst/>
              </a:prstGeom>
              <a:noFill/>
            </p:spPr>
            <p:txBody>
              <a:bodyPr wrap="none" rtlCol="0">
                <a:spAutoFit/>
              </a:bodyPr>
              <a:lstStyle/>
              <a:p>
                <a:pPr marL="285750" indent="-285750">
                  <a:buClr>
                    <a:srgbClr val="E4032C"/>
                  </a:buClr>
                  <a:buFont typeface="Arial" panose="020B0604020202020204" pitchFamily="34" charset="0"/>
                  <a:buChar char="•"/>
                </a:pPr>
                <a:r>
                  <a:rPr lang="it-IT" sz="2000" dirty="0"/>
                  <a:t>Dati utilizzati come confronto </a:t>
                </a:r>
                <a14:m>
                  <m:oMath xmlns:m="http://schemas.openxmlformats.org/officeDocument/2006/math">
                    <m:r>
                      <a:rPr lang="it-IT" sz="2000" i="1" smtClean="0">
                        <a:latin typeface="Cambria Math" panose="02040503050406030204" pitchFamily="18" charset="0"/>
                        <a:ea typeface="Cambria Math" panose="02040503050406030204" pitchFamily="18" charset="0"/>
                      </a:rPr>
                      <m:t>≅</m:t>
                    </m:r>
                    <m:r>
                      <a:rPr lang="it-IT" sz="2000" b="0" i="1" smtClean="0">
                        <a:latin typeface="Cambria Math" panose="02040503050406030204" pitchFamily="18" charset="0"/>
                        <a:ea typeface="Cambria Math" panose="02040503050406030204" pitchFamily="18" charset="0"/>
                      </a:rPr>
                      <m:t>20000</m:t>
                    </m:r>
                  </m:oMath>
                </a14:m>
                <a:endParaRPr lang="it-IT" sz="2000" dirty="0"/>
              </a:p>
            </p:txBody>
          </p:sp>
        </mc:Choice>
        <mc:Fallback xmlns="">
          <p:sp>
            <p:nvSpPr>
              <p:cNvPr id="14" name="CasellaDiTesto 13">
                <a:extLst>
                  <a:ext uri="{FF2B5EF4-FFF2-40B4-BE49-F238E27FC236}">
                    <a16:creationId xmlns:a16="http://schemas.microsoft.com/office/drawing/2014/main" id="{73BE7AE5-4EDA-6BCF-270A-AE2B6154BD15}"/>
                  </a:ext>
                </a:extLst>
              </p:cNvPr>
              <p:cNvSpPr txBox="1">
                <a:spLocks noRot="1" noChangeAspect="1" noMove="1" noResize="1" noEditPoints="1" noAdjustHandles="1" noChangeArrowheads="1" noChangeShapeType="1" noTextEdit="1"/>
              </p:cNvSpPr>
              <p:nvPr/>
            </p:nvSpPr>
            <p:spPr>
              <a:xfrm>
                <a:off x="6628418" y="4836383"/>
                <a:ext cx="4568366" cy="400110"/>
              </a:xfrm>
              <a:prstGeom prst="rect">
                <a:avLst/>
              </a:prstGeom>
              <a:blipFill>
                <a:blip r:embed="rId6"/>
                <a:stretch>
                  <a:fillRect l="-1200" t="-7576" b="-25758"/>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graphicFrame>
            <p:nvGraphicFramePr>
              <p:cNvPr id="15" name="Tabella 15">
                <a:extLst>
                  <a:ext uri="{FF2B5EF4-FFF2-40B4-BE49-F238E27FC236}">
                    <a16:creationId xmlns:a16="http://schemas.microsoft.com/office/drawing/2014/main" id="{DCAC44D6-98D9-2F4C-E55A-8008706D1E8F}"/>
                  </a:ext>
                </a:extLst>
              </p:cNvPr>
              <p:cNvGraphicFramePr>
                <a:graphicFrameLocks noGrp="1"/>
              </p:cNvGraphicFramePr>
              <p:nvPr>
                <p:extLst>
                  <p:ext uri="{D42A27DB-BD31-4B8C-83A1-F6EECF244321}">
                    <p14:modId xmlns:p14="http://schemas.microsoft.com/office/powerpoint/2010/main" val="1005449795"/>
                  </p:ext>
                </p:extLst>
              </p:nvPr>
            </p:nvGraphicFramePr>
            <p:xfrm>
              <a:off x="7008119" y="2068415"/>
              <a:ext cx="3808964" cy="1831848"/>
            </p:xfrm>
            <a:graphic>
              <a:graphicData uri="http://schemas.openxmlformats.org/drawingml/2006/table">
                <a:tbl>
                  <a:tblPr firstRow="1" bandRow="1">
                    <a:solidFill>
                      <a:srgbClr val="FFC000"/>
                    </a:solidFill>
                    <a:tableStyleId>{073A0DAA-6AF3-43AB-8588-CEC1D06C72B9}</a:tableStyleId>
                  </a:tblPr>
                  <a:tblGrid>
                    <a:gridCol w="1904482">
                      <a:extLst>
                        <a:ext uri="{9D8B030D-6E8A-4147-A177-3AD203B41FA5}">
                          <a16:colId xmlns:a16="http://schemas.microsoft.com/office/drawing/2014/main" val="1285616218"/>
                        </a:ext>
                      </a:extLst>
                    </a:gridCol>
                    <a:gridCol w="1904482">
                      <a:extLst>
                        <a:ext uri="{9D8B030D-6E8A-4147-A177-3AD203B41FA5}">
                          <a16:colId xmlns:a16="http://schemas.microsoft.com/office/drawing/2014/main" val="3120674341"/>
                        </a:ext>
                      </a:extLst>
                    </a:gridCol>
                  </a:tblGrid>
                  <a:tr h="362973">
                    <a:tc>
                      <a:txBody>
                        <a:bodyPr/>
                        <a:lstStyle/>
                        <a:p>
                          <a:pPr algn="ctr"/>
                          <a:r>
                            <a:rPr lang="it-IT" dirty="0"/>
                            <a:t>Magnitudine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r>
                            <a:rPr lang="it-IT" dirty="0"/>
                            <a:t>Massa (kg)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1475127319"/>
                      </a:ext>
                    </a:extLst>
                  </a:tr>
                  <a:tr h="362973">
                    <a:tc>
                      <a:txBody>
                        <a:bodyPr/>
                        <a:lstStyle/>
                        <a:p>
                          <a:pPr algn="ctr"/>
                          <a14:m>
                            <m:oMathPara xmlns:m="http://schemas.openxmlformats.org/officeDocument/2006/math">
                              <m:oMathParaPr>
                                <m:jc m:val="centerGroup"/>
                              </m:oMathParaPr>
                              <m:oMath xmlns:m="http://schemas.openxmlformats.org/officeDocument/2006/math">
                                <m:r>
                                  <a:rPr lang="it-IT" b="0" i="1" smtClean="0">
                                    <a:latin typeface="Cambria Math" panose="02040503050406030204" pitchFamily="18" charset="0"/>
                                  </a:rPr>
                                  <m:t>+7</m:t>
                                </m:r>
                              </m:oMath>
                            </m:oMathPara>
                          </a14:m>
                          <a:endParaRPr lang="it-I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r>
                                  <a:rPr lang="it-IT" b="0" i="1" smtClean="0">
                                    <a:latin typeface="Cambria Math" panose="02040503050406030204" pitchFamily="18" charset="0"/>
                                  </a:rPr>
                                  <m:t>2</m:t>
                                </m:r>
                                <m:r>
                                  <a:rPr lang="it-IT" b="0" i="1" smtClean="0">
                                    <a:latin typeface="Cambria Math" panose="02040503050406030204" pitchFamily="18" charset="0"/>
                                    <a:ea typeface="Cambria Math" panose="02040503050406030204" pitchFamily="18" charset="0"/>
                                  </a:rPr>
                                  <m:t>∙</m:t>
                                </m:r>
                                <m:sSup>
                                  <m:sSupPr>
                                    <m:ctrlPr>
                                      <a:rPr lang="it-IT" b="0" i="1" smtClean="0">
                                        <a:latin typeface="Cambria Math" panose="02040503050406030204" pitchFamily="18" charset="0"/>
                                        <a:ea typeface="Cambria Math" panose="02040503050406030204" pitchFamily="18" charset="0"/>
                                      </a:rPr>
                                    </m:ctrlPr>
                                  </m:sSupPr>
                                  <m:e>
                                    <m:r>
                                      <a:rPr lang="it-IT" b="0" i="1" smtClean="0">
                                        <a:latin typeface="Cambria Math" panose="02040503050406030204" pitchFamily="18" charset="0"/>
                                        <a:ea typeface="Cambria Math" panose="02040503050406030204" pitchFamily="18" charset="0"/>
                                      </a:rPr>
                                      <m:t>10</m:t>
                                    </m:r>
                                  </m:e>
                                  <m:sup>
                                    <m:r>
                                      <a:rPr lang="it-IT" b="0" i="1" smtClean="0">
                                        <a:latin typeface="Cambria Math" panose="02040503050406030204" pitchFamily="18" charset="0"/>
                                        <a:ea typeface="Cambria Math" panose="02040503050406030204" pitchFamily="18" charset="0"/>
                                      </a:rPr>
                                      <m:t>−6</m:t>
                                    </m:r>
                                  </m:sup>
                                </m:sSup>
                              </m:oMath>
                            </m:oMathPara>
                          </a14:m>
                          <a:endParaRPr lang="it-I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28412457"/>
                      </a:ext>
                    </a:extLst>
                  </a:tr>
                  <a:tr h="365998">
                    <a:tc>
                      <a:txBody>
                        <a:bodyPr/>
                        <a:lstStyle/>
                        <a:p>
                          <a:pPr algn="ctr"/>
                          <a14:m>
                            <m:oMathPara xmlns:m="http://schemas.openxmlformats.org/officeDocument/2006/math">
                              <m:oMathParaPr>
                                <m:jc m:val="centerGroup"/>
                              </m:oMathParaPr>
                              <m:oMath xmlns:m="http://schemas.openxmlformats.org/officeDocument/2006/math">
                                <m:r>
                                  <a:rPr lang="it-IT" b="0" i="1" smtClean="0">
                                    <a:latin typeface="Cambria Math" panose="02040503050406030204" pitchFamily="18" charset="0"/>
                                  </a:rPr>
                                  <m:t>+5</m:t>
                                </m:r>
                              </m:oMath>
                            </m:oMathPara>
                          </a14:m>
                          <a:endParaRPr lang="it-I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sSup>
                                  <m:sSupPr>
                                    <m:ctrlPr>
                                      <a:rPr lang="it-IT" b="0" i="1" smtClean="0">
                                        <a:latin typeface="Cambria Math" panose="02040503050406030204" pitchFamily="18" charset="0"/>
                                        <a:ea typeface="Cambria Math" panose="02040503050406030204" pitchFamily="18" charset="0"/>
                                      </a:rPr>
                                    </m:ctrlPr>
                                  </m:sSupPr>
                                  <m:e>
                                    <m:r>
                                      <a:rPr lang="it-IT" b="0" i="1" smtClean="0">
                                        <a:latin typeface="Cambria Math" panose="02040503050406030204" pitchFamily="18" charset="0"/>
                                        <a:ea typeface="Cambria Math" panose="02040503050406030204" pitchFamily="18" charset="0"/>
                                      </a:rPr>
                                      <m:t>10</m:t>
                                    </m:r>
                                  </m:e>
                                  <m:sup>
                                    <m:r>
                                      <a:rPr lang="it-IT" b="0" i="1" smtClean="0">
                                        <a:latin typeface="Cambria Math" panose="02040503050406030204" pitchFamily="18" charset="0"/>
                                        <a:ea typeface="Cambria Math" panose="02040503050406030204" pitchFamily="18" charset="0"/>
                                      </a:rPr>
                                      <m:t>−5</m:t>
                                    </m:r>
                                  </m:sup>
                                </m:sSup>
                              </m:oMath>
                            </m:oMathPara>
                          </a14:m>
                          <a:endParaRPr lang="it-I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17911576"/>
                      </a:ext>
                    </a:extLst>
                  </a:tr>
                  <a:tr h="362973">
                    <a:tc>
                      <a:txBody>
                        <a:bodyPr/>
                        <a:lstStyle/>
                        <a:p>
                          <a:pPr algn="ctr"/>
                          <a14:m>
                            <m:oMathPara xmlns:m="http://schemas.openxmlformats.org/officeDocument/2006/math">
                              <m:oMathParaPr>
                                <m:jc m:val="centerGroup"/>
                              </m:oMathParaPr>
                              <m:oMath xmlns:m="http://schemas.openxmlformats.org/officeDocument/2006/math">
                                <m:r>
                                  <a:rPr lang="it-IT" b="0" i="1" smtClean="0">
                                    <a:latin typeface="Cambria Math" panose="02040503050406030204" pitchFamily="18" charset="0"/>
                                  </a:rPr>
                                  <m:t>0</m:t>
                                </m:r>
                              </m:oMath>
                            </m:oMathPara>
                          </a14:m>
                          <a:endParaRPr lang="it-I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sSup>
                                  <m:sSupPr>
                                    <m:ctrlPr>
                                      <a:rPr lang="it-IT" b="0" i="1" smtClean="0">
                                        <a:latin typeface="Cambria Math" panose="02040503050406030204" pitchFamily="18" charset="0"/>
                                        <a:ea typeface="Cambria Math" panose="02040503050406030204" pitchFamily="18" charset="0"/>
                                      </a:rPr>
                                    </m:ctrlPr>
                                  </m:sSupPr>
                                  <m:e>
                                    <m:r>
                                      <a:rPr lang="it-IT" b="0" i="1" smtClean="0">
                                        <a:latin typeface="Cambria Math" panose="02040503050406030204" pitchFamily="18" charset="0"/>
                                        <a:ea typeface="Cambria Math" panose="02040503050406030204" pitchFamily="18" charset="0"/>
                                      </a:rPr>
                                      <m:t>10</m:t>
                                    </m:r>
                                  </m:e>
                                  <m:sup>
                                    <m:r>
                                      <a:rPr lang="it-IT" b="0" i="1" smtClean="0">
                                        <a:latin typeface="Cambria Math" panose="02040503050406030204" pitchFamily="18" charset="0"/>
                                        <a:ea typeface="Cambria Math" panose="02040503050406030204" pitchFamily="18" charset="0"/>
                                      </a:rPr>
                                      <m:t>−3</m:t>
                                    </m:r>
                                  </m:sup>
                                </m:sSup>
                              </m:oMath>
                            </m:oMathPara>
                          </a14:m>
                          <a:endParaRPr lang="it-I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59484417"/>
                      </a:ext>
                    </a:extLst>
                  </a:tr>
                  <a:tr h="362973">
                    <a:tc>
                      <a:txBody>
                        <a:bodyPr/>
                        <a:lstStyle/>
                        <a:p>
                          <a:pPr algn="ctr"/>
                          <a14:m>
                            <m:oMathPara xmlns:m="http://schemas.openxmlformats.org/officeDocument/2006/math">
                              <m:oMathParaPr>
                                <m:jc m:val="centerGroup"/>
                              </m:oMathParaPr>
                              <m:oMath xmlns:m="http://schemas.openxmlformats.org/officeDocument/2006/math">
                                <m:r>
                                  <a:rPr lang="it-IT" b="0" i="1" smtClean="0">
                                    <a:latin typeface="Cambria Math" panose="02040503050406030204" pitchFamily="18" charset="0"/>
                                  </a:rPr>
                                  <m:t>−5</m:t>
                                </m:r>
                              </m:oMath>
                            </m:oMathPara>
                          </a14:m>
                          <a:endParaRPr lang="it-I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sSup>
                                  <m:sSupPr>
                                    <m:ctrlPr>
                                      <a:rPr lang="it-IT" b="0" i="1" smtClean="0">
                                        <a:latin typeface="Cambria Math" panose="02040503050406030204" pitchFamily="18" charset="0"/>
                                        <a:ea typeface="Cambria Math" panose="02040503050406030204" pitchFamily="18" charset="0"/>
                                      </a:rPr>
                                    </m:ctrlPr>
                                  </m:sSupPr>
                                  <m:e>
                                    <m:r>
                                      <a:rPr lang="it-IT" b="0" i="1" smtClean="0">
                                        <a:latin typeface="Cambria Math" panose="02040503050406030204" pitchFamily="18" charset="0"/>
                                        <a:ea typeface="Cambria Math" panose="02040503050406030204" pitchFamily="18" charset="0"/>
                                      </a:rPr>
                                      <m:t>10</m:t>
                                    </m:r>
                                  </m:e>
                                  <m:sup>
                                    <m:r>
                                      <a:rPr lang="it-IT" b="0" i="1" smtClean="0">
                                        <a:latin typeface="Cambria Math" panose="02040503050406030204" pitchFamily="18" charset="0"/>
                                        <a:ea typeface="Cambria Math" panose="02040503050406030204" pitchFamily="18" charset="0"/>
                                      </a:rPr>
                                      <m:t>−1</m:t>
                                    </m:r>
                                  </m:sup>
                                </m:sSup>
                              </m:oMath>
                            </m:oMathPara>
                          </a14:m>
                          <a:endParaRPr lang="it-I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32120575"/>
                      </a:ext>
                    </a:extLst>
                  </a:tr>
                </a:tbl>
              </a:graphicData>
            </a:graphic>
          </p:graphicFrame>
        </mc:Choice>
        <mc:Fallback xmlns="">
          <p:graphicFrame>
            <p:nvGraphicFramePr>
              <p:cNvPr id="15" name="Tabella 15">
                <a:extLst>
                  <a:ext uri="{FF2B5EF4-FFF2-40B4-BE49-F238E27FC236}">
                    <a16:creationId xmlns:a16="http://schemas.microsoft.com/office/drawing/2014/main" id="{DCAC44D6-98D9-2F4C-E55A-8008706D1E8F}"/>
                  </a:ext>
                </a:extLst>
              </p:cNvPr>
              <p:cNvGraphicFramePr>
                <a:graphicFrameLocks noGrp="1"/>
              </p:cNvGraphicFramePr>
              <p:nvPr>
                <p:extLst>
                  <p:ext uri="{D42A27DB-BD31-4B8C-83A1-F6EECF244321}">
                    <p14:modId xmlns:p14="http://schemas.microsoft.com/office/powerpoint/2010/main" val="1005449795"/>
                  </p:ext>
                </p:extLst>
              </p:nvPr>
            </p:nvGraphicFramePr>
            <p:xfrm>
              <a:off x="7008119" y="2068415"/>
              <a:ext cx="3808964" cy="1831848"/>
            </p:xfrm>
            <a:graphic>
              <a:graphicData uri="http://schemas.openxmlformats.org/drawingml/2006/table">
                <a:tbl>
                  <a:tblPr firstRow="1" bandRow="1">
                    <a:solidFill>
                      <a:srgbClr val="FFC000"/>
                    </a:solidFill>
                    <a:tableStyleId>{073A0DAA-6AF3-43AB-8588-CEC1D06C72B9}</a:tableStyleId>
                  </a:tblPr>
                  <a:tblGrid>
                    <a:gridCol w="1904482">
                      <a:extLst>
                        <a:ext uri="{9D8B030D-6E8A-4147-A177-3AD203B41FA5}">
                          <a16:colId xmlns:a16="http://schemas.microsoft.com/office/drawing/2014/main" val="1285616218"/>
                        </a:ext>
                      </a:extLst>
                    </a:gridCol>
                    <a:gridCol w="1904482">
                      <a:extLst>
                        <a:ext uri="{9D8B030D-6E8A-4147-A177-3AD203B41FA5}">
                          <a16:colId xmlns:a16="http://schemas.microsoft.com/office/drawing/2014/main" val="3120674341"/>
                        </a:ext>
                      </a:extLst>
                    </a:gridCol>
                  </a:tblGrid>
                  <a:tr h="365760">
                    <a:tc>
                      <a:txBody>
                        <a:bodyPr/>
                        <a:lstStyle/>
                        <a:p>
                          <a:pPr algn="ctr"/>
                          <a:r>
                            <a:rPr lang="it-IT" dirty="0"/>
                            <a:t>Magnitudine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r>
                            <a:rPr lang="it-IT" dirty="0"/>
                            <a:t>Massa (kg)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1475127319"/>
                      </a:ext>
                    </a:extLst>
                  </a:tr>
                  <a:tr h="365760">
                    <a:tc>
                      <a:txBody>
                        <a:bodyPr/>
                        <a:lstStyle/>
                        <a:p>
                          <a:endParaRPr lang="it-IT"/>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7"/>
                          <a:stretch>
                            <a:fillRect l="-319" t="-108333" r="-100639" b="-305000"/>
                          </a:stretch>
                        </a:blipFill>
                      </a:tcPr>
                    </a:tc>
                    <a:tc>
                      <a:txBody>
                        <a:bodyPr/>
                        <a:lstStyle/>
                        <a:p>
                          <a:endParaRPr lang="it-IT"/>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7"/>
                          <a:stretch>
                            <a:fillRect l="-100319" t="-108333" r="-639" b="-305000"/>
                          </a:stretch>
                        </a:blipFill>
                      </a:tcPr>
                    </a:tc>
                    <a:extLst>
                      <a:ext uri="{0D108BD9-81ED-4DB2-BD59-A6C34878D82A}">
                        <a16:rowId xmlns:a16="http://schemas.microsoft.com/office/drawing/2014/main" val="2828412457"/>
                      </a:ext>
                    </a:extLst>
                  </a:tr>
                  <a:tr h="368808">
                    <a:tc>
                      <a:txBody>
                        <a:bodyPr/>
                        <a:lstStyle/>
                        <a:p>
                          <a:endParaRPr lang="it-IT"/>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7"/>
                          <a:stretch>
                            <a:fillRect l="-319" t="-204918" r="-100639" b="-200000"/>
                          </a:stretch>
                        </a:blipFill>
                      </a:tcPr>
                    </a:tc>
                    <a:tc>
                      <a:txBody>
                        <a:bodyPr/>
                        <a:lstStyle/>
                        <a:p>
                          <a:endParaRPr lang="it-IT"/>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7"/>
                          <a:stretch>
                            <a:fillRect l="-100319" t="-204918" r="-639" b="-200000"/>
                          </a:stretch>
                        </a:blipFill>
                      </a:tcPr>
                    </a:tc>
                    <a:extLst>
                      <a:ext uri="{0D108BD9-81ED-4DB2-BD59-A6C34878D82A}">
                        <a16:rowId xmlns:a16="http://schemas.microsoft.com/office/drawing/2014/main" val="4017911576"/>
                      </a:ext>
                    </a:extLst>
                  </a:tr>
                  <a:tr h="365760">
                    <a:tc>
                      <a:txBody>
                        <a:bodyPr/>
                        <a:lstStyle/>
                        <a:p>
                          <a:endParaRPr lang="it-IT"/>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7"/>
                          <a:stretch>
                            <a:fillRect l="-319" t="-310000" r="-100639" b="-103333"/>
                          </a:stretch>
                        </a:blipFill>
                      </a:tcPr>
                    </a:tc>
                    <a:tc>
                      <a:txBody>
                        <a:bodyPr/>
                        <a:lstStyle/>
                        <a:p>
                          <a:endParaRPr lang="it-IT"/>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7"/>
                          <a:stretch>
                            <a:fillRect l="-100319" t="-310000" r="-639" b="-103333"/>
                          </a:stretch>
                        </a:blipFill>
                      </a:tcPr>
                    </a:tc>
                    <a:extLst>
                      <a:ext uri="{0D108BD9-81ED-4DB2-BD59-A6C34878D82A}">
                        <a16:rowId xmlns:a16="http://schemas.microsoft.com/office/drawing/2014/main" val="3059484417"/>
                      </a:ext>
                    </a:extLst>
                  </a:tr>
                  <a:tr h="365760">
                    <a:tc>
                      <a:txBody>
                        <a:bodyPr/>
                        <a:lstStyle/>
                        <a:p>
                          <a:endParaRPr lang="it-IT"/>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7"/>
                          <a:stretch>
                            <a:fillRect l="-319" t="-410000" r="-100639" b="-3333"/>
                          </a:stretch>
                        </a:blipFill>
                      </a:tcPr>
                    </a:tc>
                    <a:tc>
                      <a:txBody>
                        <a:bodyPr/>
                        <a:lstStyle/>
                        <a:p>
                          <a:endParaRPr lang="it-IT"/>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7"/>
                          <a:stretch>
                            <a:fillRect l="-100319" t="-410000" r="-639" b="-3333"/>
                          </a:stretch>
                        </a:blipFill>
                      </a:tcPr>
                    </a:tc>
                    <a:extLst>
                      <a:ext uri="{0D108BD9-81ED-4DB2-BD59-A6C34878D82A}">
                        <a16:rowId xmlns:a16="http://schemas.microsoft.com/office/drawing/2014/main" val="1232120575"/>
                      </a:ext>
                    </a:extLst>
                  </a:tr>
                </a:tbl>
              </a:graphicData>
            </a:graphic>
          </p:graphicFrame>
        </mc:Fallback>
      </mc:AlternateContent>
      <p:sp>
        <p:nvSpPr>
          <p:cNvPr id="16" name="CasellaDiTesto 15">
            <a:extLst>
              <a:ext uri="{FF2B5EF4-FFF2-40B4-BE49-F238E27FC236}">
                <a16:creationId xmlns:a16="http://schemas.microsoft.com/office/drawing/2014/main" id="{4507BBF3-2BBC-CFD3-A6AE-009FB5A89383}"/>
              </a:ext>
            </a:extLst>
          </p:cNvPr>
          <p:cNvSpPr txBox="1"/>
          <p:nvPr/>
        </p:nvSpPr>
        <p:spPr>
          <a:xfrm>
            <a:off x="6914450" y="1621507"/>
            <a:ext cx="3996301" cy="369332"/>
          </a:xfrm>
          <a:prstGeom prst="rect">
            <a:avLst/>
          </a:prstGeom>
          <a:noFill/>
        </p:spPr>
        <p:txBody>
          <a:bodyPr wrap="square" rtlCol="0">
            <a:spAutoFit/>
          </a:bodyPr>
          <a:lstStyle/>
          <a:p>
            <a:pPr marL="285750" indent="-285750">
              <a:buClr>
                <a:srgbClr val="E4032C"/>
              </a:buClr>
              <a:buFont typeface="Arial" panose="020B0604020202020204" pitchFamily="34" charset="0"/>
              <a:buChar char="•"/>
            </a:pPr>
            <a:r>
              <a:rPr lang="it-IT" dirty="0"/>
              <a:t>Conversione Magnitudine - Massa</a:t>
            </a:r>
          </a:p>
        </p:txBody>
      </p:sp>
      <p:sp>
        <p:nvSpPr>
          <p:cNvPr id="17" name="CasellaDiTesto 16">
            <a:extLst>
              <a:ext uri="{FF2B5EF4-FFF2-40B4-BE49-F238E27FC236}">
                <a16:creationId xmlns:a16="http://schemas.microsoft.com/office/drawing/2014/main" id="{906D655B-C08A-23C9-F377-203C7DBE2C2D}"/>
              </a:ext>
            </a:extLst>
          </p:cNvPr>
          <p:cNvSpPr txBox="1"/>
          <p:nvPr/>
        </p:nvSpPr>
        <p:spPr>
          <a:xfrm>
            <a:off x="6388120" y="3924552"/>
            <a:ext cx="5468164" cy="230832"/>
          </a:xfrm>
          <a:prstGeom prst="rect">
            <a:avLst/>
          </a:prstGeom>
          <a:noFill/>
        </p:spPr>
        <p:txBody>
          <a:bodyPr wrap="none" rtlCol="0">
            <a:spAutoFit/>
          </a:bodyPr>
          <a:lstStyle/>
          <a:p>
            <a:r>
              <a:rPr lang="it-IT" sz="900" dirty="0" err="1"/>
              <a:t>Abdellaoui</a:t>
            </a:r>
            <a:r>
              <a:rPr lang="it-IT" sz="900" dirty="0"/>
              <a:t> et al., 2017, </a:t>
            </a:r>
            <a:r>
              <a:rPr lang="it-IT" sz="900" i="1" dirty="0" err="1"/>
              <a:t>Meteor</a:t>
            </a:r>
            <a:r>
              <a:rPr lang="it-IT" sz="900" i="1" dirty="0"/>
              <a:t> studies in the framework of the JEM-EUSO </a:t>
            </a:r>
            <a:r>
              <a:rPr lang="it-IT" sz="900" i="1" dirty="0" err="1"/>
              <a:t>program</a:t>
            </a:r>
            <a:r>
              <a:rPr lang="it-IT" sz="900" i="1" dirty="0"/>
              <a:t>, </a:t>
            </a:r>
            <a:r>
              <a:rPr lang="it-IT" sz="900" dirty="0" err="1"/>
              <a:t>Planetary</a:t>
            </a:r>
            <a:r>
              <a:rPr lang="it-IT" sz="900" dirty="0"/>
              <a:t> and Space Science</a:t>
            </a:r>
            <a:r>
              <a:rPr lang="it-IT" sz="900" i="1" dirty="0"/>
              <a:t> </a:t>
            </a:r>
          </a:p>
        </p:txBody>
      </p:sp>
    </p:spTree>
    <p:extLst>
      <p:ext uri="{BB962C8B-B14F-4D97-AF65-F5344CB8AC3E}">
        <p14:creationId xmlns:p14="http://schemas.microsoft.com/office/powerpoint/2010/main" val="42752427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a:extLst>
              <a:ext uri="{FF2B5EF4-FFF2-40B4-BE49-F238E27FC236}">
                <a16:creationId xmlns:a16="http://schemas.microsoft.com/office/drawing/2014/main" id="{9DB66F68-A69E-DFBA-C14C-0B188B8F0D8A}"/>
              </a:ext>
            </a:extLst>
          </p:cNvPr>
          <p:cNvSpPr>
            <a:spLocks noGrp="1"/>
          </p:cNvSpPr>
          <p:nvPr>
            <p:ph type="dt" sz="half" idx="10"/>
          </p:nvPr>
        </p:nvSpPr>
        <p:spPr/>
        <p:txBody>
          <a:bodyPr/>
          <a:lstStyle/>
          <a:p>
            <a:r>
              <a:rPr lang="it-IT"/>
              <a:t>17 novembre</a:t>
            </a:r>
          </a:p>
        </p:txBody>
      </p:sp>
      <p:sp>
        <p:nvSpPr>
          <p:cNvPr id="5" name="Segnaposto piè di pagina 4">
            <a:extLst>
              <a:ext uri="{FF2B5EF4-FFF2-40B4-BE49-F238E27FC236}">
                <a16:creationId xmlns:a16="http://schemas.microsoft.com/office/drawing/2014/main" id="{2A6E0125-7F0B-F9B3-61BB-716E95F136DB}"/>
              </a:ext>
            </a:extLst>
          </p:cNvPr>
          <p:cNvSpPr>
            <a:spLocks noGrp="1"/>
          </p:cNvSpPr>
          <p:nvPr>
            <p:ph type="ftr" sz="quarter" idx="11"/>
          </p:nvPr>
        </p:nvSpPr>
        <p:spPr/>
        <p:txBody>
          <a:bodyPr/>
          <a:lstStyle/>
          <a:p>
            <a:r>
              <a:rPr lang="it-IT" dirty="0"/>
              <a:t>Francesca Ferraiuolo</a:t>
            </a:r>
          </a:p>
        </p:txBody>
      </p:sp>
      <p:sp>
        <p:nvSpPr>
          <p:cNvPr id="6" name="Segnaposto numero diapositiva 5">
            <a:extLst>
              <a:ext uri="{FF2B5EF4-FFF2-40B4-BE49-F238E27FC236}">
                <a16:creationId xmlns:a16="http://schemas.microsoft.com/office/drawing/2014/main" id="{4D34A74E-31AD-63BA-DE14-8E5C5BE7051B}"/>
              </a:ext>
            </a:extLst>
          </p:cNvPr>
          <p:cNvSpPr>
            <a:spLocks noGrp="1"/>
          </p:cNvSpPr>
          <p:nvPr>
            <p:ph type="sldNum" sz="quarter" idx="12"/>
          </p:nvPr>
        </p:nvSpPr>
        <p:spPr/>
        <p:txBody>
          <a:bodyPr/>
          <a:lstStyle/>
          <a:p>
            <a:fld id="{089C51E2-46E0-4224-9505-548D94738F32}" type="slidenum">
              <a:rPr lang="it-IT" smtClean="0"/>
              <a:t>22</a:t>
            </a:fld>
            <a:endParaRPr lang="it-IT"/>
          </a:p>
        </p:txBody>
      </p:sp>
      <p:sp>
        <p:nvSpPr>
          <p:cNvPr id="8" name="Line 6">
            <a:extLst>
              <a:ext uri="{FF2B5EF4-FFF2-40B4-BE49-F238E27FC236}">
                <a16:creationId xmlns:a16="http://schemas.microsoft.com/office/drawing/2014/main" id="{28472638-41AC-C83A-AE5F-7A46D8C21C2C}"/>
              </a:ext>
            </a:extLst>
          </p:cNvPr>
          <p:cNvSpPr>
            <a:spLocks noChangeShapeType="1"/>
          </p:cNvSpPr>
          <p:nvPr/>
        </p:nvSpPr>
        <p:spPr bwMode="auto">
          <a:xfrm flipV="1">
            <a:off x="1192800" y="6356350"/>
            <a:ext cx="9806400" cy="0"/>
          </a:xfrm>
          <a:prstGeom prst="line">
            <a:avLst/>
          </a:prstGeom>
          <a:noFill/>
          <a:ln w="50800" cap="rnd">
            <a:solidFill>
              <a:srgbClr val="E4032C">
                <a:alpha val="45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 name="Line 6">
            <a:extLst>
              <a:ext uri="{FF2B5EF4-FFF2-40B4-BE49-F238E27FC236}">
                <a16:creationId xmlns:a16="http://schemas.microsoft.com/office/drawing/2014/main" id="{D7502536-9655-1FC5-93A9-3D68ACBD75D9}"/>
              </a:ext>
            </a:extLst>
          </p:cNvPr>
          <p:cNvSpPr>
            <a:spLocks noChangeShapeType="1"/>
          </p:cNvSpPr>
          <p:nvPr/>
        </p:nvSpPr>
        <p:spPr bwMode="auto">
          <a:xfrm flipV="1">
            <a:off x="1192800" y="1444176"/>
            <a:ext cx="9806400" cy="0"/>
          </a:xfrm>
          <a:prstGeom prst="line">
            <a:avLst/>
          </a:prstGeom>
          <a:noFill/>
          <a:ln w="50800" cap="rnd">
            <a:solidFill>
              <a:srgbClr val="E4032C">
                <a:alpha val="45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0" name="CasellaDiTesto 9">
            <a:extLst>
              <a:ext uri="{FF2B5EF4-FFF2-40B4-BE49-F238E27FC236}">
                <a16:creationId xmlns:a16="http://schemas.microsoft.com/office/drawing/2014/main" id="{CB971301-6EAB-5534-2973-200631784867}"/>
              </a:ext>
            </a:extLst>
          </p:cNvPr>
          <p:cNvSpPr txBox="1"/>
          <p:nvPr/>
        </p:nvSpPr>
        <p:spPr>
          <a:xfrm>
            <a:off x="2923592" y="597160"/>
            <a:ext cx="6344816" cy="769441"/>
          </a:xfrm>
          <a:prstGeom prst="rect">
            <a:avLst/>
          </a:prstGeom>
          <a:noFill/>
        </p:spPr>
        <p:txBody>
          <a:bodyPr wrap="square" rtlCol="0">
            <a:spAutoFit/>
          </a:bodyPr>
          <a:lstStyle/>
          <a:p>
            <a:pPr algn="ctr"/>
            <a:r>
              <a:rPr lang="it-IT" sz="4400" dirty="0"/>
              <a:t>Conclusioni</a:t>
            </a:r>
          </a:p>
        </p:txBody>
      </p:sp>
      <p:sp>
        <p:nvSpPr>
          <p:cNvPr id="2" name="CasellaDiTesto 1">
            <a:extLst>
              <a:ext uri="{FF2B5EF4-FFF2-40B4-BE49-F238E27FC236}">
                <a16:creationId xmlns:a16="http://schemas.microsoft.com/office/drawing/2014/main" id="{898E8760-5017-2232-546F-DBBAED1F0B92}"/>
              </a:ext>
            </a:extLst>
          </p:cNvPr>
          <p:cNvSpPr txBox="1"/>
          <p:nvPr/>
        </p:nvSpPr>
        <p:spPr>
          <a:xfrm>
            <a:off x="1192800" y="1444176"/>
            <a:ext cx="9806400" cy="5632311"/>
          </a:xfrm>
          <a:prstGeom prst="rect">
            <a:avLst/>
          </a:prstGeom>
          <a:noFill/>
        </p:spPr>
        <p:txBody>
          <a:bodyPr wrap="square" rtlCol="0">
            <a:spAutoFit/>
          </a:bodyPr>
          <a:lstStyle/>
          <a:p>
            <a:pPr marL="285750" indent="-285750">
              <a:buClr>
                <a:srgbClr val="E4032C"/>
              </a:buClr>
              <a:buFont typeface="Arial" panose="020B0604020202020204" pitchFamily="34" charset="0"/>
              <a:buChar char="•"/>
            </a:pPr>
            <a:r>
              <a:rPr lang="it-IT" sz="2000" dirty="0"/>
              <a:t>Ho svolto lo stage presso l’Osservatorio di Torino in merito al progetto JEM-EUSO, in particolare per lo studio delle meteore con Mini-EUSO</a:t>
            </a:r>
          </a:p>
          <a:p>
            <a:pPr marL="285750" indent="-285750">
              <a:buClr>
                <a:srgbClr val="E4032C"/>
              </a:buClr>
              <a:buFont typeface="Arial" panose="020B0604020202020204" pitchFamily="34" charset="0"/>
              <a:buChar char="•"/>
            </a:pPr>
            <a:endParaRPr lang="it-IT" sz="2000" dirty="0"/>
          </a:p>
          <a:p>
            <a:pPr marL="285750" indent="-285750">
              <a:buClr>
                <a:srgbClr val="E4032C"/>
              </a:buClr>
              <a:buFont typeface="Arial" panose="020B0604020202020204" pitchFamily="34" charset="0"/>
              <a:buChar char="•"/>
            </a:pPr>
            <a:r>
              <a:rPr lang="it-IT" sz="2000" dirty="0"/>
              <a:t>Si è studiata l’efficienza e quindi l’esposizione dello strumento per correggere il </a:t>
            </a:r>
            <a:r>
              <a:rPr lang="it-IT" sz="2000" dirty="0" err="1"/>
              <a:t>bias</a:t>
            </a:r>
            <a:r>
              <a:rPr lang="it-IT" sz="2000" dirty="0"/>
              <a:t> osservativo presente ad alte magnitudini</a:t>
            </a:r>
          </a:p>
          <a:p>
            <a:pPr marL="285750" indent="-285750">
              <a:buClr>
                <a:srgbClr val="E4032C"/>
              </a:buClr>
              <a:buFont typeface="Arial" panose="020B0604020202020204" pitchFamily="34" charset="0"/>
              <a:buChar char="•"/>
            </a:pPr>
            <a:endParaRPr lang="it-IT" sz="2000" dirty="0"/>
          </a:p>
          <a:p>
            <a:pPr marL="285750" indent="-285750">
              <a:buClr>
                <a:srgbClr val="E4032C"/>
              </a:buClr>
              <a:buFont typeface="Arial" panose="020B0604020202020204" pitchFamily="34" charset="0"/>
              <a:buChar char="•"/>
            </a:pPr>
            <a:r>
              <a:rPr lang="it-IT" sz="2000" dirty="0"/>
              <a:t>Ho collaborato alla scrittura del codice per inserire meteore simulate su background reale:</a:t>
            </a:r>
          </a:p>
          <a:p>
            <a:pPr marL="914400" lvl="1" indent="-457200">
              <a:buClr>
                <a:srgbClr val="E4032C"/>
              </a:buClr>
              <a:buFont typeface="+mj-lt"/>
              <a:buAutoNum type="arabicPeriod"/>
            </a:pPr>
            <a:r>
              <a:rPr lang="it-IT" sz="2000" dirty="0"/>
              <a:t>Rimozione degli eventi dai dati Mini-EUSO</a:t>
            </a:r>
          </a:p>
          <a:p>
            <a:pPr marL="914400" lvl="1" indent="-457200">
              <a:buClr>
                <a:srgbClr val="E4032C"/>
              </a:buClr>
              <a:buFont typeface="+mj-lt"/>
              <a:buAutoNum type="arabicPeriod"/>
            </a:pPr>
            <a:r>
              <a:rPr lang="it-IT" sz="2000" dirty="0"/>
              <a:t>Aggiunta delle meteore simulate su background reale</a:t>
            </a:r>
          </a:p>
          <a:p>
            <a:pPr marL="914400" lvl="1" indent="-457200">
              <a:buClr>
                <a:srgbClr val="E4032C"/>
              </a:buClr>
              <a:buFont typeface="+mj-lt"/>
              <a:buAutoNum type="arabicPeriod"/>
            </a:pPr>
            <a:r>
              <a:rPr lang="it-IT" sz="2000" dirty="0"/>
              <a:t>Efficienza e esposizione in funzione della magnitudine</a:t>
            </a:r>
          </a:p>
          <a:p>
            <a:pPr marL="342900" indent="-342900">
              <a:buClr>
                <a:srgbClr val="E4032C"/>
              </a:buClr>
              <a:buFont typeface="Arial" panose="020B0604020202020204" pitchFamily="34" charset="0"/>
              <a:buChar char="•"/>
            </a:pPr>
            <a:endParaRPr lang="it-IT" sz="2000" dirty="0"/>
          </a:p>
          <a:p>
            <a:pPr marL="342900" indent="-342900">
              <a:buClr>
                <a:srgbClr val="E4032C"/>
              </a:buClr>
              <a:buFont typeface="Arial" panose="020B0604020202020204" pitchFamily="34" charset="0"/>
              <a:buChar char="•"/>
            </a:pPr>
            <a:r>
              <a:rPr lang="it-IT" sz="2000" dirty="0"/>
              <a:t>Si è evidenziata un’analogia tra i due metodi utilizzati quando il background reale è molto pulito mentre una discrepanza quando il background è rumoroso.</a:t>
            </a:r>
          </a:p>
          <a:p>
            <a:pPr marL="342900" indent="-342900">
              <a:buClr>
                <a:srgbClr val="E4032C"/>
              </a:buClr>
              <a:buFont typeface="Arial" panose="020B0604020202020204" pitchFamily="34" charset="0"/>
              <a:buChar char="•"/>
            </a:pPr>
            <a:endParaRPr lang="it-IT" sz="2000" dirty="0"/>
          </a:p>
          <a:p>
            <a:pPr marL="342900" indent="-342900">
              <a:buClr>
                <a:srgbClr val="E4032C"/>
              </a:buClr>
              <a:buFont typeface="Arial" panose="020B0604020202020204" pitchFamily="34" charset="0"/>
              <a:buChar char="•"/>
            </a:pPr>
            <a:r>
              <a:rPr lang="it-IT" sz="2000" dirty="0"/>
              <a:t>Si è calcolata l’esposizione per potere ottenere una densità di flusso e si è ritrovato l’andamento atteso</a:t>
            </a:r>
          </a:p>
          <a:p>
            <a:pPr marL="285750" indent="-285750">
              <a:buClr>
                <a:srgbClr val="E4032C"/>
              </a:buClr>
              <a:buFont typeface="Arial" panose="020B0604020202020204" pitchFamily="34" charset="0"/>
              <a:buChar char="•"/>
            </a:pPr>
            <a:endParaRPr lang="it-IT" sz="2000" dirty="0"/>
          </a:p>
          <a:p>
            <a:pPr marL="285750" indent="-285750">
              <a:buClr>
                <a:srgbClr val="E4032C"/>
              </a:buClr>
              <a:buFont typeface="Arial" panose="020B0604020202020204" pitchFamily="34" charset="0"/>
              <a:buChar char="•"/>
            </a:pPr>
            <a:endParaRPr lang="it-IT" sz="2000" dirty="0"/>
          </a:p>
        </p:txBody>
      </p:sp>
      <p:pic>
        <p:nvPicPr>
          <p:cNvPr id="3" name="Picture 4">
            <a:extLst>
              <a:ext uri="{FF2B5EF4-FFF2-40B4-BE49-F238E27FC236}">
                <a16:creationId xmlns:a16="http://schemas.microsoft.com/office/drawing/2014/main" id="{798DD073-C9B1-23AD-75B8-09EF9DF30234}"/>
              </a:ext>
            </a:extLst>
          </p:cNvPr>
          <p:cNvPicPr>
            <a:picLocks noChangeAspect="1"/>
          </p:cNvPicPr>
          <p:nvPr/>
        </p:nvPicPr>
        <p:blipFill>
          <a:blip r:embed="rId2"/>
          <a:stretch>
            <a:fillRect/>
          </a:stretch>
        </p:blipFill>
        <p:spPr>
          <a:xfrm>
            <a:off x="1553588" y="80412"/>
            <a:ext cx="1312423" cy="1286189"/>
          </a:xfrm>
          <a:prstGeom prst="rect">
            <a:avLst/>
          </a:prstGeom>
        </p:spPr>
      </p:pic>
    </p:spTree>
    <p:extLst>
      <p:ext uri="{BB962C8B-B14F-4D97-AF65-F5344CB8AC3E}">
        <p14:creationId xmlns:p14="http://schemas.microsoft.com/office/powerpoint/2010/main" val="8125293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a:extLst>
              <a:ext uri="{FF2B5EF4-FFF2-40B4-BE49-F238E27FC236}">
                <a16:creationId xmlns:a16="http://schemas.microsoft.com/office/drawing/2014/main" id="{9DB66F68-A69E-DFBA-C14C-0B188B8F0D8A}"/>
              </a:ext>
            </a:extLst>
          </p:cNvPr>
          <p:cNvSpPr>
            <a:spLocks noGrp="1"/>
          </p:cNvSpPr>
          <p:nvPr>
            <p:ph type="dt" sz="half" idx="10"/>
          </p:nvPr>
        </p:nvSpPr>
        <p:spPr/>
        <p:txBody>
          <a:bodyPr/>
          <a:lstStyle/>
          <a:p>
            <a:r>
              <a:rPr lang="it-IT"/>
              <a:t>17 novembre</a:t>
            </a:r>
          </a:p>
        </p:txBody>
      </p:sp>
      <p:sp>
        <p:nvSpPr>
          <p:cNvPr id="5" name="Segnaposto piè di pagina 4">
            <a:extLst>
              <a:ext uri="{FF2B5EF4-FFF2-40B4-BE49-F238E27FC236}">
                <a16:creationId xmlns:a16="http://schemas.microsoft.com/office/drawing/2014/main" id="{2A6E0125-7F0B-F9B3-61BB-716E95F136DB}"/>
              </a:ext>
            </a:extLst>
          </p:cNvPr>
          <p:cNvSpPr>
            <a:spLocks noGrp="1"/>
          </p:cNvSpPr>
          <p:nvPr>
            <p:ph type="ftr" sz="quarter" idx="11"/>
          </p:nvPr>
        </p:nvSpPr>
        <p:spPr/>
        <p:txBody>
          <a:bodyPr/>
          <a:lstStyle/>
          <a:p>
            <a:r>
              <a:rPr lang="it-IT" dirty="0"/>
              <a:t>Francesca Ferraiuolo</a:t>
            </a:r>
          </a:p>
        </p:txBody>
      </p:sp>
      <p:sp>
        <p:nvSpPr>
          <p:cNvPr id="6" name="Segnaposto numero diapositiva 5">
            <a:extLst>
              <a:ext uri="{FF2B5EF4-FFF2-40B4-BE49-F238E27FC236}">
                <a16:creationId xmlns:a16="http://schemas.microsoft.com/office/drawing/2014/main" id="{4D34A74E-31AD-63BA-DE14-8E5C5BE7051B}"/>
              </a:ext>
            </a:extLst>
          </p:cNvPr>
          <p:cNvSpPr>
            <a:spLocks noGrp="1"/>
          </p:cNvSpPr>
          <p:nvPr>
            <p:ph type="sldNum" sz="quarter" idx="12"/>
          </p:nvPr>
        </p:nvSpPr>
        <p:spPr/>
        <p:txBody>
          <a:bodyPr/>
          <a:lstStyle/>
          <a:p>
            <a:fld id="{089C51E2-46E0-4224-9505-548D94738F32}" type="slidenum">
              <a:rPr lang="it-IT" smtClean="0"/>
              <a:t>23</a:t>
            </a:fld>
            <a:endParaRPr lang="it-IT"/>
          </a:p>
        </p:txBody>
      </p:sp>
      <p:sp>
        <p:nvSpPr>
          <p:cNvPr id="8" name="Line 6">
            <a:extLst>
              <a:ext uri="{FF2B5EF4-FFF2-40B4-BE49-F238E27FC236}">
                <a16:creationId xmlns:a16="http://schemas.microsoft.com/office/drawing/2014/main" id="{28472638-41AC-C83A-AE5F-7A46D8C21C2C}"/>
              </a:ext>
            </a:extLst>
          </p:cNvPr>
          <p:cNvSpPr>
            <a:spLocks noChangeShapeType="1"/>
          </p:cNvSpPr>
          <p:nvPr/>
        </p:nvSpPr>
        <p:spPr bwMode="auto">
          <a:xfrm flipV="1">
            <a:off x="1192800" y="6356350"/>
            <a:ext cx="9806400" cy="0"/>
          </a:xfrm>
          <a:prstGeom prst="line">
            <a:avLst/>
          </a:prstGeom>
          <a:noFill/>
          <a:ln w="50800" cap="rnd">
            <a:solidFill>
              <a:srgbClr val="E4032C">
                <a:alpha val="45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 name="Line 6">
            <a:extLst>
              <a:ext uri="{FF2B5EF4-FFF2-40B4-BE49-F238E27FC236}">
                <a16:creationId xmlns:a16="http://schemas.microsoft.com/office/drawing/2014/main" id="{D7502536-9655-1FC5-93A9-3D68ACBD75D9}"/>
              </a:ext>
            </a:extLst>
          </p:cNvPr>
          <p:cNvSpPr>
            <a:spLocks noChangeShapeType="1"/>
          </p:cNvSpPr>
          <p:nvPr/>
        </p:nvSpPr>
        <p:spPr bwMode="auto">
          <a:xfrm flipV="1">
            <a:off x="1192800" y="1444176"/>
            <a:ext cx="9806400" cy="0"/>
          </a:xfrm>
          <a:prstGeom prst="line">
            <a:avLst/>
          </a:prstGeom>
          <a:noFill/>
          <a:ln w="50800" cap="rnd">
            <a:solidFill>
              <a:srgbClr val="E4032C">
                <a:alpha val="45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2" name="CasellaDiTesto 11">
            <a:extLst>
              <a:ext uri="{FF2B5EF4-FFF2-40B4-BE49-F238E27FC236}">
                <a16:creationId xmlns:a16="http://schemas.microsoft.com/office/drawing/2014/main" id="{318FA00B-A72C-C42C-8E60-A7858ED9EBB6}"/>
              </a:ext>
            </a:extLst>
          </p:cNvPr>
          <p:cNvSpPr txBox="1"/>
          <p:nvPr/>
        </p:nvSpPr>
        <p:spPr>
          <a:xfrm>
            <a:off x="2485076" y="2767281"/>
            <a:ext cx="7221849" cy="1323439"/>
          </a:xfrm>
          <a:prstGeom prst="rect">
            <a:avLst/>
          </a:prstGeom>
          <a:noFill/>
        </p:spPr>
        <p:txBody>
          <a:bodyPr wrap="none" rtlCol="0">
            <a:spAutoFit/>
          </a:bodyPr>
          <a:lstStyle/>
          <a:p>
            <a:r>
              <a:rPr lang="it-IT" sz="8000" dirty="0"/>
              <a:t>SLIDE DI BACKUP</a:t>
            </a:r>
          </a:p>
        </p:txBody>
      </p:sp>
      <p:pic>
        <p:nvPicPr>
          <p:cNvPr id="2" name="Picture 4">
            <a:extLst>
              <a:ext uri="{FF2B5EF4-FFF2-40B4-BE49-F238E27FC236}">
                <a16:creationId xmlns:a16="http://schemas.microsoft.com/office/drawing/2014/main" id="{0A99F123-90A6-52D8-4750-38669A8922CC}"/>
              </a:ext>
            </a:extLst>
          </p:cNvPr>
          <p:cNvPicPr>
            <a:picLocks noChangeAspect="1"/>
          </p:cNvPicPr>
          <p:nvPr/>
        </p:nvPicPr>
        <p:blipFill>
          <a:blip r:embed="rId2"/>
          <a:stretch>
            <a:fillRect/>
          </a:stretch>
        </p:blipFill>
        <p:spPr>
          <a:xfrm>
            <a:off x="1828864" y="121072"/>
            <a:ext cx="1312423" cy="1286189"/>
          </a:xfrm>
          <a:prstGeom prst="rect">
            <a:avLst/>
          </a:prstGeom>
        </p:spPr>
      </p:pic>
    </p:spTree>
    <p:extLst>
      <p:ext uri="{BB962C8B-B14F-4D97-AF65-F5344CB8AC3E}">
        <p14:creationId xmlns:p14="http://schemas.microsoft.com/office/powerpoint/2010/main" val="8237452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Segnaposto contenuto 10">
            <a:extLst>
              <a:ext uri="{FF2B5EF4-FFF2-40B4-BE49-F238E27FC236}">
                <a16:creationId xmlns:a16="http://schemas.microsoft.com/office/drawing/2014/main" id="{348DC74F-0EC2-F15C-5D0D-59557756A6D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09799" y="1631709"/>
            <a:ext cx="4321422" cy="4537108"/>
          </a:xfrm>
        </p:spPr>
      </p:pic>
      <p:sp>
        <p:nvSpPr>
          <p:cNvPr id="4" name="Segnaposto data 3">
            <a:extLst>
              <a:ext uri="{FF2B5EF4-FFF2-40B4-BE49-F238E27FC236}">
                <a16:creationId xmlns:a16="http://schemas.microsoft.com/office/drawing/2014/main" id="{9DB66F68-A69E-DFBA-C14C-0B188B8F0D8A}"/>
              </a:ext>
            </a:extLst>
          </p:cNvPr>
          <p:cNvSpPr>
            <a:spLocks noGrp="1"/>
          </p:cNvSpPr>
          <p:nvPr>
            <p:ph type="dt" sz="half" idx="10"/>
          </p:nvPr>
        </p:nvSpPr>
        <p:spPr/>
        <p:txBody>
          <a:bodyPr/>
          <a:lstStyle/>
          <a:p>
            <a:r>
              <a:rPr lang="it-IT"/>
              <a:t>17 novembre</a:t>
            </a:r>
          </a:p>
        </p:txBody>
      </p:sp>
      <p:sp>
        <p:nvSpPr>
          <p:cNvPr id="5" name="Segnaposto piè di pagina 4">
            <a:extLst>
              <a:ext uri="{FF2B5EF4-FFF2-40B4-BE49-F238E27FC236}">
                <a16:creationId xmlns:a16="http://schemas.microsoft.com/office/drawing/2014/main" id="{2A6E0125-7F0B-F9B3-61BB-716E95F136DB}"/>
              </a:ext>
            </a:extLst>
          </p:cNvPr>
          <p:cNvSpPr>
            <a:spLocks noGrp="1"/>
          </p:cNvSpPr>
          <p:nvPr>
            <p:ph type="ftr" sz="quarter" idx="11"/>
          </p:nvPr>
        </p:nvSpPr>
        <p:spPr/>
        <p:txBody>
          <a:bodyPr/>
          <a:lstStyle/>
          <a:p>
            <a:r>
              <a:rPr lang="it-IT" dirty="0"/>
              <a:t>Francesca Ferraiuolo</a:t>
            </a:r>
          </a:p>
        </p:txBody>
      </p:sp>
      <p:sp>
        <p:nvSpPr>
          <p:cNvPr id="6" name="Segnaposto numero diapositiva 5">
            <a:extLst>
              <a:ext uri="{FF2B5EF4-FFF2-40B4-BE49-F238E27FC236}">
                <a16:creationId xmlns:a16="http://schemas.microsoft.com/office/drawing/2014/main" id="{4D34A74E-31AD-63BA-DE14-8E5C5BE7051B}"/>
              </a:ext>
            </a:extLst>
          </p:cNvPr>
          <p:cNvSpPr>
            <a:spLocks noGrp="1"/>
          </p:cNvSpPr>
          <p:nvPr>
            <p:ph type="sldNum" sz="quarter" idx="12"/>
          </p:nvPr>
        </p:nvSpPr>
        <p:spPr/>
        <p:txBody>
          <a:bodyPr/>
          <a:lstStyle/>
          <a:p>
            <a:fld id="{089C51E2-46E0-4224-9505-548D94738F32}" type="slidenum">
              <a:rPr lang="it-IT" smtClean="0"/>
              <a:t>24</a:t>
            </a:fld>
            <a:endParaRPr lang="it-IT"/>
          </a:p>
        </p:txBody>
      </p:sp>
      <p:sp>
        <p:nvSpPr>
          <p:cNvPr id="8" name="Line 6">
            <a:extLst>
              <a:ext uri="{FF2B5EF4-FFF2-40B4-BE49-F238E27FC236}">
                <a16:creationId xmlns:a16="http://schemas.microsoft.com/office/drawing/2014/main" id="{28472638-41AC-C83A-AE5F-7A46D8C21C2C}"/>
              </a:ext>
            </a:extLst>
          </p:cNvPr>
          <p:cNvSpPr>
            <a:spLocks noChangeShapeType="1"/>
          </p:cNvSpPr>
          <p:nvPr/>
        </p:nvSpPr>
        <p:spPr bwMode="auto">
          <a:xfrm flipV="1">
            <a:off x="1192800" y="6356350"/>
            <a:ext cx="9806400" cy="0"/>
          </a:xfrm>
          <a:prstGeom prst="line">
            <a:avLst/>
          </a:prstGeom>
          <a:noFill/>
          <a:ln w="50800" cap="rnd">
            <a:solidFill>
              <a:srgbClr val="E4032C">
                <a:alpha val="45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 name="Line 6">
            <a:extLst>
              <a:ext uri="{FF2B5EF4-FFF2-40B4-BE49-F238E27FC236}">
                <a16:creationId xmlns:a16="http://schemas.microsoft.com/office/drawing/2014/main" id="{D7502536-9655-1FC5-93A9-3D68ACBD75D9}"/>
              </a:ext>
            </a:extLst>
          </p:cNvPr>
          <p:cNvSpPr>
            <a:spLocks noChangeShapeType="1"/>
          </p:cNvSpPr>
          <p:nvPr/>
        </p:nvSpPr>
        <p:spPr bwMode="auto">
          <a:xfrm flipV="1">
            <a:off x="1192800" y="1444176"/>
            <a:ext cx="9806400" cy="0"/>
          </a:xfrm>
          <a:prstGeom prst="line">
            <a:avLst/>
          </a:prstGeom>
          <a:noFill/>
          <a:ln w="50800" cap="rnd">
            <a:solidFill>
              <a:srgbClr val="E4032C">
                <a:alpha val="45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0" name="CasellaDiTesto 9">
            <a:extLst>
              <a:ext uri="{FF2B5EF4-FFF2-40B4-BE49-F238E27FC236}">
                <a16:creationId xmlns:a16="http://schemas.microsoft.com/office/drawing/2014/main" id="{CB971301-6EAB-5534-2973-200631784867}"/>
              </a:ext>
            </a:extLst>
          </p:cNvPr>
          <p:cNvSpPr txBox="1"/>
          <p:nvPr/>
        </p:nvSpPr>
        <p:spPr>
          <a:xfrm>
            <a:off x="1192799" y="597160"/>
            <a:ext cx="9806399" cy="769441"/>
          </a:xfrm>
          <a:prstGeom prst="rect">
            <a:avLst/>
          </a:prstGeom>
          <a:noFill/>
        </p:spPr>
        <p:txBody>
          <a:bodyPr wrap="square" rtlCol="0">
            <a:spAutoFit/>
          </a:bodyPr>
          <a:lstStyle/>
          <a:p>
            <a:pPr algn="ctr"/>
            <a:r>
              <a:rPr lang="it-IT" sz="4400" dirty="0"/>
              <a:t>Missioni JEM-EUSO</a:t>
            </a:r>
          </a:p>
        </p:txBody>
      </p:sp>
      <p:sp>
        <p:nvSpPr>
          <p:cNvPr id="12" name="CasellaDiTesto 11">
            <a:extLst>
              <a:ext uri="{FF2B5EF4-FFF2-40B4-BE49-F238E27FC236}">
                <a16:creationId xmlns:a16="http://schemas.microsoft.com/office/drawing/2014/main" id="{D3B9710C-336B-70C8-D7C9-A1AE96062CA2}"/>
              </a:ext>
            </a:extLst>
          </p:cNvPr>
          <p:cNvSpPr txBox="1"/>
          <p:nvPr/>
        </p:nvSpPr>
        <p:spPr>
          <a:xfrm>
            <a:off x="7643278" y="2520371"/>
            <a:ext cx="2338922" cy="2800767"/>
          </a:xfrm>
          <a:prstGeom prst="rect">
            <a:avLst/>
          </a:prstGeom>
          <a:noFill/>
        </p:spPr>
        <p:txBody>
          <a:bodyPr wrap="square" rtlCol="0">
            <a:spAutoFit/>
          </a:bodyPr>
          <a:lstStyle/>
          <a:p>
            <a:pPr marL="285750" indent="-285750">
              <a:buClr>
                <a:srgbClr val="E4032C"/>
              </a:buClr>
              <a:buFont typeface="Arial" panose="020B0604020202020204" pitchFamily="34" charset="0"/>
              <a:buChar char="•"/>
            </a:pPr>
            <a:r>
              <a:rPr lang="it-IT" sz="2200" dirty="0"/>
              <a:t>EUSO-TA</a:t>
            </a:r>
          </a:p>
          <a:p>
            <a:pPr marL="285750" indent="-285750">
              <a:buClr>
                <a:srgbClr val="E4032C"/>
              </a:buClr>
              <a:buFont typeface="Arial" panose="020B0604020202020204" pitchFamily="34" charset="0"/>
              <a:buChar char="•"/>
            </a:pPr>
            <a:r>
              <a:rPr lang="it-IT" sz="2200" dirty="0"/>
              <a:t>EUSO Balloon</a:t>
            </a:r>
          </a:p>
          <a:p>
            <a:pPr marL="285750" indent="-285750">
              <a:buClr>
                <a:srgbClr val="E4032C"/>
              </a:buClr>
              <a:buFont typeface="Arial" panose="020B0604020202020204" pitchFamily="34" charset="0"/>
              <a:buChar char="•"/>
            </a:pPr>
            <a:r>
              <a:rPr lang="it-IT" sz="2200" dirty="0"/>
              <a:t>EUSO-SPB1</a:t>
            </a:r>
          </a:p>
          <a:p>
            <a:pPr marL="285750" indent="-285750">
              <a:buClr>
                <a:srgbClr val="E4032C"/>
              </a:buClr>
              <a:buFont typeface="Arial" panose="020B0604020202020204" pitchFamily="34" charset="0"/>
              <a:buChar char="•"/>
            </a:pPr>
            <a:r>
              <a:rPr lang="it-IT" sz="2200" dirty="0"/>
              <a:t>TUS</a:t>
            </a:r>
          </a:p>
          <a:p>
            <a:pPr marL="285750" indent="-285750">
              <a:buClr>
                <a:srgbClr val="E4032C"/>
              </a:buClr>
              <a:buFont typeface="Arial" panose="020B0604020202020204" pitchFamily="34" charset="0"/>
              <a:buChar char="•"/>
            </a:pPr>
            <a:r>
              <a:rPr lang="it-IT" sz="2200" dirty="0">
                <a:solidFill>
                  <a:srgbClr val="FF0000"/>
                </a:solidFill>
              </a:rPr>
              <a:t>Mini-EUSO</a:t>
            </a:r>
          </a:p>
          <a:p>
            <a:pPr marL="285750" indent="-285750">
              <a:buClr>
                <a:srgbClr val="E4032C"/>
              </a:buClr>
              <a:buFont typeface="Arial" panose="020B0604020202020204" pitchFamily="34" charset="0"/>
              <a:buChar char="•"/>
            </a:pPr>
            <a:r>
              <a:rPr lang="it-IT" sz="2200" dirty="0"/>
              <a:t>EUSO-SPB2</a:t>
            </a:r>
          </a:p>
          <a:p>
            <a:pPr marL="285750" indent="-285750">
              <a:buClr>
                <a:srgbClr val="E4032C"/>
              </a:buClr>
              <a:buFont typeface="Arial" panose="020B0604020202020204" pitchFamily="34" charset="0"/>
              <a:buChar char="•"/>
            </a:pPr>
            <a:r>
              <a:rPr lang="it-IT" sz="2200" dirty="0"/>
              <a:t>K-EUSO</a:t>
            </a:r>
          </a:p>
          <a:p>
            <a:pPr marL="285750" indent="-285750">
              <a:buClr>
                <a:srgbClr val="E4032C"/>
              </a:buClr>
              <a:buFont typeface="Arial" panose="020B0604020202020204" pitchFamily="34" charset="0"/>
              <a:buChar char="•"/>
            </a:pPr>
            <a:r>
              <a:rPr lang="it-IT" sz="2200" dirty="0"/>
              <a:t>POEMMA</a:t>
            </a:r>
          </a:p>
        </p:txBody>
      </p:sp>
      <p:pic>
        <p:nvPicPr>
          <p:cNvPr id="2" name="Picture 4">
            <a:extLst>
              <a:ext uri="{FF2B5EF4-FFF2-40B4-BE49-F238E27FC236}">
                <a16:creationId xmlns:a16="http://schemas.microsoft.com/office/drawing/2014/main" id="{90A1FB80-14AC-FB78-384A-FC9E486C0491}"/>
              </a:ext>
            </a:extLst>
          </p:cNvPr>
          <p:cNvPicPr>
            <a:picLocks noChangeAspect="1"/>
          </p:cNvPicPr>
          <p:nvPr/>
        </p:nvPicPr>
        <p:blipFill>
          <a:blip r:embed="rId4"/>
          <a:stretch>
            <a:fillRect/>
          </a:stretch>
        </p:blipFill>
        <p:spPr>
          <a:xfrm>
            <a:off x="1553587" y="80412"/>
            <a:ext cx="1312423" cy="1286189"/>
          </a:xfrm>
          <a:prstGeom prst="rect">
            <a:avLst/>
          </a:prstGeom>
        </p:spPr>
      </p:pic>
    </p:spTree>
    <p:extLst>
      <p:ext uri="{BB962C8B-B14F-4D97-AF65-F5344CB8AC3E}">
        <p14:creationId xmlns:p14="http://schemas.microsoft.com/office/powerpoint/2010/main" val="10194650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a:extLst>
              <a:ext uri="{FF2B5EF4-FFF2-40B4-BE49-F238E27FC236}">
                <a16:creationId xmlns:a16="http://schemas.microsoft.com/office/drawing/2014/main" id="{9DB66F68-A69E-DFBA-C14C-0B188B8F0D8A}"/>
              </a:ext>
            </a:extLst>
          </p:cNvPr>
          <p:cNvSpPr>
            <a:spLocks noGrp="1"/>
          </p:cNvSpPr>
          <p:nvPr>
            <p:ph type="dt" sz="half" idx="10"/>
          </p:nvPr>
        </p:nvSpPr>
        <p:spPr/>
        <p:txBody>
          <a:bodyPr/>
          <a:lstStyle/>
          <a:p>
            <a:r>
              <a:rPr lang="it-IT"/>
              <a:t>17 novembre</a:t>
            </a:r>
          </a:p>
        </p:txBody>
      </p:sp>
      <p:sp>
        <p:nvSpPr>
          <p:cNvPr id="5" name="Segnaposto piè di pagina 4">
            <a:extLst>
              <a:ext uri="{FF2B5EF4-FFF2-40B4-BE49-F238E27FC236}">
                <a16:creationId xmlns:a16="http://schemas.microsoft.com/office/drawing/2014/main" id="{2A6E0125-7F0B-F9B3-61BB-716E95F136DB}"/>
              </a:ext>
            </a:extLst>
          </p:cNvPr>
          <p:cNvSpPr>
            <a:spLocks noGrp="1"/>
          </p:cNvSpPr>
          <p:nvPr>
            <p:ph type="ftr" sz="quarter" idx="11"/>
          </p:nvPr>
        </p:nvSpPr>
        <p:spPr/>
        <p:txBody>
          <a:bodyPr/>
          <a:lstStyle/>
          <a:p>
            <a:r>
              <a:rPr lang="it-IT" dirty="0"/>
              <a:t>Francesca Ferraiuolo</a:t>
            </a:r>
          </a:p>
        </p:txBody>
      </p:sp>
      <p:sp>
        <p:nvSpPr>
          <p:cNvPr id="6" name="Segnaposto numero diapositiva 5">
            <a:extLst>
              <a:ext uri="{FF2B5EF4-FFF2-40B4-BE49-F238E27FC236}">
                <a16:creationId xmlns:a16="http://schemas.microsoft.com/office/drawing/2014/main" id="{4D34A74E-31AD-63BA-DE14-8E5C5BE7051B}"/>
              </a:ext>
            </a:extLst>
          </p:cNvPr>
          <p:cNvSpPr>
            <a:spLocks noGrp="1"/>
          </p:cNvSpPr>
          <p:nvPr>
            <p:ph type="sldNum" sz="quarter" idx="12"/>
          </p:nvPr>
        </p:nvSpPr>
        <p:spPr/>
        <p:txBody>
          <a:bodyPr/>
          <a:lstStyle/>
          <a:p>
            <a:fld id="{089C51E2-46E0-4224-9505-548D94738F32}" type="slidenum">
              <a:rPr lang="it-IT" smtClean="0"/>
              <a:t>25</a:t>
            </a:fld>
            <a:endParaRPr lang="it-IT"/>
          </a:p>
        </p:txBody>
      </p:sp>
      <p:sp>
        <p:nvSpPr>
          <p:cNvPr id="8" name="Line 6">
            <a:extLst>
              <a:ext uri="{FF2B5EF4-FFF2-40B4-BE49-F238E27FC236}">
                <a16:creationId xmlns:a16="http://schemas.microsoft.com/office/drawing/2014/main" id="{28472638-41AC-C83A-AE5F-7A46D8C21C2C}"/>
              </a:ext>
            </a:extLst>
          </p:cNvPr>
          <p:cNvSpPr>
            <a:spLocks noChangeShapeType="1"/>
          </p:cNvSpPr>
          <p:nvPr/>
        </p:nvSpPr>
        <p:spPr bwMode="auto">
          <a:xfrm flipV="1">
            <a:off x="1192800" y="6356350"/>
            <a:ext cx="9806400" cy="0"/>
          </a:xfrm>
          <a:prstGeom prst="line">
            <a:avLst/>
          </a:prstGeom>
          <a:noFill/>
          <a:ln w="50800" cap="rnd">
            <a:solidFill>
              <a:srgbClr val="E4032C">
                <a:alpha val="45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 name="Line 6">
            <a:extLst>
              <a:ext uri="{FF2B5EF4-FFF2-40B4-BE49-F238E27FC236}">
                <a16:creationId xmlns:a16="http://schemas.microsoft.com/office/drawing/2014/main" id="{D7502536-9655-1FC5-93A9-3D68ACBD75D9}"/>
              </a:ext>
            </a:extLst>
          </p:cNvPr>
          <p:cNvSpPr>
            <a:spLocks noChangeShapeType="1"/>
          </p:cNvSpPr>
          <p:nvPr/>
        </p:nvSpPr>
        <p:spPr bwMode="auto">
          <a:xfrm flipV="1">
            <a:off x="1192800" y="1444176"/>
            <a:ext cx="9806400" cy="0"/>
          </a:xfrm>
          <a:prstGeom prst="line">
            <a:avLst/>
          </a:prstGeom>
          <a:noFill/>
          <a:ln w="50800" cap="rnd">
            <a:solidFill>
              <a:srgbClr val="E4032C">
                <a:alpha val="45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0" name="CasellaDiTesto 9">
            <a:extLst>
              <a:ext uri="{FF2B5EF4-FFF2-40B4-BE49-F238E27FC236}">
                <a16:creationId xmlns:a16="http://schemas.microsoft.com/office/drawing/2014/main" id="{CB971301-6EAB-5534-2973-200631784867}"/>
              </a:ext>
            </a:extLst>
          </p:cNvPr>
          <p:cNvSpPr txBox="1"/>
          <p:nvPr/>
        </p:nvSpPr>
        <p:spPr>
          <a:xfrm>
            <a:off x="2923592" y="597160"/>
            <a:ext cx="6344816" cy="769441"/>
          </a:xfrm>
          <a:prstGeom prst="rect">
            <a:avLst/>
          </a:prstGeom>
          <a:noFill/>
        </p:spPr>
        <p:txBody>
          <a:bodyPr wrap="square" rtlCol="0">
            <a:spAutoFit/>
          </a:bodyPr>
          <a:lstStyle/>
          <a:p>
            <a:pPr algn="ctr"/>
            <a:r>
              <a:rPr lang="it-IT" sz="4400" dirty="0"/>
              <a:t>Mini-EUSO</a:t>
            </a:r>
          </a:p>
        </p:txBody>
      </p:sp>
      <p:sp>
        <p:nvSpPr>
          <p:cNvPr id="12" name="CasellaDiTesto 11">
            <a:extLst>
              <a:ext uri="{FF2B5EF4-FFF2-40B4-BE49-F238E27FC236}">
                <a16:creationId xmlns:a16="http://schemas.microsoft.com/office/drawing/2014/main" id="{1FAA98BA-E4F8-BA45-8A0A-1DE5E5B84E99}"/>
              </a:ext>
            </a:extLst>
          </p:cNvPr>
          <p:cNvSpPr txBox="1"/>
          <p:nvPr/>
        </p:nvSpPr>
        <p:spPr>
          <a:xfrm>
            <a:off x="6496419" y="1740562"/>
            <a:ext cx="4228361" cy="5816977"/>
          </a:xfrm>
          <a:prstGeom prst="rect">
            <a:avLst/>
          </a:prstGeom>
          <a:noFill/>
        </p:spPr>
        <p:txBody>
          <a:bodyPr wrap="square" rtlCol="0">
            <a:spAutoFit/>
          </a:bodyPr>
          <a:lstStyle/>
          <a:p>
            <a:pPr marL="285750" indent="-285750">
              <a:buClr>
                <a:srgbClr val="E4032C"/>
              </a:buClr>
              <a:buFont typeface="Arial" panose="020B0604020202020204" pitchFamily="34" charset="0"/>
              <a:buChar char="•"/>
            </a:pPr>
            <a:r>
              <a:rPr lang="it-IT" dirty="0"/>
              <a:t>Tre costituenti principali:</a:t>
            </a:r>
          </a:p>
          <a:p>
            <a:pPr marL="800100" lvl="1" indent="-342900">
              <a:buClr>
                <a:srgbClr val="E4032C"/>
              </a:buClr>
              <a:buFont typeface="+mj-lt"/>
              <a:buAutoNum type="arabicPeriod"/>
            </a:pPr>
            <a:r>
              <a:rPr lang="it-IT" dirty="0"/>
              <a:t>Sistema ottico</a:t>
            </a:r>
          </a:p>
          <a:p>
            <a:pPr marL="800100" lvl="1" indent="-342900">
              <a:buClr>
                <a:srgbClr val="E4032C"/>
              </a:buClr>
              <a:buFont typeface="+mj-lt"/>
              <a:buAutoNum type="arabicPeriod"/>
            </a:pPr>
            <a:r>
              <a:rPr lang="it-IT" dirty="0"/>
              <a:t>Superficie focale</a:t>
            </a:r>
          </a:p>
          <a:p>
            <a:pPr marL="800100" lvl="1" indent="-342900">
              <a:buClr>
                <a:srgbClr val="E4032C"/>
              </a:buClr>
              <a:buFont typeface="+mj-lt"/>
              <a:buAutoNum type="arabicPeriod"/>
            </a:pPr>
            <a:r>
              <a:rPr lang="it-IT" dirty="0"/>
              <a:t>Sistema acquisizione dati</a:t>
            </a:r>
          </a:p>
          <a:p>
            <a:pPr lvl="1">
              <a:buClr>
                <a:srgbClr val="E4032C"/>
              </a:buClr>
            </a:pPr>
            <a:endParaRPr lang="it-IT" dirty="0"/>
          </a:p>
          <a:p>
            <a:pPr marL="342900" indent="-342900">
              <a:buClr>
                <a:srgbClr val="E4032C"/>
              </a:buClr>
              <a:buFont typeface="+mj-lt"/>
              <a:buAutoNum type="arabicPeriod"/>
            </a:pPr>
            <a:r>
              <a:rPr lang="it-IT" dirty="0"/>
              <a:t>Rivelatore delle dimensioni  36 x 36 x 62 cm</a:t>
            </a:r>
            <a:r>
              <a:rPr lang="it-IT" b="1" baseline="30000" dirty="0"/>
              <a:t>3 </a:t>
            </a:r>
            <a:r>
              <a:rPr lang="it-IT" dirty="0"/>
              <a:t>,due lenti Fresnel, 25 cm di diametro, con ampio campo di vista (44° dal PDM)</a:t>
            </a:r>
          </a:p>
          <a:p>
            <a:pPr marL="342900" indent="-342900">
              <a:buClr>
                <a:srgbClr val="E4032C"/>
              </a:buClr>
              <a:buFont typeface="+mj-lt"/>
              <a:buAutoNum type="arabicPeriod"/>
            </a:pPr>
            <a:endParaRPr lang="it-IT" b="1" baseline="30000" dirty="0"/>
          </a:p>
          <a:p>
            <a:pPr marL="342900" indent="-342900">
              <a:buClr>
                <a:srgbClr val="E4032C"/>
              </a:buClr>
              <a:buFont typeface="+mj-lt"/>
              <a:buAutoNum type="arabicPeriod"/>
            </a:pPr>
            <a:r>
              <a:rPr lang="it-IT" dirty="0"/>
              <a:t>La radiazione incide sul PDM, una matrice di 36 </a:t>
            </a:r>
            <a:r>
              <a:rPr lang="it-IT" dirty="0" err="1"/>
              <a:t>MAPTs</a:t>
            </a:r>
            <a:r>
              <a:rPr lang="it-IT" dirty="0"/>
              <a:t> (2304 pixels)</a:t>
            </a:r>
          </a:p>
          <a:p>
            <a:pPr marL="342900" indent="-342900">
              <a:buClr>
                <a:srgbClr val="E4032C"/>
              </a:buClr>
              <a:buFont typeface="+mj-lt"/>
              <a:buAutoNum type="arabicPeriod"/>
            </a:pPr>
            <a:endParaRPr lang="it-IT" dirty="0"/>
          </a:p>
          <a:p>
            <a:pPr marL="342900" indent="-342900">
              <a:buClr>
                <a:srgbClr val="E4032C"/>
              </a:buClr>
              <a:buFont typeface="+mj-lt"/>
              <a:buAutoNum type="arabicPeriod"/>
            </a:pPr>
            <a:r>
              <a:rPr lang="it-IT" dirty="0"/>
              <a:t>Tre diverse scale di tempo per acquisizione dati: </a:t>
            </a:r>
            <a:r>
              <a:rPr lang="en-US" dirty="0"/>
              <a:t>D1 (2.5 </a:t>
            </a:r>
            <a:r>
              <a:rPr lang="en-US" dirty="0" err="1"/>
              <a:t>μs</a:t>
            </a:r>
            <a:r>
              <a:rPr lang="en-US" dirty="0"/>
              <a:t>), D2 (320 </a:t>
            </a:r>
            <a:r>
              <a:rPr lang="en-US" dirty="0" err="1"/>
              <a:t>μs</a:t>
            </a:r>
            <a:r>
              <a:rPr lang="en-US" dirty="0"/>
              <a:t>) and D3 (40.96 </a:t>
            </a:r>
            <a:r>
              <a:rPr lang="en-US" dirty="0" err="1"/>
              <a:t>ms</a:t>
            </a:r>
            <a:r>
              <a:rPr lang="en-US" dirty="0"/>
              <a:t>)</a:t>
            </a:r>
            <a:endParaRPr lang="it-IT" dirty="0"/>
          </a:p>
          <a:p>
            <a:pPr marL="285750" indent="-285750">
              <a:buClr>
                <a:srgbClr val="E4032C"/>
              </a:buClr>
              <a:buFont typeface="Arial" panose="020B0604020202020204" pitchFamily="34" charset="0"/>
              <a:buChar char="•"/>
            </a:pPr>
            <a:endParaRPr lang="it-IT" dirty="0"/>
          </a:p>
          <a:p>
            <a:pPr marL="285750" indent="-285750">
              <a:buClr>
                <a:srgbClr val="E4032C"/>
              </a:buClr>
              <a:buFont typeface="Arial" panose="020B0604020202020204" pitchFamily="34" charset="0"/>
              <a:buChar char="•"/>
            </a:pPr>
            <a:endParaRPr lang="it-IT" dirty="0"/>
          </a:p>
          <a:p>
            <a:pPr marL="285750" indent="-285750">
              <a:buClr>
                <a:srgbClr val="E4032C"/>
              </a:buClr>
              <a:buFont typeface="Arial" panose="020B0604020202020204" pitchFamily="34" charset="0"/>
              <a:buChar char="•"/>
            </a:pPr>
            <a:endParaRPr lang="it-IT" dirty="0"/>
          </a:p>
          <a:p>
            <a:pPr marL="285750" indent="-285750">
              <a:buClr>
                <a:srgbClr val="E4032C"/>
              </a:buClr>
              <a:buFont typeface="Arial" panose="020B0604020202020204" pitchFamily="34" charset="0"/>
              <a:buChar char="•"/>
            </a:pPr>
            <a:endParaRPr lang="it-IT" dirty="0"/>
          </a:p>
          <a:p>
            <a:pPr marL="285750" indent="-285750" algn="ctr">
              <a:buClr>
                <a:srgbClr val="E4032C"/>
              </a:buClr>
              <a:buFont typeface="Arial" panose="020B0604020202020204" pitchFamily="34" charset="0"/>
              <a:buChar char="•"/>
            </a:pPr>
            <a:endParaRPr lang="it-IT" dirty="0"/>
          </a:p>
        </p:txBody>
      </p:sp>
      <p:pic>
        <p:nvPicPr>
          <p:cNvPr id="22" name="Immagine 21">
            <a:extLst>
              <a:ext uri="{FF2B5EF4-FFF2-40B4-BE49-F238E27FC236}">
                <a16:creationId xmlns:a16="http://schemas.microsoft.com/office/drawing/2014/main" id="{034B7DC2-5716-3130-8346-B2C62053AA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2800" y="2240208"/>
            <a:ext cx="4744198" cy="3173615"/>
          </a:xfrm>
          <a:prstGeom prst="rect">
            <a:avLst/>
          </a:prstGeom>
        </p:spPr>
      </p:pic>
      <p:pic>
        <p:nvPicPr>
          <p:cNvPr id="2" name="Picture 4">
            <a:extLst>
              <a:ext uri="{FF2B5EF4-FFF2-40B4-BE49-F238E27FC236}">
                <a16:creationId xmlns:a16="http://schemas.microsoft.com/office/drawing/2014/main" id="{914CABF0-4FC2-46D0-298E-52EDA9C15BD4}"/>
              </a:ext>
            </a:extLst>
          </p:cNvPr>
          <p:cNvPicPr>
            <a:picLocks noChangeAspect="1"/>
          </p:cNvPicPr>
          <p:nvPr/>
        </p:nvPicPr>
        <p:blipFill>
          <a:blip r:embed="rId4"/>
          <a:stretch>
            <a:fillRect/>
          </a:stretch>
        </p:blipFill>
        <p:spPr>
          <a:xfrm>
            <a:off x="1553588" y="80412"/>
            <a:ext cx="1312423" cy="1286189"/>
          </a:xfrm>
          <a:prstGeom prst="rect">
            <a:avLst/>
          </a:prstGeom>
        </p:spPr>
      </p:pic>
    </p:spTree>
    <p:extLst>
      <p:ext uri="{BB962C8B-B14F-4D97-AF65-F5344CB8AC3E}">
        <p14:creationId xmlns:p14="http://schemas.microsoft.com/office/powerpoint/2010/main" val="7584844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a:extLst>
              <a:ext uri="{FF2B5EF4-FFF2-40B4-BE49-F238E27FC236}">
                <a16:creationId xmlns:a16="http://schemas.microsoft.com/office/drawing/2014/main" id="{9DB66F68-A69E-DFBA-C14C-0B188B8F0D8A}"/>
              </a:ext>
            </a:extLst>
          </p:cNvPr>
          <p:cNvSpPr>
            <a:spLocks noGrp="1"/>
          </p:cNvSpPr>
          <p:nvPr>
            <p:ph type="dt" sz="half" idx="10"/>
          </p:nvPr>
        </p:nvSpPr>
        <p:spPr/>
        <p:txBody>
          <a:bodyPr/>
          <a:lstStyle/>
          <a:p>
            <a:r>
              <a:rPr lang="it-IT"/>
              <a:t>17 novembre</a:t>
            </a:r>
          </a:p>
        </p:txBody>
      </p:sp>
      <p:sp>
        <p:nvSpPr>
          <p:cNvPr id="5" name="Segnaposto piè di pagina 4">
            <a:extLst>
              <a:ext uri="{FF2B5EF4-FFF2-40B4-BE49-F238E27FC236}">
                <a16:creationId xmlns:a16="http://schemas.microsoft.com/office/drawing/2014/main" id="{2A6E0125-7F0B-F9B3-61BB-716E95F136DB}"/>
              </a:ext>
            </a:extLst>
          </p:cNvPr>
          <p:cNvSpPr>
            <a:spLocks noGrp="1"/>
          </p:cNvSpPr>
          <p:nvPr>
            <p:ph type="ftr" sz="quarter" idx="11"/>
          </p:nvPr>
        </p:nvSpPr>
        <p:spPr/>
        <p:txBody>
          <a:bodyPr/>
          <a:lstStyle/>
          <a:p>
            <a:r>
              <a:rPr lang="it-IT" dirty="0"/>
              <a:t>Francesca Ferraiuolo</a:t>
            </a:r>
          </a:p>
        </p:txBody>
      </p:sp>
      <p:sp>
        <p:nvSpPr>
          <p:cNvPr id="6" name="Segnaposto numero diapositiva 5">
            <a:extLst>
              <a:ext uri="{FF2B5EF4-FFF2-40B4-BE49-F238E27FC236}">
                <a16:creationId xmlns:a16="http://schemas.microsoft.com/office/drawing/2014/main" id="{4D34A74E-31AD-63BA-DE14-8E5C5BE7051B}"/>
              </a:ext>
            </a:extLst>
          </p:cNvPr>
          <p:cNvSpPr>
            <a:spLocks noGrp="1"/>
          </p:cNvSpPr>
          <p:nvPr>
            <p:ph type="sldNum" sz="quarter" idx="12"/>
          </p:nvPr>
        </p:nvSpPr>
        <p:spPr/>
        <p:txBody>
          <a:bodyPr/>
          <a:lstStyle/>
          <a:p>
            <a:fld id="{089C51E2-46E0-4224-9505-548D94738F32}" type="slidenum">
              <a:rPr lang="it-IT" smtClean="0"/>
              <a:t>26</a:t>
            </a:fld>
            <a:endParaRPr lang="it-IT"/>
          </a:p>
        </p:txBody>
      </p:sp>
      <p:sp>
        <p:nvSpPr>
          <p:cNvPr id="8" name="Line 6">
            <a:extLst>
              <a:ext uri="{FF2B5EF4-FFF2-40B4-BE49-F238E27FC236}">
                <a16:creationId xmlns:a16="http://schemas.microsoft.com/office/drawing/2014/main" id="{28472638-41AC-C83A-AE5F-7A46D8C21C2C}"/>
              </a:ext>
            </a:extLst>
          </p:cNvPr>
          <p:cNvSpPr>
            <a:spLocks noChangeShapeType="1"/>
          </p:cNvSpPr>
          <p:nvPr/>
        </p:nvSpPr>
        <p:spPr bwMode="auto">
          <a:xfrm flipV="1">
            <a:off x="1192800" y="6356350"/>
            <a:ext cx="9806400" cy="0"/>
          </a:xfrm>
          <a:prstGeom prst="line">
            <a:avLst/>
          </a:prstGeom>
          <a:noFill/>
          <a:ln w="50800" cap="rnd">
            <a:solidFill>
              <a:srgbClr val="E4032C">
                <a:alpha val="45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 name="Line 6">
            <a:extLst>
              <a:ext uri="{FF2B5EF4-FFF2-40B4-BE49-F238E27FC236}">
                <a16:creationId xmlns:a16="http://schemas.microsoft.com/office/drawing/2014/main" id="{D7502536-9655-1FC5-93A9-3D68ACBD75D9}"/>
              </a:ext>
            </a:extLst>
          </p:cNvPr>
          <p:cNvSpPr>
            <a:spLocks noChangeShapeType="1"/>
          </p:cNvSpPr>
          <p:nvPr/>
        </p:nvSpPr>
        <p:spPr bwMode="auto">
          <a:xfrm flipV="1">
            <a:off x="1192800" y="1444176"/>
            <a:ext cx="9806400" cy="0"/>
          </a:xfrm>
          <a:prstGeom prst="line">
            <a:avLst/>
          </a:prstGeom>
          <a:noFill/>
          <a:ln w="50800" cap="rnd">
            <a:solidFill>
              <a:srgbClr val="E4032C">
                <a:alpha val="45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0" name="CasellaDiTesto 9">
            <a:extLst>
              <a:ext uri="{FF2B5EF4-FFF2-40B4-BE49-F238E27FC236}">
                <a16:creationId xmlns:a16="http://schemas.microsoft.com/office/drawing/2014/main" id="{CB971301-6EAB-5534-2973-200631784867}"/>
              </a:ext>
            </a:extLst>
          </p:cNvPr>
          <p:cNvSpPr txBox="1"/>
          <p:nvPr/>
        </p:nvSpPr>
        <p:spPr>
          <a:xfrm>
            <a:off x="2923592" y="597160"/>
            <a:ext cx="6344816" cy="769441"/>
          </a:xfrm>
          <a:prstGeom prst="rect">
            <a:avLst/>
          </a:prstGeom>
          <a:noFill/>
        </p:spPr>
        <p:txBody>
          <a:bodyPr wrap="square" rtlCol="0">
            <a:spAutoFit/>
          </a:bodyPr>
          <a:lstStyle/>
          <a:p>
            <a:pPr algn="ctr"/>
            <a:r>
              <a:rPr lang="it-IT" sz="4400" dirty="0"/>
              <a:t>Meteore </a:t>
            </a:r>
          </a:p>
        </p:txBody>
      </p:sp>
      <p:pic>
        <p:nvPicPr>
          <p:cNvPr id="11" name="Immagine 10">
            <a:extLst>
              <a:ext uri="{FF2B5EF4-FFF2-40B4-BE49-F238E27FC236}">
                <a16:creationId xmlns:a16="http://schemas.microsoft.com/office/drawing/2014/main" id="{73B44617-47CC-D763-2259-39328E2CB1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2800" y="1895982"/>
            <a:ext cx="4969291" cy="4008562"/>
          </a:xfrm>
          <a:prstGeom prst="rect">
            <a:avLst/>
          </a:prstGeom>
        </p:spPr>
      </p:pic>
      <p:sp>
        <p:nvSpPr>
          <p:cNvPr id="12" name="CasellaDiTesto 11">
            <a:extLst>
              <a:ext uri="{FF2B5EF4-FFF2-40B4-BE49-F238E27FC236}">
                <a16:creationId xmlns:a16="http://schemas.microsoft.com/office/drawing/2014/main" id="{47B57332-8416-6CB6-01B6-DF1D1640E0A8}"/>
              </a:ext>
            </a:extLst>
          </p:cNvPr>
          <p:cNvSpPr txBox="1"/>
          <p:nvPr/>
        </p:nvSpPr>
        <p:spPr>
          <a:xfrm>
            <a:off x="6858000" y="2109032"/>
            <a:ext cx="4047894" cy="4247317"/>
          </a:xfrm>
          <a:prstGeom prst="rect">
            <a:avLst/>
          </a:prstGeom>
          <a:noFill/>
        </p:spPr>
        <p:txBody>
          <a:bodyPr wrap="square" rtlCol="0">
            <a:spAutoFit/>
          </a:bodyPr>
          <a:lstStyle/>
          <a:p>
            <a:pPr marL="342900" indent="-342900">
              <a:buClr>
                <a:srgbClr val="E4032C"/>
              </a:buClr>
              <a:buFont typeface="+mj-lt"/>
              <a:buAutoNum type="arabicPeriod"/>
            </a:pPr>
            <a:r>
              <a:rPr lang="it-IT" dirty="0"/>
              <a:t>Moto orbitale</a:t>
            </a:r>
          </a:p>
          <a:p>
            <a:pPr marL="742950" lvl="1" indent="-285750">
              <a:buClr>
                <a:srgbClr val="E4032C"/>
              </a:buClr>
              <a:buFont typeface="Arial" panose="020B0604020202020204" pitchFamily="34" charset="0"/>
              <a:buChar char="•"/>
            </a:pPr>
            <a:r>
              <a:rPr lang="it-IT" dirty="0"/>
              <a:t>Velocità di entrata: 11-72 km/s</a:t>
            </a:r>
          </a:p>
          <a:p>
            <a:pPr>
              <a:buClr>
                <a:srgbClr val="E4032C"/>
              </a:buClr>
            </a:pPr>
            <a:endParaRPr lang="it-IT" dirty="0"/>
          </a:p>
          <a:p>
            <a:pPr marL="342900" indent="-342900">
              <a:buClr>
                <a:srgbClr val="E4032C"/>
              </a:buClr>
              <a:buFont typeface="+mj-lt"/>
              <a:buAutoNum type="arabicPeriod"/>
            </a:pPr>
            <a:r>
              <a:rPr lang="it-IT" dirty="0" err="1"/>
              <a:t>Pre-heating</a:t>
            </a:r>
            <a:endParaRPr lang="it-IT" dirty="0"/>
          </a:p>
          <a:p>
            <a:pPr marL="800100" lvl="1" indent="-342900">
              <a:buClr>
                <a:srgbClr val="E4032C"/>
              </a:buClr>
              <a:buFont typeface="Arial" panose="020B0604020202020204" pitchFamily="34" charset="0"/>
              <a:buChar char="•"/>
            </a:pPr>
            <a:r>
              <a:rPr lang="it-IT" dirty="0"/>
              <a:t>Aumento della </a:t>
            </a:r>
            <a:r>
              <a:rPr lang="it-IT" dirty="0" err="1"/>
              <a:t>temepratura</a:t>
            </a:r>
            <a:r>
              <a:rPr lang="it-IT" dirty="0"/>
              <a:t> di superficie: 500-1000 K</a:t>
            </a:r>
          </a:p>
          <a:p>
            <a:pPr marL="342900" indent="-342900">
              <a:buClr>
                <a:srgbClr val="E4032C"/>
              </a:buClr>
              <a:buFont typeface="+mj-lt"/>
              <a:buAutoNum type="arabicPeriod"/>
            </a:pPr>
            <a:endParaRPr lang="it-IT" dirty="0"/>
          </a:p>
          <a:p>
            <a:pPr marL="342900" indent="-342900">
              <a:buClr>
                <a:srgbClr val="E4032C"/>
              </a:buClr>
              <a:buFont typeface="+mj-lt"/>
              <a:buAutoNum type="arabicPeriod"/>
            </a:pPr>
            <a:r>
              <a:rPr lang="it-IT" dirty="0"/>
              <a:t>Ablazione</a:t>
            </a:r>
          </a:p>
          <a:p>
            <a:pPr marL="800100" lvl="1" indent="-342900">
              <a:buClr>
                <a:srgbClr val="E4032C"/>
              </a:buClr>
              <a:buFont typeface="Arial" panose="020B0604020202020204" pitchFamily="34" charset="0"/>
              <a:buChar char="•"/>
            </a:pPr>
            <a:r>
              <a:rPr lang="it-IT" dirty="0"/>
              <a:t>Emissione di luce dovuta alla ionizzazione degli elementi</a:t>
            </a:r>
          </a:p>
          <a:p>
            <a:pPr marL="342900" indent="-342900">
              <a:buClr>
                <a:srgbClr val="E4032C"/>
              </a:buClr>
              <a:buFont typeface="+mj-lt"/>
              <a:buAutoNum type="arabicPeriod"/>
            </a:pPr>
            <a:endParaRPr lang="it-IT" dirty="0"/>
          </a:p>
          <a:p>
            <a:pPr marL="342900" indent="-342900">
              <a:buClr>
                <a:srgbClr val="E4032C"/>
              </a:buClr>
              <a:buFont typeface="+mj-lt"/>
              <a:buAutoNum type="arabicPeriod"/>
            </a:pPr>
            <a:r>
              <a:rPr lang="it-IT" dirty="0"/>
              <a:t>Dark-</a:t>
            </a:r>
            <a:r>
              <a:rPr lang="it-IT" dirty="0" err="1"/>
              <a:t>flight</a:t>
            </a:r>
            <a:endParaRPr lang="it-IT" dirty="0"/>
          </a:p>
          <a:p>
            <a:pPr marL="800100" lvl="1" indent="-342900">
              <a:buClr>
                <a:srgbClr val="E4032C"/>
              </a:buClr>
              <a:buFont typeface="Arial" panose="020B0604020202020204" pitchFamily="34" charset="0"/>
              <a:buChar char="•"/>
            </a:pPr>
            <a:r>
              <a:rPr lang="it-IT" dirty="0"/>
              <a:t>Termina l’emissione di luce</a:t>
            </a:r>
          </a:p>
          <a:p>
            <a:pPr>
              <a:buClr>
                <a:srgbClr val="E4032C"/>
              </a:buClr>
            </a:pPr>
            <a:endParaRPr lang="it-IT" dirty="0"/>
          </a:p>
          <a:p>
            <a:pPr marL="342900" indent="-342900">
              <a:buClr>
                <a:srgbClr val="E4032C"/>
              </a:buClr>
              <a:buFont typeface="+mj-lt"/>
              <a:buAutoNum type="arabicPeriod"/>
            </a:pPr>
            <a:endParaRPr lang="it-IT" dirty="0"/>
          </a:p>
        </p:txBody>
      </p:sp>
      <p:pic>
        <p:nvPicPr>
          <p:cNvPr id="2" name="Picture 4">
            <a:extLst>
              <a:ext uri="{FF2B5EF4-FFF2-40B4-BE49-F238E27FC236}">
                <a16:creationId xmlns:a16="http://schemas.microsoft.com/office/drawing/2014/main" id="{87BE3E9A-727E-201C-8F47-9E737EAC9F64}"/>
              </a:ext>
            </a:extLst>
          </p:cNvPr>
          <p:cNvPicPr>
            <a:picLocks noChangeAspect="1"/>
          </p:cNvPicPr>
          <p:nvPr/>
        </p:nvPicPr>
        <p:blipFill>
          <a:blip r:embed="rId4"/>
          <a:stretch>
            <a:fillRect/>
          </a:stretch>
        </p:blipFill>
        <p:spPr>
          <a:xfrm>
            <a:off x="1553588" y="80412"/>
            <a:ext cx="1312423" cy="1286189"/>
          </a:xfrm>
          <a:prstGeom prst="rect">
            <a:avLst/>
          </a:prstGeom>
        </p:spPr>
      </p:pic>
    </p:spTree>
    <p:extLst>
      <p:ext uri="{BB962C8B-B14F-4D97-AF65-F5344CB8AC3E}">
        <p14:creationId xmlns:p14="http://schemas.microsoft.com/office/powerpoint/2010/main" val="39440785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a:extLst>
              <a:ext uri="{FF2B5EF4-FFF2-40B4-BE49-F238E27FC236}">
                <a16:creationId xmlns:a16="http://schemas.microsoft.com/office/drawing/2014/main" id="{9DB66F68-A69E-DFBA-C14C-0B188B8F0D8A}"/>
              </a:ext>
            </a:extLst>
          </p:cNvPr>
          <p:cNvSpPr>
            <a:spLocks noGrp="1"/>
          </p:cNvSpPr>
          <p:nvPr>
            <p:ph type="dt" sz="half" idx="10"/>
          </p:nvPr>
        </p:nvSpPr>
        <p:spPr/>
        <p:txBody>
          <a:bodyPr/>
          <a:lstStyle/>
          <a:p>
            <a:r>
              <a:rPr lang="it-IT"/>
              <a:t>17 novembre</a:t>
            </a:r>
          </a:p>
        </p:txBody>
      </p:sp>
      <p:sp>
        <p:nvSpPr>
          <p:cNvPr id="5" name="Segnaposto piè di pagina 4">
            <a:extLst>
              <a:ext uri="{FF2B5EF4-FFF2-40B4-BE49-F238E27FC236}">
                <a16:creationId xmlns:a16="http://schemas.microsoft.com/office/drawing/2014/main" id="{2A6E0125-7F0B-F9B3-61BB-716E95F136DB}"/>
              </a:ext>
            </a:extLst>
          </p:cNvPr>
          <p:cNvSpPr>
            <a:spLocks noGrp="1"/>
          </p:cNvSpPr>
          <p:nvPr>
            <p:ph type="ftr" sz="quarter" idx="11"/>
          </p:nvPr>
        </p:nvSpPr>
        <p:spPr/>
        <p:txBody>
          <a:bodyPr/>
          <a:lstStyle/>
          <a:p>
            <a:r>
              <a:rPr lang="it-IT" dirty="0"/>
              <a:t>Francesca Ferraiuolo</a:t>
            </a:r>
          </a:p>
        </p:txBody>
      </p:sp>
      <p:sp>
        <p:nvSpPr>
          <p:cNvPr id="6" name="Segnaposto numero diapositiva 5">
            <a:extLst>
              <a:ext uri="{FF2B5EF4-FFF2-40B4-BE49-F238E27FC236}">
                <a16:creationId xmlns:a16="http://schemas.microsoft.com/office/drawing/2014/main" id="{4D34A74E-31AD-63BA-DE14-8E5C5BE7051B}"/>
              </a:ext>
            </a:extLst>
          </p:cNvPr>
          <p:cNvSpPr>
            <a:spLocks noGrp="1"/>
          </p:cNvSpPr>
          <p:nvPr>
            <p:ph type="sldNum" sz="quarter" idx="12"/>
          </p:nvPr>
        </p:nvSpPr>
        <p:spPr/>
        <p:txBody>
          <a:bodyPr/>
          <a:lstStyle/>
          <a:p>
            <a:fld id="{089C51E2-46E0-4224-9505-548D94738F32}" type="slidenum">
              <a:rPr lang="it-IT" smtClean="0"/>
              <a:t>27</a:t>
            </a:fld>
            <a:endParaRPr lang="it-IT"/>
          </a:p>
        </p:txBody>
      </p:sp>
      <p:sp>
        <p:nvSpPr>
          <p:cNvPr id="8" name="Line 6">
            <a:extLst>
              <a:ext uri="{FF2B5EF4-FFF2-40B4-BE49-F238E27FC236}">
                <a16:creationId xmlns:a16="http://schemas.microsoft.com/office/drawing/2014/main" id="{28472638-41AC-C83A-AE5F-7A46D8C21C2C}"/>
              </a:ext>
            </a:extLst>
          </p:cNvPr>
          <p:cNvSpPr>
            <a:spLocks noChangeShapeType="1"/>
          </p:cNvSpPr>
          <p:nvPr/>
        </p:nvSpPr>
        <p:spPr bwMode="auto">
          <a:xfrm flipV="1">
            <a:off x="1192800" y="6356350"/>
            <a:ext cx="9806400" cy="0"/>
          </a:xfrm>
          <a:prstGeom prst="line">
            <a:avLst/>
          </a:prstGeom>
          <a:noFill/>
          <a:ln w="50800" cap="rnd">
            <a:solidFill>
              <a:srgbClr val="E4032C">
                <a:alpha val="45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 name="Line 6">
            <a:extLst>
              <a:ext uri="{FF2B5EF4-FFF2-40B4-BE49-F238E27FC236}">
                <a16:creationId xmlns:a16="http://schemas.microsoft.com/office/drawing/2014/main" id="{D7502536-9655-1FC5-93A9-3D68ACBD75D9}"/>
              </a:ext>
            </a:extLst>
          </p:cNvPr>
          <p:cNvSpPr>
            <a:spLocks noChangeShapeType="1"/>
          </p:cNvSpPr>
          <p:nvPr/>
        </p:nvSpPr>
        <p:spPr bwMode="auto">
          <a:xfrm flipV="1">
            <a:off x="1192800" y="1444176"/>
            <a:ext cx="9806400" cy="0"/>
          </a:xfrm>
          <a:prstGeom prst="line">
            <a:avLst/>
          </a:prstGeom>
          <a:noFill/>
          <a:ln w="50800" cap="rnd">
            <a:solidFill>
              <a:srgbClr val="E4032C">
                <a:alpha val="45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0" name="CasellaDiTesto 9">
            <a:extLst>
              <a:ext uri="{FF2B5EF4-FFF2-40B4-BE49-F238E27FC236}">
                <a16:creationId xmlns:a16="http://schemas.microsoft.com/office/drawing/2014/main" id="{CB971301-6EAB-5534-2973-200631784867}"/>
              </a:ext>
            </a:extLst>
          </p:cNvPr>
          <p:cNvSpPr txBox="1"/>
          <p:nvPr/>
        </p:nvSpPr>
        <p:spPr>
          <a:xfrm>
            <a:off x="2923592" y="597160"/>
            <a:ext cx="6344816" cy="769441"/>
          </a:xfrm>
          <a:prstGeom prst="rect">
            <a:avLst/>
          </a:prstGeom>
          <a:noFill/>
        </p:spPr>
        <p:txBody>
          <a:bodyPr wrap="square" rtlCol="0">
            <a:spAutoFit/>
          </a:bodyPr>
          <a:lstStyle/>
          <a:p>
            <a:pPr algn="ctr"/>
            <a:r>
              <a:rPr lang="it-IT" sz="4400" dirty="0"/>
              <a:t>Magnitudine </a:t>
            </a:r>
          </a:p>
        </p:txBody>
      </p:sp>
      <p:pic>
        <p:nvPicPr>
          <p:cNvPr id="2" name="Picture 4">
            <a:extLst>
              <a:ext uri="{FF2B5EF4-FFF2-40B4-BE49-F238E27FC236}">
                <a16:creationId xmlns:a16="http://schemas.microsoft.com/office/drawing/2014/main" id="{87BE3E9A-727E-201C-8F47-9E737EAC9F64}"/>
              </a:ext>
            </a:extLst>
          </p:cNvPr>
          <p:cNvPicPr>
            <a:picLocks noChangeAspect="1"/>
          </p:cNvPicPr>
          <p:nvPr/>
        </p:nvPicPr>
        <p:blipFill>
          <a:blip r:embed="rId3"/>
          <a:stretch>
            <a:fillRect/>
          </a:stretch>
        </p:blipFill>
        <p:spPr>
          <a:xfrm>
            <a:off x="1553588" y="80412"/>
            <a:ext cx="1312423" cy="1286189"/>
          </a:xfrm>
          <a:prstGeom prst="rect">
            <a:avLst/>
          </a:prstGeom>
        </p:spPr>
      </p:pic>
      <mc:AlternateContent xmlns:mc="http://schemas.openxmlformats.org/markup-compatibility/2006" xmlns:a14="http://schemas.microsoft.com/office/drawing/2010/main">
        <mc:Choice Requires="a14">
          <p:sp>
            <p:nvSpPr>
              <p:cNvPr id="3" name="CasellaDiTesto 2">
                <a:extLst>
                  <a:ext uri="{FF2B5EF4-FFF2-40B4-BE49-F238E27FC236}">
                    <a16:creationId xmlns:a16="http://schemas.microsoft.com/office/drawing/2014/main" id="{4067DE0A-D17F-1860-CF00-23978B353E5C}"/>
                  </a:ext>
                </a:extLst>
              </p:cNvPr>
              <p:cNvSpPr txBox="1"/>
              <p:nvPr/>
            </p:nvSpPr>
            <p:spPr>
              <a:xfrm>
                <a:off x="838200" y="2127380"/>
                <a:ext cx="10515600" cy="3561488"/>
              </a:xfrm>
              <a:prstGeom prst="rect">
                <a:avLst/>
              </a:prstGeom>
              <a:noFill/>
            </p:spPr>
            <p:txBody>
              <a:bodyPr wrap="square" rtlCol="0">
                <a:spAutoFit/>
              </a:bodyPr>
              <a:lstStyle/>
              <a:p>
                <a:r>
                  <a:rPr lang="it-IT" sz="2200" dirty="0"/>
                  <a:t>In astronomia l’intensità viene espressa in termini di </a:t>
                </a:r>
                <a:r>
                  <a:rPr lang="it-IT" sz="2200" dirty="0">
                    <a:solidFill>
                      <a:srgbClr val="FF0000"/>
                    </a:solidFill>
                  </a:rPr>
                  <a:t>magnitudine </a:t>
                </a:r>
                <a14:m>
                  <m:oMath xmlns:m="http://schemas.openxmlformats.org/officeDocument/2006/math">
                    <m:r>
                      <a:rPr lang="it-IT" sz="2200" b="0" i="1" smtClean="0">
                        <a:solidFill>
                          <a:srgbClr val="FF0000"/>
                        </a:solidFill>
                        <a:latin typeface="Cambria Math" panose="02040503050406030204" pitchFamily="18" charset="0"/>
                      </a:rPr>
                      <m:t>𝑀</m:t>
                    </m:r>
                  </m:oMath>
                </a14:m>
                <a:endParaRPr lang="it-IT" sz="2200" b="0" dirty="0">
                  <a:solidFill>
                    <a:srgbClr val="FF0000"/>
                  </a:solidFill>
                </a:endParaRPr>
              </a:p>
              <a:p>
                <a:endParaRPr lang="it-IT" sz="2200" b="0" dirty="0">
                  <a:solidFill>
                    <a:srgbClr val="FF0000"/>
                  </a:solidFill>
                </a:endParaRPr>
              </a:p>
              <a:p>
                <a:pPr algn="ctr"/>
                <a14:m>
                  <m:oMathPara xmlns:m="http://schemas.openxmlformats.org/officeDocument/2006/math">
                    <m:oMathParaPr>
                      <m:jc m:val="centerGroup"/>
                    </m:oMathParaPr>
                    <m:oMath xmlns:m="http://schemas.openxmlformats.org/officeDocument/2006/math">
                      <m:r>
                        <a:rPr lang="it-IT" sz="2200" b="0" i="1" smtClean="0">
                          <a:latin typeface="Cambria Math" panose="02040503050406030204" pitchFamily="18" charset="0"/>
                        </a:rPr>
                        <m:t>𝑚</m:t>
                      </m:r>
                      <m:r>
                        <a:rPr lang="it-IT" sz="2200" b="0" i="1" smtClean="0">
                          <a:latin typeface="Cambria Math" panose="02040503050406030204" pitchFamily="18" charset="0"/>
                        </a:rPr>
                        <m:t>=−2.5</m:t>
                      </m:r>
                      <m:sSub>
                        <m:sSubPr>
                          <m:ctrlPr>
                            <a:rPr lang="it-IT" sz="2200" b="0" i="1" smtClean="0">
                              <a:latin typeface="Cambria Math" panose="02040503050406030204" pitchFamily="18" charset="0"/>
                            </a:rPr>
                          </m:ctrlPr>
                        </m:sSubPr>
                        <m:e>
                          <m:r>
                            <a:rPr lang="it-IT" sz="2200" b="0" i="1" smtClean="0">
                              <a:latin typeface="Cambria Math" panose="02040503050406030204" pitchFamily="18" charset="0"/>
                            </a:rPr>
                            <m:t>𝑙𝑜𝑔</m:t>
                          </m:r>
                        </m:e>
                        <m:sub>
                          <m:r>
                            <a:rPr lang="it-IT" sz="2200" b="0" i="1" smtClean="0">
                              <a:latin typeface="Cambria Math" panose="02040503050406030204" pitchFamily="18" charset="0"/>
                            </a:rPr>
                            <m:t>10</m:t>
                          </m:r>
                        </m:sub>
                      </m:sSub>
                      <m:d>
                        <m:dPr>
                          <m:ctrlPr>
                            <a:rPr lang="it-IT" sz="2200" b="0" i="1" smtClean="0">
                              <a:latin typeface="Cambria Math" panose="02040503050406030204" pitchFamily="18" charset="0"/>
                            </a:rPr>
                          </m:ctrlPr>
                        </m:dPr>
                        <m:e>
                          <m:r>
                            <a:rPr lang="it-IT" sz="2200" b="0" i="1" smtClean="0">
                              <a:latin typeface="Cambria Math" panose="02040503050406030204" pitchFamily="18" charset="0"/>
                            </a:rPr>
                            <m:t>𝐹</m:t>
                          </m:r>
                        </m:e>
                      </m:d>
                    </m:oMath>
                  </m:oMathPara>
                </a14:m>
                <a:endParaRPr lang="it-IT" sz="2200" b="0" dirty="0"/>
              </a:p>
              <a:p>
                <a:pPr algn="ctr"/>
                <a:endParaRPr lang="it-IT" sz="2200" b="0" dirty="0"/>
              </a:p>
              <a:p>
                <a:r>
                  <a:rPr lang="it-IT" sz="2200" dirty="0"/>
                  <a:t>Per avere una scala assoluta, le magnitudini sono riferite ad flusso relativo al punto zero </a:t>
                </a:r>
                <a14:m>
                  <m:oMath xmlns:m="http://schemas.openxmlformats.org/officeDocument/2006/math">
                    <m:sSub>
                      <m:sSubPr>
                        <m:ctrlPr>
                          <a:rPr lang="it-IT" sz="2200" i="1" smtClean="0">
                            <a:latin typeface="Cambria Math" panose="02040503050406030204" pitchFamily="18" charset="0"/>
                          </a:rPr>
                        </m:ctrlPr>
                      </m:sSubPr>
                      <m:e>
                        <m:r>
                          <a:rPr lang="it-IT" sz="2200" b="0" i="1" smtClean="0">
                            <a:latin typeface="Cambria Math" panose="02040503050406030204" pitchFamily="18" charset="0"/>
                          </a:rPr>
                          <m:t>𝐹</m:t>
                        </m:r>
                      </m:e>
                      <m:sub>
                        <m:r>
                          <a:rPr lang="it-IT" sz="2200" b="0" i="1" smtClean="0">
                            <a:latin typeface="Cambria Math" panose="02040503050406030204" pitchFamily="18" charset="0"/>
                          </a:rPr>
                          <m:t>0</m:t>
                        </m:r>
                      </m:sub>
                    </m:sSub>
                  </m:oMath>
                </a14:m>
                <a:endParaRPr lang="it-IT" sz="2200" dirty="0"/>
              </a:p>
              <a:p>
                <a:endParaRPr lang="it-IT" sz="2200" dirty="0"/>
              </a:p>
              <a:p>
                <a:pPr algn="ctr"/>
                <a14:m>
                  <m:oMathPara xmlns:m="http://schemas.openxmlformats.org/officeDocument/2006/math">
                    <m:oMathParaPr>
                      <m:jc m:val="centerGroup"/>
                    </m:oMathParaPr>
                    <m:oMath xmlns:m="http://schemas.openxmlformats.org/officeDocument/2006/math">
                      <m:r>
                        <a:rPr lang="it-IT" sz="2200" b="0" i="1" smtClean="0">
                          <a:latin typeface="Cambria Math" panose="02040503050406030204" pitchFamily="18" charset="0"/>
                        </a:rPr>
                        <m:t>𝑚</m:t>
                      </m:r>
                      <m:r>
                        <a:rPr lang="it-IT" sz="2200" b="0" i="1" smtClean="0">
                          <a:latin typeface="Cambria Math" panose="02040503050406030204" pitchFamily="18" charset="0"/>
                        </a:rPr>
                        <m:t>=−2.5</m:t>
                      </m:r>
                      <m:sSub>
                        <m:sSubPr>
                          <m:ctrlPr>
                            <a:rPr lang="it-IT" sz="2200" b="0" i="1" smtClean="0">
                              <a:latin typeface="Cambria Math" panose="02040503050406030204" pitchFamily="18" charset="0"/>
                            </a:rPr>
                          </m:ctrlPr>
                        </m:sSubPr>
                        <m:e>
                          <m:r>
                            <a:rPr lang="it-IT" sz="2200" b="0" i="1" smtClean="0">
                              <a:latin typeface="Cambria Math" panose="02040503050406030204" pitchFamily="18" charset="0"/>
                            </a:rPr>
                            <m:t>𝑙𝑜𝑔</m:t>
                          </m:r>
                        </m:e>
                        <m:sub>
                          <m:r>
                            <a:rPr lang="it-IT" sz="2200" b="0" i="1" smtClean="0">
                              <a:latin typeface="Cambria Math" panose="02040503050406030204" pitchFamily="18" charset="0"/>
                            </a:rPr>
                            <m:t>10</m:t>
                          </m:r>
                        </m:sub>
                      </m:sSub>
                      <m:d>
                        <m:dPr>
                          <m:ctrlPr>
                            <a:rPr lang="it-IT" sz="2200" b="0" i="1" smtClean="0">
                              <a:latin typeface="Cambria Math" panose="02040503050406030204" pitchFamily="18" charset="0"/>
                            </a:rPr>
                          </m:ctrlPr>
                        </m:dPr>
                        <m:e>
                          <m:f>
                            <m:fPr>
                              <m:ctrlPr>
                                <a:rPr lang="it-IT" sz="2200" b="0" i="1" smtClean="0">
                                  <a:latin typeface="Cambria Math" panose="02040503050406030204" pitchFamily="18" charset="0"/>
                                </a:rPr>
                              </m:ctrlPr>
                            </m:fPr>
                            <m:num>
                              <m:r>
                                <a:rPr lang="it-IT" sz="2200" b="0" i="1" smtClean="0">
                                  <a:latin typeface="Cambria Math" panose="02040503050406030204" pitchFamily="18" charset="0"/>
                                </a:rPr>
                                <m:t>𝐹</m:t>
                              </m:r>
                            </m:num>
                            <m:den>
                              <m:sSub>
                                <m:sSubPr>
                                  <m:ctrlPr>
                                    <a:rPr lang="it-IT" sz="2200" b="0" i="1" smtClean="0">
                                      <a:latin typeface="Cambria Math" panose="02040503050406030204" pitchFamily="18" charset="0"/>
                                    </a:rPr>
                                  </m:ctrlPr>
                                </m:sSubPr>
                                <m:e>
                                  <m:r>
                                    <a:rPr lang="it-IT" sz="2200" b="0" i="1" smtClean="0">
                                      <a:latin typeface="Cambria Math" panose="02040503050406030204" pitchFamily="18" charset="0"/>
                                    </a:rPr>
                                    <m:t>𝐹</m:t>
                                  </m:r>
                                </m:e>
                                <m:sub>
                                  <m:r>
                                    <a:rPr lang="it-IT" sz="2200" b="0" i="1" smtClean="0">
                                      <a:latin typeface="Cambria Math" panose="02040503050406030204" pitchFamily="18" charset="0"/>
                                    </a:rPr>
                                    <m:t>0</m:t>
                                  </m:r>
                                </m:sub>
                              </m:sSub>
                            </m:den>
                          </m:f>
                        </m:e>
                      </m:d>
                      <m:r>
                        <a:rPr lang="it-IT" sz="2200" b="0" i="0" smtClean="0">
                          <a:latin typeface="Cambria Math" panose="02040503050406030204" pitchFamily="18" charset="0"/>
                        </a:rPr>
                        <m:t>=−2.5</m:t>
                      </m:r>
                      <m:sSub>
                        <m:sSubPr>
                          <m:ctrlPr>
                            <a:rPr lang="it-IT" sz="2200" b="0" i="1" smtClean="0">
                              <a:latin typeface="Cambria Math" panose="02040503050406030204" pitchFamily="18" charset="0"/>
                            </a:rPr>
                          </m:ctrlPr>
                        </m:sSubPr>
                        <m:e>
                          <m:r>
                            <a:rPr lang="it-IT" sz="2200" b="0" i="1" smtClean="0">
                              <a:latin typeface="Cambria Math" panose="02040503050406030204" pitchFamily="18" charset="0"/>
                            </a:rPr>
                            <m:t>𝑙𝑜𝑔</m:t>
                          </m:r>
                        </m:e>
                        <m:sub>
                          <m:r>
                            <a:rPr lang="it-IT" sz="2200" b="0" i="1" smtClean="0">
                              <a:latin typeface="Cambria Math" panose="02040503050406030204" pitchFamily="18" charset="0"/>
                            </a:rPr>
                            <m:t>10</m:t>
                          </m:r>
                        </m:sub>
                      </m:sSub>
                      <m:d>
                        <m:dPr>
                          <m:ctrlPr>
                            <a:rPr lang="it-IT" sz="2200" b="0" i="1" smtClean="0">
                              <a:latin typeface="Cambria Math" panose="02040503050406030204" pitchFamily="18" charset="0"/>
                            </a:rPr>
                          </m:ctrlPr>
                        </m:dPr>
                        <m:e>
                          <m:r>
                            <a:rPr lang="it-IT" sz="2200" b="0" i="1" smtClean="0">
                              <a:latin typeface="Cambria Math" panose="02040503050406030204" pitchFamily="18" charset="0"/>
                            </a:rPr>
                            <m:t>𝐹</m:t>
                          </m:r>
                        </m:e>
                      </m:d>
                      <m:r>
                        <a:rPr lang="it-IT" sz="2200" b="0" i="1" smtClean="0">
                          <a:latin typeface="Cambria Math" panose="02040503050406030204" pitchFamily="18" charset="0"/>
                        </a:rPr>
                        <m:t>+</m:t>
                      </m:r>
                      <m:sSub>
                        <m:sSubPr>
                          <m:ctrlPr>
                            <a:rPr lang="it-IT" sz="2200" b="0" i="1" smtClean="0">
                              <a:latin typeface="Cambria Math" panose="02040503050406030204" pitchFamily="18" charset="0"/>
                            </a:rPr>
                          </m:ctrlPr>
                        </m:sSubPr>
                        <m:e>
                          <m:r>
                            <a:rPr lang="it-IT" sz="2200" b="0" i="1" smtClean="0">
                              <a:latin typeface="Cambria Math" panose="02040503050406030204" pitchFamily="18" charset="0"/>
                            </a:rPr>
                            <m:t>𝑚</m:t>
                          </m:r>
                        </m:e>
                        <m:sub>
                          <m:r>
                            <a:rPr lang="it-IT" sz="2200" b="0" i="1" smtClean="0">
                              <a:latin typeface="Cambria Math" panose="02040503050406030204" pitchFamily="18" charset="0"/>
                            </a:rPr>
                            <m:t>0</m:t>
                          </m:r>
                        </m:sub>
                      </m:sSub>
                    </m:oMath>
                  </m:oMathPara>
                </a14:m>
                <a:endParaRPr lang="it-IT" sz="2200" dirty="0"/>
              </a:p>
              <a:p>
                <a:pPr algn="ctr"/>
                <a:endParaRPr lang="it-IT" sz="2200" dirty="0"/>
              </a:p>
              <a:p>
                <a:r>
                  <a:rPr lang="it-IT" sz="2200" dirty="0"/>
                  <a:t>Nel sistema VEGAMAG il flusso di Vega viene preso come riferimento.</a:t>
                </a:r>
              </a:p>
            </p:txBody>
          </p:sp>
        </mc:Choice>
        <mc:Fallback xmlns="">
          <p:sp>
            <p:nvSpPr>
              <p:cNvPr id="3" name="CasellaDiTesto 2">
                <a:extLst>
                  <a:ext uri="{FF2B5EF4-FFF2-40B4-BE49-F238E27FC236}">
                    <a16:creationId xmlns:a16="http://schemas.microsoft.com/office/drawing/2014/main" id="{4067DE0A-D17F-1860-CF00-23978B353E5C}"/>
                  </a:ext>
                </a:extLst>
              </p:cNvPr>
              <p:cNvSpPr txBox="1">
                <a:spLocks noRot="1" noChangeAspect="1" noMove="1" noResize="1" noEditPoints="1" noAdjustHandles="1" noChangeArrowheads="1" noChangeShapeType="1" noTextEdit="1"/>
              </p:cNvSpPr>
              <p:nvPr/>
            </p:nvSpPr>
            <p:spPr>
              <a:xfrm>
                <a:off x="838200" y="2127380"/>
                <a:ext cx="10515600" cy="3561488"/>
              </a:xfrm>
              <a:prstGeom prst="rect">
                <a:avLst/>
              </a:prstGeom>
              <a:blipFill>
                <a:blip r:embed="rId4"/>
                <a:stretch>
                  <a:fillRect l="-754" t="-1199" b="-2397"/>
                </a:stretch>
              </a:blipFill>
            </p:spPr>
            <p:txBody>
              <a:bodyPr/>
              <a:lstStyle/>
              <a:p>
                <a:r>
                  <a:rPr lang="it-IT">
                    <a:noFill/>
                  </a:rPr>
                  <a:t> </a:t>
                </a:r>
              </a:p>
            </p:txBody>
          </p:sp>
        </mc:Fallback>
      </mc:AlternateContent>
    </p:spTree>
    <p:extLst>
      <p:ext uri="{BB962C8B-B14F-4D97-AF65-F5344CB8AC3E}">
        <p14:creationId xmlns:p14="http://schemas.microsoft.com/office/powerpoint/2010/main" val="18617960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Segnaposto contenuto 2">
                <a:extLst>
                  <a:ext uri="{FF2B5EF4-FFF2-40B4-BE49-F238E27FC236}">
                    <a16:creationId xmlns:a16="http://schemas.microsoft.com/office/drawing/2014/main" id="{E6E530A1-A924-1C9D-AD88-7D742600C855}"/>
                  </a:ext>
                </a:extLst>
              </p:cNvPr>
              <p:cNvSpPr>
                <a:spLocks noGrp="1"/>
              </p:cNvSpPr>
              <p:nvPr>
                <p:ph idx="1"/>
              </p:nvPr>
            </p:nvSpPr>
            <p:spPr>
              <a:xfrm>
                <a:off x="1192800" y="1544745"/>
                <a:ext cx="9806400" cy="4711035"/>
              </a:xfrm>
            </p:spPr>
            <p:txBody>
              <a:bodyPr numCol="2" spcCol="216000">
                <a:normAutofit/>
              </a:bodyPr>
              <a:lstStyle/>
              <a:p>
                <a:pPr marL="342900" indent="-342900">
                  <a:buClr>
                    <a:srgbClr val="E4032C"/>
                  </a:buClr>
                  <a:buFont typeface="+mj-lt"/>
                  <a:buAutoNum type="arabicPeriod"/>
                </a:pPr>
                <a:r>
                  <a:rPr lang="it-IT" sz="2000" dirty="0"/>
                  <a:t>Generazione random dei </a:t>
                </a:r>
                <a:r>
                  <a:rPr lang="it-IT" sz="2000" dirty="0">
                    <a:solidFill>
                      <a:srgbClr val="E4032C"/>
                    </a:solidFill>
                  </a:rPr>
                  <a:t>parametri della meteora</a:t>
                </a:r>
                <a:r>
                  <a:rPr lang="it-IT" sz="2000" dirty="0"/>
                  <a:t>. Input = (</a:t>
                </a:r>
                <a:r>
                  <a:rPr lang="it-IT" sz="2000" dirty="0" err="1"/>
                  <a:t>amag</a:t>
                </a:r>
                <a:r>
                  <a:rPr lang="it-IT" sz="2000" dirty="0"/>
                  <a:t>, </a:t>
                </a:r>
                <a:r>
                  <a:rPr lang="it-IT" sz="2000" dirty="0" err="1"/>
                  <a:t>bkg</a:t>
                </a:r>
                <a:r>
                  <a:rPr lang="it-IT" sz="2000" dirty="0"/>
                  <a:t>)</a:t>
                </a:r>
              </a:p>
              <a:p>
                <a:pPr lvl="1">
                  <a:buClr>
                    <a:srgbClr val="E4032C"/>
                  </a:buClr>
                </a:pPr>
                <a:r>
                  <a:rPr lang="it-IT" sz="1800" dirty="0"/>
                  <a:t>Velocità (</a:t>
                </a:r>
                <a14:m>
                  <m:oMath xmlns:m="http://schemas.openxmlformats.org/officeDocument/2006/math">
                    <m:sSub>
                      <m:sSubPr>
                        <m:ctrlPr>
                          <a:rPr lang="it-IT" sz="1800" b="0" i="1" smtClean="0">
                            <a:latin typeface="Cambria Math" panose="02040503050406030204" pitchFamily="18" charset="0"/>
                          </a:rPr>
                        </m:ctrlPr>
                      </m:sSubPr>
                      <m:e>
                        <m:r>
                          <a:rPr lang="it-IT" sz="1800" b="0" i="1" smtClean="0">
                            <a:latin typeface="Cambria Math" panose="02040503050406030204" pitchFamily="18" charset="0"/>
                          </a:rPr>
                          <m:t>𝑣</m:t>
                        </m:r>
                      </m:e>
                      <m:sub>
                        <m:r>
                          <a:rPr lang="it-IT" sz="1800" b="0" i="1" smtClean="0">
                            <a:latin typeface="Cambria Math" panose="02040503050406030204" pitchFamily="18" charset="0"/>
                            <a:ea typeface="Cambria Math" panose="02040503050406030204" pitchFamily="18" charset="0"/>
                          </a:rPr>
                          <m:t>∞</m:t>
                        </m:r>
                      </m:sub>
                    </m:sSub>
                  </m:oMath>
                </a14:m>
                <a:r>
                  <a:rPr lang="it-IT" sz="1800" dirty="0"/>
                  <a:t>) + tipo di evento (0 = asteroidale,      1 = cometario)</a:t>
                </a:r>
              </a:p>
              <a:p>
                <a:pPr lvl="1">
                  <a:buClr>
                    <a:srgbClr val="E4032C"/>
                  </a:buClr>
                </a:pPr>
                <a:r>
                  <a:rPr lang="it-IT" sz="1800" dirty="0"/>
                  <a:t>Inclinazione (</a:t>
                </a:r>
                <a14:m>
                  <m:oMath xmlns:m="http://schemas.openxmlformats.org/officeDocument/2006/math">
                    <m:r>
                      <a:rPr lang="it-IT" sz="1800" i="1" smtClean="0">
                        <a:latin typeface="Cambria Math" panose="02040503050406030204" pitchFamily="18" charset="0"/>
                        <a:ea typeface="Cambria Math" panose="02040503050406030204" pitchFamily="18" charset="0"/>
                      </a:rPr>
                      <m:t>𝛾</m:t>
                    </m:r>
                  </m:oMath>
                </a14:m>
                <a:r>
                  <a:rPr lang="it-IT" sz="1800" dirty="0"/>
                  <a:t>), </a:t>
                </a:r>
                <a:r>
                  <a:rPr lang="it-IT" sz="1800" dirty="0" err="1"/>
                  <a:t>azimuth</a:t>
                </a:r>
                <a:r>
                  <a:rPr lang="it-IT" sz="1800" dirty="0"/>
                  <a:t> (</a:t>
                </a:r>
                <a14:m>
                  <m:oMath xmlns:m="http://schemas.openxmlformats.org/officeDocument/2006/math">
                    <m:r>
                      <a:rPr lang="it-IT" sz="1800" i="1" smtClean="0">
                        <a:latin typeface="Cambria Math" panose="02040503050406030204" pitchFamily="18" charset="0"/>
                        <a:ea typeface="Cambria Math" panose="02040503050406030204" pitchFamily="18" charset="0"/>
                      </a:rPr>
                      <m:t>𝜃</m:t>
                    </m:r>
                  </m:oMath>
                </a14:m>
                <a:r>
                  <a:rPr lang="it-IT" sz="1800" dirty="0"/>
                  <a:t>)</a:t>
                </a:r>
              </a:p>
              <a:p>
                <a:pPr lvl="1">
                  <a:buClr>
                    <a:srgbClr val="E4032C"/>
                  </a:buClr>
                </a:pPr>
                <a:r>
                  <a:rPr lang="it-IT" sz="1800" dirty="0"/>
                  <a:t>Densità meteoroide (</a:t>
                </a:r>
                <a14:m>
                  <m:oMath xmlns:m="http://schemas.openxmlformats.org/officeDocument/2006/math">
                    <m:r>
                      <a:rPr lang="it-IT" sz="1800" i="1" smtClean="0">
                        <a:latin typeface="Cambria Math" panose="02040503050406030204" pitchFamily="18" charset="0"/>
                        <a:ea typeface="Cambria Math" panose="02040503050406030204" pitchFamily="18" charset="0"/>
                      </a:rPr>
                      <m:t>𝜌</m:t>
                    </m:r>
                  </m:oMath>
                </a14:m>
                <a:r>
                  <a:rPr lang="it-IT" sz="1800" dirty="0"/>
                  <a:t> vs </a:t>
                </a:r>
                <a:r>
                  <a:rPr lang="it-IT" sz="1800" dirty="0" err="1"/>
                  <a:t>type</a:t>
                </a:r>
                <a:r>
                  <a:rPr lang="it-IT" sz="1800" dirty="0"/>
                  <a:t>)</a:t>
                </a:r>
              </a:p>
              <a:p>
                <a:pPr lvl="1">
                  <a:buClr>
                    <a:srgbClr val="E4032C"/>
                  </a:buClr>
                </a:pPr>
                <a:r>
                  <a:rPr lang="it-IT" sz="1800" dirty="0"/>
                  <a:t>Coefficiente di ablazione (</a:t>
                </a:r>
                <a14:m>
                  <m:oMath xmlns:m="http://schemas.openxmlformats.org/officeDocument/2006/math">
                    <m:r>
                      <a:rPr lang="it-IT" sz="1800" i="1" smtClean="0">
                        <a:latin typeface="Cambria Math" panose="02040503050406030204" pitchFamily="18" charset="0"/>
                        <a:ea typeface="Cambria Math" panose="02040503050406030204" pitchFamily="18" charset="0"/>
                      </a:rPr>
                      <m:t>𝜎</m:t>
                    </m:r>
                  </m:oMath>
                </a14:m>
                <a:r>
                  <a:rPr lang="it-IT" sz="1800" dirty="0"/>
                  <a:t> vs </a:t>
                </a:r>
                <a14:m>
                  <m:oMath xmlns:m="http://schemas.openxmlformats.org/officeDocument/2006/math">
                    <m:r>
                      <a:rPr lang="it-IT" sz="1800" i="1">
                        <a:latin typeface="Cambria Math" panose="02040503050406030204" pitchFamily="18" charset="0"/>
                        <a:ea typeface="Cambria Math" panose="02040503050406030204" pitchFamily="18" charset="0"/>
                      </a:rPr>
                      <m:t>𝜌</m:t>
                    </m:r>
                  </m:oMath>
                </a14:m>
                <a:r>
                  <a:rPr lang="it-IT" sz="1800" dirty="0"/>
                  <a:t>)</a:t>
                </a:r>
              </a:p>
              <a:p>
                <a:pPr lvl="1">
                  <a:buClr>
                    <a:srgbClr val="E4032C"/>
                  </a:buClr>
                </a:pPr>
                <a:r>
                  <a:rPr lang="it-IT" sz="1800" dirty="0"/>
                  <a:t>Parametri di simmetria (</a:t>
                </a:r>
                <a14:m>
                  <m:oMath xmlns:m="http://schemas.openxmlformats.org/officeDocument/2006/math">
                    <m:r>
                      <a:rPr lang="it-IT" sz="1800" b="0" i="1" smtClean="0">
                        <a:latin typeface="Cambria Math" panose="02040503050406030204" pitchFamily="18" charset="0"/>
                      </a:rPr>
                      <m:t>𝐹</m:t>
                    </m:r>
                  </m:oMath>
                </a14:m>
                <a:r>
                  <a:rPr lang="it-IT" sz="1800" dirty="0"/>
                  <a:t> vs </a:t>
                </a:r>
                <a14:m>
                  <m:oMath xmlns:m="http://schemas.openxmlformats.org/officeDocument/2006/math">
                    <m:sSub>
                      <m:sSubPr>
                        <m:ctrlPr>
                          <a:rPr lang="it-IT" sz="1800" i="1">
                            <a:latin typeface="Cambria Math" panose="02040503050406030204" pitchFamily="18" charset="0"/>
                          </a:rPr>
                        </m:ctrlPr>
                      </m:sSubPr>
                      <m:e>
                        <m:r>
                          <a:rPr lang="it-IT" sz="1800" i="1">
                            <a:latin typeface="Cambria Math" panose="02040503050406030204" pitchFamily="18" charset="0"/>
                          </a:rPr>
                          <m:t>𝑣</m:t>
                        </m:r>
                      </m:e>
                      <m:sub>
                        <m:r>
                          <a:rPr lang="it-IT" sz="1800" i="1">
                            <a:latin typeface="Cambria Math" panose="02040503050406030204" pitchFamily="18" charset="0"/>
                            <a:ea typeface="Cambria Math" panose="02040503050406030204" pitchFamily="18" charset="0"/>
                          </a:rPr>
                          <m:t>∞</m:t>
                        </m:r>
                      </m:sub>
                    </m:sSub>
                  </m:oMath>
                </a14:m>
                <a:r>
                  <a:rPr lang="it-IT" sz="1800" dirty="0"/>
                  <a:t>, </a:t>
                </a:r>
                <a14:m>
                  <m:oMath xmlns:m="http://schemas.openxmlformats.org/officeDocument/2006/math">
                    <m:r>
                      <a:rPr lang="it-IT" sz="1800" i="1">
                        <a:latin typeface="Cambria Math" panose="02040503050406030204" pitchFamily="18" charset="0"/>
                        <a:ea typeface="Cambria Math" panose="02040503050406030204" pitchFamily="18" charset="0"/>
                      </a:rPr>
                      <m:t>𝜎</m:t>
                    </m:r>
                  </m:oMath>
                </a14:m>
                <a:r>
                  <a:rPr lang="it-IT" sz="1800" dirty="0"/>
                  <a:t>)</a:t>
                </a:r>
              </a:p>
              <a:p>
                <a:pPr lvl="1">
                  <a:buClr>
                    <a:srgbClr val="E4032C"/>
                  </a:buClr>
                </a:pPr>
                <a:r>
                  <a:rPr lang="it-IT" sz="1800" dirty="0"/>
                  <a:t>Efficienza luminosa (</a:t>
                </a:r>
                <a14:m>
                  <m:oMath xmlns:m="http://schemas.openxmlformats.org/officeDocument/2006/math">
                    <m:r>
                      <a:rPr lang="it-IT" sz="1800" i="1" smtClean="0">
                        <a:latin typeface="Cambria Math" panose="02040503050406030204" pitchFamily="18" charset="0"/>
                        <a:ea typeface="Cambria Math" panose="02040503050406030204" pitchFamily="18" charset="0"/>
                      </a:rPr>
                      <m:t>𝜏</m:t>
                    </m:r>
                  </m:oMath>
                </a14:m>
                <a:r>
                  <a:rPr lang="it-IT" sz="1800" dirty="0"/>
                  <a:t> vs </a:t>
                </a:r>
                <a14:m>
                  <m:oMath xmlns:m="http://schemas.openxmlformats.org/officeDocument/2006/math">
                    <m:sSub>
                      <m:sSubPr>
                        <m:ctrlPr>
                          <a:rPr lang="it-IT" sz="1800" i="1">
                            <a:latin typeface="Cambria Math" panose="02040503050406030204" pitchFamily="18" charset="0"/>
                          </a:rPr>
                        </m:ctrlPr>
                      </m:sSubPr>
                      <m:e>
                        <m:r>
                          <a:rPr lang="it-IT" sz="1800" i="1">
                            <a:latin typeface="Cambria Math" panose="02040503050406030204" pitchFamily="18" charset="0"/>
                          </a:rPr>
                          <m:t>𝑣</m:t>
                        </m:r>
                      </m:e>
                      <m:sub>
                        <m:r>
                          <a:rPr lang="it-IT" sz="1800" i="1">
                            <a:latin typeface="Cambria Math" panose="02040503050406030204" pitchFamily="18" charset="0"/>
                            <a:ea typeface="Cambria Math" panose="02040503050406030204" pitchFamily="18" charset="0"/>
                          </a:rPr>
                          <m:t>∞</m:t>
                        </m:r>
                      </m:sub>
                    </m:sSub>
                  </m:oMath>
                </a14:m>
                <a:r>
                  <a:rPr lang="it-IT" sz="1800" dirty="0"/>
                  <a:t>, </a:t>
                </a:r>
                <a14:m>
                  <m:oMath xmlns:m="http://schemas.openxmlformats.org/officeDocument/2006/math">
                    <m:r>
                      <a:rPr lang="it-IT" sz="1800" i="1">
                        <a:latin typeface="Cambria Math" panose="02040503050406030204" pitchFamily="18" charset="0"/>
                        <a:ea typeface="Cambria Math" panose="02040503050406030204" pitchFamily="18" charset="0"/>
                      </a:rPr>
                      <m:t>𝜎</m:t>
                    </m:r>
                  </m:oMath>
                </a14:m>
                <a:r>
                  <a:rPr lang="it-IT" sz="1800" dirty="0"/>
                  <a:t>)</a:t>
                </a:r>
              </a:p>
              <a:p>
                <a:pPr lvl="1">
                  <a:buClr>
                    <a:srgbClr val="E4032C"/>
                  </a:buClr>
                </a:pPr>
                <a:r>
                  <a:rPr lang="it-IT" sz="1800" dirty="0"/>
                  <a:t>Altezza, velocità e </a:t>
                </a:r>
                <a:r>
                  <a:rPr lang="it-IT" sz="1800" dirty="0" err="1"/>
                  <a:t>azimuth</a:t>
                </a:r>
                <a:r>
                  <a:rPr lang="it-IT" sz="1800" dirty="0"/>
                  <a:t> del moto della ISS</a:t>
                </a:r>
              </a:p>
              <a:p>
                <a:pPr marL="457200" indent="-457200">
                  <a:buClr>
                    <a:srgbClr val="E4032C"/>
                  </a:buClr>
                  <a:buFont typeface="+mj-lt"/>
                  <a:buAutoNum type="arabicPeriod"/>
                </a:pPr>
                <a:r>
                  <a:rPr lang="it-IT" sz="2000" dirty="0"/>
                  <a:t>Risolvere </a:t>
                </a:r>
                <a:r>
                  <a:rPr lang="it-IT" sz="2000" dirty="0">
                    <a:solidFill>
                      <a:srgbClr val="FF0000"/>
                    </a:solidFill>
                  </a:rPr>
                  <a:t>equazione delle meteore</a:t>
                </a:r>
                <a:r>
                  <a:rPr lang="it-IT" sz="2000" dirty="0"/>
                  <a:t>:    </a:t>
                </a:r>
                <a14:m>
                  <m:oMath xmlns:m="http://schemas.openxmlformats.org/officeDocument/2006/math">
                    <m:r>
                      <a:rPr lang="it-IT" sz="2000" b="0" i="1" smtClean="0">
                        <a:latin typeface="Cambria Math" panose="02040503050406030204" pitchFamily="18" charset="0"/>
                      </a:rPr>
                      <m:t>𝑣</m:t>
                    </m:r>
                    <m:r>
                      <a:rPr lang="it-IT" sz="2000" b="0" i="1" smtClean="0">
                        <a:latin typeface="Cambria Math" panose="02040503050406030204" pitchFamily="18" charset="0"/>
                      </a:rPr>
                      <m:t>=</m:t>
                    </m:r>
                    <m:r>
                      <a:rPr lang="it-IT" sz="2000" b="0" i="1" smtClean="0">
                        <a:latin typeface="Cambria Math" panose="02040503050406030204" pitchFamily="18" charset="0"/>
                      </a:rPr>
                      <m:t>𝑣</m:t>
                    </m:r>
                    <m:r>
                      <a:rPr lang="it-IT" sz="2000" b="0" i="1" smtClean="0">
                        <a:latin typeface="Cambria Math" panose="02040503050406030204" pitchFamily="18" charset="0"/>
                      </a:rPr>
                      <m:t>(</m:t>
                    </m:r>
                    <m:r>
                      <a:rPr lang="it-IT" sz="2000" b="0" i="1" smtClean="0">
                        <a:latin typeface="Cambria Math" panose="02040503050406030204" pitchFamily="18" charset="0"/>
                      </a:rPr>
                      <m:t>h</m:t>
                    </m:r>
                    <m:r>
                      <a:rPr lang="it-IT" sz="2000" b="0" i="1" smtClean="0">
                        <a:latin typeface="Cambria Math" panose="02040503050406030204" pitchFamily="18" charset="0"/>
                      </a:rPr>
                      <m:t>)</m:t>
                    </m:r>
                  </m:oMath>
                </a14:m>
                <a:r>
                  <a:rPr lang="it-IT" sz="2000" dirty="0"/>
                  <a:t>, </a:t>
                </a:r>
                <a14:m>
                  <m:oMath xmlns:m="http://schemas.openxmlformats.org/officeDocument/2006/math">
                    <m:r>
                      <a:rPr lang="it-IT" sz="2000" b="0" i="1" dirty="0" smtClean="0">
                        <a:latin typeface="Cambria Math" panose="02040503050406030204" pitchFamily="18" charset="0"/>
                      </a:rPr>
                      <m:t>𝑀</m:t>
                    </m:r>
                    <m:r>
                      <a:rPr lang="it-IT" sz="2000" b="0" i="1" dirty="0" smtClean="0">
                        <a:latin typeface="Cambria Math" panose="02040503050406030204" pitchFamily="18" charset="0"/>
                      </a:rPr>
                      <m:t>=</m:t>
                    </m:r>
                    <m:r>
                      <a:rPr lang="it-IT" sz="2000" b="0" i="1" dirty="0" smtClean="0">
                        <a:latin typeface="Cambria Math" panose="02040503050406030204" pitchFamily="18" charset="0"/>
                      </a:rPr>
                      <m:t>𝑀</m:t>
                    </m:r>
                    <m:d>
                      <m:dPr>
                        <m:ctrlPr>
                          <a:rPr lang="it-IT" sz="2000" b="0" i="1" dirty="0" smtClean="0">
                            <a:latin typeface="Cambria Math" panose="02040503050406030204" pitchFamily="18" charset="0"/>
                          </a:rPr>
                        </m:ctrlPr>
                      </m:dPr>
                      <m:e>
                        <m:r>
                          <a:rPr lang="it-IT" sz="2000" b="0" i="1" dirty="0" smtClean="0">
                            <a:latin typeface="Cambria Math" panose="02040503050406030204" pitchFamily="18" charset="0"/>
                          </a:rPr>
                          <m:t>h</m:t>
                        </m:r>
                      </m:e>
                    </m:d>
                    <m:r>
                      <a:rPr lang="it-IT" sz="2000" b="0" i="1" dirty="0" smtClean="0">
                        <a:latin typeface="Cambria Math" panose="02040503050406030204" pitchFamily="18" charset="0"/>
                      </a:rPr>
                      <m:t>, </m:t>
                    </m:r>
                    <m:r>
                      <a:rPr lang="it-IT" sz="2000" b="0" i="1" dirty="0" smtClean="0">
                        <a:latin typeface="Cambria Math" panose="02040503050406030204" pitchFamily="18" charset="0"/>
                      </a:rPr>
                      <m:t>h</m:t>
                    </m:r>
                    <m:r>
                      <a:rPr lang="it-IT" sz="2000" b="0" i="1" dirty="0" smtClean="0">
                        <a:latin typeface="Cambria Math" panose="02040503050406030204" pitchFamily="18" charset="0"/>
                      </a:rPr>
                      <m:t>=</m:t>
                    </m:r>
                    <m:r>
                      <a:rPr lang="it-IT" sz="2000" b="0" i="1" dirty="0" smtClean="0">
                        <a:latin typeface="Cambria Math" panose="02040503050406030204" pitchFamily="18" charset="0"/>
                      </a:rPr>
                      <m:t>h</m:t>
                    </m:r>
                    <m:r>
                      <a:rPr lang="it-IT" sz="2000" b="0" i="1" dirty="0" smtClean="0">
                        <a:latin typeface="Cambria Math" panose="02040503050406030204" pitchFamily="18" charset="0"/>
                      </a:rPr>
                      <m:t>(</m:t>
                    </m:r>
                    <m:r>
                      <a:rPr lang="it-IT" sz="2000" b="0" i="1" dirty="0" smtClean="0">
                        <a:latin typeface="Cambria Math" panose="02040503050406030204" pitchFamily="18" charset="0"/>
                      </a:rPr>
                      <m:t>𝑡</m:t>
                    </m:r>
                    <m:r>
                      <a:rPr lang="it-IT" sz="2000" b="0" i="1" dirty="0" smtClean="0">
                        <a:latin typeface="Cambria Math" panose="02040503050406030204" pitchFamily="18" charset="0"/>
                      </a:rPr>
                      <m:t>)</m:t>
                    </m:r>
                  </m:oMath>
                </a14:m>
                <a:endParaRPr lang="it-IT" sz="2000" dirty="0"/>
              </a:p>
              <a:p>
                <a:pPr marL="457200" indent="-457200">
                  <a:buClr>
                    <a:srgbClr val="E4032C"/>
                  </a:buClr>
                  <a:buFont typeface="+mj-lt"/>
                  <a:buAutoNum type="arabicPeriod"/>
                </a:pPr>
                <a:r>
                  <a:rPr lang="it-IT" sz="2000" dirty="0"/>
                  <a:t>Definire </a:t>
                </a:r>
                <a:r>
                  <a:rPr lang="it-IT" sz="2000" dirty="0">
                    <a:solidFill>
                      <a:srgbClr val="FF0000"/>
                    </a:solidFill>
                  </a:rPr>
                  <a:t>il range di altitudine </a:t>
                </a:r>
                <a14:m>
                  <m:oMath xmlns:m="http://schemas.openxmlformats.org/officeDocument/2006/math">
                    <m:r>
                      <a:rPr lang="it-IT" sz="2000" b="0" i="1" smtClean="0">
                        <a:latin typeface="Cambria Math" panose="02040503050406030204" pitchFamily="18" charset="0"/>
                      </a:rPr>
                      <m:t>[</m:t>
                    </m:r>
                    <m:sSub>
                      <m:sSubPr>
                        <m:ctrlPr>
                          <a:rPr lang="it-IT" sz="2000" b="0" i="1" smtClean="0">
                            <a:latin typeface="Cambria Math" panose="02040503050406030204" pitchFamily="18" charset="0"/>
                          </a:rPr>
                        </m:ctrlPr>
                      </m:sSubPr>
                      <m:e>
                        <m:r>
                          <a:rPr lang="it-IT" sz="2000" b="0" i="1" smtClean="0">
                            <a:latin typeface="Cambria Math" panose="02040503050406030204" pitchFamily="18" charset="0"/>
                          </a:rPr>
                          <m:t>h</m:t>
                        </m:r>
                      </m:e>
                      <m:sub>
                        <m:r>
                          <a:rPr lang="it-IT" sz="2000" b="0" i="1" smtClean="0">
                            <a:latin typeface="Cambria Math" panose="02040503050406030204" pitchFamily="18" charset="0"/>
                          </a:rPr>
                          <m:t>𝑚𝑎𝑥</m:t>
                        </m:r>
                      </m:sub>
                    </m:sSub>
                    <m:r>
                      <a:rPr lang="it-IT" sz="2000" b="0" i="1" smtClean="0">
                        <a:latin typeface="Cambria Math" panose="02040503050406030204" pitchFamily="18" charset="0"/>
                      </a:rPr>
                      <m:t>, </m:t>
                    </m:r>
                    <m:sSub>
                      <m:sSubPr>
                        <m:ctrlPr>
                          <a:rPr lang="it-IT" sz="2000" b="0" i="1" smtClean="0">
                            <a:latin typeface="Cambria Math" panose="02040503050406030204" pitchFamily="18" charset="0"/>
                          </a:rPr>
                        </m:ctrlPr>
                      </m:sSubPr>
                      <m:e>
                        <m:r>
                          <a:rPr lang="it-IT" sz="2000" b="0" i="1" smtClean="0">
                            <a:latin typeface="Cambria Math" panose="02040503050406030204" pitchFamily="18" charset="0"/>
                          </a:rPr>
                          <m:t>h</m:t>
                        </m:r>
                      </m:e>
                      <m:sub>
                        <m:r>
                          <a:rPr lang="it-IT" sz="2000" b="0" i="1" smtClean="0">
                            <a:latin typeface="Cambria Math" panose="02040503050406030204" pitchFamily="18" charset="0"/>
                          </a:rPr>
                          <m:t>𝑚𝑖𝑛</m:t>
                        </m:r>
                      </m:sub>
                    </m:sSub>
                    <m:r>
                      <a:rPr lang="it-IT" sz="2000" b="0" i="1" smtClean="0">
                        <a:latin typeface="Cambria Math" panose="02040503050406030204" pitchFamily="18" charset="0"/>
                      </a:rPr>
                      <m:t>]</m:t>
                    </m:r>
                  </m:oMath>
                </a14:m>
                <a:r>
                  <a:rPr lang="it-IT" sz="2000" dirty="0"/>
                  <a:t> dove la meteora è visibile</a:t>
                </a:r>
              </a:p>
              <a:p>
                <a:pPr marL="457200" indent="-457200">
                  <a:buClr>
                    <a:srgbClr val="E4032C"/>
                  </a:buClr>
                  <a:buFont typeface="+mj-lt"/>
                  <a:buAutoNum type="arabicPeriod"/>
                </a:pPr>
                <a:r>
                  <a:rPr lang="it-IT" sz="2000" dirty="0"/>
                  <a:t>Generazione random di </a:t>
                </a:r>
                <a14:m>
                  <m:oMath xmlns:m="http://schemas.openxmlformats.org/officeDocument/2006/math">
                    <m:sSub>
                      <m:sSubPr>
                        <m:ctrlPr>
                          <a:rPr lang="it-IT" sz="2000" i="1" smtClean="0">
                            <a:solidFill>
                              <a:srgbClr val="FF0000"/>
                            </a:solidFill>
                            <a:latin typeface="Cambria Math" panose="02040503050406030204" pitchFamily="18" charset="0"/>
                          </a:rPr>
                        </m:ctrlPr>
                      </m:sSubPr>
                      <m:e>
                        <m:r>
                          <a:rPr lang="it-IT" sz="2000" b="0" i="1" smtClean="0">
                            <a:solidFill>
                              <a:srgbClr val="FF0000"/>
                            </a:solidFill>
                            <a:latin typeface="Cambria Math" panose="02040503050406030204" pitchFamily="18" charset="0"/>
                          </a:rPr>
                          <m:t>(</m:t>
                        </m:r>
                        <m:r>
                          <a:rPr lang="it-IT" sz="2000" b="0" i="1" smtClean="0">
                            <a:solidFill>
                              <a:srgbClr val="FF0000"/>
                            </a:solidFill>
                            <a:latin typeface="Cambria Math" panose="02040503050406030204" pitchFamily="18" charset="0"/>
                          </a:rPr>
                          <m:t>𝑥</m:t>
                        </m:r>
                        <m:r>
                          <a:rPr lang="it-IT" sz="2000" b="0" i="1" smtClean="0">
                            <a:solidFill>
                              <a:srgbClr val="FF0000"/>
                            </a:solidFill>
                            <a:latin typeface="Cambria Math" panose="02040503050406030204" pitchFamily="18" charset="0"/>
                          </a:rPr>
                          <m:t>, </m:t>
                        </m:r>
                        <m:r>
                          <a:rPr lang="it-IT" sz="2000" b="0" i="1" smtClean="0">
                            <a:solidFill>
                              <a:srgbClr val="FF0000"/>
                            </a:solidFill>
                            <a:latin typeface="Cambria Math" panose="02040503050406030204" pitchFamily="18" charset="0"/>
                          </a:rPr>
                          <m:t>𝑦</m:t>
                        </m:r>
                        <m:r>
                          <a:rPr lang="it-IT" sz="2000" b="0" i="1" smtClean="0">
                            <a:solidFill>
                              <a:srgbClr val="FF0000"/>
                            </a:solidFill>
                            <a:latin typeface="Cambria Math" panose="02040503050406030204" pitchFamily="18" charset="0"/>
                          </a:rPr>
                          <m:t>)</m:t>
                        </m:r>
                      </m:e>
                      <m:sub>
                        <m:r>
                          <a:rPr lang="it-IT" sz="2000" b="0" i="1" smtClean="0">
                            <a:solidFill>
                              <a:srgbClr val="FF0000"/>
                            </a:solidFill>
                            <a:latin typeface="Cambria Math" panose="02040503050406030204" pitchFamily="18" charset="0"/>
                          </a:rPr>
                          <m:t>𝑠𝑡𝑎𝑟𝑡</m:t>
                        </m:r>
                      </m:sub>
                    </m:sSub>
                  </m:oMath>
                </a14:m>
                <a:r>
                  <a:rPr lang="it-IT" sz="2000" dirty="0"/>
                  <a:t> nel PDM e risolvere </a:t>
                </a:r>
                <a14:m>
                  <m:oMath xmlns:m="http://schemas.openxmlformats.org/officeDocument/2006/math">
                    <m:d>
                      <m:dPr>
                        <m:ctrlPr>
                          <a:rPr lang="it-IT" sz="2000" b="0" i="1" smtClean="0">
                            <a:latin typeface="Cambria Math" panose="02040503050406030204" pitchFamily="18" charset="0"/>
                          </a:rPr>
                        </m:ctrlPr>
                      </m:dPr>
                      <m:e>
                        <m:r>
                          <a:rPr lang="it-IT" sz="2000" b="0" i="1" smtClean="0">
                            <a:latin typeface="Cambria Math" panose="02040503050406030204" pitchFamily="18" charset="0"/>
                          </a:rPr>
                          <m:t>𝑥</m:t>
                        </m:r>
                        <m:r>
                          <a:rPr lang="it-IT" sz="2000" b="0" i="1" smtClean="0">
                            <a:latin typeface="Cambria Math" panose="02040503050406030204" pitchFamily="18" charset="0"/>
                          </a:rPr>
                          <m:t>, </m:t>
                        </m:r>
                        <m:r>
                          <a:rPr lang="it-IT" sz="2000" b="0" i="1" smtClean="0">
                            <a:latin typeface="Cambria Math" panose="02040503050406030204" pitchFamily="18" charset="0"/>
                          </a:rPr>
                          <m:t>𝑦</m:t>
                        </m:r>
                        <m:r>
                          <a:rPr lang="it-IT" sz="2000" b="0" i="1" smtClean="0">
                            <a:latin typeface="Cambria Math" panose="02040503050406030204" pitchFamily="18" charset="0"/>
                          </a:rPr>
                          <m:t>, </m:t>
                        </m:r>
                        <m:r>
                          <a:rPr lang="it-IT" sz="2000" b="0" i="1" smtClean="0">
                            <a:latin typeface="Cambria Math" panose="02040503050406030204" pitchFamily="18" charset="0"/>
                          </a:rPr>
                          <m:t>𝑡</m:t>
                        </m:r>
                      </m:e>
                    </m:d>
                  </m:oMath>
                </a14:m>
                <a:r>
                  <a:rPr lang="it-IT" sz="2000" dirty="0"/>
                  <a:t> vs </a:t>
                </a:r>
                <a14:m>
                  <m:oMath xmlns:m="http://schemas.openxmlformats.org/officeDocument/2006/math">
                    <m:d>
                      <m:dPr>
                        <m:ctrlPr>
                          <a:rPr lang="it-IT" sz="2000" b="0" i="1" smtClean="0">
                            <a:latin typeface="Cambria Math" panose="02040503050406030204" pitchFamily="18" charset="0"/>
                          </a:rPr>
                        </m:ctrlPr>
                      </m:dPr>
                      <m:e>
                        <m:r>
                          <a:rPr lang="it-IT" sz="2000" b="0" i="1" smtClean="0">
                            <a:latin typeface="Cambria Math" panose="02040503050406030204" pitchFamily="18" charset="0"/>
                          </a:rPr>
                          <m:t>h</m:t>
                        </m:r>
                        <m:r>
                          <a:rPr lang="it-IT" sz="2000" b="0" i="1" smtClean="0">
                            <a:latin typeface="Cambria Math" panose="02040503050406030204" pitchFamily="18" charset="0"/>
                          </a:rPr>
                          <m:t>, </m:t>
                        </m:r>
                        <m:r>
                          <a:rPr lang="it-IT" sz="2000" b="0" i="1" smtClean="0">
                            <a:latin typeface="Cambria Math" panose="02040503050406030204" pitchFamily="18" charset="0"/>
                          </a:rPr>
                          <m:t>𝑣</m:t>
                        </m:r>
                      </m:e>
                    </m:d>
                    <m:r>
                      <a:rPr lang="it-IT" sz="2000" b="0" i="1" smtClean="0">
                        <a:latin typeface="Cambria Math" panose="02040503050406030204" pitchFamily="18" charset="0"/>
                      </a:rPr>
                      <m:t> </m:t>
                    </m:r>
                  </m:oMath>
                </a14:m>
                <a:endParaRPr lang="it-IT" sz="2000" b="0" dirty="0"/>
              </a:p>
              <a:p>
                <a:pPr marL="457200" indent="-457200">
                  <a:buClr>
                    <a:srgbClr val="E4032C"/>
                  </a:buClr>
                  <a:buFont typeface="+mj-lt"/>
                  <a:buAutoNum type="arabicPeriod"/>
                </a:pPr>
                <a:r>
                  <a:rPr lang="it-IT" sz="2000" dirty="0"/>
                  <a:t>Generare un </a:t>
                </a:r>
                <a:r>
                  <a:rPr lang="it-IT" sz="2000" dirty="0">
                    <a:solidFill>
                      <a:srgbClr val="FF0000"/>
                    </a:solidFill>
                  </a:rPr>
                  <a:t>video </a:t>
                </a:r>
                <a:r>
                  <a:rPr lang="it-IT" sz="2000" dirty="0" err="1">
                    <a:solidFill>
                      <a:srgbClr val="FF0000"/>
                    </a:solidFill>
                  </a:rPr>
                  <a:t>sovracampionato</a:t>
                </a:r>
                <a:r>
                  <a:rPr lang="it-IT" sz="2000" dirty="0">
                    <a:solidFill>
                      <a:srgbClr val="FF0000"/>
                    </a:solidFill>
                  </a:rPr>
                  <a:t> </a:t>
                </a:r>
                <a:r>
                  <a:rPr lang="it-IT" sz="2000" dirty="0"/>
                  <a:t>implementando le meteore</a:t>
                </a:r>
              </a:p>
              <a:p>
                <a:pPr marL="457200" indent="-457200">
                  <a:buClr>
                    <a:srgbClr val="E4032C"/>
                  </a:buClr>
                  <a:buFont typeface="+mj-lt"/>
                  <a:buAutoNum type="arabicPeriod"/>
                </a:pPr>
                <a:r>
                  <a:rPr lang="it-IT" sz="2000" dirty="0">
                    <a:solidFill>
                      <a:srgbClr val="FF0000"/>
                    </a:solidFill>
                  </a:rPr>
                  <a:t>Integrare sul tempo </a:t>
                </a:r>
                <a:r>
                  <a:rPr lang="it-IT" sz="2000" dirty="0"/>
                  <a:t>e proiettare su </a:t>
                </a:r>
                <a14:m>
                  <m:oMath xmlns:m="http://schemas.openxmlformats.org/officeDocument/2006/math">
                    <m:r>
                      <a:rPr lang="it-IT" sz="2000" b="0" i="1" smtClean="0">
                        <a:latin typeface="Cambria Math" panose="02040503050406030204" pitchFamily="18" charset="0"/>
                      </a:rPr>
                      <m:t>(</m:t>
                    </m:r>
                    <m:r>
                      <a:rPr lang="it-IT" sz="2000" b="0" i="1" smtClean="0">
                        <a:latin typeface="Cambria Math" panose="02040503050406030204" pitchFamily="18" charset="0"/>
                      </a:rPr>
                      <m:t>𝑥</m:t>
                    </m:r>
                    <m:r>
                      <a:rPr lang="it-IT" sz="2000" b="0" i="1" smtClean="0">
                        <a:latin typeface="Cambria Math" panose="02040503050406030204" pitchFamily="18" charset="0"/>
                      </a:rPr>
                      <m:t>, </m:t>
                    </m:r>
                    <m:r>
                      <a:rPr lang="it-IT" sz="2000" b="0" i="1" smtClean="0">
                        <a:latin typeface="Cambria Math" panose="02040503050406030204" pitchFamily="18" charset="0"/>
                      </a:rPr>
                      <m:t>𝑦</m:t>
                    </m:r>
                    <m:r>
                      <a:rPr lang="it-IT" sz="2000" b="0" i="1" smtClean="0">
                        <a:latin typeface="Cambria Math" panose="02040503050406030204" pitchFamily="18" charset="0"/>
                      </a:rPr>
                      <m:t>)</m:t>
                    </m:r>
                  </m:oMath>
                </a14:m>
                <a:r>
                  <a:rPr lang="it-IT" sz="2000" dirty="0"/>
                  <a:t> sul PDM</a:t>
                </a:r>
              </a:p>
              <a:p>
                <a:pPr marL="457200" indent="-457200">
                  <a:buClr>
                    <a:srgbClr val="E4032C"/>
                  </a:buClr>
                  <a:buFont typeface="+mj-lt"/>
                  <a:buAutoNum type="arabicPeriod"/>
                </a:pPr>
                <a:r>
                  <a:rPr lang="it-IT" sz="2000" dirty="0">
                    <a:solidFill>
                      <a:srgbClr val="FF0000"/>
                    </a:solidFill>
                  </a:rPr>
                  <a:t>Integrare sullo spazio</a:t>
                </a:r>
              </a:p>
              <a:p>
                <a:pPr marL="457200" indent="-457200">
                  <a:buClr>
                    <a:srgbClr val="E4032C"/>
                  </a:buClr>
                  <a:buFont typeface="+mj-lt"/>
                  <a:buAutoNum type="arabicPeriod"/>
                </a:pPr>
                <a:endParaRPr lang="it-IT" sz="2000" dirty="0">
                  <a:solidFill>
                    <a:srgbClr val="FF0000"/>
                  </a:solidFill>
                </a:endParaRPr>
              </a:p>
              <a:p>
                <a:pPr marL="457200" indent="-457200">
                  <a:buClr>
                    <a:srgbClr val="E4032C"/>
                  </a:buClr>
                  <a:buFont typeface="+mj-lt"/>
                  <a:buAutoNum type="arabicPeriod"/>
                </a:pPr>
                <a:r>
                  <a:rPr lang="it-IT" sz="2000" dirty="0"/>
                  <a:t>Aggiungere</a:t>
                </a:r>
                <a:r>
                  <a:rPr lang="it-IT" sz="2000" dirty="0">
                    <a:solidFill>
                      <a:srgbClr val="FF0000"/>
                    </a:solidFill>
                  </a:rPr>
                  <a:t> la mappa di background</a:t>
                </a:r>
              </a:p>
              <a:p>
                <a:pPr marL="457200" indent="-457200">
                  <a:buClr>
                    <a:srgbClr val="E4032C"/>
                  </a:buClr>
                  <a:buFont typeface="+mj-lt"/>
                  <a:buAutoNum type="arabicPeriod"/>
                </a:pPr>
                <a:endParaRPr lang="it-IT" sz="2000" dirty="0">
                  <a:solidFill>
                    <a:srgbClr val="FF0000"/>
                  </a:solidFill>
                </a:endParaRPr>
              </a:p>
              <a:p>
                <a:pPr marL="457200" indent="-457200">
                  <a:buClr>
                    <a:srgbClr val="E4032C"/>
                  </a:buClr>
                  <a:buFont typeface="+mj-lt"/>
                  <a:buAutoNum type="arabicPeriod"/>
                </a:pPr>
                <a:r>
                  <a:rPr lang="it-IT" sz="2000" dirty="0">
                    <a:solidFill>
                      <a:srgbClr val="FF0000"/>
                    </a:solidFill>
                  </a:rPr>
                  <a:t>Trigger </a:t>
                </a:r>
                <a:r>
                  <a:rPr lang="it-IT" sz="2000" dirty="0"/>
                  <a:t>+ trigger post processamento</a:t>
                </a:r>
              </a:p>
              <a:p>
                <a:pPr marL="0" indent="0">
                  <a:buClr>
                    <a:srgbClr val="E4032C"/>
                  </a:buClr>
                  <a:buNone/>
                </a:pPr>
                <a:endParaRPr lang="it-IT" sz="1800" dirty="0"/>
              </a:p>
            </p:txBody>
          </p:sp>
        </mc:Choice>
        <mc:Fallback xmlns="">
          <p:sp>
            <p:nvSpPr>
              <p:cNvPr id="3" name="Segnaposto contenuto 2">
                <a:extLst>
                  <a:ext uri="{FF2B5EF4-FFF2-40B4-BE49-F238E27FC236}">
                    <a16:creationId xmlns:a16="http://schemas.microsoft.com/office/drawing/2014/main" id="{E6E530A1-A924-1C9D-AD88-7D742600C855}"/>
                  </a:ext>
                </a:extLst>
              </p:cNvPr>
              <p:cNvSpPr>
                <a:spLocks noGrp="1" noRot="1" noChangeAspect="1" noMove="1" noResize="1" noEditPoints="1" noAdjustHandles="1" noChangeArrowheads="1" noChangeShapeType="1" noTextEdit="1"/>
              </p:cNvSpPr>
              <p:nvPr>
                <p:ph idx="1"/>
              </p:nvPr>
            </p:nvSpPr>
            <p:spPr>
              <a:xfrm>
                <a:off x="1192800" y="1544745"/>
                <a:ext cx="9806400" cy="4711035"/>
              </a:xfrm>
              <a:blipFill>
                <a:blip r:embed="rId2"/>
                <a:stretch>
                  <a:fillRect l="-684" t="-1423" b="-1164"/>
                </a:stretch>
              </a:blipFill>
            </p:spPr>
            <p:txBody>
              <a:bodyPr/>
              <a:lstStyle/>
              <a:p>
                <a:r>
                  <a:rPr lang="it-IT">
                    <a:noFill/>
                  </a:rPr>
                  <a:t> </a:t>
                </a:r>
              </a:p>
            </p:txBody>
          </p:sp>
        </mc:Fallback>
      </mc:AlternateContent>
      <p:sp>
        <p:nvSpPr>
          <p:cNvPr id="4" name="Segnaposto data 3">
            <a:extLst>
              <a:ext uri="{FF2B5EF4-FFF2-40B4-BE49-F238E27FC236}">
                <a16:creationId xmlns:a16="http://schemas.microsoft.com/office/drawing/2014/main" id="{9DB66F68-A69E-DFBA-C14C-0B188B8F0D8A}"/>
              </a:ext>
            </a:extLst>
          </p:cNvPr>
          <p:cNvSpPr>
            <a:spLocks noGrp="1"/>
          </p:cNvSpPr>
          <p:nvPr>
            <p:ph type="dt" sz="half" idx="10"/>
          </p:nvPr>
        </p:nvSpPr>
        <p:spPr/>
        <p:txBody>
          <a:bodyPr/>
          <a:lstStyle/>
          <a:p>
            <a:r>
              <a:rPr lang="it-IT"/>
              <a:t>17 novembre</a:t>
            </a:r>
          </a:p>
        </p:txBody>
      </p:sp>
      <p:sp>
        <p:nvSpPr>
          <p:cNvPr id="5" name="Segnaposto piè di pagina 4">
            <a:extLst>
              <a:ext uri="{FF2B5EF4-FFF2-40B4-BE49-F238E27FC236}">
                <a16:creationId xmlns:a16="http://schemas.microsoft.com/office/drawing/2014/main" id="{2A6E0125-7F0B-F9B3-61BB-716E95F136DB}"/>
              </a:ext>
            </a:extLst>
          </p:cNvPr>
          <p:cNvSpPr>
            <a:spLocks noGrp="1"/>
          </p:cNvSpPr>
          <p:nvPr>
            <p:ph type="ftr" sz="quarter" idx="11"/>
          </p:nvPr>
        </p:nvSpPr>
        <p:spPr/>
        <p:txBody>
          <a:bodyPr/>
          <a:lstStyle/>
          <a:p>
            <a:r>
              <a:rPr lang="it-IT" dirty="0"/>
              <a:t>Francesca Ferraiuolo</a:t>
            </a:r>
          </a:p>
        </p:txBody>
      </p:sp>
      <p:sp>
        <p:nvSpPr>
          <p:cNvPr id="6" name="Segnaposto numero diapositiva 5">
            <a:extLst>
              <a:ext uri="{FF2B5EF4-FFF2-40B4-BE49-F238E27FC236}">
                <a16:creationId xmlns:a16="http://schemas.microsoft.com/office/drawing/2014/main" id="{4D34A74E-31AD-63BA-DE14-8E5C5BE7051B}"/>
              </a:ext>
            </a:extLst>
          </p:cNvPr>
          <p:cNvSpPr>
            <a:spLocks noGrp="1"/>
          </p:cNvSpPr>
          <p:nvPr>
            <p:ph type="sldNum" sz="quarter" idx="12"/>
          </p:nvPr>
        </p:nvSpPr>
        <p:spPr/>
        <p:txBody>
          <a:bodyPr/>
          <a:lstStyle/>
          <a:p>
            <a:fld id="{089C51E2-46E0-4224-9505-548D94738F32}" type="slidenum">
              <a:rPr lang="it-IT" smtClean="0"/>
              <a:t>28</a:t>
            </a:fld>
            <a:endParaRPr lang="it-IT"/>
          </a:p>
        </p:txBody>
      </p:sp>
      <p:sp>
        <p:nvSpPr>
          <p:cNvPr id="8" name="Line 6">
            <a:extLst>
              <a:ext uri="{FF2B5EF4-FFF2-40B4-BE49-F238E27FC236}">
                <a16:creationId xmlns:a16="http://schemas.microsoft.com/office/drawing/2014/main" id="{28472638-41AC-C83A-AE5F-7A46D8C21C2C}"/>
              </a:ext>
            </a:extLst>
          </p:cNvPr>
          <p:cNvSpPr>
            <a:spLocks noChangeShapeType="1"/>
          </p:cNvSpPr>
          <p:nvPr/>
        </p:nvSpPr>
        <p:spPr bwMode="auto">
          <a:xfrm flipV="1">
            <a:off x="1192800" y="6356350"/>
            <a:ext cx="9806400" cy="0"/>
          </a:xfrm>
          <a:prstGeom prst="line">
            <a:avLst/>
          </a:prstGeom>
          <a:noFill/>
          <a:ln w="50800" cap="rnd">
            <a:solidFill>
              <a:srgbClr val="E4032C">
                <a:alpha val="45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 name="Line 6">
            <a:extLst>
              <a:ext uri="{FF2B5EF4-FFF2-40B4-BE49-F238E27FC236}">
                <a16:creationId xmlns:a16="http://schemas.microsoft.com/office/drawing/2014/main" id="{D7502536-9655-1FC5-93A9-3D68ACBD75D9}"/>
              </a:ext>
            </a:extLst>
          </p:cNvPr>
          <p:cNvSpPr>
            <a:spLocks noChangeShapeType="1"/>
          </p:cNvSpPr>
          <p:nvPr/>
        </p:nvSpPr>
        <p:spPr bwMode="auto">
          <a:xfrm flipV="1">
            <a:off x="1192800" y="1444176"/>
            <a:ext cx="9806400" cy="0"/>
          </a:xfrm>
          <a:prstGeom prst="line">
            <a:avLst/>
          </a:prstGeom>
          <a:noFill/>
          <a:ln w="50800" cap="rnd">
            <a:solidFill>
              <a:srgbClr val="E4032C">
                <a:alpha val="45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0" name="CasellaDiTesto 9">
            <a:extLst>
              <a:ext uri="{FF2B5EF4-FFF2-40B4-BE49-F238E27FC236}">
                <a16:creationId xmlns:a16="http://schemas.microsoft.com/office/drawing/2014/main" id="{CB971301-6EAB-5534-2973-200631784867}"/>
              </a:ext>
            </a:extLst>
          </p:cNvPr>
          <p:cNvSpPr txBox="1"/>
          <p:nvPr/>
        </p:nvSpPr>
        <p:spPr>
          <a:xfrm>
            <a:off x="2780522" y="590029"/>
            <a:ext cx="7041502" cy="769441"/>
          </a:xfrm>
          <a:prstGeom prst="rect">
            <a:avLst/>
          </a:prstGeom>
          <a:noFill/>
        </p:spPr>
        <p:txBody>
          <a:bodyPr wrap="square" rtlCol="0">
            <a:spAutoFit/>
          </a:bodyPr>
          <a:lstStyle/>
          <a:p>
            <a:pPr algn="ctr"/>
            <a:r>
              <a:rPr lang="it-IT" sz="4400" dirty="0"/>
              <a:t>Schema generazione evento</a:t>
            </a:r>
          </a:p>
        </p:txBody>
      </p:sp>
      <p:pic>
        <p:nvPicPr>
          <p:cNvPr id="2" name="Picture 4">
            <a:extLst>
              <a:ext uri="{FF2B5EF4-FFF2-40B4-BE49-F238E27FC236}">
                <a16:creationId xmlns:a16="http://schemas.microsoft.com/office/drawing/2014/main" id="{A5B33288-675B-26A0-5EA7-543F45A5B236}"/>
              </a:ext>
            </a:extLst>
          </p:cNvPr>
          <p:cNvPicPr>
            <a:picLocks noChangeAspect="1"/>
          </p:cNvPicPr>
          <p:nvPr/>
        </p:nvPicPr>
        <p:blipFill>
          <a:blip r:embed="rId3"/>
          <a:stretch>
            <a:fillRect/>
          </a:stretch>
        </p:blipFill>
        <p:spPr>
          <a:xfrm>
            <a:off x="1553588" y="57417"/>
            <a:ext cx="1312423" cy="1286189"/>
          </a:xfrm>
          <a:prstGeom prst="rect">
            <a:avLst/>
          </a:prstGeom>
        </p:spPr>
      </p:pic>
    </p:spTree>
    <p:extLst>
      <p:ext uri="{BB962C8B-B14F-4D97-AF65-F5344CB8AC3E}">
        <p14:creationId xmlns:p14="http://schemas.microsoft.com/office/powerpoint/2010/main" val="9015388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a:extLst>
              <a:ext uri="{FF2B5EF4-FFF2-40B4-BE49-F238E27FC236}">
                <a16:creationId xmlns:a16="http://schemas.microsoft.com/office/drawing/2014/main" id="{9DB66F68-A69E-DFBA-C14C-0B188B8F0D8A}"/>
              </a:ext>
            </a:extLst>
          </p:cNvPr>
          <p:cNvSpPr>
            <a:spLocks noGrp="1"/>
          </p:cNvSpPr>
          <p:nvPr>
            <p:ph type="dt" sz="half" idx="10"/>
          </p:nvPr>
        </p:nvSpPr>
        <p:spPr/>
        <p:txBody>
          <a:bodyPr/>
          <a:lstStyle/>
          <a:p>
            <a:r>
              <a:rPr lang="it-IT"/>
              <a:t>17 novembre</a:t>
            </a:r>
          </a:p>
        </p:txBody>
      </p:sp>
      <p:sp>
        <p:nvSpPr>
          <p:cNvPr id="5" name="Segnaposto piè di pagina 4">
            <a:extLst>
              <a:ext uri="{FF2B5EF4-FFF2-40B4-BE49-F238E27FC236}">
                <a16:creationId xmlns:a16="http://schemas.microsoft.com/office/drawing/2014/main" id="{2A6E0125-7F0B-F9B3-61BB-716E95F136DB}"/>
              </a:ext>
            </a:extLst>
          </p:cNvPr>
          <p:cNvSpPr>
            <a:spLocks noGrp="1"/>
          </p:cNvSpPr>
          <p:nvPr>
            <p:ph type="ftr" sz="quarter" idx="11"/>
          </p:nvPr>
        </p:nvSpPr>
        <p:spPr/>
        <p:txBody>
          <a:bodyPr/>
          <a:lstStyle/>
          <a:p>
            <a:r>
              <a:rPr lang="it-IT" dirty="0"/>
              <a:t>Francesca Ferraiuolo</a:t>
            </a:r>
          </a:p>
        </p:txBody>
      </p:sp>
      <p:sp>
        <p:nvSpPr>
          <p:cNvPr id="6" name="Segnaposto numero diapositiva 5">
            <a:extLst>
              <a:ext uri="{FF2B5EF4-FFF2-40B4-BE49-F238E27FC236}">
                <a16:creationId xmlns:a16="http://schemas.microsoft.com/office/drawing/2014/main" id="{4D34A74E-31AD-63BA-DE14-8E5C5BE7051B}"/>
              </a:ext>
            </a:extLst>
          </p:cNvPr>
          <p:cNvSpPr>
            <a:spLocks noGrp="1"/>
          </p:cNvSpPr>
          <p:nvPr>
            <p:ph type="sldNum" sz="quarter" idx="12"/>
          </p:nvPr>
        </p:nvSpPr>
        <p:spPr/>
        <p:txBody>
          <a:bodyPr/>
          <a:lstStyle/>
          <a:p>
            <a:fld id="{089C51E2-46E0-4224-9505-548D94738F32}" type="slidenum">
              <a:rPr lang="it-IT" smtClean="0"/>
              <a:t>29</a:t>
            </a:fld>
            <a:endParaRPr lang="it-IT"/>
          </a:p>
        </p:txBody>
      </p:sp>
      <p:sp>
        <p:nvSpPr>
          <p:cNvPr id="8" name="Line 6">
            <a:extLst>
              <a:ext uri="{FF2B5EF4-FFF2-40B4-BE49-F238E27FC236}">
                <a16:creationId xmlns:a16="http://schemas.microsoft.com/office/drawing/2014/main" id="{28472638-41AC-C83A-AE5F-7A46D8C21C2C}"/>
              </a:ext>
            </a:extLst>
          </p:cNvPr>
          <p:cNvSpPr>
            <a:spLocks noChangeShapeType="1"/>
          </p:cNvSpPr>
          <p:nvPr/>
        </p:nvSpPr>
        <p:spPr bwMode="auto">
          <a:xfrm flipV="1">
            <a:off x="1192800" y="6356350"/>
            <a:ext cx="9806400" cy="0"/>
          </a:xfrm>
          <a:prstGeom prst="line">
            <a:avLst/>
          </a:prstGeom>
          <a:noFill/>
          <a:ln w="50800" cap="rnd">
            <a:solidFill>
              <a:srgbClr val="E4032C">
                <a:alpha val="45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 name="Line 6">
            <a:extLst>
              <a:ext uri="{FF2B5EF4-FFF2-40B4-BE49-F238E27FC236}">
                <a16:creationId xmlns:a16="http://schemas.microsoft.com/office/drawing/2014/main" id="{D7502536-9655-1FC5-93A9-3D68ACBD75D9}"/>
              </a:ext>
            </a:extLst>
          </p:cNvPr>
          <p:cNvSpPr>
            <a:spLocks noChangeShapeType="1"/>
          </p:cNvSpPr>
          <p:nvPr/>
        </p:nvSpPr>
        <p:spPr bwMode="auto">
          <a:xfrm flipV="1">
            <a:off x="1192800" y="1444176"/>
            <a:ext cx="9806400" cy="0"/>
          </a:xfrm>
          <a:prstGeom prst="line">
            <a:avLst/>
          </a:prstGeom>
          <a:noFill/>
          <a:ln w="50800" cap="rnd">
            <a:solidFill>
              <a:srgbClr val="E4032C">
                <a:alpha val="45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0" name="CasellaDiTesto 9">
            <a:extLst>
              <a:ext uri="{FF2B5EF4-FFF2-40B4-BE49-F238E27FC236}">
                <a16:creationId xmlns:a16="http://schemas.microsoft.com/office/drawing/2014/main" id="{CB971301-6EAB-5534-2973-200631784867}"/>
              </a:ext>
            </a:extLst>
          </p:cNvPr>
          <p:cNvSpPr txBox="1"/>
          <p:nvPr/>
        </p:nvSpPr>
        <p:spPr>
          <a:xfrm>
            <a:off x="2866011" y="624450"/>
            <a:ext cx="7041502" cy="769441"/>
          </a:xfrm>
          <a:prstGeom prst="rect">
            <a:avLst/>
          </a:prstGeom>
          <a:noFill/>
        </p:spPr>
        <p:txBody>
          <a:bodyPr wrap="square" rtlCol="0">
            <a:spAutoFit/>
          </a:bodyPr>
          <a:lstStyle/>
          <a:p>
            <a:pPr algn="ctr"/>
            <a:r>
              <a:rPr lang="it-IT" sz="4400" dirty="0"/>
              <a:t>Filtro digitale e </a:t>
            </a:r>
            <a:r>
              <a:rPr lang="it-IT" sz="4400" dirty="0" err="1"/>
              <a:t>interp</a:t>
            </a:r>
            <a:r>
              <a:rPr lang="it-IT" sz="4400" dirty="0"/>
              <a:t>. </a:t>
            </a:r>
            <a:r>
              <a:rPr lang="it-IT" sz="4400" dirty="0" err="1"/>
              <a:t>Akima</a:t>
            </a:r>
            <a:endParaRPr lang="it-IT" sz="4400" dirty="0"/>
          </a:p>
        </p:txBody>
      </p:sp>
      <p:pic>
        <p:nvPicPr>
          <p:cNvPr id="2" name="Picture 4">
            <a:extLst>
              <a:ext uri="{FF2B5EF4-FFF2-40B4-BE49-F238E27FC236}">
                <a16:creationId xmlns:a16="http://schemas.microsoft.com/office/drawing/2014/main" id="{A5B33288-675B-26A0-5EA7-543F45A5B236}"/>
              </a:ext>
            </a:extLst>
          </p:cNvPr>
          <p:cNvPicPr>
            <a:picLocks noChangeAspect="1"/>
          </p:cNvPicPr>
          <p:nvPr/>
        </p:nvPicPr>
        <p:blipFill>
          <a:blip r:embed="rId3"/>
          <a:stretch>
            <a:fillRect/>
          </a:stretch>
        </p:blipFill>
        <p:spPr>
          <a:xfrm>
            <a:off x="1553588" y="57417"/>
            <a:ext cx="1312423" cy="1286189"/>
          </a:xfrm>
          <a:prstGeom prst="rect">
            <a:avLst/>
          </a:prstGeom>
        </p:spPr>
      </p:pic>
      <mc:AlternateContent xmlns:mc="http://schemas.openxmlformats.org/markup-compatibility/2006" xmlns:a14="http://schemas.microsoft.com/office/drawing/2010/main">
        <mc:Choice Requires="a14">
          <p:sp>
            <p:nvSpPr>
              <p:cNvPr id="12" name="CasellaDiTesto 11">
                <a:extLst>
                  <a:ext uri="{FF2B5EF4-FFF2-40B4-BE49-F238E27FC236}">
                    <a16:creationId xmlns:a16="http://schemas.microsoft.com/office/drawing/2014/main" id="{28C4371A-289B-65A2-6F1F-8AF625A8EF3C}"/>
                  </a:ext>
                </a:extLst>
              </p:cNvPr>
              <p:cNvSpPr txBox="1"/>
              <p:nvPr/>
            </p:nvSpPr>
            <p:spPr>
              <a:xfrm>
                <a:off x="1153922" y="1782146"/>
                <a:ext cx="9806400" cy="4306051"/>
              </a:xfrm>
              <a:prstGeom prst="rect">
                <a:avLst/>
              </a:prstGeom>
              <a:noFill/>
            </p:spPr>
            <p:txBody>
              <a:bodyPr wrap="square" rtlCol="0">
                <a:spAutoFit/>
              </a:bodyPr>
              <a:lstStyle/>
              <a:p>
                <a:pPr marL="285750" indent="-285750">
                  <a:buClr>
                    <a:srgbClr val="E4032C"/>
                  </a:buClr>
                  <a:buFont typeface="Arial" panose="020B0604020202020204" pitchFamily="34" charset="0"/>
                  <a:buChar char="•"/>
                </a:pPr>
                <a:r>
                  <a:rPr lang="it-IT" dirty="0">
                    <a:solidFill>
                      <a:srgbClr val="FF0000"/>
                    </a:solidFill>
                  </a:rPr>
                  <a:t>Filtro digitale </a:t>
                </a:r>
                <a:r>
                  <a:rPr lang="it-IT" dirty="0" err="1">
                    <a:solidFill>
                      <a:srgbClr val="FF0000"/>
                    </a:solidFill>
                  </a:rPr>
                  <a:t>Savitzky-Golay</a:t>
                </a:r>
                <a:r>
                  <a:rPr lang="it-IT" dirty="0"/>
                  <a:t>, i dati consistono in un set di punti </a:t>
                </a:r>
                <a14:m>
                  <m:oMath xmlns:m="http://schemas.openxmlformats.org/officeDocument/2006/math">
                    <m:d>
                      <m:dPr>
                        <m:ctrlPr>
                          <a:rPr lang="it-IT" b="0" i="1" smtClean="0">
                            <a:latin typeface="Cambria Math" panose="02040503050406030204" pitchFamily="18" charset="0"/>
                          </a:rPr>
                        </m:ctrlPr>
                      </m:dPr>
                      <m:e>
                        <m:sSub>
                          <m:sSubPr>
                            <m:ctrlPr>
                              <a:rPr lang="it-IT" b="0" i="1" smtClean="0">
                                <a:latin typeface="Cambria Math" panose="02040503050406030204" pitchFamily="18" charset="0"/>
                              </a:rPr>
                            </m:ctrlPr>
                          </m:sSubPr>
                          <m:e>
                            <m:r>
                              <a:rPr lang="it-IT" b="0" i="1" smtClean="0">
                                <a:latin typeface="Cambria Math" panose="02040503050406030204" pitchFamily="18" charset="0"/>
                              </a:rPr>
                              <m:t>𝐺𝑇𝑈</m:t>
                            </m:r>
                          </m:e>
                          <m:sub>
                            <m:r>
                              <a:rPr lang="it-IT" b="0" i="1" smtClean="0">
                                <a:latin typeface="Cambria Math" panose="02040503050406030204" pitchFamily="18" charset="0"/>
                              </a:rPr>
                              <m:t>𝑖</m:t>
                            </m:r>
                          </m:sub>
                        </m:sSub>
                        <m:r>
                          <a:rPr lang="it-IT" b="0" i="1" smtClean="0">
                            <a:latin typeface="Cambria Math" panose="02040503050406030204" pitchFamily="18" charset="0"/>
                          </a:rPr>
                          <m:t>,</m:t>
                        </m:r>
                        <m:sSub>
                          <m:sSubPr>
                            <m:ctrlPr>
                              <a:rPr lang="it-IT" b="0" i="1" smtClean="0">
                                <a:latin typeface="Cambria Math" panose="02040503050406030204" pitchFamily="18" charset="0"/>
                              </a:rPr>
                            </m:ctrlPr>
                          </m:sSubPr>
                          <m:e>
                            <m:r>
                              <a:rPr lang="it-IT" b="0" i="1" smtClean="0">
                                <a:latin typeface="Cambria Math" panose="02040503050406030204" pitchFamily="18" charset="0"/>
                              </a:rPr>
                              <m:t>𝑐𝑜𝑢𝑛𝑡𝑠</m:t>
                            </m:r>
                          </m:e>
                          <m:sub>
                            <m:r>
                              <a:rPr lang="it-IT" b="0" i="1" smtClean="0">
                                <a:latin typeface="Cambria Math" panose="02040503050406030204" pitchFamily="18" charset="0"/>
                              </a:rPr>
                              <m:t>𝑖</m:t>
                            </m:r>
                          </m:sub>
                        </m:sSub>
                      </m:e>
                    </m:d>
                  </m:oMath>
                </a14:m>
                <a:r>
                  <a:rPr lang="it-IT" dirty="0">
                    <a:solidFill>
                      <a:srgbClr val="FF0000"/>
                    </a:solidFill>
                  </a:rPr>
                  <a:t> </a:t>
                </a:r>
                <a:r>
                  <a:rPr lang="it-IT" dirty="0"/>
                  <a:t>con </a:t>
                </a:r>
                <a14:m>
                  <m:oMath xmlns:m="http://schemas.openxmlformats.org/officeDocument/2006/math">
                    <m:r>
                      <a:rPr lang="it-IT" b="0" i="1" smtClean="0">
                        <a:latin typeface="Cambria Math" panose="02040503050406030204" pitchFamily="18" charset="0"/>
                      </a:rPr>
                      <m:t>𝑖</m:t>
                    </m:r>
                    <m:r>
                      <a:rPr lang="it-IT" b="0" i="1" smtClean="0">
                        <a:latin typeface="Cambria Math" panose="02040503050406030204" pitchFamily="18" charset="0"/>
                      </a:rPr>
                      <m:t>=1,2,…</m:t>
                    </m:r>
                    <m:r>
                      <a:rPr lang="it-IT" b="0" i="1" smtClean="0">
                        <a:latin typeface="Cambria Math" panose="02040503050406030204" pitchFamily="18" charset="0"/>
                      </a:rPr>
                      <m:t>𝑛</m:t>
                    </m:r>
                  </m:oMath>
                </a14:m>
                <a:r>
                  <a:rPr lang="it-IT" dirty="0"/>
                  <a:t>. Essi vengono trattati con un set di </a:t>
                </a:r>
                <a14:m>
                  <m:oMath xmlns:m="http://schemas.openxmlformats.org/officeDocument/2006/math">
                    <m:r>
                      <a:rPr lang="it-IT" b="0" i="1" smtClean="0">
                        <a:latin typeface="Cambria Math" panose="02040503050406030204" pitchFamily="18" charset="0"/>
                      </a:rPr>
                      <m:t>𝑚</m:t>
                    </m:r>
                  </m:oMath>
                </a14:m>
                <a:r>
                  <a:rPr lang="it-IT" dirty="0">
                    <a:solidFill>
                      <a:srgbClr val="FF0000"/>
                    </a:solidFill>
                  </a:rPr>
                  <a:t> </a:t>
                </a:r>
                <a:r>
                  <a:rPr lang="it-IT" dirty="0"/>
                  <a:t>coefficienti di convoluzione, </a:t>
                </a:r>
                <a14:m>
                  <m:oMath xmlns:m="http://schemas.openxmlformats.org/officeDocument/2006/math">
                    <m:sSub>
                      <m:sSubPr>
                        <m:ctrlPr>
                          <a:rPr lang="it-IT" i="1" smtClean="0">
                            <a:latin typeface="Cambria Math" panose="02040503050406030204" pitchFamily="18" charset="0"/>
                          </a:rPr>
                        </m:ctrlPr>
                      </m:sSubPr>
                      <m:e>
                        <m:r>
                          <a:rPr lang="it-IT" b="0" i="1" smtClean="0">
                            <a:latin typeface="Cambria Math" panose="02040503050406030204" pitchFamily="18" charset="0"/>
                          </a:rPr>
                          <m:t>𝐶</m:t>
                        </m:r>
                      </m:e>
                      <m:sub>
                        <m:r>
                          <a:rPr lang="it-IT" b="0" i="1" smtClean="0">
                            <a:latin typeface="Cambria Math" panose="02040503050406030204" pitchFamily="18" charset="0"/>
                          </a:rPr>
                          <m:t>𝑖</m:t>
                        </m:r>
                      </m:sub>
                    </m:sSub>
                  </m:oMath>
                </a14:m>
                <a:r>
                  <a:rPr lang="it-IT" dirty="0"/>
                  <a:t>. I nuovi set di punti saranno </a:t>
                </a:r>
                <a14:m>
                  <m:oMath xmlns:m="http://schemas.openxmlformats.org/officeDocument/2006/math">
                    <m:d>
                      <m:dPr>
                        <m:ctrlPr>
                          <a:rPr lang="it-IT" b="0" i="1" smtClean="0">
                            <a:latin typeface="Cambria Math" panose="02040503050406030204" pitchFamily="18" charset="0"/>
                          </a:rPr>
                        </m:ctrlPr>
                      </m:dPr>
                      <m:e>
                        <m:sSub>
                          <m:sSubPr>
                            <m:ctrlPr>
                              <a:rPr lang="it-IT" b="0" i="1" smtClean="0">
                                <a:latin typeface="Cambria Math" panose="02040503050406030204" pitchFamily="18" charset="0"/>
                              </a:rPr>
                            </m:ctrlPr>
                          </m:sSubPr>
                          <m:e>
                            <m:r>
                              <a:rPr lang="it-IT" b="0" i="1" smtClean="0">
                                <a:latin typeface="Cambria Math" panose="02040503050406030204" pitchFamily="18" charset="0"/>
                              </a:rPr>
                              <m:t>𝐺𝑇𝑈</m:t>
                            </m:r>
                          </m:e>
                          <m:sub>
                            <m:r>
                              <a:rPr lang="it-IT" b="0" i="1" smtClean="0">
                                <a:latin typeface="Cambria Math" panose="02040503050406030204" pitchFamily="18" charset="0"/>
                              </a:rPr>
                              <m:t>𝑖</m:t>
                            </m:r>
                          </m:sub>
                        </m:sSub>
                        <m:r>
                          <a:rPr lang="it-IT" b="0" i="1" smtClean="0">
                            <a:latin typeface="Cambria Math" panose="02040503050406030204" pitchFamily="18" charset="0"/>
                          </a:rPr>
                          <m:t>,</m:t>
                        </m:r>
                        <m:sSubSup>
                          <m:sSubSupPr>
                            <m:ctrlPr>
                              <a:rPr lang="it-IT" i="1">
                                <a:latin typeface="Cambria Math" panose="02040503050406030204" pitchFamily="18" charset="0"/>
                              </a:rPr>
                            </m:ctrlPr>
                          </m:sSubSupPr>
                          <m:e>
                            <m:r>
                              <a:rPr lang="it-IT" i="1">
                                <a:latin typeface="Cambria Math" panose="02040503050406030204" pitchFamily="18" charset="0"/>
                              </a:rPr>
                              <m:t>𝑐𝑜𝑢𝑛𝑡𝑠</m:t>
                            </m:r>
                          </m:e>
                          <m:sub>
                            <m:r>
                              <a:rPr lang="it-IT" i="1">
                                <a:latin typeface="Cambria Math" panose="02040503050406030204" pitchFamily="18" charset="0"/>
                              </a:rPr>
                              <m:t>𝑖</m:t>
                            </m:r>
                          </m:sub>
                          <m:sup>
                            <m:r>
                              <a:rPr lang="it-IT" i="1">
                                <a:latin typeface="Cambria Math" panose="02040503050406030204" pitchFamily="18" charset="0"/>
                              </a:rPr>
                              <m:t>∗</m:t>
                            </m:r>
                          </m:sup>
                        </m:sSubSup>
                      </m:e>
                    </m:d>
                  </m:oMath>
                </a14:m>
                <a:r>
                  <a:rPr lang="it-IT" dirty="0">
                    <a:solidFill>
                      <a:srgbClr val="FF0000"/>
                    </a:solidFill>
                  </a:rPr>
                  <a:t> </a:t>
                </a:r>
                <a:r>
                  <a:rPr lang="it-IT" dirty="0"/>
                  <a:t>con  </a:t>
                </a:r>
                <a14:m>
                  <m:oMath xmlns:m="http://schemas.openxmlformats.org/officeDocument/2006/math">
                    <m:sSubSup>
                      <m:sSubSupPr>
                        <m:ctrlPr>
                          <a:rPr lang="it-IT" i="1" smtClean="0">
                            <a:latin typeface="Cambria Math" panose="02040503050406030204" pitchFamily="18" charset="0"/>
                          </a:rPr>
                        </m:ctrlPr>
                      </m:sSubSupPr>
                      <m:e>
                        <m:r>
                          <a:rPr lang="it-IT" b="0" i="1" smtClean="0">
                            <a:latin typeface="Cambria Math" panose="02040503050406030204" pitchFamily="18" charset="0"/>
                          </a:rPr>
                          <m:t>𝑐𝑜𝑢𝑛𝑡𝑠</m:t>
                        </m:r>
                      </m:e>
                      <m:sub>
                        <m:r>
                          <a:rPr lang="it-IT" b="0" i="1" smtClean="0">
                            <a:latin typeface="Cambria Math" panose="02040503050406030204" pitchFamily="18" charset="0"/>
                          </a:rPr>
                          <m:t>𝑖</m:t>
                        </m:r>
                      </m:sub>
                      <m:sup>
                        <m:r>
                          <a:rPr lang="it-IT" b="0" i="1" smtClean="0">
                            <a:latin typeface="Cambria Math" panose="02040503050406030204" pitchFamily="18" charset="0"/>
                          </a:rPr>
                          <m:t>∗</m:t>
                        </m:r>
                      </m:sup>
                    </m:sSubSup>
                    <m:r>
                      <a:rPr lang="it-IT" b="0" i="1" smtClean="0">
                        <a:latin typeface="Cambria Math" panose="02040503050406030204" pitchFamily="18" charset="0"/>
                      </a:rPr>
                      <m:t>=</m:t>
                    </m:r>
                    <m:nary>
                      <m:naryPr>
                        <m:chr m:val="∑"/>
                        <m:ctrlPr>
                          <a:rPr lang="it-IT" b="0" i="1" smtClean="0">
                            <a:latin typeface="Cambria Math" panose="02040503050406030204" pitchFamily="18" charset="0"/>
                          </a:rPr>
                        </m:ctrlPr>
                      </m:naryPr>
                      <m:sub>
                        <m:r>
                          <m:rPr>
                            <m:brk m:alnAt="23"/>
                          </m:rPr>
                          <a:rPr lang="it-IT" b="0" i="1" smtClean="0">
                            <a:latin typeface="Cambria Math" panose="02040503050406030204" pitchFamily="18" charset="0"/>
                          </a:rPr>
                          <m:t>𝑗</m:t>
                        </m:r>
                        <m:r>
                          <a:rPr lang="it-IT" b="0" i="1" smtClean="0">
                            <a:latin typeface="Cambria Math" panose="02040503050406030204" pitchFamily="18" charset="0"/>
                          </a:rPr>
                          <m:t>=</m:t>
                        </m:r>
                        <m:f>
                          <m:fPr>
                            <m:ctrlPr>
                              <a:rPr lang="it-IT" b="0" i="1" smtClean="0">
                                <a:latin typeface="Cambria Math" panose="02040503050406030204" pitchFamily="18" charset="0"/>
                              </a:rPr>
                            </m:ctrlPr>
                          </m:fPr>
                          <m:num>
                            <m:r>
                              <a:rPr lang="it-IT" b="0" i="1" smtClean="0">
                                <a:latin typeface="Cambria Math" panose="02040503050406030204" pitchFamily="18" charset="0"/>
                              </a:rPr>
                              <m:t>1−</m:t>
                            </m:r>
                            <m:r>
                              <a:rPr lang="it-IT" b="0" i="1" smtClean="0">
                                <a:latin typeface="Cambria Math" panose="02040503050406030204" pitchFamily="18" charset="0"/>
                              </a:rPr>
                              <m:t>𝑚</m:t>
                            </m:r>
                          </m:num>
                          <m:den>
                            <m:r>
                              <a:rPr lang="it-IT" b="0" i="1" smtClean="0">
                                <a:latin typeface="Cambria Math" panose="02040503050406030204" pitchFamily="18" charset="0"/>
                              </a:rPr>
                              <m:t>2</m:t>
                            </m:r>
                          </m:den>
                        </m:f>
                      </m:sub>
                      <m:sup>
                        <m:f>
                          <m:fPr>
                            <m:ctrlPr>
                              <a:rPr lang="it-IT" b="0" i="1" smtClean="0">
                                <a:latin typeface="Cambria Math" panose="02040503050406030204" pitchFamily="18" charset="0"/>
                              </a:rPr>
                            </m:ctrlPr>
                          </m:fPr>
                          <m:num>
                            <m:r>
                              <a:rPr lang="it-IT" b="0" i="1" smtClean="0">
                                <a:latin typeface="Cambria Math" panose="02040503050406030204" pitchFamily="18" charset="0"/>
                              </a:rPr>
                              <m:t>𝑚</m:t>
                            </m:r>
                            <m:r>
                              <a:rPr lang="it-IT" b="0" i="1" smtClean="0">
                                <a:latin typeface="Cambria Math" panose="02040503050406030204" pitchFamily="18" charset="0"/>
                              </a:rPr>
                              <m:t>−1</m:t>
                            </m:r>
                          </m:num>
                          <m:den>
                            <m:r>
                              <a:rPr lang="it-IT" b="0" i="1" smtClean="0">
                                <a:latin typeface="Cambria Math" panose="02040503050406030204" pitchFamily="18" charset="0"/>
                              </a:rPr>
                              <m:t>2</m:t>
                            </m:r>
                          </m:den>
                        </m:f>
                      </m:sup>
                      <m:e>
                        <m:sSub>
                          <m:sSubPr>
                            <m:ctrlPr>
                              <a:rPr lang="it-IT" b="0" i="1" smtClean="0">
                                <a:latin typeface="Cambria Math" panose="02040503050406030204" pitchFamily="18" charset="0"/>
                              </a:rPr>
                            </m:ctrlPr>
                          </m:sSubPr>
                          <m:e>
                            <m:r>
                              <a:rPr lang="it-IT" b="0" i="1" smtClean="0">
                                <a:latin typeface="Cambria Math" panose="02040503050406030204" pitchFamily="18" charset="0"/>
                              </a:rPr>
                              <m:t>𝐶</m:t>
                            </m:r>
                          </m:e>
                          <m:sub>
                            <m:r>
                              <a:rPr lang="it-IT" b="0" i="1" smtClean="0">
                                <a:latin typeface="Cambria Math" panose="02040503050406030204" pitchFamily="18" charset="0"/>
                              </a:rPr>
                              <m:t>𝑗</m:t>
                            </m:r>
                          </m:sub>
                        </m:sSub>
                        <m:sSub>
                          <m:sSubPr>
                            <m:ctrlPr>
                              <a:rPr lang="it-IT" b="0" i="1" smtClean="0">
                                <a:latin typeface="Cambria Math" panose="02040503050406030204" pitchFamily="18" charset="0"/>
                              </a:rPr>
                            </m:ctrlPr>
                          </m:sSubPr>
                          <m:e>
                            <m:r>
                              <a:rPr lang="it-IT" b="0" i="1" smtClean="0">
                                <a:latin typeface="Cambria Math" panose="02040503050406030204" pitchFamily="18" charset="0"/>
                              </a:rPr>
                              <m:t>𝑐𝑜𝑢𝑛𝑡𝑠</m:t>
                            </m:r>
                          </m:e>
                          <m:sub>
                            <m:r>
                              <a:rPr lang="it-IT" b="0" i="1" smtClean="0">
                                <a:latin typeface="Cambria Math" panose="02040503050406030204" pitchFamily="18" charset="0"/>
                              </a:rPr>
                              <m:t>𝑖</m:t>
                            </m:r>
                            <m:r>
                              <a:rPr lang="it-IT" b="0" i="1" smtClean="0">
                                <a:latin typeface="Cambria Math" panose="02040503050406030204" pitchFamily="18" charset="0"/>
                              </a:rPr>
                              <m:t>+1</m:t>
                            </m:r>
                          </m:sub>
                        </m:sSub>
                      </m:e>
                    </m:nary>
                  </m:oMath>
                </a14:m>
                <a:r>
                  <a:rPr lang="it-IT" dirty="0">
                    <a:solidFill>
                      <a:srgbClr val="FF0000"/>
                    </a:solidFill>
                  </a:rPr>
                  <a:t>   </a:t>
                </a:r>
                <a:r>
                  <a:rPr lang="it-IT" dirty="0"/>
                  <a:t>con     </a:t>
                </a:r>
                <a14:m>
                  <m:oMath xmlns:m="http://schemas.openxmlformats.org/officeDocument/2006/math">
                    <m:f>
                      <m:fPr>
                        <m:ctrlPr>
                          <a:rPr lang="it-IT" i="1" smtClean="0">
                            <a:latin typeface="Cambria Math" panose="02040503050406030204" pitchFamily="18" charset="0"/>
                          </a:rPr>
                        </m:ctrlPr>
                      </m:fPr>
                      <m:num>
                        <m:r>
                          <a:rPr lang="it-IT" b="0" i="1" smtClean="0">
                            <a:latin typeface="Cambria Math" panose="02040503050406030204" pitchFamily="18" charset="0"/>
                          </a:rPr>
                          <m:t>𝑚</m:t>
                        </m:r>
                        <m:r>
                          <a:rPr lang="it-IT" b="0" i="1" smtClean="0">
                            <a:latin typeface="Cambria Math" panose="02040503050406030204" pitchFamily="18" charset="0"/>
                          </a:rPr>
                          <m:t>+1</m:t>
                        </m:r>
                      </m:num>
                      <m:den>
                        <m:r>
                          <a:rPr lang="it-IT" b="0" i="1" smtClean="0">
                            <a:latin typeface="Cambria Math" panose="02040503050406030204" pitchFamily="18" charset="0"/>
                          </a:rPr>
                          <m:t>2</m:t>
                        </m:r>
                      </m:den>
                    </m:f>
                    <m:r>
                      <a:rPr lang="it-IT" i="1" smtClean="0">
                        <a:latin typeface="Cambria Math" panose="02040503050406030204" pitchFamily="18" charset="0"/>
                        <a:ea typeface="Cambria Math" panose="02040503050406030204" pitchFamily="18" charset="0"/>
                      </a:rPr>
                      <m:t>≤</m:t>
                    </m:r>
                    <m:r>
                      <a:rPr lang="it-IT" b="0" i="1" smtClean="0">
                        <a:latin typeface="Cambria Math" panose="02040503050406030204" pitchFamily="18" charset="0"/>
                        <a:ea typeface="Cambria Math" panose="02040503050406030204" pitchFamily="18" charset="0"/>
                      </a:rPr>
                      <m:t>𝑖</m:t>
                    </m:r>
                    <m:r>
                      <a:rPr lang="it-IT" b="0" i="1" smtClean="0">
                        <a:latin typeface="Cambria Math" panose="02040503050406030204" pitchFamily="18" charset="0"/>
                        <a:ea typeface="Cambria Math" panose="02040503050406030204" pitchFamily="18" charset="0"/>
                      </a:rPr>
                      <m:t>≤</m:t>
                    </m:r>
                    <m:r>
                      <a:rPr lang="it-IT" b="0" i="1" smtClean="0">
                        <a:latin typeface="Cambria Math" panose="02040503050406030204" pitchFamily="18" charset="0"/>
                        <a:ea typeface="Cambria Math" panose="02040503050406030204" pitchFamily="18" charset="0"/>
                      </a:rPr>
                      <m:t>𝑛</m:t>
                    </m:r>
                    <m:r>
                      <a:rPr lang="it-IT" b="0" i="1" smtClean="0">
                        <a:latin typeface="Cambria Math" panose="02040503050406030204" pitchFamily="18" charset="0"/>
                        <a:ea typeface="Cambria Math" panose="02040503050406030204" pitchFamily="18" charset="0"/>
                      </a:rPr>
                      <m:t>−</m:t>
                    </m:r>
                    <m:f>
                      <m:fPr>
                        <m:ctrlPr>
                          <a:rPr lang="it-IT" b="0" i="1" smtClean="0">
                            <a:latin typeface="Cambria Math" panose="02040503050406030204" pitchFamily="18" charset="0"/>
                            <a:ea typeface="Cambria Math" panose="02040503050406030204" pitchFamily="18" charset="0"/>
                          </a:rPr>
                        </m:ctrlPr>
                      </m:fPr>
                      <m:num>
                        <m:r>
                          <a:rPr lang="it-IT" b="0" i="1" smtClean="0">
                            <a:latin typeface="Cambria Math" panose="02040503050406030204" pitchFamily="18" charset="0"/>
                            <a:ea typeface="Cambria Math" panose="02040503050406030204" pitchFamily="18" charset="0"/>
                          </a:rPr>
                          <m:t>𝑚</m:t>
                        </m:r>
                        <m:r>
                          <a:rPr lang="it-IT" b="0" i="1" smtClean="0">
                            <a:latin typeface="Cambria Math" panose="02040503050406030204" pitchFamily="18" charset="0"/>
                            <a:ea typeface="Cambria Math" panose="02040503050406030204" pitchFamily="18" charset="0"/>
                          </a:rPr>
                          <m:t>−1</m:t>
                        </m:r>
                      </m:num>
                      <m:den>
                        <m:r>
                          <a:rPr lang="it-IT" b="0" i="1" smtClean="0">
                            <a:latin typeface="Cambria Math" panose="02040503050406030204" pitchFamily="18" charset="0"/>
                            <a:ea typeface="Cambria Math" panose="02040503050406030204" pitchFamily="18" charset="0"/>
                          </a:rPr>
                          <m:t>2</m:t>
                        </m:r>
                      </m:den>
                    </m:f>
                  </m:oMath>
                </a14:m>
                <a:endParaRPr lang="it-IT" dirty="0">
                  <a:solidFill>
                    <a:srgbClr val="FF0000"/>
                  </a:solidFill>
                </a:endParaRPr>
              </a:p>
              <a:p>
                <a:pPr marL="285750" indent="-285750">
                  <a:buClr>
                    <a:srgbClr val="E4032C"/>
                  </a:buClr>
                  <a:buFont typeface="Arial" panose="020B0604020202020204" pitchFamily="34" charset="0"/>
                  <a:buChar char="•"/>
                </a:pPr>
                <a:endParaRPr lang="it-IT" dirty="0">
                  <a:solidFill>
                    <a:srgbClr val="FF0000"/>
                  </a:solidFill>
                </a:endParaRPr>
              </a:p>
              <a:p>
                <a:pPr marL="285750" indent="-285750">
                  <a:buClr>
                    <a:srgbClr val="E4032C"/>
                  </a:buClr>
                  <a:buFont typeface="Arial" panose="020B0604020202020204" pitchFamily="34" charset="0"/>
                  <a:buChar char="•"/>
                </a:pPr>
                <a:r>
                  <a:rPr lang="it-IT" dirty="0">
                    <a:solidFill>
                      <a:srgbClr val="FF0000"/>
                    </a:solidFill>
                  </a:rPr>
                  <a:t>Interpolazione </a:t>
                </a:r>
                <a:r>
                  <a:rPr lang="it-IT" dirty="0" err="1">
                    <a:solidFill>
                      <a:srgbClr val="FF0000"/>
                    </a:solidFill>
                  </a:rPr>
                  <a:t>Akima</a:t>
                </a:r>
                <a:r>
                  <a:rPr lang="it-IT" dirty="0">
                    <a:solidFill>
                      <a:srgbClr val="FF0000"/>
                    </a:solidFill>
                  </a:rPr>
                  <a:t> </a:t>
                </a:r>
                <a:r>
                  <a:rPr lang="it-IT" dirty="0" err="1">
                    <a:solidFill>
                      <a:srgbClr val="FF0000"/>
                    </a:solidFill>
                  </a:rPr>
                  <a:t>spline</a:t>
                </a:r>
                <a:r>
                  <a:rPr lang="it-IT" dirty="0"/>
                  <a:t>, è un tipo di </a:t>
                </a:r>
                <a:r>
                  <a:rPr lang="it-IT" dirty="0" err="1"/>
                  <a:t>spline</a:t>
                </a:r>
                <a:r>
                  <a:rPr lang="it-IT" dirty="0"/>
                  <a:t> </a:t>
                </a:r>
                <a:r>
                  <a:rPr lang="it-IT" dirty="0" err="1"/>
                  <a:t>not-smoothing</a:t>
                </a:r>
                <a:r>
                  <a:rPr lang="it-IT" dirty="0"/>
                  <a:t>. Dato un insieme di punti </a:t>
                </a:r>
                <a14:m>
                  <m:oMath xmlns:m="http://schemas.openxmlformats.org/officeDocument/2006/math">
                    <m:r>
                      <a:rPr lang="it-IT" b="0" i="1" smtClean="0">
                        <a:latin typeface="Cambria Math" panose="02040503050406030204" pitchFamily="18" charset="0"/>
                      </a:rPr>
                      <m:t>(</m:t>
                    </m:r>
                    <m:sSub>
                      <m:sSubPr>
                        <m:ctrlPr>
                          <a:rPr lang="it-IT" b="0" i="1" smtClean="0">
                            <a:latin typeface="Cambria Math" panose="02040503050406030204" pitchFamily="18" charset="0"/>
                          </a:rPr>
                        </m:ctrlPr>
                      </m:sSubPr>
                      <m:e>
                        <m:r>
                          <a:rPr lang="it-IT" b="0" i="1" smtClean="0">
                            <a:latin typeface="Cambria Math" panose="02040503050406030204" pitchFamily="18" charset="0"/>
                          </a:rPr>
                          <m:t>𝐺𝑇𝑈</m:t>
                        </m:r>
                      </m:e>
                      <m:sub>
                        <m:r>
                          <a:rPr lang="it-IT" b="0" i="1" smtClean="0">
                            <a:latin typeface="Cambria Math" panose="02040503050406030204" pitchFamily="18" charset="0"/>
                          </a:rPr>
                          <m:t>𝑖</m:t>
                        </m:r>
                      </m:sub>
                    </m:sSub>
                    <m:r>
                      <a:rPr lang="it-IT" b="0" i="1" smtClean="0">
                        <a:latin typeface="Cambria Math" panose="02040503050406030204" pitchFamily="18" charset="0"/>
                      </a:rPr>
                      <m:t>,</m:t>
                    </m:r>
                    <m:sSub>
                      <m:sSubPr>
                        <m:ctrlPr>
                          <a:rPr lang="it-IT" b="0" i="1" smtClean="0">
                            <a:latin typeface="Cambria Math" panose="02040503050406030204" pitchFamily="18" charset="0"/>
                          </a:rPr>
                        </m:ctrlPr>
                      </m:sSubPr>
                      <m:e>
                        <m:r>
                          <a:rPr lang="it-IT" b="0" i="1" smtClean="0">
                            <a:latin typeface="Cambria Math" panose="02040503050406030204" pitchFamily="18" charset="0"/>
                          </a:rPr>
                          <m:t>𝑐𝑜𝑢𝑛𝑡𝑠</m:t>
                        </m:r>
                      </m:e>
                      <m:sub>
                        <m:r>
                          <a:rPr lang="it-IT" b="0" i="1" smtClean="0">
                            <a:latin typeface="Cambria Math" panose="02040503050406030204" pitchFamily="18" charset="0"/>
                          </a:rPr>
                          <m:t>𝑖</m:t>
                        </m:r>
                      </m:sub>
                    </m:sSub>
                    <m:r>
                      <a:rPr lang="it-IT" b="0" i="1" smtClean="0">
                        <a:latin typeface="Cambria Math" panose="02040503050406030204" pitchFamily="18" charset="0"/>
                      </a:rPr>
                      <m:t>)</m:t>
                    </m:r>
                  </m:oMath>
                </a14:m>
                <a:r>
                  <a:rPr lang="it-IT" dirty="0"/>
                  <a:t>, la </a:t>
                </a:r>
                <a:r>
                  <a:rPr lang="it-IT" dirty="0" err="1"/>
                  <a:t>spline</a:t>
                </a:r>
                <a:r>
                  <a:rPr lang="it-IT" dirty="0"/>
                  <a:t> sarà una funzione che li attraversa. A questi punti, la sua pendenza </a:t>
                </a:r>
                <a14:m>
                  <m:oMath xmlns:m="http://schemas.openxmlformats.org/officeDocument/2006/math">
                    <m:sSub>
                      <m:sSubPr>
                        <m:ctrlPr>
                          <a:rPr lang="it-IT" i="1" smtClean="0">
                            <a:latin typeface="Cambria Math" panose="02040503050406030204" pitchFamily="18" charset="0"/>
                          </a:rPr>
                        </m:ctrlPr>
                      </m:sSubPr>
                      <m:e>
                        <m:r>
                          <a:rPr lang="it-IT" b="0" i="1" smtClean="0">
                            <a:latin typeface="Cambria Math" panose="02040503050406030204" pitchFamily="18" charset="0"/>
                          </a:rPr>
                          <m:t>𝑠</m:t>
                        </m:r>
                      </m:e>
                      <m:sub>
                        <m:r>
                          <a:rPr lang="it-IT" b="0" i="1" smtClean="0">
                            <a:latin typeface="Cambria Math" panose="02040503050406030204" pitchFamily="18" charset="0"/>
                          </a:rPr>
                          <m:t>𝑖</m:t>
                        </m:r>
                      </m:sub>
                    </m:sSub>
                  </m:oMath>
                </a14:m>
                <a:r>
                  <a:rPr lang="it-IT" dirty="0"/>
                  <a:t> è una funzione della posizione dei punti </a:t>
                </a:r>
                <a14:m>
                  <m:oMath xmlns:m="http://schemas.openxmlformats.org/officeDocument/2006/math">
                    <m:d>
                      <m:dPr>
                        <m:ctrlPr>
                          <a:rPr lang="it-IT" b="0" i="1" smtClean="0">
                            <a:latin typeface="Cambria Math" panose="02040503050406030204" pitchFamily="18" charset="0"/>
                          </a:rPr>
                        </m:ctrlPr>
                      </m:dPr>
                      <m:e>
                        <m:sSub>
                          <m:sSubPr>
                            <m:ctrlPr>
                              <a:rPr lang="it-IT" b="0" i="1" smtClean="0">
                                <a:latin typeface="Cambria Math" panose="02040503050406030204" pitchFamily="18" charset="0"/>
                              </a:rPr>
                            </m:ctrlPr>
                          </m:sSubPr>
                          <m:e>
                            <m:r>
                              <a:rPr lang="it-IT" b="0" i="1" smtClean="0">
                                <a:latin typeface="Cambria Math" panose="02040503050406030204" pitchFamily="18" charset="0"/>
                              </a:rPr>
                              <m:t>𝐺𝑇𝑈</m:t>
                            </m:r>
                          </m:e>
                          <m:sub>
                            <m:r>
                              <a:rPr lang="it-IT" b="0" i="1" smtClean="0">
                                <a:latin typeface="Cambria Math" panose="02040503050406030204" pitchFamily="18" charset="0"/>
                              </a:rPr>
                              <m:t>𝑖</m:t>
                            </m:r>
                            <m:r>
                              <a:rPr lang="it-IT" b="0" i="1" smtClean="0">
                                <a:latin typeface="Cambria Math" panose="02040503050406030204" pitchFamily="18" charset="0"/>
                              </a:rPr>
                              <m:t>−2</m:t>
                            </m:r>
                          </m:sub>
                        </m:sSub>
                        <m:r>
                          <a:rPr lang="it-IT" b="0" i="1" smtClean="0">
                            <a:latin typeface="Cambria Math" panose="02040503050406030204" pitchFamily="18" charset="0"/>
                          </a:rPr>
                          <m:t>,</m:t>
                        </m:r>
                        <m:sSub>
                          <m:sSubPr>
                            <m:ctrlPr>
                              <a:rPr lang="it-IT" b="0" i="1" smtClean="0">
                                <a:latin typeface="Cambria Math" panose="02040503050406030204" pitchFamily="18" charset="0"/>
                              </a:rPr>
                            </m:ctrlPr>
                          </m:sSubPr>
                          <m:e>
                            <m:r>
                              <a:rPr lang="it-IT" b="0" i="1" smtClean="0">
                                <a:latin typeface="Cambria Math" panose="02040503050406030204" pitchFamily="18" charset="0"/>
                              </a:rPr>
                              <m:t>𝑐𝑜𝑢𝑛𝑡𝑠</m:t>
                            </m:r>
                          </m:e>
                          <m:sub>
                            <m:r>
                              <a:rPr lang="it-IT" b="0" i="1" smtClean="0">
                                <a:latin typeface="Cambria Math" panose="02040503050406030204" pitchFamily="18" charset="0"/>
                              </a:rPr>
                              <m:t>𝑖</m:t>
                            </m:r>
                            <m:r>
                              <a:rPr lang="it-IT" b="0" i="1" smtClean="0">
                                <a:latin typeface="Cambria Math" panose="02040503050406030204" pitchFamily="18" charset="0"/>
                              </a:rPr>
                              <m:t>−2</m:t>
                            </m:r>
                          </m:sub>
                        </m:sSub>
                      </m:e>
                    </m:d>
                  </m:oMath>
                </a14:m>
                <a:r>
                  <a:rPr lang="it-IT" dirty="0"/>
                  <a:t> fino a </a:t>
                </a:r>
                <a14:m>
                  <m:oMath xmlns:m="http://schemas.openxmlformats.org/officeDocument/2006/math">
                    <m:d>
                      <m:dPr>
                        <m:ctrlPr>
                          <a:rPr lang="it-IT" i="1">
                            <a:latin typeface="Cambria Math" panose="02040503050406030204" pitchFamily="18" charset="0"/>
                          </a:rPr>
                        </m:ctrlPr>
                      </m:dPr>
                      <m:e>
                        <m:sSub>
                          <m:sSubPr>
                            <m:ctrlPr>
                              <a:rPr lang="it-IT" i="1">
                                <a:latin typeface="Cambria Math" panose="02040503050406030204" pitchFamily="18" charset="0"/>
                              </a:rPr>
                            </m:ctrlPr>
                          </m:sSubPr>
                          <m:e>
                            <m:r>
                              <a:rPr lang="it-IT" i="1">
                                <a:latin typeface="Cambria Math" panose="02040503050406030204" pitchFamily="18" charset="0"/>
                              </a:rPr>
                              <m:t>𝐺𝑇𝑈</m:t>
                            </m:r>
                          </m:e>
                          <m:sub>
                            <m:r>
                              <a:rPr lang="it-IT" i="1">
                                <a:latin typeface="Cambria Math" panose="02040503050406030204" pitchFamily="18" charset="0"/>
                              </a:rPr>
                              <m:t>𝑖</m:t>
                            </m:r>
                            <m:r>
                              <a:rPr lang="it-IT" b="0" i="1" smtClean="0">
                                <a:latin typeface="Cambria Math" panose="02040503050406030204" pitchFamily="18" charset="0"/>
                              </a:rPr>
                              <m:t>+</m:t>
                            </m:r>
                            <m:r>
                              <a:rPr lang="it-IT" i="1">
                                <a:latin typeface="Cambria Math" panose="02040503050406030204" pitchFamily="18" charset="0"/>
                              </a:rPr>
                              <m:t>2</m:t>
                            </m:r>
                          </m:sub>
                        </m:sSub>
                        <m:r>
                          <a:rPr lang="it-IT" i="1">
                            <a:latin typeface="Cambria Math" panose="02040503050406030204" pitchFamily="18" charset="0"/>
                          </a:rPr>
                          <m:t>,</m:t>
                        </m:r>
                        <m:sSub>
                          <m:sSubPr>
                            <m:ctrlPr>
                              <a:rPr lang="it-IT" i="1">
                                <a:latin typeface="Cambria Math" panose="02040503050406030204" pitchFamily="18" charset="0"/>
                              </a:rPr>
                            </m:ctrlPr>
                          </m:sSubPr>
                          <m:e>
                            <m:r>
                              <a:rPr lang="it-IT" i="1">
                                <a:latin typeface="Cambria Math" panose="02040503050406030204" pitchFamily="18" charset="0"/>
                              </a:rPr>
                              <m:t>𝑐𝑜𝑢𝑛𝑡𝑠</m:t>
                            </m:r>
                          </m:e>
                          <m:sub>
                            <m:r>
                              <a:rPr lang="it-IT" i="1">
                                <a:latin typeface="Cambria Math" panose="02040503050406030204" pitchFamily="18" charset="0"/>
                              </a:rPr>
                              <m:t>𝑖</m:t>
                            </m:r>
                            <m:r>
                              <a:rPr lang="it-IT" b="0" i="1" smtClean="0">
                                <a:latin typeface="Cambria Math" panose="02040503050406030204" pitchFamily="18" charset="0"/>
                              </a:rPr>
                              <m:t>+</m:t>
                            </m:r>
                            <m:r>
                              <a:rPr lang="it-IT" i="1">
                                <a:latin typeface="Cambria Math" panose="02040503050406030204" pitchFamily="18" charset="0"/>
                              </a:rPr>
                              <m:t>2</m:t>
                            </m:r>
                          </m:sub>
                        </m:sSub>
                      </m:e>
                    </m:d>
                  </m:oMath>
                </a14:m>
                <a:r>
                  <a:rPr lang="it-IT" dirty="0"/>
                  <a:t>. In particolare definiamo </a:t>
                </a:r>
                <a14:m>
                  <m:oMath xmlns:m="http://schemas.openxmlformats.org/officeDocument/2006/math">
                    <m:sSub>
                      <m:sSubPr>
                        <m:ctrlPr>
                          <a:rPr lang="it-IT" i="1" smtClean="0">
                            <a:latin typeface="Cambria Math" panose="02040503050406030204" pitchFamily="18" charset="0"/>
                          </a:rPr>
                        </m:ctrlPr>
                      </m:sSubPr>
                      <m:e>
                        <m:r>
                          <a:rPr lang="it-IT" b="0" i="1" smtClean="0">
                            <a:latin typeface="Cambria Math" panose="02040503050406030204" pitchFamily="18" charset="0"/>
                          </a:rPr>
                          <m:t>𝑚</m:t>
                        </m:r>
                      </m:e>
                      <m:sub>
                        <m:r>
                          <a:rPr lang="it-IT" b="0" i="1" smtClean="0">
                            <a:latin typeface="Cambria Math" panose="02040503050406030204" pitchFamily="18" charset="0"/>
                          </a:rPr>
                          <m:t>𝑖</m:t>
                        </m:r>
                      </m:sub>
                    </m:sSub>
                  </m:oMath>
                </a14:m>
                <a:r>
                  <a:rPr lang="it-IT" dirty="0"/>
                  <a:t> come la pendenza del segmento che collega </a:t>
                </a:r>
                <a14:m>
                  <m:oMath xmlns:m="http://schemas.openxmlformats.org/officeDocument/2006/math">
                    <m:d>
                      <m:dPr>
                        <m:ctrlPr>
                          <a:rPr lang="it-IT" i="1">
                            <a:latin typeface="Cambria Math" panose="02040503050406030204" pitchFamily="18" charset="0"/>
                          </a:rPr>
                        </m:ctrlPr>
                      </m:dPr>
                      <m:e>
                        <m:sSub>
                          <m:sSubPr>
                            <m:ctrlPr>
                              <a:rPr lang="it-IT" i="1">
                                <a:latin typeface="Cambria Math" panose="02040503050406030204" pitchFamily="18" charset="0"/>
                              </a:rPr>
                            </m:ctrlPr>
                          </m:sSubPr>
                          <m:e>
                            <m:r>
                              <a:rPr lang="it-IT" i="1">
                                <a:latin typeface="Cambria Math" panose="02040503050406030204" pitchFamily="18" charset="0"/>
                              </a:rPr>
                              <m:t>𝐺𝑇𝑈</m:t>
                            </m:r>
                          </m:e>
                          <m:sub>
                            <m:r>
                              <a:rPr lang="it-IT" i="1">
                                <a:latin typeface="Cambria Math" panose="02040503050406030204" pitchFamily="18" charset="0"/>
                              </a:rPr>
                              <m:t>𝑖</m:t>
                            </m:r>
                          </m:sub>
                        </m:sSub>
                        <m:r>
                          <a:rPr lang="it-IT" i="1">
                            <a:latin typeface="Cambria Math" panose="02040503050406030204" pitchFamily="18" charset="0"/>
                          </a:rPr>
                          <m:t>,</m:t>
                        </m:r>
                        <m:sSub>
                          <m:sSubPr>
                            <m:ctrlPr>
                              <a:rPr lang="it-IT" i="1">
                                <a:latin typeface="Cambria Math" panose="02040503050406030204" pitchFamily="18" charset="0"/>
                              </a:rPr>
                            </m:ctrlPr>
                          </m:sSubPr>
                          <m:e>
                            <m:r>
                              <a:rPr lang="it-IT" i="1">
                                <a:latin typeface="Cambria Math" panose="02040503050406030204" pitchFamily="18" charset="0"/>
                              </a:rPr>
                              <m:t>𝑐𝑜𝑢𝑛𝑡𝑠</m:t>
                            </m:r>
                          </m:e>
                          <m:sub>
                            <m:r>
                              <a:rPr lang="it-IT" i="1">
                                <a:latin typeface="Cambria Math" panose="02040503050406030204" pitchFamily="18" charset="0"/>
                              </a:rPr>
                              <m:t>𝑖</m:t>
                            </m:r>
                          </m:sub>
                        </m:sSub>
                      </m:e>
                    </m:d>
                  </m:oMath>
                </a14:m>
                <a:r>
                  <a:rPr lang="it-IT" dirty="0"/>
                  <a:t> a </a:t>
                </a:r>
                <a14:m>
                  <m:oMath xmlns:m="http://schemas.openxmlformats.org/officeDocument/2006/math">
                    <m:d>
                      <m:dPr>
                        <m:ctrlPr>
                          <a:rPr lang="it-IT" i="1">
                            <a:latin typeface="Cambria Math" panose="02040503050406030204" pitchFamily="18" charset="0"/>
                          </a:rPr>
                        </m:ctrlPr>
                      </m:dPr>
                      <m:e>
                        <m:sSub>
                          <m:sSubPr>
                            <m:ctrlPr>
                              <a:rPr lang="it-IT" i="1">
                                <a:latin typeface="Cambria Math" panose="02040503050406030204" pitchFamily="18" charset="0"/>
                              </a:rPr>
                            </m:ctrlPr>
                          </m:sSubPr>
                          <m:e>
                            <m:r>
                              <a:rPr lang="it-IT" i="1">
                                <a:latin typeface="Cambria Math" panose="02040503050406030204" pitchFamily="18" charset="0"/>
                              </a:rPr>
                              <m:t>𝐺𝑇𝑈</m:t>
                            </m:r>
                          </m:e>
                          <m:sub>
                            <m:r>
                              <a:rPr lang="it-IT" i="1">
                                <a:latin typeface="Cambria Math" panose="02040503050406030204" pitchFamily="18" charset="0"/>
                              </a:rPr>
                              <m:t>𝑖</m:t>
                            </m:r>
                            <m:r>
                              <a:rPr lang="it-IT" b="0" i="1" smtClean="0">
                                <a:latin typeface="Cambria Math" panose="02040503050406030204" pitchFamily="18" charset="0"/>
                              </a:rPr>
                              <m:t>+1</m:t>
                            </m:r>
                          </m:sub>
                        </m:sSub>
                        <m:r>
                          <a:rPr lang="it-IT" i="1">
                            <a:latin typeface="Cambria Math" panose="02040503050406030204" pitchFamily="18" charset="0"/>
                          </a:rPr>
                          <m:t>,</m:t>
                        </m:r>
                        <m:sSub>
                          <m:sSubPr>
                            <m:ctrlPr>
                              <a:rPr lang="it-IT" i="1">
                                <a:latin typeface="Cambria Math" panose="02040503050406030204" pitchFamily="18" charset="0"/>
                              </a:rPr>
                            </m:ctrlPr>
                          </m:sSubPr>
                          <m:e>
                            <m:r>
                              <a:rPr lang="it-IT" i="1">
                                <a:latin typeface="Cambria Math" panose="02040503050406030204" pitchFamily="18" charset="0"/>
                              </a:rPr>
                              <m:t>𝑐𝑜𝑢𝑛𝑡𝑠</m:t>
                            </m:r>
                          </m:e>
                          <m:sub>
                            <m:r>
                              <a:rPr lang="it-IT" i="1">
                                <a:latin typeface="Cambria Math" panose="02040503050406030204" pitchFamily="18" charset="0"/>
                              </a:rPr>
                              <m:t>𝑖</m:t>
                            </m:r>
                            <m:r>
                              <a:rPr lang="it-IT" b="0" i="1" smtClean="0">
                                <a:latin typeface="Cambria Math" panose="02040503050406030204" pitchFamily="18" charset="0"/>
                              </a:rPr>
                              <m:t>+1</m:t>
                            </m:r>
                          </m:sub>
                        </m:sSub>
                      </m:e>
                    </m:d>
                    <m:r>
                      <a:rPr lang="it-IT" b="0" i="0" smtClean="0">
                        <a:latin typeface="Cambria Math" panose="02040503050406030204" pitchFamily="18" charset="0"/>
                      </a:rPr>
                      <m:t>.</m:t>
                    </m:r>
                  </m:oMath>
                </a14:m>
                <a:r>
                  <a:rPr lang="it-IT" dirty="0">
                    <a:solidFill>
                      <a:srgbClr val="FF0000"/>
                    </a:solidFill>
                  </a:rPr>
                  <a:t> </a:t>
                </a:r>
                <a:r>
                  <a:rPr lang="it-IT" dirty="0"/>
                  <a:t>La </a:t>
                </a:r>
                <a:r>
                  <a:rPr lang="it-IT" dirty="0" err="1"/>
                  <a:t>spline</a:t>
                </a:r>
                <a:r>
                  <a:rPr lang="it-IT" dirty="0"/>
                  <a:t> è definita la funzione cubica a tratti tra cui il valore compreso tra i punti </a:t>
                </a:r>
                <a14:m>
                  <m:oMath xmlns:m="http://schemas.openxmlformats.org/officeDocument/2006/math">
                    <m:sSub>
                      <m:sSubPr>
                        <m:ctrlPr>
                          <a:rPr lang="it-IT" i="1">
                            <a:latin typeface="Cambria Math" panose="02040503050406030204" pitchFamily="18" charset="0"/>
                          </a:rPr>
                        </m:ctrlPr>
                      </m:sSubPr>
                      <m:e>
                        <m:r>
                          <a:rPr lang="it-IT" i="1">
                            <a:latin typeface="Cambria Math" panose="02040503050406030204" pitchFamily="18" charset="0"/>
                          </a:rPr>
                          <m:t>𝐺𝑇𝑈</m:t>
                        </m:r>
                      </m:e>
                      <m:sub>
                        <m:r>
                          <a:rPr lang="it-IT" i="1">
                            <a:latin typeface="Cambria Math" panose="02040503050406030204" pitchFamily="18" charset="0"/>
                          </a:rPr>
                          <m:t>𝑖</m:t>
                        </m:r>
                      </m:sub>
                    </m:sSub>
                  </m:oMath>
                </a14:m>
                <a:r>
                  <a:rPr lang="it-IT" dirty="0">
                    <a:solidFill>
                      <a:srgbClr val="FF0000"/>
                    </a:solidFill>
                  </a:rPr>
                  <a:t> </a:t>
                </a:r>
                <a:r>
                  <a:rPr lang="it-IT" dirty="0"/>
                  <a:t>e </a:t>
                </a:r>
                <a14:m>
                  <m:oMath xmlns:m="http://schemas.openxmlformats.org/officeDocument/2006/math">
                    <m:sSub>
                      <m:sSubPr>
                        <m:ctrlPr>
                          <a:rPr lang="it-IT" i="1">
                            <a:latin typeface="Cambria Math" panose="02040503050406030204" pitchFamily="18" charset="0"/>
                          </a:rPr>
                        </m:ctrlPr>
                      </m:sSubPr>
                      <m:e>
                        <m:r>
                          <a:rPr lang="it-IT" i="1">
                            <a:latin typeface="Cambria Math" panose="02040503050406030204" pitchFamily="18" charset="0"/>
                          </a:rPr>
                          <m:t>𝐺𝑇𝑈</m:t>
                        </m:r>
                      </m:e>
                      <m:sub>
                        <m:r>
                          <a:rPr lang="it-IT" i="1">
                            <a:latin typeface="Cambria Math" panose="02040503050406030204" pitchFamily="18" charset="0"/>
                          </a:rPr>
                          <m:t>𝑖</m:t>
                        </m:r>
                        <m:r>
                          <a:rPr lang="it-IT" b="0" i="1" smtClean="0">
                            <a:latin typeface="Cambria Math" panose="02040503050406030204" pitchFamily="18" charset="0"/>
                          </a:rPr>
                          <m:t>+1</m:t>
                        </m:r>
                      </m:sub>
                    </m:sSub>
                  </m:oMath>
                </a14:m>
                <a:r>
                  <a:rPr lang="it-IT" dirty="0">
                    <a:solidFill>
                      <a:srgbClr val="FF0000"/>
                    </a:solidFill>
                  </a:rPr>
                  <a:t> </a:t>
                </a:r>
                <a:r>
                  <a:rPr lang="it-IT" dirty="0"/>
                  <a:t>è il polinomio cubico univoco</a:t>
                </a:r>
              </a:p>
              <a:p>
                <a:pPr>
                  <a:buClr>
                    <a:srgbClr val="E4032C"/>
                  </a:buClr>
                </a:pPr>
                <a:r>
                  <a:rPr lang="it-IT" dirty="0"/>
                  <a:t> </a:t>
                </a:r>
              </a:p>
              <a:p>
                <a:pPr algn="ctr">
                  <a:buClr>
                    <a:srgbClr val="E4032C"/>
                  </a:buClr>
                </a:pPr>
                <a14:m>
                  <m:oMath xmlns:m="http://schemas.openxmlformats.org/officeDocument/2006/math">
                    <m:sSub>
                      <m:sSubPr>
                        <m:ctrlPr>
                          <a:rPr lang="it-IT" i="1" smtClean="0">
                            <a:latin typeface="Cambria Math" panose="02040503050406030204" pitchFamily="18" charset="0"/>
                          </a:rPr>
                        </m:ctrlPr>
                      </m:sSubPr>
                      <m:e>
                        <m:r>
                          <a:rPr lang="it-IT" b="0" i="1" smtClean="0">
                            <a:latin typeface="Cambria Math" panose="02040503050406030204" pitchFamily="18" charset="0"/>
                          </a:rPr>
                          <m:t>𝑃</m:t>
                        </m:r>
                      </m:e>
                      <m:sub>
                        <m:r>
                          <a:rPr lang="it-IT" b="0" i="1" smtClean="0">
                            <a:latin typeface="Cambria Math" panose="02040503050406030204" pitchFamily="18" charset="0"/>
                          </a:rPr>
                          <m:t>𝑖</m:t>
                        </m:r>
                      </m:sub>
                    </m:sSub>
                    <m:d>
                      <m:dPr>
                        <m:ctrlPr>
                          <a:rPr lang="it-IT" b="0" i="1" smtClean="0">
                            <a:latin typeface="Cambria Math" panose="02040503050406030204" pitchFamily="18" charset="0"/>
                          </a:rPr>
                        </m:ctrlPr>
                      </m:dPr>
                      <m:e>
                        <m:r>
                          <a:rPr lang="it-IT" b="0" i="1" smtClean="0">
                            <a:latin typeface="Cambria Math" panose="02040503050406030204" pitchFamily="18" charset="0"/>
                          </a:rPr>
                          <m:t>𝐺𝑇𝑈</m:t>
                        </m:r>
                      </m:e>
                    </m:d>
                    <m:r>
                      <a:rPr lang="it-IT" b="0" i="1" smtClean="0">
                        <a:latin typeface="Cambria Math" panose="02040503050406030204" pitchFamily="18" charset="0"/>
                      </a:rPr>
                      <m:t>=</m:t>
                    </m:r>
                    <m:sSub>
                      <m:sSubPr>
                        <m:ctrlPr>
                          <a:rPr lang="it-IT" b="0" i="1" smtClean="0">
                            <a:latin typeface="Cambria Math" panose="02040503050406030204" pitchFamily="18" charset="0"/>
                          </a:rPr>
                        </m:ctrlPr>
                      </m:sSubPr>
                      <m:e>
                        <m:r>
                          <a:rPr lang="it-IT" b="0" i="1" smtClean="0">
                            <a:latin typeface="Cambria Math" panose="02040503050406030204" pitchFamily="18" charset="0"/>
                          </a:rPr>
                          <m:t>𝑎</m:t>
                        </m:r>
                      </m:e>
                      <m:sub>
                        <m:r>
                          <a:rPr lang="it-IT" b="0" i="1" smtClean="0">
                            <a:latin typeface="Cambria Math" panose="02040503050406030204" pitchFamily="18" charset="0"/>
                          </a:rPr>
                          <m:t>𝑖</m:t>
                        </m:r>
                      </m:sub>
                    </m:sSub>
                    <m:r>
                      <a:rPr lang="it-IT" b="0" i="1" smtClean="0">
                        <a:latin typeface="Cambria Math" panose="02040503050406030204" pitchFamily="18" charset="0"/>
                      </a:rPr>
                      <m:t>+</m:t>
                    </m:r>
                    <m:sSub>
                      <m:sSubPr>
                        <m:ctrlPr>
                          <a:rPr lang="it-IT" b="0" i="1" smtClean="0">
                            <a:latin typeface="Cambria Math" panose="02040503050406030204" pitchFamily="18" charset="0"/>
                          </a:rPr>
                        </m:ctrlPr>
                      </m:sSubPr>
                      <m:e>
                        <m:r>
                          <a:rPr lang="it-IT" b="0" i="1" smtClean="0">
                            <a:latin typeface="Cambria Math" panose="02040503050406030204" pitchFamily="18" charset="0"/>
                          </a:rPr>
                          <m:t>𝑏</m:t>
                        </m:r>
                      </m:e>
                      <m:sub>
                        <m:r>
                          <a:rPr lang="it-IT" b="0" i="1" smtClean="0">
                            <a:latin typeface="Cambria Math" panose="02040503050406030204" pitchFamily="18" charset="0"/>
                          </a:rPr>
                          <m:t>𝑖</m:t>
                        </m:r>
                      </m:sub>
                    </m:sSub>
                    <m:r>
                      <a:rPr lang="it-IT" b="0" i="1" smtClean="0">
                        <a:latin typeface="Cambria Math" panose="02040503050406030204" pitchFamily="18" charset="0"/>
                      </a:rPr>
                      <m:t>(</m:t>
                    </m:r>
                    <m:r>
                      <a:rPr lang="it-IT" b="0" i="1" smtClean="0">
                        <a:latin typeface="Cambria Math" panose="02040503050406030204" pitchFamily="18" charset="0"/>
                      </a:rPr>
                      <m:t>𝐺𝑇𝑈</m:t>
                    </m:r>
                    <m:r>
                      <a:rPr lang="it-IT" b="0" i="1" smtClean="0">
                        <a:latin typeface="Cambria Math" panose="02040503050406030204" pitchFamily="18" charset="0"/>
                      </a:rPr>
                      <m:t>−</m:t>
                    </m:r>
                  </m:oMath>
                </a14:m>
                <a:r>
                  <a:rPr lang="it-IT" dirty="0"/>
                  <a:t> </a:t>
                </a:r>
                <a14:m>
                  <m:oMath xmlns:m="http://schemas.openxmlformats.org/officeDocument/2006/math">
                    <m:sSub>
                      <m:sSubPr>
                        <m:ctrlPr>
                          <a:rPr lang="it-IT" i="1">
                            <a:latin typeface="Cambria Math" panose="02040503050406030204" pitchFamily="18" charset="0"/>
                          </a:rPr>
                        </m:ctrlPr>
                      </m:sSubPr>
                      <m:e>
                        <m:r>
                          <a:rPr lang="it-IT" i="1">
                            <a:latin typeface="Cambria Math" panose="02040503050406030204" pitchFamily="18" charset="0"/>
                          </a:rPr>
                          <m:t>𝐺𝑇𝑈</m:t>
                        </m:r>
                      </m:e>
                      <m:sub>
                        <m:r>
                          <a:rPr lang="it-IT" i="1">
                            <a:latin typeface="Cambria Math" panose="02040503050406030204" pitchFamily="18" charset="0"/>
                          </a:rPr>
                          <m:t>𝑖</m:t>
                        </m:r>
                      </m:sub>
                    </m:sSub>
                    <m:r>
                      <a:rPr lang="it-IT" b="0" i="0" smtClean="0">
                        <a:latin typeface="Cambria Math" panose="02040503050406030204" pitchFamily="18" charset="0"/>
                      </a:rPr>
                      <m:t>)+</m:t>
                    </m:r>
                    <m:sSub>
                      <m:sSubPr>
                        <m:ctrlPr>
                          <a:rPr lang="it-IT" b="0" i="1" smtClean="0">
                            <a:latin typeface="Cambria Math" panose="02040503050406030204" pitchFamily="18" charset="0"/>
                          </a:rPr>
                        </m:ctrlPr>
                      </m:sSubPr>
                      <m:e>
                        <m:r>
                          <a:rPr lang="it-IT" b="0" i="1" smtClean="0">
                            <a:latin typeface="Cambria Math" panose="02040503050406030204" pitchFamily="18" charset="0"/>
                          </a:rPr>
                          <m:t>𝑐</m:t>
                        </m:r>
                      </m:e>
                      <m:sub>
                        <m:r>
                          <a:rPr lang="it-IT" b="0" i="1" smtClean="0">
                            <a:latin typeface="Cambria Math" panose="02040503050406030204" pitchFamily="18" charset="0"/>
                          </a:rPr>
                          <m:t>𝑖</m:t>
                        </m:r>
                      </m:sub>
                    </m:sSub>
                    <m:sSup>
                      <m:sSupPr>
                        <m:ctrlPr>
                          <a:rPr lang="it-IT" b="0" i="1" smtClean="0">
                            <a:latin typeface="Cambria Math" panose="02040503050406030204" pitchFamily="18" charset="0"/>
                          </a:rPr>
                        </m:ctrlPr>
                      </m:sSupPr>
                      <m:e>
                        <m:r>
                          <a:rPr lang="it-IT" i="1">
                            <a:latin typeface="Cambria Math" panose="02040503050406030204" pitchFamily="18" charset="0"/>
                          </a:rPr>
                          <m:t>(</m:t>
                        </m:r>
                        <m:r>
                          <a:rPr lang="it-IT" i="1">
                            <a:latin typeface="Cambria Math" panose="02040503050406030204" pitchFamily="18" charset="0"/>
                          </a:rPr>
                          <m:t>𝐺𝑇𝑈</m:t>
                        </m:r>
                        <m:r>
                          <a:rPr lang="it-IT" i="1">
                            <a:latin typeface="Cambria Math" panose="02040503050406030204" pitchFamily="18" charset="0"/>
                          </a:rPr>
                          <m:t>−</m:t>
                        </m:r>
                        <m:r>
                          <m:rPr>
                            <m:nor/>
                          </m:rPr>
                          <a:rPr lang="it-IT" dirty="0"/>
                          <m:t> </m:t>
                        </m:r>
                        <m:sSub>
                          <m:sSubPr>
                            <m:ctrlPr>
                              <a:rPr lang="it-IT" i="1">
                                <a:latin typeface="Cambria Math" panose="02040503050406030204" pitchFamily="18" charset="0"/>
                              </a:rPr>
                            </m:ctrlPr>
                          </m:sSubPr>
                          <m:e>
                            <m:r>
                              <a:rPr lang="it-IT" i="1">
                                <a:latin typeface="Cambria Math" panose="02040503050406030204" pitchFamily="18" charset="0"/>
                              </a:rPr>
                              <m:t>𝐺𝑇𝑈</m:t>
                            </m:r>
                          </m:e>
                          <m:sub>
                            <m:r>
                              <a:rPr lang="it-IT" i="1">
                                <a:latin typeface="Cambria Math" panose="02040503050406030204" pitchFamily="18" charset="0"/>
                              </a:rPr>
                              <m:t>𝑖</m:t>
                            </m:r>
                          </m:sub>
                        </m:sSub>
                        <m:r>
                          <a:rPr lang="it-IT">
                            <a:latin typeface="Cambria Math" panose="02040503050406030204" pitchFamily="18" charset="0"/>
                          </a:rPr>
                          <m:t>)</m:t>
                        </m:r>
                      </m:e>
                      <m:sup>
                        <m:r>
                          <a:rPr lang="it-IT" b="0" i="1" smtClean="0">
                            <a:latin typeface="Cambria Math" panose="02040503050406030204" pitchFamily="18" charset="0"/>
                          </a:rPr>
                          <m:t>2</m:t>
                        </m:r>
                      </m:sup>
                    </m:sSup>
                    <m:r>
                      <a:rPr lang="it-IT" b="0" i="1" smtClean="0">
                        <a:latin typeface="Cambria Math" panose="02040503050406030204" pitchFamily="18" charset="0"/>
                      </a:rPr>
                      <m:t>+</m:t>
                    </m:r>
                    <m:sSub>
                      <m:sSubPr>
                        <m:ctrlPr>
                          <a:rPr lang="it-IT" i="1">
                            <a:latin typeface="Cambria Math" panose="02040503050406030204" pitchFamily="18" charset="0"/>
                          </a:rPr>
                        </m:ctrlPr>
                      </m:sSubPr>
                      <m:e>
                        <m:r>
                          <a:rPr lang="it-IT" b="0" i="1" smtClean="0">
                            <a:latin typeface="Cambria Math" panose="02040503050406030204" pitchFamily="18" charset="0"/>
                          </a:rPr>
                          <m:t>𝑑</m:t>
                        </m:r>
                      </m:e>
                      <m:sub>
                        <m:r>
                          <a:rPr lang="it-IT" i="1">
                            <a:latin typeface="Cambria Math" panose="02040503050406030204" pitchFamily="18" charset="0"/>
                          </a:rPr>
                          <m:t>𝑖</m:t>
                        </m:r>
                      </m:sub>
                    </m:sSub>
                    <m:sSup>
                      <m:sSupPr>
                        <m:ctrlPr>
                          <a:rPr lang="it-IT" i="1">
                            <a:latin typeface="Cambria Math" panose="02040503050406030204" pitchFamily="18" charset="0"/>
                          </a:rPr>
                        </m:ctrlPr>
                      </m:sSupPr>
                      <m:e>
                        <m:r>
                          <a:rPr lang="it-IT" i="1">
                            <a:latin typeface="Cambria Math" panose="02040503050406030204" pitchFamily="18" charset="0"/>
                          </a:rPr>
                          <m:t>(</m:t>
                        </m:r>
                        <m:r>
                          <a:rPr lang="it-IT" i="1">
                            <a:latin typeface="Cambria Math" panose="02040503050406030204" pitchFamily="18" charset="0"/>
                          </a:rPr>
                          <m:t>𝐺𝑇𝑈</m:t>
                        </m:r>
                        <m:r>
                          <a:rPr lang="it-IT" i="1">
                            <a:latin typeface="Cambria Math" panose="02040503050406030204" pitchFamily="18" charset="0"/>
                          </a:rPr>
                          <m:t>−</m:t>
                        </m:r>
                        <m:r>
                          <m:rPr>
                            <m:nor/>
                          </m:rPr>
                          <a:rPr lang="it-IT" dirty="0"/>
                          <m:t> </m:t>
                        </m:r>
                        <m:sSub>
                          <m:sSubPr>
                            <m:ctrlPr>
                              <a:rPr lang="it-IT" i="1">
                                <a:latin typeface="Cambria Math" panose="02040503050406030204" pitchFamily="18" charset="0"/>
                              </a:rPr>
                            </m:ctrlPr>
                          </m:sSubPr>
                          <m:e>
                            <m:r>
                              <a:rPr lang="it-IT" i="1">
                                <a:latin typeface="Cambria Math" panose="02040503050406030204" pitchFamily="18" charset="0"/>
                              </a:rPr>
                              <m:t>𝐺𝑇𝑈</m:t>
                            </m:r>
                          </m:e>
                          <m:sub>
                            <m:r>
                              <a:rPr lang="it-IT" i="1">
                                <a:latin typeface="Cambria Math" panose="02040503050406030204" pitchFamily="18" charset="0"/>
                              </a:rPr>
                              <m:t>𝑖</m:t>
                            </m:r>
                          </m:sub>
                        </m:sSub>
                        <m:r>
                          <a:rPr lang="it-IT">
                            <a:latin typeface="Cambria Math" panose="02040503050406030204" pitchFamily="18" charset="0"/>
                          </a:rPr>
                          <m:t>)</m:t>
                        </m:r>
                      </m:e>
                      <m:sup>
                        <m:r>
                          <a:rPr lang="it-IT" b="0" i="1" smtClean="0">
                            <a:latin typeface="Cambria Math" panose="02040503050406030204" pitchFamily="18" charset="0"/>
                          </a:rPr>
                          <m:t>3</m:t>
                        </m:r>
                      </m:sup>
                    </m:sSup>
                  </m:oMath>
                </a14:m>
                <a:endParaRPr lang="it-IT" dirty="0">
                  <a:solidFill>
                    <a:srgbClr val="FF0000"/>
                  </a:solidFill>
                </a:endParaRPr>
              </a:p>
              <a:p>
                <a:pPr algn="ctr">
                  <a:buClr>
                    <a:srgbClr val="E4032C"/>
                  </a:buClr>
                </a:pPr>
                <a:endParaRPr lang="it-IT" dirty="0">
                  <a:solidFill>
                    <a:srgbClr val="FF0000"/>
                  </a:solidFill>
                </a:endParaRPr>
              </a:p>
              <a:p>
                <a:pPr>
                  <a:buClr>
                    <a:srgbClr val="E4032C"/>
                  </a:buClr>
                </a:pPr>
                <a:r>
                  <a:rPr lang="it-IT" dirty="0"/>
                  <a:t>Dove i vari coefficienti dipendono da </a:t>
                </a:r>
                <a14:m>
                  <m:oMath xmlns:m="http://schemas.openxmlformats.org/officeDocument/2006/math">
                    <m:sSub>
                      <m:sSubPr>
                        <m:ctrlPr>
                          <a:rPr lang="it-IT" i="1" smtClean="0">
                            <a:latin typeface="Cambria Math" panose="02040503050406030204" pitchFamily="18" charset="0"/>
                          </a:rPr>
                        </m:ctrlPr>
                      </m:sSubPr>
                      <m:e>
                        <m:r>
                          <a:rPr lang="it-IT" b="0" i="1" smtClean="0">
                            <a:latin typeface="Cambria Math" panose="02040503050406030204" pitchFamily="18" charset="0"/>
                          </a:rPr>
                          <m:t>𝑠</m:t>
                        </m:r>
                      </m:e>
                      <m:sub>
                        <m:r>
                          <a:rPr lang="it-IT" b="0" i="1" smtClean="0">
                            <a:latin typeface="Cambria Math" panose="02040503050406030204" pitchFamily="18" charset="0"/>
                          </a:rPr>
                          <m:t>𝑖</m:t>
                        </m:r>
                      </m:sub>
                    </m:sSub>
                    <m:r>
                      <a:rPr lang="it-IT" b="0" i="1" smtClean="0">
                        <a:latin typeface="Cambria Math" panose="02040503050406030204" pitchFamily="18" charset="0"/>
                      </a:rPr>
                      <m:t>,</m:t>
                    </m:r>
                    <m:sSub>
                      <m:sSubPr>
                        <m:ctrlPr>
                          <a:rPr lang="it-IT" b="0" i="1" smtClean="0">
                            <a:latin typeface="Cambria Math" panose="02040503050406030204" pitchFamily="18" charset="0"/>
                          </a:rPr>
                        </m:ctrlPr>
                      </m:sSubPr>
                      <m:e>
                        <m:r>
                          <a:rPr lang="it-IT" b="0" i="1" smtClean="0">
                            <a:latin typeface="Cambria Math" panose="02040503050406030204" pitchFamily="18" charset="0"/>
                          </a:rPr>
                          <m:t>𝑚</m:t>
                        </m:r>
                      </m:e>
                      <m:sub>
                        <m:r>
                          <a:rPr lang="it-IT" b="0" i="1" smtClean="0">
                            <a:latin typeface="Cambria Math" panose="02040503050406030204" pitchFamily="18" charset="0"/>
                          </a:rPr>
                          <m:t>𝑖</m:t>
                        </m:r>
                      </m:sub>
                    </m:sSub>
                  </m:oMath>
                </a14:m>
                <a:endParaRPr lang="it-IT" dirty="0"/>
              </a:p>
            </p:txBody>
          </p:sp>
        </mc:Choice>
        <mc:Fallback xmlns="">
          <p:sp>
            <p:nvSpPr>
              <p:cNvPr id="12" name="CasellaDiTesto 11">
                <a:extLst>
                  <a:ext uri="{FF2B5EF4-FFF2-40B4-BE49-F238E27FC236}">
                    <a16:creationId xmlns:a16="http://schemas.microsoft.com/office/drawing/2014/main" id="{28C4371A-289B-65A2-6F1F-8AF625A8EF3C}"/>
                  </a:ext>
                </a:extLst>
              </p:cNvPr>
              <p:cNvSpPr txBox="1">
                <a:spLocks noRot="1" noChangeAspect="1" noMove="1" noResize="1" noEditPoints="1" noAdjustHandles="1" noChangeArrowheads="1" noChangeShapeType="1" noTextEdit="1"/>
              </p:cNvSpPr>
              <p:nvPr/>
            </p:nvSpPr>
            <p:spPr>
              <a:xfrm>
                <a:off x="1153922" y="1782146"/>
                <a:ext cx="9806400" cy="4306051"/>
              </a:xfrm>
              <a:prstGeom prst="rect">
                <a:avLst/>
              </a:prstGeom>
              <a:blipFill>
                <a:blip r:embed="rId4"/>
                <a:stretch>
                  <a:fillRect l="-497" t="-707" b="-1273"/>
                </a:stretch>
              </a:blipFill>
            </p:spPr>
            <p:txBody>
              <a:bodyPr/>
              <a:lstStyle/>
              <a:p>
                <a:r>
                  <a:rPr lang="it-IT">
                    <a:noFill/>
                  </a:rPr>
                  <a:t> </a:t>
                </a:r>
              </a:p>
            </p:txBody>
          </p:sp>
        </mc:Fallback>
      </mc:AlternateContent>
    </p:spTree>
    <p:extLst>
      <p:ext uri="{BB962C8B-B14F-4D97-AF65-F5344CB8AC3E}">
        <p14:creationId xmlns:p14="http://schemas.microsoft.com/office/powerpoint/2010/main" val="5603968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a:extLst>
              <a:ext uri="{FF2B5EF4-FFF2-40B4-BE49-F238E27FC236}">
                <a16:creationId xmlns:a16="http://schemas.microsoft.com/office/drawing/2014/main" id="{9DB66F68-A69E-DFBA-C14C-0B188B8F0D8A}"/>
              </a:ext>
            </a:extLst>
          </p:cNvPr>
          <p:cNvSpPr>
            <a:spLocks noGrp="1"/>
          </p:cNvSpPr>
          <p:nvPr>
            <p:ph type="dt" sz="half" idx="10"/>
          </p:nvPr>
        </p:nvSpPr>
        <p:spPr/>
        <p:txBody>
          <a:bodyPr/>
          <a:lstStyle/>
          <a:p>
            <a:r>
              <a:rPr lang="it-IT"/>
              <a:t>17 novembre</a:t>
            </a:r>
          </a:p>
        </p:txBody>
      </p:sp>
      <p:sp>
        <p:nvSpPr>
          <p:cNvPr id="5" name="Segnaposto piè di pagina 4">
            <a:extLst>
              <a:ext uri="{FF2B5EF4-FFF2-40B4-BE49-F238E27FC236}">
                <a16:creationId xmlns:a16="http://schemas.microsoft.com/office/drawing/2014/main" id="{2A6E0125-7F0B-F9B3-61BB-716E95F136DB}"/>
              </a:ext>
            </a:extLst>
          </p:cNvPr>
          <p:cNvSpPr>
            <a:spLocks noGrp="1"/>
          </p:cNvSpPr>
          <p:nvPr>
            <p:ph type="ftr" sz="quarter" idx="11"/>
          </p:nvPr>
        </p:nvSpPr>
        <p:spPr/>
        <p:txBody>
          <a:bodyPr/>
          <a:lstStyle/>
          <a:p>
            <a:r>
              <a:rPr lang="it-IT" dirty="0"/>
              <a:t>Francesca Ferraiuolo</a:t>
            </a:r>
          </a:p>
        </p:txBody>
      </p:sp>
      <p:sp>
        <p:nvSpPr>
          <p:cNvPr id="6" name="Segnaposto numero diapositiva 5">
            <a:extLst>
              <a:ext uri="{FF2B5EF4-FFF2-40B4-BE49-F238E27FC236}">
                <a16:creationId xmlns:a16="http://schemas.microsoft.com/office/drawing/2014/main" id="{4D34A74E-31AD-63BA-DE14-8E5C5BE7051B}"/>
              </a:ext>
            </a:extLst>
          </p:cNvPr>
          <p:cNvSpPr>
            <a:spLocks noGrp="1"/>
          </p:cNvSpPr>
          <p:nvPr>
            <p:ph type="sldNum" sz="quarter" idx="12"/>
          </p:nvPr>
        </p:nvSpPr>
        <p:spPr/>
        <p:txBody>
          <a:bodyPr/>
          <a:lstStyle/>
          <a:p>
            <a:fld id="{089C51E2-46E0-4224-9505-548D94738F32}" type="slidenum">
              <a:rPr lang="it-IT" smtClean="0"/>
              <a:t>3</a:t>
            </a:fld>
            <a:endParaRPr lang="it-IT"/>
          </a:p>
        </p:txBody>
      </p:sp>
      <p:sp>
        <p:nvSpPr>
          <p:cNvPr id="8" name="Line 6">
            <a:extLst>
              <a:ext uri="{FF2B5EF4-FFF2-40B4-BE49-F238E27FC236}">
                <a16:creationId xmlns:a16="http://schemas.microsoft.com/office/drawing/2014/main" id="{28472638-41AC-C83A-AE5F-7A46D8C21C2C}"/>
              </a:ext>
            </a:extLst>
          </p:cNvPr>
          <p:cNvSpPr>
            <a:spLocks noChangeShapeType="1"/>
          </p:cNvSpPr>
          <p:nvPr/>
        </p:nvSpPr>
        <p:spPr bwMode="auto">
          <a:xfrm flipV="1">
            <a:off x="1192800" y="6356350"/>
            <a:ext cx="9806400" cy="0"/>
          </a:xfrm>
          <a:prstGeom prst="line">
            <a:avLst/>
          </a:prstGeom>
          <a:noFill/>
          <a:ln w="50800" cap="rnd">
            <a:solidFill>
              <a:srgbClr val="E4032C">
                <a:alpha val="45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 name="Line 6">
            <a:extLst>
              <a:ext uri="{FF2B5EF4-FFF2-40B4-BE49-F238E27FC236}">
                <a16:creationId xmlns:a16="http://schemas.microsoft.com/office/drawing/2014/main" id="{D7502536-9655-1FC5-93A9-3D68ACBD75D9}"/>
              </a:ext>
            </a:extLst>
          </p:cNvPr>
          <p:cNvSpPr>
            <a:spLocks noChangeShapeType="1"/>
          </p:cNvSpPr>
          <p:nvPr/>
        </p:nvSpPr>
        <p:spPr bwMode="auto">
          <a:xfrm flipV="1">
            <a:off x="1192800" y="1444176"/>
            <a:ext cx="9806400" cy="0"/>
          </a:xfrm>
          <a:prstGeom prst="line">
            <a:avLst/>
          </a:prstGeom>
          <a:noFill/>
          <a:ln w="50800" cap="rnd">
            <a:solidFill>
              <a:srgbClr val="E4032C">
                <a:alpha val="45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0" name="CasellaDiTesto 9">
            <a:extLst>
              <a:ext uri="{FF2B5EF4-FFF2-40B4-BE49-F238E27FC236}">
                <a16:creationId xmlns:a16="http://schemas.microsoft.com/office/drawing/2014/main" id="{CB971301-6EAB-5534-2973-200631784867}"/>
              </a:ext>
            </a:extLst>
          </p:cNvPr>
          <p:cNvSpPr txBox="1"/>
          <p:nvPr/>
        </p:nvSpPr>
        <p:spPr>
          <a:xfrm>
            <a:off x="1192799" y="597160"/>
            <a:ext cx="9806399" cy="769441"/>
          </a:xfrm>
          <a:prstGeom prst="rect">
            <a:avLst/>
          </a:prstGeom>
          <a:noFill/>
        </p:spPr>
        <p:txBody>
          <a:bodyPr wrap="square" rtlCol="0">
            <a:spAutoFit/>
          </a:bodyPr>
          <a:lstStyle/>
          <a:p>
            <a:pPr algn="ctr"/>
            <a:r>
              <a:rPr lang="it-IT" sz="4400" dirty="0"/>
              <a:t>JEM-EUSO</a:t>
            </a:r>
          </a:p>
        </p:txBody>
      </p:sp>
      <p:sp>
        <p:nvSpPr>
          <p:cNvPr id="12" name="CasellaDiTesto 11">
            <a:extLst>
              <a:ext uri="{FF2B5EF4-FFF2-40B4-BE49-F238E27FC236}">
                <a16:creationId xmlns:a16="http://schemas.microsoft.com/office/drawing/2014/main" id="{F60F3A69-AAFE-2447-E489-EA48E9312381}"/>
              </a:ext>
            </a:extLst>
          </p:cNvPr>
          <p:cNvSpPr txBox="1"/>
          <p:nvPr/>
        </p:nvSpPr>
        <p:spPr>
          <a:xfrm>
            <a:off x="6095998" y="1583709"/>
            <a:ext cx="3690551" cy="4955203"/>
          </a:xfrm>
          <a:prstGeom prst="rect">
            <a:avLst/>
          </a:prstGeom>
          <a:noFill/>
        </p:spPr>
        <p:txBody>
          <a:bodyPr wrap="square" rtlCol="0">
            <a:spAutoFit/>
          </a:bodyPr>
          <a:lstStyle/>
          <a:p>
            <a:r>
              <a:rPr lang="it-IT" sz="2000" b="1" dirty="0">
                <a:solidFill>
                  <a:srgbClr val="FF0000"/>
                </a:solidFill>
              </a:rPr>
              <a:t>J</a:t>
            </a:r>
            <a:r>
              <a:rPr lang="it-IT" sz="2000" b="1" dirty="0"/>
              <a:t>oint </a:t>
            </a:r>
            <a:r>
              <a:rPr lang="it-IT" sz="2000" b="1" dirty="0">
                <a:solidFill>
                  <a:srgbClr val="FF0000"/>
                </a:solidFill>
              </a:rPr>
              <a:t>E</a:t>
            </a:r>
            <a:r>
              <a:rPr lang="it-IT" sz="2000" b="1" dirty="0"/>
              <a:t>xperiment </a:t>
            </a:r>
            <a:r>
              <a:rPr lang="it-IT" sz="2000" b="1" dirty="0">
                <a:solidFill>
                  <a:srgbClr val="FF0000"/>
                </a:solidFill>
              </a:rPr>
              <a:t>M</a:t>
            </a:r>
            <a:r>
              <a:rPr lang="it-IT" sz="2000" b="1" dirty="0"/>
              <a:t>issions</a:t>
            </a:r>
            <a:r>
              <a:rPr lang="it-IT" sz="2000" b="1" dirty="0">
                <a:solidFill>
                  <a:srgbClr val="FF0000"/>
                </a:solidFill>
              </a:rPr>
              <a:t> </a:t>
            </a:r>
            <a:r>
              <a:rPr lang="it-IT" sz="2000" b="1" dirty="0"/>
              <a:t>for</a:t>
            </a:r>
          </a:p>
          <a:p>
            <a:r>
              <a:rPr lang="it-IT" sz="2000" b="1" dirty="0">
                <a:solidFill>
                  <a:srgbClr val="FF0000"/>
                </a:solidFill>
              </a:rPr>
              <a:t>E</a:t>
            </a:r>
            <a:r>
              <a:rPr lang="it-IT" sz="2000" b="1" dirty="0"/>
              <a:t>xtreme</a:t>
            </a:r>
            <a:r>
              <a:rPr lang="it-IT" sz="2000" b="1" dirty="0">
                <a:solidFill>
                  <a:srgbClr val="FF0000"/>
                </a:solidFill>
              </a:rPr>
              <a:t> </a:t>
            </a:r>
            <a:r>
              <a:rPr lang="it-IT" sz="2000" b="1" dirty="0" err="1">
                <a:solidFill>
                  <a:srgbClr val="FF0000"/>
                </a:solidFill>
              </a:rPr>
              <a:t>U</a:t>
            </a:r>
            <a:r>
              <a:rPr lang="it-IT" sz="2000" b="1" dirty="0" err="1"/>
              <a:t>niverse</a:t>
            </a:r>
            <a:r>
              <a:rPr lang="it-IT" sz="2000" b="1" dirty="0">
                <a:solidFill>
                  <a:srgbClr val="FF0000"/>
                </a:solidFill>
              </a:rPr>
              <a:t> S</a:t>
            </a:r>
            <a:r>
              <a:rPr lang="it-IT" sz="2000" b="1" dirty="0"/>
              <a:t>pace</a:t>
            </a:r>
            <a:r>
              <a:rPr lang="it-IT" sz="2000" b="1" dirty="0">
                <a:solidFill>
                  <a:srgbClr val="FF0000"/>
                </a:solidFill>
              </a:rPr>
              <a:t> </a:t>
            </a:r>
            <a:r>
              <a:rPr lang="it-IT" sz="2000" b="1" dirty="0" err="1">
                <a:solidFill>
                  <a:srgbClr val="FF0000"/>
                </a:solidFill>
              </a:rPr>
              <a:t>O</a:t>
            </a:r>
            <a:r>
              <a:rPr lang="it-IT" sz="2000" b="1" dirty="0" err="1"/>
              <a:t>bservatory</a:t>
            </a:r>
            <a:endParaRPr lang="it-IT" sz="2000" dirty="0"/>
          </a:p>
          <a:p>
            <a:endParaRPr lang="it-IT" sz="2000" dirty="0"/>
          </a:p>
          <a:p>
            <a:pPr marL="285750" indent="-285750">
              <a:buClr>
                <a:srgbClr val="E4032C"/>
              </a:buClr>
              <a:buFont typeface="Arial" panose="020B0604020202020204" pitchFamily="34" charset="0"/>
              <a:buChar char="•"/>
            </a:pPr>
            <a:r>
              <a:rPr lang="it-IT" sz="2000" dirty="0"/>
              <a:t>Programma rivolto alla ricerca scientifica per l’osservazione degli Ultra High Energy </a:t>
            </a:r>
            <a:r>
              <a:rPr lang="it-IT" sz="2000" dirty="0" err="1"/>
              <a:t>Cosmic</a:t>
            </a:r>
            <a:r>
              <a:rPr lang="it-IT" sz="2000" dirty="0"/>
              <a:t> Rays (UHECR)</a:t>
            </a:r>
          </a:p>
          <a:p>
            <a:pPr marL="285750" indent="-285750">
              <a:buClr>
                <a:srgbClr val="E4032C"/>
              </a:buClr>
              <a:buFont typeface="Arial" panose="020B0604020202020204" pitchFamily="34" charset="0"/>
              <a:buChar char="•"/>
            </a:pPr>
            <a:endParaRPr lang="it-IT" sz="2000" dirty="0"/>
          </a:p>
          <a:p>
            <a:pPr marL="285750" indent="-285750">
              <a:buClr>
                <a:srgbClr val="E4032C"/>
              </a:buClr>
              <a:buFont typeface="Arial" panose="020B0604020202020204" pitchFamily="34" charset="0"/>
              <a:buChar char="•"/>
            </a:pPr>
            <a:r>
              <a:rPr lang="it-IT" sz="2000" dirty="0"/>
              <a:t>Altri obiettivi:</a:t>
            </a:r>
          </a:p>
          <a:p>
            <a:pPr marL="742950" lvl="1" indent="-285750">
              <a:buClr>
                <a:srgbClr val="E4032C"/>
              </a:buClr>
              <a:buFont typeface="Courier New" panose="02070309020205020404" pitchFamily="49" charset="0"/>
              <a:buChar char="o"/>
            </a:pPr>
            <a:r>
              <a:rPr lang="it-IT" sz="2000" dirty="0"/>
              <a:t>Emissione UV</a:t>
            </a:r>
          </a:p>
          <a:p>
            <a:pPr marL="742950" lvl="1" indent="-285750">
              <a:buClr>
                <a:srgbClr val="E4032C"/>
              </a:buClr>
              <a:buFont typeface="Courier New" panose="02070309020205020404" pitchFamily="49" charset="0"/>
              <a:buChar char="o"/>
            </a:pPr>
            <a:r>
              <a:rPr lang="it-IT" sz="2000" dirty="0"/>
              <a:t>Detriti spaziali</a:t>
            </a:r>
          </a:p>
          <a:p>
            <a:pPr marL="742950" lvl="1" indent="-285750">
              <a:buClr>
                <a:srgbClr val="E4032C"/>
              </a:buClr>
              <a:buFont typeface="Wingdings" panose="05000000000000000000" pitchFamily="2" charset="2"/>
              <a:buChar char="ü"/>
            </a:pPr>
            <a:r>
              <a:rPr lang="it-IT" sz="2000" dirty="0">
                <a:solidFill>
                  <a:srgbClr val="FF0000"/>
                </a:solidFill>
              </a:rPr>
              <a:t>Meteore</a:t>
            </a:r>
          </a:p>
          <a:p>
            <a:pPr marL="742950" lvl="1" indent="-285750">
              <a:buClr>
                <a:srgbClr val="E4032C"/>
              </a:buClr>
              <a:buFont typeface="Courier New" panose="02070309020205020404" pitchFamily="49" charset="0"/>
              <a:buChar char="o"/>
            </a:pPr>
            <a:r>
              <a:rPr lang="it-IT" sz="2000" dirty="0" err="1"/>
              <a:t>Nucleariti</a:t>
            </a:r>
            <a:endParaRPr lang="it-IT" sz="2000" dirty="0"/>
          </a:p>
          <a:p>
            <a:pPr marL="742950" lvl="1" indent="-285750">
              <a:buClr>
                <a:srgbClr val="E4032C"/>
              </a:buClr>
              <a:buFont typeface="Courier New" panose="02070309020205020404" pitchFamily="49" charset="0"/>
              <a:buChar char="o"/>
            </a:pPr>
            <a:r>
              <a:rPr lang="it-IT" sz="2000" dirty="0"/>
              <a:t>Fulmini, </a:t>
            </a:r>
            <a:r>
              <a:rPr lang="it-IT" sz="2000" dirty="0" err="1"/>
              <a:t>TLEs</a:t>
            </a:r>
            <a:endParaRPr lang="it-IT" sz="2000" dirty="0"/>
          </a:p>
          <a:p>
            <a:pPr lvl="1">
              <a:buClr>
                <a:srgbClr val="E4032C"/>
              </a:buClr>
            </a:pPr>
            <a:r>
              <a:rPr lang="it-IT" dirty="0"/>
              <a:t>  </a:t>
            </a:r>
          </a:p>
        </p:txBody>
      </p:sp>
      <p:pic>
        <p:nvPicPr>
          <p:cNvPr id="11" name="Google Shape;174;p26">
            <a:extLst>
              <a:ext uri="{FF2B5EF4-FFF2-40B4-BE49-F238E27FC236}">
                <a16:creationId xmlns:a16="http://schemas.microsoft.com/office/drawing/2014/main" id="{9AC796C0-B927-3DF9-4096-47F9E8DC74D7}"/>
              </a:ext>
            </a:extLst>
          </p:cNvPr>
          <p:cNvPicPr preferRelativeResize="0">
            <a:picLocks noChangeAspect="1"/>
          </p:cNvPicPr>
          <p:nvPr/>
        </p:nvPicPr>
        <p:blipFill>
          <a:blip r:embed="rId3">
            <a:alphaModFix/>
          </a:blip>
          <a:stretch>
            <a:fillRect/>
          </a:stretch>
        </p:blipFill>
        <p:spPr>
          <a:xfrm>
            <a:off x="1297056" y="1731150"/>
            <a:ext cx="4568687" cy="4338226"/>
          </a:xfrm>
          <a:prstGeom prst="rect">
            <a:avLst/>
          </a:prstGeom>
          <a:noFill/>
          <a:ln>
            <a:noFill/>
          </a:ln>
        </p:spPr>
      </p:pic>
      <p:pic>
        <p:nvPicPr>
          <p:cNvPr id="2" name="Picture 4">
            <a:extLst>
              <a:ext uri="{FF2B5EF4-FFF2-40B4-BE49-F238E27FC236}">
                <a16:creationId xmlns:a16="http://schemas.microsoft.com/office/drawing/2014/main" id="{874612D4-B006-5260-43AC-CA133290522C}"/>
              </a:ext>
            </a:extLst>
          </p:cNvPr>
          <p:cNvPicPr>
            <a:picLocks noChangeAspect="1"/>
          </p:cNvPicPr>
          <p:nvPr/>
        </p:nvPicPr>
        <p:blipFill>
          <a:blip r:embed="rId4"/>
          <a:stretch>
            <a:fillRect/>
          </a:stretch>
        </p:blipFill>
        <p:spPr>
          <a:xfrm>
            <a:off x="1553588" y="80412"/>
            <a:ext cx="1312423" cy="1286189"/>
          </a:xfrm>
          <a:prstGeom prst="rect">
            <a:avLst/>
          </a:prstGeom>
        </p:spPr>
      </p:pic>
    </p:spTree>
    <p:extLst>
      <p:ext uri="{BB962C8B-B14F-4D97-AF65-F5344CB8AC3E}">
        <p14:creationId xmlns:p14="http://schemas.microsoft.com/office/powerpoint/2010/main" val="19900432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a:extLst>
              <a:ext uri="{FF2B5EF4-FFF2-40B4-BE49-F238E27FC236}">
                <a16:creationId xmlns:a16="http://schemas.microsoft.com/office/drawing/2014/main" id="{9DB66F68-A69E-DFBA-C14C-0B188B8F0D8A}"/>
              </a:ext>
            </a:extLst>
          </p:cNvPr>
          <p:cNvSpPr>
            <a:spLocks noGrp="1"/>
          </p:cNvSpPr>
          <p:nvPr>
            <p:ph type="dt" sz="half" idx="10"/>
          </p:nvPr>
        </p:nvSpPr>
        <p:spPr/>
        <p:txBody>
          <a:bodyPr/>
          <a:lstStyle/>
          <a:p>
            <a:r>
              <a:rPr lang="it-IT"/>
              <a:t>17 novembre</a:t>
            </a:r>
          </a:p>
        </p:txBody>
      </p:sp>
      <p:sp>
        <p:nvSpPr>
          <p:cNvPr id="5" name="Segnaposto piè di pagina 4">
            <a:extLst>
              <a:ext uri="{FF2B5EF4-FFF2-40B4-BE49-F238E27FC236}">
                <a16:creationId xmlns:a16="http://schemas.microsoft.com/office/drawing/2014/main" id="{2A6E0125-7F0B-F9B3-61BB-716E95F136DB}"/>
              </a:ext>
            </a:extLst>
          </p:cNvPr>
          <p:cNvSpPr>
            <a:spLocks noGrp="1"/>
          </p:cNvSpPr>
          <p:nvPr>
            <p:ph type="ftr" sz="quarter" idx="11"/>
          </p:nvPr>
        </p:nvSpPr>
        <p:spPr/>
        <p:txBody>
          <a:bodyPr/>
          <a:lstStyle/>
          <a:p>
            <a:r>
              <a:rPr lang="it-IT" dirty="0"/>
              <a:t>Francesca Ferraiuolo</a:t>
            </a:r>
          </a:p>
        </p:txBody>
      </p:sp>
      <p:sp>
        <p:nvSpPr>
          <p:cNvPr id="6" name="Segnaposto numero diapositiva 5">
            <a:extLst>
              <a:ext uri="{FF2B5EF4-FFF2-40B4-BE49-F238E27FC236}">
                <a16:creationId xmlns:a16="http://schemas.microsoft.com/office/drawing/2014/main" id="{4D34A74E-31AD-63BA-DE14-8E5C5BE7051B}"/>
              </a:ext>
            </a:extLst>
          </p:cNvPr>
          <p:cNvSpPr>
            <a:spLocks noGrp="1"/>
          </p:cNvSpPr>
          <p:nvPr>
            <p:ph type="sldNum" sz="quarter" idx="12"/>
          </p:nvPr>
        </p:nvSpPr>
        <p:spPr/>
        <p:txBody>
          <a:bodyPr/>
          <a:lstStyle/>
          <a:p>
            <a:fld id="{089C51E2-46E0-4224-9505-548D94738F32}" type="slidenum">
              <a:rPr lang="it-IT" smtClean="0"/>
              <a:t>30</a:t>
            </a:fld>
            <a:endParaRPr lang="it-IT"/>
          </a:p>
        </p:txBody>
      </p:sp>
      <p:sp>
        <p:nvSpPr>
          <p:cNvPr id="8" name="Line 6">
            <a:extLst>
              <a:ext uri="{FF2B5EF4-FFF2-40B4-BE49-F238E27FC236}">
                <a16:creationId xmlns:a16="http://schemas.microsoft.com/office/drawing/2014/main" id="{28472638-41AC-C83A-AE5F-7A46D8C21C2C}"/>
              </a:ext>
            </a:extLst>
          </p:cNvPr>
          <p:cNvSpPr>
            <a:spLocks noChangeShapeType="1"/>
          </p:cNvSpPr>
          <p:nvPr/>
        </p:nvSpPr>
        <p:spPr bwMode="auto">
          <a:xfrm flipV="1">
            <a:off x="1192800" y="6356350"/>
            <a:ext cx="9806400" cy="0"/>
          </a:xfrm>
          <a:prstGeom prst="line">
            <a:avLst/>
          </a:prstGeom>
          <a:noFill/>
          <a:ln w="50800" cap="rnd">
            <a:solidFill>
              <a:srgbClr val="E4032C">
                <a:alpha val="45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 name="Line 6">
            <a:extLst>
              <a:ext uri="{FF2B5EF4-FFF2-40B4-BE49-F238E27FC236}">
                <a16:creationId xmlns:a16="http://schemas.microsoft.com/office/drawing/2014/main" id="{D7502536-9655-1FC5-93A9-3D68ACBD75D9}"/>
              </a:ext>
            </a:extLst>
          </p:cNvPr>
          <p:cNvSpPr>
            <a:spLocks noChangeShapeType="1"/>
          </p:cNvSpPr>
          <p:nvPr/>
        </p:nvSpPr>
        <p:spPr bwMode="auto">
          <a:xfrm flipV="1">
            <a:off x="1192800" y="1444176"/>
            <a:ext cx="9806400" cy="0"/>
          </a:xfrm>
          <a:prstGeom prst="line">
            <a:avLst/>
          </a:prstGeom>
          <a:noFill/>
          <a:ln w="50800" cap="rnd">
            <a:solidFill>
              <a:srgbClr val="E4032C">
                <a:alpha val="45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0" name="CasellaDiTesto 9">
            <a:extLst>
              <a:ext uri="{FF2B5EF4-FFF2-40B4-BE49-F238E27FC236}">
                <a16:creationId xmlns:a16="http://schemas.microsoft.com/office/drawing/2014/main" id="{CB971301-6EAB-5534-2973-200631784867}"/>
              </a:ext>
            </a:extLst>
          </p:cNvPr>
          <p:cNvSpPr txBox="1"/>
          <p:nvPr/>
        </p:nvSpPr>
        <p:spPr>
          <a:xfrm>
            <a:off x="2866010" y="624450"/>
            <a:ext cx="7565613" cy="769441"/>
          </a:xfrm>
          <a:prstGeom prst="rect">
            <a:avLst/>
          </a:prstGeom>
          <a:noFill/>
        </p:spPr>
        <p:txBody>
          <a:bodyPr wrap="square" rtlCol="0">
            <a:spAutoFit/>
          </a:bodyPr>
          <a:lstStyle/>
          <a:p>
            <a:pPr algn="ctr"/>
            <a:r>
              <a:rPr lang="it-IT" sz="4400" dirty="0"/>
              <a:t>Area visualizzata da Mini-EUSO</a:t>
            </a:r>
          </a:p>
        </p:txBody>
      </p:sp>
      <p:pic>
        <p:nvPicPr>
          <p:cNvPr id="2" name="Picture 4">
            <a:extLst>
              <a:ext uri="{FF2B5EF4-FFF2-40B4-BE49-F238E27FC236}">
                <a16:creationId xmlns:a16="http://schemas.microsoft.com/office/drawing/2014/main" id="{A5B33288-675B-26A0-5EA7-543F45A5B236}"/>
              </a:ext>
            </a:extLst>
          </p:cNvPr>
          <p:cNvPicPr>
            <a:picLocks noChangeAspect="1"/>
          </p:cNvPicPr>
          <p:nvPr/>
        </p:nvPicPr>
        <p:blipFill>
          <a:blip r:embed="rId3"/>
          <a:stretch>
            <a:fillRect/>
          </a:stretch>
        </p:blipFill>
        <p:spPr>
          <a:xfrm>
            <a:off x="1553588" y="57417"/>
            <a:ext cx="1312423" cy="1286189"/>
          </a:xfrm>
          <a:prstGeom prst="rect">
            <a:avLst/>
          </a:prstGeom>
        </p:spPr>
      </p:pic>
      <p:sp>
        <p:nvSpPr>
          <p:cNvPr id="3" name="Triangolo rettangolo 2">
            <a:extLst>
              <a:ext uri="{FF2B5EF4-FFF2-40B4-BE49-F238E27FC236}">
                <a16:creationId xmlns:a16="http://schemas.microsoft.com/office/drawing/2014/main" id="{24678203-3830-ACA5-50C2-C24CC158752C}"/>
              </a:ext>
            </a:extLst>
          </p:cNvPr>
          <p:cNvSpPr/>
          <p:nvPr/>
        </p:nvSpPr>
        <p:spPr>
          <a:xfrm>
            <a:off x="2006082" y="2202024"/>
            <a:ext cx="2565918" cy="3032443"/>
          </a:xfrm>
          <a:prstGeom prst="r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Ovale 6">
            <a:extLst>
              <a:ext uri="{FF2B5EF4-FFF2-40B4-BE49-F238E27FC236}">
                <a16:creationId xmlns:a16="http://schemas.microsoft.com/office/drawing/2014/main" id="{266A4332-B93D-0144-7CF0-3CEA4CC8DFD0}"/>
              </a:ext>
            </a:extLst>
          </p:cNvPr>
          <p:cNvSpPr/>
          <p:nvPr/>
        </p:nvSpPr>
        <p:spPr>
          <a:xfrm>
            <a:off x="1952082" y="4373463"/>
            <a:ext cx="108000" cy="1080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Ovale 10">
            <a:extLst>
              <a:ext uri="{FF2B5EF4-FFF2-40B4-BE49-F238E27FC236}">
                <a16:creationId xmlns:a16="http://schemas.microsoft.com/office/drawing/2014/main" id="{0DFA4829-01DD-E32B-6704-17F31DFBC143}"/>
              </a:ext>
            </a:extLst>
          </p:cNvPr>
          <p:cNvSpPr/>
          <p:nvPr/>
        </p:nvSpPr>
        <p:spPr>
          <a:xfrm>
            <a:off x="1939078" y="5162468"/>
            <a:ext cx="108000" cy="1080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Ovale 12">
            <a:extLst>
              <a:ext uri="{FF2B5EF4-FFF2-40B4-BE49-F238E27FC236}">
                <a16:creationId xmlns:a16="http://schemas.microsoft.com/office/drawing/2014/main" id="{A5988407-F9BC-8E47-3539-2C6883784F61}"/>
              </a:ext>
            </a:extLst>
          </p:cNvPr>
          <p:cNvSpPr/>
          <p:nvPr/>
        </p:nvSpPr>
        <p:spPr>
          <a:xfrm>
            <a:off x="1952082" y="2166023"/>
            <a:ext cx="108000" cy="10800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CasellaDiTesto 13">
            <a:extLst>
              <a:ext uri="{FF2B5EF4-FFF2-40B4-BE49-F238E27FC236}">
                <a16:creationId xmlns:a16="http://schemas.microsoft.com/office/drawing/2014/main" id="{575FD556-A2B2-A147-F81C-72D581B42C8C}"/>
              </a:ext>
            </a:extLst>
          </p:cNvPr>
          <p:cNvSpPr txBox="1"/>
          <p:nvPr/>
        </p:nvSpPr>
        <p:spPr>
          <a:xfrm>
            <a:off x="1192800" y="5085802"/>
            <a:ext cx="662473" cy="369332"/>
          </a:xfrm>
          <a:prstGeom prst="rect">
            <a:avLst/>
          </a:prstGeom>
          <a:noFill/>
        </p:spPr>
        <p:txBody>
          <a:bodyPr wrap="square" rtlCol="0">
            <a:spAutoFit/>
          </a:bodyPr>
          <a:lstStyle/>
          <a:p>
            <a:r>
              <a:rPr lang="it-IT" dirty="0">
                <a:solidFill>
                  <a:srgbClr val="00B050"/>
                </a:solidFill>
              </a:rPr>
              <a:t>Terra</a:t>
            </a:r>
          </a:p>
        </p:txBody>
      </p:sp>
      <p:sp>
        <p:nvSpPr>
          <p:cNvPr id="15" name="CasellaDiTesto 14">
            <a:extLst>
              <a:ext uri="{FF2B5EF4-FFF2-40B4-BE49-F238E27FC236}">
                <a16:creationId xmlns:a16="http://schemas.microsoft.com/office/drawing/2014/main" id="{C1BF8110-47DE-0C07-070C-12DAFB712098}"/>
              </a:ext>
            </a:extLst>
          </p:cNvPr>
          <p:cNvSpPr txBox="1"/>
          <p:nvPr/>
        </p:nvSpPr>
        <p:spPr>
          <a:xfrm>
            <a:off x="798759" y="4158297"/>
            <a:ext cx="1056514" cy="646331"/>
          </a:xfrm>
          <a:prstGeom prst="rect">
            <a:avLst/>
          </a:prstGeom>
          <a:noFill/>
        </p:spPr>
        <p:txBody>
          <a:bodyPr wrap="square" rtlCol="0">
            <a:spAutoFit/>
          </a:bodyPr>
          <a:lstStyle/>
          <a:p>
            <a:r>
              <a:rPr lang="it-IT" dirty="0">
                <a:solidFill>
                  <a:srgbClr val="E4032C"/>
                </a:solidFill>
              </a:rPr>
              <a:t>Meteora, 100 km</a:t>
            </a:r>
          </a:p>
        </p:txBody>
      </p:sp>
      <p:sp>
        <p:nvSpPr>
          <p:cNvPr id="16" name="CasellaDiTesto 15">
            <a:extLst>
              <a:ext uri="{FF2B5EF4-FFF2-40B4-BE49-F238E27FC236}">
                <a16:creationId xmlns:a16="http://schemas.microsoft.com/office/drawing/2014/main" id="{4FFCDA0F-8C16-3441-FB93-23BE25A450D4}"/>
              </a:ext>
            </a:extLst>
          </p:cNvPr>
          <p:cNvSpPr txBox="1"/>
          <p:nvPr/>
        </p:nvSpPr>
        <p:spPr>
          <a:xfrm>
            <a:off x="968866" y="1915535"/>
            <a:ext cx="886407" cy="646331"/>
          </a:xfrm>
          <a:prstGeom prst="rect">
            <a:avLst/>
          </a:prstGeom>
          <a:noFill/>
        </p:spPr>
        <p:txBody>
          <a:bodyPr wrap="square" rtlCol="0">
            <a:spAutoFit/>
          </a:bodyPr>
          <a:lstStyle/>
          <a:p>
            <a:r>
              <a:rPr lang="it-IT" dirty="0">
                <a:solidFill>
                  <a:srgbClr val="0070C0"/>
                </a:solidFill>
              </a:rPr>
              <a:t>ISS, 400 km</a:t>
            </a:r>
          </a:p>
        </p:txBody>
      </p:sp>
      <p:sp>
        <p:nvSpPr>
          <p:cNvPr id="23" name="Figura a mano libera: forma 22">
            <a:extLst>
              <a:ext uri="{FF2B5EF4-FFF2-40B4-BE49-F238E27FC236}">
                <a16:creationId xmlns:a16="http://schemas.microsoft.com/office/drawing/2014/main" id="{EB3E4095-30AF-5BC1-6375-E6C06404A1A5}"/>
              </a:ext>
            </a:extLst>
          </p:cNvPr>
          <p:cNvSpPr/>
          <p:nvPr/>
        </p:nvSpPr>
        <p:spPr>
          <a:xfrm>
            <a:off x="2006082" y="2724539"/>
            <a:ext cx="457200" cy="305145"/>
          </a:xfrm>
          <a:custGeom>
            <a:avLst/>
            <a:gdLst>
              <a:gd name="connsiteX0" fmla="*/ 0 w 457200"/>
              <a:gd name="connsiteY0" fmla="*/ 177281 h 305145"/>
              <a:gd name="connsiteX1" fmla="*/ 279918 w 457200"/>
              <a:gd name="connsiteY1" fmla="*/ 298579 h 305145"/>
              <a:gd name="connsiteX2" fmla="*/ 457200 w 457200"/>
              <a:gd name="connsiteY2" fmla="*/ 0 h 305145"/>
            </a:gdLst>
            <a:ahLst/>
            <a:cxnLst>
              <a:cxn ang="0">
                <a:pos x="connsiteX0" y="connsiteY0"/>
              </a:cxn>
              <a:cxn ang="0">
                <a:pos x="connsiteX1" y="connsiteY1"/>
              </a:cxn>
              <a:cxn ang="0">
                <a:pos x="connsiteX2" y="connsiteY2"/>
              </a:cxn>
            </a:cxnLst>
            <a:rect l="l" t="t" r="r" b="b"/>
            <a:pathLst>
              <a:path w="457200" h="305145">
                <a:moveTo>
                  <a:pt x="0" y="177281"/>
                </a:moveTo>
                <a:cubicBezTo>
                  <a:pt x="101859" y="252703"/>
                  <a:pt x="203718" y="328126"/>
                  <a:pt x="279918" y="298579"/>
                </a:cubicBezTo>
                <a:cubicBezTo>
                  <a:pt x="356118" y="269032"/>
                  <a:pt x="406659" y="134516"/>
                  <a:pt x="457200" y="0"/>
                </a:cubicBezTo>
              </a:path>
            </a:pathLst>
          </a:cu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mc:AlternateContent xmlns:mc="http://schemas.openxmlformats.org/markup-compatibility/2006" xmlns:a14="http://schemas.microsoft.com/office/drawing/2010/main">
        <mc:Choice Requires="a14">
          <p:sp>
            <p:nvSpPr>
              <p:cNvPr id="24" name="CasellaDiTesto 23">
                <a:extLst>
                  <a:ext uri="{FF2B5EF4-FFF2-40B4-BE49-F238E27FC236}">
                    <a16:creationId xmlns:a16="http://schemas.microsoft.com/office/drawing/2014/main" id="{3A60B30B-6D83-D179-060C-A230EE2D6F64}"/>
                  </a:ext>
                </a:extLst>
              </p:cNvPr>
              <p:cNvSpPr txBox="1"/>
              <p:nvPr/>
            </p:nvSpPr>
            <p:spPr>
              <a:xfrm>
                <a:off x="2174033" y="3093546"/>
                <a:ext cx="57849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it-IT" i="1" smtClean="0">
                          <a:solidFill>
                            <a:srgbClr val="FFC000"/>
                          </a:solidFill>
                          <a:latin typeface="Cambria Math" panose="02040503050406030204" pitchFamily="18" charset="0"/>
                        </a:rPr>
                        <m:t>2</m:t>
                      </m:r>
                      <m:r>
                        <a:rPr lang="it-IT" b="0" i="1" smtClean="0">
                          <a:solidFill>
                            <a:srgbClr val="FFC000"/>
                          </a:solidFill>
                          <a:latin typeface="Cambria Math" panose="02040503050406030204" pitchFamily="18" charset="0"/>
                        </a:rPr>
                        <m:t>2°</m:t>
                      </m:r>
                    </m:oMath>
                  </m:oMathPara>
                </a14:m>
                <a:endParaRPr lang="it-IT" dirty="0">
                  <a:solidFill>
                    <a:srgbClr val="FFC000"/>
                  </a:solidFill>
                </a:endParaRPr>
              </a:p>
            </p:txBody>
          </p:sp>
        </mc:Choice>
        <mc:Fallback xmlns="">
          <p:sp>
            <p:nvSpPr>
              <p:cNvPr id="24" name="CasellaDiTesto 23">
                <a:extLst>
                  <a:ext uri="{FF2B5EF4-FFF2-40B4-BE49-F238E27FC236}">
                    <a16:creationId xmlns:a16="http://schemas.microsoft.com/office/drawing/2014/main" id="{3A60B30B-6D83-D179-060C-A230EE2D6F64}"/>
                  </a:ext>
                </a:extLst>
              </p:cNvPr>
              <p:cNvSpPr txBox="1">
                <a:spLocks noRot="1" noChangeAspect="1" noMove="1" noResize="1" noEditPoints="1" noAdjustHandles="1" noChangeArrowheads="1" noChangeShapeType="1" noTextEdit="1"/>
              </p:cNvSpPr>
              <p:nvPr/>
            </p:nvSpPr>
            <p:spPr>
              <a:xfrm>
                <a:off x="2174033" y="3093546"/>
                <a:ext cx="578498" cy="369332"/>
              </a:xfrm>
              <a:prstGeom prst="rect">
                <a:avLst/>
              </a:prstGeom>
              <a:blipFill>
                <a:blip r:embed="rId4"/>
                <a:stretch>
                  <a:fillRect/>
                </a:stretch>
              </a:blipFill>
            </p:spPr>
            <p:txBody>
              <a:bodyPr/>
              <a:lstStyle/>
              <a:p>
                <a:r>
                  <a:rPr lang="it-IT">
                    <a:noFill/>
                  </a:rPr>
                  <a:t> </a:t>
                </a:r>
              </a:p>
            </p:txBody>
          </p:sp>
        </mc:Fallback>
      </mc:AlternateContent>
      <p:sp>
        <p:nvSpPr>
          <p:cNvPr id="25" name="CasellaDiTesto 24">
            <a:extLst>
              <a:ext uri="{FF2B5EF4-FFF2-40B4-BE49-F238E27FC236}">
                <a16:creationId xmlns:a16="http://schemas.microsoft.com/office/drawing/2014/main" id="{EA8D38FA-B492-881D-82BB-322DAAAA5CD8}"/>
              </a:ext>
            </a:extLst>
          </p:cNvPr>
          <p:cNvSpPr txBox="1"/>
          <p:nvPr/>
        </p:nvSpPr>
        <p:spPr>
          <a:xfrm>
            <a:off x="1929222" y="5319535"/>
            <a:ext cx="45719" cy="369332"/>
          </a:xfrm>
          <a:prstGeom prst="rect">
            <a:avLst/>
          </a:prstGeom>
          <a:noFill/>
        </p:spPr>
        <p:txBody>
          <a:bodyPr wrap="square" rtlCol="0">
            <a:spAutoFit/>
          </a:bodyPr>
          <a:lstStyle/>
          <a:p>
            <a:r>
              <a:rPr lang="it-IT" dirty="0"/>
              <a:t>A</a:t>
            </a:r>
          </a:p>
        </p:txBody>
      </p:sp>
      <p:sp>
        <p:nvSpPr>
          <p:cNvPr id="26" name="CasellaDiTesto 25">
            <a:extLst>
              <a:ext uri="{FF2B5EF4-FFF2-40B4-BE49-F238E27FC236}">
                <a16:creationId xmlns:a16="http://schemas.microsoft.com/office/drawing/2014/main" id="{DFF72BCC-26DF-C4D9-708A-7A02E1A2F234}"/>
              </a:ext>
            </a:extLst>
          </p:cNvPr>
          <p:cNvSpPr txBox="1"/>
          <p:nvPr/>
        </p:nvSpPr>
        <p:spPr>
          <a:xfrm>
            <a:off x="4526281" y="5319535"/>
            <a:ext cx="45719" cy="369332"/>
          </a:xfrm>
          <a:prstGeom prst="rect">
            <a:avLst/>
          </a:prstGeom>
          <a:noFill/>
        </p:spPr>
        <p:txBody>
          <a:bodyPr wrap="square" rtlCol="0">
            <a:spAutoFit/>
          </a:bodyPr>
          <a:lstStyle/>
          <a:p>
            <a:r>
              <a:rPr lang="it-IT" dirty="0"/>
              <a:t>B</a:t>
            </a:r>
          </a:p>
        </p:txBody>
      </p:sp>
      <mc:AlternateContent xmlns:mc="http://schemas.openxmlformats.org/markup-compatibility/2006" xmlns:a14="http://schemas.microsoft.com/office/drawing/2010/main">
        <mc:Choice Requires="a14">
          <p:sp>
            <p:nvSpPr>
              <p:cNvPr id="27" name="CasellaDiTesto 26">
                <a:extLst>
                  <a:ext uri="{FF2B5EF4-FFF2-40B4-BE49-F238E27FC236}">
                    <a16:creationId xmlns:a16="http://schemas.microsoft.com/office/drawing/2014/main" id="{CD1FECA4-CCB5-0F51-0AFA-01D3D341A83A}"/>
                  </a:ext>
                </a:extLst>
              </p:cNvPr>
              <p:cNvSpPr txBox="1"/>
              <p:nvPr/>
            </p:nvSpPr>
            <p:spPr>
              <a:xfrm>
                <a:off x="5640355" y="2971800"/>
                <a:ext cx="4186146" cy="110799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it-IT" sz="2400" b="0" i="1" smtClean="0">
                          <a:latin typeface="Cambria Math" panose="02040503050406030204" pitchFamily="18" charset="0"/>
                        </a:rPr>
                        <m:t>𝐴𝐵</m:t>
                      </m:r>
                      <m:r>
                        <a:rPr lang="it-IT" sz="2400" b="0" i="1" smtClean="0">
                          <a:latin typeface="Cambria Math" panose="02040503050406030204" pitchFamily="18" charset="0"/>
                        </a:rPr>
                        <m:t>=300 </m:t>
                      </m:r>
                      <m:r>
                        <a:rPr lang="it-IT" sz="2400" b="0" i="1" smtClean="0">
                          <a:latin typeface="Cambria Math" panose="02040503050406030204" pitchFamily="18" charset="0"/>
                        </a:rPr>
                        <m:t>𝑘𝑚</m:t>
                      </m:r>
                      <m:r>
                        <a:rPr lang="it-IT" sz="2400" b="0" i="1" smtClean="0">
                          <a:latin typeface="Cambria Math" panose="02040503050406030204" pitchFamily="18" charset="0"/>
                        </a:rPr>
                        <m:t> ×</m:t>
                      </m:r>
                      <m:func>
                        <m:funcPr>
                          <m:ctrlPr>
                            <a:rPr lang="it-IT" sz="2400" b="0" i="1" smtClean="0">
                              <a:latin typeface="Cambria Math" panose="02040503050406030204" pitchFamily="18" charset="0"/>
                              <a:ea typeface="Cambria Math" panose="02040503050406030204" pitchFamily="18" charset="0"/>
                            </a:rPr>
                          </m:ctrlPr>
                        </m:funcPr>
                        <m:fName>
                          <m:r>
                            <m:rPr>
                              <m:sty m:val="p"/>
                            </m:rPr>
                            <a:rPr lang="it-IT" sz="2400" b="0" i="0" smtClean="0">
                              <a:latin typeface="Cambria Math" panose="02040503050406030204" pitchFamily="18" charset="0"/>
                              <a:ea typeface="Cambria Math" panose="02040503050406030204" pitchFamily="18" charset="0"/>
                            </a:rPr>
                            <m:t>tg</m:t>
                          </m:r>
                        </m:fName>
                        <m:e>
                          <m:d>
                            <m:dPr>
                              <m:ctrlPr>
                                <a:rPr lang="it-IT" sz="2400" b="0" i="1" smtClean="0">
                                  <a:latin typeface="Cambria Math" panose="02040503050406030204" pitchFamily="18" charset="0"/>
                                  <a:ea typeface="Cambria Math" panose="02040503050406030204" pitchFamily="18" charset="0"/>
                                </a:rPr>
                              </m:ctrlPr>
                            </m:dPr>
                            <m:e>
                              <m:r>
                                <a:rPr lang="it-IT" sz="2400" b="0" i="1" smtClean="0">
                                  <a:latin typeface="Cambria Math" panose="02040503050406030204" pitchFamily="18" charset="0"/>
                                  <a:ea typeface="Cambria Math" panose="02040503050406030204" pitchFamily="18" charset="0"/>
                                </a:rPr>
                                <m:t>22°</m:t>
                              </m:r>
                            </m:e>
                          </m:d>
                        </m:e>
                      </m:func>
                      <m:r>
                        <a:rPr lang="it-IT" sz="2400" i="1">
                          <a:latin typeface="Cambria Math" panose="02040503050406030204" pitchFamily="18" charset="0"/>
                          <a:ea typeface="Cambria Math" panose="02040503050406030204" pitchFamily="18" charset="0"/>
                        </a:rPr>
                        <m:t>≅</m:t>
                      </m:r>
                      <m:r>
                        <a:rPr lang="it-IT" sz="2400" b="0" i="1" smtClean="0">
                          <a:latin typeface="Cambria Math" panose="02040503050406030204" pitchFamily="18" charset="0"/>
                          <a:ea typeface="Cambria Math" panose="02040503050406030204" pitchFamily="18" charset="0"/>
                        </a:rPr>
                        <m:t>121</m:t>
                      </m:r>
                    </m:oMath>
                  </m:oMathPara>
                </a14:m>
                <a:endParaRPr lang="it-IT" sz="2400" b="0" dirty="0">
                  <a:ea typeface="Cambria Math" panose="02040503050406030204" pitchFamily="18" charset="0"/>
                </a:endParaRPr>
              </a:p>
              <a:p>
                <a:endParaRPr lang="it-IT" sz="2400" dirty="0"/>
              </a:p>
              <a:p>
                <a:pPr/>
                <a14:m>
                  <m:oMathPara xmlns:m="http://schemas.openxmlformats.org/officeDocument/2006/math">
                    <m:oMathParaPr>
                      <m:jc m:val="left"/>
                    </m:oMathParaPr>
                    <m:oMath xmlns:m="http://schemas.openxmlformats.org/officeDocument/2006/math">
                      <m:r>
                        <a:rPr lang="it-IT" sz="2400" b="0" i="1" smtClean="0">
                          <a:latin typeface="Cambria Math" panose="02040503050406030204" pitchFamily="18" charset="0"/>
                        </a:rPr>
                        <m:t>𝐴𝑟𝑒𝑎</m:t>
                      </m:r>
                      <m:r>
                        <a:rPr lang="it-IT" sz="2400" b="0" i="1" smtClean="0">
                          <a:latin typeface="Cambria Math" panose="02040503050406030204" pitchFamily="18" charset="0"/>
                        </a:rPr>
                        <m:t>=</m:t>
                      </m:r>
                      <m:sSup>
                        <m:sSupPr>
                          <m:ctrlPr>
                            <a:rPr lang="it-IT" sz="2400" b="0" i="1" smtClean="0">
                              <a:latin typeface="Cambria Math" panose="02040503050406030204" pitchFamily="18" charset="0"/>
                            </a:rPr>
                          </m:ctrlPr>
                        </m:sSupPr>
                        <m:e>
                          <m:d>
                            <m:dPr>
                              <m:ctrlPr>
                                <a:rPr lang="it-IT" sz="2400" b="0" i="1" smtClean="0">
                                  <a:latin typeface="Cambria Math" panose="02040503050406030204" pitchFamily="18" charset="0"/>
                                </a:rPr>
                              </m:ctrlPr>
                            </m:dPr>
                            <m:e>
                              <m:r>
                                <a:rPr lang="it-IT" sz="2400" b="0" i="1" smtClean="0">
                                  <a:latin typeface="Cambria Math" panose="02040503050406030204" pitchFamily="18" charset="0"/>
                                </a:rPr>
                                <m:t>2</m:t>
                              </m:r>
                              <m:r>
                                <a:rPr lang="it-IT" sz="2400" b="0" i="1" smtClean="0">
                                  <a:latin typeface="Cambria Math" panose="02040503050406030204" pitchFamily="18" charset="0"/>
                                </a:rPr>
                                <m:t>𝐴𝐵</m:t>
                              </m:r>
                            </m:e>
                          </m:d>
                        </m:e>
                        <m:sup>
                          <m:r>
                            <a:rPr lang="it-IT" sz="2400" b="0" i="1" smtClean="0">
                              <a:latin typeface="Cambria Math" panose="02040503050406030204" pitchFamily="18" charset="0"/>
                            </a:rPr>
                            <m:t>2</m:t>
                          </m:r>
                        </m:sup>
                      </m:sSup>
                    </m:oMath>
                  </m:oMathPara>
                </a14:m>
                <a:endParaRPr lang="it-IT" sz="2400" dirty="0"/>
              </a:p>
            </p:txBody>
          </p:sp>
        </mc:Choice>
        <mc:Fallback xmlns="">
          <p:sp>
            <p:nvSpPr>
              <p:cNvPr id="27" name="CasellaDiTesto 26">
                <a:extLst>
                  <a:ext uri="{FF2B5EF4-FFF2-40B4-BE49-F238E27FC236}">
                    <a16:creationId xmlns:a16="http://schemas.microsoft.com/office/drawing/2014/main" id="{CD1FECA4-CCB5-0F51-0AFA-01D3D341A83A}"/>
                  </a:ext>
                </a:extLst>
              </p:cNvPr>
              <p:cNvSpPr txBox="1">
                <a:spLocks noRot="1" noChangeAspect="1" noMove="1" noResize="1" noEditPoints="1" noAdjustHandles="1" noChangeArrowheads="1" noChangeShapeType="1" noTextEdit="1"/>
              </p:cNvSpPr>
              <p:nvPr/>
            </p:nvSpPr>
            <p:spPr>
              <a:xfrm>
                <a:off x="5640355" y="2971800"/>
                <a:ext cx="4186146" cy="1107996"/>
              </a:xfrm>
              <a:prstGeom prst="rect">
                <a:avLst/>
              </a:prstGeom>
              <a:blipFill>
                <a:blip r:embed="rId5"/>
                <a:stretch>
                  <a:fillRect l="-2475" r="-1456" b="-1657"/>
                </a:stretch>
              </a:blipFill>
            </p:spPr>
            <p:txBody>
              <a:bodyPr/>
              <a:lstStyle/>
              <a:p>
                <a:r>
                  <a:rPr lang="it-IT">
                    <a:noFill/>
                  </a:rPr>
                  <a:t> </a:t>
                </a:r>
              </a:p>
            </p:txBody>
          </p:sp>
        </mc:Fallback>
      </mc:AlternateContent>
    </p:spTree>
    <p:extLst>
      <p:ext uri="{BB962C8B-B14F-4D97-AF65-F5344CB8AC3E}">
        <p14:creationId xmlns:p14="http://schemas.microsoft.com/office/powerpoint/2010/main" val="29084208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a:extLst>
              <a:ext uri="{FF2B5EF4-FFF2-40B4-BE49-F238E27FC236}">
                <a16:creationId xmlns:a16="http://schemas.microsoft.com/office/drawing/2014/main" id="{9DB66F68-A69E-DFBA-C14C-0B188B8F0D8A}"/>
              </a:ext>
            </a:extLst>
          </p:cNvPr>
          <p:cNvSpPr>
            <a:spLocks noGrp="1"/>
          </p:cNvSpPr>
          <p:nvPr>
            <p:ph type="dt" sz="half" idx="10"/>
          </p:nvPr>
        </p:nvSpPr>
        <p:spPr/>
        <p:txBody>
          <a:bodyPr/>
          <a:lstStyle/>
          <a:p>
            <a:r>
              <a:rPr lang="it-IT"/>
              <a:t>17 novembre</a:t>
            </a:r>
          </a:p>
        </p:txBody>
      </p:sp>
      <p:sp>
        <p:nvSpPr>
          <p:cNvPr id="5" name="Segnaposto piè di pagina 4">
            <a:extLst>
              <a:ext uri="{FF2B5EF4-FFF2-40B4-BE49-F238E27FC236}">
                <a16:creationId xmlns:a16="http://schemas.microsoft.com/office/drawing/2014/main" id="{2A6E0125-7F0B-F9B3-61BB-716E95F136DB}"/>
              </a:ext>
            </a:extLst>
          </p:cNvPr>
          <p:cNvSpPr>
            <a:spLocks noGrp="1"/>
          </p:cNvSpPr>
          <p:nvPr>
            <p:ph type="ftr" sz="quarter" idx="11"/>
          </p:nvPr>
        </p:nvSpPr>
        <p:spPr/>
        <p:txBody>
          <a:bodyPr/>
          <a:lstStyle/>
          <a:p>
            <a:r>
              <a:rPr lang="it-IT" dirty="0"/>
              <a:t>Francesca Ferraiuolo</a:t>
            </a:r>
          </a:p>
        </p:txBody>
      </p:sp>
      <p:sp>
        <p:nvSpPr>
          <p:cNvPr id="6" name="Segnaposto numero diapositiva 5">
            <a:extLst>
              <a:ext uri="{FF2B5EF4-FFF2-40B4-BE49-F238E27FC236}">
                <a16:creationId xmlns:a16="http://schemas.microsoft.com/office/drawing/2014/main" id="{4D34A74E-31AD-63BA-DE14-8E5C5BE7051B}"/>
              </a:ext>
            </a:extLst>
          </p:cNvPr>
          <p:cNvSpPr>
            <a:spLocks noGrp="1"/>
          </p:cNvSpPr>
          <p:nvPr>
            <p:ph type="sldNum" sz="quarter" idx="12"/>
          </p:nvPr>
        </p:nvSpPr>
        <p:spPr/>
        <p:txBody>
          <a:bodyPr/>
          <a:lstStyle/>
          <a:p>
            <a:fld id="{089C51E2-46E0-4224-9505-548D94738F32}" type="slidenum">
              <a:rPr lang="it-IT" smtClean="0"/>
              <a:t>4</a:t>
            </a:fld>
            <a:endParaRPr lang="it-IT"/>
          </a:p>
        </p:txBody>
      </p:sp>
      <p:sp>
        <p:nvSpPr>
          <p:cNvPr id="8" name="Line 6">
            <a:extLst>
              <a:ext uri="{FF2B5EF4-FFF2-40B4-BE49-F238E27FC236}">
                <a16:creationId xmlns:a16="http://schemas.microsoft.com/office/drawing/2014/main" id="{28472638-41AC-C83A-AE5F-7A46D8C21C2C}"/>
              </a:ext>
            </a:extLst>
          </p:cNvPr>
          <p:cNvSpPr>
            <a:spLocks noChangeShapeType="1"/>
          </p:cNvSpPr>
          <p:nvPr/>
        </p:nvSpPr>
        <p:spPr bwMode="auto">
          <a:xfrm flipV="1">
            <a:off x="1192800" y="6356350"/>
            <a:ext cx="9806400" cy="0"/>
          </a:xfrm>
          <a:prstGeom prst="line">
            <a:avLst/>
          </a:prstGeom>
          <a:noFill/>
          <a:ln w="50800" cap="rnd">
            <a:solidFill>
              <a:srgbClr val="E4032C">
                <a:alpha val="45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 name="Line 6">
            <a:extLst>
              <a:ext uri="{FF2B5EF4-FFF2-40B4-BE49-F238E27FC236}">
                <a16:creationId xmlns:a16="http://schemas.microsoft.com/office/drawing/2014/main" id="{D7502536-9655-1FC5-93A9-3D68ACBD75D9}"/>
              </a:ext>
            </a:extLst>
          </p:cNvPr>
          <p:cNvSpPr>
            <a:spLocks noChangeShapeType="1"/>
          </p:cNvSpPr>
          <p:nvPr/>
        </p:nvSpPr>
        <p:spPr bwMode="auto">
          <a:xfrm flipV="1">
            <a:off x="1192800" y="1444176"/>
            <a:ext cx="9806400" cy="0"/>
          </a:xfrm>
          <a:prstGeom prst="line">
            <a:avLst/>
          </a:prstGeom>
          <a:noFill/>
          <a:ln w="50800" cap="rnd">
            <a:solidFill>
              <a:srgbClr val="E4032C">
                <a:alpha val="45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0" name="CasellaDiTesto 9">
            <a:extLst>
              <a:ext uri="{FF2B5EF4-FFF2-40B4-BE49-F238E27FC236}">
                <a16:creationId xmlns:a16="http://schemas.microsoft.com/office/drawing/2014/main" id="{CB971301-6EAB-5534-2973-200631784867}"/>
              </a:ext>
            </a:extLst>
          </p:cNvPr>
          <p:cNvSpPr txBox="1"/>
          <p:nvPr/>
        </p:nvSpPr>
        <p:spPr>
          <a:xfrm>
            <a:off x="1192799" y="597160"/>
            <a:ext cx="9806399" cy="769441"/>
          </a:xfrm>
          <a:prstGeom prst="rect">
            <a:avLst/>
          </a:prstGeom>
          <a:noFill/>
        </p:spPr>
        <p:txBody>
          <a:bodyPr wrap="square" rtlCol="0">
            <a:spAutoFit/>
          </a:bodyPr>
          <a:lstStyle/>
          <a:p>
            <a:pPr algn="ctr"/>
            <a:r>
              <a:rPr lang="it-IT" sz="4400" dirty="0"/>
              <a:t>Mini-EUSO </a:t>
            </a:r>
          </a:p>
        </p:txBody>
      </p:sp>
      <p:sp>
        <p:nvSpPr>
          <p:cNvPr id="12" name="CasellaDiTesto 11">
            <a:extLst>
              <a:ext uri="{FF2B5EF4-FFF2-40B4-BE49-F238E27FC236}">
                <a16:creationId xmlns:a16="http://schemas.microsoft.com/office/drawing/2014/main" id="{EFDEDE88-2087-2EC0-D72B-FD858ED827DB}"/>
              </a:ext>
            </a:extLst>
          </p:cNvPr>
          <p:cNvSpPr txBox="1"/>
          <p:nvPr/>
        </p:nvSpPr>
        <p:spPr>
          <a:xfrm>
            <a:off x="1483314" y="1444175"/>
            <a:ext cx="3368604" cy="1477328"/>
          </a:xfrm>
          <a:prstGeom prst="rect">
            <a:avLst/>
          </a:prstGeom>
          <a:noFill/>
        </p:spPr>
        <p:txBody>
          <a:bodyPr wrap="square" rtlCol="0">
            <a:spAutoFit/>
          </a:bodyPr>
          <a:lstStyle/>
          <a:p>
            <a:r>
              <a:rPr lang="it-IT" dirty="0" err="1">
                <a:solidFill>
                  <a:srgbClr val="FF0000"/>
                </a:solidFill>
              </a:rPr>
              <a:t>M</a:t>
            </a:r>
            <a:r>
              <a:rPr lang="it-IT" dirty="0" err="1"/>
              <a:t>ultiwavelength</a:t>
            </a:r>
            <a:r>
              <a:rPr lang="it-IT" dirty="0"/>
              <a:t> </a:t>
            </a:r>
            <a:r>
              <a:rPr lang="it-IT" dirty="0">
                <a:solidFill>
                  <a:srgbClr val="FF0000"/>
                </a:solidFill>
              </a:rPr>
              <a:t>I</a:t>
            </a:r>
            <a:r>
              <a:rPr lang="it-IT" dirty="0"/>
              <a:t>maging </a:t>
            </a:r>
            <a:r>
              <a:rPr lang="it-IT" dirty="0">
                <a:solidFill>
                  <a:srgbClr val="FF0000"/>
                </a:solidFill>
              </a:rPr>
              <a:t>N</a:t>
            </a:r>
            <a:r>
              <a:rPr lang="it-IT" dirty="0"/>
              <a:t>ew </a:t>
            </a:r>
            <a:r>
              <a:rPr lang="it-IT" dirty="0" err="1">
                <a:solidFill>
                  <a:srgbClr val="FF0000"/>
                </a:solidFill>
              </a:rPr>
              <a:t>I</a:t>
            </a:r>
            <a:r>
              <a:rPr lang="it-IT" dirty="0" err="1"/>
              <a:t>nstrument</a:t>
            </a:r>
            <a:r>
              <a:rPr lang="it-IT" dirty="0"/>
              <a:t> for </a:t>
            </a:r>
            <a:r>
              <a:rPr lang="it-IT" dirty="0">
                <a:solidFill>
                  <a:srgbClr val="FF0000"/>
                </a:solidFill>
              </a:rPr>
              <a:t>E</a:t>
            </a:r>
            <a:r>
              <a:rPr lang="it-IT" dirty="0"/>
              <a:t>xtreme </a:t>
            </a:r>
            <a:r>
              <a:rPr lang="it-IT" dirty="0" err="1">
                <a:solidFill>
                  <a:srgbClr val="FF0000"/>
                </a:solidFill>
              </a:rPr>
              <a:t>U</a:t>
            </a:r>
            <a:r>
              <a:rPr lang="it-IT" dirty="0" err="1"/>
              <a:t>niverse</a:t>
            </a:r>
            <a:r>
              <a:rPr lang="it-IT" dirty="0"/>
              <a:t> </a:t>
            </a:r>
            <a:r>
              <a:rPr lang="it-IT" dirty="0">
                <a:solidFill>
                  <a:srgbClr val="FF0000"/>
                </a:solidFill>
              </a:rPr>
              <a:t>S</a:t>
            </a:r>
            <a:r>
              <a:rPr lang="it-IT" dirty="0"/>
              <a:t>pace </a:t>
            </a:r>
            <a:r>
              <a:rPr lang="it-IT" dirty="0" err="1">
                <a:solidFill>
                  <a:srgbClr val="FF0000"/>
                </a:solidFill>
              </a:rPr>
              <a:t>O</a:t>
            </a:r>
            <a:r>
              <a:rPr lang="it-IT" dirty="0" err="1"/>
              <a:t>bservatory</a:t>
            </a:r>
            <a:endParaRPr lang="it-IT" dirty="0"/>
          </a:p>
          <a:p>
            <a:pPr>
              <a:buClr>
                <a:srgbClr val="E4032C"/>
              </a:buClr>
            </a:pPr>
            <a:endParaRPr lang="it-IT" dirty="0"/>
          </a:p>
          <a:p>
            <a:pPr marL="285750" indent="-285750">
              <a:buClr>
                <a:srgbClr val="E4032C"/>
              </a:buClr>
              <a:buFont typeface="Arial" panose="020B0604020202020204" pitchFamily="34" charset="0"/>
              <a:buChar char="•"/>
            </a:pPr>
            <a:endParaRPr lang="it-IT" dirty="0"/>
          </a:p>
        </p:txBody>
      </p:sp>
      <mc:AlternateContent xmlns:mc="http://schemas.openxmlformats.org/markup-compatibility/2006" xmlns:a14="http://schemas.microsoft.com/office/drawing/2010/main">
        <mc:Choice Requires="a14">
          <p:sp>
            <p:nvSpPr>
              <p:cNvPr id="2" name="CasellaDiTesto 1">
                <a:extLst>
                  <a:ext uri="{FF2B5EF4-FFF2-40B4-BE49-F238E27FC236}">
                    <a16:creationId xmlns:a16="http://schemas.microsoft.com/office/drawing/2014/main" id="{B681A8E5-E0A3-584A-923E-B75A3F43B6DB}"/>
                  </a:ext>
                </a:extLst>
              </p:cNvPr>
              <p:cNvSpPr txBox="1"/>
              <p:nvPr/>
            </p:nvSpPr>
            <p:spPr>
              <a:xfrm>
                <a:off x="1234056" y="2367120"/>
                <a:ext cx="4731096" cy="4278094"/>
              </a:xfrm>
              <a:prstGeom prst="rect">
                <a:avLst/>
              </a:prstGeom>
              <a:noFill/>
            </p:spPr>
            <p:txBody>
              <a:bodyPr wrap="square" rtlCol="0">
                <a:spAutoFit/>
              </a:bodyPr>
              <a:lstStyle/>
              <a:p>
                <a:pPr marL="285750" indent="-285750">
                  <a:buClr>
                    <a:srgbClr val="E4032C"/>
                  </a:buClr>
                  <a:buFont typeface="Arial" panose="020B0604020202020204" pitchFamily="34" charset="0"/>
                  <a:buChar char="•"/>
                </a:pPr>
                <a:r>
                  <a:rPr lang="it-IT" sz="1700" dirty="0"/>
                  <a:t>Misure dell’</a:t>
                </a:r>
                <a:r>
                  <a:rPr lang="it-IT" sz="1700" dirty="0">
                    <a:solidFill>
                      <a:srgbClr val="FF0000"/>
                    </a:solidFill>
                  </a:rPr>
                  <a:t>emissione</a:t>
                </a:r>
                <a:r>
                  <a:rPr lang="it-IT" sz="1700" dirty="0"/>
                  <a:t> </a:t>
                </a:r>
                <a:r>
                  <a:rPr lang="it-IT" sz="1700" dirty="0">
                    <a:solidFill>
                      <a:srgbClr val="FF0000"/>
                    </a:solidFill>
                  </a:rPr>
                  <a:t>UV</a:t>
                </a:r>
                <a:r>
                  <a:rPr lang="it-IT" sz="1700" dirty="0"/>
                  <a:t> nell’atmosfera e da sorgenti terrestri, UV range (290 – 430 nm)</a:t>
                </a:r>
              </a:p>
              <a:p>
                <a:pPr>
                  <a:buClr>
                    <a:srgbClr val="E4032C"/>
                  </a:buClr>
                </a:pPr>
                <a:endParaRPr lang="it-IT" sz="1700" dirty="0"/>
              </a:p>
              <a:p>
                <a:pPr marL="285750" indent="-285750">
                  <a:buClr>
                    <a:srgbClr val="E4032C"/>
                  </a:buClr>
                  <a:buFont typeface="Arial" panose="020B0604020202020204" pitchFamily="34" charset="0"/>
                  <a:buChar char="•"/>
                </a:pPr>
                <a:r>
                  <a:rPr lang="it-IT" sz="1700" dirty="0"/>
                  <a:t>Installato su una </a:t>
                </a:r>
                <a:r>
                  <a:rPr lang="it-IT" sz="1700" dirty="0">
                    <a:solidFill>
                      <a:srgbClr val="FF0000"/>
                    </a:solidFill>
                  </a:rPr>
                  <a:t>finestra trasparente agli UV </a:t>
                </a:r>
                <a:r>
                  <a:rPr lang="it-IT" sz="1700" dirty="0"/>
                  <a:t>rivolta verso il nadir, sul modulo russo  </a:t>
                </a:r>
                <a:r>
                  <a:rPr lang="it-IT" sz="1700" dirty="0" err="1"/>
                  <a:t>Zvedza</a:t>
                </a:r>
                <a:r>
                  <a:rPr lang="it-IT" sz="1700" dirty="0"/>
                  <a:t> della ISS </a:t>
                </a:r>
              </a:p>
              <a:p>
                <a:pPr>
                  <a:buClr>
                    <a:srgbClr val="E4032C"/>
                  </a:buClr>
                </a:pPr>
                <a:r>
                  <a:rPr lang="it-IT" sz="1700" dirty="0"/>
                  <a:t>     (7 ottobre 2019)</a:t>
                </a:r>
              </a:p>
              <a:p>
                <a:pPr>
                  <a:buClr>
                    <a:srgbClr val="E4032C"/>
                  </a:buClr>
                </a:pPr>
                <a:endParaRPr lang="it-IT" sz="1700" dirty="0"/>
              </a:p>
              <a:p>
                <a:pPr marL="285750" indent="-285750">
                  <a:buClr>
                    <a:srgbClr val="E4032C"/>
                  </a:buClr>
                  <a:buFont typeface="Arial" panose="020B0604020202020204" pitchFamily="34" charset="0"/>
                  <a:buChar char="•"/>
                </a:pPr>
                <a:r>
                  <a:rPr lang="it-IT" sz="1700" dirty="0"/>
                  <a:t>Rivelatore delle dimensioni  36 x 36 x 62 cm</a:t>
                </a:r>
                <a:r>
                  <a:rPr lang="it-IT" sz="1700" b="1" baseline="30000" dirty="0"/>
                  <a:t>3 </a:t>
                </a:r>
                <a:r>
                  <a:rPr lang="it-IT" sz="1700" dirty="0"/>
                  <a:t>, </a:t>
                </a:r>
                <a:r>
                  <a:rPr lang="it-IT" sz="1700" dirty="0">
                    <a:solidFill>
                      <a:srgbClr val="FF0000"/>
                    </a:solidFill>
                  </a:rPr>
                  <a:t>due lenti Fresnel</a:t>
                </a:r>
                <a:r>
                  <a:rPr lang="it-IT" sz="1700" dirty="0"/>
                  <a:t>, 25 cm di diametro</a:t>
                </a:r>
              </a:p>
              <a:p>
                <a:pPr>
                  <a:buClr>
                    <a:srgbClr val="E4032C"/>
                  </a:buClr>
                </a:pPr>
                <a:endParaRPr lang="it-IT" sz="1700" dirty="0"/>
              </a:p>
              <a:p>
                <a:pPr marL="342900" indent="-342900">
                  <a:buClr>
                    <a:srgbClr val="E4032C"/>
                  </a:buClr>
                  <a:buFont typeface="Arial" panose="020B0604020202020204" pitchFamily="34" charset="0"/>
                  <a:buChar char="•"/>
                </a:pPr>
                <a:r>
                  <a:rPr lang="it-IT" sz="1700" dirty="0"/>
                  <a:t>Ampio campo di vista (</a:t>
                </a:r>
                <a14:m>
                  <m:oMath xmlns:m="http://schemas.openxmlformats.org/officeDocument/2006/math">
                    <m:r>
                      <a:rPr lang="it-IT" sz="1700" b="0" i="1" smtClean="0">
                        <a:latin typeface="Cambria Math" panose="02040503050406030204" pitchFamily="18" charset="0"/>
                      </a:rPr>
                      <m:t>44</m:t>
                    </m:r>
                    <m:r>
                      <a:rPr lang="it-IT" sz="1700" b="0" i="1" smtClean="0">
                        <a:latin typeface="Cambria Math" panose="02040503050406030204" pitchFamily="18" charset="0"/>
                        <a:ea typeface="Cambria Math" panose="02040503050406030204" pitchFamily="18" charset="0"/>
                      </a:rPr>
                      <m:t>°×44°</m:t>
                    </m:r>
                  </m:oMath>
                </a14:m>
                <a:r>
                  <a:rPr lang="it-IT" sz="1700" dirty="0"/>
                  <a:t>)</a:t>
                </a:r>
              </a:p>
              <a:p>
                <a:pPr>
                  <a:buClr>
                    <a:srgbClr val="E4032C"/>
                  </a:buClr>
                </a:pPr>
                <a:endParaRPr lang="it-IT" sz="1700" dirty="0"/>
              </a:p>
              <a:p>
                <a:pPr marL="342900" indent="-342900">
                  <a:buClr>
                    <a:srgbClr val="E4032C"/>
                  </a:buClr>
                  <a:buFont typeface="Arial" panose="020B0604020202020204" pitchFamily="34" charset="0"/>
                  <a:buChar char="•"/>
                </a:pPr>
                <a:r>
                  <a:rPr lang="it-IT" sz="1700" dirty="0"/>
                  <a:t>Tre diverse scale di tempo per acquisizione dati: </a:t>
                </a:r>
                <a:r>
                  <a:rPr lang="en-US" sz="1700" dirty="0"/>
                  <a:t>D1 (2.5 </a:t>
                </a:r>
                <a:r>
                  <a:rPr lang="en-US" sz="1700" dirty="0" err="1"/>
                  <a:t>μs</a:t>
                </a:r>
                <a:r>
                  <a:rPr lang="en-US" sz="1700" dirty="0"/>
                  <a:t>), D2 (320 </a:t>
                </a:r>
                <a:r>
                  <a:rPr lang="en-US" sz="1700" dirty="0" err="1"/>
                  <a:t>μs</a:t>
                </a:r>
                <a:r>
                  <a:rPr lang="en-US" sz="1700" dirty="0"/>
                  <a:t>) e </a:t>
                </a:r>
                <a:r>
                  <a:rPr lang="en-US" sz="1700" dirty="0">
                    <a:solidFill>
                      <a:srgbClr val="FF0000"/>
                    </a:solidFill>
                  </a:rPr>
                  <a:t>D3 (40.96 </a:t>
                </a:r>
                <a:r>
                  <a:rPr lang="en-US" sz="1700" dirty="0" err="1">
                    <a:solidFill>
                      <a:srgbClr val="FF0000"/>
                    </a:solidFill>
                  </a:rPr>
                  <a:t>ms</a:t>
                </a:r>
                <a:r>
                  <a:rPr lang="en-US" sz="1700" dirty="0">
                    <a:solidFill>
                      <a:srgbClr val="FF0000"/>
                    </a:solidFill>
                  </a:rPr>
                  <a:t>)</a:t>
                </a:r>
                <a:endParaRPr lang="it-IT" sz="1700" dirty="0">
                  <a:solidFill>
                    <a:srgbClr val="FF0000"/>
                  </a:solidFill>
                </a:endParaRPr>
              </a:p>
              <a:p>
                <a:pPr>
                  <a:buClr>
                    <a:srgbClr val="E4032C"/>
                  </a:buClr>
                </a:pPr>
                <a:endParaRPr lang="it-IT" sz="1700" dirty="0"/>
              </a:p>
            </p:txBody>
          </p:sp>
        </mc:Choice>
        <mc:Fallback xmlns="">
          <p:sp>
            <p:nvSpPr>
              <p:cNvPr id="2" name="CasellaDiTesto 1">
                <a:extLst>
                  <a:ext uri="{FF2B5EF4-FFF2-40B4-BE49-F238E27FC236}">
                    <a16:creationId xmlns:a16="http://schemas.microsoft.com/office/drawing/2014/main" id="{B681A8E5-E0A3-584A-923E-B75A3F43B6DB}"/>
                  </a:ext>
                </a:extLst>
              </p:cNvPr>
              <p:cNvSpPr txBox="1">
                <a:spLocks noRot="1" noChangeAspect="1" noMove="1" noResize="1" noEditPoints="1" noAdjustHandles="1" noChangeArrowheads="1" noChangeShapeType="1" noTextEdit="1"/>
              </p:cNvSpPr>
              <p:nvPr/>
            </p:nvSpPr>
            <p:spPr>
              <a:xfrm>
                <a:off x="1234056" y="2367120"/>
                <a:ext cx="4731096" cy="4278094"/>
              </a:xfrm>
              <a:prstGeom prst="rect">
                <a:avLst/>
              </a:prstGeom>
              <a:blipFill>
                <a:blip r:embed="rId3"/>
                <a:stretch>
                  <a:fillRect l="-644" t="-427" r="-1287"/>
                </a:stretch>
              </a:blipFill>
            </p:spPr>
            <p:txBody>
              <a:bodyPr/>
              <a:lstStyle/>
              <a:p>
                <a:r>
                  <a:rPr lang="it-IT">
                    <a:noFill/>
                  </a:rPr>
                  <a:t> </a:t>
                </a:r>
              </a:p>
            </p:txBody>
          </p:sp>
        </mc:Fallback>
      </mc:AlternateContent>
      <p:pic>
        <p:nvPicPr>
          <p:cNvPr id="20" name="Segnaposto contenuto 19" descr="Immagine che contiene testo, interni, ingombro, sporco&#10;&#10;Descrizione generata automaticamente">
            <a:extLst>
              <a:ext uri="{FF2B5EF4-FFF2-40B4-BE49-F238E27FC236}">
                <a16:creationId xmlns:a16="http://schemas.microsoft.com/office/drawing/2014/main" id="{8074F1F5-5A65-A882-9B65-8A5C4655B12A}"/>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863257" y="1566615"/>
            <a:ext cx="3726000" cy="2095876"/>
          </a:xfrm>
        </p:spPr>
      </p:pic>
      <p:pic>
        <p:nvPicPr>
          <p:cNvPr id="11" name="Picture 4">
            <a:extLst>
              <a:ext uri="{FF2B5EF4-FFF2-40B4-BE49-F238E27FC236}">
                <a16:creationId xmlns:a16="http://schemas.microsoft.com/office/drawing/2014/main" id="{A3DB57A3-71E4-CED2-FDAE-534B497A85F6}"/>
              </a:ext>
            </a:extLst>
          </p:cNvPr>
          <p:cNvPicPr>
            <a:picLocks noChangeAspect="1"/>
          </p:cNvPicPr>
          <p:nvPr/>
        </p:nvPicPr>
        <p:blipFill>
          <a:blip r:embed="rId5"/>
          <a:stretch>
            <a:fillRect/>
          </a:stretch>
        </p:blipFill>
        <p:spPr>
          <a:xfrm>
            <a:off x="1553588" y="80412"/>
            <a:ext cx="1312423" cy="1286189"/>
          </a:xfrm>
          <a:prstGeom prst="rect">
            <a:avLst/>
          </a:prstGeom>
        </p:spPr>
      </p:pic>
      <p:pic>
        <p:nvPicPr>
          <p:cNvPr id="3" name="Immagine 2">
            <a:extLst>
              <a:ext uri="{FF2B5EF4-FFF2-40B4-BE49-F238E27FC236}">
                <a16:creationId xmlns:a16="http://schemas.microsoft.com/office/drawing/2014/main" id="{1D208C31-7F7B-9358-9583-ED961FEDBD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62917" y="3741189"/>
            <a:ext cx="3726340" cy="2492723"/>
          </a:xfrm>
          <a:prstGeom prst="rect">
            <a:avLst/>
          </a:prstGeom>
        </p:spPr>
      </p:pic>
    </p:spTree>
    <p:extLst>
      <p:ext uri="{BB962C8B-B14F-4D97-AF65-F5344CB8AC3E}">
        <p14:creationId xmlns:p14="http://schemas.microsoft.com/office/powerpoint/2010/main" val="1786064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a:extLst>
              <a:ext uri="{FF2B5EF4-FFF2-40B4-BE49-F238E27FC236}">
                <a16:creationId xmlns:a16="http://schemas.microsoft.com/office/drawing/2014/main" id="{9DB66F68-A69E-DFBA-C14C-0B188B8F0D8A}"/>
              </a:ext>
            </a:extLst>
          </p:cNvPr>
          <p:cNvSpPr>
            <a:spLocks noGrp="1"/>
          </p:cNvSpPr>
          <p:nvPr>
            <p:ph type="dt" sz="half" idx="10"/>
          </p:nvPr>
        </p:nvSpPr>
        <p:spPr/>
        <p:txBody>
          <a:bodyPr/>
          <a:lstStyle/>
          <a:p>
            <a:r>
              <a:rPr lang="it-IT"/>
              <a:t>17 novembre</a:t>
            </a:r>
          </a:p>
        </p:txBody>
      </p:sp>
      <p:sp>
        <p:nvSpPr>
          <p:cNvPr id="5" name="Segnaposto piè di pagina 4">
            <a:extLst>
              <a:ext uri="{FF2B5EF4-FFF2-40B4-BE49-F238E27FC236}">
                <a16:creationId xmlns:a16="http://schemas.microsoft.com/office/drawing/2014/main" id="{2A6E0125-7F0B-F9B3-61BB-716E95F136DB}"/>
              </a:ext>
            </a:extLst>
          </p:cNvPr>
          <p:cNvSpPr>
            <a:spLocks noGrp="1"/>
          </p:cNvSpPr>
          <p:nvPr>
            <p:ph type="ftr" sz="quarter" idx="11"/>
          </p:nvPr>
        </p:nvSpPr>
        <p:spPr/>
        <p:txBody>
          <a:bodyPr/>
          <a:lstStyle/>
          <a:p>
            <a:r>
              <a:rPr lang="it-IT" dirty="0"/>
              <a:t>Francesca Ferraiuolo</a:t>
            </a:r>
          </a:p>
        </p:txBody>
      </p:sp>
      <p:sp>
        <p:nvSpPr>
          <p:cNvPr id="6" name="Segnaposto numero diapositiva 5">
            <a:extLst>
              <a:ext uri="{FF2B5EF4-FFF2-40B4-BE49-F238E27FC236}">
                <a16:creationId xmlns:a16="http://schemas.microsoft.com/office/drawing/2014/main" id="{4D34A74E-31AD-63BA-DE14-8E5C5BE7051B}"/>
              </a:ext>
            </a:extLst>
          </p:cNvPr>
          <p:cNvSpPr>
            <a:spLocks noGrp="1"/>
          </p:cNvSpPr>
          <p:nvPr>
            <p:ph type="sldNum" sz="quarter" idx="12"/>
          </p:nvPr>
        </p:nvSpPr>
        <p:spPr/>
        <p:txBody>
          <a:bodyPr/>
          <a:lstStyle/>
          <a:p>
            <a:fld id="{089C51E2-46E0-4224-9505-548D94738F32}" type="slidenum">
              <a:rPr lang="it-IT" smtClean="0"/>
              <a:t>5</a:t>
            </a:fld>
            <a:endParaRPr lang="it-IT"/>
          </a:p>
        </p:txBody>
      </p:sp>
      <p:sp>
        <p:nvSpPr>
          <p:cNvPr id="8" name="Line 6">
            <a:extLst>
              <a:ext uri="{FF2B5EF4-FFF2-40B4-BE49-F238E27FC236}">
                <a16:creationId xmlns:a16="http://schemas.microsoft.com/office/drawing/2014/main" id="{28472638-41AC-C83A-AE5F-7A46D8C21C2C}"/>
              </a:ext>
            </a:extLst>
          </p:cNvPr>
          <p:cNvSpPr>
            <a:spLocks noChangeShapeType="1"/>
          </p:cNvSpPr>
          <p:nvPr/>
        </p:nvSpPr>
        <p:spPr bwMode="auto">
          <a:xfrm flipV="1">
            <a:off x="1192800" y="6356350"/>
            <a:ext cx="9806400" cy="0"/>
          </a:xfrm>
          <a:prstGeom prst="line">
            <a:avLst/>
          </a:prstGeom>
          <a:noFill/>
          <a:ln w="50800" cap="rnd">
            <a:solidFill>
              <a:srgbClr val="E4032C">
                <a:alpha val="45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 name="Line 6">
            <a:extLst>
              <a:ext uri="{FF2B5EF4-FFF2-40B4-BE49-F238E27FC236}">
                <a16:creationId xmlns:a16="http://schemas.microsoft.com/office/drawing/2014/main" id="{D7502536-9655-1FC5-93A9-3D68ACBD75D9}"/>
              </a:ext>
            </a:extLst>
          </p:cNvPr>
          <p:cNvSpPr>
            <a:spLocks noChangeShapeType="1"/>
          </p:cNvSpPr>
          <p:nvPr/>
        </p:nvSpPr>
        <p:spPr bwMode="auto">
          <a:xfrm flipV="1">
            <a:off x="1192800" y="1444176"/>
            <a:ext cx="9806400" cy="0"/>
          </a:xfrm>
          <a:prstGeom prst="line">
            <a:avLst/>
          </a:prstGeom>
          <a:noFill/>
          <a:ln w="50800" cap="rnd">
            <a:solidFill>
              <a:srgbClr val="E4032C">
                <a:alpha val="45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0" name="CasellaDiTesto 9">
            <a:extLst>
              <a:ext uri="{FF2B5EF4-FFF2-40B4-BE49-F238E27FC236}">
                <a16:creationId xmlns:a16="http://schemas.microsoft.com/office/drawing/2014/main" id="{CB971301-6EAB-5534-2973-200631784867}"/>
              </a:ext>
            </a:extLst>
          </p:cNvPr>
          <p:cNvSpPr txBox="1"/>
          <p:nvPr/>
        </p:nvSpPr>
        <p:spPr>
          <a:xfrm>
            <a:off x="2923592" y="597160"/>
            <a:ext cx="6344816" cy="769441"/>
          </a:xfrm>
          <a:prstGeom prst="rect">
            <a:avLst/>
          </a:prstGeom>
          <a:noFill/>
        </p:spPr>
        <p:txBody>
          <a:bodyPr wrap="square" rtlCol="0">
            <a:spAutoFit/>
          </a:bodyPr>
          <a:lstStyle/>
          <a:p>
            <a:pPr algn="ctr"/>
            <a:r>
              <a:rPr lang="it-IT" sz="4400" dirty="0"/>
              <a:t>Meteore</a:t>
            </a:r>
          </a:p>
        </p:txBody>
      </p:sp>
      <p:pic>
        <p:nvPicPr>
          <p:cNvPr id="14" name="Immagine 13">
            <a:extLst>
              <a:ext uri="{FF2B5EF4-FFF2-40B4-BE49-F238E27FC236}">
                <a16:creationId xmlns:a16="http://schemas.microsoft.com/office/drawing/2014/main" id="{235595A3-4430-061A-57B6-138009F579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6930" y="1951460"/>
            <a:ext cx="6922270" cy="3897606"/>
          </a:xfrm>
          <a:prstGeom prst="rect">
            <a:avLst/>
          </a:prstGeom>
        </p:spPr>
      </p:pic>
      <p:sp>
        <p:nvSpPr>
          <p:cNvPr id="16" name="CasellaDiTesto 15">
            <a:extLst>
              <a:ext uri="{FF2B5EF4-FFF2-40B4-BE49-F238E27FC236}">
                <a16:creationId xmlns:a16="http://schemas.microsoft.com/office/drawing/2014/main" id="{19FF02D9-D7F1-2A81-EABB-E14D43C67440}"/>
              </a:ext>
            </a:extLst>
          </p:cNvPr>
          <p:cNvSpPr txBox="1"/>
          <p:nvPr/>
        </p:nvSpPr>
        <p:spPr>
          <a:xfrm>
            <a:off x="1192800" y="2285463"/>
            <a:ext cx="2743200" cy="3693319"/>
          </a:xfrm>
          <a:prstGeom prst="rect">
            <a:avLst/>
          </a:prstGeom>
          <a:noFill/>
        </p:spPr>
        <p:txBody>
          <a:bodyPr wrap="square" rtlCol="0">
            <a:spAutoFit/>
          </a:bodyPr>
          <a:lstStyle/>
          <a:p>
            <a:pPr marL="285750" indent="-285750">
              <a:buClr>
                <a:srgbClr val="E4032C"/>
              </a:buClr>
              <a:buFont typeface="Arial" panose="020B0604020202020204" pitchFamily="34" charset="0"/>
              <a:buChar char="•"/>
            </a:pPr>
            <a:r>
              <a:rPr lang="it-IT" dirty="0"/>
              <a:t>Cometa: ghiaccio, roccia e gas ghiacciati</a:t>
            </a:r>
          </a:p>
          <a:p>
            <a:pPr marL="285750" indent="-285750">
              <a:buClr>
                <a:srgbClr val="E4032C"/>
              </a:buClr>
              <a:buFont typeface="Arial" panose="020B0604020202020204" pitchFamily="34" charset="0"/>
              <a:buChar char="•"/>
            </a:pPr>
            <a:endParaRPr lang="it-IT" dirty="0"/>
          </a:p>
          <a:p>
            <a:pPr marL="285750" indent="-285750">
              <a:buClr>
                <a:srgbClr val="E4032C"/>
              </a:buClr>
              <a:buFont typeface="Arial" panose="020B0604020202020204" pitchFamily="34" charset="0"/>
              <a:buChar char="•"/>
            </a:pPr>
            <a:r>
              <a:rPr lang="it-IT" dirty="0"/>
              <a:t>Asteroide: roccia, ferro o ghiaccio</a:t>
            </a:r>
          </a:p>
          <a:p>
            <a:pPr marL="285750" indent="-285750">
              <a:buClr>
                <a:srgbClr val="E4032C"/>
              </a:buClr>
              <a:buFont typeface="Arial" panose="020B0604020202020204" pitchFamily="34" charset="0"/>
              <a:buChar char="•"/>
            </a:pPr>
            <a:endParaRPr lang="it-IT" dirty="0"/>
          </a:p>
          <a:p>
            <a:pPr marL="285750" indent="-285750">
              <a:buClr>
                <a:srgbClr val="E4032C"/>
              </a:buClr>
              <a:buFont typeface="Arial" panose="020B0604020202020204" pitchFamily="34" charset="0"/>
              <a:buChar char="•"/>
            </a:pPr>
            <a:r>
              <a:rPr lang="it-IT" dirty="0"/>
              <a:t>Meteoroide: piccolo asteroide</a:t>
            </a:r>
          </a:p>
          <a:p>
            <a:pPr marL="285750" indent="-285750">
              <a:buClr>
                <a:srgbClr val="E4032C"/>
              </a:buClr>
              <a:buFont typeface="Arial" panose="020B0604020202020204" pitchFamily="34" charset="0"/>
              <a:buChar char="•"/>
            </a:pPr>
            <a:endParaRPr lang="it-IT" dirty="0"/>
          </a:p>
          <a:p>
            <a:pPr marL="285750" indent="-285750">
              <a:buClr>
                <a:srgbClr val="E4032C"/>
              </a:buClr>
              <a:buFont typeface="Arial" panose="020B0604020202020204" pitchFamily="34" charset="0"/>
              <a:buChar char="•"/>
            </a:pPr>
            <a:r>
              <a:rPr lang="it-IT" dirty="0"/>
              <a:t>Meteora: Emissione di luce </a:t>
            </a:r>
          </a:p>
          <a:p>
            <a:pPr marL="285750" indent="-285750">
              <a:buClr>
                <a:srgbClr val="E4032C"/>
              </a:buClr>
              <a:buFont typeface="Arial" panose="020B0604020202020204" pitchFamily="34" charset="0"/>
              <a:buChar char="•"/>
            </a:pPr>
            <a:endParaRPr lang="it-IT" dirty="0"/>
          </a:p>
          <a:p>
            <a:pPr marL="285750" indent="-285750">
              <a:buClr>
                <a:srgbClr val="E4032C"/>
              </a:buClr>
              <a:buFont typeface="Arial" panose="020B0604020202020204" pitchFamily="34" charset="0"/>
              <a:buChar char="•"/>
            </a:pPr>
            <a:endParaRPr lang="it-IT" dirty="0"/>
          </a:p>
        </p:txBody>
      </p:sp>
      <p:pic>
        <p:nvPicPr>
          <p:cNvPr id="3" name="Picture 4">
            <a:extLst>
              <a:ext uri="{FF2B5EF4-FFF2-40B4-BE49-F238E27FC236}">
                <a16:creationId xmlns:a16="http://schemas.microsoft.com/office/drawing/2014/main" id="{B11D5FB7-2C3C-664F-944A-C48FFB01406D}"/>
              </a:ext>
            </a:extLst>
          </p:cNvPr>
          <p:cNvPicPr>
            <a:picLocks noChangeAspect="1"/>
          </p:cNvPicPr>
          <p:nvPr/>
        </p:nvPicPr>
        <p:blipFill>
          <a:blip r:embed="rId4"/>
          <a:stretch>
            <a:fillRect/>
          </a:stretch>
        </p:blipFill>
        <p:spPr>
          <a:xfrm>
            <a:off x="1553588" y="80412"/>
            <a:ext cx="1312423" cy="1286189"/>
          </a:xfrm>
          <a:prstGeom prst="rect">
            <a:avLst/>
          </a:prstGeom>
        </p:spPr>
      </p:pic>
    </p:spTree>
    <p:extLst>
      <p:ext uri="{BB962C8B-B14F-4D97-AF65-F5344CB8AC3E}">
        <p14:creationId xmlns:p14="http://schemas.microsoft.com/office/powerpoint/2010/main" val="30326337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magine 12">
            <a:extLst>
              <a:ext uri="{FF2B5EF4-FFF2-40B4-BE49-F238E27FC236}">
                <a16:creationId xmlns:a16="http://schemas.microsoft.com/office/drawing/2014/main" id="{FB89763D-65E3-BF79-EB3E-9655B1AB148C}"/>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664633" y="1542795"/>
            <a:ext cx="3090333" cy="2768132"/>
          </a:xfrm>
          <a:prstGeom prst="rect">
            <a:avLst/>
          </a:prstGeom>
        </p:spPr>
      </p:pic>
      <p:sp>
        <p:nvSpPr>
          <p:cNvPr id="4" name="Segnaposto data 3">
            <a:extLst>
              <a:ext uri="{FF2B5EF4-FFF2-40B4-BE49-F238E27FC236}">
                <a16:creationId xmlns:a16="http://schemas.microsoft.com/office/drawing/2014/main" id="{9DB66F68-A69E-DFBA-C14C-0B188B8F0D8A}"/>
              </a:ext>
            </a:extLst>
          </p:cNvPr>
          <p:cNvSpPr>
            <a:spLocks noGrp="1"/>
          </p:cNvSpPr>
          <p:nvPr>
            <p:ph type="dt" sz="half" idx="10"/>
          </p:nvPr>
        </p:nvSpPr>
        <p:spPr/>
        <p:txBody>
          <a:bodyPr/>
          <a:lstStyle/>
          <a:p>
            <a:r>
              <a:rPr lang="it-IT"/>
              <a:t>17 novembre</a:t>
            </a:r>
          </a:p>
        </p:txBody>
      </p:sp>
      <p:sp>
        <p:nvSpPr>
          <p:cNvPr id="5" name="Segnaposto piè di pagina 4">
            <a:extLst>
              <a:ext uri="{FF2B5EF4-FFF2-40B4-BE49-F238E27FC236}">
                <a16:creationId xmlns:a16="http://schemas.microsoft.com/office/drawing/2014/main" id="{2A6E0125-7F0B-F9B3-61BB-716E95F136DB}"/>
              </a:ext>
            </a:extLst>
          </p:cNvPr>
          <p:cNvSpPr>
            <a:spLocks noGrp="1"/>
          </p:cNvSpPr>
          <p:nvPr>
            <p:ph type="ftr" sz="quarter" idx="11"/>
          </p:nvPr>
        </p:nvSpPr>
        <p:spPr/>
        <p:txBody>
          <a:bodyPr/>
          <a:lstStyle/>
          <a:p>
            <a:r>
              <a:rPr lang="it-IT" dirty="0"/>
              <a:t>Francesca Ferraiuolo</a:t>
            </a:r>
          </a:p>
        </p:txBody>
      </p:sp>
      <p:sp>
        <p:nvSpPr>
          <p:cNvPr id="6" name="Segnaposto numero diapositiva 5">
            <a:extLst>
              <a:ext uri="{FF2B5EF4-FFF2-40B4-BE49-F238E27FC236}">
                <a16:creationId xmlns:a16="http://schemas.microsoft.com/office/drawing/2014/main" id="{4D34A74E-31AD-63BA-DE14-8E5C5BE7051B}"/>
              </a:ext>
            </a:extLst>
          </p:cNvPr>
          <p:cNvSpPr>
            <a:spLocks noGrp="1"/>
          </p:cNvSpPr>
          <p:nvPr>
            <p:ph type="sldNum" sz="quarter" idx="12"/>
          </p:nvPr>
        </p:nvSpPr>
        <p:spPr/>
        <p:txBody>
          <a:bodyPr/>
          <a:lstStyle/>
          <a:p>
            <a:fld id="{089C51E2-46E0-4224-9505-548D94738F32}" type="slidenum">
              <a:rPr lang="it-IT" smtClean="0"/>
              <a:t>6</a:t>
            </a:fld>
            <a:endParaRPr lang="it-IT"/>
          </a:p>
        </p:txBody>
      </p:sp>
      <p:sp>
        <p:nvSpPr>
          <p:cNvPr id="8" name="Line 6">
            <a:extLst>
              <a:ext uri="{FF2B5EF4-FFF2-40B4-BE49-F238E27FC236}">
                <a16:creationId xmlns:a16="http://schemas.microsoft.com/office/drawing/2014/main" id="{28472638-41AC-C83A-AE5F-7A46D8C21C2C}"/>
              </a:ext>
            </a:extLst>
          </p:cNvPr>
          <p:cNvSpPr>
            <a:spLocks noChangeShapeType="1"/>
          </p:cNvSpPr>
          <p:nvPr/>
        </p:nvSpPr>
        <p:spPr bwMode="auto">
          <a:xfrm flipV="1">
            <a:off x="1192800" y="6356350"/>
            <a:ext cx="9806400" cy="0"/>
          </a:xfrm>
          <a:prstGeom prst="line">
            <a:avLst/>
          </a:prstGeom>
          <a:noFill/>
          <a:ln w="50800" cap="rnd">
            <a:solidFill>
              <a:srgbClr val="E4032C">
                <a:alpha val="45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 name="Line 6">
            <a:extLst>
              <a:ext uri="{FF2B5EF4-FFF2-40B4-BE49-F238E27FC236}">
                <a16:creationId xmlns:a16="http://schemas.microsoft.com/office/drawing/2014/main" id="{D7502536-9655-1FC5-93A9-3D68ACBD75D9}"/>
              </a:ext>
            </a:extLst>
          </p:cNvPr>
          <p:cNvSpPr>
            <a:spLocks noChangeShapeType="1"/>
          </p:cNvSpPr>
          <p:nvPr/>
        </p:nvSpPr>
        <p:spPr bwMode="auto">
          <a:xfrm flipV="1">
            <a:off x="1192800" y="1444176"/>
            <a:ext cx="9806400" cy="0"/>
          </a:xfrm>
          <a:prstGeom prst="line">
            <a:avLst/>
          </a:prstGeom>
          <a:noFill/>
          <a:ln w="50800" cap="rnd">
            <a:solidFill>
              <a:srgbClr val="E4032C">
                <a:alpha val="45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0" name="CasellaDiTesto 9">
            <a:extLst>
              <a:ext uri="{FF2B5EF4-FFF2-40B4-BE49-F238E27FC236}">
                <a16:creationId xmlns:a16="http://schemas.microsoft.com/office/drawing/2014/main" id="{CB971301-6EAB-5534-2973-200631784867}"/>
              </a:ext>
            </a:extLst>
          </p:cNvPr>
          <p:cNvSpPr txBox="1"/>
          <p:nvPr/>
        </p:nvSpPr>
        <p:spPr>
          <a:xfrm>
            <a:off x="2923592" y="597160"/>
            <a:ext cx="6344816" cy="769441"/>
          </a:xfrm>
          <a:prstGeom prst="rect">
            <a:avLst/>
          </a:prstGeom>
          <a:noFill/>
        </p:spPr>
        <p:txBody>
          <a:bodyPr wrap="square" rtlCol="0">
            <a:spAutoFit/>
          </a:bodyPr>
          <a:lstStyle/>
          <a:p>
            <a:pPr algn="ctr"/>
            <a:r>
              <a:rPr lang="it-IT" sz="4400" dirty="0"/>
              <a:t>Trigger Offline </a:t>
            </a:r>
          </a:p>
        </p:txBody>
      </p:sp>
      <p:pic>
        <p:nvPicPr>
          <p:cNvPr id="11" name="Immagine 10">
            <a:extLst>
              <a:ext uri="{FF2B5EF4-FFF2-40B4-BE49-F238E27FC236}">
                <a16:creationId xmlns:a16="http://schemas.microsoft.com/office/drawing/2014/main" id="{EAA4F2C5-C125-3442-BD48-572B11DFFE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44460" y="1812957"/>
            <a:ext cx="6241473" cy="2227809"/>
          </a:xfrm>
          <a:prstGeom prst="rect">
            <a:avLst/>
          </a:prstGeom>
        </p:spPr>
      </p:pic>
      <mc:AlternateContent xmlns:mc="http://schemas.openxmlformats.org/markup-compatibility/2006" xmlns:a14="http://schemas.microsoft.com/office/drawing/2010/main">
        <mc:Choice Requires="a14">
          <p:sp>
            <p:nvSpPr>
              <p:cNvPr id="12" name="CasellaDiTesto 11">
                <a:extLst>
                  <a:ext uri="{FF2B5EF4-FFF2-40B4-BE49-F238E27FC236}">
                    <a16:creationId xmlns:a16="http://schemas.microsoft.com/office/drawing/2014/main" id="{35E484A4-FB50-A6E5-5041-193955BDBEDC}"/>
                  </a:ext>
                </a:extLst>
              </p:cNvPr>
              <p:cNvSpPr txBox="1"/>
              <p:nvPr/>
            </p:nvSpPr>
            <p:spPr>
              <a:xfrm>
                <a:off x="1192800" y="4405890"/>
                <a:ext cx="9806400" cy="1775743"/>
              </a:xfrm>
              <a:prstGeom prst="rect">
                <a:avLst/>
              </a:prstGeom>
              <a:noFill/>
            </p:spPr>
            <p:txBody>
              <a:bodyPr wrap="square" rtlCol="0">
                <a:spAutoFit/>
              </a:bodyPr>
              <a:lstStyle/>
              <a:p>
                <a:pPr marL="342900" indent="-342900">
                  <a:buClr>
                    <a:srgbClr val="E4032C"/>
                  </a:buClr>
                  <a:buFont typeface="Arial" panose="020B0604020202020204" pitchFamily="34" charset="0"/>
                  <a:buChar char="•"/>
                </a:pPr>
                <a:r>
                  <a:rPr lang="it-IT" dirty="0"/>
                  <a:t>Traccia dei pixel oltre la soglia su </a:t>
                </a:r>
                <a:r>
                  <a:rPr lang="it-IT" dirty="0">
                    <a:solidFill>
                      <a:srgbClr val="FF0000"/>
                    </a:solidFill>
                  </a:rPr>
                  <a:t>4 GTU consecutive (D3)</a:t>
                </a:r>
              </a:p>
              <a:p>
                <a:pPr marL="342900" indent="-342900">
                  <a:buClr>
                    <a:srgbClr val="E4032C"/>
                  </a:buClr>
                  <a:buFont typeface="Arial" panose="020B0604020202020204" pitchFamily="34" charset="0"/>
                  <a:buChar char="•"/>
                </a:pPr>
                <a:r>
                  <a:rPr lang="it-IT" dirty="0"/>
                  <a:t>La soglia è impostata a livello di pixel: </a:t>
                </a:r>
                <a14:m>
                  <m:oMath xmlns:m="http://schemas.openxmlformats.org/officeDocument/2006/math">
                    <m:sSub>
                      <m:sSubPr>
                        <m:ctrlPr>
                          <a:rPr lang="it-IT" i="1" smtClean="0">
                            <a:solidFill>
                              <a:srgbClr val="FF0000"/>
                            </a:solidFill>
                            <a:latin typeface="Cambria Math" panose="02040503050406030204" pitchFamily="18" charset="0"/>
                            <a:ea typeface="Cambria Math" panose="02040503050406030204" pitchFamily="18" charset="0"/>
                          </a:rPr>
                        </m:ctrlPr>
                      </m:sSubPr>
                      <m:e>
                        <m:r>
                          <a:rPr lang="it-IT" i="1" smtClean="0">
                            <a:solidFill>
                              <a:srgbClr val="FF0000"/>
                            </a:solidFill>
                            <a:latin typeface="Cambria Math" panose="02040503050406030204" pitchFamily="18" charset="0"/>
                            <a:ea typeface="Cambria Math" panose="02040503050406030204" pitchFamily="18" charset="0"/>
                          </a:rPr>
                          <m:t>𝜇</m:t>
                        </m:r>
                      </m:e>
                      <m:sub>
                        <m:r>
                          <a:rPr lang="it-IT" b="0" i="1" smtClean="0">
                            <a:solidFill>
                              <a:srgbClr val="FF0000"/>
                            </a:solidFill>
                            <a:latin typeface="Cambria Math" panose="02040503050406030204" pitchFamily="18" charset="0"/>
                            <a:ea typeface="Cambria Math" panose="02040503050406030204" pitchFamily="18" charset="0"/>
                          </a:rPr>
                          <m:t>𝑝𝑖𝑥</m:t>
                        </m:r>
                      </m:sub>
                    </m:sSub>
                    <m:r>
                      <a:rPr lang="it-IT" b="0" i="1" smtClean="0">
                        <a:solidFill>
                          <a:srgbClr val="FF0000"/>
                        </a:solidFill>
                        <a:latin typeface="Cambria Math" panose="02040503050406030204" pitchFamily="18" charset="0"/>
                        <a:ea typeface="Cambria Math" panose="02040503050406030204" pitchFamily="18" charset="0"/>
                      </a:rPr>
                      <m:t>+3</m:t>
                    </m:r>
                    <m:sSub>
                      <m:sSubPr>
                        <m:ctrlPr>
                          <a:rPr lang="it-IT" b="0" i="1" smtClean="0">
                            <a:solidFill>
                              <a:srgbClr val="FF0000"/>
                            </a:solidFill>
                            <a:latin typeface="Cambria Math" panose="02040503050406030204" pitchFamily="18" charset="0"/>
                            <a:ea typeface="Cambria Math" panose="02040503050406030204" pitchFamily="18" charset="0"/>
                          </a:rPr>
                        </m:ctrlPr>
                      </m:sSubPr>
                      <m:e>
                        <m:r>
                          <a:rPr lang="it-IT" b="0" i="1" smtClean="0">
                            <a:solidFill>
                              <a:srgbClr val="FF0000"/>
                            </a:solidFill>
                            <a:latin typeface="Cambria Math" panose="02040503050406030204" pitchFamily="18" charset="0"/>
                            <a:ea typeface="Cambria Math" panose="02040503050406030204" pitchFamily="18" charset="0"/>
                          </a:rPr>
                          <m:t>𝜎</m:t>
                        </m:r>
                      </m:e>
                      <m:sub>
                        <m:r>
                          <a:rPr lang="it-IT" b="0" i="1" smtClean="0">
                            <a:solidFill>
                              <a:srgbClr val="FF0000"/>
                            </a:solidFill>
                            <a:latin typeface="Cambria Math" panose="02040503050406030204" pitchFamily="18" charset="0"/>
                            <a:ea typeface="Cambria Math" panose="02040503050406030204" pitchFamily="18" charset="0"/>
                          </a:rPr>
                          <m:t>𝑛𝑜𝑖𝑠𝑒</m:t>
                        </m:r>
                      </m:sub>
                    </m:sSub>
                  </m:oMath>
                </a14:m>
                <a:r>
                  <a:rPr lang="it-IT" dirty="0"/>
                  <a:t>, calcolata sulle ultime 16 GTU</a:t>
                </a:r>
              </a:p>
              <a:p>
                <a:pPr marL="342900" indent="-342900">
                  <a:buClr>
                    <a:srgbClr val="E4032C"/>
                  </a:buClr>
                  <a:buFont typeface="Arial" panose="020B0604020202020204" pitchFamily="34" charset="0"/>
                  <a:buChar char="•"/>
                </a:pPr>
                <a:r>
                  <a:rPr lang="it-IT" dirty="0"/>
                  <a:t>Un evento viene scartato se vengono attivati più di 64 pixel contemporaneamente e sulla stessa EC</a:t>
                </a:r>
              </a:p>
              <a:p>
                <a:pPr marL="342900" indent="-342900">
                  <a:buClr>
                    <a:srgbClr val="E4032C"/>
                  </a:buClr>
                  <a:buFont typeface="Arial" panose="020B0604020202020204" pitchFamily="34" charset="0"/>
                  <a:buChar char="•"/>
                </a:pPr>
                <a:r>
                  <a:rPr lang="it-IT" dirty="0"/>
                  <a:t>Dopo questo trigger, si ha </a:t>
                </a:r>
                <a:r>
                  <a:rPr lang="it-IT" dirty="0">
                    <a:solidFill>
                      <a:srgbClr val="FF0000"/>
                    </a:solidFill>
                  </a:rPr>
                  <a:t>un’altra selezione </a:t>
                </a:r>
                <a:r>
                  <a:rPr lang="it-IT" dirty="0"/>
                  <a:t>per escludere eventi troppo deboli e non meteorici</a:t>
                </a:r>
              </a:p>
              <a:p>
                <a:pPr marL="342900" indent="-342900">
                  <a:buClr>
                    <a:srgbClr val="E4032C"/>
                  </a:buClr>
                  <a:buFont typeface="Arial" panose="020B0604020202020204" pitchFamily="34" charset="0"/>
                  <a:buChar char="•"/>
                </a:pPr>
                <a:r>
                  <a:rPr lang="it-IT" dirty="0"/>
                  <a:t>Un evento viene scartato se </a:t>
                </a:r>
                <a14:m>
                  <m:oMath xmlns:m="http://schemas.openxmlformats.org/officeDocument/2006/math">
                    <m:r>
                      <a:rPr lang="it-IT" i="1" smtClean="0">
                        <a:solidFill>
                          <a:srgbClr val="FF0000"/>
                        </a:solidFill>
                        <a:latin typeface="Cambria Math" panose="02040503050406030204" pitchFamily="18" charset="0"/>
                        <a:ea typeface="Cambria Math" panose="02040503050406030204" pitchFamily="18" charset="0"/>
                      </a:rPr>
                      <m:t>&lt;</m:t>
                    </m:r>
                    <m:r>
                      <a:rPr lang="it-IT" b="0" i="1" smtClean="0">
                        <a:solidFill>
                          <a:srgbClr val="FF0000"/>
                        </a:solidFill>
                        <a:latin typeface="Cambria Math" panose="02040503050406030204" pitchFamily="18" charset="0"/>
                        <a:ea typeface="Cambria Math" panose="02040503050406030204" pitchFamily="18" charset="0"/>
                      </a:rPr>
                      <m:t>5.5</m:t>
                    </m:r>
                    <m:r>
                      <a:rPr lang="it-IT" b="0" i="1" smtClean="0">
                        <a:solidFill>
                          <a:srgbClr val="FF0000"/>
                        </a:solidFill>
                        <a:latin typeface="Cambria Math" panose="02040503050406030204" pitchFamily="18" charset="0"/>
                        <a:ea typeface="Cambria Math" panose="02040503050406030204" pitchFamily="18" charset="0"/>
                      </a:rPr>
                      <m:t>𝜎</m:t>
                    </m:r>
                  </m:oMath>
                </a14:m>
                <a:endParaRPr lang="it-IT" dirty="0">
                  <a:solidFill>
                    <a:srgbClr val="FF0000"/>
                  </a:solidFill>
                </a:endParaRPr>
              </a:p>
              <a:p>
                <a:pPr marL="342900" indent="-342900">
                  <a:buClr>
                    <a:srgbClr val="E4032C"/>
                  </a:buClr>
                  <a:buFont typeface="Arial" panose="020B0604020202020204" pitchFamily="34" charset="0"/>
                  <a:buChar char="•"/>
                </a:pPr>
                <a:r>
                  <a:rPr lang="it-IT" dirty="0"/>
                  <a:t>Gli eventi vengono quindi esaminati ad occhio e classificati</a:t>
                </a:r>
              </a:p>
            </p:txBody>
          </p:sp>
        </mc:Choice>
        <mc:Fallback xmlns="">
          <p:sp>
            <p:nvSpPr>
              <p:cNvPr id="12" name="CasellaDiTesto 11">
                <a:extLst>
                  <a:ext uri="{FF2B5EF4-FFF2-40B4-BE49-F238E27FC236}">
                    <a16:creationId xmlns:a16="http://schemas.microsoft.com/office/drawing/2014/main" id="{35E484A4-FB50-A6E5-5041-193955BDBEDC}"/>
                  </a:ext>
                </a:extLst>
              </p:cNvPr>
              <p:cNvSpPr txBox="1">
                <a:spLocks noRot="1" noChangeAspect="1" noMove="1" noResize="1" noEditPoints="1" noAdjustHandles="1" noChangeArrowheads="1" noChangeShapeType="1" noTextEdit="1"/>
              </p:cNvSpPr>
              <p:nvPr/>
            </p:nvSpPr>
            <p:spPr>
              <a:xfrm>
                <a:off x="1192800" y="4405890"/>
                <a:ext cx="9806400" cy="1775743"/>
              </a:xfrm>
              <a:prstGeom prst="rect">
                <a:avLst/>
              </a:prstGeom>
              <a:blipFill>
                <a:blip r:embed="rId5"/>
                <a:stretch>
                  <a:fillRect l="-435" t="-2062" b="-4811"/>
                </a:stretch>
              </a:blipFill>
            </p:spPr>
            <p:txBody>
              <a:bodyPr/>
              <a:lstStyle/>
              <a:p>
                <a:r>
                  <a:rPr lang="it-IT">
                    <a:noFill/>
                  </a:rPr>
                  <a:t> </a:t>
                </a:r>
              </a:p>
            </p:txBody>
          </p:sp>
        </mc:Fallback>
      </mc:AlternateContent>
      <p:pic>
        <p:nvPicPr>
          <p:cNvPr id="3" name="Picture 4">
            <a:extLst>
              <a:ext uri="{FF2B5EF4-FFF2-40B4-BE49-F238E27FC236}">
                <a16:creationId xmlns:a16="http://schemas.microsoft.com/office/drawing/2014/main" id="{1E239C95-9C85-7178-EEBE-F5FCC69362AF}"/>
              </a:ext>
            </a:extLst>
          </p:cNvPr>
          <p:cNvPicPr>
            <a:picLocks noChangeAspect="1"/>
          </p:cNvPicPr>
          <p:nvPr/>
        </p:nvPicPr>
        <p:blipFill>
          <a:blip r:embed="rId6"/>
          <a:stretch>
            <a:fillRect/>
          </a:stretch>
        </p:blipFill>
        <p:spPr>
          <a:xfrm>
            <a:off x="1530556" y="80412"/>
            <a:ext cx="1312423" cy="1286189"/>
          </a:xfrm>
          <a:prstGeom prst="rect">
            <a:avLst/>
          </a:prstGeom>
        </p:spPr>
      </p:pic>
      <p:sp>
        <p:nvSpPr>
          <p:cNvPr id="14" name="Ovale 13">
            <a:extLst>
              <a:ext uri="{FF2B5EF4-FFF2-40B4-BE49-F238E27FC236}">
                <a16:creationId xmlns:a16="http://schemas.microsoft.com/office/drawing/2014/main" id="{537A21B1-50E9-F2C9-F683-B095FE11D8C7}"/>
              </a:ext>
            </a:extLst>
          </p:cNvPr>
          <p:cNvSpPr/>
          <p:nvPr/>
        </p:nvSpPr>
        <p:spPr>
          <a:xfrm>
            <a:off x="1971822" y="1785618"/>
            <a:ext cx="653143" cy="681270"/>
          </a:xfrm>
          <a:prstGeom prst="ellipse">
            <a:avLst/>
          </a:prstGeom>
          <a:noFill/>
          <a:ln w="28575">
            <a:solidFill>
              <a:srgbClr val="E4032C"/>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40275491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magine 11">
            <a:extLst>
              <a:ext uri="{FF2B5EF4-FFF2-40B4-BE49-F238E27FC236}">
                <a16:creationId xmlns:a16="http://schemas.microsoft.com/office/drawing/2014/main" id="{A3DF9832-A190-F5DF-336B-28AEA6AD39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4909" y="1630559"/>
            <a:ext cx="5571382" cy="4262062"/>
          </a:xfrm>
          <a:prstGeom prst="rect">
            <a:avLst/>
          </a:prstGeom>
        </p:spPr>
      </p:pic>
      <p:sp>
        <p:nvSpPr>
          <p:cNvPr id="4" name="Segnaposto data 3">
            <a:extLst>
              <a:ext uri="{FF2B5EF4-FFF2-40B4-BE49-F238E27FC236}">
                <a16:creationId xmlns:a16="http://schemas.microsoft.com/office/drawing/2014/main" id="{9DB66F68-A69E-DFBA-C14C-0B188B8F0D8A}"/>
              </a:ext>
            </a:extLst>
          </p:cNvPr>
          <p:cNvSpPr>
            <a:spLocks noGrp="1"/>
          </p:cNvSpPr>
          <p:nvPr>
            <p:ph type="dt" sz="half" idx="10"/>
          </p:nvPr>
        </p:nvSpPr>
        <p:spPr/>
        <p:txBody>
          <a:bodyPr/>
          <a:lstStyle/>
          <a:p>
            <a:r>
              <a:rPr lang="it-IT"/>
              <a:t>17 novembre</a:t>
            </a:r>
          </a:p>
        </p:txBody>
      </p:sp>
      <p:sp>
        <p:nvSpPr>
          <p:cNvPr id="5" name="Segnaposto piè di pagina 4">
            <a:extLst>
              <a:ext uri="{FF2B5EF4-FFF2-40B4-BE49-F238E27FC236}">
                <a16:creationId xmlns:a16="http://schemas.microsoft.com/office/drawing/2014/main" id="{2A6E0125-7F0B-F9B3-61BB-716E95F136DB}"/>
              </a:ext>
            </a:extLst>
          </p:cNvPr>
          <p:cNvSpPr>
            <a:spLocks noGrp="1"/>
          </p:cNvSpPr>
          <p:nvPr>
            <p:ph type="ftr" sz="quarter" idx="11"/>
          </p:nvPr>
        </p:nvSpPr>
        <p:spPr/>
        <p:txBody>
          <a:bodyPr/>
          <a:lstStyle/>
          <a:p>
            <a:r>
              <a:rPr lang="it-IT" dirty="0"/>
              <a:t>Francesca Ferraiuolo</a:t>
            </a:r>
          </a:p>
        </p:txBody>
      </p:sp>
      <p:sp>
        <p:nvSpPr>
          <p:cNvPr id="6" name="Segnaposto numero diapositiva 5">
            <a:extLst>
              <a:ext uri="{FF2B5EF4-FFF2-40B4-BE49-F238E27FC236}">
                <a16:creationId xmlns:a16="http://schemas.microsoft.com/office/drawing/2014/main" id="{4D34A74E-31AD-63BA-DE14-8E5C5BE7051B}"/>
              </a:ext>
            </a:extLst>
          </p:cNvPr>
          <p:cNvSpPr>
            <a:spLocks noGrp="1"/>
          </p:cNvSpPr>
          <p:nvPr>
            <p:ph type="sldNum" sz="quarter" idx="12"/>
          </p:nvPr>
        </p:nvSpPr>
        <p:spPr/>
        <p:txBody>
          <a:bodyPr/>
          <a:lstStyle/>
          <a:p>
            <a:fld id="{089C51E2-46E0-4224-9505-548D94738F32}" type="slidenum">
              <a:rPr lang="it-IT" smtClean="0"/>
              <a:t>7</a:t>
            </a:fld>
            <a:endParaRPr lang="it-IT"/>
          </a:p>
        </p:txBody>
      </p:sp>
      <p:sp>
        <p:nvSpPr>
          <p:cNvPr id="8" name="Line 6">
            <a:extLst>
              <a:ext uri="{FF2B5EF4-FFF2-40B4-BE49-F238E27FC236}">
                <a16:creationId xmlns:a16="http://schemas.microsoft.com/office/drawing/2014/main" id="{28472638-41AC-C83A-AE5F-7A46D8C21C2C}"/>
              </a:ext>
            </a:extLst>
          </p:cNvPr>
          <p:cNvSpPr>
            <a:spLocks noChangeShapeType="1"/>
          </p:cNvSpPr>
          <p:nvPr/>
        </p:nvSpPr>
        <p:spPr bwMode="auto">
          <a:xfrm flipV="1">
            <a:off x="1192800" y="6356350"/>
            <a:ext cx="9806400" cy="0"/>
          </a:xfrm>
          <a:prstGeom prst="line">
            <a:avLst/>
          </a:prstGeom>
          <a:noFill/>
          <a:ln w="50800" cap="rnd">
            <a:solidFill>
              <a:srgbClr val="E4032C">
                <a:alpha val="45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dirty="0"/>
          </a:p>
        </p:txBody>
      </p:sp>
      <p:sp>
        <p:nvSpPr>
          <p:cNvPr id="9" name="Line 6">
            <a:extLst>
              <a:ext uri="{FF2B5EF4-FFF2-40B4-BE49-F238E27FC236}">
                <a16:creationId xmlns:a16="http://schemas.microsoft.com/office/drawing/2014/main" id="{D7502536-9655-1FC5-93A9-3D68ACBD75D9}"/>
              </a:ext>
            </a:extLst>
          </p:cNvPr>
          <p:cNvSpPr>
            <a:spLocks noChangeShapeType="1"/>
          </p:cNvSpPr>
          <p:nvPr/>
        </p:nvSpPr>
        <p:spPr bwMode="auto">
          <a:xfrm flipV="1">
            <a:off x="1192800" y="1444176"/>
            <a:ext cx="9806400" cy="0"/>
          </a:xfrm>
          <a:prstGeom prst="line">
            <a:avLst/>
          </a:prstGeom>
          <a:noFill/>
          <a:ln w="50800" cap="rnd">
            <a:solidFill>
              <a:srgbClr val="E4032C">
                <a:alpha val="45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0" name="CasellaDiTesto 9">
            <a:extLst>
              <a:ext uri="{FF2B5EF4-FFF2-40B4-BE49-F238E27FC236}">
                <a16:creationId xmlns:a16="http://schemas.microsoft.com/office/drawing/2014/main" id="{CB971301-6EAB-5534-2973-200631784867}"/>
              </a:ext>
            </a:extLst>
          </p:cNvPr>
          <p:cNvSpPr txBox="1"/>
          <p:nvPr/>
        </p:nvSpPr>
        <p:spPr>
          <a:xfrm>
            <a:off x="3175392" y="624451"/>
            <a:ext cx="6363731" cy="769441"/>
          </a:xfrm>
          <a:prstGeom prst="rect">
            <a:avLst/>
          </a:prstGeom>
          <a:noFill/>
        </p:spPr>
        <p:txBody>
          <a:bodyPr wrap="square" rtlCol="0">
            <a:spAutoFit/>
          </a:bodyPr>
          <a:lstStyle/>
          <a:p>
            <a:pPr algn="ctr"/>
            <a:r>
              <a:rPr lang="it-IT" sz="4400" dirty="0"/>
              <a:t>Distribuzione Magnitudine</a:t>
            </a:r>
          </a:p>
        </p:txBody>
      </p:sp>
      <p:pic>
        <p:nvPicPr>
          <p:cNvPr id="13" name="Immagine 12">
            <a:extLst>
              <a:ext uri="{FF2B5EF4-FFF2-40B4-BE49-F238E27FC236}">
                <a16:creationId xmlns:a16="http://schemas.microsoft.com/office/drawing/2014/main" id="{0379D2C9-D591-F097-19C5-9C709F69D3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989" y="1871003"/>
            <a:ext cx="5357941" cy="2928886"/>
          </a:xfrm>
          <a:prstGeom prst="rect">
            <a:avLst/>
          </a:prstGeom>
        </p:spPr>
      </p:pic>
      <mc:AlternateContent xmlns:mc="http://schemas.openxmlformats.org/markup-compatibility/2006" xmlns:a14="http://schemas.microsoft.com/office/drawing/2010/main">
        <mc:Choice Requires="a14">
          <p:sp>
            <p:nvSpPr>
              <p:cNvPr id="15" name="CasellaDiTesto 14">
                <a:extLst>
                  <a:ext uri="{FF2B5EF4-FFF2-40B4-BE49-F238E27FC236}">
                    <a16:creationId xmlns:a16="http://schemas.microsoft.com/office/drawing/2014/main" id="{78B2F438-8210-569C-4A51-870EFA583E79}"/>
                  </a:ext>
                </a:extLst>
              </p:cNvPr>
              <p:cNvSpPr txBox="1"/>
              <p:nvPr/>
            </p:nvSpPr>
            <p:spPr>
              <a:xfrm>
                <a:off x="727862" y="4809638"/>
                <a:ext cx="5024068" cy="1446550"/>
              </a:xfrm>
              <a:prstGeom prst="rect">
                <a:avLst/>
              </a:prstGeom>
              <a:noFill/>
            </p:spPr>
            <p:txBody>
              <a:bodyPr wrap="none" rtlCol="0">
                <a:spAutoFit/>
              </a:bodyPr>
              <a:lstStyle/>
              <a:p>
                <a:pPr marL="285750" indent="-285750">
                  <a:buClr>
                    <a:srgbClr val="E4032C"/>
                  </a:buClr>
                  <a:buFont typeface="Arial" panose="020B0604020202020204" pitchFamily="34" charset="0"/>
                  <a:buChar char="•"/>
                </a:pPr>
                <a:r>
                  <a:rPr lang="it-IT" sz="2200" dirty="0"/>
                  <a:t>Decrescita per </a:t>
                </a:r>
                <a14:m>
                  <m:oMath xmlns:m="http://schemas.openxmlformats.org/officeDocument/2006/math">
                    <m:r>
                      <a:rPr lang="it-IT" sz="2200" b="0" i="1" smtClean="0">
                        <a:solidFill>
                          <a:srgbClr val="FF0000"/>
                        </a:solidFill>
                        <a:latin typeface="Cambria Math" panose="02040503050406030204" pitchFamily="18" charset="0"/>
                      </a:rPr>
                      <m:t>𝑀</m:t>
                    </m:r>
                    <m:r>
                      <a:rPr lang="it-IT" sz="2200" b="0" i="1" smtClean="0">
                        <a:solidFill>
                          <a:srgbClr val="FF0000"/>
                        </a:solidFill>
                        <a:latin typeface="Cambria Math" panose="02040503050406030204" pitchFamily="18" charset="0"/>
                      </a:rPr>
                      <m:t>&gt;+4</m:t>
                    </m:r>
                  </m:oMath>
                </a14:m>
                <a:endParaRPr lang="it-IT" sz="2200" b="0" dirty="0"/>
              </a:p>
              <a:p>
                <a:pPr>
                  <a:buClr>
                    <a:srgbClr val="E4032C"/>
                  </a:buClr>
                </a:pPr>
                <a:endParaRPr lang="it-IT" sz="2200" b="0" dirty="0"/>
              </a:p>
              <a:p>
                <a:pPr marL="285750" indent="-285750">
                  <a:buClr>
                    <a:srgbClr val="E4032C"/>
                  </a:buClr>
                  <a:buFont typeface="Arial" panose="020B0604020202020204" pitchFamily="34" charset="0"/>
                  <a:buChar char="•"/>
                </a:pPr>
                <a:r>
                  <a:rPr lang="it-IT" sz="2200" dirty="0" err="1">
                    <a:solidFill>
                      <a:srgbClr val="FF0000"/>
                    </a:solidFill>
                  </a:rPr>
                  <a:t>Bias</a:t>
                </a:r>
                <a:r>
                  <a:rPr lang="it-IT" sz="2200" dirty="0">
                    <a:solidFill>
                      <a:srgbClr val="FF0000"/>
                    </a:solidFill>
                  </a:rPr>
                  <a:t> osservativo </a:t>
                </a:r>
                <a:r>
                  <a:rPr lang="it-IT" sz="2200" dirty="0"/>
                  <a:t>per queste magnitudini</a:t>
                </a:r>
              </a:p>
              <a:p>
                <a:pPr marL="285750" indent="-285750">
                  <a:buClr>
                    <a:srgbClr val="E4032C"/>
                  </a:buClr>
                  <a:buFont typeface="Arial" panose="020B0604020202020204" pitchFamily="34" charset="0"/>
                  <a:buChar char="•"/>
                </a:pPr>
                <a:endParaRPr lang="it-IT" sz="2200" dirty="0"/>
              </a:p>
            </p:txBody>
          </p:sp>
        </mc:Choice>
        <mc:Fallback xmlns="">
          <p:sp>
            <p:nvSpPr>
              <p:cNvPr id="15" name="CasellaDiTesto 14">
                <a:extLst>
                  <a:ext uri="{FF2B5EF4-FFF2-40B4-BE49-F238E27FC236}">
                    <a16:creationId xmlns:a16="http://schemas.microsoft.com/office/drawing/2014/main" id="{78B2F438-8210-569C-4A51-870EFA583E79}"/>
                  </a:ext>
                </a:extLst>
              </p:cNvPr>
              <p:cNvSpPr txBox="1">
                <a:spLocks noRot="1" noChangeAspect="1" noMove="1" noResize="1" noEditPoints="1" noAdjustHandles="1" noChangeArrowheads="1" noChangeShapeType="1" noTextEdit="1"/>
              </p:cNvSpPr>
              <p:nvPr/>
            </p:nvSpPr>
            <p:spPr>
              <a:xfrm>
                <a:off x="727862" y="4809638"/>
                <a:ext cx="5024068" cy="1446550"/>
              </a:xfrm>
              <a:prstGeom prst="rect">
                <a:avLst/>
              </a:prstGeom>
              <a:blipFill>
                <a:blip r:embed="rId5"/>
                <a:stretch>
                  <a:fillRect l="-1333" t="-2954" r="-848"/>
                </a:stretch>
              </a:blipFill>
            </p:spPr>
            <p:txBody>
              <a:bodyPr/>
              <a:lstStyle/>
              <a:p>
                <a:r>
                  <a:rPr lang="it-IT">
                    <a:noFill/>
                  </a:rPr>
                  <a:t> </a:t>
                </a:r>
              </a:p>
            </p:txBody>
          </p:sp>
        </mc:Fallback>
      </mc:AlternateContent>
      <p:sp>
        <p:nvSpPr>
          <p:cNvPr id="2" name="CasellaDiTesto 1">
            <a:extLst>
              <a:ext uri="{FF2B5EF4-FFF2-40B4-BE49-F238E27FC236}">
                <a16:creationId xmlns:a16="http://schemas.microsoft.com/office/drawing/2014/main" id="{A20757BE-E306-1A80-9A7D-2CE2052A6008}"/>
              </a:ext>
            </a:extLst>
          </p:cNvPr>
          <p:cNvSpPr txBox="1"/>
          <p:nvPr/>
        </p:nvSpPr>
        <p:spPr>
          <a:xfrm>
            <a:off x="5219696" y="6009069"/>
            <a:ext cx="6651180" cy="230832"/>
          </a:xfrm>
          <a:prstGeom prst="rect">
            <a:avLst/>
          </a:prstGeom>
          <a:noFill/>
        </p:spPr>
        <p:txBody>
          <a:bodyPr wrap="none" rtlCol="0">
            <a:spAutoFit/>
          </a:bodyPr>
          <a:lstStyle/>
          <a:p>
            <a:r>
              <a:rPr lang="it-IT" sz="900" dirty="0" err="1"/>
              <a:t>Koschny</a:t>
            </a:r>
            <a:r>
              <a:rPr lang="it-IT" sz="900" dirty="0"/>
              <a:t> and </a:t>
            </a:r>
            <a:r>
              <a:rPr lang="it-IT" sz="900" dirty="0" err="1"/>
              <a:t>Drolshagen</a:t>
            </a:r>
            <a:r>
              <a:rPr lang="it-IT" sz="900" dirty="0"/>
              <a:t>, 2016, </a:t>
            </a:r>
            <a:r>
              <a:rPr lang="it-IT" sz="900" i="1" dirty="0" err="1"/>
              <a:t>Flux</a:t>
            </a:r>
            <a:r>
              <a:rPr lang="it-IT" sz="900" i="1" dirty="0"/>
              <a:t> </a:t>
            </a:r>
            <a:r>
              <a:rPr lang="it-IT" sz="900" i="1" dirty="0" err="1"/>
              <a:t>densities</a:t>
            </a:r>
            <a:r>
              <a:rPr lang="it-IT" sz="900" i="1" dirty="0"/>
              <a:t> of </a:t>
            </a:r>
            <a:r>
              <a:rPr lang="it-IT" sz="900" i="1" dirty="0" err="1"/>
              <a:t>meteoroids</a:t>
            </a:r>
            <a:r>
              <a:rPr lang="it-IT" sz="900" i="1" dirty="0"/>
              <a:t> </a:t>
            </a:r>
            <a:r>
              <a:rPr lang="it-IT" sz="900" i="1" dirty="0" err="1"/>
              <a:t>derived</a:t>
            </a:r>
            <a:r>
              <a:rPr lang="it-IT" sz="900" i="1" dirty="0"/>
              <a:t> from optical double-station </a:t>
            </a:r>
            <a:r>
              <a:rPr lang="it-IT" sz="900" i="1" dirty="0" err="1"/>
              <a:t>observations</a:t>
            </a:r>
            <a:r>
              <a:rPr lang="it-IT" sz="900" dirty="0"/>
              <a:t>, </a:t>
            </a:r>
            <a:r>
              <a:rPr lang="it-IT" sz="900" dirty="0" err="1"/>
              <a:t>Planetary</a:t>
            </a:r>
            <a:r>
              <a:rPr lang="it-IT" sz="900" dirty="0"/>
              <a:t> and Space Science</a:t>
            </a:r>
            <a:endParaRPr lang="it-IT" sz="900" i="1" dirty="0"/>
          </a:p>
        </p:txBody>
      </p:sp>
      <p:pic>
        <p:nvPicPr>
          <p:cNvPr id="3" name="Picture 4">
            <a:extLst>
              <a:ext uri="{FF2B5EF4-FFF2-40B4-BE49-F238E27FC236}">
                <a16:creationId xmlns:a16="http://schemas.microsoft.com/office/drawing/2014/main" id="{94940693-99C1-D281-1870-21A9F8EB47B2}"/>
              </a:ext>
            </a:extLst>
          </p:cNvPr>
          <p:cNvPicPr>
            <a:picLocks noChangeAspect="1"/>
          </p:cNvPicPr>
          <p:nvPr/>
        </p:nvPicPr>
        <p:blipFill>
          <a:blip r:embed="rId6"/>
          <a:stretch>
            <a:fillRect/>
          </a:stretch>
        </p:blipFill>
        <p:spPr>
          <a:xfrm>
            <a:off x="1553588" y="107703"/>
            <a:ext cx="1312423" cy="1286189"/>
          </a:xfrm>
          <a:prstGeom prst="rect">
            <a:avLst/>
          </a:prstGeom>
        </p:spPr>
      </p:pic>
      <mc:AlternateContent xmlns:mc="http://schemas.openxmlformats.org/markup-compatibility/2006" xmlns:a14="http://schemas.microsoft.com/office/drawing/2010/main">
        <mc:Choice Requires="a14">
          <p:sp>
            <p:nvSpPr>
              <p:cNvPr id="11" name="CasellaDiTesto 10">
                <a:extLst>
                  <a:ext uri="{FF2B5EF4-FFF2-40B4-BE49-F238E27FC236}">
                    <a16:creationId xmlns:a16="http://schemas.microsoft.com/office/drawing/2014/main" id="{F9998612-D724-2628-7415-D2A6AB1E395E}"/>
                  </a:ext>
                </a:extLst>
              </p:cNvPr>
              <p:cNvSpPr txBox="1"/>
              <p:nvPr/>
            </p:nvSpPr>
            <p:spPr>
              <a:xfrm flipH="1">
                <a:off x="1411096" y="1613102"/>
                <a:ext cx="3657600" cy="369332"/>
              </a:xfrm>
              <a:prstGeom prst="rect">
                <a:avLst/>
              </a:prstGeom>
              <a:noFill/>
            </p:spPr>
            <p:txBody>
              <a:bodyPr wrap="square" rtlCol="0">
                <a:spAutoFit/>
              </a:bodyPr>
              <a:lstStyle/>
              <a:p>
                <a:pPr marL="285750" indent="-285750">
                  <a:buClr>
                    <a:srgbClr val="E4032C"/>
                  </a:buClr>
                  <a:buFont typeface="Arial" panose="020B0604020202020204" pitchFamily="34" charset="0"/>
                  <a:buChar char="•"/>
                </a:pPr>
                <a14:m>
                  <m:oMath xmlns:m="http://schemas.openxmlformats.org/officeDocument/2006/math">
                    <m:r>
                      <a:rPr lang="it-IT" b="0" i="1" smtClean="0">
                        <a:latin typeface="Cambria Math" panose="02040503050406030204" pitchFamily="18" charset="0"/>
                      </a:rPr>
                      <m:t>𝐷𝑖𝑠𝑡𝑟𝑖𝑏𝑢𝑧𝑖𝑜𝑛𝑒</m:t>
                    </m:r>
                    <m:r>
                      <a:rPr lang="it-IT" b="0" i="1" smtClean="0">
                        <a:latin typeface="Cambria Math" panose="02040503050406030204" pitchFamily="18" charset="0"/>
                      </a:rPr>
                      <m:t> </m:t>
                    </m:r>
                    <m:r>
                      <a:rPr lang="it-IT" b="0" i="1" smtClean="0">
                        <a:latin typeface="Cambria Math" panose="02040503050406030204" pitchFamily="18" charset="0"/>
                      </a:rPr>
                      <m:t>𝑑𝑎𝑡𝑖</m:t>
                    </m:r>
                    <m:r>
                      <a:rPr lang="it-IT" b="0" i="1" smtClean="0">
                        <a:latin typeface="Cambria Math" panose="02040503050406030204" pitchFamily="18" charset="0"/>
                        <a:ea typeface="Cambria Math" panose="02040503050406030204" pitchFamily="18" charset="0"/>
                      </a:rPr>
                      <m:t>≅40 </m:t>
                    </m:r>
                    <m:r>
                      <a:rPr lang="it-IT" b="0" i="1" smtClean="0">
                        <a:latin typeface="Cambria Math" panose="02040503050406030204" pitchFamily="18" charset="0"/>
                        <a:ea typeface="Cambria Math" panose="02040503050406030204" pitchFamily="18" charset="0"/>
                      </a:rPr>
                      <m:t>𝑜𝑟𝑒</m:t>
                    </m:r>
                  </m:oMath>
                </a14:m>
                <a:endParaRPr lang="it-IT" dirty="0"/>
              </a:p>
            </p:txBody>
          </p:sp>
        </mc:Choice>
        <mc:Fallback xmlns="">
          <p:sp>
            <p:nvSpPr>
              <p:cNvPr id="11" name="CasellaDiTesto 10">
                <a:extLst>
                  <a:ext uri="{FF2B5EF4-FFF2-40B4-BE49-F238E27FC236}">
                    <a16:creationId xmlns:a16="http://schemas.microsoft.com/office/drawing/2014/main" id="{F9998612-D724-2628-7415-D2A6AB1E395E}"/>
                  </a:ext>
                </a:extLst>
              </p:cNvPr>
              <p:cNvSpPr txBox="1">
                <a:spLocks noRot="1" noChangeAspect="1" noMove="1" noResize="1" noEditPoints="1" noAdjustHandles="1" noChangeArrowheads="1" noChangeShapeType="1" noTextEdit="1"/>
              </p:cNvSpPr>
              <p:nvPr/>
            </p:nvSpPr>
            <p:spPr>
              <a:xfrm flipH="1">
                <a:off x="1411096" y="1613102"/>
                <a:ext cx="3657600" cy="369332"/>
              </a:xfrm>
              <a:prstGeom prst="rect">
                <a:avLst/>
              </a:prstGeom>
              <a:blipFill>
                <a:blip r:embed="rId7"/>
                <a:stretch>
                  <a:fillRect l="-1000" t="-5000" b="-20000"/>
                </a:stretch>
              </a:blipFill>
            </p:spPr>
            <p:txBody>
              <a:bodyPr/>
              <a:lstStyle/>
              <a:p>
                <a:r>
                  <a:rPr lang="it-IT">
                    <a:noFill/>
                  </a:rPr>
                  <a:t> </a:t>
                </a:r>
              </a:p>
            </p:txBody>
          </p:sp>
        </mc:Fallback>
      </mc:AlternateContent>
    </p:spTree>
    <p:extLst>
      <p:ext uri="{BB962C8B-B14F-4D97-AF65-F5344CB8AC3E}">
        <p14:creationId xmlns:p14="http://schemas.microsoft.com/office/powerpoint/2010/main" val="29308380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magine 12">
            <a:extLst>
              <a:ext uri="{FF2B5EF4-FFF2-40B4-BE49-F238E27FC236}">
                <a16:creationId xmlns:a16="http://schemas.microsoft.com/office/drawing/2014/main" id="{76B18802-681B-4DC1-B910-1FACB2A8AADE}"/>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7909955" y="2463353"/>
            <a:ext cx="3628800" cy="3304800"/>
          </a:xfrm>
          <a:prstGeom prst="rect">
            <a:avLst/>
          </a:prstGeom>
        </p:spPr>
      </p:pic>
      <p:sp>
        <p:nvSpPr>
          <p:cNvPr id="4" name="Segnaposto data 3">
            <a:extLst>
              <a:ext uri="{FF2B5EF4-FFF2-40B4-BE49-F238E27FC236}">
                <a16:creationId xmlns:a16="http://schemas.microsoft.com/office/drawing/2014/main" id="{9DB66F68-A69E-DFBA-C14C-0B188B8F0D8A}"/>
              </a:ext>
            </a:extLst>
          </p:cNvPr>
          <p:cNvSpPr>
            <a:spLocks noGrp="1"/>
          </p:cNvSpPr>
          <p:nvPr>
            <p:ph type="dt" sz="half" idx="10"/>
          </p:nvPr>
        </p:nvSpPr>
        <p:spPr/>
        <p:txBody>
          <a:bodyPr/>
          <a:lstStyle/>
          <a:p>
            <a:r>
              <a:rPr lang="it-IT"/>
              <a:t>17 novembre</a:t>
            </a:r>
          </a:p>
        </p:txBody>
      </p:sp>
      <p:sp>
        <p:nvSpPr>
          <p:cNvPr id="5" name="Segnaposto piè di pagina 4">
            <a:extLst>
              <a:ext uri="{FF2B5EF4-FFF2-40B4-BE49-F238E27FC236}">
                <a16:creationId xmlns:a16="http://schemas.microsoft.com/office/drawing/2014/main" id="{2A6E0125-7F0B-F9B3-61BB-716E95F136DB}"/>
              </a:ext>
            </a:extLst>
          </p:cNvPr>
          <p:cNvSpPr>
            <a:spLocks noGrp="1"/>
          </p:cNvSpPr>
          <p:nvPr>
            <p:ph type="ftr" sz="quarter" idx="11"/>
          </p:nvPr>
        </p:nvSpPr>
        <p:spPr/>
        <p:txBody>
          <a:bodyPr/>
          <a:lstStyle/>
          <a:p>
            <a:r>
              <a:rPr lang="it-IT" dirty="0"/>
              <a:t>Francesca Ferraiuolo</a:t>
            </a:r>
          </a:p>
        </p:txBody>
      </p:sp>
      <p:sp>
        <p:nvSpPr>
          <p:cNvPr id="6" name="Segnaposto numero diapositiva 5">
            <a:extLst>
              <a:ext uri="{FF2B5EF4-FFF2-40B4-BE49-F238E27FC236}">
                <a16:creationId xmlns:a16="http://schemas.microsoft.com/office/drawing/2014/main" id="{4D34A74E-31AD-63BA-DE14-8E5C5BE7051B}"/>
              </a:ext>
            </a:extLst>
          </p:cNvPr>
          <p:cNvSpPr>
            <a:spLocks noGrp="1"/>
          </p:cNvSpPr>
          <p:nvPr>
            <p:ph type="sldNum" sz="quarter" idx="12"/>
          </p:nvPr>
        </p:nvSpPr>
        <p:spPr/>
        <p:txBody>
          <a:bodyPr/>
          <a:lstStyle/>
          <a:p>
            <a:fld id="{089C51E2-46E0-4224-9505-548D94738F32}" type="slidenum">
              <a:rPr lang="it-IT" smtClean="0"/>
              <a:t>8</a:t>
            </a:fld>
            <a:endParaRPr lang="it-IT"/>
          </a:p>
        </p:txBody>
      </p:sp>
      <p:sp>
        <p:nvSpPr>
          <p:cNvPr id="8" name="Line 6">
            <a:extLst>
              <a:ext uri="{FF2B5EF4-FFF2-40B4-BE49-F238E27FC236}">
                <a16:creationId xmlns:a16="http://schemas.microsoft.com/office/drawing/2014/main" id="{28472638-41AC-C83A-AE5F-7A46D8C21C2C}"/>
              </a:ext>
            </a:extLst>
          </p:cNvPr>
          <p:cNvSpPr>
            <a:spLocks noChangeShapeType="1"/>
          </p:cNvSpPr>
          <p:nvPr/>
        </p:nvSpPr>
        <p:spPr bwMode="auto">
          <a:xfrm flipV="1">
            <a:off x="1192800" y="6356350"/>
            <a:ext cx="9806400" cy="0"/>
          </a:xfrm>
          <a:prstGeom prst="line">
            <a:avLst/>
          </a:prstGeom>
          <a:noFill/>
          <a:ln w="50800" cap="rnd">
            <a:solidFill>
              <a:srgbClr val="E4032C">
                <a:alpha val="45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 name="Line 6">
            <a:extLst>
              <a:ext uri="{FF2B5EF4-FFF2-40B4-BE49-F238E27FC236}">
                <a16:creationId xmlns:a16="http://schemas.microsoft.com/office/drawing/2014/main" id="{D7502536-9655-1FC5-93A9-3D68ACBD75D9}"/>
              </a:ext>
            </a:extLst>
          </p:cNvPr>
          <p:cNvSpPr>
            <a:spLocks noChangeShapeType="1"/>
          </p:cNvSpPr>
          <p:nvPr/>
        </p:nvSpPr>
        <p:spPr bwMode="auto">
          <a:xfrm flipV="1">
            <a:off x="1192800" y="1444176"/>
            <a:ext cx="9806400" cy="0"/>
          </a:xfrm>
          <a:prstGeom prst="line">
            <a:avLst/>
          </a:prstGeom>
          <a:noFill/>
          <a:ln w="50800" cap="rnd">
            <a:solidFill>
              <a:srgbClr val="E4032C">
                <a:alpha val="45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0" name="CasellaDiTesto 9">
            <a:extLst>
              <a:ext uri="{FF2B5EF4-FFF2-40B4-BE49-F238E27FC236}">
                <a16:creationId xmlns:a16="http://schemas.microsoft.com/office/drawing/2014/main" id="{CB971301-6EAB-5534-2973-200631784867}"/>
              </a:ext>
            </a:extLst>
          </p:cNvPr>
          <p:cNvSpPr txBox="1"/>
          <p:nvPr/>
        </p:nvSpPr>
        <p:spPr>
          <a:xfrm>
            <a:off x="3222570" y="624451"/>
            <a:ext cx="6605277" cy="769441"/>
          </a:xfrm>
          <a:prstGeom prst="rect">
            <a:avLst/>
          </a:prstGeom>
          <a:noFill/>
        </p:spPr>
        <p:txBody>
          <a:bodyPr wrap="square" rtlCol="0">
            <a:spAutoFit/>
          </a:bodyPr>
          <a:lstStyle/>
          <a:p>
            <a:pPr algn="ctr"/>
            <a:r>
              <a:rPr lang="it-IT" sz="4400" dirty="0"/>
              <a:t>Esempio di meteore rilevate</a:t>
            </a:r>
          </a:p>
        </p:txBody>
      </p:sp>
      <p:sp>
        <p:nvSpPr>
          <p:cNvPr id="11" name="Ovale 10">
            <a:extLst>
              <a:ext uri="{FF2B5EF4-FFF2-40B4-BE49-F238E27FC236}">
                <a16:creationId xmlns:a16="http://schemas.microsoft.com/office/drawing/2014/main" id="{B643BA52-4B2A-F1CE-615A-62BC94C0DE4B}"/>
              </a:ext>
            </a:extLst>
          </p:cNvPr>
          <p:cNvSpPr/>
          <p:nvPr/>
        </p:nvSpPr>
        <p:spPr>
          <a:xfrm>
            <a:off x="4712765" y="3429000"/>
            <a:ext cx="653143" cy="681270"/>
          </a:xfrm>
          <a:prstGeom prst="ellipse">
            <a:avLst/>
          </a:prstGeom>
          <a:noFill/>
          <a:ln w="28575">
            <a:solidFill>
              <a:srgbClr val="E4032C"/>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it-IT"/>
          </a:p>
        </p:txBody>
      </p:sp>
      <p:pic>
        <p:nvPicPr>
          <p:cNvPr id="18" name="Immagine 17">
            <a:extLst>
              <a:ext uri="{FF2B5EF4-FFF2-40B4-BE49-F238E27FC236}">
                <a16:creationId xmlns:a16="http://schemas.microsoft.com/office/drawing/2014/main" id="{C4ED996E-20B2-D35E-73EE-B0C4FCBE6206}"/>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636379" y="2463353"/>
            <a:ext cx="3628800" cy="3304800"/>
          </a:xfrm>
          <a:prstGeom prst="rect">
            <a:avLst/>
          </a:prstGeom>
        </p:spPr>
      </p:pic>
      <p:sp>
        <p:nvSpPr>
          <p:cNvPr id="16" name="Ovale 15">
            <a:extLst>
              <a:ext uri="{FF2B5EF4-FFF2-40B4-BE49-F238E27FC236}">
                <a16:creationId xmlns:a16="http://schemas.microsoft.com/office/drawing/2014/main" id="{E7F0E0E8-D177-78A5-D1CC-5EE898DA5176}"/>
              </a:ext>
            </a:extLst>
          </p:cNvPr>
          <p:cNvSpPr/>
          <p:nvPr/>
        </p:nvSpPr>
        <p:spPr>
          <a:xfrm>
            <a:off x="8761506" y="3744431"/>
            <a:ext cx="653143" cy="681270"/>
          </a:xfrm>
          <a:prstGeom prst="ellipse">
            <a:avLst/>
          </a:prstGeom>
          <a:noFill/>
          <a:ln w="28575">
            <a:solidFill>
              <a:srgbClr val="E4032C"/>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it-IT"/>
          </a:p>
        </p:txBody>
      </p:sp>
      <p:sp>
        <p:nvSpPr>
          <p:cNvPr id="20" name="Ovale 19">
            <a:extLst>
              <a:ext uri="{FF2B5EF4-FFF2-40B4-BE49-F238E27FC236}">
                <a16:creationId xmlns:a16="http://schemas.microsoft.com/office/drawing/2014/main" id="{31AD9A01-CE99-A7B2-A1B5-DA26BF693854}"/>
              </a:ext>
            </a:extLst>
          </p:cNvPr>
          <p:cNvSpPr/>
          <p:nvPr/>
        </p:nvSpPr>
        <p:spPr>
          <a:xfrm>
            <a:off x="2132689" y="2857386"/>
            <a:ext cx="653143" cy="681270"/>
          </a:xfrm>
          <a:prstGeom prst="ellipse">
            <a:avLst/>
          </a:prstGeom>
          <a:noFill/>
          <a:ln w="28575">
            <a:solidFill>
              <a:srgbClr val="E4032C"/>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it-IT"/>
          </a:p>
        </p:txBody>
      </p:sp>
      <p:sp>
        <p:nvSpPr>
          <p:cNvPr id="21" name="CasellaDiTesto 20">
            <a:extLst>
              <a:ext uri="{FF2B5EF4-FFF2-40B4-BE49-F238E27FC236}">
                <a16:creationId xmlns:a16="http://schemas.microsoft.com/office/drawing/2014/main" id="{ED692C49-8456-A627-0455-27500E9D5A02}"/>
              </a:ext>
            </a:extLst>
          </p:cNvPr>
          <p:cNvSpPr txBox="1"/>
          <p:nvPr/>
        </p:nvSpPr>
        <p:spPr>
          <a:xfrm>
            <a:off x="8076372" y="1747958"/>
            <a:ext cx="3295967" cy="430887"/>
          </a:xfrm>
          <a:prstGeom prst="rect">
            <a:avLst/>
          </a:prstGeom>
          <a:noFill/>
        </p:spPr>
        <p:txBody>
          <a:bodyPr wrap="none" rtlCol="0">
            <a:spAutoFit/>
          </a:bodyPr>
          <a:lstStyle/>
          <a:p>
            <a:pPr marL="285750" indent="-285750">
              <a:buClr>
                <a:srgbClr val="E4032C"/>
              </a:buClr>
              <a:buFont typeface="Arial" panose="020B0604020202020204" pitchFamily="34" charset="0"/>
              <a:buChar char="•"/>
            </a:pPr>
            <a:r>
              <a:rPr lang="it-IT" sz="2200" dirty="0"/>
              <a:t>Esempio di falso positivo</a:t>
            </a:r>
          </a:p>
        </p:txBody>
      </p:sp>
      <p:sp>
        <p:nvSpPr>
          <p:cNvPr id="22" name="CasellaDiTesto 21">
            <a:extLst>
              <a:ext uri="{FF2B5EF4-FFF2-40B4-BE49-F238E27FC236}">
                <a16:creationId xmlns:a16="http://schemas.microsoft.com/office/drawing/2014/main" id="{ED2D8FDA-F858-6BC9-76F6-8D405610734B}"/>
              </a:ext>
            </a:extLst>
          </p:cNvPr>
          <p:cNvSpPr txBox="1"/>
          <p:nvPr/>
        </p:nvSpPr>
        <p:spPr>
          <a:xfrm>
            <a:off x="4265178" y="1739307"/>
            <a:ext cx="3661643" cy="430887"/>
          </a:xfrm>
          <a:prstGeom prst="rect">
            <a:avLst/>
          </a:prstGeom>
          <a:noFill/>
        </p:spPr>
        <p:txBody>
          <a:bodyPr wrap="none" rtlCol="0">
            <a:spAutoFit/>
          </a:bodyPr>
          <a:lstStyle/>
          <a:p>
            <a:pPr marL="285750" indent="-285750">
              <a:buClr>
                <a:srgbClr val="E4032C"/>
              </a:buClr>
              <a:buFont typeface="Arial" panose="020B0604020202020204" pitchFamily="34" charset="0"/>
              <a:buChar char="•"/>
            </a:pPr>
            <a:r>
              <a:rPr lang="it-IT" sz="2200" dirty="0"/>
              <a:t>Esempio di meteora intensa</a:t>
            </a:r>
          </a:p>
        </p:txBody>
      </p:sp>
      <p:pic>
        <p:nvPicPr>
          <p:cNvPr id="3" name="Immagine 2">
            <a:extLst>
              <a:ext uri="{FF2B5EF4-FFF2-40B4-BE49-F238E27FC236}">
                <a16:creationId xmlns:a16="http://schemas.microsoft.com/office/drawing/2014/main" id="{74350E2E-025B-4FE0-8276-E6ADB998F5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98910" y="2465324"/>
            <a:ext cx="3627911" cy="3302829"/>
          </a:xfrm>
          <a:prstGeom prst="rect">
            <a:avLst/>
          </a:prstGeom>
        </p:spPr>
      </p:pic>
      <p:sp>
        <p:nvSpPr>
          <p:cNvPr id="23" name="Ovale 22">
            <a:extLst>
              <a:ext uri="{FF2B5EF4-FFF2-40B4-BE49-F238E27FC236}">
                <a16:creationId xmlns:a16="http://schemas.microsoft.com/office/drawing/2014/main" id="{8294112F-2CB3-D054-E6B3-3589970777E3}"/>
              </a:ext>
            </a:extLst>
          </p:cNvPr>
          <p:cNvSpPr/>
          <p:nvPr/>
        </p:nvSpPr>
        <p:spPr>
          <a:xfrm>
            <a:off x="5020173" y="3119874"/>
            <a:ext cx="653143" cy="681270"/>
          </a:xfrm>
          <a:prstGeom prst="ellipse">
            <a:avLst/>
          </a:prstGeom>
          <a:noFill/>
          <a:ln w="28575">
            <a:solidFill>
              <a:srgbClr val="E4032C"/>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it-IT"/>
          </a:p>
        </p:txBody>
      </p:sp>
      <p:sp>
        <p:nvSpPr>
          <p:cNvPr id="26" name="CasellaDiTesto 25">
            <a:extLst>
              <a:ext uri="{FF2B5EF4-FFF2-40B4-BE49-F238E27FC236}">
                <a16:creationId xmlns:a16="http://schemas.microsoft.com/office/drawing/2014/main" id="{2EE01FA2-14FA-D104-CB02-79733BA3984F}"/>
              </a:ext>
            </a:extLst>
          </p:cNvPr>
          <p:cNvSpPr txBox="1"/>
          <p:nvPr/>
        </p:nvSpPr>
        <p:spPr>
          <a:xfrm>
            <a:off x="1005062" y="1747958"/>
            <a:ext cx="2891433" cy="430887"/>
          </a:xfrm>
          <a:prstGeom prst="rect">
            <a:avLst/>
          </a:prstGeom>
          <a:noFill/>
        </p:spPr>
        <p:txBody>
          <a:bodyPr wrap="none" rtlCol="0">
            <a:spAutoFit/>
          </a:bodyPr>
          <a:lstStyle/>
          <a:p>
            <a:pPr marL="285750" indent="-285750">
              <a:buClr>
                <a:srgbClr val="E4032C"/>
              </a:buClr>
              <a:buFont typeface="Arial" panose="020B0604020202020204" pitchFamily="34" charset="0"/>
              <a:buChar char="•"/>
            </a:pPr>
            <a:r>
              <a:rPr lang="it-IT" sz="2200" dirty="0"/>
              <a:t>Esempio di meteora </a:t>
            </a:r>
          </a:p>
        </p:txBody>
      </p:sp>
      <p:pic>
        <p:nvPicPr>
          <p:cNvPr id="2" name="Picture 4">
            <a:extLst>
              <a:ext uri="{FF2B5EF4-FFF2-40B4-BE49-F238E27FC236}">
                <a16:creationId xmlns:a16="http://schemas.microsoft.com/office/drawing/2014/main" id="{5583FDB1-D379-498C-03B7-06E0523AB861}"/>
              </a:ext>
            </a:extLst>
          </p:cNvPr>
          <p:cNvPicPr>
            <a:picLocks noChangeAspect="1"/>
          </p:cNvPicPr>
          <p:nvPr/>
        </p:nvPicPr>
        <p:blipFill>
          <a:blip r:embed="rId6"/>
          <a:stretch>
            <a:fillRect/>
          </a:stretch>
        </p:blipFill>
        <p:spPr>
          <a:xfrm>
            <a:off x="1473409" y="107703"/>
            <a:ext cx="1312423" cy="1286189"/>
          </a:xfrm>
          <a:prstGeom prst="rect">
            <a:avLst/>
          </a:prstGeom>
        </p:spPr>
      </p:pic>
    </p:spTree>
    <p:extLst>
      <p:ext uri="{BB962C8B-B14F-4D97-AF65-F5344CB8AC3E}">
        <p14:creationId xmlns:p14="http://schemas.microsoft.com/office/powerpoint/2010/main" val="1436278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a:extLst>
              <a:ext uri="{FF2B5EF4-FFF2-40B4-BE49-F238E27FC236}">
                <a16:creationId xmlns:a16="http://schemas.microsoft.com/office/drawing/2014/main" id="{9DB66F68-A69E-DFBA-C14C-0B188B8F0D8A}"/>
              </a:ext>
            </a:extLst>
          </p:cNvPr>
          <p:cNvSpPr>
            <a:spLocks noGrp="1"/>
          </p:cNvSpPr>
          <p:nvPr>
            <p:ph type="dt" sz="half" idx="10"/>
          </p:nvPr>
        </p:nvSpPr>
        <p:spPr/>
        <p:txBody>
          <a:bodyPr/>
          <a:lstStyle/>
          <a:p>
            <a:r>
              <a:rPr lang="it-IT"/>
              <a:t>17 novembre</a:t>
            </a:r>
          </a:p>
        </p:txBody>
      </p:sp>
      <p:sp>
        <p:nvSpPr>
          <p:cNvPr id="5" name="Segnaposto piè di pagina 4">
            <a:extLst>
              <a:ext uri="{FF2B5EF4-FFF2-40B4-BE49-F238E27FC236}">
                <a16:creationId xmlns:a16="http://schemas.microsoft.com/office/drawing/2014/main" id="{2A6E0125-7F0B-F9B3-61BB-716E95F136DB}"/>
              </a:ext>
            </a:extLst>
          </p:cNvPr>
          <p:cNvSpPr>
            <a:spLocks noGrp="1"/>
          </p:cNvSpPr>
          <p:nvPr>
            <p:ph type="ftr" sz="quarter" idx="11"/>
          </p:nvPr>
        </p:nvSpPr>
        <p:spPr/>
        <p:txBody>
          <a:bodyPr/>
          <a:lstStyle/>
          <a:p>
            <a:r>
              <a:rPr lang="it-IT" dirty="0"/>
              <a:t>Francesca Ferraiuolo</a:t>
            </a:r>
          </a:p>
        </p:txBody>
      </p:sp>
      <p:sp>
        <p:nvSpPr>
          <p:cNvPr id="6" name="Segnaposto numero diapositiva 5">
            <a:extLst>
              <a:ext uri="{FF2B5EF4-FFF2-40B4-BE49-F238E27FC236}">
                <a16:creationId xmlns:a16="http://schemas.microsoft.com/office/drawing/2014/main" id="{4D34A74E-31AD-63BA-DE14-8E5C5BE7051B}"/>
              </a:ext>
            </a:extLst>
          </p:cNvPr>
          <p:cNvSpPr>
            <a:spLocks noGrp="1"/>
          </p:cNvSpPr>
          <p:nvPr>
            <p:ph type="sldNum" sz="quarter" idx="12"/>
          </p:nvPr>
        </p:nvSpPr>
        <p:spPr/>
        <p:txBody>
          <a:bodyPr/>
          <a:lstStyle/>
          <a:p>
            <a:fld id="{089C51E2-46E0-4224-9505-548D94738F32}" type="slidenum">
              <a:rPr lang="it-IT" smtClean="0"/>
              <a:t>9</a:t>
            </a:fld>
            <a:endParaRPr lang="it-IT"/>
          </a:p>
        </p:txBody>
      </p:sp>
      <p:sp>
        <p:nvSpPr>
          <p:cNvPr id="8" name="Line 6">
            <a:extLst>
              <a:ext uri="{FF2B5EF4-FFF2-40B4-BE49-F238E27FC236}">
                <a16:creationId xmlns:a16="http://schemas.microsoft.com/office/drawing/2014/main" id="{28472638-41AC-C83A-AE5F-7A46D8C21C2C}"/>
              </a:ext>
            </a:extLst>
          </p:cNvPr>
          <p:cNvSpPr>
            <a:spLocks noChangeShapeType="1"/>
          </p:cNvSpPr>
          <p:nvPr/>
        </p:nvSpPr>
        <p:spPr bwMode="auto">
          <a:xfrm flipV="1">
            <a:off x="1192800" y="6356350"/>
            <a:ext cx="9806400" cy="0"/>
          </a:xfrm>
          <a:prstGeom prst="line">
            <a:avLst/>
          </a:prstGeom>
          <a:noFill/>
          <a:ln w="50800" cap="rnd">
            <a:solidFill>
              <a:srgbClr val="E4032C">
                <a:alpha val="45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9" name="Line 6">
            <a:extLst>
              <a:ext uri="{FF2B5EF4-FFF2-40B4-BE49-F238E27FC236}">
                <a16:creationId xmlns:a16="http://schemas.microsoft.com/office/drawing/2014/main" id="{D7502536-9655-1FC5-93A9-3D68ACBD75D9}"/>
              </a:ext>
            </a:extLst>
          </p:cNvPr>
          <p:cNvSpPr>
            <a:spLocks noChangeShapeType="1"/>
          </p:cNvSpPr>
          <p:nvPr/>
        </p:nvSpPr>
        <p:spPr bwMode="auto">
          <a:xfrm flipV="1">
            <a:off x="1192800" y="1444176"/>
            <a:ext cx="9806400" cy="0"/>
          </a:xfrm>
          <a:prstGeom prst="line">
            <a:avLst/>
          </a:prstGeom>
          <a:noFill/>
          <a:ln w="50800" cap="rnd">
            <a:solidFill>
              <a:srgbClr val="E4032C">
                <a:alpha val="45000"/>
              </a:srgb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0" name="CasellaDiTesto 9">
            <a:extLst>
              <a:ext uri="{FF2B5EF4-FFF2-40B4-BE49-F238E27FC236}">
                <a16:creationId xmlns:a16="http://schemas.microsoft.com/office/drawing/2014/main" id="{CB971301-6EAB-5534-2973-200631784867}"/>
              </a:ext>
            </a:extLst>
          </p:cNvPr>
          <p:cNvSpPr txBox="1"/>
          <p:nvPr/>
        </p:nvSpPr>
        <p:spPr>
          <a:xfrm>
            <a:off x="2923592" y="597160"/>
            <a:ext cx="6344816" cy="769441"/>
          </a:xfrm>
          <a:prstGeom prst="rect">
            <a:avLst/>
          </a:prstGeom>
          <a:noFill/>
        </p:spPr>
        <p:txBody>
          <a:bodyPr wrap="square" rtlCol="0">
            <a:spAutoFit/>
          </a:bodyPr>
          <a:lstStyle/>
          <a:p>
            <a:pPr algn="ctr"/>
            <a:r>
              <a:rPr lang="it-IT" sz="4400" dirty="0"/>
              <a:t>Simulazioni</a:t>
            </a:r>
          </a:p>
        </p:txBody>
      </p:sp>
      <mc:AlternateContent xmlns:mc="http://schemas.openxmlformats.org/markup-compatibility/2006" xmlns:a14="http://schemas.microsoft.com/office/drawing/2010/main">
        <mc:Choice Requires="a14">
          <p:sp>
            <p:nvSpPr>
              <p:cNvPr id="2" name="CasellaDiTesto 1">
                <a:extLst>
                  <a:ext uri="{FF2B5EF4-FFF2-40B4-BE49-F238E27FC236}">
                    <a16:creationId xmlns:a16="http://schemas.microsoft.com/office/drawing/2014/main" id="{08923732-3082-3DD5-099A-6499BD1E5624}"/>
                  </a:ext>
                </a:extLst>
              </p:cNvPr>
              <p:cNvSpPr txBox="1"/>
              <p:nvPr/>
            </p:nvSpPr>
            <p:spPr>
              <a:xfrm>
                <a:off x="1192800" y="1509298"/>
                <a:ext cx="9806399" cy="738664"/>
              </a:xfrm>
              <a:prstGeom prst="rect">
                <a:avLst/>
              </a:prstGeom>
              <a:noFill/>
            </p:spPr>
            <p:txBody>
              <a:bodyPr wrap="square" rtlCol="0">
                <a:spAutoFit/>
              </a:bodyPr>
              <a:lstStyle/>
              <a:p>
                <a:pPr marL="342900" indent="-342900">
                  <a:buClr>
                    <a:srgbClr val="E4032C"/>
                  </a:buClr>
                  <a:buFont typeface="Arial" panose="020B0604020202020204" pitchFamily="34" charset="0"/>
                  <a:buChar char="•"/>
                </a:pPr>
                <a:r>
                  <a:rPr lang="it-IT" sz="2100" dirty="0"/>
                  <a:t>Simulare eventi meteora nel campo di vista di Mini-EUSO per dedurre l’efficienza di rilevazione e quindi l’esposizione, in funzione della magnitudine </a:t>
                </a:r>
                <a14:m>
                  <m:oMath xmlns:m="http://schemas.openxmlformats.org/officeDocument/2006/math">
                    <m:r>
                      <a:rPr lang="it-IT" sz="2100" b="0" i="1" smtClean="0">
                        <a:latin typeface="Cambria Math" panose="02040503050406030204" pitchFamily="18" charset="0"/>
                      </a:rPr>
                      <m:t>𝑀</m:t>
                    </m:r>
                  </m:oMath>
                </a14:m>
                <a:r>
                  <a:rPr lang="it-IT" sz="2100" dirty="0"/>
                  <a:t> e background </a:t>
                </a:r>
                <a14:m>
                  <m:oMath xmlns:m="http://schemas.openxmlformats.org/officeDocument/2006/math">
                    <m:r>
                      <a:rPr lang="it-IT" sz="2100" b="0" i="1" smtClean="0">
                        <a:latin typeface="Cambria Math" panose="02040503050406030204" pitchFamily="18" charset="0"/>
                      </a:rPr>
                      <m:t>𝑏</m:t>
                    </m:r>
                  </m:oMath>
                </a14:m>
                <a:endParaRPr lang="it-IT" sz="2100" dirty="0"/>
              </a:p>
            </p:txBody>
          </p:sp>
        </mc:Choice>
        <mc:Fallback xmlns="">
          <p:sp>
            <p:nvSpPr>
              <p:cNvPr id="2" name="CasellaDiTesto 1">
                <a:extLst>
                  <a:ext uri="{FF2B5EF4-FFF2-40B4-BE49-F238E27FC236}">
                    <a16:creationId xmlns:a16="http://schemas.microsoft.com/office/drawing/2014/main" id="{08923732-3082-3DD5-099A-6499BD1E5624}"/>
                  </a:ext>
                </a:extLst>
              </p:cNvPr>
              <p:cNvSpPr txBox="1">
                <a:spLocks noRot="1" noChangeAspect="1" noMove="1" noResize="1" noEditPoints="1" noAdjustHandles="1" noChangeArrowheads="1" noChangeShapeType="1" noTextEdit="1"/>
              </p:cNvSpPr>
              <p:nvPr/>
            </p:nvSpPr>
            <p:spPr>
              <a:xfrm>
                <a:off x="1192800" y="1509298"/>
                <a:ext cx="9806399" cy="738664"/>
              </a:xfrm>
              <a:prstGeom prst="rect">
                <a:avLst/>
              </a:prstGeom>
              <a:blipFill>
                <a:blip r:embed="rId4"/>
                <a:stretch>
                  <a:fillRect l="-622" t="-5785" b="-15702"/>
                </a:stretch>
              </a:blipFill>
            </p:spPr>
            <p:txBody>
              <a:bodyPr/>
              <a:lstStyle/>
              <a:p>
                <a:r>
                  <a:rPr lang="it-IT">
                    <a:noFill/>
                  </a:rPr>
                  <a:t> </a:t>
                </a:r>
              </a:p>
            </p:txBody>
          </p:sp>
        </mc:Fallback>
      </mc:AlternateContent>
      <p:pic>
        <p:nvPicPr>
          <p:cNvPr id="14" name="Immagine 13">
            <a:extLst>
              <a:ext uri="{FF2B5EF4-FFF2-40B4-BE49-F238E27FC236}">
                <a16:creationId xmlns:a16="http://schemas.microsoft.com/office/drawing/2014/main" id="{3BC79290-50BE-4DF2-C950-3420B9E417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85076" y="2499367"/>
            <a:ext cx="5868724" cy="3124734"/>
          </a:xfrm>
          <a:prstGeom prst="rect">
            <a:avLst/>
          </a:prstGeom>
        </p:spPr>
      </p:pic>
      <mc:AlternateContent xmlns:mc="http://schemas.openxmlformats.org/markup-compatibility/2006" xmlns:a14="http://schemas.microsoft.com/office/drawing/2010/main">
        <mc:Choice Requires="a14">
          <p:sp>
            <p:nvSpPr>
              <p:cNvPr id="13" name="CasellaDiTesto 12">
                <a:extLst>
                  <a:ext uri="{FF2B5EF4-FFF2-40B4-BE49-F238E27FC236}">
                    <a16:creationId xmlns:a16="http://schemas.microsoft.com/office/drawing/2014/main" id="{44A48543-A5DF-345A-166C-B90DF724D1D5}"/>
                  </a:ext>
                </a:extLst>
              </p:cNvPr>
              <p:cNvSpPr txBox="1"/>
              <p:nvPr/>
            </p:nvSpPr>
            <p:spPr>
              <a:xfrm>
                <a:off x="762584" y="2345082"/>
                <a:ext cx="4801150" cy="3693319"/>
              </a:xfrm>
              <a:prstGeom prst="rect">
                <a:avLst/>
              </a:prstGeom>
              <a:noFill/>
            </p:spPr>
            <p:txBody>
              <a:bodyPr wrap="square">
                <a:spAutoFit/>
              </a:bodyPr>
              <a:lstStyle/>
              <a:p>
                <a:pPr marL="342900" indent="-342900">
                  <a:buClr>
                    <a:srgbClr val="E4032C"/>
                  </a:buClr>
                  <a:buFont typeface="+mj-lt"/>
                  <a:buAutoNum type="arabicPeriod"/>
                </a:pPr>
                <a:r>
                  <a:rPr lang="it-IT" dirty="0"/>
                  <a:t>Generazione random dei </a:t>
                </a:r>
                <a:r>
                  <a:rPr lang="it-IT" dirty="0">
                    <a:solidFill>
                      <a:srgbClr val="E4032C"/>
                    </a:solidFill>
                  </a:rPr>
                  <a:t>parametri della meteora</a:t>
                </a:r>
                <a:r>
                  <a:rPr lang="it-IT" dirty="0"/>
                  <a:t>. Input = (</a:t>
                </a:r>
                <a:r>
                  <a:rPr lang="it-IT" dirty="0" err="1"/>
                  <a:t>amag</a:t>
                </a:r>
                <a:r>
                  <a:rPr lang="it-IT" dirty="0"/>
                  <a:t>, </a:t>
                </a:r>
                <a:r>
                  <a:rPr lang="it-IT" dirty="0" err="1"/>
                  <a:t>bkg</a:t>
                </a:r>
                <a:r>
                  <a:rPr lang="it-IT" dirty="0"/>
                  <a:t>)</a:t>
                </a:r>
              </a:p>
              <a:p>
                <a:pPr marL="742950" lvl="1" indent="-285750">
                  <a:buClr>
                    <a:srgbClr val="E4032C"/>
                  </a:buClr>
                  <a:buFont typeface="Arial" panose="020B0604020202020204" pitchFamily="34" charset="0"/>
                  <a:buChar char="•"/>
                </a:pPr>
                <a:r>
                  <a:rPr lang="it-IT" dirty="0"/>
                  <a:t>Velocità (</a:t>
                </a:r>
                <a14:m>
                  <m:oMath xmlns:m="http://schemas.openxmlformats.org/officeDocument/2006/math">
                    <m:sSub>
                      <m:sSubPr>
                        <m:ctrlPr>
                          <a:rPr lang="it-IT" b="0" i="1" smtClean="0">
                            <a:latin typeface="Cambria Math" panose="02040503050406030204" pitchFamily="18" charset="0"/>
                          </a:rPr>
                        </m:ctrlPr>
                      </m:sSubPr>
                      <m:e>
                        <m:r>
                          <a:rPr lang="it-IT" b="0" i="1" smtClean="0">
                            <a:latin typeface="Cambria Math" panose="02040503050406030204" pitchFamily="18" charset="0"/>
                          </a:rPr>
                          <m:t>𝑣</m:t>
                        </m:r>
                      </m:e>
                      <m:sub>
                        <m:r>
                          <a:rPr lang="it-IT" b="0" i="1" smtClean="0">
                            <a:latin typeface="Cambria Math" panose="02040503050406030204" pitchFamily="18" charset="0"/>
                            <a:ea typeface="Cambria Math" panose="02040503050406030204" pitchFamily="18" charset="0"/>
                          </a:rPr>
                          <m:t>∞</m:t>
                        </m:r>
                      </m:sub>
                    </m:sSub>
                  </m:oMath>
                </a14:m>
                <a:r>
                  <a:rPr lang="it-IT" dirty="0"/>
                  <a:t>), Inclinazione (</a:t>
                </a:r>
                <a14:m>
                  <m:oMath xmlns:m="http://schemas.openxmlformats.org/officeDocument/2006/math">
                    <m:r>
                      <a:rPr lang="it-IT" i="1" smtClean="0">
                        <a:latin typeface="Cambria Math" panose="02040503050406030204" pitchFamily="18" charset="0"/>
                        <a:ea typeface="Cambria Math" panose="02040503050406030204" pitchFamily="18" charset="0"/>
                      </a:rPr>
                      <m:t>𝛾</m:t>
                    </m:r>
                  </m:oMath>
                </a14:m>
                <a:r>
                  <a:rPr lang="it-IT" dirty="0"/>
                  <a:t>), </a:t>
                </a:r>
              </a:p>
              <a:p>
                <a:pPr lvl="1">
                  <a:buClr>
                    <a:srgbClr val="E4032C"/>
                  </a:buClr>
                </a:pPr>
                <a:r>
                  <a:rPr lang="it-IT" dirty="0"/>
                  <a:t>      Densità (</a:t>
                </a:r>
                <a14:m>
                  <m:oMath xmlns:m="http://schemas.openxmlformats.org/officeDocument/2006/math">
                    <m:r>
                      <a:rPr lang="it-IT" i="1" smtClean="0">
                        <a:latin typeface="Cambria Math" panose="02040503050406030204" pitchFamily="18" charset="0"/>
                        <a:ea typeface="Cambria Math" panose="02040503050406030204" pitchFamily="18" charset="0"/>
                      </a:rPr>
                      <m:t>𝜌</m:t>
                    </m:r>
                  </m:oMath>
                </a14:m>
                <a:r>
                  <a:rPr lang="it-IT" dirty="0"/>
                  <a:t>)…</a:t>
                </a:r>
              </a:p>
              <a:p>
                <a:pPr marL="742950" lvl="1" indent="-285750">
                  <a:buClr>
                    <a:srgbClr val="E4032C"/>
                  </a:buClr>
                  <a:buFont typeface="Arial" panose="020B0604020202020204" pitchFamily="34" charset="0"/>
                  <a:buChar char="•"/>
                </a:pPr>
                <a:r>
                  <a:rPr lang="it-IT" dirty="0"/>
                  <a:t>Altezza, velocità e </a:t>
                </a:r>
                <a:r>
                  <a:rPr lang="it-IT" dirty="0" err="1"/>
                  <a:t>azimuth</a:t>
                </a:r>
                <a:r>
                  <a:rPr lang="it-IT" dirty="0"/>
                  <a:t> del moto della ISS</a:t>
                </a:r>
              </a:p>
              <a:p>
                <a:pPr lvl="1">
                  <a:buClr>
                    <a:srgbClr val="E4032C"/>
                  </a:buClr>
                </a:pPr>
                <a:endParaRPr lang="it-IT" dirty="0"/>
              </a:p>
              <a:p>
                <a:pPr marL="457200" indent="-457200">
                  <a:buClr>
                    <a:srgbClr val="E4032C"/>
                  </a:buClr>
                  <a:buFont typeface="+mj-lt"/>
                  <a:buAutoNum type="arabicPeriod"/>
                </a:pPr>
                <a:r>
                  <a:rPr lang="it-IT" dirty="0"/>
                  <a:t>Risolvere </a:t>
                </a:r>
                <a:r>
                  <a:rPr lang="it-IT" dirty="0">
                    <a:solidFill>
                      <a:srgbClr val="FF0000"/>
                    </a:solidFill>
                  </a:rPr>
                  <a:t>il modello dinamico delle meteore</a:t>
                </a:r>
                <a:r>
                  <a:rPr lang="it-IT" dirty="0"/>
                  <a:t>:    </a:t>
                </a:r>
                <a14:m>
                  <m:oMath xmlns:m="http://schemas.openxmlformats.org/officeDocument/2006/math">
                    <m:r>
                      <a:rPr lang="it-IT" b="0" i="1" smtClean="0">
                        <a:latin typeface="Cambria Math" panose="02040503050406030204" pitchFamily="18" charset="0"/>
                      </a:rPr>
                      <m:t>𝑣</m:t>
                    </m:r>
                    <m:r>
                      <a:rPr lang="it-IT" b="0" i="1" smtClean="0">
                        <a:latin typeface="Cambria Math" panose="02040503050406030204" pitchFamily="18" charset="0"/>
                      </a:rPr>
                      <m:t>=</m:t>
                    </m:r>
                    <m:r>
                      <a:rPr lang="it-IT" b="0" i="1" smtClean="0">
                        <a:latin typeface="Cambria Math" panose="02040503050406030204" pitchFamily="18" charset="0"/>
                      </a:rPr>
                      <m:t>𝑣</m:t>
                    </m:r>
                    <m:r>
                      <a:rPr lang="it-IT" b="0" i="1" smtClean="0">
                        <a:latin typeface="Cambria Math" panose="02040503050406030204" pitchFamily="18" charset="0"/>
                      </a:rPr>
                      <m:t>(</m:t>
                    </m:r>
                    <m:r>
                      <a:rPr lang="it-IT" b="0" i="1" smtClean="0">
                        <a:latin typeface="Cambria Math" panose="02040503050406030204" pitchFamily="18" charset="0"/>
                      </a:rPr>
                      <m:t>h</m:t>
                    </m:r>
                    <m:r>
                      <a:rPr lang="it-IT" b="0" i="1" smtClean="0">
                        <a:latin typeface="Cambria Math" panose="02040503050406030204" pitchFamily="18" charset="0"/>
                      </a:rPr>
                      <m:t>)</m:t>
                    </m:r>
                  </m:oMath>
                </a14:m>
                <a:r>
                  <a:rPr lang="it-IT" dirty="0"/>
                  <a:t>, </a:t>
                </a:r>
                <a14:m>
                  <m:oMath xmlns:m="http://schemas.openxmlformats.org/officeDocument/2006/math">
                    <m:r>
                      <a:rPr lang="it-IT" b="0" i="1" dirty="0" smtClean="0">
                        <a:latin typeface="Cambria Math" panose="02040503050406030204" pitchFamily="18" charset="0"/>
                      </a:rPr>
                      <m:t>𝑀</m:t>
                    </m:r>
                    <m:r>
                      <a:rPr lang="it-IT" b="0" i="1" dirty="0" smtClean="0">
                        <a:latin typeface="Cambria Math" panose="02040503050406030204" pitchFamily="18" charset="0"/>
                      </a:rPr>
                      <m:t>=</m:t>
                    </m:r>
                    <m:r>
                      <a:rPr lang="it-IT" b="0" i="1" dirty="0" smtClean="0">
                        <a:latin typeface="Cambria Math" panose="02040503050406030204" pitchFamily="18" charset="0"/>
                      </a:rPr>
                      <m:t>𝑀</m:t>
                    </m:r>
                    <m:r>
                      <a:rPr lang="it-IT" b="0" i="1" dirty="0" smtClean="0">
                        <a:latin typeface="Cambria Math" panose="02040503050406030204" pitchFamily="18" charset="0"/>
                      </a:rPr>
                      <m:t>(</m:t>
                    </m:r>
                    <m:r>
                      <a:rPr lang="it-IT" b="0" i="1" dirty="0" smtClean="0">
                        <a:latin typeface="Cambria Math" panose="02040503050406030204" pitchFamily="18" charset="0"/>
                      </a:rPr>
                      <m:t>h</m:t>
                    </m:r>
                    <m:r>
                      <a:rPr lang="it-IT" b="0" i="1" dirty="0" smtClean="0">
                        <a:latin typeface="Cambria Math" panose="02040503050406030204" pitchFamily="18" charset="0"/>
                      </a:rPr>
                      <m:t>)</m:t>
                    </m:r>
                  </m:oMath>
                </a14:m>
                <a:r>
                  <a:rPr lang="it-IT" dirty="0"/>
                  <a:t>, </a:t>
                </a:r>
                <a14:m>
                  <m:oMath xmlns:m="http://schemas.openxmlformats.org/officeDocument/2006/math">
                    <m:r>
                      <a:rPr lang="it-IT" b="0" i="1" dirty="0" smtClean="0">
                        <a:latin typeface="Cambria Math" panose="02040503050406030204" pitchFamily="18" charset="0"/>
                      </a:rPr>
                      <m:t>h</m:t>
                    </m:r>
                    <m:r>
                      <a:rPr lang="it-IT" b="0" i="1" dirty="0" smtClean="0">
                        <a:latin typeface="Cambria Math" panose="02040503050406030204" pitchFamily="18" charset="0"/>
                      </a:rPr>
                      <m:t>=</m:t>
                    </m:r>
                    <m:r>
                      <a:rPr lang="it-IT" b="0" i="1" dirty="0" smtClean="0">
                        <a:latin typeface="Cambria Math" panose="02040503050406030204" pitchFamily="18" charset="0"/>
                      </a:rPr>
                      <m:t>h</m:t>
                    </m:r>
                    <m:r>
                      <a:rPr lang="it-IT" b="0" i="1" dirty="0" smtClean="0">
                        <a:latin typeface="Cambria Math" panose="02040503050406030204" pitchFamily="18" charset="0"/>
                      </a:rPr>
                      <m:t>(</m:t>
                    </m:r>
                    <m:r>
                      <a:rPr lang="it-IT" b="0" i="1" dirty="0" smtClean="0">
                        <a:latin typeface="Cambria Math" panose="02040503050406030204" pitchFamily="18" charset="0"/>
                      </a:rPr>
                      <m:t>𝑡</m:t>
                    </m:r>
                    <m:r>
                      <a:rPr lang="it-IT" b="0" i="1" dirty="0" smtClean="0">
                        <a:latin typeface="Cambria Math" panose="02040503050406030204" pitchFamily="18" charset="0"/>
                      </a:rPr>
                      <m:t>)</m:t>
                    </m:r>
                  </m:oMath>
                </a14:m>
                <a:endParaRPr lang="it-IT" dirty="0"/>
              </a:p>
              <a:p>
                <a:pPr>
                  <a:buClr>
                    <a:srgbClr val="E4032C"/>
                  </a:buClr>
                </a:pPr>
                <a:endParaRPr lang="it-IT" dirty="0"/>
              </a:p>
              <a:p>
                <a:pPr marL="457200" indent="-457200">
                  <a:buClr>
                    <a:srgbClr val="E4032C"/>
                  </a:buClr>
                  <a:buFont typeface="+mj-lt"/>
                  <a:buAutoNum type="arabicPeriod" startAt="3"/>
                </a:pPr>
                <a:r>
                  <a:rPr lang="it-IT" dirty="0"/>
                  <a:t>Aggiungere</a:t>
                </a:r>
                <a:r>
                  <a:rPr lang="it-IT" dirty="0">
                    <a:solidFill>
                      <a:srgbClr val="FF0000"/>
                    </a:solidFill>
                  </a:rPr>
                  <a:t> la mappa di background</a:t>
                </a:r>
              </a:p>
              <a:p>
                <a:pPr>
                  <a:buClr>
                    <a:srgbClr val="E4032C"/>
                  </a:buClr>
                </a:pPr>
                <a:endParaRPr lang="it-IT" dirty="0">
                  <a:solidFill>
                    <a:srgbClr val="FF0000"/>
                  </a:solidFill>
                </a:endParaRPr>
              </a:p>
              <a:p>
                <a:pPr marL="457200" indent="-457200">
                  <a:buClr>
                    <a:srgbClr val="E4032C"/>
                  </a:buClr>
                  <a:buFont typeface="+mj-lt"/>
                  <a:buAutoNum type="arabicPeriod" startAt="4"/>
                </a:pPr>
                <a:r>
                  <a:rPr lang="it-IT" dirty="0">
                    <a:solidFill>
                      <a:srgbClr val="FF0000"/>
                    </a:solidFill>
                  </a:rPr>
                  <a:t>Trigger </a:t>
                </a:r>
                <a:r>
                  <a:rPr lang="it-IT" dirty="0"/>
                  <a:t>+ post processamento</a:t>
                </a:r>
              </a:p>
            </p:txBody>
          </p:sp>
        </mc:Choice>
        <mc:Fallback xmlns="">
          <p:sp>
            <p:nvSpPr>
              <p:cNvPr id="13" name="CasellaDiTesto 12">
                <a:extLst>
                  <a:ext uri="{FF2B5EF4-FFF2-40B4-BE49-F238E27FC236}">
                    <a16:creationId xmlns:a16="http://schemas.microsoft.com/office/drawing/2014/main" id="{44A48543-A5DF-345A-166C-B90DF724D1D5}"/>
                  </a:ext>
                </a:extLst>
              </p:cNvPr>
              <p:cNvSpPr txBox="1">
                <a:spLocks noRot="1" noChangeAspect="1" noMove="1" noResize="1" noEditPoints="1" noAdjustHandles="1" noChangeArrowheads="1" noChangeShapeType="1" noTextEdit="1"/>
              </p:cNvSpPr>
              <p:nvPr/>
            </p:nvSpPr>
            <p:spPr>
              <a:xfrm>
                <a:off x="762584" y="2345082"/>
                <a:ext cx="4801150" cy="3693319"/>
              </a:xfrm>
              <a:prstGeom prst="rect">
                <a:avLst/>
              </a:prstGeom>
              <a:blipFill>
                <a:blip r:embed="rId6"/>
                <a:stretch>
                  <a:fillRect l="-1015" t="-990" r="-5076" b="-1650"/>
                </a:stretch>
              </a:blipFill>
            </p:spPr>
            <p:txBody>
              <a:bodyPr/>
              <a:lstStyle/>
              <a:p>
                <a:r>
                  <a:rPr lang="it-IT">
                    <a:noFill/>
                  </a:rPr>
                  <a:t> </a:t>
                </a:r>
              </a:p>
            </p:txBody>
          </p:sp>
        </mc:Fallback>
      </mc:AlternateContent>
      <p:pic>
        <p:nvPicPr>
          <p:cNvPr id="3" name="Picture 4">
            <a:extLst>
              <a:ext uri="{FF2B5EF4-FFF2-40B4-BE49-F238E27FC236}">
                <a16:creationId xmlns:a16="http://schemas.microsoft.com/office/drawing/2014/main" id="{F1C1B00C-49DC-348D-4221-2D150C1C8382}"/>
              </a:ext>
            </a:extLst>
          </p:cNvPr>
          <p:cNvPicPr>
            <a:picLocks noChangeAspect="1"/>
          </p:cNvPicPr>
          <p:nvPr/>
        </p:nvPicPr>
        <p:blipFill>
          <a:blip r:embed="rId7"/>
          <a:stretch>
            <a:fillRect/>
          </a:stretch>
        </p:blipFill>
        <p:spPr>
          <a:xfrm>
            <a:off x="1553588" y="80412"/>
            <a:ext cx="1312423" cy="1286189"/>
          </a:xfrm>
          <a:prstGeom prst="rect">
            <a:avLst/>
          </a:prstGeom>
        </p:spPr>
      </p:pic>
    </p:spTree>
    <p:extLst>
      <p:ext uri="{BB962C8B-B14F-4D97-AF65-F5344CB8AC3E}">
        <p14:creationId xmlns:p14="http://schemas.microsoft.com/office/powerpoint/2010/main" val="2821005705"/>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8394</TotalTime>
  <Words>2341</Words>
  <Application>Microsoft Office PowerPoint</Application>
  <PresentationFormat>Widescreen</PresentationFormat>
  <Paragraphs>435</Paragraphs>
  <Slides>30</Slides>
  <Notes>26</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30</vt:i4>
      </vt:variant>
    </vt:vector>
  </HeadingPairs>
  <TitlesOfParts>
    <vt:vector size="37" baseType="lpstr">
      <vt:lpstr>Arial</vt:lpstr>
      <vt:lpstr>Calibri</vt:lpstr>
      <vt:lpstr>Calibri Light</vt:lpstr>
      <vt:lpstr>Cambria Math</vt:lpstr>
      <vt:lpstr>Courier New</vt:lpstr>
      <vt:lpstr>Wingdings</vt:lpstr>
      <vt:lpstr>Tema di Office</vt:lpstr>
      <vt:lpstr>Studio dell’esposizione di Mini-EUSO per l’osservazione di meteore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Studio dell’esposizione di Mini-EUSO per l’osservazione di meteore</dc:title>
  <dc:creator>Francesca Ferraiuolo</dc:creator>
  <cp:lastModifiedBy>Francesca Ferraiuolo</cp:lastModifiedBy>
  <cp:revision>229</cp:revision>
  <dcterms:created xsi:type="dcterms:W3CDTF">2022-10-22T07:59:19Z</dcterms:created>
  <dcterms:modified xsi:type="dcterms:W3CDTF">2022-11-15T19:35:37Z</dcterms:modified>
</cp:coreProperties>
</file>