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84" r:id="rId9"/>
    <p:sldId id="285" r:id="rId10"/>
    <p:sldId id="295" r:id="rId11"/>
    <p:sldId id="275" r:id="rId12"/>
    <p:sldId id="276" r:id="rId13"/>
    <p:sldId id="296" r:id="rId14"/>
    <p:sldId id="297" r:id="rId15"/>
    <p:sldId id="281" r:id="rId16"/>
    <p:sldId id="282" r:id="rId17"/>
    <p:sldId id="302" r:id="rId18"/>
    <p:sldId id="303" r:id="rId19"/>
    <p:sldId id="300" r:id="rId20"/>
    <p:sldId id="301" r:id="rId21"/>
  </p:sldIdLst>
  <p:sldSz cx="9144000" cy="5143500" type="screen16x9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8221" autoAdjust="0"/>
  </p:normalViewPr>
  <p:slideViewPr>
    <p:cSldViewPr>
      <p:cViewPr>
        <p:scale>
          <a:sx n="90" d="100"/>
          <a:sy n="90" d="100"/>
        </p:scale>
        <p:origin x="-768" y="-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B549B8-5A2D-4D48-8135-4D4F07B85765}" type="datetimeFigureOut">
              <a:rPr lang="it-IT" smtClean="0"/>
              <a:t>19/07/2020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6C460E-5C3A-4AA6-B81B-B40E6F5D97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5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1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58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Spiegazione e</a:t>
            </a:r>
            <a:r>
              <a:rPr lang="it-IT" baseline="0" dirty="0" smtClean="0"/>
              <a:t> introduzione principio</a:t>
            </a:r>
          </a:p>
          <a:p>
            <a:r>
              <a:rPr lang="it-IT" baseline="0" dirty="0" smtClean="0"/>
              <a:t>Tipicamente </a:t>
            </a:r>
            <a:r>
              <a:rPr lang="el-GR" sz="1300" dirty="0"/>
              <a:t>λ</a:t>
            </a:r>
            <a:r>
              <a:rPr lang="it-IT" sz="1300" dirty="0"/>
              <a:t> </a:t>
            </a:r>
            <a:r>
              <a:rPr lang="el-GR" sz="1300" dirty="0"/>
              <a:t>ϵ</a:t>
            </a:r>
            <a:r>
              <a:rPr lang="it-IT" sz="1300" dirty="0"/>
              <a:t> [2,998</a:t>
            </a:r>
            <a:r>
              <a:rPr lang="it-IT" sz="1300" dirty="0" smtClean="0"/>
              <a:t>; 9,993</a:t>
            </a:r>
            <a:r>
              <a:rPr lang="it-IT" sz="1300" dirty="0"/>
              <a:t>] 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2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6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46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40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3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73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498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592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94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90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300" dirty="0"/>
              <a:t>Composizione: corpi rocciosi o metallici differenziati in strati o miscugli eterogenei (condriti)</a:t>
            </a:r>
          </a:p>
          <a:p>
            <a:r>
              <a:rPr lang="it-IT" sz="1300" dirty="0"/>
              <a:t>Meteora: oggetto spaziale quando attraversa l’atmosfera</a:t>
            </a:r>
          </a:p>
          <a:p>
            <a:r>
              <a:rPr lang="it-IT" sz="1300" dirty="0"/>
              <a:t>Meteorite: residuo del corpo al suolo</a:t>
            </a:r>
          </a:p>
          <a:p>
            <a:r>
              <a:rPr lang="it-IT" sz="1300" dirty="0"/>
              <a:t>Orbita nel sistema solare -&gt; velocità d’impatto (</a:t>
            </a:r>
            <a:r>
              <a:rPr lang="it-IT" sz="1100" dirty="0" err="1"/>
              <a:t>V</a:t>
            </a:r>
            <a:r>
              <a:rPr lang="it-IT" sz="1100" baseline="-25000" dirty="0" err="1"/>
              <a:t>imp</a:t>
            </a:r>
            <a:r>
              <a:rPr lang="it-IT" sz="1300" dirty="0"/>
              <a:t>): </a:t>
            </a:r>
          </a:p>
          <a:p>
            <a:r>
              <a:rPr lang="it-IT" sz="1300" dirty="0"/>
              <a:t>orbita </a:t>
            </a:r>
            <a:r>
              <a:rPr lang="it-IT" sz="1300" dirty="0" err="1"/>
              <a:t>prograda</a:t>
            </a:r>
            <a:r>
              <a:rPr lang="it-IT" sz="1300" dirty="0"/>
              <a:t> (come pianeti e Sole) -&gt; oggetto rincorre Terra (v = 10 km/s) -&gt;</a:t>
            </a:r>
            <a:r>
              <a:rPr lang="it-IT" dirty="0"/>
              <a:t> </a:t>
            </a:r>
            <a:r>
              <a:rPr lang="it-IT" dirty="0" err="1"/>
              <a:t>V</a:t>
            </a:r>
            <a:r>
              <a:rPr lang="it-IT" baseline="-25000" dirty="0" err="1"/>
              <a:t>imp</a:t>
            </a:r>
            <a:r>
              <a:rPr lang="it-IT" sz="1300" dirty="0"/>
              <a:t> ≈ 11 km/s (più frequente)</a:t>
            </a:r>
          </a:p>
          <a:p>
            <a:r>
              <a:rPr lang="it-IT" sz="1300" dirty="0"/>
              <a:t>orbita retrograda (antiparallelo a pianeti e Sole) -&gt; impatto ‘’frontale’’ -&gt;</a:t>
            </a:r>
            <a:r>
              <a:rPr lang="it-IT" dirty="0"/>
              <a:t> </a:t>
            </a:r>
            <a:r>
              <a:rPr lang="it-IT" dirty="0" err="1"/>
              <a:t>V</a:t>
            </a:r>
            <a:r>
              <a:rPr lang="it-IT" baseline="-25000" dirty="0" err="1"/>
              <a:t>imp</a:t>
            </a:r>
            <a:r>
              <a:rPr lang="it-IT" sz="1300" dirty="0"/>
              <a:t> ≤ 72 km/s (poco probabile)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300" dirty="0"/>
              <a:t>Ingresso in atm, altezza h </a:t>
            </a:r>
            <a:r>
              <a:rPr lang="el-GR" sz="1300" dirty="0"/>
              <a:t>ϵ</a:t>
            </a:r>
            <a:r>
              <a:rPr lang="it-IT" sz="1300" dirty="0"/>
              <a:t> (300, 100) km </a:t>
            </a:r>
          </a:p>
          <a:p>
            <a:r>
              <a:rPr lang="it-IT" sz="1300" dirty="0"/>
              <a:t>Preriscaldamento (T</a:t>
            </a:r>
            <a:r>
              <a:rPr lang="it-IT" sz="1100" dirty="0"/>
              <a:t>e </a:t>
            </a:r>
            <a:r>
              <a:rPr lang="it-IT" sz="1300" dirty="0"/>
              <a:t>≈500/1000 K):  formazione scia per </a:t>
            </a:r>
          </a:p>
          <a:p>
            <a:r>
              <a:rPr lang="it-IT" sz="1300" dirty="0"/>
              <a:t>abrasione della superficie, superate le forze molecolari</a:t>
            </a:r>
          </a:p>
          <a:p>
            <a:r>
              <a:rPr lang="it-IT" sz="1300" dirty="0"/>
              <a:t>Bruciamento/ablazione, h </a:t>
            </a:r>
            <a:r>
              <a:rPr lang="el-GR" sz="1300" dirty="0"/>
              <a:t>ϵ</a:t>
            </a:r>
            <a:r>
              <a:rPr lang="it-IT" sz="1300" dirty="0"/>
              <a:t> (30, 80) km </a:t>
            </a:r>
          </a:p>
          <a:p>
            <a:r>
              <a:rPr lang="it-IT" sz="1300" dirty="0" smtClean="0"/>
              <a:t> </a:t>
            </a:r>
            <a:r>
              <a:rPr lang="it-IT" sz="1300" dirty="0"/>
              <a:t>rottura legami atomici e ionizzazione </a:t>
            </a:r>
            <a:endParaRPr lang="it-IT" sz="1300" dirty="0" smtClean="0"/>
          </a:p>
          <a:p>
            <a:r>
              <a:rPr lang="it-IT" sz="1300" dirty="0" smtClean="0"/>
              <a:t>Il </a:t>
            </a:r>
            <a:r>
              <a:rPr lang="it-IT" sz="1300" dirty="0"/>
              <a:t>corpo centrale e la scia diventano visibili per:</a:t>
            </a:r>
          </a:p>
          <a:p>
            <a:pPr>
              <a:buFontTx/>
              <a:buChar char="-"/>
            </a:pPr>
            <a:r>
              <a:rPr lang="it-IT" sz="1300" dirty="0"/>
              <a:t>emissione spettro continuo di corpo nero</a:t>
            </a:r>
          </a:p>
          <a:p>
            <a:pPr>
              <a:buFontTx/>
              <a:buChar char="-"/>
            </a:pPr>
            <a:r>
              <a:rPr lang="it-IT" sz="1300" dirty="0"/>
              <a:t>emissione spettro a righe dei componenti </a:t>
            </a:r>
            <a:r>
              <a:rPr lang="it-IT" sz="1300" dirty="0" err="1"/>
              <a:t>meteora+scia</a:t>
            </a:r>
            <a:r>
              <a:rPr lang="it-IT" sz="1300" dirty="0"/>
              <a:t> e aria circostante</a:t>
            </a:r>
            <a:endParaRPr lang="it-IT" sz="1500" dirty="0"/>
          </a:p>
          <a:p>
            <a:r>
              <a:rPr lang="it-IT" sz="1300" dirty="0"/>
              <a:t>volo buio: v≈ 100 m/s, raffreddamento -&gt; no emissione in visibile, sensibilità a moti atmosferici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6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5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Distanza griglia</a:t>
            </a:r>
            <a:r>
              <a:rPr lang="it-IT" baseline="0" dirty="0" smtClean="0"/>
              <a:t> soppesa motivi economici di mantenimento delle stazioni di osservazione con il maggior rilevamento dati possibile</a:t>
            </a:r>
          </a:p>
          <a:p>
            <a:r>
              <a:rPr lang="it-IT" baseline="0" dirty="0" smtClean="0"/>
              <a:t>Specifiche telecamere:</a:t>
            </a:r>
          </a:p>
          <a:p>
            <a:r>
              <a:rPr lang="it-IT" baseline="0" dirty="0" smtClean="0"/>
              <a:t>Digitali</a:t>
            </a:r>
          </a:p>
          <a:p>
            <a:r>
              <a:rPr lang="it-IT" baseline="0" dirty="0" smtClean="0"/>
              <a:t>1,2 </a:t>
            </a:r>
            <a:r>
              <a:rPr lang="it-IT" baseline="0" dirty="0" err="1" smtClean="0"/>
              <a:t>Mpixel</a:t>
            </a:r>
            <a:r>
              <a:rPr lang="it-IT" baseline="0" dirty="0" smtClean="0"/>
              <a:t> di risoluzione</a:t>
            </a:r>
          </a:p>
          <a:p>
            <a:r>
              <a:rPr lang="it-IT" baseline="0" dirty="0" smtClean="0"/>
              <a:t>Tempo di esposizione di qualche microsecondo</a:t>
            </a:r>
          </a:p>
          <a:p>
            <a:r>
              <a:rPr lang="it-IT" baseline="0" dirty="0" smtClean="0"/>
              <a:t>Frequenza di registrazione/scatto a 30 </a:t>
            </a:r>
            <a:r>
              <a:rPr lang="it-IT" baseline="0" dirty="0" err="1" smtClean="0"/>
              <a:t>fps</a:t>
            </a:r>
            <a:r>
              <a:rPr lang="it-IT" baseline="0" dirty="0" smtClean="0"/>
              <a:t> per non avere meteora ferma</a:t>
            </a:r>
          </a:p>
          <a:p>
            <a:r>
              <a:rPr lang="it-IT" baseline="0" dirty="0" smtClean="0"/>
              <a:t>100 m di cavi consentono grande libertà di spaziale</a:t>
            </a:r>
          </a:p>
          <a:p>
            <a:r>
              <a:rPr lang="it-IT" baseline="0" dirty="0" smtClean="0"/>
              <a:t>Tante osservazioni per distribuzione di asteroidi e meteoroidi in sistema solare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302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Fase di ablazione, per alta</a:t>
            </a:r>
            <a:r>
              <a:rPr lang="it-IT" baseline="0" dirty="0" smtClean="0"/>
              <a:t> temperatura e abrasione, la scia e il fronte della </a:t>
            </a:r>
            <a:r>
              <a:rPr lang="it-IT" baseline="0" dirty="0" err="1" smtClean="0"/>
              <a:t>fireball</a:t>
            </a:r>
            <a:r>
              <a:rPr lang="it-IT" baseline="0" dirty="0" smtClean="0"/>
              <a:t> si addensano di e- producendo campo </a:t>
            </a:r>
            <a:r>
              <a:rPr lang="it-IT" baseline="0" dirty="0" err="1" smtClean="0"/>
              <a:t>em</a:t>
            </a:r>
            <a:r>
              <a:rPr lang="it-IT" baseline="0" dirty="0" smtClean="0"/>
              <a:t>, che interagisce con l’onda radio incidente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3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Gamma, angolo tra campo elettrico</a:t>
            </a:r>
            <a:r>
              <a:rPr lang="it-IT" baseline="0" dirty="0" smtClean="0"/>
              <a:t> in arrivo e la retta che unisce punto di riflessione con ricevitore</a:t>
            </a:r>
          </a:p>
          <a:p>
            <a:r>
              <a:rPr lang="it-IT" baseline="0" dirty="0" smtClean="0"/>
              <a:t>Beta, angolo tra direzione della meteora e proiezione su piano </a:t>
            </a:r>
            <a:r>
              <a:rPr lang="it-IT" baseline="0" dirty="0" err="1" smtClean="0"/>
              <a:t>propagativo</a:t>
            </a:r>
            <a:endParaRPr lang="it-IT" baseline="0" dirty="0" smtClean="0"/>
          </a:p>
          <a:p>
            <a:r>
              <a:rPr lang="it-IT" dirty="0" smtClean="0"/>
              <a:t>Lambda,</a:t>
            </a:r>
            <a:r>
              <a:rPr lang="it-IT" baseline="0" dirty="0" smtClean="0"/>
              <a:t> lunghezza d‘onda emessa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22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 seconda della densità</a:t>
                </a:r>
                <a:r>
                  <a:rPr lang="it-IT" baseline="0" dirty="0" smtClean="0"/>
                  <a:t> di elettroni liberi, alfa, nel luogo dove il fronte d’onda interferisce con il campo </a:t>
                </a:r>
                <a:r>
                  <a:rPr lang="it-IT" baseline="0" dirty="0" err="1" smtClean="0"/>
                  <a:t>em</a:t>
                </a:r>
                <a:r>
                  <a:rPr lang="it-IT" baseline="0" dirty="0" smtClean="0"/>
                  <a:t> locale più o meno in profondità</a:t>
                </a:r>
              </a:p>
              <a:p>
                <a:r>
                  <a:rPr lang="it-IT" baseline="0" dirty="0" smtClean="0"/>
                  <a:t>F e g funzioni per sintetizzare parametri secondari</a:t>
                </a:r>
              </a:p>
              <a:p>
                <a:r>
                  <a:rPr lang="it-IT" dirty="0" smtClean="0"/>
                  <a:t>Nella prima formula l’esponenziale fa riferimento</a:t>
                </a:r>
                <a:r>
                  <a:rPr lang="it-IT" baseline="0" dirty="0" smtClean="0"/>
                  <a:t> alla distribuzione gaussiana della scia nella sezione frontale, trascurando effetti di disturbo dovuti al campo m terrestre</a:t>
                </a:r>
              </a:p>
              <a:p>
                <a:r>
                  <a:rPr lang="el-GR" sz="1300" dirty="0"/>
                  <a:t>λ</a:t>
                </a:r>
                <a:r>
                  <a:rPr lang="it-IT" sz="1300" dirty="0"/>
                  <a:t> </a:t>
                </a:r>
                <a:r>
                  <a:rPr lang="el-GR" sz="1300" dirty="0"/>
                  <a:t>ϵ</a:t>
                </a:r>
                <a:r>
                  <a:rPr lang="it-IT" sz="1300" dirty="0"/>
                  <a:t> [2,998;9,993] </a:t>
                </a:r>
                <a:r>
                  <a:rPr lang="it-IT" sz="1300" dirty="0" smtClean="0"/>
                  <a:t>m</a:t>
                </a:r>
                <a:endParaRPr lang="it-IT" sz="1400" baseline="0" dirty="0" smtClean="0"/>
              </a:p>
              <a:p>
                <a:r>
                  <a:rPr lang="it-IT" sz="1400" dirty="0" err="1" smtClean="0"/>
                  <a:t>Gt</a:t>
                </a:r>
                <a:r>
                  <a:rPr lang="it-IT" sz="1400" dirty="0" smtClean="0"/>
                  <a:t>, Gr, guadagni propri delle antenne</a:t>
                </a:r>
              </a:p>
              <a:p>
                <a:r>
                  <a:rPr lang="it-IT" sz="1400" dirty="0" err="1" smtClean="0"/>
                  <a:t>Pt</a:t>
                </a:r>
                <a:r>
                  <a:rPr lang="it-IT" sz="1400" dirty="0" smtClean="0"/>
                  <a:t>, potenza emessa dalla sorgente</a:t>
                </a:r>
              </a:p>
              <a:p>
                <a:r>
                  <a:rPr lang="it-IT" sz="1400" dirty="0" smtClean="0"/>
                  <a:t>Re raggio «classico» di e-</a:t>
                </a:r>
              </a:p>
              <a:p>
                <a:endParaRPr lang="it-IT" sz="13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 seconda della densità</a:t>
                </a:r>
                <a:r>
                  <a:rPr lang="it-IT" baseline="0" dirty="0" smtClean="0"/>
                  <a:t> di elettroni liberi, alfa, nel luogo dove il fronte d’onda interferisce con il campo </a:t>
                </a:r>
                <a:r>
                  <a:rPr lang="it-IT" baseline="0" dirty="0" err="1" smtClean="0"/>
                  <a:t>em</a:t>
                </a:r>
                <a:r>
                  <a:rPr lang="it-IT" baseline="0" dirty="0" smtClean="0"/>
                  <a:t> locale più o meno in profondità</a:t>
                </a:r>
              </a:p>
              <a:p>
                <a:r>
                  <a:rPr lang="it-IT" baseline="0" dirty="0" smtClean="0"/>
                  <a:t>F e g funzioni per sintetizzare parametri secondari</a:t>
                </a:r>
              </a:p>
              <a:p>
                <a:r>
                  <a:rPr lang="it-IT" dirty="0" smtClean="0"/>
                  <a:t>Nella prima formula l’esponenziale fa riferimento</a:t>
                </a:r>
                <a:r>
                  <a:rPr lang="it-IT" baseline="0" dirty="0" smtClean="0"/>
                  <a:t> alla distribuzione gaussiana della scia nella sezione frontale, </a:t>
                </a:r>
                <a:r>
                  <a:rPr lang="it-IT" baseline="0" dirty="0" smtClean="0"/>
                  <a:t>trascurando </a:t>
                </a:r>
                <a:r>
                  <a:rPr lang="it-IT" baseline="0" dirty="0" smtClean="0"/>
                  <a:t>effetti di disturbo dovuti al campo m </a:t>
                </a:r>
                <a:r>
                  <a:rPr lang="it-IT" baseline="0" dirty="0" smtClean="0"/>
                  <a:t>terrestre</a:t>
                </a:r>
              </a:p>
              <a:p>
                <a:r>
                  <a:rPr lang="el-GR" sz="1300" dirty="0"/>
                  <a:t>λ</a:t>
                </a:r>
                <a:r>
                  <a:rPr lang="it-IT" sz="1300" dirty="0"/>
                  <a:t> </a:t>
                </a:r>
                <a:r>
                  <a:rPr lang="el-GR" sz="1300" dirty="0"/>
                  <a:t>ϵ</a:t>
                </a:r>
                <a:r>
                  <a:rPr lang="it-IT" sz="1300" dirty="0"/>
                  <a:t> [2,998;9,993] m</a:t>
                </a:r>
              </a:p>
              <a:p>
                <a:r>
                  <a:rPr lang="it-IT" sz="1300" i="0">
                    <a:latin typeface="Cambria Math"/>
                  </a:rPr>
                  <a:t>𝑟_𝑐 (𝑟)</a:t>
                </a:r>
                <a:r>
                  <a:rPr lang="it-IT" sz="1300" dirty="0"/>
                  <a:t> raggio critico</a:t>
                </a:r>
                <a:endParaRPr lang="it-IT" dirty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460E-5C3A-4AA6-B81B-B40E6F5D971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9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B0F-AEAE-476F-B83D-0E6398BA3008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0E18-025F-48EB-A1B4-BD0BA066DA8D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CFDD-1286-4A3F-8780-AE0760B187ED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D0B8-8866-455D-BD4E-BEEEE8C2F75D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2C5-AA19-4314-B270-EACA742795AC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49F9-4D57-468A-BA70-B4F069E9DFD0}" type="datetime1">
              <a:rPr lang="it-IT" smtClean="0"/>
              <a:t>19/07/2020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F44F-5E12-48CB-B183-30ED860209A0}" type="datetime1">
              <a:rPr lang="it-IT" smtClean="0"/>
              <a:t>19/07/2020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66B0-8F7F-4829-BACD-47893CF4946D}" type="datetime1">
              <a:rPr lang="it-IT" smtClean="0"/>
              <a:t>19/07/2020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A3E6-9B4C-47B6-81D2-A61FCDCCBD1B}" type="datetime1">
              <a:rPr lang="it-IT" smtClean="0"/>
              <a:t>19/07/2020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50B-1BBE-4D0F-9A13-59873F6F124E}" type="datetime1">
              <a:rPr lang="it-IT" smtClean="0"/>
              <a:t>19/07/2020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FDB5-0214-4488-BDF3-333B353D15F1}" type="datetime1">
              <a:rPr lang="it-IT" smtClean="0"/>
              <a:t>19/07/2020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8A19-144C-4E57-9AC3-42801CB7778C}" type="datetime1">
              <a:rPr lang="it-IT" smtClean="0"/>
              <a:t>19/07/2020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o.net/observations/methods/radio-observat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sma.inaf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7200" dirty="0"/>
              <a:t>METEOR </a:t>
            </a:r>
            <a:r>
              <a:rPr lang="it-IT" sz="7200" dirty="0" smtClean="0"/>
              <a:t>SCATTER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43758"/>
            <a:ext cx="6400800" cy="1314450"/>
          </a:xfrm>
        </p:spPr>
        <p:txBody>
          <a:bodyPr/>
          <a:lstStyle/>
          <a:p>
            <a:r>
              <a:rPr lang="it-IT" dirty="0" smtClean="0"/>
              <a:t>RILEVAZIONE </a:t>
            </a:r>
            <a:r>
              <a:rPr lang="it-IT" dirty="0"/>
              <a:t>DI METEORE NELLE RADIOFREQUENZE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4261033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Candidato: Finelli Francesco</a:t>
            </a:r>
          </a:p>
          <a:p>
            <a:r>
              <a:rPr lang="it-IT" sz="1600" dirty="0" smtClean="0"/>
              <a:t>Relatori: Prof. </a:t>
            </a:r>
            <a:r>
              <a:rPr lang="it-IT" sz="1600" dirty="0" err="1" smtClean="0"/>
              <a:t>Bertaina</a:t>
            </a:r>
            <a:r>
              <a:rPr lang="it-IT" sz="1600" dirty="0" smtClean="0"/>
              <a:t> Mario Edoardo, Dott. </a:t>
            </a:r>
            <a:r>
              <a:rPr lang="it-IT" sz="1600" dirty="0" err="1" smtClean="0"/>
              <a:t>Gardiol</a:t>
            </a:r>
            <a:r>
              <a:rPr lang="it-IT" sz="1600" dirty="0"/>
              <a:t> </a:t>
            </a:r>
            <a:r>
              <a:rPr lang="it-IT" sz="1600" dirty="0" smtClean="0"/>
              <a:t>Daniele</a:t>
            </a:r>
          </a:p>
          <a:p>
            <a:r>
              <a:rPr lang="it-IT" sz="1600" dirty="0"/>
              <a:t>C</a:t>
            </a:r>
            <a:r>
              <a:rPr lang="it-IT" sz="1600" dirty="0" smtClean="0"/>
              <a:t>orrelatore: Dott. </a:t>
            </a:r>
            <a:r>
              <a:rPr lang="it-IT" sz="1600" dirty="0" err="1" smtClean="0"/>
              <a:t>Barghini</a:t>
            </a:r>
            <a:r>
              <a:rPr lang="it-IT" sz="1600" dirty="0" smtClean="0"/>
              <a:t> Dario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2562740" cy="12209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04" y="54637"/>
            <a:ext cx="1833244" cy="12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/>
              <a:t>Interazione meteora e scia con onde radio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4040188" cy="283543"/>
          </a:xfrm>
        </p:spPr>
        <p:txBody>
          <a:bodyPr>
            <a:noAutofit/>
          </a:bodyPr>
          <a:lstStyle/>
          <a:p>
            <a:r>
              <a:rPr lang="it-IT" sz="1600" dirty="0" smtClean="0"/>
              <a:t>Profilo di potenza – interazione profonda</a:t>
            </a:r>
            <a:endParaRPr lang="it-IT" sz="1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31590"/>
            <a:ext cx="4041775" cy="355551"/>
          </a:xfrm>
        </p:spPr>
        <p:txBody>
          <a:bodyPr>
            <a:noAutofit/>
          </a:bodyPr>
          <a:lstStyle/>
          <a:p>
            <a:r>
              <a:rPr lang="it-IT" sz="1600" dirty="0" smtClean="0"/>
              <a:t>Profilo di potenza – interazione superficiale</a:t>
            </a: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7284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4500" dirty="0" smtClean="0"/>
              <a:t>P[</a:t>
            </a:r>
            <a:r>
              <a:rPr lang="it-IT" sz="4500" dirty="0" err="1" smtClean="0"/>
              <a:t>a.u</a:t>
            </a:r>
            <a:r>
              <a:rPr lang="it-IT" sz="4500" dirty="0" smtClean="0"/>
              <a:t>.]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 algn="r">
              <a:buNone/>
            </a:pPr>
            <a:endParaRPr lang="it-IT" sz="1100" dirty="0" smtClean="0"/>
          </a:p>
          <a:p>
            <a:pPr marL="0" indent="0" algn="r">
              <a:buNone/>
            </a:pPr>
            <a:endParaRPr lang="it-IT" sz="1100" dirty="0"/>
          </a:p>
          <a:p>
            <a:pPr marL="0" indent="0" algn="r">
              <a:buNone/>
            </a:pPr>
            <a:endParaRPr lang="it-IT" sz="2100" dirty="0" smtClean="0"/>
          </a:p>
          <a:p>
            <a:pPr marL="0" indent="0" algn="r">
              <a:buNone/>
            </a:pPr>
            <a:endParaRPr lang="it-IT" sz="2100" dirty="0"/>
          </a:p>
          <a:p>
            <a:pPr marL="0" indent="0" algn="r">
              <a:buNone/>
            </a:pPr>
            <a:endParaRPr lang="it-IT" sz="2100" dirty="0" smtClean="0"/>
          </a:p>
          <a:p>
            <a:pPr marL="0" indent="0" algn="r">
              <a:buNone/>
            </a:pPr>
            <a:endParaRPr lang="it-IT" sz="2100" dirty="0"/>
          </a:p>
          <a:p>
            <a:pPr marL="0" indent="0" algn="r">
              <a:buNone/>
            </a:pPr>
            <a:endParaRPr lang="it-IT" sz="2100" dirty="0" smtClean="0"/>
          </a:p>
          <a:p>
            <a:pPr marL="0" indent="0" algn="r">
              <a:buNone/>
            </a:pPr>
            <a:endParaRPr lang="it-IT" sz="2100" dirty="0"/>
          </a:p>
          <a:p>
            <a:pPr marL="0" indent="0" algn="r">
              <a:buNone/>
            </a:pPr>
            <a:endParaRPr lang="it-IT" sz="7000" dirty="0" smtClean="0"/>
          </a:p>
          <a:p>
            <a:pPr marL="0" indent="0" algn="r">
              <a:buNone/>
            </a:pPr>
            <a:r>
              <a:rPr lang="it-IT" sz="4500" dirty="0" smtClean="0"/>
              <a:t>t[s]</a:t>
            </a:r>
            <a:endParaRPr lang="it-IT" sz="4500" dirty="0"/>
          </a:p>
        </p:txBody>
      </p:sp>
      <p:pic>
        <p:nvPicPr>
          <p:cNvPr id="10" name="Segnaposto contenuto 6"/>
          <p:cNvPicPr>
            <a:picLocks noChangeAspect="1"/>
          </p:cNvPicPr>
          <p:nvPr/>
        </p:nvPicPr>
        <p:blipFill rotWithShape="1">
          <a:blip r:embed="rId3"/>
          <a:srcRect l="1836" t="2330" r="1836" b="8137"/>
          <a:stretch/>
        </p:blipFill>
        <p:spPr>
          <a:xfrm>
            <a:off x="683568" y="1923678"/>
            <a:ext cx="3423761" cy="2539146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dirty="0"/>
              <a:t>P[</a:t>
            </a:r>
            <a:r>
              <a:rPr lang="it-IT" sz="1800" dirty="0" err="1"/>
              <a:t>a.u</a:t>
            </a:r>
            <a:r>
              <a:rPr lang="it-IT" sz="1800" dirty="0"/>
              <a:t>.]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 algn="r">
              <a:buNone/>
            </a:pPr>
            <a:endParaRPr lang="it-IT" sz="2200" dirty="0" smtClean="0"/>
          </a:p>
          <a:p>
            <a:pPr marL="0" indent="0" algn="r">
              <a:buNone/>
            </a:pPr>
            <a:r>
              <a:rPr lang="it-IT" sz="1800" dirty="0" smtClean="0"/>
              <a:t>t[s]</a:t>
            </a:r>
          </a:p>
        </p:txBody>
      </p:sp>
      <p:pic>
        <p:nvPicPr>
          <p:cNvPr id="11" name="Segnaposto contenuto 7"/>
          <p:cNvPicPr>
            <a:picLocks noChangeAspect="1"/>
          </p:cNvPicPr>
          <p:nvPr/>
        </p:nvPicPr>
        <p:blipFill rotWithShape="1">
          <a:blip r:embed="rId4"/>
          <a:srcRect l="2017" t="2430" r="1729" b="18973"/>
          <a:stretch/>
        </p:blipFill>
        <p:spPr>
          <a:xfrm>
            <a:off x="4860032" y="1972214"/>
            <a:ext cx="3304311" cy="247174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 noChangeAspect="1"/>
          </p:cNvSpPr>
          <p:nvPr>
            <p:ph type="sldNum" sz="quarter" idx="12"/>
          </p:nvPr>
        </p:nvSpPr>
        <p:spPr>
          <a:xfrm>
            <a:off x="6553200" y="4767263"/>
            <a:ext cx="2133600" cy="287536"/>
          </a:xfrm>
        </p:spPr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Rilevamento nel radio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Forward</a:t>
            </a:r>
            <a:r>
              <a:rPr lang="it-IT" dirty="0" smtClean="0"/>
              <a:t> e back </a:t>
            </a:r>
            <a:r>
              <a:rPr lang="it-IT" dirty="0" err="1" smtClean="0"/>
              <a:t>scattering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C:\Users\fraby\Documents\Università\Tesi Triennale\Immagini\deflessione onde 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22509"/>
            <a:ext cx="4915853" cy="26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Rilevamento </a:t>
            </a:r>
            <a:r>
              <a:rPr lang="it-IT" dirty="0"/>
              <a:t>nel </a:t>
            </a:r>
            <a:r>
              <a:rPr lang="it-IT" dirty="0" smtClean="0"/>
              <a:t>radio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3598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Parametri evento</a:t>
                </a:r>
              </a:p>
              <a:p>
                <a:r>
                  <a:rPr lang="it-IT" sz="2000" dirty="0" smtClean="0"/>
                  <a:t>Distanze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sz="2000" i="1">
                        <a:latin typeface="Cambria Math"/>
                      </a:rPr>
                      <m:t> </m:t>
                    </m:r>
                    <m:r>
                      <a:rPr lang="it-IT" sz="2000" i="1">
                        <a:latin typeface="Cambria Math"/>
                      </a:rPr>
                      <m:t>𝑒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t-IT" sz="2000" dirty="0" smtClean="0"/>
              </a:p>
              <a:p>
                <a:r>
                  <a:rPr lang="it-IT" sz="2000" dirty="0" smtClean="0"/>
                  <a:t>Persistenza della scia e durata dell’evento</a:t>
                </a:r>
              </a:p>
              <a:p>
                <a:r>
                  <a:rPr lang="it-IT" sz="2000" dirty="0" smtClean="0"/>
                  <a:t>Velocità  del corpo</a:t>
                </a:r>
              </a:p>
              <a:p>
                <a:r>
                  <a:rPr lang="it-IT" sz="2000" dirty="0" smtClean="0"/>
                  <a:t>Traiettoria -&gt; punto d’impatto e provenienza</a:t>
                </a:r>
              </a:p>
              <a:p>
                <a:pPr marL="0" indent="0">
                  <a:buNone/>
                </a:pPr>
                <a:r>
                  <a:rPr lang="it-IT" dirty="0" smtClean="0"/>
                  <a:t>Parametri statistici</a:t>
                </a:r>
              </a:p>
              <a:p>
                <a:r>
                  <a:rPr lang="it-IT" sz="2000" dirty="0"/>
                  <a:t>Densità di flusso </a:t>
                </a:r>
              </a:p>
              <a:p>
                <a:r>
                  <a:rPr lang="it-IT" sz="2000" dirty="0" smtClean="0"/>
                  <a:t>Indice </a:t>
                </a:r>
                <a:r>
                  <a:rPr lang="it-IT" sz="2000" dirty="0"/>
                  <a:t>di massa s</a:t>
                </a:r>
              </a:p>
              <a:p>
                <a:pPr marL="0" indent="0">
                  <a:buNone/>
                </a:pPr>
                <a:endParaRPr lang="it-IT" sz="2000" dirty="0" smtClean="0"/>
              </a:p>
              <a:p>
                <a:endParaRPr lang="it-IT" sz="2000" dirty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3598"/>
                <a:ext cx="8229600" cy="3394472"/>
              </a:xfrm>
              <a:blipFill rotWithShape="1">
                <a:blip r:embed="rId3"/>
                <a:stretch>
                  <a:fillRect l="-1852" t="-2334" b="-2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3" y="3795886"/>
            <a:ext cx="1247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Rilevamento nel radio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Stazione singola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 smtClean="0"/>
              <a:t>Set-up sperimentale semplice:</a:t>
            </a:r>
          </a:p>
          <a:p>
            <a:r>
              <a:rPr lang="it-IT" sz="1700" dirty="0" smtClean="0"/>
              <a:t>Approccio intuitivo</a:t>
            </a:r>
          </a:p>
          <a:p>
            <a:r>
              <a:rPr lang="it-IT" sz="1700" dirty="0" smtClean="0"/>
              <a:t>Soluzioni parziali</a:t>
            </a:r>
          </a:p>
          <a:p>
            <a:pPr marL="0" indent="0">
              <a:buNone/>
            </a:pPr>
            <a:endParaRPr lang="it-IT" sz="1700" dirty="0" smtClean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 smtClean="0"/>
          </a:p>
          <a:p>
            <a:pPr marL="0" indent="0">
              <a:buNone/>
            </a:pPr>
            <a:endParaRPr lang="it-IT" sz="1700" dirty="0" smtClean="0"/>
          </a:p>
          <a:p>
            <a:pPr marL="0" indent="0">
              <a:buNone/>
            </a:pPr>
            <a:r>
              <a:rPr lang="it-IT" sz="1700" dirty="0"/>
              <a:t>S</a:t>
            </a:r>
            <a:r>
              <a:rPr lang="it-IT" sz="1700" dirty="0" smtClean="0"/>
              <a:t>ensibilità proporzionale ad intensità sorgenti radio esterne</a:t>
            </a:r>
          </a:p>
          <a:p>
            <a:endParaRPr lang="it-IT" sz="2100" dirty="0" smtClean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Network di stazioni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247452" cy="29568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700" dirty="0" smtClean="0"/>
              <a:t>Stazione primaria + secondarie: 6 o più stazioni semplici -&gt; 6 equazioni non lineari</a:t>
            </a:r>
          </a:p>
          <a:p>
            <a:endParaRPr lang="it-IT" sz="1700" dirty="0"/>
          </a:p>
          <a:p>
            <a:endParaRPr lang="it-IT" sz="1700" dirty="0" smtClean="0"/>
          </a:p>
          <a:p>
            <a:pPr marL="0" indent="0">
              <a:buNone/>
            </a:pPr>
            <a:endParaRPr lang="it-IT" sz="1700" dirty="0" smtClean="0"/>
          </a:p>
          <a:p>
            <a:endParaRPr lang="it-IT" sz="1700" dirty="0" smtClean="0"/>
          </a:p>
          <a:p>
            <a:pPr marL="0" indent="0">
              <a:buNone/>
            </a:pPr>
            <a:endParaRPr lang="it-IT" sz="1700" dirty="0" smtClean="0"/>
          </a:p>
          <a:p>
            <a:pPr marL="0" indent="0">
              <a:buNone/>
            </a:pPr>
            <a:r>
              <a:rPr lang="it-IT" sz="1700" dirty="0" smtClean="0"/>
              <a:t>Stazione </a:t>
            </a:r>
            <a:r>
              <a:rPr lang="it-IT" sz="1700" dirty="0"/>
              <a:t>primaria </a:t>
            </a:r>
            <a:r>
              <a:rPr lang="it-IT" sz="1700" dirty="0" err="1" smtClean="0"/>
              <a:t>finding-direction</a:t>
            </a:r>
            <a:r>
              <a:rPr lang="it-IT" sz="1700" dirty="0" smtClean="0"/>
              <a:t> -&gt; </a:t>
            </a:r>
            <a:r>
              <a:rPr lang="it-IT" sz="1700" dirty="0"/>
              <a:t>3 </a:t>
            </a:r>
            <a:r>
              <a:rPr lang="it-IT" sz="1700" dirty="0" smtClean="0"/>
              <a:t>stazioni </a:t>
            </a:r>
            <a:r>
              <a:rPr lang="it-IT" sz="1700" dirty="0"/>
              <a:t>secondarie per </a:t>
            </a:r>
            <a:r>
              <a:rPr lang="it-IT" sz="1700" dirty="0" smtClean="0"/>
              <a:t>semplificazione equazioni</a:t>
            </a:r>
            <a:endParaRPr lang="it-IT" sz="17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4" y="2622195"/>
            <a:ext cx="3596666" cy="107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1710"/>
            <a:ext cx="2881497" cy="132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Rilevamento nel radio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Stazione singola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Frequenza eventi</a:t>
            </a:r>
          </a:p>
          <a:p>
            <a:r>
              <a:rPr lang="it-IT" sz="2000" dirty="0"/>
              <a:t>Distribuzione d’intensità </a:t>
            </a:r>
            <a:r>
              <a:rPr lang="it-IT" sz="2000" dirty="0" smtClean="0"/>
              <a:t>eventi</a:t>
            </a:r>
          </a:p>
          <a:p>
            <a:r>
              <a:rPr lang="it-IT" sz="2000" dirty="0" smtClean="0"/>
              <a:t>Tempo di persistenza meteore </a:t>
            </a:r>
            <a:r>
              <a:rPr lang="it-IT" sz="2000" dirty="0" err="1" smtClean="0"/>
              <a:t>underdense</a:t>
            </a:r>
            <a:endParaRPr lang="it-IT" sz="2000" dirty="0"/>
          </a:p>
          <a:p>
            <a:r>
              <a:rPr lang="it-IT" sz="2000" dirty="0" smtClean="0"/>
              <a:t>Durata meteora o pioggia</a:t>
            </a:r>
          </a:p>
          <a:p>
            <a:r>
              <a:rPr lang="it-IT" sz="2000" dirty="0" smtClean="0"/>
              <a:t>Modulo velocità</a:t>
            </a:r>
            <a:endParaRPr lang="it-IT" sz="2000" dirty="0"/>
          </a:p>
          <a:p>
            <a:r>
              <a:rPr lang="it-IT" sz="2000" dirty="0" smtClean="0"/>
              <a:t>Distribuzione di massa dello sciame (pioggia di meteore)</a:t>
            </a: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Network di stazioni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Triangolazione: vettore posizione e velocità -&gt; traiettoria 3D</a:t>
            </a:r>
          </a:p>
          <a:p>
            <a:r>
              <a:rPr lang="it-IT" sz="2000" dirty="0" smtClean="0"/>
              <a:t>Ionizzazione della scia per ogni </a:t>
            </a:r>
            <a:r>
              <a:rPr lang="it-IT" sz="2000" dirty="0" smtClean="0"/>
              <a:t>stazione</a:t>
            </a:r>
            <a:endParaRPr lang="it-IT" sz="2000" dirty="0" smtClean="0"/>
          </a:p>
          <a:p>
            <a:r>
              <a:rPr lang="it-IT" sz="2000" dirty="0" smtClean="0"/>
              <a:t>Massa e radianza meteora</a:t>
            </a:r>
          </a:p>
          <a:p>
            <a:r>
              <a:rPr lang="it-IT" sz="2000" dirty="0" smtClean="0"/>
              <a:t>Punto d’impatto e parametri orbitali</a:t>
            </a:r>
            <a:endParaRPr lang="it-IT" sz="20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3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ilevamento </a:t>
            </a:r>
            <a:r>
              <a:rPr lang="it-IT" dirty="0"/>
              <a:t>nel </a:t>
            </a:r>
            <a:r>
              <a:rPr lang="it-IT" dirty="0" smtClean="0"/>
              <a:t>radio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sz="3200" b="0" dirty="0" smtClean="0"/>
              <a:t>Pregi</a:t>
            </a:r>
            <a:endParaRPr lang="it-IT" sz="3200" b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Condizioni meteo avverse</a:t>
            </a:r>
          </a:p>
          <a:p>
            <a:r>
              <a:rPr lang="it-IT" dirty="0" smtClean="0"/>
              <a:t>Presa dati possibile h24</a:t>
            </a:r>
          </a:p>
          <a:p>
            <a:r>
              <a:rPr lang="it-IT" dirty="0"/>
              <a:t>Aumento statistica sistemi </a:t>
            </a:r>
            <a:r>
              <a:rPr lang="it-IT" dirty="0" smtClean="0"/>
              <a:t>ordinari</a:t>
            </a:r>
          </a:p>
          <a:p>
            <a:r>
              <a:rPr lang="it-IT" dirty="0" smtClean="0"/>
              <a:t>Geometria </a:t>
            </a:r>
            <a:r>
              <a:rPr lang="it-IT" dirty="0"/>
              <a:t>semplice (rappresentazione planare</a:t>
            </a:r>
            <a:r>
              <a:rPr lang="it-IT" dirty="0" smtClean="0"/>
              <a:t>)</a:t>
            </a:r>
          </a:p>
          <a:p>
            <a:r>
              <a:rPr lang="it-IT" dirty="0" smtClean="0"/>
              <a:t>Possibilità di sorgenti esterne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2800" b="0" dirty="0" smtClean="0"/>
              <a:t>Difetti</a:t>
            </a:r>
            <a:endParaRPr lang="it-IT" sz="2800" b="0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No info su composizione chimica</a:t>
            </a:r>
          </a:p>
          <a:p>
            <a:r>
              <a:rPr lang="it-IT" dirty="0" smtClean="0"/>
              <a:t>Rumore per telecomunicazioni e CMB</a:t>
            </a:r>
            <a:endParaRPr lang="it-IT" dirty="0"/>
          </a:p>
          <a:p>
            <a:r>
              <a:rPr lang="it-IT" dirty="0" smtClean="0"/>
              <a:t>Disturbo da campo EM terrestre e ionosfera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9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Proposta di tecniche radio in </a:t>
            </a:r>
            <a:r>
              <a:rPr lang="it-IT" sz="4000" dirty="0" smtClean="0"/>
              <a:t>PRISMA</a:t>
            </a:r>
            <a:endParaRPr lang="it-IT" sz="4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Vantaggi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Budget contenuto</a:t>
            </a:r>
          </a:p>
          <a:p>
            <a:r>
              <a:rPr lang="it-IT" dirty="0"/>
              <a:t>Maggior tempo di </a:t>
            </a:r>
            <a:r>
              <a:rPr lang="it-IT" dirty="0" smtClean="0"/>
              <a:t>misurazione</a:t>
            </a:r>
            <a:r>
              <a:rPr lang="it-IT" dirty="0"/>
              <a:t> </a:t>
            </a:r>
            <a:r>
              <a:rPr lang="it-IT" dirty="0" smtClean="0"/>
              <a:t>-&gt; d</a:t>
            </a:r>
            <a:r>
              <a:rPr lang="it-IT" sz="2400" dirty="0" smtClean="0"/>
              <a:t>istanza griglia network doppia </a:t>
            </a:r>
          </a:p>
          <a:p>
            <a:r>
              <a:rPr lang="it-IT" dirty="0" smtClean="0"/>
              <a:t>Telecomunicazioni come sorgenti (banda FM)</a:t>
            </a:r>
            <a:endParaRPr lang="it-IT" sz="2400" dirty="0" smtClean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Svantaggi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Fenomeni lontani da ricevitore</a:t>
            </a:r>
          </a:p>
          <a:p>
            <a:r>
              <a:rPr lang="it-IT" dirty="0" smtClean="0"/>
              <a:t>Dipendenza da ottico per falsi positivi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3" y="204787"/>
            <a:ext cx="3466725" cy="871538"/>
          </a:xfrm>
        </p:spPr>
        <p:txBody>
          <a:bodyPr>
            <a:noAutofit/>
          </a:bodyPr>
          <a:lstStyle/>
          <a:p>
            <a:r>
              <a:rPr lang="it-IT" sz="2800" dirty="0"/>
              <a:t>Proposta di tecniche radio in PRISMA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329" y="204788"/>
            <a:ext cx="3839079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11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466725" cy="351829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Legenda: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Rosso -&gt; camere operative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Arancione -&gt; </a:t>
            </a:r>
            <a:r>
              <a:rPr lang="it-IT" sz="2000" dirty="0"/>
              <a:t>camere in fase di </a:t>
            </a:r>
            <a:r>
              <a:rPr lang="it-IT" sz="2000" dirty="0" smtClean="0"/>
              <a:t>installazione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Giallo -&gt; camere </a:t>
            </a:r>
            <a:r>
              <a:rPr lang="it-IT" sz="2000" dirty="0"/>
              <a:t>in fase di </a:t>
            </a:r>
            <a:r>
              <a:rPr lang="it-IT" sz="2000" dirty="0" smtClean="0"/>
              <a:t>acquisto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Viola -&gt; camere in manutenzione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Verde -&gt; antenne radio (proposta)</a:t>
            </a:r>
            <a:endParaRPr lang="it-IT" sz="2800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3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Vantaggio principale: utilizzo anche in condizioni meteo avverse o alta luminosità ambientale</a:t>
            </a:r>
          </a:p>
          <a:p>
            <a:r>
              <a:rPr lang="it-IT" sz="2800" dirty="0" smtClean="0"/>
              <a:t>Svantaggio maggiore: no composizione chimica e indispensabile affiancamento ottico</a:t>
            </a:r>
          </a:p>
          <a:p>
            <a:r>
              <a:rPr lang="it-IT" sz="2800" dirty="0" smtClean="0"/>
              <a:t>Notevoli risultati con l’utilizzo di una tecnica non consueta. 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Referenze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77500" lnSpcReduction="20000"/>
          </a:bodyPr>
          <a:lstStyle/>
          <a:p>
            <a:r>
              <a:rPr lang="it-IT" sz="2000" dirty="0" smtClean="0"/>
              <a:t>«</a:t>
            </a:r>
            <a:r>
              <a:rPr lang="it-IT" sz="2000" dirty="0" err="1" smtClean="0"/>
              <a:t>Handbook</a:t>
            </a:r>
            <a:r>
              <a:rPr lang="it-IT" sz="2000" dirty="0" smtClean="0"/>
              <a:t> </a:t>
            </a:r>
            <a:r>
              <a:rPr lang="it-IT" sz="2000" dirty="0"/>
              <a:t>for </a:t>
            </a:r>
            <a:r>
              <a:rPr lang="it-IT" sz="2000" dirty="0" err="1"/>
              <a:t>meteor</a:t>
            </a:r>
            <a:r>
              <a:rPr lang="it-IT" sz="2000" dirty="0"/>
              <a:t> </a:t>
            </a:r>
            <a:r>
              <a:rPr lang="it-IT" sz="2000" dirty="0" err="1" smtClean="0"/>
              <a:t>observers</a:t>
            </a:r>
            <a:r>
              <a:rPr lang="it-IT" sz="2000" dirty="0" smtClean="0"/>
              <a:t>», </a:t>
            </a:r>
            <a:r>
              <a:rPr lang="it-IT" sz="2000" dirty="0" err="1"/>
              <a:t>chapter</a:t>
            </a:r>
            <a:r>
              <a:rPr lang="it-IT" sz="2000" dirty="0"/>
              <a:t> 6, </a:t>
            </a:r>
            <a:r>
              <a:rPr lang="it-IT" sz="2000" dirty="0" err="1"/>
              <a:t>Edited</a:t>
            </a:r>
            <a:r>
              <a:rPr lang="it-IT" sz="2000" dirty="0"/>
              <a:t> by </a:t>
            </a:r>
            <a:r>
              <a:rPr lang="it-IT" sz="2000" dirty="0" err="1"/>
              <a:t>Juergen</a:t>
            </a:r>
            <a:r>
              <a:rPr lang="it-IT" sz="2000" dirty="0"/>
              <a:t> </a:t>
            </a:r>
            <a:r>
              <a:rPr lang="it-IT" sz="2000" dirty="0" err="1"/>
              <a:t>Rendtel</a:t>
            </a:r>
            <a:r>
              <a:rPr lang="it-IT" sz="2000" dirty="0"/>
              <a:t> and </a:t>
            </a:r>
            <a:r>
              <a:rPr lang="it-IT" sz="2000" dirty="0" err="1"/>
              <a:t>Rainer</a:t>
            </a:r>
            <a:r>
              <a:rPr lang="it-IT" sz="2000" dirty="0"/>
              <a:t> </a:t>
            </a: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</a:t>
            </a:r>
            <a:r>
              <a:rPr lang="it-IT" sz="2000" dirty="0" err="1" smtClean="0"/>
              <a:t>Arlt</a:t>
            </a:r>
            <a:r>
              <a:rPr lang="it-IT" sz="2000" dirty="0"/>
              <a:t>, International </a:t>
            </a:r>
            <a:r>
              <a:rPr lang="it-IT" sz="2000" dirty="0" err="1"/>
              <a:t>Meteor</a:t>
            </a:r>
            <a:r>
              <a:rPr lang="it-IT" sz="2000" dirty="0"/>
              <a:t> Organization, Potsdam, </a:t>
            </a:r>
            <a:r>
              <a:rPr lang="it-IT" sz="2000" dirty="0" smtClean="0"/>
              <a:t>2015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/>
              <a:t>Albino </a:t>
            </a:r>
            <a:r>
              <a:rPr lang="it-IT" sz="2000" dirty="0" err="1" smtClean="0"/>
              <a:t>Carbognani</a:t>
            </a:r>
            <a:r>
              <a:rPr lang="it-IT" sz="2000" dirty="0" smtClean="0"/>
              <a:t>, </a:t>
            </a:r>
            <a:r>
              <a:rPr lang="it-IT" sz="2000" dirty="0"/>
              <a:t>D. </a:t>
            </a:r>
            <a:r>
              <a:rPr lang="it-IT" sz="2000" dirty="0" err="1" smtClean="0"/>
              <a:t>Barghini</a:t>
            </a:r>
            <a:r>
              <a:rPr lang="it-IT" sz="2000" dirty="0" smtClean="0"/>
              <a:t>, </a:t>
            </a:r>
            <a:r>
              <a:rPr lang="it-IT" sz="2000" dirty="0"/>
              <a:t>D. </a:t>
            </a:r>
            <a:r>
              <a:rPr lang="it-IT" sz="2000" dirty="0" err="1" smtClean="0"/>
              <a:t>Gardiol</a:t>
            </a:r>
            <a:r>
              <a:rPr lang="it-IT" sz="2000" dirty="0" smtClean="0"/>
              <a:t>, </a:t>
            </a:r>
            <a:r>
              <a:rPr lang="it-IT" sz="2000" dirty="0"/>
              <a:t>M. Di </a:t>
            </a:r>
            <a:r>
              <a:rPr lang="it-IT" sz="2000" dirty="0" smtClean="0"/>
              <a:t>Martino, G</a:t>
            </a:r>
            <a:r>
              <a:rPr lang="it-IT" sz="2000" dirty="0"/>
              <a:t>. B. </a:t>
            </a:r>
            <a:r>
              <a:rPr lang="it-IT" sz="2000" dirty="0" smtClean="0"/>
              <a:t>Valsecchi, </a:t>
            </a:r>
            <a:r>
              <a:rPr lang="it-IT" sz="2000" dirty="0"/>
              <a:t>P. </a:t>
            </a:r>
            <a:r>
              <a:rPr lang="it-IT" sz="2000" dirty="0" smtClean="0"/>
              <a:t>Trivero 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</a:t>
            </a:r>
            <a:r>
              <a:rPr lang="it-IT" sz="2000" dirty="0"/>
              <a:t>A. </a:t>
            </a:r>
            <a:r>
              <a:rPr lang="it-IT" sz="2000" dirty="0" smtClean="0"/>
              <a:t>Buzzoni, </a:t>
            </a:r>
            <a:r>
              <a:rPr lang="it-IT" sz="2000" dirty="0"/>
              <a:t>S. </a:t>
            </a:r>
            <a:r>
              <a:rPr lang="it-IT" sz="2000" dirty="0" err="1" smtClean="0"/>
              <a:t>Rasetti</a:t>
            </a:r>
            <a:r>
              <a:rPr lang="it-IT" sz="2000" dirty="0" smtClean="0"/>
              <a:t>, </a:t>
            </a:r>
            <a:r>
              <a:rPr lang="it-IT" sz="2000" dirty="0"/>
              <a:t>D. </a:t>
            </a:r>
            <a:r>
              <a:rPr lang="it-IT" sz="2000" dirty="0" err="1" smtClean="0"/>
              <a:t>Selvestrel</a:t>
            </a:r>
            <a:r>
              <a:rPr lang="it-IT" sz="2000" dirty="0" smtClean="0"/>
              <a:t>, </a:t>
            </a:r>
            <a:r>
              <a:rPr lang="it-IT" sz="2000" dirty="0"/>
              <a:t>C. </a:t>
            </a:r>
            <a:r>
              <a:rPr lang="it-IT" sz="2000" dirty="0" err="1" smtClean="0"/>
              <a:t>Knapic</a:t>
            </a:r>
            <a:r>
              <a:rPr lang="it-IT" sz="2000" dirty="0" smtClean="0"/>
              <a:t>, E</a:t>
            </a:r>
            <a:r>
              <a:rPr lang="it-IT" sz="2000" dirty="0"/>
              <a:t>. </a:t>
            </a:r>
            <a:r>
              <a:rPr lang="it-IT" sz="2000" dirty="0" smtClean="0"/>
              <a:t>Londero, </a:t>
            </a:r>
            <a:r>
              <a:rPr lang="it-IT" sz="2000" dirty="0"/>
              <a:t>S. </a:t>
            </a:r>
            <a:r>
              <a:rPr lang="it-IT" sz="2000" dirty="0" smtClean="0"/>
              <a:t>Zorba, </a:t>
            </a:r>
            <a:r>
              <a:rPr lang="it-IT" sz="2000" dirty="0"/>
              <a:t>C. A. </a:t>
            </a:r>
            <a:r>
              <a:rPr lang="it-IT" sz="2000" dirty="0" smtClean="0"/>
              <a:t>Volpicelli, 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M</a:t>
            </a:r>
            <a:r>
              <a:rPr lang="it-IT" sz="2000" dirty="0"/>
              <a:t>. Di </a:t>
            </a:r>
            <a:r>
              <a:rPr lang="it-IT" sz="2000" dirty="0" smtClean="0"/>
              <a:t>Carlo, </a:t>
            </a:r>
            <a:r>
              <a:rPr lang="it-IT" sz="2000" dirty="0"/>
              <a:t>J. </a:t>
            </a:r>
            <a:r>
              <a:rPr lang="it-IT" sz="2000" dirty="0" err="1" smtClean="0"/>
              <a:t>Vaubaillon</a:t>
            </a:r>
            <a:r>
              <a:rPr lang="it-IT" sz="2000" dirty="0" smtClean="0"/>
              <a:t>, </a:t>
            </a:r>
            <a:r>
              <a:rPr lang="it-IT" sz="2000" dirty="0"/>
              <a:t>C. </a:t>
            </a:r>
            <a:r>
              <a:rPr lang="it-IT" sz="2000" dirty="0" smtClean="0"/>
              <a:t>Marmo, F</a:t>
            </a:r>
            <a:r>
              <a:rPr lang="it-IT" sz="2000" dirty="0"/>
              <a:t>. </a:t>
            </a:r>
            <a:r>
              <a:rPr lang="it-IT" sz="2000" dirty="0" err="1" smtClean="0"/>
              <a:t>Colas</a:t>
            </a:r>
            <a:r>
              <a:rPr lang="it-IT" sz="2000" dirty="0" smtClean="0"/>
              <a:t>, </a:t>
            </a:r>
            <a:r>
              <a:rPr lang="it-IT" sz="2000" dirty="0"/>
              <a:t>D. </a:t>
            </a:r>
            <a:r>
              <a:rPr lang="it-IT" sz="2000" dirty="0" smtClean="0"/>
              <a:t>Valeri, </a:t>
            </a:r>
            <a:r>
              <a:rPr lang="it-IT" sz="2000" dirty="0"/>
              <a:t>F. </a:t>
            </a:r>
            <a:r>
              <a:rPr lang="it-IT" sz="2000" dirty="0" smtClean="0"/>
              <a:t>Zanotti, </a:t>
            </a:r>
            <a:r>
              <a:rPr lang="it-IT" sz="2000" dirty="0"/>
              <a:t>M. </a:t>
            </a:r>
            <a:r>
              <a:rPr lang="it-IT" sz="2000" dirty="0" smtClean="0"/>
              <a:t>Morini,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</a:t>
            </a:r>
            <a:r>
              <a:rPr lang="it-IT" sz="2000" dirty="0"/>
              <a:t>P. </a:t>
            </a:r>
            <a:r>
              <a:rPr lang="it-IT" sz="2000" dirty="0" err="1" smtClean="0"/>
              <a:t>Demaria</a:t>
            </a:r>
            <a:r>
              <a:rPr lang="it-IT" sz="2000" dirty="0" smtClean="0"/>
              <a:t>, </a:t>
            </a:r>
            <a:r>
              <a:rPr lang="it-IT" sz="2000" dirty="0"/>
              <a:t>B. </a:t>
            </a:r>
            <a:r>
              <a:rPr lang="it-IT" sz="2000" dirty="0" smtClean="0"/>
              <a:t>Zanda, S</a:t>
            </a:r>
            <a:r>
              <a:rPr lang="it-IT" sz="2000" dirty="0"/>
              <a:t>. </a:t>
            </a:r>
            <a:r>
              <a:rPr lang="it-IT" sz="2000" dirty="0" err="1" smtClean="0"/>
              <a:t>Bouley</a:t>
            </a:r>
            <a:r>
              <a:rPr lang="it-IT" sz="2000" dirty="0" smtClean="0"/>
              <a:t>, </a:t>
            </a:r>
            <a:r>
              <a:rPr lang="it-IT" sz="2000" dirty="0"/>
              <a:t>P. </a:t>
            </a:r>
            <a:r>
              <a:rPr lang="it-IT" sz="2000" dirty="0" smtClean="0"/>
              <a:t>Vernazza, </a:t>
            </a:r>
            <a:r>
              <a:rPr lang="it-IT" sz="2000" dirty="0"/>
              <a:t>J. </a:t>
            </a:r>
            <a:r>
              <a:rPr lang="it-IT" sz="2000" dirty="0" err="1" smtClean="0"/>
              <a:t>Gattacceca</a:t>
            </a:r>
            <a:r>
              <a:rPr lang="it-IT" sz="2000" dirty="0" smtClean="0"/>
              <a:t>, </a:t>
            </a:r>
            <a:r>
              <a:rPr lang="it-IT" sz="2000" dirty="0"/>
              <a:t>J. L. </a:t>
            </a:r>
            <a:r>
              <a:rPr lang="it-IT" sz="2000" dirty="0" err="1" smtClean="0"/>
              <a:t>Rault</a:t>
            </a:r>
            <a:r>
              <a:rPr lang="it-IT" sz="2000" dirty="0" smtClean="0"/>
              <a:t>, </a:t>
            </a:r>
            <a:r>
              <a:rPr lang="it-IT" sz="2000" dirty="0"/>
              <a:t>L. </a:t>
            </a:r>
            <a:r>
              <a:rPr lang="it-IT" sz="2000" dirty="0" err="1" smtClean="0"/>
              <a:t>Maquet</a:t>
            </a:r>
            <a:r>
              <a:rPr lang="it-IT" sz="2000" dirty="0" smtClean="0"/>
              <a:t>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</a:t>
            </a:r>
            <a:r>
              <a:rPr lang="it-IT" sz="2000" dirty="0"/>
              <a:t>M. </a:t>
            </a:r>
            <a:r>
              <a:rPr lang="it-IT" sz="2000" dirty="0" err="1" smtClean="0"/>
              <a:t>Birlan</a:t>
            </a:r>
            <a:r>
              <a:rPr lang="it-IT" sz="2000" dirty="0" smtClean="0"/>
              <a:t>, THE EUROPEAN PHYSICAL JOURNAL PLUS, «A case </a:t>
            </a:r>
            <a:r>
              <a:rPr lang="it-IT" sz="2000" dirty="0" err="1" smtClean="0"/>
              <a:t>study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May</a:t>
            </a:r>
            <a:r>
              <a:rPr lang="it-IT" sz="2000" dirty="0" smtClean="0"/>
              <a:t> 30, 2017,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  </a:t>
            </a:r>
            <a:r>
              <a:rPr lang="it-IT" sz="2000" dirty="0" err="1" smtClean="0"/>
              <a:t>Italian</a:t>
            </a:r>
            <a:r>
              <a:rPr lang="it-IT" sz="2000" dirty="0" smtClean="0"/>
              <a:t> </a:t>
            </a:r>
            <a:r>
              <a:rPr lang="it-IT" sz="2000" dirty="0" err="1" smtClean="0"/>
              <a:t>fireball</a:t>
            </a:r>
            <a:r>
              <a:rPr lang="it-IT" sz="2000" dirty="0" smtClean="0"/>
              <a:t>», 135:255 (2020), 10-15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>
                <a:hlinkClick r:id="rId3"/>
              </a:rPr>
              <a:t>https://www.imo.net/observations/methods/radio-observation/</a:t>
            </a:r>
            <a:endParaRPr lang="it-IT" sz="2000" dirty="0" smtClean="0"/>
          </a:p>
          <a:p>
            <a:endParaRPr lang="it-IT" sz="2000" dirty="0">
              <a:hlinkClick r:id="rId4"/>
            </a:endParaRPr>
          </a:p>
          <a:p>
            <a:r>
              <a:rPr lang="it-IT" sz="2000" dirty="0" smtClean="0">
                <a:hlinkClick r:id="rId4"/>
              </a:rPr>
              <a:t>http://www.prisma.inaf.it/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8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500" dirty="0" smtClean="0"/>
              <a:t>Introduzione alle meteore: </a:t>
            </a:r>
            <a:r>
              <a:rPr lang="it-IT" sz="2500" dirty="0" smtClean="0"/>
              <a:t>classificazione corpi progenitori ed </a:t>
            </a:r>
            <a:r>
              <a:rPr lang="it-IT" sz="2500" smtClean="0"/>
              <a:t>evento meteora</a:t>
            </a:r>
            <a:endParaRPr lang="it-IT" sz="2500" dirty="0" smtClean="0"/>
          </a:p>
          <a:p>
            <a:r>
              <a:rPr lang="it-IT" sz="2500" dirty="0"/>
              <a:t>R</a:t>
            </a:r>
            <a:r>
              <a:rPr lang="it-IT" sz="2500" dirty="0" smtClean="0"/>
              <a:t>ilevamento nell’ottico (PRISMA)</a:t>
            </a:r>
          </a:p>
          <a:p>
            <a:r>
              <a:rPr lang="it-IT" sz="2500" dirty="0" smtClean="0"/>
              <a:t>Interazioni meteora e scia con onde radio</a:t>
            </a:r>
          </a:p>
          <a:p>
            <a:r>
              <a:rPr lang="it-IT" sz="2500" dirty="0"/>
              <a:t>R</a:t>
            </a:r>
            <a:r>
              <a:rPr lang="it-IT" sz="2500" dirty="0" smtClean="0"/>
              <a:t>ilevamento </a:t>
            </a:r>
            <a:r>
              <a:rPr lang="it-IT" sz="2500" dirty="0"/>
              <a:t>nel </a:t>
            </a:r>
            <a:r>
              <a:rPr lang="it-IT" sz="2500" dirty="0" smtClean="0"/>
              <a:t>radio</a:t>
            </a:r>
            <a:endParaRPr lang="it-IT" sz="2500" dirty="0"/>
          </a:p>
          <a:p>
            <a:r>
              <a:rPr lang="it-IT" sz="2500" dirty="0"/>
              <a:t>Pregi </a:t>
            </a:r>
            <a:r>
              <a:rPr lang="it-IT" sz="2500" dirty="0" smtClean="0"/>
              <a:t>e difetti tecniche radio</a:t>
            </a:r>
          </a:p>
          <a:p>
            <a:r>
              <a:rPr lang="it-IT" sz="2500" dirty="0" smtClean="0"/>
              <a:t>Proposta di tecniche radio in PRISMA</a:t>
            </a:r>
          </a:p>
          <a:p>
            <a:r>
              <a:rPr lang="it-IT" sz="2500" dirty="0" smtClean="0"/>
              <a:t>Conclusioni</a:t>
            </a:r>
            <a:endParaRPr lang="it-IT" sz="25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8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5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8229600" cy="857250"/>
          </a:xfrm>
        </p:spPr>
        <p:txBody>
          <a:bodyPr>
            <a:noAutofit/>
          </a:bodyPr>
          <a:lstStyle/>
          <a:p>
            <a:r>
              <a:rPr lang="it-IT" sz="6000" dirty="0" smtClean="0"/>
              <a:t>Grazie per l’attenzione</a:t>
            </a:r>
            <a:endParaRPr lang="it-IT" sz="6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44208" y="44346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Francesco Finelli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6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7535"/>
            <a:ext cx="8219256" cy="435695"/>
          </a:xfrm>
        </p:spPr>
        <p:txBody>
          <a:bodyPr>
            <a:noAutofit/>
          </a:bodyPr>
          <a:lstStyle/>
          <a:p>
            <a:r>
              <a:rPr lang="it-IT" dirty="0"/>
              <a:t>Introduzione alle </a:t>
            </a:r>
            <a:r>
              <a:rPr lang="it-IT" dirty="0" smtClean="0"/>
              <a:t>meteore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200" dirty="0" smtClean="0"/>
              <a:t>Dimensione: 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asteroidi [1 m – 900 km]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  meteoroidi [1 </a:t>
            </a:r>
            <a:r>
              <a:rPr lang="el-GR" sz="2200" dirty="0" smtClean="0"/>
              <a:t>μ</a:t>
            </a:r>
            <a:r>
              <a:rPr lang="it-IT" sz="2200" dirty="0" smtClean="0"/>
              <a:t>m – 1m]</a:t>
            </a:r>
          </a:p>
          <a:p>
            <a:r>
              <a:rPr lang="it-IT" sz="2200" dirty="0" smtClean="0"/>
              <a:t>Composizione:</a:t>
            </a:r>
          </a:p>
          <a:p>
            <a:pPr marL="0" indent="0">
              <a:buNone/>
            </a:pPr>
            <a:r>
              <a:rPr lang="it-IT" sz="2200" dirty="0" smtClean="0"/>
              <a:t>      differenziati</a:t>
            </a:r>
          </a:p>
          <a:p>
            <a:pPr marL="0" indent="0">
              <a:buNone/>
            </a:pPr>
            <a:r>
              <a:rPr lang="it-IT" sz="2200" dirty="0" smtClean="0"/>
              <a:t>      non differenziati (condriti e comete)</a:t>
            </a:r>
          </a:p>
          <a:p>
            <a:r>
              <a:rPr lang="it-IT" sz="2200" dirty="0"/>
              <a:t>Orbita nel sistema solare:</a:t>
            </a:r>
          </a:p>
          <a:p>
            <a:pPr marL="0" indent="0">
              <a:buNone/>
            </a:pPr>
            <a:r>
              <a:rPr lang="it-IT" sz="2200" dirty="0"/>
              <a:t>      </a:t>
            </a:r>
            <a:r>
              <a:rPr lang="it-IT" sz="2200" dirty="0" err="1"/>
              <a:t>prograda</a:t>
            </a:r>
            <a:r>
              <a:rPr lang="it-IT" sz="2200" dirty="0"/>
              <a:t> -&gt; </a:t>
            </a:r>
            <a:r>
              <a:rPr lang="it-IT" sz="2200" dirty="0" err="1" smtClean="0"/>
              <a:t>V</a:t>
            </a:r>
            <a:r>
              <a:rPr lang="it-IT" sz="2200" baseline="-25000" dirty="0" err="1" smtClean="0"/>
              <a:t>int</a:t>
            </a:r>
            <a:r>
              <a:rPr lang="it-IT" sz="2200" dirty="0" smtClean="0"/>
              <a:t> </a:t>
            </a:r>
            <a:r>
              <a:rPr lang="it-IT" sz="2200" dirty="0"/>
              <a:t>≈ 11 km/s</a:t>
            </a:r>
          </a:p>
          <a:p>
            <a:pPr marL="0" indent="0">
              <a:buNone/>
            </a:pPr>
            <a:r>
              <a:rPr lang="it-IT" sz="2200" dirty="0"/>
              <a:t>      retrograda -&gt; </a:t>
            </a:r>
            <a:r>
              <a:rPr lang="it-IT" sz="2200" dirty="0" err="1" smtClean="0"/>
              <a:t>V</a:t>
            </a:r>
            <a:r>
              <a:rPr lang="it-IT" sz="2200" baseline="-25000" dirty="0" err="1" smtClean="0"/>
              <a:t>int</a:t>
            </a:r>
            <a:r>
              <a:rPr lang="it-IT" sz="2200" dirty="0" smtClean="0"/>
              <a:t> </a:t>
            </a:r>
            <a:r>
              <a:rPr lang="it-IT" sz="2200" dirty="0"/>
              <a:t>≤ 72 </a:t>
            </a:r>
            <a:r>
              <a:rPr lang="it-IT" sz="2200" dirty="0" smtClean="0"/>
              <a:t>km/s</a:t>
            </a:r>
          </a:p>
          <a:p>
            <a:r>
              <a:rPr lang="it-IT" sz="2200" dirty="0" smtClean="0"/>
              <a:t>Meteora e meteorite</a:t>
            </a:r>
          </a:p>
        </p:txBody>
      </p:sp>
      <p:pic>
        <p:nvPicPr>
          <p:cNvPr id="2050" name="Picture 2" descr="C:\Users\fraby\Documents\Università\Tesi Triennale\Immagini\asteroide in spaz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6285"/>
            <a:ext cx="4307073" cy="24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Introduzione alle </a:t>
            </a:r>
            <a:r>
              <a:rPr lang="it-IT" dirty="0" smtClean="0"/>
              <a:t>meteore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 smtClean="0"/>
              <a:t>Cronologia dell’evento meteora</a:t>
            </a:r>
          </a:p>
          <a:p>
            <a:r>
              <a:rPr lang="it-IT" sz="2000" dirty="0"/>
              <a:t>Ingresso in atm, altezza h </a:t>
            </a:r>
            <a:r>
              <a:rPr lang="el-GR" sz="2000" dirty="0"/>
              <a:t>ϵ</a:t>
            </a:r>
            <a:r>
              <a:rPr lang="it-IT" sz="2000" dirty="0"/>
              <a:t> </a:t>
            </a:r>
            <a:r>
              <a:rPr lang="it-IT" sz="2000" dirty="0" smtClean="0"/>
              <a:t>(100</a:t>
            </a:r>
            <a:r>
              <a:rPr lang="it-IT" sz="2000" dirty="0"/>
              <a:t>, </a:t>
            </a:r>
            <a:r>
              <a:rPr lang="it-IT" sz="2000" dirty="0" smtClean="0"/>
              <a:t>300</a:t>
            </a:r>
            <a:r>
              <a:rPr lang="it-IT" sz="2000" dirty="0"/>
              <a:t>) </a:t>
            </a:r>
            <a:r>
              <a:rPr lang="it-IT" sz="2000" dirty="0" smtClean="0"/>
              <a:t>km</a:t>
            </a:r>
          </a:p>
          <a:p>
            <a:r>
              <a:rPr lang="it-IT" sz="2000" dirty="0"/>
              <a:t>Preriscaldamento (T</a:t>
            </a:r>
            <a:r>
              <a:rPr lang="it-IT" sz="1400" dirty="0"/>
              <a:t>e </a:t>
            </a:r>
            <a:r>
              <a:rPr lang="it-IT" sz="2000" dirty="0"/>
              <a:t>≈500/1000 K</a:t>
            </a:r>
            <a:r>
              <a:rPr lang="it-IT" sz="2000" dirty="0" smtClean="0"/>
              <a:t>)</a:t>
            </a:r>
          </a:p>
          <a:p>
            <a:r>
              <a:rPr lang="it-IT" sz="2000" dirty="0"/>
              <a:t>Bruciamento/ablazione, h </a:t>
            </a:r>
            <a:r>
              <a:rPr lang="el-GR" sz="2000" dirty="0"/>
              <a:t>ϵ</a:t>
            </a:r>
            <a:r>
              <a:rPr lang="it-IT" sz="2000" dirty="0"/>
              <a:t> </a:t>
            </a:r>
            <a:r>
              <a:rPr lang="it-IT" sz="2000" dirty="0" smtClean="0"/>
              <a:t>(20, </a:t>
            </a:r>
            <a:r>
              <a:rPr lang="it-IT" sz="2000" dirty="0"/>
              <a:t>80) </a:t>
            </a:r>
            <a:r>
              <a:rPr lang="it-IT" sz="2000" dirty="0" smtClean="0"/>
              <a:t>km</a:t>
            </a:r>
          </a:p>
          <a:p>
            <a:r>
              <a:rPr lang="it-IT" sz="2000" dirty="0" smtClean="0"/>
              <a:t>Bolide/</a:t>
            </a:r>
            <a:r>
              <a:rPr lang="it-IT" sz="2000" dirty="0" err="1" smtClean="0"/>
              <a:t>fireball</a:t>
            </a:r>
            <a:endParaRPr lang="it-IT" sz="2000" dirty="0" smtClean="0"/>
          </a:p>
          <a:p>
            <a:r>
              <a:rPr lang="it-IT" sz="2000" dirty="0"/>
              <a:t>V</a:t>
            </a:r>
            <a:r>
              <a:rPr lang="it-IT" sz="2000" dirty="0" smtClean="0"/>
              <a:t>olo buio </a:t>
            </a:r>
          </a:p>
          <a:p>
            <a:r>
              <a:rPr lang="it-IT" sz="2000" dirty="0" smtClean="0"/>
              <a:t>Impatto -&gt; meteorite</a:t>
            </a:r>
            <a:endParaRPr lang="it-IT" sz="2000" dirty="0"/>
          </a:p>
        </p:txBody>
      </p:sp>
      <p:pic>
        <p:nvPicPr>
          <p:cNvPr id="1026" name="Picture 2" descr="C:\Users\fraby\Documents\Università\Tesi Triennale\Immagini\fasi oggetto in a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81" y="1203598"/>
            <a:ext cx="3311375" cy="33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</a:t>
            </a:r>
            <a:r>
              <a:rPr lang="it-IT" dirty="0" smtClean="0"/>
              <a:t>ilevamento nell’ottico</a:t>
            </a:r>
            <a:endParaRPr lang="it-IT" sz="3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Meteora come corpo nero </a:t>
            </a:r>
          </a:p>
          <a:p>
            <a:r>
              <a:rPr lang="it-IT" sz="2400" dirty="0" smtClean="0"/>
              <a:t>Ricostruzione percorso in atmosfera </a:t>
            </a:r>
          </a:p>
          <a:p>
            <a:pPr marL="0" indent="0">
              <a:buNone/>
            </a:pPr>
            <a:r>
              <a:rPr lang="it-IT" sz="2400" dirty="0" smtClean="0"/>
              <a:t>     (astrometria, fotometria </a:t>
            </a:r>
          </a:p>
          <a:p>
            <a:pPr marL="0" indent="0">
              <a:buNone/>
            </a:pPr>
            <a:r>
              <a:rPr lang="it-IT" sz="2400" dirty="0" smtClean="0"/>
              <a:t>     e triangolazione) </a:t>
            </a:r>
          </a:p>
          <a:p>
            <a:r>
              <a:rPr lang="it-IT" sz="2400" dirty="0" smtClean="0"/>
              <a:t>Estrapolazione punto d’impatto</a:t>
            </a:r>
          </a:p>
          <a:p>
            <a:pPr marL="0" indent="0">
              <a:buNone/>
            </a:pPr>
            <a:r>
              <a:rPr lang="it-IT" sz="2400" dirty="0" smtClean="0"/>
              <a:t>     e provenienza (parametri orbitali)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4078"/>
            <a:ext cx="2971943" cy="203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fraby\Documents\Università\Tesi Triennale\Immagini\triangolazio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8753"/>
            <a:ext cx="2611903" cy="15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8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</a:t>
            </a:r>
            <a:r>
              <a:rPr lang="it-IT" dirty="0" smtClean="0"/>
              <a:t>ilevamento </a:t>
            </a:r>
            <a:r>
              <a:rPr lang="it-IT" dirty="0"/>
              <a:t>nell’ottico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PRISMA:</a:t>
            </a:r>
          </a:p>
          <a:p>
            <a:r>
              <a:rPr lang="it-IT" sz="1800" dirty="0" smtClean="0"/>
              <a:t>Prima rete italiana professionale di rilevamento</a:t>
            </a:r>
          </a:p>
          <a:p>
            <a:r>
              <a:rPr lang="it-IT" sz="1800" dirty="0" smtClean="0"/>
              <a:t>Circa 50 stazioni per distanza griglia di 80-100 km</a:t>
            </a:r>
          </a:p>
          <a:p>
            <a:r>
              <a:rPr lang="it-IT" sz="1800" dirty="0" smtClean="0"/>
              <a:t>Telecamere </a:t>
            </a:r>
            <a:r>
              <a:rPr lang="it-IT" sz="1800" dirty="0" err="1" smtClean="0"/>
              <a:t>all-sky</a:t>
            </a:r>
            <a:r>
              <a:rPr lang="it-IT" sz="1800" dirty="0" smtClean="0"/>
              <a:t> per maggior FOV</a:t>
            </a:r>
            <a:endParaRPr lang="it-IT" sz="1800" dirty="0"/>
          </a:p>
          <a:p>
            <a:r>
              <a:rPr lang="it-IT" sz="1800" dirty="0" smtClean="0"/>
              <a:t>Oggetti osservati: piccoli asteroidi o grandi</a:t>
            </a:r>
          </a:p>
          <a:p>
            <a:pPr marL="0" indent="0">
              <a:buNone/>
            </a:pPr>
            <a:r>
              <a:rPr lang="it-IT" sz="1800" dirty="0" smtClean="0"/>
              <a:t>       </a:t>
            </a:r>
            <a:r>
              <a:rPr lang="it-IT" sz="1800" dirty="0" err="1" smtClean="0"/>
              <a:t>meteorodi</a:t>
            </a:r>
            <a:r>
              <a:rPr lang="it-IT" sz="1800" dirty="0" smtClean="0"/>
              <a:t> [1 cm, 1 m]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7494"/>
            <a:ext cx="1306936" cy="87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9" y="3219817"/>
            <a:ext cx="3687039" cy="15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raby\Documents\Università\Tesi Triennale\Immagini\mappa rete pris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57" y="1419622"/>
            <a:ext cx="2887599" cy="33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Interazione meteora e scia con onde </a:t>
            </a:r>
            <a:r>
              <a:rPr lang="it-IT" sz="3600" dirty="0" smtClean="0"/>
              <a:t>radio</a:t>
            </a:r>
            <a:endParaRPr lang="it-I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sz="2000" dirty="0" smtClean="0"/>
                  <a:t>Onde radio prodotte da </a:t>
                </a:r>
              </a:p>
              <a:p>
                <a:pPr marL="0" indent="0">
                  <a:buNone/>
                </a:pPr>
                <a:r>
                  <a:rPr lang="it-IT" sz="2000" dirty="0" smtClean="0"/>
                  <a:t>      antenna in atmosfera</a:t>
                </a:r>
              </a:p>
              <a:p>
                <a:r>
                  <a:rPr lang="it-IT" sz="2000" dirty="0" smtClean="0"/>
                  <a:t>Ablazione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000" dirty="0" smtClean="0"/>
                  <a:t> liberi </a:t>
                </a:r>
              </a:p>
              <a:p>
                <a:pPr marL="0" indent="0">
                  <a:buNone/>
                </a:pPr>
                <a:r>
                  <a:rPr lang="it-IT" sz="2000" dirty="0"/>
                  <a:t> </a:t>
                </a:r>
                <a:r>
                  <a:rPr lang="it-IT" sz="2000" dirty="0" smtClean="0"/>
                  <a:t>     in scia e bolide</a:t>
                </a:r>
              </a:p>
              <a:p>
                <a:r>
                  <a:rPr lang="it-IT" sz="2000" dirty="0" smtClean="0"/>
                  <a:t>Campo EM locale 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000" dirty="0" smtClean="0"/>
                  <a:t> e ioni </a:t>
                </a:r>
              </a:p>
              <a:p>
                <a:r>
                  <a:rPr lang="it-IT" sz="2000" dirty="0" smtClean="0"/>
                  <a:t>Interazione tra fronti </a:t>
                </a:r>
              </a:p>
              <a:p>
                <a:pPr marL="0" indent="0">
                  <a:buNone/>
                </a:pPr>
                <a:r>
                  <a:rPr lang="it-IT" sz="2000" dirty="0" smtClean="0"/>
                  <a:t>      d’onda e campo locale </a:t>
                </a:r>
              </a:p>
              <a:p>
                <a:pPr marL="0" indent="0">
                  <a:buNone/>
                </a:pPr>
                <a:endParaRPr lang="it-IT" sz="2000" dirty="0" smtClean="0"/>
              </a:p>
              <a:p>
                <a:endParaRPr lang="it-IT" sz="2000" dirty="0" smtClean="0"/>
              </a:p>
              <a:p>
                <a:endParaRPr lang="it-IT" sz="2000" dirty="0"/>
              </a:p>
              <a:p>
                <a:endParaRPr lang="it-IT" sz="2000" dirty="0" smtClean="0"/>
              </a:p>
              <a:p>
                <a:endParaRPr lang="it-IT" sz="2000" dirty="0"/>
              </a:p>
              <a:p>
                <a:endParaRPr lang="it-IT" sz="2000" dirty="0" smtClean="0"/>
              </a:p>
              <a:p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fraby\Documents\Università\Tesi Triennale\Immagini\scatter by trial and mete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62" y="1108499"/>
            <a:ext cx="4432210" cy="33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1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Interazione meteora e scia con onde </a:t>
            </a:r>
            <a:r>
              <a:rPr lang="it-IT" sz="3600" dirty="0" smtClean="0"/>
              <a:t>radio</a:t>
            </a:r>
            <a:endParaRPr lang="it-IT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Parametri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sz="1800" dirty="0" smtClean="0"/>
                  <a:t>Angoli </a:t>
                </a:r>
                <a:r>
                  <a:rPr lang="el-GR" sz="1800" dirty="0" smtClean="0"/>
                  <a:t>γ</a:t>
                </a:r>
                <a:r>
                  <a:rPr lang="it-IT" sz="1800" dirty="0" smtClean="0"/>
                  <a:t>, </a:t>
                </a:r>
                <a:r>
                  <a:rPr lang="el-GR" sz="1800" dirty="0" smtClean="0"/>
                  <a:t>β</a:t>
                </a:r>
                <a:r>
                  <a:rPr lang="it-IT" sz="1800" dirty="0" smtClean="0"/>
                  <a:t> e </a:t>
                </a:r>
                <a:r>
                  <a:rPr lang="el-GR" sz="1800" dirty="0" smtClean="0"/>
                  <a:t>φ</a:t>
                </a:r>
                <a:endParaRPr lang="it-IT" sz="1800" dirty="0" smtClean="0"/>
              </a:p>
              <a:p>
                <a:pPr marL="0" indent="0">
                  <a:buNone/>
                </a:pPr>
                <a:r>
                  <a:rPr lang="it-IT" sz="1800" dirty="0" smtClean="0"/>
                  <a:t>Distanze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r>
                      <a:rPr lang="it-IT" sz="1800" b="0" i="1" smtClean="0">
                        <a:latin typeface="Cambria Math"/>
                      </a:rPr>
                      <m:t>𝑒</m:t>
                    </m:r>
                    <m:r>
                      <a:rPr lang="it-IT" sz="1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it-IT" sz="1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t-IT" sz="1800" b="0" dirty="0" smtClean="0"/>
              </a:p>
              <a:p>
                <a:pPr marL="0" indent="0">
                  <a:buNone/>
                </a:pPr>
                <a:r>
                  <a:rPr lang="it-IT" sz="1800" dirty="0" smtClean="0"/>
                  <a:t>r raggio sezione frontale scia</a:t>
                </a:r>
              </a:p>
              <a:p>
                <a:pPr marL="0" indent="0">
                  <a:buNone/>
                </a:pPr>
                <a:r>
                  <a:rPr lang="el-GR" sz="1800" dirty="0" smtClean="0"/>
                  <a:t>α</a:t>
                </a:r>
                <a:r>
                  <a:rPr lang="it-IT" sz="1800" dirty="0"/>
                  <a:t>: densità elettronica </a:t>
                </a:r>
                <a:r>
                  <a:rPr lang="it-IT" sz="1800" dirty="0" smtClean="0"/>
                  <a:t>lineare</a:t>
                </a:r>
              </a:p>
              <a:p>
                <a:pPr marL="0" indent="0">
                  <a:buNone/>
                </a:pPr>
                <a:r>
                  <a:rPr lang="it-IT" sz="1800" dirty="0" smtClean="0"/>
                  <a:t> </a:t>
                </a:r>
                <a:r>
                  <a:rPr lang="it-IT" sz="1800" dirty="0"/>
                  <a:t>in </a:t>
                </a:r>
                <a:r>
                  <a:rPr lang="it-IT" sz="1800" dirty="0" smtClean="0"/>
                  <a:t>scia,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it-IT" sz="18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it-IT" sz="1800" dirty="0" smtClean="0"/>
                  <a:t>)</a:t>
                </a:r>
                <a:endParaRPr lang="it-IT" sz="1800" dirty="0"/>
              </a:p>
              <a:p>
                <a:pPr marL="0" indent="0">
                  <a:buNone/>
                </a:pPr>
                <a:r>
                  <a:rPr lang="el-GR" sz="1800" dirty="0" smtClean="0"/>
                  <a:t>λ</a:t>
                </a:r>
                <a:r>
                  <a:rPr lang="it-IT" sz="1800" dirty="0" smtClean="0"/>
                  <a:t>: lunghezza d’onda onde radio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3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5787" r="2018"/>
          <a:stretch/>
        </p:blipFill>
        <p:spPr bwMode="auto">
          <a:xfrm>
            <a:off x="3563888" y="1491630"/>
            <a:ext cx="5123035" cy="273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Interazione meteora e scia con onde </a:t>
            </a:r>
            <a:r>
              <a:rPr lang="it-IT" sz="3600" dirty="0" smtClean="0"/>
              <a:t>radio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smtClean="0"/>
              <a:t>Meteore diafane</a:t>
            </a:r>
            <a:endParaRPr lang="it-IT" sz="2000" dirty="0" smtClean="0"/>
          </a:p>
          <a:p>
            <a:pPr marL="0" indent="0">
              <a:buNone/>
            </a:pPr>
            <a:r>
              <a:rPr lang="it-IT" sz="1800" dirty="0" smtClean="0"/>
              <a:t>m &gt; 5, non apprezzabili ad occhio nudo,  </a:t>
            </a:r>
            <a:r>
              <a:rPr lang="el-GR" sz="1800" dirty="0" smtClean="0"/>
              <a:t>α </a:t>
            </a:r>
            <a:r>
              <a:rPr lang="it-IT" sz="1800" dirty="0" smtClean="0"/>
              <a:t>&lt;                      </a:t>
            </a:r>
          </a:p>
          <a:p>
            <a:pPr marL="0" indent="0">
              <a:buNone/>
            </a:pPr>
            <a:r>
              <a:rPr lang="it-IT" sz="1800" dirty="0" smtClean="0"/>
              <a:t>interazione profonda (modello </a:t>
            </a:r>
            <a:r>
              <a:rPr lang="it-IT" sz="1800" dirty="0" err="1" smtClean="0"/>
              <a:t>underdense</a:t>
            </a:r>
            <a:r>
              <a:rPr lang="it-IT" sz="1800" dirty="0" smtClean="0"/>
              <a:t>)</a:t>
            </a:r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2000" b="1" dirty="0" smtClean="0"/>
              <a:t>Bolidi e </a:t>
            </a:r>
            <a:r>
              <a:rPr lang="it-IT" sz="2000" b="1" dirty="0" err="1" smtClean="0"/>
              <a:t>fireball</a:t>
            </a:r>
            <a:endParaRPr lang="it-IT" sz="2000" dirty="0"/>
          </a:p>
          <a:p>
            <a:pPr marL="0" indent="0">
              <a:buNone/>
            </a:pPr>
            <a:r>
              <a:rPr lang="it-IT" sz="1800" dirty="0" smtClean="0"/>
              <a:t>m &lt; 5, eventi percepibili ad occhio nudo, </a:t>
            </a:r>
            <a:r>
              <a:rPr lang="el-GR" sz="1800" dirty="0" smtClean="0"/>
              <a:t>α </a:t>
            </a:r>
            <a:r>
              <a:rPr lang="it-IT" sz="1800" dirty="0" smtClean="0"/>
              <a:t>&gt;                      </a:t>
            </a:r>
          </a:p>
          <a:p>
            <a:pPr marL="0" indent="0">
              <a:buNone/>
            </a:pPr>
            <a:r>
              <a:rPr lang="it-IT" sz="1800" dirty="0" smtClean="0"/>
              <a:t>interazione </a:t>
            </a:r>
            <a:r>
              <a:rPr lang="it-IT" sz="1800" dirty="0"/>
              <a:t>superficiale (modello </a:t>
            </a:r>
            <a:r>
              <a:rPr lang="it-IT" sz="1800" dirty="0" err="1"/>
              <a:t>overdense</a:t>
            </a:r>
            <a:r>
              <a:rPr lang="it-IT" sz="1800" dirty="0"/>
              <a:t>)</a:t>
            </a:r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r>
              <a:rPr lang="it-IT" sz="2000" dirty="0" smtClean="0"/>
              <a:t>                                </a:t>
            </a:r>
            <a:r>
              <a:rPr lang="it-IT" sz="1800" dirty="0" smtClean="0"/>
              <a:t>funzioni parametrizzanti </a:t>
            </a:r>
            <a:r>
              <a:rPr lang="it-IT" sz="1800" dirty="0"/>
              <a:t>per grandezze secondarie</a:t>
            </a:r>
            <a:endParaRPr lang="it-IT" sz="1800" dirty="0" smtClean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4155926"/>
            <a:ext cx="1809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1950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3501"/>
            <a:ext cx="2751204" cy="26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1129"/>
            <a:ext cx="11525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3638"/>
            <a:ext cx="11525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0597"/>
            <a:ext cx="3115872" cy="7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199787"/>
            <a:ext cx="2649463" cy="73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16884</TotalTime>
  <Words>1356</Words>
  <Application>Microsoft Office PowerPoint</Application>
  <PresentationFormat>Presentazione su schermo (16:9)</PresentationFormat>
  <Paragraphs>288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METEOR SCATTER</vt:lpstr>
      <vt:lpstr>Sommario</vt:lpstr>
      <vt:lpstr>Introduzione alle meteore</vt:lpstr>
      <vt:lpstr>Introduzione alle meteore</vt:lpstr>
      <vt:lpstr>Rilevamento nell’ottico</vt:lpstr>
      <vt:lpstr>Rilevamento nell’ottico</vt:lpstr>
      <vt:lpstr>Interazione meteora e scia con onde radio</vt:lpstr>
      <vt:lpstr>Interazione meteora e scia con onde radio</vt:lpstr>
      <vt:lpstr>Interazione meteora e scia con onde radio</vt:lpstr>
      <vt:lpstr>Interazione meteora e scia con onde radio</vt:lpstr>
      <vt:lpstr>Rilevamento nel radio</vt:lpstr>
      <vt:lpstr>Rilevamento nel radio</vt:lpstr>
      <vt:lpstr>Rilevamento nel radio</vt:lpstr>
      <vt:lpstr>Rilevamento nel radio</vt:lpstr>
      <vt:lpstr>Rilevamento nel radio</vt:lpstr>
      <vt:lpstr>Proposta di tecniche radio in PRISMA</vt:lpstr>
      <vt:lpstr>Proposta di tecniche radio in PRISMA</vt:lpstr>
      <vt:lpstr>Conclusioni</vt:lpstr>
      <vt:lpstr>Referenze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Finelli</dc:creator>
  <cp:lastModifiedBy>Francesco Finelli</cp:lastModifiedBy>
  <cp:revision>331</cp:revision>
  <cp:lastPrinted>2020-07-12T08:38:59Z</cp:lastPrinted>
  <dcterms:created xsi:type="dcterms:W3CDTF">2020-06-09T08:51:44Z</dcterms:created>
  <dcterms:modified xsi:type="dcterms:W3CDTF">2020-07-20T10:06:05Z</dcterms:modified>
</cp:coreProperties>
</file>