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256" r:id="rId2"/>
    <p:sldId id="257" r:id="rId3"/>
    <p:sldId id="259" r:id="rId4"/>
    <p:sldId id="264" r:id="rId5"/>
    <p:sldId id="265" r:id="rId6"/>
    <p:sldId id="263" r:id="rId7"/>
    <p:sldId id="260" r:id="rId8"/>
    <p:sldId id="279" r:id="rId9"/>
    <p:sldId id="262" r:id="rId10"/>
    <p:sldId id="294" r:id="rId11"/>
    <p:sldId id="303" r:id="rId12"/>
    <p:sldId id="300" r:id="rId13"/>
    <p:sldId id="269" r:id="rId14"/>
    <p:sldId id="268" r:id="rId15"/>
    <p:sldId id="306" r:id="rId16"/>
    <p:sldId id="273" r:id="rId17"/>
    <p:sldId id="274" r:id="rId18"/>
    <p:sldId id="272" r:id="rId19"/>
    <p:sldId id="309" r:id="rId20"/>
    <p:sldId id="277" r:id="rId21"/>
    <p:sldId id="307" r:id="rId22"/>
    <p:sldId id="282" r:id="rId23"/>
    <p:sldId id="281" r:id="rId24"/>
    <p:sldId id="285" r:id="rId25"/>
    <p:sldId id="302" r:id="rId26"/>
    <p:sldId id="289" r:id="rId27"/>
    <p:sldId id="301" r:id="rId28"/>
    <p:sldId id="270" r:id="rId29"/>
    <p:sldId id="299" r:id="rId30"/>
    <p:sldId id="308" r:id="rId31"/>
    <p:sldId id="266" r:id="rId32"/>
    <p:sldId id="310" r:id="rId33"/>
    <p:sldId id="311" r:id="rId34"/>
    <p:sldId id="312" r:id="rId35"/>
    <p:sldId id="295" r:id="rId36"/>
    <p:sldId id="313" r:id="rId37"/>
    <p:sldId id="314" r:id="rId38"/>
    <p:sldId id="298" r:id="rId39"/>
    <p:sldId id="297" r:id="rId40"/>
    <p:sldId id="290" r:id="rId41"/>
    <p:sldId id="292" r:id="rId42"/>
    <p:sldId id="291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496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19:13:56.631"/>
    </inkml:context>
    <inkml:brush xml:id="br0">
      <inkml:brushProperty name="width" value="0.35" units="cm"/>
      <inkml:brushProperty name="height" value="0.35" units="cm"/>
      <inkml:brushProperty name="color" value="#33CC33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19:14:03.790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19:14:35.164"/>
    </inkml:context>
    <inkml:brush xml:id="br0">
      <inkml:brushProperty name="width" value="0.35" units="cm"/>
      <inkml:brushProperty name="height" value="0.35" units="cm"/>
      <inkml:brushProperty name="color" value="#AB008B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19:14:42.79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8T15:23:42.80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38043-7778-491F-BC85-2109D6016BCE}" type="datetimeFigureOut">
              <a:rPr lang="it-IT" smtClean="0"/>
              <a:t>20/07/2020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2F38C-92E1-4995-A301-F88E466696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91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8AFF-ED33-41AF-B1A6-6D62001BEC9C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347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210A-887C-4C58-A185-A11D77530AD2}" type="datetime1">
              <a:rPr lang="it-IT" smtClean="0"/>
              <a:t>20/07/2020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4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614-7A2F-4E9F-9238-BCBB6BC92D57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89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FA5-00F2-4D76-A5D6-AB17C9D96EDC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50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F959-189F-4400-9912-3B96BDC4449F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684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0875-A58F-4E0F-A332-C845CA8367E9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8092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6636-598E-4F8F-9D9D-D78DD4CD50EE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709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120E-B3B8-490C-BCF0-8F936F204648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321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4B37-B072-40CF-A1E5-CAEB0A060B22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18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6E4E-BDB1-4702-8789-F507B91647AA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46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9044-36B8-4984-8A9C-55D6037992C0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00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F03F-79A5-49BA-89ED-E290FDF8F1DA}" type="datetime1">
              <a:rPr lang="it-IT" smtClean="0"/>
              <a:t>20/07/2020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89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0B86D-9389-4E97-8820-3B930F0EE587}" type="datetime1">
              <a:rPr lang="it-IT" smtClean="0"/>
              <a:t>20/07/2020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28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2B58-85E4-411A-A3EB-A45619ED748F}" type="datetime1">
              <a:rPr lang="it-IT" smtClean="0"/>
              <a:t>20/07/2020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03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607D-AEFA-4490-A2AC-16FE79C75C8C}" type="datetime1">
              <a:rPr lang="it-IT" smtClean="0"/>
              <a:t>20/07/2020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48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D279E-9163-4695-ADEC-0EF8D02A9B30}" type="datetime1">
              <a:rPr lang="it-IT" smtClean="0"/>
              <a:t>20/07/2020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7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5042-FFEB-404D-BC04-D52E251F30CE}" type="datetime1">
              <a:rPr lang="it-IT" smtClean="0"/>
              <a:t>20/07/2020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12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DCFB117-33BE-4BD2-A0CC-9A285C67D8D6}" type="datetime1">
              <a:rPr lang="it-IT" smtClean="0"/>
              <a:t>20/07/2020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F295677-D49E-4E08-A1D6-0E04149A6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805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0.png"/><Relationship Id="rId12" Type="http://schemas.openxmlformats.org/officeDocument/2006/relationships/customXml" Target="../ink/ink5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7.gif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customXml" Target="../ink/ink2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7294D586-B207-4C12-BB73-587DD1825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84" y="155496"/>
            <a:ext cx="1188031" cy="117278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AB6491-C7BA-4E33-B45D-457FA9B7BE79}"/>
              </a:ext>
            </a:extLst>
          </p:cNvPr>
          <p:cNvSpPr txBox="1"/>
          <p:nvPr/>
        </p:nvSpPr>
        <p:spPr>
          <a:xfrm>
            <a:off x="1291158" y="2222785"/>
            <a:ext cx="9609680" cy="23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it-IT" sz="3200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 congiunta di eventi luminosi transienti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it-IT" sz="3200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gli esperimenti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it-IT" sz="3200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ASIM e Mini-EUSO sulla ISS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09440-D59F-41C0-947C-000E2F99C41B}"/>
              </a:ext>
            </a:extLst>
          </p:cNvPr>
          <p:cNvSpPr txBox="1"/>
          <p:nvPr/>
        </p:nvSpPr>
        <p:spPr>
          <a:xfrm>
            <a:off x="192505" y="4588754"/>
            <a:ext cx="4010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Relatori:</a:t>
            </a:r>
          </a:p>
          <a:p>
            <a:r>
              <a:rPr lang="it-IT" dirty="0">
                <a:latin typeface="Century Schoolbook" panose="02040604050505020304" pitchFamily="18" charset="0"/>
              </a:rPr>
              <a:t>Prof. Enrico Arnone</a:t>
            </a:r>
          </a:p>
          <a:p>
            <a:r>
              <a:rPr lang="it-IT" dirty="0">
                <a:latin typeface="Century Schoolbook" panose="02040604050505020304" pitchFamily="18" charset="0"/>
              </a:rPr>
              <a:t>Prof. Mario Edoardo Bertaina</a:t>
            </a:r>
          </a:p>
          <a:p>
            <a:endParaRPr lang="it-IT" dirty="0">
              <a:latin typeface="Century Schoolbook" panose="02040604050505020304" pitchFamily="18" charset="0"/>
            </a:endParaRPr>
          </a:p>
          <a:p>
            <a:r>
              <a:rPr lang="it-IT" dirty="0">
                <a:latin typeface="Century Schoolbook" panose="02040604050505020304" pitchFamily="18" charset="0"/>
              </a:rPr>
              <a:t>Correlatore: </a:t>
            </a:r>
          </a:p>
          <a:p>
            <a:r>
              <a:rPr lang="it-IT" dirty="0">
                <a:latin typeface="Century Schoolbook" panose="02040604050505020304" pitchFamily="18" charset="0"/>
              </a:rPr>
              <a:t>Dott. Matteo Battisti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FA98EC-8746-41B7-B97D-D70E3081C0E2}"/>
              </a:ext>
            </a:extLst>
          </p:cNvPr>
          <p:cNvSpPr txBox="1"/>
          <p:nvPr/>
        </p:nvSpPr>
        <p:spPr>
          <a:xfrm>
            <a:off x="9432985" y="4944062"/>
            <a:ext cx="2935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Candidata:</a:t>
            </a:r>
          </a:p>
          <a:p>
            <a:pPr>
              <a:spcAft>
                <a:spcPts val="600"/>
              </a:spcAft>
            </a:pPr>
            <a:r>
              <a:rPr lang="it-IT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Giulia Piccinini</a:t>
            </a:r>
            <a:endParaRPr lang="it-IT" sz="1400" dirty="0"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it-IT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N° Matricola 836727</a:t>
            </a:r>
            <a:endParaRPr lang="it-IT" sz="1400" dirty="0"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DDB10EA-B078-4699-85A0-ACBC46F17B53}"/>
              </a:ext>
            </a:extLst>
          </p:cNvPr>
          <p:cNvSpPr txBox="1"/>
          <p:nvPr/>
        </p:nvSpPr>
        <p:spPr>
          <a:xfrm>
            <a:off x="3312691" y="6158414"/>
            <a:ext cx="556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Anno Accademico 2019/2020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D47BE08-7D84-4B7C-B5E6-B59361BA64E1}"/>
              </a:ext>
            </a:extLst>
          </p:cNvPr>
          <p:cNvSpPr txBox="1"/>
          <p:nvPr/>
        </p:nvSpPr>
        <p:spPr>
          <a:xfrm>
            <a:off x="3320713" y="1532762"/>
            <a:ext cx="555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Corso di Laurea Triennale in Fisica</a:t>
            </a:r>
          </a:p>
          <a:p>
            <a:pPr algn="ctr"/>
            <a:r>
              <a:rPr lang="it-IT" dirty="0">
                <a:latin typeface="Century Schoolbook" panose="02040604050505020304" pitchFamily="18" charset="0"/>
              </a:rPr>
              <a:t>Dipartimento di Fisica</a:t>
            </a: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C4E139C-2BC2-45F2-BA26-D394EF598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2508" y="5857821"/>
            <a:ext cx="1142245" cy="669925"/>
          </a:xfrm>
        </p:spPr>
        <p:txBody>
          <a:bodyPr/>
          <a:lstStyle/>
          <a:p>
            <a:fld id="{FF295677-D49E-4E08-A1D6-0E04149A6EA4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64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1"/>
    </mc:Choice>
    <mc:Fallback xmlns="">
      <p:transition spd="slow" advTm="445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A626CA-B885-4BB6-96FC-062DE90730F2}"/>
              </a:ext>
            </a:extLst>
          </p:cNvPr>
          <p:cNvSpPr txBox="1"/>
          <p:nvPr/>
        </p:nvSpPr>
        <p:spPr>
          <a:xfrm>
            <a:off x="1424608" y="290190"/>
            <a:ext cx="934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Le diverse risoluzioni di Mini-EUSO</a:t>
            </a:r>
          </a:p>
        </p:txBody>
      </p:sp>
      <p:pic>
        <p:nvPicPr>
          <p:cNvPr id="2" name="Google Shape;137;p26">
            <a:extLst>
              <a:ext uri="{FF2B5EF4-FFF2-40B4-BE49-F238E27FC236}">
                <a16:creationId xmlns:a16="http://schemas.microsoft.com/office/drawing/2014/main" id="{7DE488A8-0320-4C0A-90AE-B118BFF88A3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47081" y="1303891"/>
            <a:ext cx="1989337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7;p27">
            <a:extLst>
              <a:ext uri="{FF2B5EF4-FFF2-40B4-BE49-F238E27FC236}">
                <a16:creationId xmlns:a16="http://schemas.microsoft.com/office/drawing/2014/main" id="{6E13D27D-4F3E-4FE5-9172-9F3CEBAFB4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0488" y="1303891"/>
            <a:ext cx="1989337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7;p28">
            <a:extLst>
              <a:ext uri="{FF2B5EF4-FFF2-40B4-BE49-F238E27FC236}">
                <a16:creationId xmlns:a16="http://schemas.microsoft.com/office/drawing/2014/main" id="{3E91A4C8-DB15-457C-BC34-D0CF0AC40F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895" y="1303891"/>
            <a:ext cx="1989337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6;p29">
            <a:extLst>
              <a:ext uri="{FF2B5EF4-FFF2-40B4-BE49-F238E27FC236}">
                <a16:creationId xmlns:a16="http://schemas.microsoft.com/office/drawing/2014/main" id="{F940CEB5-847B-41BE-B261-198DEF949F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87302" y="1303891"/>
            <a:ext cx="1989337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31">
            <a:extLst>
              <a:ext uri="{FF2B5EF4-FFF2-40B4-BE49-F238E27FC236}">
                <a16:creationId xmlns:a16="http://schemas.microsoft.com/office/drawing/2014/main" id="{0CFDBD2B-C806-4CC2-AEB7-62582757B4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-1512"/>
          <a:stretch/>
        </p:blipFill>
        <p:spPr>
          <a:xfrm>
            <a:off x="2053326" y="3162221"/>
            <a:ext cx="1989337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;p32">
            <a:extLst>
              <a:ext uri="{FF2B5EF4-FFF2-40B4-BE49-F238E27FC236}">
                <a16:creationId xmlns:a16="http://schemas.microsoft.com/office/drawing/2014/main" id="{4BC22BBE-9D0D-41F6-9C53-D6CD7B84174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038" b="1028"/>
          <a:stretch/>
        </p:blipFill>
        <p:spPr>
          <a:xfrm>
            <a:off x="4460487" y="3154582"/>
            <a:ext cx="1989337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0;p33">
            <a:extLst>
              <a:ext uri="{FF2B5EF4-FFF2-40B4-BE49-F238E27FC236}">
                <a16:creationId xmlns:a16="http://schemas.microsoft.com/office/drawing/2014/main" id="{3BCBAC20-9DE3-45A4-AB41-5020BE74EE1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038" b="1028"/>
          <a:stretch/>
        </p:blipFill>
        <p:spPr>
          <a:xfrm>
            <a:off x="6873895" y="3129092"/>
            <a:ext cx="1989337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0;p34">
            <a:extLst>
              <a:ext uri="{FF2B5EF4-FFF2-40B4-BE49-F238E27FC236}">
                <a16:creationId xmlns:a16="http://schemas.microsoft.com/office/drawing/2014/main" id="{48580AC8-796A-4202-8E7A-27CA173F9FC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038" b="1028"/>
          <a:stretch/>
        </p:blipFill>
        <p:spPr>
          <a:xfrm>
            <a:off x="9287302" y="3162221"/>
            <a:ext cx="1989338" cy="167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4;p36">
            <a:extLst>
              <a:ext uri="{FF2B5EF4-FFF2-40B4-BE49-F238E27FC236}">
                <a16:creationId xmlns:a16="http://schemas.microsoft.com/office/drawing/2014/main" id="{D91B274A-2ADB-4B57-84AD-C22EF892662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30808" y="5000676"/>
            <a:ext cx="1989337" cy="167784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670FD2-D804-4CA0-9596-955F369E241A}"/>
              </a:ext>
            </a:extLst>
          </p:cNvPr>
          <p:cNvSpPr txBox="1"/>
          <p:nvPr/>
        </p:nvSpPr>
        <p:spPr>
          <a:xfrm>
            <a:off x="291548" y="2012128"/>
            <a:ext cx="14772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D1</a:t>
            </a:r>
          </a:p>
          <a:p>
            <a:pPr algn="ctr"/>
            <a:r>
              <a:rPr lang="it-IT" sz="1600" dirty="0">
                <a:latin typeface="Century Schoolbook" panose="02040604050505020304" pitchFamily="18" charset="0"/>
              </a:rPr>
              <a:t>1GTU=2,5</a:t>
            </a:r>
            <a:r>
              <a:rPr lang="el-GR" sz="1600" dirty="0">
                <a:latin typeface="Century Schoolbook" panose="02040604050505020304" pitchFamily="18" charset="0"/>
              </a:rPr>
              <a:t>μ</a:t>
            </a:r>
            <a:r>
              <a:rPr lang="it-IT" sz="1600" dirty="0">
                <a:latin typeface="Century Schoolbook" panose="02040604050505020304" pitchFamily="18" charset="0"/>
              </a:rPr>
              <a:t>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D8DAF92-E87F-44B4-988D-BCDFB0949278}"/>
              </a:ext>
            </a:extLst>
          </p:cNvPr>
          <p:cNvSpPr txBox="1"/>
          <p:nvPr/>
        </p:nvSpPr>
        <p:spPr>
          <a:xfrm>
            <a:off x="291548" y="3516400"/>
            <a:ext cx="14772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D2</a:t>
            </a:r>
          </a:p>
          <a:p>
            <a:pPr algn="ctr"/>
            <a:r>
              <a:rPr lang="it-IT" sz="1600" dirty="0">
                <a:latin typeface="Century Schoolbook" panose="02040604050505020304" pitchFamily="18" charset="0"/>
              </a:rPr>
              <a:t>1GTU=320</a:t>
            </a:r>
            <a:r>
              <a:rPr lang="el-GR" sz="1600" dirty="0">
                <a:latin typeface="Century Schoolbook" panose="02040604050505020304" pitchFamily="18" charset="0"/>
              </a:rPr>
              <a:t>μ</a:t>
            </a:r>
            <a:r>
              <a:rPr lang="it-IT" sz="1600" dirty="0">
                <a:latin typeface="Century Schoolbook" panose="02040604050505020304" pitchFamily="18" charset="0"/>
              </a:rPr>
              <a:t>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435F025-E1EB-4E33-9764-DC97F557E136}"/>
              </a:ext>
            </a:extLst>
          </p:cNvPr>
          <p:cNvSpPr txBox="1"/>
          <p:nvPr/>
        </p:nvSpPr>
        <p:spPr>
          <a:xfrm>
            <a:off x="152399" y="5224047"/>
            <a:ext cx="17555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D3</a:t>
            </a:r>
          </a:p>
          <a:p>
            <a:pPr algn="ctr"/>
            <a:r>
              <a:rPr lang="it-IT" sz="1600" dirty="0">
                <a:latin typeface="Century Schoolbook" panose="02040604050505020304" pitchFamily="18" charset="0"/>
              </a:rPr>
              <a:t>1GTU=40,96ms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0C5AC4C-6F89-411E-B2C9-005C5CC6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42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"/>
    </mc:Choice>
    <mc:Fallback xmlns="">
      <p:transition spd="slow" advTm="597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815D90-1D63-4D50-B5A5-210E83A9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11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4E68F6-D8B5-4DA4-B221-822A90E2C4C9}"/>
              </a:ext>
            </a:extLst>
          </p:cNvPr>
          <p:cNvSpPr txBox="1"/>
          <p:nvPr/>
        </p:nvSpPr>
        <p:spPr>
          <a:xfrm>
            <a:off x="1701420" y="382138"/>
            <a:ext cx="87891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Confronto fra i campi di vista dei due esperimenti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20E420-BCD1-47A1-A5D1-7652CA7EDB23}"/>
              </a:ext>
            </a:extLst>
          </p:cNvPr>
          <p:cNvSpPr txBox="1"/>
          <p:nvPr/>
        </p:nvSpPr>
        <p:spPr>
          <a:xfrm>
            <a:off x="7349279" y="1363761"/>
            <a:ext cx="46538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Ipotesi 1: Mini-EUSO rileva eventi il cui fulmine generatore sta al di fuori del campo di vista → ≈33% degli eventi viene visto.</a:t>
            </a:r>
          </a:p>
          <a:p>
            <a:endParaRPr lang="it-IT" sz="1600" dirty="0">
              <a:latin typeface="Century Schoolbook" panose="02040604050505020304" pitchFamily="18" charset="0"/>
            </a:endParaRPr>
          </a:p>
          <a:p>
            <a:r>
              <a:rPr lang="it-IT" sz="1600" dirty="0">
                <a:latin typeface="Century Schoolbook" panose="02040604050505020304" pitchFamily="18" charset="0"/>
              </a:rPr>
              <a:t>Ipotesi 2: Mini-EUSO rileva eventi anche all’interno del suo campo di vista (mai stata verificata) </a:t>
            </a:r>
          </a:p>
          <a:p>
            <a:r>
              <a:rPr lang="it-IT" sz="1600" dirty="0">
                <a:latin typeface="Century Schoolbook" panose="02040604050505020304" pitchFamily="18" charset="0"/>
              </a:rPr>
              <a:t>→ ≈51% degli eventi viene visto.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1844B61E-A720-4D54-9D83-D16F7471D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543726"/>
              </p:ext>
            </p:extLst>
          </p:nvPr>
        </p:nvGraphicFramePr>
        <p:xfrm>
          <a:off x="725320" y="5286597"/>
          <a:ext cx="5092616" cy="1337310"/>
        </p:xfrm>
        <a:graphic>
          <a:graphicData uri="http://schemas.openxmlformats.org/drawingml/2006/table">
            <a:tbl>
              <a:tblPr/>
              <a:tblGrid>
                <a:gridCol w="288835">
                  <a:extLst>
                    <a:ext uri="{9D8B030D-6E8A-4147-A177-3AD203B41FA5}">
                      <a16:colId xmlns:a16="http://schemas.microsoft.com/office/drawing/2014/main" val="1945223346"/>
                    </a:ext>
                  </a:extLst>
                </a:gridCol>
                <a:gridCol w="972917">
                  <a:extLst>
                    <a:ext uri="{9D8B030D-6E8A-4147-A177-3AD203B41FA5}">
                      <a16:colId xmlns:a16="http://schemas.microsoft.com/office/drawing/2014/main" val="604716876"/>
                    </a:ext>
                  </a:extLst>
                </a:gridCol>
                <a:gridCol w="972917">
                  <a:extLst>
                    <a:ext uri="{9D8B030D-6E8A-4147-A177-3AD203B41FA5}">
                      <a16:colId xmlns:a16="http://schemas.microsoft.com/office/drawing/2014/main" val="807537929"/>
                    </a:ext>
                  </a:extLst>
                </a:gridCol>
                <a:gridCol w="972917">
                  <a:extLst>
                    <a:ext uri="{9D8B030D-6E8A-4147-A177-3AD203B41FA5}">
                      <a16:colId xmlns:a16="http://schemas.microsoft.com/office/drawing/2014/main" val="3580903460"/>
                    </a:ext>
                  </a:extLst>
                </a:gridCol>
                <a:gridCol w="1885030">
                  <a:extLst>
                    <a:ext uri="{9D8B030D-6E8A-4147-A177-3AD203B41FA5}">
                      <a16:colId xmlns:a16="http://schemas.microsoft.com/office/drawing/2014/main" val="3494458579"/>
                    </a:ext>
                  </a:extLst>
                </a:gridCol>
              </a:tblGrid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=1PMT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10242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39636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Campo di vista di Mini-EUSO: 90000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06038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Area fuori dal campo di vista di Mini-EUSO: 160000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796962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Campo di vista di ASIM: 360000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97124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Area fuori dal campo di vista di ASIM: 130000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76026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676E1FB3-3BB4-41AE-9987-D2BDE8497D4A}"/>
              </a:ext>
            </a:extLst>
          </p:cNvPr>
          <p:cNvSpPr txBox="1"/>
          <p:nvPr/>
        </p:nvSpPr>
        <p:spPr>
          <a:xfrm>
            <a:off x="358124" y="3161269"/>
            <a:ext cx="173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ASIM esteso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70557D-A3D3-4DEC-A9BD-E27C247332D5}"/>
              </a:ext>
            </a:extLst>
          </p:cNvPr>
          <p:cNvSpPr txBox="1"/>
          <p:nvPr/>
        </p:nvSpPr>
        <p:spPr>
          <a:xfrm>
            <a:off x="7173450" y="4902924"/>
            <a:ext cx="217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Mini-EUSO esteso</a:t>
            </a:r>
          </a:p>
        </p:txBody>
      </p:sp>
      <p:pic>
        <p:nvPicPr>
          <p:cNvPr id="11" name="Immagine 10" descr="Immagine che contiene schermo, edificio&#10;&#10;Descrizione generata automaticamente">
            <a:extLst>
              <a:ext uri="{FF2B5EF4-FFF2-40B4-BE49-F238E27FC236}">
                <a16:creationId xmlns:a16="http://schemas.microsoft.com/office/drawing/2014/main" id="{4EA35709-1B46-4DCF-B58D-C0AD6AC40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04"/>
          <a:stretch/>
        </p:blipFill>
        <p:spPr>
          <a:xfrm>
            <a:off x="2376045" y="1552548"/>
            <a:ext cx="3975257" cy="3774976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EE3F3AC-50BF-4C6F-B088-0101CC180CA4}"/>
              </a:ext>
            </a:extLst>
          </p:cNvPr>
          <p:cNvCxnSpPr>
            <a:cxnSpLocks/>
          </p:cNvCxnSpPr>
          <p:nvPr/>
        </p:nvCxnSpPr>
        <p:spPr>
          <a:xfrm>
            <a:off x="3486487" y="4295382"/>
            <a:ext cx="1720845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C105B5-2456-47A9-906E-2993BE30D1FF}"/>
              </a:ext>
            </a:extLst>
          </p:cNvPr>
          <p:cNvSpPr txBox="1"/>
          <p:nvPr/>
        </p:nvSpPr>
        <p:spPr>
          <a:xfrm>
            <a:off x="4041241" y="4252820"/>
            <a:ext cx="1137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300km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B25EE06-1612-4A08-B0BD-F568732DC416}"/>
              </a:ext>
            </a:extLst>
          </p:cNvPr>
          <p:cNvCxnSpPr>
            <a:cxnSpLocks/>
          </p:cNvCxnSpPr>
          <p:nvPr/>
        </p:nvCxnSpPr>
        <p:spPr>
          <a:xfrm flipV="1">
            <a:off x="3443064" y="2657749"/>
            <a:ext cx="0" cy="1566252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8B06087-B468-46C0-AEFB-1447B45B9B32}"/>
              </a:ext>
            </a:extLst>
          </p:cNvPr>
          <p:cNvSpPr txBox="1"/>
          <p:nvPr/>
        </p:nvSpPr>
        <p:spPr>
          <a:xfrm rot="5400000">
            <a:off x="2817760" y="3319692"/>
            <a:ext cx="8379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300km</a:t>
            </a:r>
          </a:p>
          <a:p>
            <a:endParaRPr lang="it-IT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1DEC175-3735-4FE4-BAE6-857F8D8864A5}"/>
              </a:ext>
            </a:extLst>
          </p:cNvPr>
          <p:cNvCxnSpPr>
            <a:cxnSpLocks/>
          </p:cNvCxnSpPr>
          <p:nvPr/>
        </p:nvCxnSpPr>
        <p:spPr>
          <a:xfrm>
            <a:off x="2640417" y="5114375"/>
            <a:ext cx="3455582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0D03EF6-CFDE-407F-B1D9-52CAE8DB8925}"/>
              </a:ext>
            </a:extLst>
          </p:cNvPr>
          <p:cNvSpPr txBox="1"/>
          <p:nvPr/>
        </p:nvSpPr>
        <p:spPr>
          <a:xfrm>
            <a:off x="4041241" y="5065914"/>
            <a:ext cx="1329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600km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E866900E-7A76-417A-A712-D8743AB69CB0}"/>
              </a:ext>
            </a:extLst>
          </p:cNvPr>
          <p:cNvCxnSpPr>
            <a:cxnSpLocks/>
          </p:cNvCxnSpPr>
          <p:nvPr/>
        </p:nvCxnSpPr>
        <p:spPr>
          <a:xfrm flipV="1">
            <a:off x="6112456" y="1807231"/>
            <a:ext cx="0" cy="3237265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882F8ED-61CE-493F-A0B3-3F56F63AB903}"/>
              </a:ext>
            </a:extLst>
          </p:cNvPr>
          <p:cNvSpPr txBox="1"/>
          <p:nvPr/>
        </p:nvSpPr>
        <p:spPr>
          <a:xfrm rot="16200000">
            <a:off x="5605663" y="2979381"/>
            <a:ext cx="1179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600km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EED5EEE5-4F17-4062-BFF7-66F247172433}"/>
              </a:ext>
            </a:extLst>
          </p:cNvPr>
          <p:cNvCxnSpPr>
            <a:cxnSpLocks/>
          </p:cNvCxnSpPr>
          <p:nvPr/>
        </p:nvCxnSpPr>
        <p:spPr>
          <a:xfrm>
            <a:off x="5506709" y="4050716"/>
            <a:ext cx="1781327" cy="871002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B5203EAD-0868-4D33-A832-F26A5B4ACBF1}"/>
              </a:ext>
            </a:extLst>
          </p:cNvPr>
          <p:cNvCxnSpPr>
            <a:cxnSpLocks/>
          </p:cNvCxnSpPr>
          <p:nvPr/>
        </p:nvCxnSpPr>
        <p:spPr>
          <a:xfrm flipH="1">
            <a:off x="1439311" y="1978925"/>
            <a:ext cx="1005776" cy="1194789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638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93915A-92E8-41D3-812D-AE960C73DA0B}"/>
              </a:ext>
            </a:extLst>
          </p:cNvPr>
          <p:cNvSpPr txBox="1"/>
          <p:nvPr/>
        </p:nvSpPr>
        <p:spPr>
          <a:xfrm>
            <a:off x="1719608" y="198642"/>
            <a:ext cx="875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Gli ELVE rilevati da Mini-EUSO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274CB9-D783-43D5-B799-84EA8EFF8560}"/>
              </a:ext>
            </a:extLst>
          </p:cNvPr>
          <p:cNvSpPr txBox="1"/>
          <p:nvPr/>
        </p:nvSpPr>
        <p:spPr>
          <a:xfrm>
            <a:off x="5379683" y="1372762"/>
            <a:ext cx="5554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ELVE 05:59:33 del 7/11/2019</a:t>
            </a:r>
          </a:p>
          <a:p>
            <a:pPr marL="285750" indent="-285750">
              <a:buFont typeface="Century Gothic" panose="020B0502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ELVE 18:37:35 del 5/12/2019</a:t>
            </a:r>
          </a:p>
          <a:p>
            <a:pPr marL="285750" indent="-285750">
              <a:buFont typeface="Century Gothic" panose="020B0502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ELVE 18:41:09 del 5/12/2019</a:t>
            </a:r>
          </a:p>
          <a:p>
            <a:pPr marL="285750" indent="-285750">
              <a:buFont typeface="Century Gothic" panose="020B0502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ELVE 18:15:11 del 30/12/2019</a:t>
            </a:r>
          </a:p>
          <a:p>
            <a:pPr marL="285750" indent="-285750">
              <a:buFont typeface="Century Gothic" panose="020B0502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ELVE 18:35:48 del 02/02/2020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BAA6AEA0-6A64-4C3D-918F-97017134E7D8}"/>
                  </a:ext>
                </a:extLst>
              </p14:cNvPr>
              <p14:cNvContentPartPr/>
              <p14:nvPr/>
            </p14:nvContentPartPr>
            <p14:xfrm>
              <a:off x="5519850" y="1807958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BAA6AEA0-6A64-4C3D-918F-97017134E7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6850" y="174495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085734FC-89FB-4C2A-9510-22AA20AACC7C}"/>
                  </a:ext>
                </a:extLst>
              </p14:cNvPr>
              <p14:cNvContentPartPr/>
              <p14:nvPr/>
            </p14:nvContentPartPr>
            <p14:xfrm>
              <a:off x="5531700" y="2046149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085734FC-89FB-4C2A-9510-22AA20AACC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8700" y="198314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9687F7C0-1A0D-4422-922E-195A808F62CC}"/>
                  </a:ext>
                </a:extLst>
              </p14:cNvPr>
              <p14:cNvContentPartPr/>
              <p14:nvPr/>
            </p14:nvContentPartPr>
            <p14:xfrm>
              <a:off x="5531340" y="2257951"/>
              <a:ext cx="36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9687F7C0-1A0D-4422-922E-195A808F62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68340" y="219495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FCF0A4B5-E396-4284-9CE0-B8F1AB17962B}"/>
                  </a:ext>
                </a:extLst>
              </p14:cNvPr>
              <p14:cNvContentPartPr/>
              <p14:nvPr/>
            </p14:nvContentPartPr>
            <p14:xfrm>
              <a:off x="5532420" y="1549341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FCF0A4B5-E396-4284-9CE0-B8F1AB1796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69420" y="1486341"/>
                <a:ext cx="126000" cy="126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5F8C155-0900-4539-9C7C-7898EA715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220340"/>
              </p:ext>
            </p:extLst>
          </p:nvPr>
        </p:nvGraphicFramePr>
        <p:xfrm>
          <a:off x="1359962" y="5010153"/>
          <a:ext cx="5092616" cy="1337310"/>
        </p:xfrm>
        <a:graphic>
          <a:graphicData uri="http://schemas.openxmlformats.org/drawingml/2006/table">
            <a:tbl>
              <a:tblPr/>
              <a:tblGrid>
                <a:gridCol w="288835">
                  <a:extLst>
                    <a:ext uri="{9D8B030D-6E8A-4147-A177-3AD203B41FA5}">
                      <a16:colId xmlns:a16="http://schemas.microsoft.com/office/drawing/2014/main" val="217038203"/>
                    </a:ext>
                  </a:extLst>
                </a:gridCol>
                <a:gridCol w="972917">
                  <a:extLst>
                    <a:ext uri="{9D8B030D-6E8A-4147-A177-3AD203B41FA5}">
                      <a16:colId xmlns:a16="http://schemas.microsoft.com/office/drawing/2014/main" val="1333085492"/>
                    </a:ext>
                  </a:extLst>
                </a:gridCol>
                <a:gridCol w="972917">
                  <a:extLst>
                    <a:ext uri="{9D8B030D-6E8A-4147-A177-3AD203B41FA5}">
                      <a16:colId xmlns:a16="http://schemas.microsoft.com/office/drawing/2014/main" val="568633515"/>
                    </a:ext>
                  </a:extLst>
                </a:gridCol>
                <a:gridCol w="972917">
                  <a:extLst>
                    <a:ext uri="{9D8B030D-6E8A-4147-A177-3AD203B41FA5}">
                      <a16:colId xmlns:a16="http://schemas.microsoft.com/office/drawing/2014/main" val="687627042"/>
                    </a:ext>
                  </a:extLst>
                </a:gridCol>
                <a:gridCol w="1885030">
                  <a:extLst>
                    <a:ext uri="{9D8B030D-6E8A-4147-A177-3AD203B41FA5}">
                      <a16:colId xmlns:a16="http://schemas.microsoft.com/office/drawing/2014/main" val="753071901"/>
                    </a:ext>
                  </a:extLst>
                </a:gridCol>
              </a:tblGrid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=1PMT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40166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6308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Campo di vista di Mini-EUSO: 90000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4202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Area fuori dal campo di vista di Mini-EUSO: 160000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56114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Campo di vista di ASIM: 360000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26902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Area fuori dal campo di vista di ASIM: 130000</a:t>
                      </a:r>
                      <a:r>
                        <a:rPr lang="it-IT" sz="1400" kern="15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km</a:t>
                      </a:r>
                      <a:r>
                        <a:rPr lang="it-IT" sz="1400" kern="150" baseline="30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2</a:t>
                      </a:r>
                      <a:endParaRPr lang="it-IT" sz="1400" kern="1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415406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7D9570-A31A-4450-B751-32CEFEF4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12</a:t>
            </a:fld>
            <a:endParaRPr lang="it-IT"/>
          </a:p>
        </p:txBody>
      </p:sp>
      <p:pic>
        <p:nvPicPr>
          <p:cNvPr id="9" name="Immagine 8" descr="Immagine che contiene edificio, gioco, giocatore, gabbia&#10;&#10;Descrizione generata automaticamente">
            <a:extLst>
              <a:ext uri="{FF2B5EF4-FFF2-40B4-BE49-F238E27FC236}">
                <a16:creationId xmlns:a16="http://schemas.microsoft.com/office/drawing/2014/main" id="{2F037DF7-50DE-4875-8864-3B7EC94E5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62" y="1372762"/>
            <a:ext cx="3542555" cy="3356105"/>
          </a:xfrm>
          <a:prstGeom prst="rect">
            <a:avLst/>
          </a:prstGeom>
        </p:spPr>
      </p:pic>
      <p:pic>
        <p:nvPicPr>
          <p:cNvPr id="10" name="Google Shape;261;p34">
            <a:extLst>
              <a:ext uri="{FF2B5EF4-FFF2-40B4-BE49-F238E27FC236}">
                <a16:creationId xmlns:a16="http://schemas.microsoft.com/office/drawing/2014/main" id="{6B916710-D9B0-454E-9297-3C8D07415E3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976" t="8577" r="-647" b="2997"/>
          <a:stretch/>
        </p:blipFill>
        <p:spPr>
          <a:xfrm>
            <a:off x="6659985" y="3495168"/>
            <a:ext cx="2964832" cy="21836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C5BD34BB-864B-48D1-86DA-4459F45224A9}"/>
                  </a:ext>
                </a:extLst>
              </p14:cNvPr>
              <p14:cNvContentPartPr/>
              <p14:nvPr/>
            </p14:nvContentPartPr>
            <p14:xfrm>
              <a:off x="5519850" y="2501523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C5BD34BB-864B-48D1-86DA-4459F45224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56850" y="243852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3834726-942E-4D57-A7F9-DD399F47552C}"/>
              </a:ext>
            </a:extLst>
          </p:cNvPr>
          <p:cNvSpPr txBox="1"/>
          <p:nvPr/>
        </p:nvSpPr>
        <p:spPr>
          <a:xfrm>
            <a:off x="6659985" y="5632847"/>
            <a:ext cx="34958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ELVE 05:59:33 del 7/11/2019</a:t>
            </a:r>
          </a:p>
          <a:p>
            <a:r>
              <a:rPr lang="it-IT" dirty="0"/>
              <a:t> 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5D68342-1273-4EE6-A4B6-F680761231CF}"/>
              </a:ext>
            </a:extLst>
          </p:cNvPr>
          <p:cNvCxnSpPr>
            <a:cxnSpLocks/>
          </p:cNvCxnSpPr>
          <p:nvPr/>
        </p:nvCxnSpPr>
        <p:spPr>
          <a:xfrm flipH="1" flipV="1">
            <a:off x="1396187" y="872002"/>
            <a:ext cx="1193513" cy="1265114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83AE6897-CF2B-44C5-BDD7-6EF4D11B1FCF}"/>
              </a:ext>
            </a:extLst>
          </p:cNvPr>
          <p:cNvCxnSpPr>
            <a:cxnSpLocks/>
          </p:cNvCxnSpPr>
          <p:nvPr/>
        </p:nvCxnSpPr>
        <p:spPr>
          <a:xfrm flipH="1" flipV="1">
            <a:off x="765651" y="3325544"/>
            <a:ext cx="627452" cy="756483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8BF7785-6309-4612-A75E-7E808620498E}"/>
              </a:ext>
            </a:extLst>
          </p:cNvPr>
          <p:cNvSpPr txBox="1"/>
          <p:nvPr/>
        </p:nvSpPr>
        <p:spPr>
          <a:xfrm>
            <a:off x="101422" y="2693566"/>
            <a:ext cx="117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ASIM esteso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C664569-E6B2-4E76-A44A-1CD76A690E60}"/>
              </a:ext>
            </a:extLst>
          </p:cNvPr>
          <p:cNvSpPr txBox="1"/>
          <p:nvPr/>
        </p:nvSpPr>
        <p:spPr>
          <a:xfrm>
            <a:off x="551668" y="485660"/>
            <a:ext cx="153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Mini-EUSO esteso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46435DD-4119-4AD7-99FC-D0F11A2D4724}"/>
              </a:ext>
            </a:extLst>
          </p:cNvPr>
          <p:cNvCxnSpPr>
            <a:cxnSpLocks/>
          </p:cNvCxnSpPr>
          <p:nvPr/>
        </p:nvCxnSpPr>
        <p:spPr>
          <a:xfrm>
            <a:off x="2360606" y="3839310"/>
            <a:ext cx="1535533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4A1C6C4-3721-4AF5-9600-899D7B1ACD61}"/>
              </a:ext>
            </a:extLst>
          </p:cNvPr>
          <p:cNvCxnSpPr>
            <a:cxnSpLocks/>
          </p:cNvCxnSpPr>
          <p:nvPr/>
        </p:nvCxnSpPr>
        <p:spPr>
          <a:xfrm flipV="1">
            <a:off x="2299013" y="2321781"/>
            <a:ext cx="0" cy="1448387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07AAF8-3D33-4EEE-B207-A1FFFAD52E17}"/>
              </a:ext>
            </a:extLst>
          </p:cNvPr>
          <p:cNvSpPr txBox="1"/>
          <p:nvPr/>
        </p:nvSpPr>
        <p:spPr>
          <a:xfrm>
            <a:off x="2828478" y="3810315"/>
            <a:ext cx="714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300km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44DB31-654A-4A22-9203-CCDE487A1DCD}"/>
              </a:ext>
            </a:extLst>
          </p:cNvPr>
          <p:cNvSpPr txBox="1"/>
          <p:nvPr/>
        </p:nvSpPr>
        <p:spPr>
          <a:xfrm rot="5400000">
            <a:off x="1700840" y="2793059"/>
            <a:ext cx="666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300km</a:t>
            </a:r>
          </a:p>
          <a:p>
            <a:endParaRPr lang="it-IT" dirty="0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48D5770-FDEA-41E7-9D3A-D6A02FD0BB3C}"/>
              </a:ext>
            </a:extLst>
          </p:cNvPr>
          <p:cNvCxnSpPr>
            <a:cxnSpLocks/>
          </p:cNvCxnSpPr>
          <p:nvPr/>
        </p:nvCxnSpPr>
        <p:spPr>
          <a:xfrm>
            <a:off x="1607342" y="4544201"/>
            <a:ext cx="304205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6A4E3C9C-11CB-44BA-8C82-7A1DBBBFD647}"/>
              </a:ext>
            </a:extLst>
          </p:cNvPr>
          <p:cNvCxnSpPr>
            <a:cxnSpLocks/>
          </p:cNvCxnSpPr>
          <p:nvPr/>
        </p:nvCxnSpPr>
        <p:spPr>
          <a:xfrm flipH="1" flipV="1">
            <a:off x="1531302" y="1600029"/>
            <a:ext cx="5979" cy="2873102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8C8AC30-72B7-457C-87C4-B970BF38BB7F}"/>
              </a:ext>
            </a:extLst>
          </p:cNvPr>
          <p:cNvSpPr txBox="1"/>
          <p:nvPr/>
        </p:nvSpPr>
        <p:spPr>
          <a:xfrm>
            <a:off x="2819748" y="4506882"/>
            <a:ext cx="782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600km</a:t>
            </a:r>
          </a:p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B88D42F-5110-4AA2-AFFE-0486B53BBBC4}"/>
              </a:ext>
            </a:extLst>
          </p:cNvPr>
          <p:cNvSpPr txBox="1"/>
          <p:nvPr/>
        </p:nvSpPr>
        <p:spPr>
          <a:xfrm rot="5400000">
            <a:off x="876099" y="2803299"/>
            <a:ext cx="8824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600km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0975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A3A3BA-3DAE-412A-B329-968872F3711F}"/>
              </a:ext>
            </a:extLst>
          </p:cNvPr>
          <p:cNvSpPr txBox="1"/>
          <p:nvPr/>
        </p:nvSpPr>
        <p:spPr>
          <a:xfrm>
            <a:off x="967409" y="345252"/>
            <a:ext cx="997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Analisi della sessione 8 del 30/12/2019 alle ore 18:09:08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EA7FFD-236E-4F31-A9D2-EF59B75B8EA1}"/>
              </a:ext>
            </a:extLst>
          </p:cNvPr>
          <p:cNvSpPr txBox="1"/>
          <p:nvPr/>
        </p:nvSpPr>
        <p:spPr>
          <a:xfrm>
            <a:off x="445912" y="1220688"/>
            <a:ext cx="58656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Nei dati riguardanti la prima orbita del 30/12/2019, </a:t>
            </a:r>
            <a:r>
              <a:rPr lang="it-IT" b="1" dirty="0">
                <a:latin typeface="Century Schoolbook" panose="02040604050505020304" pitchFamily="18" charset="0"/>
              </a:rPr>
              <a:t>appare una porzione di circonferenza nella parte alta a destra </a:t>
            </a:r>
            <a:r>
              <a:rPr lang="it-IT" sz="1600" dirty="0">
                <a:latin typeface="Century Schoolbook" panose="02040604050505020304" pitchFamily="18" charset="0"/>
              </a:rPr>
              <a:t>dell’immagine che si espande col passare del tempo: </a:t>
            </a:r>
            <a:r>
              <a:rPr lang="it-IT" b="1" dirty="0">
                <a:latin typeface="Century Schoolbook" panose="02040604050505020304" pitchFamily="18" charset="0"/>
              </a:rPr>
              <a:t>si tratta </a:t>
            </a:r>
            <a:r>
              <a:rPr lang="it-IT" sz="1600" dirty="0">
                <a:latin typeface="Century Schoolbook" panose="02040604050505020304" pitchFamily="18" charset="0"/>
              </a:rPr>
              <a:t>di un TLE, in particolare </a:t>
            </a:r>
            <a:r>
              <a:rPr lang="it-IT" b="1" dirty="0">
                <a:latin typeface="Century Schoolbook" panose="02040604050505020304" pitchFamily="18" charset="0"/>
              </a:rPr>
              <a:t>di un </a:t>
            </a:r>
            <a:r>
              <a:rPr lang="it-IT" b="1" dirty="0" err="1">
                <a:latin typeface="Century Schoolbook" panose="02040604050505020304" pitchFamily="18" charset="0"/>
              </a:rPr>
              <a:t>elve</a:t>
            </a:r>
            <a:r>
              <a:rPr lang="it-IT" sz="1600" dirty="0">
                <a:latin typeface="Century Schoolbook" panose="02040604050505020304" pitchFamily="18" charset="0"/>
              </a:rPr>
              <a:t>. Le macchie scure sulla sinistra dell’immagine sono sorgenti fisse a terra.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E4B5BE-547B-49C2-ACCE-DA7CCD6B53E5}"/>
              </a:ext>
            </a:extLst>
          </p:cNvPr>
          <p:cNvSpPr txBox="1"/>
          <p:nvPr/>
        </p:nvSpPr>
        <p:spPr>
          <a:xfrm>
            <a:off x="3242053" y="5732694"/>
            <a:ext cx="6268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È possibile utilizzare tale evento per poter </a:t>
            </a:r>
            <a:r>
              <a:rPr lang="it-IT" sz="2000" b="1" dirty="0">
                <a:latin typeface="Century Schoolbook" panose="02040604050505020304" pitchFamily="18" charset="0"/>
              </a:rPr>
              <a:t>studiare la sincronizzazione fra i due esperimenti</a:t>
            </a:r>
            <a:r>
              <a:rPr lang="it-IT" dirty="0"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B3BAB4-85AF-4853-AF55-2EC1221B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13</a:t>
            </a:fld>
            <a:endParaRPr lang="it-IT"/>
          </a:p>
        </p:txBody>
      </p:sp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45E05E2-EA80-4938-B8D5-AD28074C3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40" y="1112052"/>
            <a:ext cx="4266962" cy="4114207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2C926D1-8132-4536-95E9-B35D87952A9A}"/>
              </a:ext>
            </a:extLst>
          </p:cNvPr>
          <p:cNvCxnSpPr>
            <a:cxnSpLocks/>
          </p:cNvCxnSpPr>
          <p:nvPr/>
        </p:nvCxnSpPr>
        <p:spPr>
          <a:xfrm>
            <a:off x="8798489" y="3230459"/>
            <a:ext cx="1423684" cy="2146759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6D844B-1DB9-463D-B014-7BFD4FB43FEC}"/>
              </a:ext>
            </a:extLst>
          </p:cNvPr>
          <p:cNvSpPr txBox="1"/>
          <p:nvPr/>
        </p:nvSpPr>
        <p:spPr>
          <a:xfrm>
            <a:off x="9961775" y="5367886"/>
            <a:ext cx="1334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Schoolbook" panose="02040604050505020304" pitchFamily="18" charset="0"/>
              </a:rPr>
              <a:t>Sorgenti fisse a terra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8AF9749-690E-44F3-A8EA-C2F1AF5043B7}"/>
              </a:ext>
            </a:extLst>
          </p:cNvPr>
          <p:cNvCxnSpPr>
            <a:cxnSpLocks/>
          </p:cNvCxnSpPr>
          <p:nvPr/>
        </p:nvCxnSpPr>
        <p:spPr>
          <a:xfrm flipV="1">
            <a:off x="10319285" y="1000312"/>
            <a:ext cx="453353" cy="743778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70A0CA-2921-4E4C-9513-DDB618997E17}"/>
              </a:ext>
            </a:extLst>
          </p:cNvPr>
          <p:cNvSpPr txBox="1"/>
          <p:nvPr/>
        </p:nvSpPr>
        <p:spPr>
          <a:xfrm>
            <a:off x="10778330" y="662648"/>
            <a:ext cx="1034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Century Schoolbook" panose="02040604050505020304" pitchFamily="18" charset="0"/>
              </a:rPr>
              <a:t>Elve</a:t>
            </a:r>
            <a:endParaRPr lang="it-IT" sz="1400" dirty="0">
              <a:latin typeface="Century Schoolbook" panose="02040604050505020304" pitchFamily="18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CB074A3-0D00-4532-85B2-B3EA786D7D7D}"/>
              </a:ext>
            </a:extLst>
          </p:cNvPr>
          <p:cNvCxnSpPr>
            <a:cxnSpLocks/>
          </p:cNvCxnSpPr>
          <p:nvPr/>
        </p:nvCxnSpPr>
        <p:spPr>
          <a:xfrm flipH="1">
            <a:off x="6837528" y="1744090"/>
            <a:ext cx="1237099" cy="1077067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17D2BC1-C3B4-4A43-A54C-E2E4DFE71250}"/>
              </a:ext>
            </a:extLst>
          </p:cNvPr>
          <p:cNvSpPr txBox="1"/>
          <p:nvPr/>
        </p:nvSpPr>
        <p:spPr>
          <a:xfrm>
            <a:off x="5601602" y="2819107"/>
            <a:ext cx="16866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Schoolbook" panose="02040604050505020304" pitchFamily="18" charset="0"/>
              </a:rPr>
              <a:t>Celle in modalità protezione: in presenza di un fulmine molto luminoso,</a:t>
            </a:r>
            <a:r>
              <a:rPr lang="it-IT" sz="1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 sistema si protegge diventando</a:t>
            </a:r>
            <a:r>
              <a:rPr lang="it-IT" sz="14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inattivo per decine di ms.</a:t>
            </a:r>
            <a:endParaRPr lang="it-IT" sz="1400" dirty="0">
              <a:latin typeface="Century Schoolbook" panose="02040604050505020304" pitchFamily="18" charset="0"/>
            </a:endParaRPr>
          </a:p>
        </p:txBody>
      </p:sp>
      <p:pic>
        <p:nvPicPr>
          <p:cNvPr id="22" name="Immagine 21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0FBBA025-8652-4D95-B65D-A2564E5CA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5687" r="8881" b="46186"/>
          <a:stretch/>
        </p:blipFill>
        <p:spPr>
          <a:xfrm>
            <a:off x="232755" y="4096381"/>
            <a:ext cx="5261665" cy="148209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DECFFEF-4CD0-4E2E-8616-8EF654F23A72}"/>
              </a:ext>
            </a:extLst>
          </p:cNvPr>
          <p:cNvSpPr txBox="1"/>
          <p:nvPr/>
        </p:nvSpPr>
        <p:spPr>
          <a:xfrm>
            <a:off x="551530" y="3788604"/>
            <a:ext cx="4771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Schoolbook" panose="02040604050505020304" pitchFamily="18" charset="0"/>
              </a:rPr>
              <a:t>Rappresentazione di un fulmine nella curva di luce</a:t>
            </a:r>
          </a:p>
        </p:txBody>
      </p:sp>
    </p:spTree>
    <p:extLst>
      <p:ext uri="{BB962C8B-B14F-4D97-AF65-F5344CB8AC3E}">
        <p14:creationId xmlns:p14="http://schemas.microsoft.com/office/powerpoint/2010/main" val="576094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1097A7-CE9D-4AE7-BEE0-C4AD1CA062CE}"/>
              </a:ext>
            </a:extLst>
          </p:cNvPr>
          <p:cNvSpPr txBox="1"/>
          <p:nvPr/>
        </p:nvSpPr>
        <p:spPr>
          <a:xfrm>
            <a:off x="1766636" y="134886"/>
            <a:ext cx="836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Eventi UV del 30-31/12/2019 rilevati da ASIM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9ACB3A-52D2-4FC5-A9F4-B73A40DC581C}"/>
              </a:ext>
            </a:extLst>
          </p:cNvPr>
          <p:cNvSpPr txBox="1"/>
          <p:nvPr/>
        </p:nvSpPr>
        <p:spPr>
          <a:xfrm>
            <a:off x="523460" y="6366830"/>
            <a:ext cx="11145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Schoolbook" panose="02040604050505020304" pitchFamily="18" charset="0"/>
              </a:rPr>
              <a:t>Mappa ottenuta visitando il sito del modulo MMIA di ASIM https://asdc.space.dtu.dk/mmia_observation</a:t>
            </a:r>
            <a:r>
              <a:rPr lang="it-IT" sz="1400" dirty="0"/>
              <a:t>/</a:t>
            </a: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E6202A-62CA-473B-9331-8EED64FF3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14</a:t>
            </a:fld>
            <a:endParaRPr lang="it-IT" dirty="0"/>
          </a:p>
        </p:txBody>
      </p:sp>
      <p:pic>
        <p:nvPicPr>
          <p:cNvPr id="13" name="Immagine 1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DB6C43E-EF60-4261-853C-8BCBDF852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53" y="833411"/>
            <a:ext cx="7846936" cy="5533419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496DBDA2-6D80-4109-B398-4EF78E196591}"/>
              </a:ext>
            </a:extLst>
          </p:cNvPr>
          <p:cNvSpPr/>
          <p:nvPr/>
        </p:nvSpPr>
        <p:spPr>
          <a:xfrm>
            <a:off x="7700951" y="3148429"/>
            <a:ext cx="599410" cy="561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C0F511B-6D23-4314-9D0D-A6ED2CBC718C}"/>
              </a:ext>
            </a:extLst>
          </p:cNvPr>
          <p:cNvSpPr/>
          <p:nvPr/>
        </p:nvSpPr>
        <p:spPr>
          <a:xfrm>
            <a:off x="6267740" y="3811499"/>
            <a:ext cx="599410" cy="561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58B357D-3AE0-456F-AB37-6FBB6510FD54}"/>
              </a:ext>
            </a:extLst>
          </p:cNvPr>
          <p:cNvSpPr txBox="1"/>
          <p:nvPr/>
        </p:nvSpPr>
        <p:spPr>
          <a:xfrm>
            <a:off x="8300361" y="2963671"/>
            <a:ext cx="139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  <a:latin typeface="Century Schoolbook" panose="02040604050505020304" pitchFamily="18" charset="0"/>
              </a:rPr>
              <a:t>Eventi UV della prima orbita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0E1406-3311-42E8-8283-0C471152B2C3}"/>
              </a:ext>
            </a:extLst>
          </p:cNvPr>
          <p:cNvSpPr txBox="1"/>
          <p:nvPr/>
        </p:nvSpPr>
        <p:spPr>
          <a:xfrm>
            <a:off x="6867150" y="4092069"/>
            <a:ext cx="1542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  <a:latin typeface="Century Schoolbook" panose="02040604050505020304" pitchFamily="18" charset="0"/>
              </a:rPr>
              <a:t>Eventi UV della terza orbita</a:t>
            </a:r>
          </a:p>
          <a:p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9F52C3-8F0B-479A-877B-A80696CF53BB}"/>
              </a:ext>
            </a:extLst>
          </p:cNvPr>
          <p:cNvSpPr txBox="1"/>
          <p:nvPr/>
        </p:nvSpPr>
        <p:spPr>
          <a:xfrm>
            <a:off x="2148653" y="2361817"/>
            <a:ext cx="7846936" cy="2484723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2C468C5-2BC9-4796-9725-5AA224648E24}"/>
              </a:ext>
            </a:extLst>
          </p:cNvPr>
          <p:cNvSpPr txBox="1"/>
          <p:nvPr/>
        </p:nvSpPr>
        <p:spPr>
          <a:xfrm>
            <a:off x="8666716" y="2116841"/>
            <a:ext cx="1399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Copertura dell’ISS</a:t>
            </a:r>
          </a:p>
        </p:txBody>
      </p:sp>
    </p:spTree>
    <p:extLst>
      <p:ext uri="{BB962C8B-B14F-4D97-AF65-F5344CB8AC3E}">
        <p14:creationId xmlns:p14="http://schemas.microsoft.com/office/powerpoint/2010/main" val="4204338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1097A7-CE9D-4AE7-BEE0-C4AD1CA062CE}"/>
              </a:ext>
            </a:extLst>
          </p:cNvPr>
          <p:cNvSpPr txBox="1"/>
          <p:nvPr/>
        </p:nvSpPr>
        <p:spPr>
          <a:xfrm>
            <a:off x="1766636" y="134886"/>
            <a:ext cx="836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Eventi UV del 30-31/12/2019 rilevati da ASIM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9ACB3A-52D2-4FC5-A9F4-B73A40DC581C}"/>
              </a:ext>
            </a:extLst>
          </p:cNvPr>
          <p:cNvSpPr txBox="1"/>
          <p:nvPr/>
        </p:nvSpPr>
        <p:spPr>
          <a:xfrm>
            <a:off x="523460" y="6366830"/>
            <a:ext cx="11145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Schoolbook" panose="02040604050505020304" pitchFamily="18" charset="0"/>
              </a:rPr>
              <a:t>Mappa ottenuta visitando il sito del modulo MMIA di ASIM https://asdc.space.dtu.dk/mmia_observation</a:t>
            </a:r>
            <a:r>
              <a:rPr lang="it-IT" sz="1400" dirty="0"/>
              <a:t>/</a:t>
            </a: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E6202A-62CA-473B-9331-8EED64FF3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15</a:t>
            </a:fld>
            <a:endParaRPr lang="it-IT" dirty="0"/>
          </a:p>
        </p:txBody>
      </p:sp>
      <p:pic>
        <p:nvPicPr>
          <p:cNvPr id="13" name="Immagine 1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DB6C43E-EF60-4261-853C-8BCBDF852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53" y="833411"/>
            <a:ext cx="7846936" cy="5533419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496DBDA2-6D80-4109-B398-4EF78E196591}"/>
              </a:ext>
            </a:extLst>
          </p:cNvPr>
          <p:cNvSpPr/>
          <p:nvPr/>
        </p:nvSpPr>
        <p:spPr>
          <a:xfrm>
            <a:off x="7700951" y="3148429"/>
            <a:ext cx="599410" cy="561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C0F511B-6D23-4314-9D0D-A6ED2CBC718C}"/>
              </a:ext>
            </a:extLst>
          </p:cNvPr>
          <p:cNvSpPr/>
          <p:nvPr/>
        </p:nvSpPr>
        <p:spPr>
          <a:xfrm>
            <a:off x="6267740" y="3811499"/>
            <a:ext cx="599410" cy="561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58B357D-3AE0-456F-AB37-6FBB6510FD54}"/>
              </a:ext>
            </a:extLst>
          </p:cNvPr>
          <p:cNvSpPr txBox="1"/>
          <p:nvPr/>
        </p:nvSpPr>
        <p:spPr>
          <a:xfrm>
            <a:off x="8300361" y="2963671"/>
            <a:ext cx="139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  <a:latin typeface="Century Schoolbook" panose="02040604050505020304" pitchFamily="18" charset="0"/>
              </a:rPr>
              <a:t>Eventi UV della prima orbita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0E1406-3311-42E8-8283-0C471152B2C3}"/>
              </a:ext>
            </a:extLst>
          </p:cNvPr>
          <p:cNvSpPr txBox="1"/>
          <p:nvPr/>
        </p:nvSpPr>
        <p:spPr>
          <a:xfrm>
            <a:off x="6867150" y="4092069"/>
            <a:ext cx="1542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  <a:latin typeface="Century Schoolbook" panose="02040604050505020304" pitchFamily="18" charset="0"/>
              </a:rPr>
              <a:t>Eventi UV della terza orbita</a:t>
            </a:r>
          </a:p>
          <a:p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9F52C3-8F0B-479A-877B-A80696CF53BB}"/>
              </a:ext>
            </a:extLst>
          </p:cNvPr>
          <p:cNvSpPr txBox="1"/>
          <p:nvPr/>
        </p:nvSpPr>
        <p:spPr>
          <a:xfrm>
            <a:off x="2148653" y="2361817"/>
            <a:ext cx="7846936" cy="2484723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2C468C5-2BC9-4796-9725-5AA224648E24}"/>
              </a:ext>
            </a:extLst>
          </p:cNvPr>
          <p:cNvSpPr txBox="1"/>
          <p:nvPr/>
        </p:nvSpPr>
        <p:spPr>
          <a:xfrm>
            <a:off x="8666716" y="2116841"/>
            <a:ext cx="1399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entury Schoolbook" panose="02040604050505020304" pitchFamily="18" charset="0"/>
              </a:rPr>
              <a:t>Copertura dell’ISS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2C1E00AD-50E9-4C0A-A81B-960C34ED7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713372"/>
              </p:ext>
            </p:extLst>
          </p:nvPr>
        </p:nvGraphicFramePr>
        <p:xfrm>
          <a:off x="79331" y="1750375"/>
          <a:ext cx="2423227" cy="3393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266">
                  <a:extLst>
                    <a:ext uri="{9D8B030D-6E8A-4147-A177-3AD203B41FA5}">
                      <a16:colId xmlns:a16="http://schemas.microsoft.com/office/drawing/2014/main" val="4254532294"/>
                    </a:ext>
                  </a:extLst>
                </a:gridCol>
                <a:gridCol w="1519961">
                  <a:extLst>
                    <a:ext uri="{9D8B030D-6E8A-4147-A177-3AD203B41FA5}">
                      <a16:colId xmlns:a16="http://schemas.microsoft.com/office/drawing/2014/main" val="1797220685"/>
                    </a:ext>
                  </a:extLst>
                </a:gridCol>
              </a:tblGrid>
              <a:tr h="22206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Orbita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</a:t>
                      </a:r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Mini-EUSO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3870944045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18:08:26.3374226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063888899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18:32:17.6286702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521439359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19:32:42.0281324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3353963453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20:01:53.3293602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564158281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21:05:04.0045176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917607825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21:38:05.5796902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863358768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22:37:35.0024900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018713086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23:10:46.2745178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5985506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00:10:38.0025926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918548380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00:44:00.1249254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722614496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01:44:02.0016425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3785881518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02:16:56.0415227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332330932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03:16:55.0014825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220207215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03:47:39.9885578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903953887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04:49:36.0046599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300286429"/>
                  </a:ext>
                </a:extLst>
              </a:tr>
              <a:tr h="19817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05:16:33.9182503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359483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153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F8A89CD-AA7E-4213-92AC-3264895CC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495094"/>
              </p:ext>
            </p:extLst>
          </p:nvPr>
        </p:nvGraphicFramePr>
        <p:xfrm>
          <a:off x="2079984" y="2516774"/>
          <a:ext cx="4612972" cy="3731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2039">
                  <a:extLst>
                    <a:ext uri="{9D8B030D-6E8A-4147-A177-3AD203B41FA5}">
                      <a16:colId xmlns:a16="http://schemas.microsoft.com/office/drawing/2014/main" val="2307423489"/>
                    </a:ext>
                  </a:extLst>
                </a:gridCol>
                <a:gridCol w="1389614">
                  <a:extLst>
                    <a:ext uri="{9D8B030D-6E8A-4147-A177-3AD203B41FA5}">
                      <a16:colId xmlns:a16="http://schemas.microsoft.com/office/drawing/2014/main" val="4160035900"/>
                    </a:ext>
                  </a:extLst>
                </a:gridCol>
                <a:gridCol w="1138779">
                  <a:extLst>
                    <a:ext uri="{9D8B030D-6E8A-4147-A177-3AD203B41FA5}">
                      <a16:colId xmlns:a16="http://schemas.microsoft.com/office/drawing/2014/main" val="1452609307"/>
                    </a:ext>
                  </a:extLst>
                </a:gridCol>
                <a:gridCol w="1022540">
                  <a:extLst>
                    <a:ext uri="{9D8B030D-6E8A-4147-A177-3AD203B41FA5}">
                      <a16:colId xmlns:a16="http://schemas.microsoft.com/office/drawing/2014/main" val="2373477653"/>
                    </a:ext>
                  </a:extLst>
                </a:gridCol>
              </a:tblGrid>
              <a:tr h="3865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ho trovati?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806639"/>
                  </a:ext>
                </a:extLst>
              </a:tr>
              <a:tr h="26593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18:11:00.034391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594355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18:11:00.701576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322105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18:11:01.450368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49917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18:11:02.367172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00538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18:11:02.867966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743115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18:11:05.951153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5,61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877969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18:11:08.784732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8,44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4972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18:11:17.282884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16,94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855918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18:11:20.449268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20,11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985706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18:11:23.033239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22,69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358643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18:11:25.282833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24,94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496838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18:11:30.116403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29,77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428358"/>
                  </a:ext>
                </a:extLst>
              </a:tr>
              <a:tr h="25271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18:11:30.534001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830176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A80DA1-D140-4456-9249-0C5CC9A2DC59}"/>
              </a:ext>
            </a:extLst>
          </p:cNvPr>
          <p:cNvSpPr txBox="1"/>
          <p:nvPr/>
        </p:nvSpPr>
        <p:spPr>
          <a:xfrm>
            <a:off x="1020417" y="215856"/>
            <a:ext cx="10151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Sincronizzazione con riferimento ai due eventi UV della prima orbita visti da ASIM</a:t>
            </a: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E0A09E-C4B9-450D-9D9E-FD32C281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16</a:t>
            </a:fld>
            <a:endParaRPr lang="it-IT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5ABA37F-2A78-4F14-A23A-947813295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972705"/>
              </p:ext>
            </p:extLst>
          </p:nvPr>
        </p:nvGraphicFramePr>
        <p:xfrm>
          <a:off x="7011924" y="1794625"/>
          <a:ext cx="4612972" cy="4847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5373">
                  <a:extLst>
                    <a:ext uri="{9D8B030D-6E8A-4147-A177-3AD203B41FA5}">
                      <a16:colId xmlns:a16="http://schemas.microsoft.com/office/drawing/2014/main" val="634727745"/>
                    </a:ext>
                  </a:extLst>
                </a:gridCol>
                <a:gridCol w="1444487">
                  <a:extLst>
                    <a:ext uri="{9D8B030D-6E8A-4147-A177-3AD203B41FA5}">
                      <a16:colId xmlns:a16="http://schemas.microsoft.com/office/drawing/2014/main" val="2594122225"/>
                    </a:ext>
                  </a:extLst>
                </a:gridCol>
                <a:gridCol w="1138241">
                  <a:extLst>
                    <a:ext uri="{9D8B030D-6E8A-4147-A177-3AD203B41FA5}">
                      <a16:colId xmlns:a16="http://schemas.microsoft.com/office/drawing/2014/main" val="2686204201"/>
                    </a:ext>
                  </a:extLst>
                </a:gridCol>
                <a:gridCol w="1274871">
                  <a:extLst>
                    <a:ext uri="{9D8B030D-6E8A-4147-A177-3AD203B41FA5}">
                      <a16:colId xmlns:a16="http://schemas.microsoft.com/office/drawing/2014/main" val="2054850869"/>
                    </a:ext>
                  </a:extLst>
                </a:gridCol>
              </a:tblGrid>
              <a:tr h="38161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ho trovati?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845563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18:11:30.534001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81889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18:11:33.033190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017502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18.11:41.865733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11,33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9839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18:11:44.948907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273858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18:11:48.364881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17,83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39719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18:11:48.701285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288902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18:11:54.701251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583411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18:14:34.699277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184,17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068624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18:17:11.448094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340,91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186772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18:17:20.615050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350,08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68367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18:19:31.113434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480,58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042311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18:23:14.713065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704,18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44122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18:24:09.045537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758,51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075530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18:24:22.546254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772,01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864598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18:24:59.630223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809,10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796891"/>
                  </a:ext>
                </a:extLst>
              </a:tr>
              <a:tr h="27587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18:27:14.627955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944,09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17235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5A5CCD-C33E-422C-8BE6-65EF5D74401B}"/>
              </a:ext>
            </a:extLst>
          </p:cNvPr>
          <p:cNvSpPr txBox="1"/>
          <p:nvPr/>
        </p:nvSpPr>
        <p:spPr>
          <a:xfrm>
            <a:off x="2219739" y="2147442"/>
            <a:ext cx="433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Primo evento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58DC32-8162-4619-A856-73EF84794493}"/>
              </a:ext>
            </a:extLst>
          </p:cNvPr>
          <p:cNvSpPr txBox="1"/>
          <p:nvPr/>
        </p:nvSpPr>
        <p:spPr>
          <a:xfrm>
            <a:off x="7063590" y="1400881"/>
            <a:ext cx="456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Secondo evento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CA3845-AEE3-443C-BF34-5F28C2B19D91}"/>
              </a:ext>
            </a:extLst>
          </p:cNvPr>
          <p:cNvSpPr txBox="1"/>
          <p:nvPr/>
        </p:nvSpPr>
        <p:spPr>
          <a:xfrm>
            <a:off x="144249" y="1144242"/>
            <a:ext cx="3233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La prima parte della sincronizzazione si è concentrata sugli eventi UV visti da ASIM.</a:t>
            </a:r>
          </a:p>
        </p:txBody>
      </p:sp>
    </p:spTree>
    <p:extLst>
      <p:ext uri="{BB962C8B-B14F-4D97-AF65-F5344CB8AC3E}">
        <p14:creationId xmlns:p14="http://schemas.microsoft.com/office/powerpoint/2010/main" val="112727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9B6B75-2E21-455A-850C-77B099FF8E94}"/>
              </a:ext>
            </a:extLst>
          </p:cNvPr>
          <p:cNvSpPr txBox="1"/>
          <p:nvPr/>
        </p:nvSpPr>
        <p:spPr>
          <a:xfrm>
            <a:off x="2358886" y="371061"/>
            <a:ext cx="8004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Sincronizzazione utilizzando i fulmini </a:t>
            </a:r>
          </a:p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dalla GTU 0 alla GTU 6600 della prima orbita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7C8A9E-2580-489A-B063-3ED49B5B563A}"/>
              </a:ext>
            </a:extLst>
          </p:cNvPr>
          <p:cNvSpPr txBox="1"/>
          <p:nvPr/>
        </p:nvSpPr>
        <p:spPr>
          <a:xfrm>
            <a:off x="1074712" y="5645656"/>
            <a:ext cx="983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L’analisi è iniziata dall’osservazione della curva di luce dei dati di Mini-EUSO, a partire dalla GTU 0 fino alla GTU 6600 (all’incirca equivalente a 270s).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6D9EB4-8CEB-4614-BD2D-146798BA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17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7B405F-CD5A-4F36-B480-81AAC15C5DE0}"/>
              </a:ext>
            </a:extLst>
          </p:cNvPr>
          <p:cNvSpPr txBox="1"/>
          <p:nvPr/>
        </p:nvSpPr>
        <p:spPr>
          <a:xfrm>
            <a:off x="1164906" y="1462988"/>
            <a:ext cx="9952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La seconda fase della sincronizzazione è stata effettuata utilizzando i fulmini: è stato effettuato un confronto fra i fulmini rilevati da Mini-EUSO (selezionati manualmente) e i fulmini rilevati da ASIM.</a:t>
            </a:r>
          </a:p>
        </p:txBody>
      </p:sp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71C83BD3-18FC-4804-A349-45FC74DA7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1436" r="8445" b="45126"/>
          <a:stretch/>
        </p:blipFill>
        <p:spPr>
          <a:xfrm>
            <a:off x="1074712" y="2429904"/>
            <a:ext cx="10042576" cy="310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6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78CD1-4A2C-4F71-9286-E7891B3927F7}"/>
              </a:ext>
            </a:extLst>
          </p:cNvPr>
          <p:cNvSpPr txBox="1"/>
          <p:nvPr/>
        </p:nvSpPr>
        <p:spPr>
          <a:xfrm>
            <a:off x="808383" y="216576"/>
            <a:ext cx="1155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Grafico delle coincidenze degli eventi con picco alla GTU 3688</a:t>
            </a:r>
          </a:p>
        </p:txBody>
      </p:sp>
      <p:pic>
        <p:nvPicPr>
          <p:cNvPr id="7" name="Immagine 6" descr="Immagine che contiene gabbia&#10;&#10;Descrizione generata automaticamente">
            <a:extLst>
              <a:ext uri="{FF2B5EF4-FFF2-40B4-BE49-F238E27FC236}">
                <a16:creationId xmlns:a16="http://schemas.microsoft.com/office/drawing/2014/main" id="{0A1B1403-C5CC-4453-843B-3D6C8A763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912" r="7923" b="3211"/>
          <a:stretch/>
        </p:blipFill>
        <p:spPr>
          <a:xfrm>
            <a:off x="1075159" y="1070617"/>
            <a:ext cx="10227212" cy="557080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F955B7-D047-441D-80FC-385F569F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52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78CD1-4A2C-4F71-9286-E7891B3927F7}"/>
              </a:ext>
            </a:extLst>
          </p:cNvPr>
          <p:cNvSpPr txBox="1"/>
          <p:nvPr/>
        </p:nvSpPr>
        <p:spPr>
          <a:xfrm>
            <a:off x="808383" y="216576"/>
            <a:ext cx="1155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Grafico delle coincidenze degli eventi con picco alla GTU 3688</a:t>
            </a:r>
          </a:p>
        </p:txBody>
      </p:sp>
      <p:pic>
        <p:nvPicPr>
          <p:cNvPr id="7" name="Immagine 6" descr="Immagine che contiene gabbia&#10;&#10;Descrizione generata automaticamente">
            <a:extLst>
              <a:ext uri="{FF2B5EF4-FFF2-40B4-BE49-F238E27FC236}">
                <a16:creationId xmlns:a16="http://schemas.microsoft.com/office/drawing/2014/main" id="{0A1B1403-C5CC-4453-843B-3D6C8A763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912" r="7923" b="3211"/>
          <a:stretch/>
        </p:blipFill>
        <p:spPr>
          <a:xfrm>
            <a:off x="1075159" y="1070617"/>
            <a:ext cx="10227212" cy="557080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F955B7-D047-441D-80FC-385F569F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19</a:t>
            </a:fld>
            <a:endParaRPr lang="it-IT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E0FFCA3-1108-4D36-81C6-B609A5915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92211"/>
              </p:ext>
            </p:extLst>
          </p:nvPr>
        </p:nvGraphicFramePr>
        <p:xfrm>
          <a:off x="1766296" y="1070617"/>
          <a:ext cx="3776871" cy="4497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6030">
                  <a:extLst>
                    <a:ext uri="{9D8B030D-6E8A-4147-A177-3AD203B41FA5}">
                      <a16:colId xmlns:a16="http://schemas.microsoft.com/office/drawing/2014/main" val="3907686721"/>
                    </a:ext>
                  </a:extLst>
                </a:gridCol>
                <a:gridCol w="996098">
                  <a:extLst>
                    <a:ext uri="{9D8B030D-6E8A-4147-A177-3AD203B41FA5}">
                      <a16:colId xmlns:a16="http://schemas.microsoft.com/office/drawing/2014/main" val="2253106248"/>
                    </a:ext>
                  </a:extLst>
                </a:gridCol>
                <a:gridCol w="774743">
                  <a:extLst>
                    <a:ext uri="{9D8B030D-6E8A-4147-A177-3AD203B41FA5}">
                      <a16:colId xmlns:a16="http://schemas.microsoft.com/office/drawing/2014/main" val="3245534103"/>
                    </a:ext>
                  </a:extLst>
                </a:gridCol>
              </a:tblGrid>
              <a:tr h="3140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e Ora Eventi ASIM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4239791595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18:11:00.034391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151,1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147912953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18:11:00.701576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151,7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4201064318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18:11:01.450368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152,5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813952764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18:11:02.367172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153,4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698031597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18:11:02.867966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153,9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394916585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18:11:05.951153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157,0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09561847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18:11:08.784732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159,8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100533111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18:11:17.282884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168,3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4291860371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18:11:20.449268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171,5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846299208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18:11:23.033239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174,1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914872807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18:11:25.282833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176,3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839955054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18:11:30.116403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181,1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451211721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18:11:30.534001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181,6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515404567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18:11:33.033190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184,1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505943056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18:11:41.865733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192,9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53518281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18:11:44.948907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196,0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051293456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18:11:48.364881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199,4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272725260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18:11:48.701285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199,7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531636297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18:11:54.701251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205,7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502327095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4AB7D6-EC77-4B71-9D95-AD21838AD035}"/>
              </a:ext>
            </a:extLst>
          </p:cNvPr>
          <p:cNvSpPr txBox="1"/>
          <p:nvPr/>
        </p:nvSpPr>
        <p:spPr>
          <a:xfrm>
            <a:off x="8392445" y="2442186"/>
            <a:ext cx="2724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entury Schoolbook" panose="02040604050505020304" pitchFamily="18" charset="0"/>
              </a:rPr>
              <a:t>Si nota dunque che su </a:t>
            </a:r>
            <a:r>
              <a:rPr lang="it-IT" sz="1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19 eventi </a:t>
            </a:r>
            <a:r>
              <a:rPr lang="it-IT" dirty="0">
                <a:solidFill>
                  <a:schemeClr val="bg1"/>
                </a:solidFill>
                <a:latin typeface="Century Schoolbook" panose="02040604050505020304" pitchFamily="18" charset="0"/>
              </a:rPr>
              <a:t>visti da ASIM, in ≈54s, </a:t>
            </a:r>
            <a:r>
              <a:rPr lang="it-IT" sz="1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16 sono stati registrati anche da Mini-EUSO.</a:t>
            </a:r>
            <a:endParaRPr lang="it-IT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20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400B7C-CB1E-4299-9E7C-A2A5DC8F4D44}"/>
              </a:ext>
            </a:extLst>
          </p:cNvPr>
          <p:cNvSpPr txBox="1"/>
          <p:nvPr/>
        </p:nvSpPr>
        <p:spPr>
          <a:xfrm>
            <a:off x="1030356" y="589481"/>
            <a:ext cx="1013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Indice argomenti trattati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0AB372-A867-428A-9B64-F0EDE5E8E1DC}"/>
              </a:ext>
            </a:extLst>
          </p:cNvPr>
          <p:cNvSpPr txBox="1"/>
          <p:nvPr/>
        </p:nvSpPr>
        <p:spPr>
          <a:xfrm>
            <a:off x="1030356" y="2521059"/>
            <a:ext cx="97668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Century Schoolbook" panose="02040604050505020304" pitchFamily="18" charset="0"/>
              </a:rPr>
              <a:t>Eventi Luminosi Transienti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Century Schoolbook" panose="02040604050505020304" pitchFamily="18" charset="0"/>
              </a:rPr>
              <a:t>Gli ELVE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Century Schoolbook" panose="02040604050505020304" pitchFamily="18" charset="0"/>
              </a:rPr>
              <a:t>Gli esperimenti ASIM e Mini-EUSO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Century Schoolbook" panose="02040604050505020304" pitchFamily="18" charset="0"/>
              </a:rPr>
              <a:t>Confronto dei dati per lo studio sulla sincronizzazione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Century Schoolbook" panose="02040604050505020304" pitchFamily="18" charset="0"/>
              </a:rPr>
              <a:t>Conclusioni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BED38C2-134D-4879-B54A-B0A9E9BE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2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6"/>
    </mc:Choice>
    <mc:Fallback xmlns="">
      <p:transition spd="slow" advTm="130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40DDD8-40A9-434C-A7F6-42FD6E4C14C5}"/>
              </a:ext>
            </a:extLst>
          </p:cNvPr>
          <p:cNvSpPr txBox="1"/>
          <p:nvPr/>
        </p:nvSpPr>
        <p:spPr>
          <a:xfrm>
            <a:off x="1808922" y="364434"/>
            <a:ext cx="857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Curva di luce degli eventi di Mini-EUSO ed eventi di ASIM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E01BCA8-7A6E-45C0-83C8-00B96650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20</a:t>
            </a:fld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1128F957-1389-4411-A180-9F292C98BF73}"/>
              </a:ext>
            </a:extLst>
          </p:cNvPr>
          <p:cNvCxnSpPr/>
          <p:nvPr/>
        </p:nvCxnSpPr>
        <p:spPr>
          <a:xfrm flipH="1" flipV="1">
            <a:off x="5314122" y="1265371"/>
            <a:ext cx="1298713" cy="758838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A247570A-C8A0-4FE4-A90C-5F82848A8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1778" r="5631" b="4401"/>
          <a:stretch/>
        </p:blipFill>
        <p:spPr>
          <a:xfrm>
            <a:off x="992634" y="1028131"/>
            <a:ext cx="10524784" cy="545133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70736E3-C908-44AF-B0FB-2667EDE29C34}"/>
              </a:ext>
            </a:extLst>
          </p:cNvPr>
          <p:cNvSpPr txBox="1"/>
          <p:nvPr/>
        </p:nvSpPr>
        <p:spPr>
          <a:xfrm>
            <a:off x="6269236" y="4600955"/>
            <a:ext cx="1987826" cy="13384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4732D25F-C02C-4AFC-B5D8-7486ECC54545}"/>
              </a:ext>
            </a:extLst>
          </p:cNvPr>
          <p:cNvCxnSpPr>
            <a:cxnSpLocks/>
          </p:cNvCxnSpPr>
          <p:nvPr/>
        </p:nvCxnSpPr>
        <p:spPr>
          <a:xfrm>
            <a:off x="1661034" y="1816865"/>
            <a:ext cx="4593992" cy="2791429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75764FBA-EEF8-49D7-AD04-AF2D58053AFE}"/>
              </a:ext>
            </a:extLst>
          </p:cNvPr>
          <p:cNvCxnSpPr>
            <a:cxnSpLocks/>
          </p:cNvCxnSpPr>
          <p:nvPr/>
        </p:nvCxnSpPr>
        <p:spPr>
          <a:xfrm flipH="1" flipV="1">
            <a:off x="6062714" y="4092174"/>
            <a:ext cx="2194348" cy="51612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9295762-473C-4DD1-82DB-EE8106E55679}"/>
              </a:ext>
            </a:extLst>
          </p:cNvPr>
          <p:cNvCxnSpPr>
            <a:cxnSpLocks/>
          </p:cNvCxnSpPr>
          <p:nvPr/>
        </p:nvCxnSpPr>
        <p:spPr>
          <a:xfrm>
            <a:off x="1661034" y="4092173"/>
            <a:ext cx="4593992" cy="1847251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magine 30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303349BF-AD08-4251-BBCC-32DA7FDA5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476" r="7609" b="4402"/>
          <a:stretch/>
        </p:blipFill>
        <p:spPr>
          <a:xfrm>
            <a:off x="1661034" y="1765864"/>
            <a:ext cx="4380043" cy="232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76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40DDD8-40A9-434C-A7F6-42FD6E4C14C5}"/>
              </a:ext>
            </a:extLst>
          </p:cNvPr>
          <p:cNvSpPr txBox="1"/>
          <p:nvPr/>
        </p:nvSpPr>
        <p:spPr>
          <a:xfrm>
            <a:off x="1808922" y="364434"/>
            <a:ext cx="857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Curva di luce degli eventi di Mini-EUSO ed eventi di ASIM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E01BCA8-7A6E-45C0-83C8-00B96650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21</a:t>
            </a:fld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1128F957-1389-4411-A180-9F292C98BF73}"/>
              </a:ext>
            </a:extLst>
          </p:cNvPr>
          <p:cNvCxnSpPr/>
          <p:nvPr/>
        </p:nvCxnSpPr>
        <p:spPr>
          <a:xfrm flipH="1" flipV="1">
            <a:off x="5314122" y="1265371"/>
            <a:ext cx="1298713" cy="758838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A247570A-C8A0-4FE4-A90C-5F82848A8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1778" r="5631" b="4401"/>
          <a:stretch/>
        </p:blipFill>
        <p:spPr>
          <a:xfrm>
            <a:off x="992634" y="1028131"/>
            <a:ext cx="10524784" cy="545133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70736E3-C908-44AF-B0FB-2667EDE29C34}"/>
              </a:ext>
            </a:extLst>
          </p:cNvPr>
          <p:cNvSpPr txBox="1"/>
          <p:nvPr/>
        </p:nvSpPr>
        <p:spPr>
          <a:xfrm>
            <a:off x="6269236" y="4600955"/>
            <a:ext cx="1987826" cy="13384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4732D25F-C02C-4AFC-B5D8-7486ECC54545}"/>
              </a:ext>
            </a:extLst>
          </p:cNvPr>
          <p:cNvCxnSpPr>
            <a:cxnSpLocks/>
          </p:cNvCxnSpPr>
          <p:nvPr/>
        </p:nvCxnSpPr>
        <p:spPr>
          <a:xfrm>
            <a:off x="1661034" y="1816865"/>
            <a:ext cx="4593992" cy="2791429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75764FBA-EEF8-49D7-AD04-AF2D58053AFE}"/>
              </a:ext>
            </a:extLst>
          </p:cNvPr>
          <p:cNvCxnSpPr>
            <a:cxnSpLocks/>
          </p:cNvCxnSpPr>
          <p:nvPr/>
        </p:nvCxnSpPr>
        <p:spPr>
          <a:xfrm flipH="1" flipV="1">
            <a:off x="6062714" y="4092174"/>
            <a:ext cx="2194348" cy="51612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9295762-473C-4DD1-82DB-EE8106E55679}"/>
              </a:ext>
            </a:extLst>
          </p:cNvPr>
          <p:cNvCxnSpPr>
            <a:cxnSpLocks/>
          </p:cNvCxnSpPr>
          <p:nvPr/>
        </p:nvCxnSpPr>
        <p:spPr>
          <a:xfrm>
            <a:off x="1661034" y="4092173"/>
            <a:ext cx="4593992" cy="1847251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magine 30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303349BF-AD08-4251-BBCC-32DA7FDA5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476" r="7609" b="4402"/>
          <a:stretch/>
        </p:blipFill>
        <p:spPr>
          <a:xfrm>
            <a:off x="1661034" y="1765864"/>
            <a:ext cx="4380043" cy="2326309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A02D1CC7-DD1B-4806-8B11-6B57D471162F}"/>
              </a:ext>
            </a:extLst>
          </p:cNvPr>
          <p:cNvSpPr/>
          <p:nvPr/>
        </p:nvSpPr>
        <p:spPr>
          <a:xfrm>
            <a:off x="5443403" y="2401555"/>
            <a:ext cx="728505" cy="15273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093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9B6B75-2E21-455A-850C-77B099FF8E94}"/>
              </a:ext>
            </a:extLst>
          </p:cNvPr>
          <p:cNvSpPr txBox="1"/>
          <p:nvPr/>
        </p:nvSpPr>
        <p:spPr>
          <a:xfrm>
            <a:off x="2358887" y="371061"/>
            <a:ext cx="7474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Sincronizzazione utilizzando i fulmini </a:t>
            </a:r>
          </a:p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dalla GTU 0 alla GTU 3400 della terza orbita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7C8A9E-2580-489A-B063-3ED49B5B563A}"/>
              </a:ext>
            </a:extLst>
          </p:cNvPr>
          <p:cNvSpPr txBox="1"/>
          <p:nvPr/>
        </p:nvSpPr>
        <p:spPr>
          <a:xfrm>
            <a:off x="967410" y="4718064"/>
            <a:ext cx="8693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Per confermare la sincronizzazione ottenuta precedentemente, si è deciso di rifare l’analisi utilizzando i fulmini della terza orbita.</a:t>
            </a:r>
          </a:p>
          <a:p>
            <a:r>
              <a:rPr lang="it-IT" dirty="0">
                <a:latin typeface="Century Schoolbook" panose="02040604050505020304" pitchFamily="18" charset="0"/>
              </a:rPr>
              <a:t>L’analisi è iniziata dall’osservazione della curva di luce dei dati di Mini-EUSO, a partire dalla GTU 0 fino alla GTU 3400 (139s).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B284C17-9DBC-4346-BA0D-061347C7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22</a:t>
            </a:fld>
            <a:endParaRPr lang="it-IT"/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C7F2A35-B4EF-4DC8-8AFA-93DFD845D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477" r="7985" b="45596"/>
          <a:stretch/>
        </p:blipFill>
        <p:spPr>
          <a:xfrm>
            <a:off x="967410" y="1421703"/>
            <a:ext cx="10251050" cy="30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6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C72D9A-0330-43AB-8A01-5742AD40C76B}"/>
              </a:ext>
            </a:extLst>
          </p:cNvPr>
          <p:cNvSpPr txBox="1"/>
          <p:nvPr/>
        </p:nvSpPr>
        <p:spPr>
          <a:xfrm>
            <a:off x="2252870" y="159026"/>
            <a:ext cx="7407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Grafico delle coincidenze degli eventi </a:t>
            </a:r>
          </a:p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con picco alla GTU 2234</a:t>
            </a:r>
          </a:p>
          <a:p>
            <a:endParaRPr lang="it-IT" dirty="0"/>
          </a:p>
        </p:txBody>
      </p:sp>
      <p:pic>
        <p:nvPicPr>
          <p:cNvPr id="3" name="Immagine 2" descr="Immagine che contiene schermo, edificio, gabbia&#10;&#10;Descrizione generata automaticamente">
            <a:extLst>
              <a:ext uri="{FF2B5EF4-FFF2-40B4-BE49-F238E27FC236}">
                <a16:creationId xmlns:a16="http://schemas.microsoft.com/office/drawing/2014/main" id="{207A3EDF-6BBA-4C04-B96D-3EA33E5CB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1638" r="8155" b="3696"/>
          <a:stretch/>
        </p:blipFill>
        <p:spPr>
          <a:xfrm>
            <a:off x="1724949" y="1198506"/>
            <a:ext cx="10255348" cy="550046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6764D8-24A9-46FE-BB3E-A870EA4A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23</a:t>
            </a:fld>
            <a:endParaRPr lang="it-IT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500949AB-3ADA-470B-AF06-1187D4751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647342"/>
              </p:ext>
            </p:extLst>
          </p:nvPr>
        </p:nvGraphicFramePr>
        <p:xfrm>
          <a:off x="211703" y="845436"/>
          <a:ext cx="2797791" cy="5016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265">
                  <a:extLst>
                    <a:ext uri="{9D8B030D-6E8A-4147-A177-3AD203B41FA5}">
                      <a16:colId xmlns:a16="http://schemas.microsoft.com/office/drawing/2014/main" val="3030737589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151225555"/>
                    </a:ext>
                  </a:extLst>
                </a:gridCol>
                <a:gridCol w="615138">
                  <a:extLst>
                    <a:ext uri="{9D8B030D-6E8A-4147-A177-3AD203B41FA5}">
                      <a16:colId xmlns:a16="http://schemas.microsoft.com/office/drawing/2014/main" val="77090054"/>
                    </a:ext>
                  </a:extLst>
                </a:gridCol>
              </a:tblGrid>
              <a:tr h="3481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e Ora Eventi ASIM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3399314514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21:05:25.611000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13,9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567176583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21:05:26.026997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14,3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90953935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21:06:20.943797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69,3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407128738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21:06:36.358796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84,6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031967187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21:06:37.025996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85,3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253441378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21:06:37.109195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85,4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357227559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21:06:38.441989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86,7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947594758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21:06:39.441993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87,7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953628236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21:06:42.025995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90,3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392121286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21:06:42.610000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90,9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086695802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21:06:43.275594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91,5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3387304331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21:06:45.942799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94,2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3597721553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21:06:47.025995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95,3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 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2203214983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21:06:49.025993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97,3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1282642945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21:06:49.693199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98,0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372934185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21:06:50.358794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98,6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373485473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21:06:52.612000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100,9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4950962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21:06:53.527191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101,8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400487797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21:06:53.944797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102,2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273289895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21:06:56.111199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104,4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80468687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21:06:56.944795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105,2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745002840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21:06:57.443987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105,7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00299133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21:06:58.443993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106,7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025984640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21:06:59.695199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108,0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902917704"/>
                  </a:ext>
                </a:extLst>
              </a:tr>
              <a:tr h="1867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2169612188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6AEBC821-27DB-47B6-8ABE-1485E211A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63479"/>
              </p:ext>
            </p:extLst>
          </p:nvPr>
        </p:nvGraphicFramePr>
        <p:xfrm>
          <a:off x="3191432" y="1198506"/>
          <a:ext cx="2329943" cy="4585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682">
                  <a:extLst>
                    <a:ext uri="{9D8B030D-6E8A-4147-A177-3AD203B41FA5}">
                      <a16:colId xmlns:a16="http://schemas.microsoft.com/office/drawing/2014/main" val="4065400126"/>
                    </a:ext>
                  </a:extLst>
                </a:gridCol>
                <a:gridCol w="407419">
                  <a:extLst>
                    <a:ext uri="{9D8B030D-6E8A-4147-A177-3AD203B41FA5}">
                      <a16:colId xmlns:a16="http://schemas.microsoft.com/office/drawing/2014/main" val="41831705"/>
                    </a:ext>
                  </a:extLst>
                </a:gridCol>
                <a:gridCol w="493842">
                  <a:extLst>
                    <a:ext uri="{9D8B030D-6E8A-4147-A177-3AD203B41FA5}">
                      <a16:colId xmlns:a16="http://schemas.microsoft.com/office/drawing/2014/main" val="672782713"/>
                    </a:ext>
                  </a:extLst>
                </a:gridCol>
              </a:tblGrid>
              <a:tr h="1617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361069417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21:07:00.360793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108,6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895924295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21:07:03.612000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111,9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088306322"/>
                  </a:ext>
                </a:extLst>
              </a:tr>
              <a:tr h="1617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21:07:05.194395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113,5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3916661920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21:07:05.944798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114,2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873821940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21:07:07.527188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115,8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999686509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21:07:08.276596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116,5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0296217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21:07:09.943797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118,2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694854649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21:07:11.943797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120,2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3036004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21:07:13.026995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121,3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120160050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21:07:13.442990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121,7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800227776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21:07:13.777398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122,0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29247585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21:07:14.026996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122,3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384576552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21:07:14.611000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122,9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665290106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21:07:14.943798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123,2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6458623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21:07:16.026996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124,3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089842250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21:07:16.442993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64563819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21:07:18.943796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127,2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325157811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21:07:19.276592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127,5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219670696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21:07:19.694199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128,0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18317333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21:07:23.943796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132,2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97396874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21:07:25.943798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134,2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731005637"/>
                  </a:ext>
                </a:extLst>
              </a:tr>
              <a:tr h="1617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21:07:27.442989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135,7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880336870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21:07:28.110197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136,4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752959221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21:07:28.359796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136,6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160162626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21:07:28.777398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137,0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038365987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21:07:29.442991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137,7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07418503"/>
                  </a:ext>
                </a:extLst>
              </a:tr>
              <a:tr h="1617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21:07:29.943797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138,2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483877555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240F7C-FB27-4FF0-93FD-DF3BE92FC542}"/>
              </a:ext>
            </a:extLst>
          </p:cNvPr>
          <p:cNvSpPr txBox="1"/>
          <p:nvPr/>
        </p:nvSpPr>
        <p:spPr>
          <a:xfrm>
            <a:off x="8628205" y="2306502"/>
            <a:ext cx="2877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Su </a:t>
            </a:r>
            <a:r>
              <a:rPr lang="it-IT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51 eventi </a:t>
            </a:r>
            <a:r>
              <a:rPr lang="it-IT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visti da ASIM, in ≈124s, </a:t>
            </a:r>
            <a:r>
              <a:rPr lang="it-IT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49 </a:t>
            </a:r>
            <a:r>
              <a:rPr lang="it-IT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sono stati </a:t>
            </a:r>
            <a:r>
              <a:rPr lang="it-IT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registrati anche da Mini-EUSO.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8DF62D-92F9-43F9-9385-4EB7A1AFCBD0}"/>
              </a:ext>
            </a:extLst>
          </p:cNvPr>
          <p:cNvSpPr txBox="1"/>
          <p:nvPr/>
        </p:nvSpPr>
        <p:spPr>
          <a:xfrm>
            <a:off x="9409242" y="476646"/>
            <a:ext cx="2544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Schoolbook" panose="02040604050505020304" pitchFamily="18" charset="0"/>
              </a:rPr>
              <a:t>Gli eventi in grassetto sono i dati che sono stati rilevati da entrambi gli esperimenti.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8413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B93749-FB44-4F2E-B570-D995C2E8919C}"/>
              </a:ext>
            </a:extLst>
          </p:cNvPr>
          <p:cNvSpPr txBox="1"/>
          <p:nvPr/>
        </p:nvSpPr>
        <p:spPr>
          <a:xfrm>
            <a:off x="1643269" y="344557"/>
            <a:ext cx="8905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Curva di luce degli eventi di Mini-EUSO ed eventi di ASIM</a:t>
            </a:r>
          </a:p>
          <a:p>
            <a:endParaRPr lang="it-IT" dirty="0"/>
          </a:p>
        </p:txBody>
      </p:sp>
      <p:pic>
        <p:nvPicPr>
          <p:cNvPr id="3" name="Immagine 2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5CB88E9F-E553-4611-B168-F979D6C1E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638" r="7462" b="3696"/>
          <a:stretch/>
        </p:blipFill>
        <p:spPr>
          <a:xfrm>
            <a:off x="606343" y="933094"/>
            <a:ext cx="10979311" cy="5701959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EC5B37D-186E-43E4-B779-4D3C1D6D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896B5D7-D37B-44CB-A3AE-35602E089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638" r="7691" b="2970"/>
          <a:stretch/>
        </p:blipFill>
        <p:spPr>
          <a:xfrm>
            <a:off x="1427521" y="2351358"/>
            <a:ext cx="4031583" cy="21552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6A747E-A849-4363-9C76-50839DAE4DB6}"/>
              </a:ext>
            </a:extLst>
          </p:cNvPr>
          <p:cNvSpPr txBox="1"/>
          <p:nvPr/>
        </p:nvSpPr>
        <p:spPr>
          <a:xfrm>
            <a:off x="5609230" y="4749421"/>
            <a:ext cx="2156346" cy="1321558"/>
          </a:xfrm>
          <a:prstGeom prst="rect">
            <a:avLst/>
          </a:prstGeom>
          <a:noFill/>
          <a:ln w="28575">
            <a:solidFill>
              <a:srgbClr val="0F496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A1D2CD49-C53A-4A76-BBC8-7CE91DD61BC8}"/>
              </a:ext>
            </a:extLst>
          </p:cNvPr>
          <p:cNvCxnSpPr/>
          <p:nvPr/>
        </p:nvCxnSpPr>
        <p:spPr>
          <a:xfrm flipH="1" flipV="1">
            <a:off x="5459104" y="2351358"/>
            <a:ext cx="2306472" cy="2398063"/>
          </a:xfrm>
          <a:prstGeom prst="line">
            <a:avLst/>
          </a:prstGeom>
          <a:ln>
            <a:solidFill>
              <a:srgbClr val="0F496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58293CB-E3D2-4251-AA87-95DF5E67A571}"/>
              </a:ext>
            </a:extLst>
          </p:cNvPr>
          <p:cNvCxnSpPr/>
          <p:nvPr/>
        </p:nvCxnSpPr>
        <p:spPr>
          <a:xfrm>
            <a:off x="1427521" y="4506641"/>
            <a:ext cx="4181709" cy="1564338"/>
          </a:xfrm>
          <a:prstGeom prst="line">
            <a:avLst/>
          </a:prstGeom>
          <a:ln>
            <a:solidFill>
              <a:srgbClr val="0F496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54C5D2B-B895-4468-99DA-123FC897EEDB}"/>
              </a:ext>
            </a:extLst>
          </p:cNvPr>
          <p:cNvCxnSpPr/>
          <p:nvPr/>
        </p:nvCxnSpPr>
        <p:spPr>
          <a:xfrm flipH="1" flipV="1">
            <a:off x="4954137" y="4506641"/>
            <a:ext cx="655093" cy="242780"/>
          </a:xfrm>
          <a:prstGeom prst="line">
            <a:avLst/>
          </a:prstGeom>
          <a:ln>
            <a:solidFill>
              <a:srgbClr val="0F496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0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815D90-1D63-4D50-B5A5-210E83A9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25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68B834-A5AE-4C46-AED4-7481854D6476}"/>
              </a:ext>
            </a:extLst>
          </p:cNvPr>
          <p:cNvSpPr txBox="1"/>
          <p:nvPr/>
        </p:nvSpPr>
        <p:spPr>
          <a:xfrm>
            <a:off x="2110853" y="395785"/>
            <a:ext cx="79702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Risultato della sincronizzazione: fulmini visti da ASIM e da Mini-EUSO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FED79E-805A-43EA-B04C-55BC1A585C98}"/>
              </a:ext>
            </a:extLst>
          </p:cNvPr>
          <p:cNvSpPr txBox="1"/>
          <p:nvPr/>
        </p:nvSpPr>
        <p:spPr>
          <a:xfrm>
            <a:off x="1088124" y="2374711"/>
            <a:ext cx="382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Prima Orbita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F3F49D1-374C-4225-9CC1-B4581455F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66884"/>
              </p:ext>
            </p:extLst>
          </p:nvPr>
        </p:nvGraphicFramePr>
        <p:xfrm>
          <a:off x="1493861" y="3030159"/>
          <a:ext cx="3009900" cy="1703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249601763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Numero Fulmini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32769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2211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Tempo Medio Assoluto [s]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9456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73160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Deviazione Standard [s]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20093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160416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5E5915-A187-4957-902A-3B00D2FA66F2}"/>
              </a:ext>
            </a:extLst>
          </p:cNvPr>
          <p:cNvSpPr txBox="1"/>
          <p:nvPr/>
        </p:nvSpPr>
        <p:spPr>
          <a:xfrm>
            <a:off x="6935338" y="2374711"/>
            <a:ext cx="260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Schoolbook" panose="02040604050505020304" pitchFamily="18" charset="0"/>
              </a:rPr>
              <a:t>Terza Orbita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1A6802D8-E4FA-4010-A217-63545B2A2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38375"/>
              </p:ext>
            </p:extLst>
          </p:nvPr>
        </p:nvGraphicFramePr>
        <p:xfrm>
          <a:off x="6733749" y="3030159"/>
          <a:ext cx="3009900" cy="1703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3840957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Numero Fulmini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0212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1539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Tempo Medio Assoluto [s]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817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2,46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7668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Deviazione Standard [s]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7292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1636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785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49F461-E963-42F6-9452-D159F79ECACE}"/>
              </a:ext>
            </a:extLst>
          </p:cNvPr>
          <p:cNvSpPr txBox="1"/>
          <p:nvPr/>
        </p:nvSpPr>
        <p:spPr>
          <a:xfrm>
            <a:off x="2378924" y="447408"/>
            <a:ext cx="7434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Risultato della sincronizzazione: eventi UV visti da ASIM e da Mini-EUSO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36EA1216-5798-49E0-9636-937D17207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513776"/>
              </p:ext>
            </p:extLst>
          </p:nvPr>
        </p:nvGraphicFramePr>
        <p:xfrm>
          <a:off x="445673" y="2133599"/>
          <a:ext cx="11362014" cy="10807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317">
                  <a:extLst>
                    <a:ext uri="{9D8B030D-6E8A-4147-A177-3AD203B41FA5}">
                      <a16:colId xmlns:a16="http://schemas.microsoft.com/office/drawing/2014/main" val="404307342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807018980"/>
                    </a:ext>
                  </a:extLst>
                </a:gridCol>
                <a:gridCol w="742121">
                  <a:extLst>
                    <a:ext uri="{9D8B030D-6E8A-4147-A177-3AD203B41FA5}">
                      <a16:colId xmlns:a16="http://schemas.microsoft.com/office/drawing/2014/main" val="706677307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246929326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573549368"/>
                    </a:ext>
                  </a:extLst>
                </a:gridCol>
                <a:gridCol w="1581789">
                  <a:extLst>
                    <a:ext uri="{9D8B030D-6E8A-4147-A177-3AD203B41FA5}">
                      <a16:colId xmlns:a16="http://schemas.microsoft.com/office/drawing/2014/main" val="638162748"/>
                    </a:ext>
                  </a:extLst>
                </a:gridCol>
                <a:gridCol w="3904611">
                  <a:extLst>
                    <a:ext uri="{9D8B030D-6E8A-4147-A177-3AD203B41FA5}">
                      <a16:colId xmlns:a16="http://schemas.microsoft.com/office/drawing/2014/main" val="2425099208"/>
                    </a:ext>
                  </a:extLst>
                </a:gridCol>
              </a:tblGrid>
              <a:tr h="23549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Orbita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Mini-EUSO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 Assoluto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Visto in D1?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2335863705"/>
                  </a:ext>
                </a:extLst>
              </a:tr>
              <a:tr h="4226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18:11:00.034391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3688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18:10:57.3036602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3629-GTU 3720]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2545769699"/>
                  </a:ext>
                </a:extLst>
              </a:tr>
              <a:tr h="4226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18:11:30.534001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4432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18:11:27.7778983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4420-GTU 4490]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2651397964"/>
                  </a:ext>
                </a:extLst>
              </a:tr>
            </a:tbl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0CDED1D-5D63-421A-9609-05DCAD3A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26</a:t>
            </a:fld>
            <a:endParaRPr lang="it-IT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43137DC2-7CDB-4838-8ABA-24BC6472D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869334"/>
              </p:ext>
            </p:extLst>
          </p:nvPr>
        </p:nvGraphicFramePr>
        <p:xfrm>
          <a:off x="445673" y="3848669"/>
          <a:ext cx="11362014" cy="23342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317">
                  <a:extLst>
                    <a:ext uri="{9D8B030D-6E8A-4147-A177-3AD203B41FA5}">
                      <a16:colId xmlns:a16="http://schemas.microsoft.com/office/drawing/2014/main" val="366856208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1972776384"/>
                    </a:ext>
                  </a:extLst>
                </a:gridCol>
                <a:gridCol w="742121">
                  <a:extLst>
                    <a:ext uri="{9D8B030D-6E8A-4147-A177-3AD203B41FA5}">
                      <a16:colId xmlns:a16="http://schemas.microsoft.com/office/drawing/2014/main" val="406168712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238898655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45695091"/>
                    </a:ext>
                  </a:extLst>
                </a:gridCol>
                <a:gridCol w="1581789">
                  <a:extLst>
                    <a:ext uri="{9D8B030D-6E8A-4147-A177-3AD203B41FA5}">
                      <a16:colId xmlns:a16="http://schemas.microsoft.com/office/drawing/2014/main" val="3233901574"/>
                    </a:ext>
                  </a:extLst>
                </a:gridCol>
                <a:gridCol w="3904611">
                  <a:extLst>
                    <a:ext uri="{9D8B030D-6E8A-4147-A177-3AD203B41FA5}">
                      <a16:colId xmlns:a16="http://schemas.microsoft.com/office/drawing/2014/main" val="739532141"/>
                    </a:ext>
                  </a:extLst>
                </a:gridCol>
              </a:tblGrid>
              <a:tr h="21762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Orbita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Mini-EUSO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 Assoluto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Visto in D1?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4238693192"/>
                  </a:ext>
                </a:extLst>
              </a:tr>
              <a:tr h="4226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21:06:44.992760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21:06:43.4921417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±3GTU [GTU 2304]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466651551"/>
                  </a:ext>
                </a:extLst>
              </a:tr>
              <a:tr h="4226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21:06:48.075975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2376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21:06:46.5641377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2307-GTU 2432]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2507766305"/>
                  </a:ext>
                </a:extLst>
              </a:tr>
              <a:tr h="4226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21:07:04.244440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2771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21:07:02.7433386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2691-GTU 2817]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1930652366"/>
                  </a:ext>
                </a:extLst>
              </a:tr>
              <a:tr h="4226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21:07:26.493118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3314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21:07:24.9846208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3201-GTU 3328]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1641943922"/>
                  </a:ext>
                </a:extLst>
              </a:tr>
              <a:tr h="42261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21:07:40.441994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21:07:37.9689360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3588-GTU 3801]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854" marR="7854" marT="7854" marB="0" anchor="b"/>
                </a:tc>
                <a:extLst>
                  <a:ext uri="{0D108BD9-81ED-4DB2-BD59-A6C34878D82A}">
                    <a16:rowId xmlns:a16="http://schemas.microsoft.com/office/drawing/2014/main" val="39231224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48637D-F392-4031-B3D0-A753CE071BC1}"/>
              </a:ext>
            </a:extLst>
          </p:cNvPr>
          <p:cNvSpPr txBox="1"/>
          <p:nvPr/>
        </p:nvSpPr>
        <p:spPr>
          <a:xfrm>
            <a:off x="3534769" y="1825822"/>
            <a:ext cx="3057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Schoolbook" panose="02040604050505020304" pitchFamily="18" charset="0"/>
              </a:rPr>
              <a:t>Visti con risoluzione di 40,96ms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A32A77-2945-493C-B065-0F44D126881E}"/>
              </a:ext>
            </a:extLst>
          </p:cNvPr>
          <p:cNvSpPr txBox="1"/>
          <p:nvPr/>
        </p:nvSpPr>
        <p:spPr>
          <a:xfrm>
            <a:off x="8450140" y="1825822"/>
            <a:ext cx="3741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Schoolbook" panose="02040604050505020304" pitchFamily="18" charset="0"/>
              </a:rPr>
              <a:t>Visti con risoluzione di 2,5</a:t>
            </a:r>
            <a:r>
              <a:rPr lang="el-GR" sz="1400" dirty="0">
                <a:latin typeface="Century Schoolbook" panose="02040604050505020304" pitchFamily="18" charset="0"/>
              </a:rPr>
              <a:t>μ</a:t>
            </a:r>
            <a:r>
              <a:rPr lang="it-IT" sz="1400" dirty="0">
                <a:latin typeface="Century Schoolbook" panose="020406040505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9077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8DFDC8-E2B2-4E59-B74A-1FF09549B3EE}"/>
              </a:ext>
            </a:extLst>
          </p:cNvPr>
          <p:cNvSpPr txBox="1"/>
          <p:nvPr/>
        </p:nvSpPr>
        <p:spPr>
          <a:xfrm>
            <a:off x="1444487" y="516834"/>
            <a:ext cx="972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L’evento </a:t>
            </a:r>
            <a:r>
              <a:rPr lang="it-IT" sz="2800" u="none" strike="noStrike" dirty="0">
                <a:effectLst/>
                <a:latin typeface="Century Schoolbook" panose="02040604050505020304" pitchFamily="18" charset="0"/>
                <a:cs typeface="Calibri" panose="020F0502020204030204" pitchFamily="34" charset="0"/>
              </a:rPr>
              <a:t>21:06:44.992760 di ASIM visto da Mini-EUSO</a:t>
            </a:r>
            <a:r>
              <a:rPr lang="it-IT" sz="2800" dirty="0">
                <a:latin typeface="Century Schoolbook" panose="02040604050505020304" pitchFamily="18" charset="0"/>
              </a:rPr>
              <a:t>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C5EFBA-2A3D-4C70-B6A5-B3D565CE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27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F80DB3-D111-4518-8A30-ABF3C256205F}"/>
              </a:ext>
            </a:extLst>
          </p:cNvPr>
          <p:cNvSpPr txBox="1"/>
          <p:nvPr/>
        </p:nvSpPr>
        <p:spPr>
          <a:xfrm>
            <a:off x="914400" y="2690336"/>
            <a:ext cx="2879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In realtà l’evento non è stato visto nella sua interezza perché è iniziato durante il tempo morto di Mini-EUSO.</a:t>
            </a:r>
          </a:p>
        </p:txBody>
      </p:sp>
      <p:pic>
        <p:nvPicPr>
          <p:cNvPr id="5" name="cosa">
            <a:hlinkClick r:id="" action="ppaction://media"/>
            <a:extLst>
              <a:ext uri="{FF2B5EF4-FFF2-40B4-BE49-F238E27FC236}">
                <a16:creationId xmlns:a16="http://schemas.microsoft.com/office/drawing/2014/main" id="{A6892861-3A5F-411E-A14F-D398CA959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1172" y="1419236"/>
            <a:ext cx="61531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18E48D-4588-44D9-AD1C-0B4B4D701A8A}"/>
              </a:ext>
            </a:extLst>
          </p:cNvPr>
          <p:cNvSpPr txBox="1"/>
          <p:nvPr/>
        </p:nvSpPr>
        <p:spPr>
          <a:xfrm>
            <a:off x="2511287" y="437322"/>
            <a:ext cx="716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Conclusioni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D89D03-4C7B-4795-BCC7-73D7B8BEAFE6}"/>
              </a:ext>
            </a:extLst>
          </p:cNvPr>
          <p:cNvSpPr txBox="1"/>
          <p:nvPr/>
        </p:nvSpPr>
        <p:spPr>
          <a:xfrm>
            <a:off x="591897" y="1313122"/>
            <a:ext cx="110082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Lo scopo di questa tesi è stato lo studio delle potenzialità di Mini-EUSO nel rilevamento di fenomeni luminosi transienti, in particolare degli ELVE, eventi ancora poco conosciuti.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Lo studio si è concentrato inizialmente sul quarto ELVE rilevato da Mini-EUSO e sono stati confrontati gli eventi di Mini-EUSO con i dati di ASIM per individuare fra questi la presenza dell’ELVE.</a:t>
            </a:r>
          </a:p>
          <a:p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La sincronizzazione ottenuta è utile non solo per i fulmini, ma permette lo studio di qualsiasi altro evento di Mini-EUSO, partendo da ASIM.</a:t>
            </a:r>
          </a:p>
          <a:p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Il risultato informa del fatto che ASIM non riporti fra i suoi dati l’ELVE: ulteriori analisi saranno necessarie per capirne il motivo.</a:t>
            </a:r>
          </a:p>
          <a:p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Mini-EUSO, su i 7 eventi UV rilevati da ASIM fra la prima e la terza orbita, ne ha osservato uno. Tale evento UV non corrisponde né a un fulmine né a un ELVE: sarà necessario uno studio per comprendere di quale TLE si tratti.</a:t>
            </a:r>
          </a:p>
          <a:p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Un altro risultato ottenuto è la conferma del fatto che Mini-EUSO sia in grado di osservare i TLE.</a:t>
            </a:r>
          </a:p>
          <a:p>
            <a:endParaRPr lang="it-IT" dirty="0">
              <a:latin typeface="Century Schoolbook" panose="02040604050505020304" pitchFamily="18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E6451E-DEE2-48B0-A79E-C7461C7C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322" y="5998509"/>
            <a:ext cx="1142245" cy="669925"/>
          </a:xfrm>
        </p:spPr>
        <p:txBody>
          <a:bodyPr/>
          <a:lstStyle/>
          <a:p>
            <a:fld id="{FF295677-D49E-4E08-A1D6-0E04149A6EA4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1571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0CED15-71E6-403F-80DA-75A1EDD02BF9}"/>
              </a:ext>
            </a:extLst>
          </p:cNvPr>
          <p:cNvSpPr txBox="1"/>
          <p:nvPr/>
        </p:nvSpPr>
        <p:spPr>
          <a:xfrm>
            <a:off x="2067339" y="3075057"/>
            <a:ext cx="805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entury Schoolbook" panose="02040604050505020304" pitchFamily="18" charset="0"/>
              </a:rPr>
              <a:t>Grazie per l’attenzione!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372D7DE-1D48-4134-9EA4-2771E417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755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4F6321-5D4F-4CEC-A1F0-55C6B4398BD8}"/>
              </a:ext>
            </a:extLst>
          </p:cNvPr>
          <p:cNvSpPr txBox="1"/>
          <p:nvPr/>
        </p:nvSpPr>
        <p:spPr>
          <a:xfrm>
            <a:off x="1212574" y="379994"/>
            <a:ext cx="9766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Eventi Luminosi Transienti (1)</a:t>
            </a:r>
          </a:p>
        </p:txBody>
      </p:sp>
      <p:pic>
        <p:nvPicPr>
          <p:cNvPr id="8" name="Immagine 7" descr="Immagine che contiene monitor, sedendo, schermo, nero&#10;&#10;Descrizione generata automaticamente">
            <a:extLst>
              <a:ext uri="{FF2B5EF4-FFF2-40B4-BE49-F238E27FC236}">
                <a16:creationId xmlns:a16="http://schemas.microsoft.com/office/drawing/2014/main" id="{F01236D0-549A-4F49-8A98-FC40B735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5" y="1378633"/>
            <a:ext cx="5016254" cy="490952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44A5A4-1E08-44FF-B920-BA188B8527D2}"/>
              </a:ext>
            </a:extLst>
          </p:cNvPr>
          <p:cNvSpPr txBox="1"/>
          <p:nvPr/>
        </p:nvSpPr>
        <p:spPr>
          <a:xfrm>
            <a:off x="5844210" y="3400622"/>
            <a:ext cx="4903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Classificati principalmente in tre gruppi: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Sprite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Schoolbook" panose="02040604050505020304" pitchFamily="18" charset="0"/>
              </a:rPr>
              <a:t>Blue 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entury Schoolbook" panose="02040604050505020304" pitchFamily="18" charset="0"/>
              </a:rPr>
              <a:t>Elve</a:t>
            </a:r>
            <a:endParaRPr lang="it-IT" dirty="0">
              <a:latin typeface="Century Schoolbook" panose="020406040505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DF3E4D-BDF1-474B-BB5D-A5C70E56F233}"/>
              </a:ext>
            </a:extLst>
          </p:cNvPr>
          <p:cNvSpPr txBox="1"/>
          <p:nvPr/>
        </p:nvSpPr>
        <p:spPr>
          <a:xfrm>
            <a:off x="5844210" y="523151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Nel 1989, è stato registrato il primo </a:t>
            </a:r>
          </a:p>
          <a:p>
            <a:r>
              <a:rPr lang="it-IT" dirty="0">
                <a:latin typeface="Century Schoolbook" panose="02040604050505020304" pitchFamily="18" charset="0"/>
              </a:rPr>
              <a:t>evento: si trattava di uno </a:t>
            </a:r>
            <a:r>
              <a:rPr lang="it-IT" dirty="0" err="1">
                <a:latin typeface="Century Schoolbook" panose="02040604050505020304" pitchFamily="18" charset="0"/>
              </a:rPr>
              <a:t>sprite</a:t>
            </a:r>
            <a:r>
              <a:rPr lang="it-IT" dirty="0">
                <a:latin typeface="Century Schoolbook" panose="02040604050505020304" pitchFamily="18" charset="0"/>
              </a:rPr>
              <a:t>.</a:t>
            </a:r>
          </a:p>
          <a:p>
            <a:endParaRPr lang="it-IT" dirty="0">
              <a:latin typeface="Century Schoolbook" panose="020406040505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33762A-0375-4F3B-B342-50FF970B8FA2}"/>
              </a:ext>
            </a:extLst>
          </p:cNvPr>
          <p:cNvSpPr txBox="1"/>
          <p:nvPr/>
        </p:nvSpPr>
        <p:spPr>
          <a:xfrm>
            <a:off x="5857462" y="1846733"/>
            <a:ext cx="489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Fenomeni luminosi presenti nell’alta atmosfera, si verificano sopra aree nelle quali è presente attività temporalesca.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2F3CF4-0AA7-45CC-BDE3-5077BDA2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1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9"/>
    </mc:Choice>
    <mc:Fallback xmlns="">
      <p:transition spd="slow" advTm="6095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815D90-1D63-4D50-B5A5-210E83A9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972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29B63F-FFE3-4A8B-BA02-06DFCCEF419A}"/>
              </a:ext>
            </a:extLst>
          </p:cNvPr>
          <p:cNvSpPr txBox="1"/>
          <p:nvPr/>
        </p:nvSpPr>
        <p:spPr>
          <a:xfrm>
            <a:off x="1132294" y="77941"/>
            <a:ext cx="9674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Confronto dati per la sessione 8 del 30-31/12/2019: ASIM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12B24C36-1963-4B6C-A43E-B8B856308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680507"/>
              </p:ext>
            </p:extLst>
          </p:nvPr>
        </p:nvGraphicFramePr>
        <p:xfrm>
          <a:off x="887128" y="731279"/>
          <a:ext cx="10164417" cy="5679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9853">
                  <a:extLst>
                    <a:ext uri="{9D8B030D-6E8A-4147-A177-3AD203B41FA5}">
                      <a16:colId xmlns:a16="http://schemas.microsoft.com/office/drawing/2014/main" val="3280004390"/>
                    </a:ext>
                  </a:extLst>
                </a:gridCol>
                <a:gridCol w="3047592">
                  <a:extLst>
                    <a:ext uri="{9D8B030D-6E8A-4147-A177-3AD203B41FA5}">
                      <a16:colId xmlns:a16="http://schemas.microsoft.com/office/drawing/2014/main" val="2431738007"/>
                    </a:ext>
                  </a:extLst>
                </a:gridCol>
                <a:gridCol w="2100991">
                  <a:extLst>
                    <a:ext uri="{9D8B030D-6E8A-4147-A177-3AD203B41FA5}">
                      <a16:colId xmlns:a16="http://schemas.microsoft.com/office/drawing/2014/main" val="658285682"/>
                    </a:ext>
                  </a:extLst>
                </a:gridCol>
                <a:gridCol w="1777765">
                  <a:extLst>
                    <a:ext uri="{9D8B030D-6E8A-4147-A177-3AD203B41FA5}">
                      <a16:colId xmlns:a16="http://schemas.microsoft.com/office/drawing/2014/main" val="1851293666"/>
                    </a:ext>
                  </a:extLst>
                </a:gridCol>
                <a:gridCol w="1108216">
                  <a:extLst>
                    <a:ext uri="{9D8B030D-6E8A-4147-A177-3AD203B41FA5}">
                      <a16:colId xmlns:a16="http://schemas.microsoft.com/office/drawing/2014/main" val="3012529032"/>
                    </a:ext>
                  </a:extLst>
                </a:gridCol>
              </a:tblGrid>
              <a:tr h="19733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Observation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ID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e Ora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Latitudine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3608870992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7953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18:11:00.034391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95.61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1720356831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7965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18:11:30.534001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96.71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1337225743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8085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21:06:44.992760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-28.90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883986908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8087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21:06:48.075975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24.77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-28.80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3987417108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21:07:04.244440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25.54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512393621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21:07:26.493118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26.57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540089127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8125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21:07:39.492174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-26.40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648688256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8189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22:46:57.868773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-7.53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1344222692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8204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22:47:33.616703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20.37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-5.72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3606797173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8209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22:47:37.200730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-5.54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450102393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8225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22:47:58.785828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21.28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-4.45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3034005448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22:48:30.367343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22.42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-2.85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3718363240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8260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22:48:50.787035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23.16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-1.81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1432452715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8384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01:46:22.077693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-43.35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-26.15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006490067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01:49:59.745143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-34.24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-15.66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1190079907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8392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01:50:07.660977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-33.93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-15.27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345958619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8396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01:50:09.660978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-33.85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-15.17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418092609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03:18:16.464997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-69.64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-28.82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885004442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8460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03:18:38.049080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-68.62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-27.83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557627691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8471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03:20:09.050438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-64.52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-23.57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775000747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8482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03:20:44.214978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-63.01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-21.89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3953666293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8487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03:20:55.633008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-62.53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-21.34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540089524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8488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03:20:59.716236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-62.36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-21.14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2568225984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8493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03:21:23.299325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-61.38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-20.00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1053407646"/>
                  </a:ext>
                </a:extLst>
              </a:tr>
              <a:tr h="2026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8499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2019-12-31 03:25:45.200158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-51.33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-69.91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08" marR="3908" marT="3908" marB="0" anchor="b"/>
                </a:tc>
                <a:extLst>
                  <a:ext uri="{0D108BD9-81ED-4DB2-BD59-A6C34878D82A}">
                    <a16:rowId xmlns:a16="http://schemas.microsoft.com/office/drawing/2014/main" val="169493482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9FFA2E-0FB1-46BC-B129-FDCAF6736CB9}"/>
              </a:ext>
            </a:extLst>
          </p:cNvPr>
          <p:cNvSpPr txBox="1"/>
          <p:nvPr/>
        </p:nvSpPr>
        <p:spPr>
          <a:xfrm>
            <a:off x="181834" y="6410727"/>
            <a:ext cx="1157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Schoolbook" panose="02040604050505020304" pitchFamily="18" charset="0"/>
              </a:rPr>
              <a:t>Dati ottenuti visitando il sito del modulo MMIA di ASIM https://asdc.space.dtu.dk/mmia_observation</a:t>
            </a:r>
            <a:r>
              <a:rPr lang="it-IT" dirty="0"/>
              <a:t>/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2A6595-0754-4BC6-977F-BF1E9868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183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F8A89CD-AA7E-4213-92AC-3264895CC12E}"/>
              </a:ext>
            </a:extLst>
          </p:cNvPr>
          <p:cNvGraphicFramePr>
            <a:graphicFrameLocks noGrp="1"/>
          </p:cNvGraphicFramePr>
          <p:nvPr/>
        </p:nvGraphicFramePr>
        <p:xfrm>
          <a:off x="1015873" y="1781278"/>
          <a:ext cx="10160245" cy="3979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490">
                  <a:extLst>
                    <a:ext uri="{9D8B030D-6E8A-4147-A177-3AD203B41FA5}">
                      <a16:colId xmlns:a16="http://schemas.microsoft.com/office/drawing/2014/main" val="2307423489"/>
                    </a:ext>
                  </a:extLst>
                </a:gridCol>
                <a:gridCol w="2899195">
                  <a:extLst>
                    <a:ext uri="{9D8B030D-6E8A-4147-A177-3AD203B41FA5}">
                      <a16:colId xmlns:a16="http://schemas.microsoft.com/office/drawing/2014/main" val="4160035900"/>
                    </a:ext>
                  </a:extLst>
                </a:gridCol>
                <a:gridCol w="2037274">
                  <a:extLst>
                    <a:ext uri="{9D8B030D-6E8A-4147-A177-3AD203B41FA5}">
                      <a16:colId xmlns:a16="http://schemas.microsoft.com/office/drawing/2014/main" val="1452609307"/>
                    </a:ext>
                  </a:extLst>
                </a:gridCol>
                <a:gridCol w="1011786">
                  <a:extLst>
                    <a:ext uri="{9D8B030D-6E8A-4147-A177-3AD203B41FA5}">
                      <a16:colId xmlns:a16="http://schemas.microsoft.com/office/drawing/2014/main" val="932153819"/>
                    </a:ext>
                  </a:extLst>
                </a:gridCol>
                <a:gridCol w="1327251">
                  <a:extLst>
                    <a:ext uri="{9D8B030D-6E8A-4147-A177-3AD203B41FA5}">
                      <a16:colId xmlns:a16="http://schemas.microsoft.com/office/drawing/2014/main" val="3984231222"/>
                    </a:ext>
                  </a:extLst>
                </a:gridCol>
                <a:gridCol w="1239249">
                  <a:extLst>
                    <a:ext uri="{9D8B030D-6E8A-4147-A177-3AD203B41FA5}">
                      <a16:colId xmlns:a16="http://schemas.microsoft.com/office/drawing/2014/main" val="2373477653"/>
                    </a:ext>
                  </a:extLst>
                </a:gridCol>
              </a:tblGrid>
              <a:tr h="2831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 Totali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ho trovati?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054806639"/>
                  </a:ext>
                </a:extLst>
              </a:tr>
              <a:tr h="2979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18:11:00.034391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5411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775594355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18:11:00.701576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5420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417322105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18:11:01.450368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5438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297449917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18:11:02.367172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5460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32300538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18:11:02.867966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5473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442743115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18:11:05.951153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5,61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863877969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18:11:08.784732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8,44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89074972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18:11:17.282884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16,94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5825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587855918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18:11:20.449268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20,11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5902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820985706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18:11:23.033239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22,69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5965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137358643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18:11:25.282833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24,94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6020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4268496838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18:11:30.116403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29,77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6138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131428358"/>
                  </a:ext>
                </a:extLst>
              </a:tr>
              <a:tr h="2831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18:11:30.534001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956830176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A80DA1-D140-4456-9249-0C5CC9A2DC59}"/>
              </a:ext>
            </a:extLst>
          </p:cNvPr>
          <p:cNvSpPr txBox="1"/>
          <p:nvPr/>
        </p:nvSpPr>
        <p:spPr>
          <a:xfrm>
            <a:off x="3366048" y="361184"/>
            <a:ext cx="5459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Sincronizzazione con riferimento al primo evento UV della prima orbita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B5D239-9A54-443E-9340-A58B2638F972}"/>
              </a:ext>
            </a:extLst>
          </p:cNvPr>
          <p:cNvSpPr txBox="1"/>
          <p:nvPr/>
        </p:nvSpPr>
        <p:spPr>
          <a:xfrm>
            <a:off x="282468" y="6202017"/>
            <a:ext cx="2460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1GTU=40,96ms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E0A09E-C4B9-450D-9D9E-FD32C281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168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CAD52CC-B169-4CEE-8BA2-BA5C5C2134F0}"/>
              </a:ext>
            </a:extLst>
          </p:cNvPr>
          <p:cNvGraphicFramePr>
            <a:graphicFrameLocks noGrp="1"/>
          </p:cNvGraphicFramePr>
          <p:nvPr/>
        </p:nvGraphicFramePr>
        <p:xfrm>
          <a:off x="1590259" y="1091816"/>
          <a:ext cx="9011479" cy="5287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5453">
                  <a:extLst>
                    <a:ext uri="{9D8B030D-6E8A-4147-A177-3AD203B41FA5}">
                      <a16:colId xmlns:a16="http://schemas.microsoft.com/office/drawing/2014/main" val="2238726333"/>
                    </a:ext>
                  </a:extLst>
                </a:gridCol>
                <a:gridCol w="2261905">
                  <a:extLst>
                    <a:ext uri="{9D8B030D-6E8A-4147-A177-3AD203B41FA5}">
                      <a16:colId xmlns:a16="http://schemas.microsoft.com/office/drawing/2014/main" val="3628604534"/>
                    </a:ext>
                  </a:extLst>
                </a:gridCol>
                <a:gridCol w="1998149">
                  <a:extLst>
                    <a:ext uri="{9D8B030D-6E8A-4147-A177-3AD203B41FA5}">
                      <a16:colId xmlns:a16="http://schemas.microsoft.com/office/drawing/2014/main" val="958206733"/>
                    </a:ext>
                  </a:extLst>
                </a:gridCol>
                <a:gridCol w="902946">
                  <a:extLst>
                    <a:ext uri="{9D8B030D-6E8A-4147-A177-3AD203B41FA5}">
                      <a16:colId xmlns:a16="http://schemas.microsoft.com/office/drawing/2014/main" val="3719777429"/>
                    </a:ext>
                  </a:extLst>
                </a:gridCol>
                <a:gridCol w="1134474">
                  <a:extLst>
                    <a:ext uri="{9D8B030D-6E8A-4147-A177-3AD203B41FA5}">
                      <a16:colId xmlns:a16="http://schemas.microsoft.com/office/drawing/2014/main" val="3403638853"/>
                    </a:ext>
                  </a:extLst>
                </a:gridCol>
                <a:gridCol w="1278552">
                  <a:extLst>
                    <a:ext uri="{9D8B030D-6E8A-4147-A177-3AD203B41FA5}">
                      <a16:colId xmlns:a16="http://schemas.microsoft.com/office/drawing/2014/main" val="3793369401"/>
                    </a:ext>
                  </a:extLst>
                </a:gridCol>
              </a:tblGrid>
              <a:tr h="2731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 Totali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ho trovati?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846319474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18:11:30.534001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5411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278219874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18:11:33.033190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5472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418895602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18.11:41.865733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11,33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5688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499579745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18:11:44.948907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5763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438380231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18:11:48.364881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17,83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843708642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18:11:48.701285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5855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031740482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18:11:54.701251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265134265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18:14:34.699277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184,17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4496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9907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723024458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18:17:11.448094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340,91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8323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13734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64994274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18:17:20.615050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350,08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13958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373755212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18:19:31.113434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480,58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17144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735989010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18:23:14.713065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704,18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17192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22603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16300891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18:24:09.045537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758,51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18518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23929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204609493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18:24:22.546254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772,01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18848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24259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236510551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18:24:59.630223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809,10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19753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25164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958164983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18:27:14.627955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944,09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23049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28460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393114817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DC3937-DC7C-4072-93A4-2EDFF2613C7C}"/>
              </a:ext>
            </a:extLst>
          </p:cNvPr>
          <p:cNvSpPr txBox="1"/>
          <p:nvPr/>
        </p:nvSpPr>
        <p:spPr>
          <a:xfrm>
            <a:off x="3154017" y="195448"/>
            <a:ext cx="588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entury Schoolbook" panose="02040604050505020304" pitchFamily="18" charset="0"/>
              </a:rPr>
              <a:t>Sincronizzazione con riferimento al secondo evento UV della prima orbita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64D86F-434C-436B-8D9E-2201E4E319DF}"/>
              </a:ext>
            </a:extLst>
          </p:cNvPr>
          <p:cNvSpPr txBox="1"/>
          <p:nvPr/>
        </p:nvSpPr>
        <p:spPr>
          <a:xfrm>
            <a:off x="92765" y="6488668"/>
            <a:ext cx="25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1GTU=40,96ms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64654E0-78BE-43A8-8472-5E87AACE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164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BEB1A841-10A7-40B0-89F1-B13A66CBDA47}"/>
              </a:ext>
            </a:extLst>
          </p:cNvPr>
          <p:cNvGraphicFramePr>
            <a:graphicFrameLocks noGrp="1"/>
          </p:cNvGraphicFramePr>
          <p:nvPr/>
        </p:nvGraphicFramePr>
        <p:xfrm>
          <a:off x="3025337" y="1003852"/>
          <a:ext cx="8782349" cy="5383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5086">
                  <a:extLst>
                    <a:ext uri="{9D8B030D-6E8A-4147-A177-3AD203B41FA5}">
                      <a16:colId xmlns:a16="http://schemas.microsoft.com/office/drawing/2014/main" val="166695058"/>
                    </a:ext>
                  </a:extLst>
                </a:gridCol>
                <a:gridCol w="1444168">
                  <a:extLst>
                    <a:ext uri="{9D8B030D-6E8A-4147-A177-3AD203B41FA5}">
                      <a16:colId xmlns:a16="http://schemas.microsoft.com/office/drawing/2014/main" val="3654524159"/>
                    </a:ext>
                  </a:extLst>
                </a:gridCol>
                <a:gridCol w="1448683">
                  <a:extLst>
                    <a:ext uri="{9D8B030D-6E8A-4147-A177-3AD203B41FA5}">
                      <a16:colId xmlns:a16="http://schemas.microsoft.com/office/drawing/2014/main" val="3892919449"/>
                    </a:ext>
                  </a:extLst>
                </a:gridCol>
                <a:gridCol w="1444168">
                  <a:extLst>
                    <a:ext uri="{9D8B030D-6E8A-4147-A177-3AD203B41FA5}">
                      <a16:colId xmlns:a16="http://schemas.microsoft.com/office/drawing/2014/main" val="2338586429"/>
                    </a:ext>
                  </a:extLst>
                </a:gridCol>
                <a:gridCol w="1123743">
                  <a:extLst>
                    <a:ext uri="{9D8B030D-6E8A-4147-A177-3AD203B41FA5}">
                      <a16:colId xmlns:a16="http://schemas.microsoft.com/office/drawing/2014/main" val="2928888042"/>
                    </a:ext>
                  </a:extLst>
                </a:gridCol>
                <a:gridCol w="866501">
                  <a:extLst>
                    <a:ext uri="{9D8B030D-6E8A-4147-A177-3AD203B41FA5}">
                      <a16:colId xmlns:a16="http://schemas.microsoft.com/office/drawing/2014/main" val="354554453"/>
                    </a:ext>
                  </a:extLst>
                </a:gridCol>
              </a:tblGrid>
              <a:tr h="4682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e Ora Eventi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 in ETOS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Latitudine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1613715453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18:11:00.034391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151,1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3688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95.61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2176707489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18:11:00.701576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151,7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3704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95.63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584787377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18:11:01.450368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152,5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3722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95.66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839685203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18:11:02.367172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153,4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3744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95.69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407331088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18:11:02.867966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153,9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3757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95.71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463491455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18:11:05.951153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157,0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95.82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088704774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18:11:08.784732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159,8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3901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95.92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796623649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18:11:17.282884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168,3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96.23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455541662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18:11:20.449268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171,5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96.34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4012785136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18:11:23.033239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174,1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4249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96.44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23770350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18:11:25.282833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176,3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96.52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4147465670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18:11:30.116403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181,1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4422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96.69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3080628889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18:11:30.534001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181,6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4432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96.71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59857837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18:11:33.033190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184,1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4493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96.79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711806916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18:11:41.865733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192,9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4709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97.11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615031213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18:11:44.948907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196,0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4784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97.22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4266271745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18:11:48.364881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199,4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97.35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14606474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18:11:48.701285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4876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97.36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792347560"/>
                  </a:ext>
                </a:extLst>
              </a:tr>
              <a:tr h="2587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18:11:54.701251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205,7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5022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97.57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850357622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369EDD-330C-46DE-A8B3-9BAB004CCCEA}"/>
              </a:ext>
            </a:extLst>
          </p:cNvPr>
          <p:cNvSpPr txBox="1"/>
          <p:nvPr/>
        </p:nvSpPr>
        <p:spPr>
          <a:xfrm>
            <a:off x="2226365" y="331304"/>
            <a:ext cx="780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entury Schoolbook" panose="02040604050505020304" pitchFamily="18" charset="0"/>
              </a:rPr>
              <a:t>Confronto eventi ASIM ed eventi di Mini-EUSO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F69061-D031-4381-961F-8336A78B39D1}"/>
              </a:ext>
            </a:extLst>
          </p:cNvPr>
          <p:cNvSpPr txBox="1"/>
          <p:nvPr/>
        </p:nvSpPr>
        <p:spPr>
          <a:xfrm>
            <a:off x="357809" y="1245704"/>
            <a:ext cx="23853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entury Schoolbook" panose="02040604050505020304" pitchFamily="18" charset="0"/>
              </a:rPr>
              <a:t>Gli eventi in grassetto sono i dati che sono stati rilevati da entrambi gli esperimenti.</a:t>
            </a:r>
          </a:p>
          <a:p>
            <a:endParaRPr lang="it-IT" sz="2000" dirty="0">
              <a:latin typeface="Century Schoolbook" panose="02040604050505020304" pitchFamily="18" charset="0"/>
            </a:endParaRPr>
          </a:p>
          <a:p>
            <a:endParaRPr lang="it-IT" sz="2000" dirty="0">
              <a:latin typeface="Century Schoolbook" panose="02040604050505020304" pitchFamily="18" charset="0"/>
            </a:endParaRPr>
          </a:p>
          <a:p>
            <a:endParaRPr lang="it-IT" sz="2000" dirty="0">
              <a:latin typeface="Century Schoolbook" panose="02040604050505020304" pitchFamily="18" charset="0"/>
            </a:endParaRPr>
          </a:p>
          <a:p>
            <a:r>
              <a:rPr lang="it-IT" sz="2000" dirty="0">
                <a:latin typeface="Century Schoolbook" panose="02040604050505020304" pitchFamily="18" charset="0"/>
              </a:rPr>
              <a:t>Si nota dunque che su 19 eventi visti da ASIM, in ≈54s, 16 sono stati registrati anche da Mini-EUSO.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B97AC3-C18E-47C7-9A11-2BB6811F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434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D22F8820-3F71-4793-9406-9EE43A44A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1638" r="6885" b="3212"/>
          <a:stretch/>
        </p:blipFill>
        <p:spPr>
          <a:xfrm>
            <a:off x="3441587" y="1512429"/>
            <a:ext cx="8608818" cy="46282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C9D503-7F8A-4DCB-B107-6B55421E8F60}"/>
              </a:ext>
            </a:extLst>
          </p:cNvPr>
          <p:cNvSpPr txBox="1"/>
          <p:nvPr/>
        </p:nvSpPr>
        <p:spPr>
          <a:xfrm>
            <a:off x="2452467" y="455690"/>
            <a:ext cx="728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Si tratta della migliore sincronizzazione?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9926A0-70A8-48A1-9323-B53857DC3639}"/>
              </a:ext>
            </a:extLst>
          </p:cNvPr>
          <p:cNvSpPr txBox="1"/>
          <p:nvPr/>
        </p:nvSpPr>
        <p:spPr>
          <a:xfrm>
            <a:off x="574432" y="2551836"/>
            <a:ext cx="2407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Con una traslazione di 10 GTU (equivalenti a 0,41 secondi), gli eventi coincidenti diventano 6/19.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20BC822-FA4E-41A1-B3C0-1E702977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744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369EDD-330C-46DE-A8B3-9BAB004CCCEA}"/>
              </a:ext>
            </a:extLst>
          </p:cNvPr>
          <p:cNvSpPr txBox="1"/>
          <p:nvPr/>
        </p:nvSpPr>
        <p:spPr>
          <a:xfrm>
            <a:off x="2193234" y="0"/>
            <a:ext cx="780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entury Schoolbook" panose="02040604050505020304" pitchFamily="18" charset="0"/>
              </a:rPr>
              <a:t>Confronto eventi ASIM ed eventi di Mini-EUSO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F69061-D031-4381-961F-8336A78B39D1}"/>
              </a:ext>
            </a:extLst>
          </p:cNvPr>
          <p:cNvSpPr txBox="1"/>
          <p:nvPr/>
        </p:nvSpPr>
        <p:spPr>
          <a:xfrm>
            <a:off x="357809" y="1245704"/>
            <a:ext cx="23853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entury Schoolbook" panose="02040604050505020304" pitchFamily="18" charset="0"/>
              </a:rPr>
              <a:t>Gli eventi in grassetto sono i dati che sono stati rilevati da entrambi gli esperimenti.</a:t>
            </a:r>
          </a:p>
          <a:p>
            <a:endParaRPr lang="it-IT" sz="2000" dirty="0">
              <a:latin typeface="Century Schoolbook" panose="02040604050505020304" pitchFamily="18" charset="0"/>
            </a:endParaRPr>
          </a:p>
          <a:p>
            <a:endParaRPr lang="it-IT" sz="2000" dirty="0">
              <a:latin typeface="Century Schoolbook" panose="02040604050505020304" pitchFamily="18" charset="0"/>
            </a:endParaRPr>
          </a:p>
          <a:p>
            <a:endParaRPr lang="it-IT" sz="2000" dirty="0">
              <a:latin typeface="Century Schoolbook" panose="02040604050505020304" pitchFamily="18" charset="0"/>
            </a:endParaRPr>
          </a:p>
          <a:p>
            <a:r>
              <a:rPr lang="it-IT" sz="2000" dirty="0">
                <a:latin typeface="Century Schoolbook" panose="02040604050505020304" pitchFamily="18" charset="0"/>
              </a:rPr>
              <a:t>Si nota dunque che su 51 eventi visti da ASIM, in ≈124s, 49 sono stati registrati anche da </a:t>
            </a:r>
          </a:p>
          <a:p>
            <a:r>
              <a:rPr lang="it-IT" sz="2000" dirty="0">
                <a:latin typeface="Century Schoolbook" panose="02040604050505020304" pitchFamily="18" charset="0"/>
              </a:rPr>
              <a:t>Mini-EUSO.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568EBE4-CBEA-4096-8246-0A9AAD288314}"/>
              </a:ext>
            </a:extLst>
          </p:cNvPr>
          <p:cNvGraphicFramePr>
            <a:graphicFrameLocks noGrp="1"/>
          </p:cNvGraphicFramePr>
          <p:nvPr/>
        </p:nvGraphicFramePr>
        <p:xfrm>
          <a:off x="3001534" y="463379"/>
          <a:ext cx="8925424" cy="627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7919">
                  <a:extLst>
                    <a:ext uri="{9D8B030D-6E8A-4147-A177-3AD203B41FA5}">
                      <a16:colId xmlns:a16="http://schemas.microsoft.com/office/drawing/2014/main" val="4230283333"/>
                    </a:ext>
                  </a:extLst>
                </a:gridCol>
                <a:gridCol w="1534732">
                  <a:extLst>
                    <a:ext uri="{9D8B030D-6E8A-4147-A177-3AD203B41FA5}">
                      <a16:colId xmlns:a16="http://schemas.microsoft.com/office/drawing/2014/main" val="4188451017"/>
                    </a:ext>
                  </a:extLst>
                </a:gridCol>
                <a:gridCol w="1688206">
                  <a:extLst>
                    <a:ext uri="{9D8B030D-6E8A-4147-A177-3AD203B41FA5}">
                      <a16:colId xmlns:a16="http://schemas.microsoft.com/office/drawing/2014/main" val="333303429"/>
                    </a:ext>
                  </a:extLst>
                </a:gridCol>
                <a:gridCol w="1342889">
                  <a:extLst>
                    <a:ext uri="{9D8B030D-6E8A-4147-A177-3AD203B41FA5}">
                      <a16:colId xmlns:a16="http://schemas.microsoft.com/office/drawing/2014/main" val="736853743"/>
                    </a:ext>
                  </a:extLst>
                </a:gridCol>
                <a:gridCol w="920839">
                  <a:extLst>
                    <a:ext uri="{9D8B030D-6E8A-4147-A177-3AD203B41FA5}">
                      <a16:colId xmlns:a16="http://schemas.microsoft.com/office/drawing/2014/main" val="3697035040"/>
                    </a:ext>
                  </a:extLst>
                </a:gridCol>
                <a:gridCol w="920839">
                  <a:extLst>
                    <a:ext uri="{9D8B030D-6E8A-4147-A177-3AD203B41FA5}">
                      <a16:colId xmlns:a16="http://schemas.microsoft.com/office/drawing/2014/main" val="759820220"/>
                    </a:ext>
                  </a:extLst>
                </a:gridCol>
              </a:tblGrid>
              <a:tr h="1290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e Ora Eventi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Temporale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 in ETOS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Latitudine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4171662345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21:05:25.611000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20.65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-32.48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1098637670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21:05:26.026997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20.68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-32.46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28499181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21:06:20.943797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69,3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1690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23.45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-30.02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247920716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21:06:36.358796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84,6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2067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24.20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-29.33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93095044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21:06:37.025996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85,3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24.24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-29.30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865567499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21:06:37.109195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85,4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24.24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-29.29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453986398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21:06:38.441989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86,7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2118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24.30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-29.23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280139939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21:06:39.441993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87,7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24.35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-29.19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803060122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21:06:42.025995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90,3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24.48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-29.07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914872463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21:06:42.610000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90,9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2219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24.50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-29.04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195081944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21:06:43.275594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91,5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2236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24.54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-29.01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2579079194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21:06:45.942799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24.66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-28.89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3273192213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21:06:47.025995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95,3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24.72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-28.84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2492844720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21:06:49.025993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97,3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2376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24.81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-28.75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1847514761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21:06:49.693199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98,0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24.84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-28.72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985559280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21:06:50.358794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98,6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24.88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-28.69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624854687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21:06:52.612000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100,9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2464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24.98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-28.59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380906927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21:06:53.527191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101,8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2486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25.03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-28.55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208635402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21:06:53.944797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2496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25.05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-28.53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388" marR="6388" marT="6388" marB="0" anchor="b"/>
                </a:tc>
                <a:extLst>
                  <a:ext uri="{0D108BD9-81ED-4DB2-BD59-A6C34878D82A}">
                    <a16:rowId xmlns:a16="http://schemas.microsoft.com/office/drawing/2014/main" val="2419289173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21:06:56.111199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104,4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2549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25.15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-28.43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687599103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21:06:56.944795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25.19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-28.39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780309557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21:06:57.443987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2582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25.21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-28.37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769241254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21:06:58.443993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106,7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2606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25.26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-28.32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692775357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21:06:59.695199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108,0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2636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-28.26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132177915"/>
                  </a:ext>
                </a:extLst>
              </a:tr>
              <a:tr h="233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4067" marR="4067" marT="4067" marB="0" anchor="b"/>
                </a:tc>
                <a:extLst>
                  <a:ext uri="{0D108BD9-81ED-4DB2-BD59-A6C34878D82A}">
                    <a16:rowId xmlns:a16="http://schemas.microsoft.com/office/drawing/2014/main" val="3911832046"/>
                  </a:ext>
                </a:extLst>
              </a:tr>
            </a:tbl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C65F5CF-E5F3-4FB0-8267-C74CEA8C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573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8B28E828-FAE8-4953-AAB8-0FC3C9244538}"/>
              </a:ext>
            </a:extLst>
          </p:cNvPr>
          <p:cNvGraphicFramePr>
            <a:graphicFrameLocks noGrp="1"/>
          </p:cNvGraphicFramePr>
          <p:nvPr/>
        </p:nvGraphicFramePr>
        <p:xfrm>
          <a:off x="1868556" y="220018"/>
          <a:ext cx="8454888" cy="6417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5179">
                  <a:extLst>
                    <a:ext uri="{9D8B030D-6E8A-4147-A177-3AD203B41FA5}">
                      <a16:colId xmlns:a16="http://schemas.microsoft.com/office/drawing/2014/main" val="3586316094"/>
                    </a:ext>
                  </a:extLst>
                </a:gridCol>
                <a:gridCol w="1453822">
                  <a:extLst>
                    <a:ext uri="{9D8B030D-6E8A-4147-A177-3AD203B41FA5}">
                      <a16:colId xmlns:a16="http://schemas.microsoft.com/office/drawing/2014/main" val="699166635"/>
                    </a:ext>
                  </a:extLst>
                </a:gridCol>
                <a:gridCol w="1599206">
                  <a:extLst>
                    <a:ext uri="{9D8B030D-6E8A-4147-A177-3AD203B41FA5}">
                      <a16:colId xmlns:a16="http://schemas.microsoft.com/office/drawing/2014/main" val="3716057709"/>
                    </a:ext>
                  </a:extLst>
                </a:gridCol>
                <a:gridCol w="1272095">
                  <a:extLst>
                    <a:ext uri="{9D8B030D-6E8A-4147-A177-3AD203B41FA5}">
                      <a16:colId xmlns:a16="http://schemas.microsoft.com/office/drawing/2014/main" val="183815987"/>
                    </a:ext>
                  </a:extLst>
                </a:gridCol>
                <a:gridCol w="872293">
                  <a:extLst>
                    <a:ext uri="{9D8B030D-6E8A-4147-A177-3AD203B41FA5}">
                      <a16:colId xmlns:a16="http://schemas.microsoft.com/office/drawing/2014/main" val="1878674562"/>
                    </a:ext>
                  </a:extLst>
                </a:gridCol>
                <a:gridCol w="872293">
                  <a:extLst>
                    <a:ext uri="{9D8B030D-6E8A-4147-A177-3AD203B41FA5}">
                      <a16:colId xmlns:a16="http://schemas.microsoft.com/office/drawing/2014/main" val="118217073"/>
                    </a:ext>
                  </a:extLst>
                </a:gridCol>
              </a:tblGrid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666993269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21:07:00.360793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108,6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2653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-28.23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897333164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21:07:03.612000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111,9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2732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25.51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-28.08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153631402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21:07:05.194395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113,5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2771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25.58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-28.01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3469267164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21:07:05.944798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114,2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2789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25.62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-27.98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664763297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21:07:07.527188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115,8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2828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25.69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-27.90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093283944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21:07:08.276596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116,5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25.72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-27.87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104474574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21:07:09.943797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2887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25.80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-27.79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032032479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21:07:11.943797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2936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25.90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-27.70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312073173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21:07:13.026995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121,3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2962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25.95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-27.65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843405016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21:07:13.442990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2972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25.97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-27.63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566752959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21:07:13.777398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122,0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25.98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-27.62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71293277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21:07:14.026996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122,3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25.99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-27.61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442486205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21:07:14.611000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122,9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26.02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-27.58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474615609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21:07:14.943798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26.04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-27.56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442067062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21:07:16.026996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3035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26.09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-27.51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943560373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21:07:16.442993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3045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26.11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-27.49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33110918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21:07:18.943796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3106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26.22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-27.38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972244988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21:07:19.276592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127,5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3115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26.24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-27.36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2218453295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21:07:19.694199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128,0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3125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26.26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-27.34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364397719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21:07:23.943796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3228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26.46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-27.15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684352868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21:07:25.943798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3277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26.55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-27.05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338289911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21:07:27.442989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3314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26.62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-26.99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3967219696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21:07:28.110197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136,4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3330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26.65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-26.95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500200839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21:07:28.359796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136,6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3336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26.66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-26.94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3125749998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21:07:28.777398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137,0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3346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26.68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-26.92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4165793352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21:07:29.442991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137,7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26.71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-26.89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6831" marR="6831" marT="6831" marB="0" anchor="b"/>
                </a:tc>
                <a:extLst>
                  <a:ext uri="{0D108BD9-81ED-4DB2-BD59-A6C34878D82A}">
                    <a16:rowId xmlns:a16="http://schemas.microsoft.com/office/drawing/2014/main" val="1089784814"/>
                  </a:ext>
                </a:extLst>
              </a:tr>
              <a:tr h="2292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2019-12-30 21:07:29.943797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138,2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26.73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-26.87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Fulmine</a:t>
                      </a: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836837294"/>
                  </a:ext>
                </a:extLst>
              </a:tr>
            </a:tbl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1A0F3BD-FD6D-4010-9D85-62C85F1C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107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3582C7-167F-40BC-B3DE-27F38FC716B3}"/>
              </a:ext>
            </a:extLst>
          </p:cNvPr>
          <p:cNvSpPr txBox="1"/>
          <p:nvPr/>
        </p:nvSpPr>
        <p:spPr>
          <a:xfrm>
            <a:off x="2584174" y="265043"/>
            <a:ext cx="71164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Si tratta della migliore sincronizzazione?</a:t>
            </a:r>
          </a:p>
          <a:p>
            <a:endParaRPr lang="it-IT" dirty="0"/>
          </a:p>
        </p:txBody>
      </p:sp>
      <p:pic>
        <p:nvPicPr>
          <p:cNvPr id="6" name="Immagine 5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6DA2696C-37DF-49DD-B1EA-591706CD2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53" r="6999" b="2969"/>
          <a:stretch/>
        </p:blipFill>
        <p:spPr>
          <a:xfrm>
            <a:off x="265655" y="1427776"/>
            <a:ext cx="5613905" cy="33854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33C1DFB-F2F0-408C-8AAE-8696D7D73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1638" r="8384" b="2970"/>
          <a:stretch/>
        </p:blipFill>
        <p:spPr>
          <a:xfrm>
            <a:off x="6312442" y="1427775"/>
            <a:ext cx="5613905" cy="33854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B8246E-90B3-4268-B23C-013D6A23EA2D}"/>
              </a:ext>
            </a:extLst>
          </p:cNvPr>
          <p:cNvSpPr txBox="1"/>
          <p:nvPr/>
        </p:nvSpPr>
        <p:spPr>
          <a:xfrm>
            <a:off x="265655" y="5423407"/>
            <a:ext cx="8626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Con una traslazione in avanti di 10 GTU (equivalenti a 0,41 secondi), gli eventi coincidenti diventano 34/51.</a:t>
            </a: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36EC709-99B6-4A2F-8128-5C2F7D3C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278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D67913-6E16-4B27-ACD4-A4B432D3F5A9}"/>
              </a:ext>
            </a:extLst>
          </p:cNvPr>
          <p:cNvSpPr txBox="1"/>
          <p:nvPr/>
        </p:nvSpPr>
        <p:spPr>
          <a:xfrm>
            <a:off x="2060713" y="371061"/>
            <a:ext cx="8070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entury Schoolbook" panose="02040604050505020304" pitchFamily="18" charset="0"/>
              </a:rPr>
              <a:t>Grafico degli eventi non coincidenti con picco alla GTU 2234</a:t>
            </a:r>
          </a:p>
          <a:p>
            <a:endParaRPr lang="it-IT" dirty="0"/>
          </a:p>
        </p:txBody>
      </p:sp>
      <p:pic>
        <p:nvPicPr>
          <p:cNvPr id="4" name="Immagine 3" descr="Immagine che contiene schermo, gabbia&#10;&#10;Descrizione generata automaticamente">
            <a:extLst>
              <a:ext uri="{FF2B5EF4-FFF2-40B4-BE49-F238E27FC236}">
                <a16:creationId xmlns:a16="http://schemas.microsoft.com/office/drawing/2014/main" id="{BB2DF5E1-0B0F-4715-B5EE-BCF86AD88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638" r="7807" b="3212"/>
          <a:stretch/>
        </p:blipFill>
        <p:spPr>
          <a:xfrm>
            <a:off x="954258" y="958335"/>
            <a:ext cx="10283483" cy="55286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010C4D-61C9-4A8F-A8A5-BA290667D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2123" r="7827" b="2728"/>
          <a:stretch/>
        </p:blipFill>
        <p:spPr>
          <a:xfrm>
            <a:off x="1691841" y="3882324"/>
            <a:ext cx="3752355" cy="2017341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0BB72F-F121-45AB-9762-E0329B7A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70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BAE48C-CDF3-4F1D-85D2-4E29F4040FD9}"/>
              </a:ext>
            </a:extLst>
          </p:cNvPr>
          <p:cNvSpPr txBox="1"/>
          <p:nvPr/>
        </p:nvSpPr>
        <p:spPr>
          <a:xfrm>
            <a:off x="1974574" y="307801"/>
            <a:ext cx="824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600" dirty="0">
                <a:solidFill>
                  <a:prstClr val="white"/>
                </a:solidFill>
                <a:latin typeface="Century Schoolbook" panose="02040604050505020304" pitchFamily="18" charset="0"/>
              </a:rPr>
              <a:t>Eventi Luminosi Transienti (2)</a:t>
            </a:r>
            <a:endParaRPr lang="it-IT" dirty="0">
              <a:solidFill>
                <a:prstClr val="white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Immagine 2" descr="Immagine che contiene acqua, esterni, molo, barca&#10;&#10;Descrizione generata automaticamente">
            <a:extLst>
              <a:ext uri="{FF2B5EF4-FFF2-40B4-BE49-F238E27FC236}">
                <a16:creationId xmlns:a16="http://schemas.microsoft.com/office/drawing/2014/main" id="{9C440CCE-4E26-4B72-B7D3-1321C8A39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39" y="1105766"/>
            <a:ext cx="3823571" cy="23422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1CC679-1D26-42DE-B7FA-7E589517426A}"/>
              </a:ext>
            </a:extLst>
          </p:cNvPr>
          <p:cNvSpPr txBox="1"/>
          <p:nvPr/>
        </p:nvSpPr>
        <p:spPr>
          <a:xfrm>
            <a:off x="7622823" y="3448036"/>
            <a:ext cx="416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Century Schoolbook" panose="02040604050505020304" pitchFamily="18" charset="0"/>
              </a:rPr>
              <a:t>Sprite visto da terra, crediti: ESA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53C3BB-EF7A-4B04-B66A-A3C5BEC347DF}"/>
              </a:ext>
            </a:extLst>
          </p:cNvPr>
          <p:cNvSpPr txBox="1"/>
          <p:nvPr/>
        </p:nvSpPr>
        <p:spPr>
          <a:xfrm>
            <a:off x="7622824" y="6323987"/>
            <a:ext cx="416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Century Schoolbook" panose="02040604050505020304" pitchFamily="18" charset="0"/>
              </a:rPr>
              <a:t>Blue Jet visto dall’ISS, crediti: ESA </a:t>
            </a:r>
          </a:p>
        </p:txBody>
      </p:sp>
      <p:pic>
        <p:nvPicPr>
          <p:cNvPr id="10" name="Immagine 9" descr="Immagine che contiene scuro, illuminato, sedendo, stella&#10;&#10;Descrizione generata automaticamente">
            <a:extLst>
              <a:ext uri="{FF2B5EF4-FFF2-40B4-BE49-F238E27FC236}">
                <a16:creationId xmlns:a16="http://schemas.microsoft.com/office/drawing/2014/main" id="{44468E42-0642-4BE5-BE2B-79BECBDBE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39" y="3995786"/>
            <a:ext cx="3823571" cy="23282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22B158-9295-428F-9510-0F4B77F3DFA5}"/>
              </a:ext>
            </a:extLst>
          </p:cNvPr>
          <p:cNvSpPr txBox="1"/>
          <p:nvPr/>
        </p:nvSpPr>
        <p:spPr>
          <a:xfrm>
            <a:off x="444898" y="1537174"/>
            <a:ext cx="69434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Schoolbook" panose="02040604050505020304" pitchFamily="18" charset="0"/>
              </a:rPr>
              <a:t>Sprite</a:t>
            </a:r>
            <a:r>
              <a:rPr lang="it-IT" dirty="0">
                <a:latin typeface="Century Schoolbook" panose="02040604050505020304" pitchFamily="18" charset="0"/>
              </a:rPr>
              <a:t>: si originano intorno ai </a:t>
            </a:r>
            <a:r>
              <a:rPr lang="it-IT" sz="2000" b="1" dirty="0">
                <a:latin typeface="Century Schoolbook" panose="02040604050505020304" pitchFamily="18" charset="0"/>
              </a:rPr>
              <a:t>70km di quota</a:t>
            </a:r>
            <a:r>
              <a:rPr lang="it-IT" dirty="0">
                <a:latin typeface="Century Schoolbook" panose="02040604050505020304" pitchFamily="18" charset="0"/>
              </a:rPr>
              <a:t>, estendendosi verso terra fino a 40 km d’altezza come ramificazioni di </a:t>
            </a:r>
            <a:r>
              <a:rPr lang="it-IT" sz="2000" b="1" dirty="0">
                <a:latin typeface="Century Schoolbook" panose="02040604050505020304" pitchFamily="18" charset="0"/>
              </a:rPr>
              <a:t>streamer di plasma</a:t>
            </a:r>
            <a:r>
              <a:rPr lang="it-IT" sz="2000" dirty="0">
                <a:latin typeface="Century Schoolbook" panose="02040604050505020304" pitchFamily="18" charset="0"/>
              </a:rPr>
              <a:t> </a:t>
            </a:r>
            <a:r>
              <a:rPr lang="it-IT" dirty="0">
                <a:latin typeface="Century Schoolbook" panose="02040604050505020304" pitchFamily="18" charset="0"/>
              </a:rPr>
              <a:t>e verso l’alto fino a 90km come emissioni diffuse. L’estensione può raggiungere diverse decine di km e può durare alcune decine di </a:t>
            </a:r>
            <a:r>
              <a:rPr lang="it-IT" dirty="0" err="1">
                <a:latin typeface="Century Schoolbook" panose="02040604050505020304" pitchFamily="18" charset="0"/>
              </a:rPr>
              <a:t>ms</a:t>
            </a:r>
            <a:r>
              <a:rPr lang="it-IT" dirty="0">
                <a:latin typeface="Century Schoolbook" panose="02040604050505020304" pitchFamily="18" charset="0"/>
              </a:rPr>
              <a:t>;</a:t>
            </a:r>
          </a:p>
          <a:p>
            <a:endParaRPr lang="it-IT" dirty="0">
              <a:latin typeface="Century Schoolbook" panose="020406040505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Schoolbook" panose="02040604050505020304" pitchFamily="18" charset="0"/>
              </a:rPr>
              <a:t>Blue jet</a:t>
            </a:r>
            <a:r>
              <a:rPr lang="it-IT" dirty="0">
                <a:latin typeface="Century Schoolbook" panose="02040604050505020304" pitchFamily="18" charset="0"/>
              </a:rPr>
              <a:t>: </a:t>
            </a:r>
            <a:r>
              <a:rPr lang="it-IT" sz="2000" b="1" dirty="0">
                <a:latin typeface="Century Schoolbook" panose="02040604050505020304" pitchFamily="18" charset="0"/>
              </a:rPr>
              <a:t>streamer di plasma </a:t>
            </a:r>
            <a:r>
              <a:rPr lang="it-IT" dirty="0">
                <a:latin typeface="Century Schoolbook" panose="02040604050505020304" pitchFamily="18" charset="0"/>
              </a:rPr>
              <a:t>che si propagano dalla sommità della nube temporalesca (</a:t>
            </a:r>
            <a:r>
              <a:rPr lang="it-IT" sz="2000" b="1" dirty="0">
                <a:latin typeface="Century Schoolbook" panose="02040604050505020304" pitchFamily="18" charset="0"/>
              </a:rPr>
              <a:t>15km d’altezza</a:t>
            </a:r>
            <a:r>
              <a:rPr lang="it-IT" dirty="0">
                <a:latin typeface="Century Schoolbook" panose="02040604050505020304" pitchFamily="18" charset="0"/>
              </a:rPr>
              <a:t>) verso l’alta stratosfera (40-50km), o fino alla base della ionosfera (90km) nella loro versione gigante (</a:t>
            </a:r>
            <a:r>
              <a:rPr lang="it-IT" dirty="0" err="1">
                <a:latin typeface="Century Schoolbook" panose="02040604050505020304" pitchFamily="18" charset="0"/>
              </a:rPr>
              <a:t>giant</a:t>
            </a:r>
            <a:r>
              <a:rPr lang="it-IT" dirty="0">
                <a:latin typeface="Century Schoolbook" panose="02040604050505020304" pitchFamily="18" charset="0"/>
              </a:rPr>
              <a:t> jet). Durano alcune centinaia di </a:t>
            </a:r>
            <a:r>
              <a:rPr lang="it-IT" dirty="0" err="1">
                <a:latin typeface="Century Schoolbook" panose="02040604050505020304" pitchFamily="18" charset="0"/>
              </a:rPr>
              <a:t>ms</a:t>
            </a:r>
            <a:r>
              <a:rPr lang="it-IT" dirty="0">
                <a:latin typeface="Century Schoolbook" panose="02040604050505020304" pitchFamily="18" charset="0"/>
              </a:rPr>
              <a:t>;</a:t>
            </a:r>
          </a:p>
          <a:p>
            <a:pPr lvl="0"/>
            <a:endParaRPr lang="it-IT" dirty="0">
              <a:latin typeface="Century Schoolbook" panose="020406040505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entury Schoolbook" panose="02040604050505020304" pitchFamily="18" charset="0"/>
              </a:rPr>
              <a:t>Elve</a:t>
            </a:r>
            <a:r>
              <a:rPr lang="it-IT" dirty="0">
                <a:latin typeface="Century Schoolbook" panose="02040604050505020304" pitchFamily="18" charset="0"/>
              </a:rPr>
              <a:t>: si presentano come veloci flash caratterizzati da una </a:t>
            </a:r>
            <a:r>
              <a:rPr lang="it-IT" sz="2000" b="1" dirty="0">
                <a:latin typeface="Century Schoolbook" panose="02040604050505020304" pitchFamily="18" charset="0"/>
              </a:rPr>
              <a:t>struttura ad anello </a:t>
            </a:r>
            <a:r>
              <a:rPr lang="it-IT" dirty="0">
                <a:latin typeface="Century Schoolbook" panose="02040604050505020304" pitchFamily="18" charset="0"/>
              </a:rPr>
              <a:t>in rapida </a:t>
            </a:r>
            <a:r>
              <a:rPr lang="it-IT" sz="2000" b="1" dirty="0">
                <a:latin typeface="Century Schoolbook" panose="02040604050505020304" pitchFamily="18" charset="0"/>
              </a:rPr>
              <a:t>espansione orizzontale</a:t>
            </a:r>
            <a:r>
              <a:rPr lang="it-IT" b="1" dirty="0">
                <a:latin typeface="Century Schoolbook" panose="02040604050505020304" pitchFamily="18" charset="0"/>
              </a:rPr>
              <a:t> </a:t>
            </a:r>
            <a:r>
              <a:rPr lang="it-IT" dirty="0">
                <a:latin typeface="Century Schoolbook" panose="02040604050505020304" pitchFamily="18" charset="0"/>
              </a:rPr>
              <a:t>a un’altezza di </a:t>
            </a:r>
            <a:r>
              <a:rPr lang="it-IT" sz="2000" b="1" dirty="0">
                <a:latin typeface="Century Schoolbook" panose="02040604050505020304" pitchFamily="18" charset="0"/>
              </a:rPr>
              <a:t>90km</a:t>
            </a:r>
            <a:r>
              <a:rPr lang="it-IT" dirty="0">
                <a:latin typeface="Century Schoolbook" panose="02040604050505020304" pitchFamily="18" charset="0"/>
              </a:rPr>
              <a:t>; possono espandersi fino a 300km. Durano all’incirca 1ms.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7182C3-9C94-4321-8675-EFB4FB0A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2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8"/>
    </mc:Choice>
    <mc:Fallback xmlns="">
      <p:transition spd="slow" advTm="5709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945CE3-0593-436A-97AB-004D08F22DE2}"/>
              </a:ext>
            </a:extLst>
          </p:cNvPr>
          <p:cNvSpPr txBox="1"/>
          <p:nvPr/>
        </p:nvSpPr>
        <p:spPr>
          <a:xfrm>
            <a:off x="2219739" y="371062"/>
            <a:ext cx="77525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entury Schoolbook" panose="02040604050505020304" pitchFamily="18" charset="0"/>
              </a:rPr>
              <a:t>Risultato della sincronizzazione: fulmini della prima orbita visti da ASIM e da Mini-EUSO</a:t>
            </a:r>
          </a:p>
          <a:p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4145210D-F55A-4DCF-B2B3-57131BBE5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502504"/>
              </p:ext>
            </p:extLst>
          </p:nvPr>
        </p:nvGraphicFramePr>
        <p:xfrm>
          <a:off x="950458" y="1602168"/>
          <a:ext cx="10291083" cy="4160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8723">
                  <a:extLst>
                    <a:ext uri="{9D8B030D-6E8A-4147-A177-3AD203B41FA5}">
                      <a16:colId xmlns:a16="http://schemas.microsoft.com/office/drawing/2014/main" val="3787179867"/>
                    </a:ext>
                  </a:extLst>
                </a:gridCol>
                <a:gridCol w="1399464">
                  <a:extLst>
                    <a:ext uri="{9D8B030D-6E8A-4147-A177-3AD203B41FA5}">
                      <a16:colId xmlns:a16="http://schemas.microsoft.com/office/drawing/2014/main" val="2573578940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1040443504"/>
                    </a:ext>
                  </a:extLst>
                </a:gridCol>
                <a:gridCol w="1554961">
                  <a:extLst>
                    <a:ext uri="{9D8B030D-6E8A-4147-A177-3AD203B41FA5}">
                      <a16:colId xmlns:a16="http://schemas.microsoft.com/office/drawing/2014/main" val="41975126"/>
                    </a:ext>
                  </a:extLst>
                </a:gridCol>
                <a:gridCol w="1495485">
                  <a:extLst>
                    <a:ext uri="{9D8B030D-6E8A-4147-A177-3AD203B41FA5}">
                      <a16:colId xmlns:a16="http://schemas.microsoft.com/office/drawing/2014/main" val="1959077094"/>
                    </a:ext>
                  </a:extLst>
                </a:gridCol>
                <a:gridCol w="3889280">
                  <a:extLst>
                    <a:ext uri="{9D8B030D-6E8A-4147-A177-3AD203B41FA5}">
                      <a16:colId xmlns:a16="http://schemas.microsoft.com/office/drawing/2014/main" val="882698550"/>
                    </a:ext>
                  </a:extLst>
                </a:gridCol>
              </a:tblGrid>
              <a:tr h="2634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Mini-EUSO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Tempi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Visto in D1?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834849047"/>
                  </a:ext>
                </a:extLst>
              </a:tr>
              <a:tr h="2326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18:11:00.701576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3704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18:10:57.9590213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3629-GTU 3720]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786416707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18:11:01.450368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3722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18:10:58.6962931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±2GTU [GTU 3720]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3401365479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18:11:02.367172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3744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18:10:59.5974147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3720-GTU 3861]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363710071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18:11:02.867966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3757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18:11:00.1298957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3720-GTU 3861]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3767267143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18:11:05.951153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18:11:03.2019012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3720-GTU 3861]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460546901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18:11:08.784732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3901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18:11:06.0281370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3863-GTU 3968]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2345797153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18:11:17.282884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18:11:14.5478134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±1GTU [GTU 4108]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2810919610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18:11:20.449268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18:11:17.7017391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4108-GTU 4245]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124379609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18:11:23.033239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4249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18:11:20.2822144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±4GTU [GTU 4245]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2178274636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18:11:25.282833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18:11:22.5350184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4245-GTU 4420]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2115701851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18:11:30.116403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4422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18:11:27.3682976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±2GTU [GTU 4420]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1048455644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18:11:33.033190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4493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18:11:30.2764535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±3GTU [GTU 4490]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2426424694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18:11:41.865733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4709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18:11:39.1238198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4700-GTU 4740]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3876866073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18:11:44.948907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4784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18:11:42.1958160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4772-GTU 4867]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533554263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18:11:48.364881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18:11:45.5954926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477037867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18:11:48.701285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4876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18:11:45.9641333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4867-GTU 5016]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2415497131"/>
                  </a:ext>
                </a:extLst>
              </a:tr>
              <a:tr h="2290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18:11:54.701251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5022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18:11:51.9442947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±2GTU [GTU 5120]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523" marR="8523" marT="8523" marB="0" anchor="b"/>
                </a:tc>
                <a:extLst>
                  <a:ext uri="{0D108BD9-81ED-4DB2-BD59-A6C34878D82A}">
                    <a16:rowId xmlns:a16="http://schemas.microsoft.com/office/drawing/2014/main" val="2574177028"/>
                  </a:ext>
                </a:extLst>
              </a:tr>
            </a:tbl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18F944-CD81-4F11-B418-A7641783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518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802987-4DB1-4D5F-9DE3-13F05D275B4B}"/>
              </a:ext>
            </a:extLst>
          </p:cNvPr>
          <p:cNvSpPr txBox="1"/>
          <p:nvPr/>
        </p:nvSpPr>
        <p:spPr>
          <a:xfrm>
            <a:off x="2445026" y="198783"/>
            <a:ext cx="73019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entury Schoolbook" panose="02040604050505020304" pitchFamily="18" charset="0"/>
              </a:rPr>
              <a:t>Risultato della sincronizzazione: fulmini della terza orbita visti da ASIM e da Mini-EUSO</a:t>
            </a:r>
          </a:p>
          <a:p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99E34271-B5D8-4DEB-B102-930268E32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786792"/>
              </p:ext>
            </p:extLst>
          </p:nvPr>
        </p:nvGraphicFramePr>
        <p:xfrm>
          <a:off x="710687" y="1056877"/>
          <a:ext cx="10770626" cy="5602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617">
                  <a:extLst>
                    <a:ext uri="{9D8B030D-6E8A-4147-A177-3AD203B41FA5}">
                      <a16:colId xmlns:a16="http://schemas.microsoft.com/office/drawing/2014/main" val="2167679211"/>
                    </a:ext>
                  </a:extLst>
                </a:gridCol>
                <a:gridCol w="1696279">
                  <a:extLst>
                    <a:ext uri="{9D8B030D-6E8A-4147-A177-3AD203B41FA5}">
                      <a16:colId xmlns:a16="http://schemas.microsoft.com/office/drawing/2014/main" val="3294702559"/>
                    </a:ext>
                  </a:extLst>
                </a:gridCol>
                <a:gridCol w="901147">
                  <a:extLst>
                    <a:ext uri="{9D8B030D-6E8A-4147-A177-3AD203B41FA5}">
                      <a16:colId xmlns:a16="http://schemas.microsoft.com/office/drawing/2014/main" val="2222986665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3422777620"/>
                    </a:ext>
                  </a:extLst>
                </a:gridCol>
                <a:gridCol w="1537252">
                  <a:extLst>
                    <a:ext uri="{9D8B030D-6E8A-4147-A177-3AD203B41FA5}">
                      <a16:colId xmlns:a16="http://schemas.microsoft.com/office/drawing/2014/main" val="268164614"/>
                    </a:ext>
                  </a:extLst>
                </a:gridCol>
                <a:gridCol w="3861313">
                  <a:extLst>
                    <a:ext uri="{9D8B030D-6E8A-4147-A177-3AD203B41FA5}">
                      <a16:colId xmlns:a16="http://schemas.microsoft.com/office/drawing/2014/main" val="608944826"/>
                    </a:ext>
                  </a:extLst>
                </a:gridCol>
              </a:tblGrid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ASIM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GTU D3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 Mini-EUSO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Differenza Tempi [s]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Visto in D1?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896683158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21:05:25.611000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21:05:23.1286187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258-GTU 384]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585646420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21:05:26.026997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21:05:23.5791795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258-GTU 384]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2239726102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21:06:20.943797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1690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21:06:18.4655745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1665-GTU 1792]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127038804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21:06:36.358796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2067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21:06:33.9074938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2050-GTU 2176]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2472832762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21:06:37.025996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21:06:34.5628550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2050-GTU 2176]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71045533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21:06:37.109195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21:06:34.6447752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2050-GTU 2176]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1393570139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21:06:38.441989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2118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21:06:35.9964576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2050-GTU 2176]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2880980703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21:06:39.441993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21:06:36.9794993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2050-GTU 2176]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2172442019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21:06:42.025995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21:06:39.5599747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2177-GTU 2304]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956837488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21:06:42.610000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21:06:40.1334157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2177-GTU 2304]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170446364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21:06:43.275594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2236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21:06:40.8297369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2177-GTU 2304]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586236175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21:06:47.025995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21:06:44.5570941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2307-GTU 2432]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66462284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21:06:49.693199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21:06:47.2194989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2307-GTU 2432]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1728317049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21:06:50.358794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21:06:47.9158201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2307-GTU 2432]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49077933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21:06:52.612000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2464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21:06:50.1686149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2433-GTU 2566]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2206211757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21:06:53.527191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2486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21:06:51.0697365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2433-GTU 2566]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2038525674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21:06:53.944797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2496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21:06:51.4793372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2433-GTU 2566]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932151070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21:06:56.111199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2549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21:06:53.6502211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2433-GTU 2566]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927738051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21:06:56.944795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21:06:54.4694130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±3GTU [GTU 2566]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1565613981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21:06:57.443987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2582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21:06:55.0018940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2566-GTU 2689]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775294702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21:06:58.443993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2606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21:06:55.9849358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2566-GTU 2689]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683925363"/>
                  </a:ext>
                </a:extLst>
              </a:tr>
              <a:tr h="243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8215" marR="8215" marT="82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1910384868"/>
                  </a:ext>
                </a:extLst>
              </a:tr>
            </a:tbl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ECF5EAC-C76C-4496-8A2B-C40F5CBB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483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2F8A6BC-AA46-436C-A050-8C178E7A6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303043"/>
              </p:ext>
            </p:extLst>
          </p:nvPr>
        </p:nvGraphicFramePr>
        <p:xfrm>
          <a:off x="490349" y="392472"/>
          <a:ext cx="11211301" cy="6073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8451">
                  <a:extLst>
                    <a:ext uri="{9D8B030D-6E8A-4147-A177-3AD203B41FA5}">
                      <a16:colId xmlns:a16="http://schemas.microsoft.com/office/drawing/2014/main" val="3163516643"/>
                    </a:ext>
                  </a:extLst>
                </a:gridCol>
                <a:gridCol w="1378226">
                  <a:extLst>
                    <a:ext uri="{9D8B030D-6E8A-4147-A177-3AD203B41FA5}">
                      <a16:colId xmlns:a16="http://schemas.microsoft.com/office/drawing/2014/main" val="3573208207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val="1779330304"/>
                    </a:ext>
                  </a:extLst>
                </a:gridCol>
                <a:gridCol w="1789043">
                  <a:extLst>
                    <a:ext uri="{9D8B030D-6E8A-4147-A177-3AD203B41FA5}">
                      <a16:colId xmlns:a16="http://schemas.microsoft.com/office/drawing/2014/main" val="1338848616"/>
                    </a:ext>
                  </a:extLst>
                </a:gridCol>
                <a:gridCol w="1126435">
                  <a:extLst>
                    <a:ext uri="{9D8B030D-6E8A-4147-A177-3AD203B41FA5}">
                      <a16:colId xmlns:a16="http://schemas.microsoft.com/office/drawing/2014/main" val="2317450829"/>
                    </a:ext>
                  </a:extLst>
                </a:gridCol>
                <a:gridCol w="4386450">
                  <a:extLst>
                    <a:ext uri="{9D8B030D-6E8A-4147-A177-3AD203B41FA5}">
                      <a16:colId xmlns:a16="http://schemas.microsoft.com/office/drawing/2014/main" val="1040139480"/>
                    </a:ext>
                  </a:extLst>
                </a:gridCol>
              </a:tblGrid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012128594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21:06:59.695199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2636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21:06:57.213738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2566-GTU 2689]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969663776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21:07:00.360793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2653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21:06:57.9100592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2566-GTU 2689]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410535003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21:07:03.612000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2732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21:07:01.1458957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2566-GTU 2689]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430382428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21:07:05.944798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2789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21:07:03.4806199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2566-GTU 2689]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944846265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21:07:07.527188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2828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21:07:05.0780535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2818-GTU 2944]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076651166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21:07:08.276596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21:07:05.8153348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2818-GTU 2944]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829290682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21:07:09.943797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2887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21:07:07.4946978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2818-GTU 2944]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2732867799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21:07:11.943797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2936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21:07:09.5017414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2818-GTU 2944]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519553972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21:07:13.026995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21:07:10.5666938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455345677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21:07:13.442990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2972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21:07:10.9762945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203596269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21:07:13.777398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21:07:11.3039751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403409486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21:07:14.026996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21:07:11.5497355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637389087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21:07:14.611000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21:07:12.1641366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349807933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21:07:14.943798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21:07:12.4918172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2295288077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21:07:16.026996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3035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21:07:13.5567791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256136322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21:07:16.442993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3045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21:07:13.9663799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2945-GTU 3072]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2578971991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21:07:18.943796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3106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21:07:16.4649351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3073-GTU 3200]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2059012131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21:07:19.276592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3115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21:07:16.8335757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3073-GTU 3200]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537283980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21:07:19.694199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3125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21:07:17.2431765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3073-GTU 3200]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573917025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21:07:23.943796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3228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21:07:21.4620545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3201-GTU 3328]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328377632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21:07:25.943798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3277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21:07:23.4690981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3201-GTU 3328]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2152125352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21:07:28.110197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3330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21:07:25.6399727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Sì, con errore ±1GTU [GTU 3329]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4080244366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21:07:28.359796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3336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21:07:25.8857331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3329-GTU 3456]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29866350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21:07:28.777398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21:07:26.2953339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3329-GTU 3456]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732856957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21:07:29.442991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21:07:26.9916551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3329-GTU 3456]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1052980761"/>
                  </a:ext>
                </a:extLst>
              </a:tr>
              <a:tr h="2249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30/12/2019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21:07:29.943797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21:07:27.4831760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No, ricade nel tempo morto [GTU 3329-GTU 3456]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extLst>
                  <a:ext uri="{0D108BD9-81ED-4DB2-BD59-A6C34878D82A}">
                    <a16:rowId xmlns:a16="http://schemas.microsoft.com/office/drawing/2014/main" val="3731549966"/>
                  </a:ext>
                </a:extLst>
              </a:tr>
            </a:tbl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A39416D-FEFB-4A51-97EC-53CF1EAA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16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AA7466-0DB2-4C59-BEFD-455293920473}"/>
              </a:ext>
            </a:extLst>
          </p:cNvPr>
          <p:cNvSpPr txBox="1"/>
          <p:nvPr/>
        </p:nvSpPr>
        <p:spPr>
          <a:xfrm>
            <a:off x="2259495" y="463826"/>
            <a:ext cx="767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Gli ELVE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B15A87-21F3-4657-AC8F-A9A941A95D26}"/>
              </a:ext>
            </a:extLst>
          </p:cNvPr>
          <p:cNvSpPr txBox="1"/>
          <p:nvPr/>
        </p:nvSpPr>
        <p:spPr>
          <a:xfrm>
            <a:off x="463825" y="4814716"/>
            <a:ext cx="90909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000" b="1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di rilevamenti degli </a:t>
            </a:r>
            <a:r>
              <a:rPr lang="it-IT" sz="1800" b="1" dirty="0" err="1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elve</a:t>
            </a:r>
            <a:r>
              <a:rPr lang="it-IT" sz="1800" b="1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aumenta</a:t>
            </a:r>
            <a:r>
              <a:rPr lang="it-IT" sz="18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quando la temperatura della </a:t>
            </a:r>
            <a:r>
              <a:rPr lang="it-IT" sz="2000" b="1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superficie del mare </a:t>
            </a:r>
            <a:r>
              <a:rPr lang="it-IT" sz="18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raggiunge i </a:t>
            </a:r>
            <a:r>
              <a:rPr lang="it-IT" sz="2000" b="1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 °C</a:t>
            </a:r>
            <a:r>
              <a:rPr lang="it-IT" sz="18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manifestando dunque un collegamento fra l’oceano e la ionosfera.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E71716-B035-4B7E-86BE-FAA337AFDACF}"/>
              </a:ext>
            </a:extLst>
          </p:cNvPr>
          <p:cNvSpPr txBox="1"/>
          <p:nvPr/>
        </p:nvSpPr>
        <p:spPr>
          <a:xfrm>
            <a:off x="463825" y="1417983"/>
            <a:ext cx="6374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Century Schoolbook" panose="02040604050505020304" pitchFamily="18" charset="0"/>
              </a:rPr>
              <a:t>ELVES</a:t>
            </a:r>
            <a:r>
              <a:rPr lang="it-IT" dirty="0">
                <a:latin typeface="Century Schoolbook" panose="02040604050505020304" pitchFamily="18" charset="0"/>
              </a:rPr>
              <a:t> è l’acronimo di «</a:t>
            </a:r>
            <a:r>
              <a:rPr lang="it-IT" dirty="0" err="1">
                <a:latin typeface="Century Schoolbook" panose="02040604050505020304" pitchFamily="18" charset="0"/>
              </a:rPr>
              <a:t>Emissions</a:t>
            </a:r>
            <a:r>
              <a:rPr lang="it-IT" dirty="0">
                <a:latin typeface="Century Schoolbook" panose="02040604050505020304" pitchFamily="18" charset="0"/>
              </a:rPr>
              <a:t> of Light and </a:t>
            </a:r>
            <a:r>
              <a:rPr lang="it-IT" dirty="0" err="1">
                <a:latin typeface="Century Schoolbook" panose="02040604050505020304" pitchFamily="18" charset="0"/>
              </a:rPr>
              <a:t>Very</a:t>
            </a:r>
            <a:r>
              <a:rPr lang="it-IT" dirty="0">
                <a:latin typeface="Century Schoolbook" panose="02040604050505020304" pitchFamily="18" charset="0"/>
              </a:rPr>
              <a:t> low frequency </a:t>
            </a:r>
            <a:r>
              <a:rPr lang="it-IT" dirty="0" err="1">
                <a:latin typeface="Century Schoolbook" panose="02040604050505020304" pitchFamily="18" charset="0"/>
              </a:rPr>
              <a:t>perturbations</a:t>
            </a:r>
            <a:r>
              <a:rPr lang="it-IT" dirty="0">
                <a:latin typeface="Century Schoolbook" panose="02040604050505020304" pitchFamily="18" charset="0"/>
              </a:rPr>
              <a:t> due to </a:t>
            </a:r>
            <a:r>
              <a:rPr lang="it-IT" dirty="0" err="1">
                <a:latin typeface="Century Schoolbook" panose="02040604050505020304" pitchFamily="18" charset="0"/>
              </a:rPr>
              <a:t>Electromagnetic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dirty="0" err="1">
                <a:latin typeface="Century Schoolbook" panose="02040604050505020304" pitchFamily="18" charset="0"/>
              </a:rPr>
              <a:t>pulse</a:t>
            </a:r>
            <a:r>
              <a:rPr lang="it-IT" dirty="0">
                <a:latin typeface="Century Schoolbook" panose="02040604050505020304" pitchFamily="18" charset="0"/>
              </a:rPr>
              <a:t> Sources» e ciò si riferisce al loro </a:t>
            </a:r>
            <a:r>
              <a:rPr lang="it-IT" sz="2000" b="1" dirty="0">
                <a:latin typeface="Century Schoolbook" panose="02040604050505020304" pitchFamily="18" charset="0"/>
              </a:rPr>
              <a:t>processo di produzione</a:t>
            </a:r>
            <a:r>
              <a:rPr lang="it-IT" dirty="0">
                <a:latin typeface="Century Schoolbook" panose="02040604050505020304" pitchFamily="18" charset="0"/>
              </a:rPr>
              <a:t>: si intendono cioè emissioni luminose dovute all’eccitamento di specie neutre, presenti nella ionosfera (</a:t>
            </a:r>
            <a:r>
              <a:rPr lang="it-IT" sz="18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1800" baseline="-250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8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O</a:t>
            </a:r>
            <a:r>
              <a:rPr lang="it-IT" sz="1800" baseline="-250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it-IT" dirty="0">
                <a:latin typeface="Century Schoolbook" panose="02040604050505020304" pitchFamily="18" charset="0"/>
              </a:rPr>
              <a:t>), a causa della collisione di elettroni liberi accelerati dalle scariche dei fulmini nella bassa ionosfera.</a:t>
            </a:r>
            <a:endParaRPr lang="en-US" dirty="0">
              <a:latin typeface="Century Schoolbook" panose="02040604050505020304" pitchFamily="18" charset="0"/>
            </a:endParaRP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D90C73-28B3-4799-8655-F27E3C1FA85A}"/>
              </a:ext>
            </a:extLst>
          </p:cNvPr>
          <p:cNvSpPr txBox="1"/>
          <p:nvPr/>
        </p:nvSpPr>
        <p:spPr>
          <a:xfrm>
            <a:off x="463825" y="4034133"/>
            <a:ext cx="974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primo </a:t>
            </a:r>
            <a:r>
              <a:rPr lang="it-IT" dirty="0" err="1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elve</a:t>
            </a:r>
            <a:r>
              <a:rPr lang="it-IT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è stato fotografato</a:t>
            </a:r>
            <a:r>
              <a:rPr lang="it-IT" sz="18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nel 1991 dallo Space Shuttle.</a:t>
            </a:r>
            <a:endParaRPr lang="it-IT" dirty="0"/>
          </a:p>
        </p:txBody>
      </p:sp>
      <p:pic>
        <p:nvPicPr>
          <p:cNvPr id="8" name="Immagine 7" descr="Immagine che contiene natura, esterni, cielo, notte&#10;&#10;Descrizione generata automaticamente">
            <a:extLst>
              <a:ext uri="{FF2B5EF4-FFF2-40B4-BE49-F238E27FC236}">
                <a16:creationId xmlns:a16="http://schemas.microsoft.com/office/drawing/2014/main" id="{F8E3A9F9-873A-4244-9F1C-373020F2D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22" y="1274257"/>
            <a:ext cx="4790450" cy="2695059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A44A5E7-897C-46CD-8B0E-692E71D0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1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7"/>
    </mc:Choice>
    <mc:Fallback xmlns="">
      <p:transition spd="slow" advTm="411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1D9100-0C81-4384-B9AE-C011996E3A2E}"/>
              </a:ext>
            </a:extLst>
          </p:cNvPr>
          <p:cNvSpPr txBox="1"/>
          <p:nvPr/>
        </p:nvSpPr>
        <p:spPr>
          <a:xfrm>
            <a:off x="1575329" y="487910"/>
            <a:ext cx="90413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Century Schoolbook" panose="02040604050505020304" pitchFamily="18" charset="0"/>
              </a:rPr>
              <a:t>Distribuzione globale dei fulmini e degli </a:t>
            </a:r>
            <a:r>
              <a:rPr lang="it-IT" sz="3200" dirty="0" err="1">
                <a:latin typeface="Century Schoolbook" panose="02040604050505020304" pitchFamily="18" charset="0"/>
              </a:rPr>
              <a:t>elve</a:t>
            </a:r>
            <a:endParaRPr lang="it-IT" sz="1600" dirty="0">
              <a:latin typeface="Century Schoolbook" panose="02040604050505020304" pitchFamily="18" charset="0"/>
            </a:endParaRPr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C6CBE43-E1D3-4B50-86F8-A150FF23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6</a:t>
            </a:fld>
            <a:endParaRPr lang="it-IT"/>
          </a:p>
        </p:txBody>
      </p:sp>
      <p:pic>
        <p:nvPicPr>
          <p:cNvPr id="5" name="Immagine 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C32634A4-04F8-457D-B835-5E20E4210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8" y="1788145"/>
            <a:ext cx="6947883" cy="3507185"/>
          </a:xfrm>
          <a:prstGeom prst="rect">
            <a:avLst/>
          </a:prstGeom>
        </p:spPr>
      </p:pic>
      <p:pic>
        <p:nvPicPr>
          <p:cNvPr id="9" name="Immagine 8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F6959FF-B980-43A6-BF89-9C3A71D9D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53706" r="3575" b="2746"/>
          <a:stretch/>
        </p:blipFill>
        <p:spPr>
          <a:xfrm>
            <a:off x="8198997" y="3707395"/>
            <a:ext cx="3153565" cy="1587935"/>
          </a:xfrm>
          <a:prstGeom prst="rect">
            <a:avLst/>
          </a:prstGeom>
        </p:spPr>
      </p:pic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9885971-BF9F-4553-A4C3-8D54CF461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2833" r="3665" b="54216"/>
          <a:stretch/>
        </p:blipFill>
        <p:spPr>
          <a:xfrm>
            <a:off x="8167150" y="1784554"/>
            <a:ext cx="3153565" cy="156642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D54623-03CB-4DD8-91DE-CE95A7A34DB1}"/>
              </a:ext>
            </a:extLst>
          </p:cNvPr>
          <p:cNvSpPr txBox="1"/>
          <p:nvPr/>
        </p:nvSpPr>
        <p:spPr>
          <a:xfrm>
            <a:off x="8385982" y="1546642"/>
            <a:ext cx="2715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Century Schoolbook" panose="02040604050505020304" pitchFamily="18" charset="0"/>
              </a:rPr>
              <a:t>Distribuzione Globale degli ELVE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E28E53-35EF-4A6C-8532-A2C268237751}"/>
              </a:ext>
            </a:extLst>
          </p:cNvPr>
          <p:cNvSpPr txBox="1"/>
          <p:nvPr/>
        </p:nvSpPr>
        <p:spPr>
          <a:xfrm>
            <a:off x="7928781" y="3479002"/>
            <a:ext cx="363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Century Schoolbook" panose="02040604050505020304" pitchFamily="18" charset="0"/>
              </a:rPr>
              <a:t>Temperatura della superficie del mare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C67F3A-02FA-4FC3-A313-000360B7F797}"/>
              </a:ext>
            </a:extLst>
          </p:cNvPr>
          <p:cNvSpPr txBox="1"/>
          <p:nvPr/>
        </p:nvSpPr>
        <p:spPr>
          <a:xfrm>
            <a:off x="1090114" y="1378004"/>
            <a:ext cx="5773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entury Schoolbook" panose="02040604050505020304" pitchFamily="18" charset="0"/>
              </a:rPr>
              <a:t>Distribuzione annuale dei fulmini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1196C6A-9258-49AD-80A7-04E597414019}"/>
              </a:ext>
            </a:extLst>
          </p:cNvPr>
          <p:cNvSpPr txBox="1"/>
          <p:nvPr/>
        </p:nvSpPr>
        <p:spPr>
          <a:xfrm>
            <a:off x="581926" y="6332247"/>
            <a:ext cx="1051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Schoolbook" panose="02040604050505020304" pitchFamily="18" charset="0"/>
              </a:rPr>
              <a:t>Immagini prese dall’articolo </a:t>
            </a:r>
            <a:r>
              <a:rPr lang="en-GB" sz="14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“Global distributions and occurrence rates of transient luminous events”, Chen et al, 2008.</a:t>
            </a:r>
            <a:endParaRPr lang="it-IT" sz="1400" dirty="0">
              <a:latin typeface="Century Schoolbook" panose="020406040505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804298-41B2-4372-8BB9-625AA9541908}"/>
              </a:ext>
            </a:extLst>
          </p:cNvPr>
          <p:cNvSpPr txBox="1"/>
          <p:nvPr/>
        </p:nvSpPr>
        <p:spPr>
          <a:xfrm>
            <a:off x="370953" y="5613783"/>
            <a:ext cx="8718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I TLE mediamente vengono simulati una volta ogni 1000 fulmini: gli </a:t>
            </a:r>
            <a:r>
              <a:rPr lang="it-IT" sz="1600" dirty="0" err="1">
                <a:latin typeface="Century Schoolbook" panose="02040604050505020304" pitchFamily="18" charset="0"/>
              </a:rPr>
              <a:t>elve</a:t>
            </a:r>
            <a:r>
              <a:rPr lang="it-IT" sz="1600" dirty="0">
                <a:latin typeface="Century Schoolbook" panose="02040604050505020304" pitchFamily="18" charset="0"/>
              </a:rPr>
              <a:t> 6-10 volte tanto.</a:t>
            </a:r>
          </a:p>
        </p:txBody>
      </p:sp>
    </p:spTree>
    <p:extLst>
      <p:ext uri="{BB962C8B-B14F-4D97-AF65-F5344CB8AC3E}">
        <p14:creationId xmlns:p14="http://schemas.microsoft.com/office/powerpoint/2010/main" val="4378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87"/>
    </mc:Choice>
    <mc:Fallback xmlns="">
      <p:transition spd="slow" advTm="841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D39E80-C882-469B-8084-ED10D1E5459C}"/>
              </a:ext>
            </a:extLst>
          </p:cNvPr>
          <p:cNvSpPr txBox="1"/>
          <p:nvPr/>
        </p:nvSpPr>
        <p:spPr>
          <a:xfrm>
            <a:off x="2093843" y="555727"/>
            <a:ext cx="800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L’esperimento ASIM</a:t>
            </a:r>
          </a:p>
        </p:txBody>
      </p:sp>
      <p:pic>
        <p:nvPicPr>
          <p:cNvPr id="6" name="Immagine 5" descr="Immagine che contiene satellite, trasporto&#10;&#10;Descrizione generata automaticamente">
            <a:extLst>
              <a:ext uri="{FF2B5EF4-FFF2-40B4-BE49-F238E27FC236}">
                <a16:creationId xmlns:a16="http://schemas.microsoft.com/office/drawing/2014/main" id="{4671FE69-0A0C-44AF-91E1-D58430C0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" y="1955513"/>
            <a:ext cx="5247249" cy="294697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FFE6C5-48D1-4E2D-B7E4-AF761B8FAD92}"/>
              </a:ext>
            </a:extLst>
          </p:cNvPr>
          <p:cNvSpPr txBox="1"/>
          <p:nvPr/>
        </p:nvSpPr>
        <p:spPr>
          <a:xfrm>
            <a:off x="6095999" y="1955513"/>
            <a:ext cx="52472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Century Schoolbook" panose="02040604050505020304" pitchFamily="18" charset="0"/>
              </a:rPr>
              <a:t>ASIM</a:t>
            </a:r>
            <a:r>
              <a:rPr lang="it-IT" dirty="0">
                <a:latin typeface="Century Schoolbook" panose="02040604050505020304" pitchFamily="18" charset="0"/>
              </a:rPr>
              <a:t> (Atmosphere-Space Interactions Monitor) è un esperimento posto esternamente al modulo Columbus dell’ISS dall’aprile 2018. </a:t>
            </a:r>
          </a:p>
          <a:p>
            <a:endParaRPr lang="it-IT" dirty="0">
              <a:latin typeface="Century Schoolbook" panose="020406040505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0BDE06-90D2-43E0-9C89-997E24630EA4}"/>
              </a:ext>
            </a:extLst>
          </p:cNvPr>
          <p:cNvSpPr txBox="1"/>
          <p:nvPr/>
        </p:nvSpPr>
        <p:spPr>
          <a:xfrm>
            <a:off x="6095999" y="3103269"/>
            <a:ext cx="4876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L’obiettivo principale è </a:t>
            </a:r>
            <a:r>
              <a:rPr lang="it-IT" sz="2000" b="1" dirty="0">
                <a:latin typeface="Century Schoolbook" panose="02040604050505020304" pitchFamily="18" charset="0"/>
              </a:rPr>
              <a:t>studiare l’attività elettrica durante i temporali</a:t>
            </a:r>
            <a:r>
              <a:rPr lang="it-IT" dirty="0">
                <a:latin typeface="Century Schoolbook" panose="02040604050505020304" pitchFamily="18" charset="0"/>
              </a:rPr>
              <a:t>, come i fulmini e i TLE, osservando le emissioni ad essi associate nelle bande del vicino infrarosso, UV, X, gamma.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540CFE-A88A-495C-AD58-40AE9B99B3F5}"/>
              </a:ext>
            </a:extLst>
          </p:cNvPr>
          <p:cNvSpPr txBox="1"/>
          <p:nvPr/>
        </p:nvSpPr>
        <p:spPr>
          <a:xfrm>
            <a:off x="464233" y="5219114"/>
            <a:ext cx="93158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Formato da due moduli: il </a:t>
            </a:r>
            <a:r>
              <a:rPr lang="it-IT" sz="2000" b="1" dirty="0">
                <a:latin typeface="Century Schoolbook" panose="02040604050505020304" pitchFamily="18" charset="0"/>
              </a:rPr>
              <a:t>Modular Multi-</a:t>
            </a:r>
            <a:r>
              <a:rPr lang="it-IT" sz="2000" b="1" dirty="0" err="1">
                <a:latin typeface="Century Schoolbook" panose="02040604050505020304" pitchFamily="18" charset="0"/>
              </a:rPr>
              <a:t>spectral</a:t>
            </a:r>
            <a:r>
              <a:rPr lang="it-IT" sz="2000" b="1" dirty="0">
                <a:latin typeface="Century Schoolbook" panose="02040604050505020304" pitchFamily="18" charset="0"/>
              </a:rPr>
              <a:t> Imaging Array </a:t>
            </a:r>
            <a:r>
              <a:rPr lang="it-IT" dirty="0">
                <a:latin typeface="Century Schoolbook" panose="02040604050505020304" pitchFamily="18" charset="0"/>
              </a:rPr>
              <a:t>(MMIA), composto da due camere e tre fotometri, e il Modular X-</a:t>
            </a:r>
            <a:r>
              <a:rPr lang="it-IT" dirty="0" err="1">
                <a:latin typeface="Century Schoolbook" panose="02040604050505020304" pitchFamily="18" charset="0"/>
              </a:rPr>
              <a:t>ray</a:t>
            </a:r>
            <a:r>
              <a:rPr lang="it-IT" dirty="0">
                <a:latin typeface="Century Schoolbook" panose="02040604050505020304" pitchFamily="18" charset="0"/>
              </a:rPr>
              <a:t> e Gamma-</a:t>
            </a:r>
            <a:r>
              <a:rPr lang="it-IT" dirty="0" err="1">
                <a:latin typeface="Century Schoolbook" panose="02040604050505020304" pitchFamily="18" charset="0"/>
              </a:rPr>
              <a:t>ray</a:t>
            </a:r>
            <a:r>
              <a:rPr lang="it-IT" dirty="0">
                <a:latin typeface="Century Schoolbook" panose="02040604050505020304" pitchFamily="18" charset="0"/>
              </a:rPr>
              <a:t> Sensor (MXGS).</a:t>
            </a: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ECDD50-F340-435D-AD90-31069B82665D}"/>
              </a:ext>
            </a:extLst>
          </p:cNvPr>
          <p:cNvSpPr txBox="1"/>
          <p:nvPr/>
        </p:nvSpPr>
        <p:spPr>
          <a:xfrm>
            <a:off x="464233" y="6238709"/>
            <a:ext cx="10508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MMIA è dotato di un campo di vista pari a 600kmx600km e una risoluzione temporale di 20ms.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BB4BE96-EC39-47B4-8425-F829A89C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3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9"/>
    </mc:Choice>
    <mc:Fallback xmlns="">
      <p:transition spd="slow" advTm="3417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D539E5-653D-4EFB-97D1-1C487463E6BC}"/>
              </a:ext>
            </a:extLst>
          </p:cNvPr>
          <p:cNvSpPr txBox="1"/>
          <p:nvPr/>
        </p:nvSpPr>
        <p:spPr>
          <a:xfrm>
            <a:off x="1928192" y="309122"/>
            <a:ext cx="8600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L’esperimento Mini-EUSO (1)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EB7C9D-EB4F-4A3A-BF2D-7B10599BB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368407" y="1219200"/>
            <a:ext cx="5074766" cy="471777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7FC3ED-5485-4552-A917-C08507D0EF19}"/>
              </a:ext>
            </a:extLst>
          </p:cNvPr>
          <p:cNvSpPr txBox="1"/>
          <p:nvPr/>
        </p:nvSpPr>
        <p:spPr>
          <a:xfrm>
            <a:off x="5954014" y="3730585"/>
            <a:ext cx="45748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Il suo </a:t>
            </a:r>
            <a:r>
              <a:rPr lang="it-IT" b="1" dirty="0">
                <a:latin typeface="Century Schoolbook" panose="02040604050505020304" pitchFamily="18" charset="0"/>
              </a:rPr>
              <a:t>obiettivo</a:t>
            </a:r>
            <a:r>
              <a:rPr lang="it-IT" sz="1600" dirty="0">
                <a:latin typeface="Century Schoolbook" panose="02040604050505020304" pitchFamily="18" charset="0"/>
              </a:rPr>
              <a:t> è il rilevamento delle emissioni della </a:t>
            </a:r>
            <a:r>
              <a:rPr lang="it-IT" b="1" dirty="0">
                <a:latin typeface="Century Schoolbook" panose="02040604050505020304" pitchFamily="18" charset="0"/>
              </a:rPr>
              <a:t>banda UV durante la notte</a:t>
            </a:r>
            <a:r>
              <a:rPr lang="it-IT" sz="1600" dirty="0">
                <a:latin typeface="Century Schoolbook" panose="02040604050505020304" pitchFamily="18" charset="0"/>
              </a:rPr>
              <a:t>. Ciò fornisce informazioni per lo studio di fenomeni atmosferici, come i transienti luminosi, di meteore e meteoriti...</a:t>
            </a:r>
            <a:endParaRPr lang="it-IT" sz="16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2F10E9C-7F93-494D-8135-E9CDE12E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8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65D51E-5B23-4700-AB8C-4599CB0D91EB}"/>
              </a:ext>
            </a:extLst>
          </p:cNvPr>
          <p:cNvSpPr txBox="1"/>
          <p:nvPr/>
        </p:nvSpPr>
        <p:spPr>
          <a:xfrm>
            <a:off x="5978009" y="1219200"/>
            <a:ext cx="49563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Il telescopio </a:t>
            </a:r>
            <a:r>
              <a:rPr lang="it-IT" b="1" dirty="0">
                <a:latin typeface="Century Schoolbook" panose="02040604050505020304" pitchFamily="18" charset="0"/>
              </a:rPr>
              <a:t>Mini-EUSO</a:t>
            </a:r>
            <a:r>
              <a:rPr lang="it-IT" sz="1600" dirty="0">
                <a:latin typeface="Century Schoolbook" panose="02040604050505020304" pitchFamily="18" charset="0"/>
              </a:rPr>
              <a:t> </a:t>
            </a:r>
            <a:r>
              <a:rPr lang="en-US" sz="1600" dirty="0">
                <a:latin typeface="Century Schoolbook" panose="02040604050505020304" pitchFamily="18" charset="0"/>
              </a:rPr>
              <a:t>(Multiwavelength Imaging New Instrument of Extreme Universe Space Observatory</a:t>
            </a:r>
            <a:r>
              <a:rPr lang="it-IT" sz="1600" dirty="0">
                <a:latin typeface="Century Schoolbook" panose="02040604050505020304" pitchFamily="18" charset="0"/>
              </a:rPr>
              <a:t>) è posto </a:t>
            </a:r>
            <a:r>
              <a:rPr lang="it-IT" b="1" dirty="0">
                <a:latin typeface="Century Schoolbook" panose="02040604050505020304" pitchFamily="18" charset="0"/>
              </a:rPr>
              <a:t>all’interno dell’ISS</a:t>
            </a:r>
            <a:r>
              <a:rPr lang="it-IT" sz="1600" dirty="0">
                <a:latin typeface="Century Schoolbook" panose="02040604050505020304" pitchFamily="18" charset="0"/>
              </a:rPr>
              <a:t>, sull’oblò del modulo russo </a:t>
            </a:r>
            <a:r>
              <a:rPr lang="it-IT" sz="1600" dirty="0" err="1">
                <a:latin typeface="Century Schoolbook" panose="02040604050505020304" pitchFamily="18" charset="0"/>
              </a:rPr>
              <a:t>Zvezda</a:t>
            </a:r>
            <a:r>
              <a:rPr lang="it-IT" sz="1600" dirty="0">
                <a:latin typeface="Century Schoolbook" panose="02040604050505020304" pitchFamily="18" charset="0"/>
              </a:rPr>
              <a:t>, ed è attivo dallo scorso ottobre, per un totale di circa </a:t>
            </a:r>
            <a:r>
              <a:rPr lang="it-IT" b="1" dirty="0">
                <a:latin typeface="Century Schoolbook" panose="02040604050505020304" pitchFamily="18" charset="0"/>
              </a:rPr>
              <a:t>40 ore di acquisizione dati</a:t>
            </a:r>
            <a:r>
              <a:rPr lang="it-IT" sz="1600" dirty="0">
                <a:latin typeface="Century Schoolbook" panose="02040604050505020304" pitchFamily="18" charset="0"/>
              </a:rPr>
              <a:t>.</a:t>
            </a:r>
            <a:endParaRPr lang="it-IT" sz="1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85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9"/>
    </mc:Choice>
    <mc:Fallback xmlns="">
      <p:transition spd="slow" advTm="3773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9000"/>
              </a:schemeClr>
            </a:gs>
            <a:gs pos="30000">
              <a:schemeClr val="bg2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6DF94B-C89C-4342-8572-A84D9D4F1691}"/>
              </a:ext>
            </a:extLst>
          </p:cNvPr>
          <p:cNvSpPr txBox="1"/>
          <p:nvPr/>
        </p:nvSpPr>
        <p:spPr>
          <a:xfrm>
            <a:off x="2445026" y="248704"/>
            <a:ext cx="7301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Century Schoolbook" panose="02040604050505020304" pitchFamily="18" charset="0"/>
              </a:rPr>
              <a:t>L’esperimento Mini-EUSO (2)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19E7EB0-49F1-43B6-9BB1-6F65F6B5D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8" y="1519166"/>
            <a:ext cx="3493682" cy="196935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6E4A9AC-EBB4-4562-A4B7-12B1F8DD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5677-D49E-4E08-A1D6-0E04149A6EA4}" type="slidenum">
              <a:rPr lang="it-IT" smtClean="0"/>
              <a:t>9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95EDD2-E8C1-41EB-9AD5-09F3222F2758}"/>
              </a:ext>
            </a:extLst>
          </p:cNvPr>
          <p:cNvSpPr txBox="1"/>
          <p:nvPr/>
        </p:nvSpPr>
        <p:spPr>
          <a:xfrm>
            <a:off x="3947582" y="1632486"/>
            <a:ext cx="5221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Specifiche dello strumento: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Ottica: 2 lenti di </a:t>
            </a:r>
            <a:r>
              <a:rPr lang="it-IT" sz="1600" dirty="0" err="1">
                <a:latin typeface="Century Schoolbook" panose="02040604050505020304" pitchFamily="18" charset="0"/>
              </a:rPr>
              <a:t>Fresnel</a:t>
            </a:r>
            <a:r>
              <a:rPr lang="it-IT" sz="1600" dirty="0">
                <a:latin typeface="Century Schoolbook" panose="02040604050505020304" pitchFamily="18" charset="0"/>
              </a:rPr>
              <a:t> (25cm di diametro).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Campo di vista 42°.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Area a terra 300kmx300km.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6E6AA6-4D2A-4880-B78E-675BE006188D}"/>
              </a:ext>
            </a:extLst>
          </p:cNvPr>
          <p:cNvSpPr txBox="1"/>
          <p:nvPr/>
        </p:nvSpPr>
        <p:spPr>
          <a:xfrm>
            <a:off x="3947582" y="4267534"/>
            <a:ext cx="4425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Schoolbook" panose="02040604050505020304" pitchFamily="18" charset="0"/>
              </a:rPr>
              <a:t>Modalità di acquisizione dati tramite tre scale temporali a diverse risoluzioni: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D1 a 2,5μs (128 frame temporali).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D2 a 320μs (128 frame temporali).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entury Schoolbook" panose="02040604050505020304" pitchFamily="18" charset="0"/>
              </a:rPr>
              <a:t>D3 a 40,96ms.</a:t>
            </a:r>
          </a:p>
        </p:txBody>
      </p:sp>
      <p:pic>
        <p:nvPicPr>
          <p:cNvPr id="6" name="Immagine 5" descr="Immagine che contiene esterni, sedendo, camion, bianco&#10;&#10;Descrizione generata automaticamente">
            <a:extLst>
              <a:ext uri="{FF2B5EF4-FFF2-40B4-BE49-F238E27FC236}">
                <a16:creationId xmlns:a16="http://schemas.microsoft.com/office/drawing/2014/main" id="{D0AC45A0-F325-485D-AE53-62C27D899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367618" y="4135113"/>
            <a:ext cx="3493682" cy="2123474"/>
          </a:xfrm>
          <a:prstGeom prst="rect">
            <a:avLst/>
          </a:prstGeom>
        </p:spPr>
      </p:pic>
      <p:pic>
        <p:nvPicPr>
          <p:cNvPr id="16" name="Immagine 15" descr="Immagine che contiene uomo, inpiedi, motore, motocicletta&#10;&#10;Descrizione generata automaticamente">
            <a:extLst>
              <a:ext uri="{FF2B5EF4-FFF2-40B4-BE49-F238E27FC236}">
                <a16:creationId xmlns:a16="http://schemas.microsoft.com/office/drawing/2014/main" id="{BE95593A-9D93-4D06-BBBF-B4432E198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02" y="1999137"/>
            <a:ext cx="2923131" cy="1648946"/>
          </a:xfrm>
          <a:prstGeom prst="rect">
            <a:avLst/>
          </a:prstGeom>
        </p:spPr>
      </p:pic>
      <p:pic>
        <p:nvPicPr>
          <p:cNvPr id="18" name="Immagine 17" descr="Immagine che contiene persona, uomo, interni, tenendo&#10;&#10;Descrizione generata automaticamente">
            <a:extLst>
              <a:ext uri="{FF2B5EF4-FFF2-40B4-BE49-F238E27FC236}">
                <a16:creationId xmlns:a16="http://schemas.microsoft.com/office/drawing/2014/main" id="{F18F6453-D440-4143-96C6-A9F5E3CF6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02" y="4120169"/>
            <a:ext cx="2923131" cy="164894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236C489-09AD-49FC-9A7F-022D671B9BA5}"/>
              </a:ext>
            </a:extLst>
          </p:cNvPr>
          <p:cNvSpPr txBox="1"/>
          <p:nvPr/>
        </p:nvSpPr>
        <p:spPr>
          <a:xfrm>
            <a:off x="9042655" y="3640884"/>
            <a:ext cx="161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entury Schoolbook" panose="02040604050505020304" pitchFamily="18" charset="0"/>
              </a:rPr>
              <a:t>Astronauti con Mini-EUSO sull’ISS</a:t>
            </a:r>
          </a:p>
        </p:txBody>
      </p:sp>
      <p:pic>
        <p:nvPicPr>
          <p:cNvPr id="21" name="Immagine 2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4052135-D231-4F4E-9EE9-D7E8CAAE71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3" t="12752" r="13264" b="12539"/>
          <a:stretch/>
        </p:blipFill>
        <p:spPr>
          <a:xfrm>
            <a:off x="9956573" y="644299"/>
            <a:ext cx="1140788" cy="11187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08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"/>
    </mc:Choice>
    <mc:Fallback xmlns="">
      <p:transition spd="slow" advTm="582"/>
    </mc:Fallback>
  </mc:AlternateContent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6754</TotalTime>
  <Words>4626</Words>
  <Application>Microsoft Office PowerPoint</Application>
  <PresentationFormat>Widescreen</PresentationFormat>
  <Paragraphs>1868</Paragraphs>
  <Slides>42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Century Schoolbook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Piccinini</dc:creator>
  <cp:lastModifiedBy>Giulia Piccinini</cp:lastModifiedBy>
  <cp:revision>235</cp:revision>
  <cp:lastPrinted>2020-07-10T09:45:05Z</cp:lastPrinted>
  <dcterms:created xsi:type="dcterms:W3CDTF">2020-06-19T19:00:34Z</dcterms:created>
  <dcterms:modified xsi:type="dcterms:W3CDTF">2020-07-20T08:33:18Z</dcterms:modified>
</cp:coreProperties>
</file>