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8" r:id="rId3"/>
    <p:sldId id="276" r:id="rId4"/>
    <p:sldId id="256" r:id="rId5"/>
    <p:sldId id="284" r:id="rId6"/>
    <p:sldId id="259" r:id="rId7"/>
    <p:sldId id="273" r:id="rId8"/>
    <p:sldId id="257" r:id="rId9"/>
    <p:sldId id="260" r:id="rId10"/>
    <p:sldId id="264" r:id="rId11"/>
    <p:sldId id="265" r:id="rId12"/>
    <p:sldId id="266" r:id="rId13"/>
    <p:sldId id="267" r:id="rId14"/>
    <p:sldId id="277" r:id="rId15"/>
    <p:sldId id="269" r:id="rId16"/>
    <p:sldId id="270" r:id="rId17"/>
    <p:sldId id="263" r:id="rId18"/>
    <p:sldId id="271" r:id="rId19"/>
    <p:sldId id="272" r:id="rId20"/>
    <p:sldId id="274" r:id="rId21"/>
    <p:sldId id="283" r:id="rId22"/>
    <p:sldId id="289" r:id="rId23"/>
    <p:sldId id="287" r:id="rId24"/>
    <p:sldId id="279" r:id="rId25"/>
    <p:sldId id="288" r:id="rId26"/>
    <p:sldId id="285" r:id="rId27"/>
    <p:sldId id="280" r:id="rId28"/>
    <p:sldId id="282" r:id="rId29"/>
    <p:sldId id="278" r:id="rId30"/>
    <p:sldId id="28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84E5C-3194-4875-96FD-430BE69D463B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D5227-FC13-45DA-82BD-E76AA46CF21F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074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D5227-FC13-45DA-82BD-E76AA46CF21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1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Conteggi per pixel per frame temporale da 2.5 us.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D5227-FC13-45DA-82BD-E76AA46CF21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564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Scala intensità  varia per </a:t>
            </a:r>
            <a:r>
              <a:rPr lang="en-US" dirty="0" err="1" smtClean="0"/>
              <a:t>risaltare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meteora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Aggiungere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Mettere</a:t>
            </a:r>
            <a:r>
              <a:rPr lang="en-US" baseline="0" dirty="0" smtClean="0"/>
              <a:t> Primo </a:t>
            </a:r>
            <a:r>
              <a:rPr lang="en-US" baseline="0" dirty="0" err="1" smtClean="0"/>
              <a:t>evento</a:t>
            </a:r>
            <a:r>
              <a:rPr lang="it-IT" baseline="0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Baidit</a:t>
            </a:r>
            <a:r>
              <a:rPr lang="en-US" baseline="0" dirty="0" smtClean="0"/>
              <a:t>, Sudan del </a:t>
            </a:r>
            <a:r>
              <a:rPr lang="en-US" baseline="0" dirty="0" err="1" smtClean="0"/>
              <a:t>Sud</a:t>
            </a:r>
            <a:r>
              <a:rPr lang="en-US" baseline="0" dirty="0" smtClean="0"/>
              <a:t> </a:t>
            </a:r>
            <a:r>
              <a:rPr lang="en-GB" dirty="0" smtClean="0"/>
              <a:t>06°33’N 31°45’E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D5227-FC13-45DA-82BD-E76AA46CF21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666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D5227-FC13-45DA-82BD-E76AA46CF21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973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D5227-FC13-45DA-82BD-E76AA46CF21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77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D5227-FC13-45DA-82BD-E76AA46CF21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2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260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81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162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AFA7A0-67AA-4632-AB69-71C14E974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67025"/>
            <a:ext cx="9144000" cy="2109788"/>
          </a:xfrm>
        </p:spPr>
        <p:txBody>
          <a:bodyPr anchor="b">
            <a:noAutofit/>
          </a:bodyPr>
          <a:lstStyle>
            <a:lvl1pPr algn="ctr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C5A12E1-A3D8-48FE-B1DE-43492545F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68888"/>
            <a:ext cx="9144000" cy="1417637"/>
          </a:xfrm>
        </p:spPr>
        <p:txBody>
          <a:bodyPr/>
          <a:lstStyle>
            <a:lvl1pPr marL="0" indent="0" algn="ctr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2783D5F-A43C-48C5-8147-2D064034E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21" y="-7"/>
            <a:ext cx="3283559" cy="342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5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3604AD7-E604-4189-A744-5383B70C6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645" y="0"/>
            <a:ext cx="2050355" cy="2141179"/>
          </a:xfrm>
          <a:prstGeom prst="rect">
            <a:avLst/>
          </a:prstGeom>
        </p:spPr>
      </p:pic>
      <p:sp>
        <p:nvSpPr>
          <p:cNvPr id="6" name="Segnaposto titolo 1">
            <a:extLst>
              <a:ext uri="{FF2B5EF4-FFF2-40B4-BE49-F238E27FC236}">
                <a16:creationId xmlns:a16="http://schemas.microsoft.com/office/drawing/2014/main" id="{4CB43B94-102E-4179-9B6F-96FAD2FFC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85" y="439651"/>
            <a:ext cx="9974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08C1303E-CD31-46A2-8B2B-98B1682EE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85" y="1987235"/>
            <a:ext cx="11235760" cy="4558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26025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6F3D1F-FB35-45D6-9DC5-B29937C9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03445" cy="1325563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896147B-A49D-4A6F-84EE-00862511DD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645" y="0"/>
            <a:ext cx="2050355" cy="214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57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72DB426-8B0F-4E30-9AAA-4BCB8019CF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41" y="0"/>
            <a:ext cx="5015718" cy="52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3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25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89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4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600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2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8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50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7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5B45E-74F2-480D-8FF9-882E2828F569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7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59204C1-D616-4A48-B13E-9B48AAE13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48D8BDD-46D6-4DEE-8476-3B2A1F229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0FD33F-F743-473B-8277-E9F969F61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80F41A-05F9-4D8C-B7E2-5DFD93171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0A2B1B-4963-4096-9BD1-2805FF6CE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15312-621B-45FF-9C7C-87E3CEC7A71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889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png"/><Relationship Id="rId5" Type="http://schemas.openxmlformats.org/officeDocument/2006/relationships/image" Target="../media/image250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00.png"/><Relationship Id="rId12" Type="http://schemas.openxmlformats.org/officeDocument/2006/relationships/image" Target="../media/image38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0.png"/><Relationship Id="rId10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Relationship Id="rId9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0.png"/><Relationship Id="rId7" Type="http://schemas.openxmlformats.org/officeDocument/2006/relationships/image" Target="../media/image57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4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image" Target="../media/image610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ui.adsabs.harvard.edu/search/q=orcid:0000-0003-0843-7912&amp;sort=date%20desc,%20bibcode%20desc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00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180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702211" y="380145"/>
            <a:ext cx="3228641" cy="120032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Candidato: Isabella Arcieri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smtClean="0">
                <a:solidFill>
                  <a:prstClr val="white"/>
                </a:solidFill>
                <a:latin typeface="Calibri Light" panose="020F0302020204030204"/>
              </a:rPr>
              <a:t>Relatore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Mario Edoardo Bertaina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Co-relatore: Dario Barghini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smtClean="0">
                <a:solidFill>
                  <a:prstClr val="white"/>
                </a:solidFill>
                <a:latin typeface="Calibri Light" panose="020F0302020204030204"/>
              </a:rPr>
              <a:t>A.A 2022-2023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11972" y="3293156"/>
            <a:ext cx="699989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GB" sz="4000" b="1" dirty="0">
                <a:solidFill>
                  <a:schemeClr val="bg1"/>
                </a:solidFill>
              </a:rPr>
              <a:t>FIRST ESTIMATION OF THE FLUX OF INTERSTELLAR METEORS WITH </a:t>
            </a:r>
          </a:p>
          <a:p>
            <a:pPr lvl="0" algn="ctr">
              <a:defRPr/>
            </a:pPr>
            <a:r>
              <a:rPr lang="en-GB" sz="4000" b="1" dirty="0">
                <a:solidFill>
                  <a:schemeClr val="bg1"/>
                </a:solidFill>
              </a:rPr>
              <a:t>MINI-EUSO SPACE EXPERIMENT</a:t>
            </a:r>
            <a:endParaRPr lang="en-US" sz="4000" b="1" dirty="0">
              <a:ln w="13462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rgbClr val="5B9BD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834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367179" y="3068485"/>
            <a:ext cx="5656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 red curve , in all graphs, represents the parabolic limit. Solar System’s orbits are confined on the portion of graphs on the left of the red </a:t>
            </a:r>
            <a:r>
              <a:rPr lang="en-US" dirty="0" smtClean="0">
                <a:latin typeface="+mj-lt"/>
              </a:rPr>
              <a:t>curve.</a:t>
            </a:r>
            <a:endParaRPr lang="it-IT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4015819" y="29815"/>
                <a:ext cx="39751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𝑲𝒓𝒆𝒔𝒂</m:t>
                      </m:r>
                      <m:sSup>
                        <m:sSupPr>
                          <m:ctrlPr>
                            <a:rPr lang="it-IT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p>
                          <m:r>
                            <a:rPr lang="it-IT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it-IT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𝒅𝒊𝒂𝒈𝒓𝒂𝒎</m:t>
                      </m:r>
                    </m:oMath>
                  </m:oMathPara>
                </a14:m>
                <a:endParaRPr lang="en-GB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819" y="29815"/>
                <a:ext cx="3975191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C144-6929-4B32-A1BE-9FBB20CE321A}" type="slidenum">
              <a:rPr lang="it-IT" smtClean="0"/>
              <a:t>10</a:t>
            </a:fld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6367179" y="484585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latin typeface="+mj-lt"/>
              </a:rPr>
              <a:t>It is observed that the distribution of interstellar meteors </a:t>
            </a:r>
            <a:r>
              <a:rPr lang="en-US" dirty="0" smtClean="0">
                <a:latin typeface="+mj-lt"/>
              </a:rPr>
              <a:t>depends on the accuracy of the data and on the </a:t>
            </a:r>
            <a:r>
              <a:rPr lang="en-GB" dirty="0" smtClean="0">
                <a:latin typeface="+mj-lt"/>
              </a:rPr>
              <a:t>observation</a:t>
            </a:r>
            <a:r>
              <a:rPr lang="it-IT" dirty="0" smtClean="0">
                <a:latin typeface="+mj-lt"/>
              </a:rPr>
              <a:t> technique used.</a:t>
            </a:r>
            <a:endParaRPr lang="it-IT" dirty="0">
              <a:latin typeface="+mj-lt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65166" y="989566"/>
            <a:ext cx="11076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The best way to understand if an event is an interstellar meteor candidate is to use the plots of the </a:t>
            </a:r>
            <a:r>
              <a:rPr lang="en-GB" dirty="0" smtClean="0">
                <a:latin typeface="+mj-lt"/>
              </a:rPr>
              <a:t>geocentric (or pre-atmospheric</a:t>
            </a:r>
            <a:r>
              <a:rPr lang="it-IT" dirty="0" smtClean="0">
                <a:latin typeface="+mj-lt"/>
              </a:rPr>
              <a:t>) </a:t>
            </a:r>
            <a:r>
              <a:rPr lang="en-GB" dirty="0" smtClean="0">
                <a:latin typeface="+mj-lt"/>
              </a:rPr>
              <a:t>velocity </a:t>
            </a:r>
            <a:r>
              <a:rPr lang="en-GB" dirty="0">
                <a:latin typeface="+mj-lt"/>
              </a:rPr>
              <a:t>of the meteor as a function of the radiant </a:t>
            </a:r>
            <a:r>
              <a:rPr lang="en-GB" dirty="0" smtClean="0">
                <a:latin typeface="+mj-lt"/>
              </a:rPr>
              <a:t>elongation.</a:t>
            </a:r>
            <a:endParaRPr lang="en-US" dirty="0">
              <a:latin typeface="+mj-l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9" y="1635898"/>
            <a:ext cx="5997258" cy="50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5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867266" y="13291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04661" y="1308003"/>
            <a:ext cx="78760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Is a scientific program dedicated to the </a:t>
            </a:r>
            <a:r>
              <a:rPr lang="it-IT" dirty="0" smtClean="0">
                <a:latin typeface="+mj-lt"/>
              </a:rPr>
              <a:t>Ultra High Energy Cosmic Rays (UHECR).</a:t>
            </a:r>
          </a:p>
          <a:p>
            <a:endParaRPr lang="en-GB" dirty="0" smtClean="0">
              <a:latin typeface="+mj-lt"/>
            </a:endParaRPr>
          </a:p>
          <a:p>
            <a:r>
              <a:rPr lang="en-GB" sz="1600" dirty="0" smtClean="0">
                <a:latin typeface="+mj-lt"/>
              </a:rPr>
              <a:t>Other 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j-lt"/>
              </a:rPr>
              <a:t>systematic </a:t>
            </a:r>
            <a:r>
              <a:rPr lang="en-GB" sz="1600" dirty="0">
                <a:latin typeface="+mj-lt"/>
              </a:rPr>
              <a:t>monitoring of the Earth’s atmosphere in the UV range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b="1" dirty="0">
                <a:latin typeface="+mj-lt"/>
              </a:rPr>
              <a:t>Observation of meteors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Space debris, SQM </a:t>
            </a:r>
            <a:r>
              <a:rPr lang="en-GB" sz="1600" dirty="0" smtClean="0">
                <a:latin typeface="+mj-lt"/>
              </a:rPr>
              <a:t>, TLEs</a:t>
            </a:r>
            <a:endParaRPr lang="en-GB" sz="1600" dirty="0">
              <a:latin typeface="+mj-lt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284" y="1628755"/>
            <a:ext cx="4029884" cy="47275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/>
              <p:cNvSpPr txBox="1"/>
              <p:nvPr/>
            </p:nvSpPr>
            <p:spPr>
              <a:xfrm>
                <a:off x="43366" y="4712796"/>
                <a:ext cx="5260172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𝑴𝒂𝒊𝒏</m:t>
                      </m:r>
                      <m:r>
                        <a:rPr lang="it-IT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𝒅𝒊𝒔𝒗𝒂𝒏𝒕𝒂𝒈𝒆𝒔</m:t>
                      </m:r>
                      <m:r>
                        <a:rPr lang="it-IT" sz="20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it-IT" sz="2000" b="1" dirty="0">
                  <a:solidFill>
                    <a:srgbClr val="FF0000"/>
                  </a:solidFill>
                  <a:latin typeface="+mj-lt"/>
                </a:endParaRPr>
              </a:p>
              <a:p>
                <a:endParaRPr lang="it-IT" b="1" dirty="0"/>
              </a:p>
            </p:txBody>
          </p:sp>
        </mc:Choice>
        <mc:Fallback xmlns="">
          <p:sp>
            <p:nvSpPr>
              <p:cNvPr id="14" name="CasellaDiTes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6" y="4712796"/>
                <a:ext cx="5260172" cy="6771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 flipH="1">
                <a:off x="104661" y="3399525"/>
                <a:ext cx="45343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𝑴𝒂𝒊𝒏</m:t>
                      </m:r>
                      <m:r>
                        <a:rPr lang="it-IT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𝒂𝒅𝒗𝒂𝒏𝒕𝒂𝒈𝒆𝒔</m:t>
                      </m:r>
                      <m:r>
                        <a:rPr lang="it-IT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4661" y="3399525"/>
                <a:ext cx="4534308" cy="400110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/>
          <p:cNvSpPr txBox="1"/>
          <p:nvPr/>
        </p:nvSpPr>
        <p:spPr>
          <a:xfrm>
            <a:off x="15138" y="3929924"/>
            <a:ext cx="8059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Not dependent on sky and  weather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Can monitor a huge volume of atmosphere</a:t>
            </a:r>
          </a:p>
          <a:p>
            <a:endParaRPr lang="en-GB" dirty="0">
              <a:latin typeface="+mj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4661" y="5163756"/>
            <a:ext cx="8355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In general not capable to reconstruct the three-dimensional trajectory of the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Spatial resolution limited</a:t>
            </a:r>
            <a:endParaRPr lang="en-GB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4149578" y="49481"/>
                <a:ext cx="383117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6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𝑱𝑬𝑴</m:t>
                    </m:r>
                  </m:oMath>
                </a14:m>
                <a:r>
                  <a:rPr lang="en-GB" sz="6000" b="1" dirty="0" smtClean="0">
                    <a:solidFill>
                      <a:srgbClr val="FF0000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it-IT" sz="6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𝑬𝑼𝑺𝑶</m:t>
                    </m:r>
                  </m:oMath>
                </a14:m>
                <a:endParaRPr lang="en-GB" sz="6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578" y="49481"/>
                <a:ext cx="3831177" cy="923330"/>
              </a:xfrm>
              <a:prstGeom prst="rect">
                <a:avLst/>
              </a:prstGeom>
              <a:blipFill>
                <a:blip r:embed="rId5"/>
                <a:stretch>
                  <a:fillRect l="-1911" t="-25000" b="-48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C144-6929-4B32-A1BE-9FBB20CE321A}" type="slidenum">
              <a:rPr lang="it-IT" smtClean="0"/>
              <a:t>11</a:t>
            </a:fld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8176182" y="808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+mj-lt"/>
              </a:rPr>
              <a:t>J</a:t>
            </a:r>
            <a:r>
              <a:rPr lang="it-IT" b="1" dirty="0">
                <a:latin typeface="+mj-lt"/>
              </a:rPr>
              <a:t>oint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E</a:t>
            </a:r>
            <a:r>
              <a:rPr lang="it-IT" b="1" dirty="0">
                <a:latin typeface="+mj-lt"/>
              </a:rPr>
              <a:t>xperiment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M</a:t>
            </a:r>
            <a:r>
              <a:rPr lang="it-IT" b="1" dirty="0">
                <a:latin typeface="+mj-lt"/>
              </a:rPr>
              <a:t>issions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b="1" dirty="0">
                <a:latin typeface="+mj-lt"/>
              </a:rPr>
              <a:t>for</a:t>
            </a:r>
          </a:p>
          <a:p>
            <a:r>
              <a:rPr lang="it-IT" b="1" dirty="0">
                <a:solidFill>
                  <a:srgbClr val="FF0000"/>
                </a:solidFill>
                <a:latin typeface="+mj-lt"/>
              </a:rPr>
              <a:t>E</a:t>
            </a:r>
            <a:r>
              <a:rPr lang="it-IT" b="1" dirty="0">
                <a:latin typeface="+mj-lt"/>
              </a:rPr>
              <a:t>xtreme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 U</a:t>
            </a:r>
            <a:r>
              <a:rPr lang="it-IT" b="1" dirty="0">
                <a:latin typeface="+mj-lt"/>
              </a:rPr>
              <a:t>niverse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 S</a:t>
            </a:r>
            <a:r>
              <a:rPr lang="it-IT" b="1" dirty="0">
                <a:latin typeface="+mj-lt"/>
              </a:rPr>
              <a:t>pace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 O</a:t>
            </a:r>
            <a:r>
              <a:rPr lang="it-IT" b="1" dirty="0">
                <a:latin typeface="+mj-lt"/>
              </a:rPr>
              <a:t>bservatory</a:t>
            </a:r>
            <a:endParaRPr lang="it-I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246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091" y="398515"/>
            <a:ext cx="4654300" cy="261122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62" y="3685880"/>
            <a:ext cx="5966419" cy="2670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503182" y="3001953"/>
                <a:ext cx="4702969" cy="3293209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1001">
                <a:schemeClr val="lt2"/>
              </a:fillRef>
              <a:effectRef idx="0">
                <a:scrgbClr r="0" g="0" b="0"/>
              </a:effectRef>
              <a:fontRef idx="major"/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𝑴𝑨𝑰𝑵</m:t>
                      </m:r>
                      <m:r>
                        <a:rPr lang="en-US" sz="1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altLang="it-IT" sz="16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𝑪𝑯𝑨𝑹𝑨𝑪𝑻𝑬𝑹𝑰𝑺𝑻𝑰𝑪𝑺</m:t>
                      </m:r>
                      <m:r>
                        <a:rPr lang="it-IT" altLang="it-IT" sz="16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it-IT" altLang="it-IT" sz="1600" b="1" dirty="0">
                  <a:solidFill>
                    <a:srgbClr val="FF0000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j-lt"/>
                  </a:rPr>
                  <a:t>Launched on </a:t>
                </a:r>
                <a14:m>
                  <m:oMath xmlns:m="http://schemas.openxmlformats.org/officeDocument/2006/math">
                    <m:r>
                      <a:rPr lang="it-IT" sz="1600" b="0" i="1" dirty="0">
                        <a:latin typeface="Cambria Math" panose="02040503050406030204" pitchFamily="18" charset="0"/>
                      </a:rPr>
                      <m:t>22/08/2019</m:t>
                    </m:r>
                  </m:oMath>
                </a14:m>
                <a:endParaRPr lang="it-IT" altLang="it-IT" sz="1600" dirty="0">
                  <a:solidFill>
                    <a:srgbClr val="FF0000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j-lt"/>
                  </a:rPr>
                  <a:t>Spatial resolution: </a:t>
                </a:r>
                <a14:m>
                  <m:oMath xmlns:m="http://schemas.openxmlformats.org/officeDocument/2006/math">
                    <m:r>
                      <a:rPr lang="it-IT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4.7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∙4.7 </m:t>
                    </m:r>
                    <m:sSup>
                      <m:sSupPr>
                        <m:ctrlPr>
                          <a:rPr lang="it-IT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𝑘𝑚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1600" dirty="0">
                    <a:latin typeface="+mj-lt"/>
                  </a:rPr>
                  <a:t>  at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it-IT" sz="16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latin typeface="+mj-lt"/>
                  </a:rPr>
                  <a:t>Temporal resolution: </a:t>
                </a:r>
                <a14:m>
                  <m:oMath xmlns:m="http://schemas.openxmlformats.org/officeDocument/2006/math">
                    <m:r>
                      <a:rPr lang="it-IT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2.5 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it-IT" sz="16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latin typeface="+mj-lt"/>
                  </a:rPr>
                  <a:t>Size: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37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∙37∙62</m:t>
                    </m:r>
                  </m:oMath>
                </a14:m>
                <a:r>
                  <a:rPr lang="it-IT" sz="1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it-IT" sz="16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latin typeface="+mj-lt"/>
                  </a:rPr>
                  <a:t>Weight: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35 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𝑘𝑔</m:t>
                    </m:r>
                  </m:oMath>
                </a14:m>
                <a:endParaRPr lang="it-IT" sz="16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j-lt"/>
                  </a:rPr>
                  <a:t>Fov: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44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600" dirty="0">
                    <a:latin typeface="+mj-lt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j-lt"/>
                  </a:rPr>
                  <a:t>Aperture shape: Circular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j-lt"/>
                  </a:rPr>
                  <a:t>Aperture area: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490</m:t>
                    </m:r>
                    <m:r>
                      <a:rPr lang="it-IT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j-lt"/>
                  </a:rPr>
                  <a:t>N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</a:rPr>
                  <a:t>pixels: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2304</m:t>
                    </m:r>
                  </m:oMath>
                </a14:m>
                <a:endParaRPr lang="en-US" sz="16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j-lt"/>
                  </a:rPr>
                  <a:t>Only operates during night </a:t>
                </a:r>
                <a:r>
                  <a:rPr lang="en-US" sz="1600" dirty="0" smtClean="0">
                    <a:latin typeface="+mj-lt"/>
                  </a:rPr>
                  <a:t>time (4-6 hours of effective data acquisition)</a:t>
                </a:r>
                <a:endParaRPr lang="en-US" sz="16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82" y="3001953"/>
                <a:ext cx="4702969" cy="3293209"/>
              </a:xfrm>
              <a:prstGeom prst="rect">
                <a:avLst/>
              </a:prstGeom>
              <a:blipFill>
                <a:blip r:embed="rId5"/>
                <a:stretch>
                  <a:fillRect l="-38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79864"/>
            <a:ext cx="22442" cy="9747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/>
              <p:cNvSpPr/>
              <p:nvPr/>
            </p:nvSpPr>
            <p:spPr>
              <a:xfrm>
                <a:off x="378078" y="436222"/>
                <a:ext cx="6096000" cy="169277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GB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𝑴𝒊𝒏𝒊</m:t>
                    </m:r>
                  </m:oMath>
                </a14:m>
                <a:r>
                  <a:rPr lang="en-GB" sz="4000" dirty="0">
                    <a:solidFill>
                      <a:srgbClr val="FF0000"/>
                    </a:solidFill>
                    <a:latin typeface="+mj-lt"/>
                  </a:rPr>
                  <a:t>-</a:t>
                </a:r>
                <a14:m>
                  <m:oMath xmlns:m="http://schemas.openxmlformats.org/officeDocument/2006/math">
                    <m:r>
                      <a:rPr lang="en-GB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𝑬𝑼𝑺𝑶</m:t>
                    </m:r>
                  </m:oMath>
                </a14:m>
                <a:r>
                  <a:rPr lang="en-GB" sz="4000" dirty="0" smtClean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GB" sz="1600" dirty="0" smtClean="0">
                    <a:latin typeface="+mj-lt"/>
                  </a:rPr>
                  <a:t>is an </a:t>
                </a:r>
                <a:r>
                  <a:rPr lang="en-GB" sz="1600" dirty="0">
                    <a:latin typeface="+mj-lt"/>
                  </a:rPr>
                  <a:t>UV telescope installed  in the Russian Zvezda Module of the ISS and is the second space-based experiment of the Jem-Euso that </a:t>
                </a:r>
                <a:r>
                  <a:rPr lang="en-GB" sz="1600" dirty="0" smtClean="0">
                    <a:latin typeface="+mj-lt"/>
                  </a:rPr>
                  <a:t>operates </a:t>
                </a:r>
                <a:r>
                  <a:rPr lang="en-GB" sz="1600" dirty="0">
                    <a:latin typeface="+mj-lt"/>
                  </a:rPr>
                  <a:t>on the ISS. </a:t>
                </a:r>
                <a:r>
                  <a:rPr lang="en-GB" sz="1600" dirty="0" smtClean="0">
                    <a:latin typeface="+mj-lt"/>
                  </a:rPr>
                  <a:t>The </a:t>
                </a:r>
                <a:r>
                  <a:rPr lang="en-GB" sz="1600" dirty="0">
                    <a:latin typeface="+mj-lt"/>
                  </a:rPr>
                  <a:t>telescope is made up of 3 main systems, the </a:t>
                </a:r>
                <a:r>
                  <a:rPr lang="en-GB" sz="1600" b="1" dirty="0">
                    <a:latin typeface="+mj-lt"/>
                  </a:rPr>
                  <a:t>Optical System, the Focal Plane (PDM) and the Data Acquisition System. </a:t>
                </a:r>
              </a:p>
            </p:txBody>
          </p:sp>
        </mc:Choice>
        <mc:Fallback xmlns="">
          <p:sp>
            <p:nvSpPr>
              <p:cNvPr id="6" name="Rettango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78" y="436222"/>
                <a:ext cx="6096000" cy="1692771"/>
              </a:xfrm>
              <a:prstGeom prst="rect">
                <a:avLst/>
              </a:prstGeom>
              <a:blipFill>
                <a:blip r:embed="rId6"/>
                <a:stretch>
                  <a:fillRect l="-500" t="-6498" r="-600" b="-3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C144-6929-4B32-A1BE-9FBB20CE321A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456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4ED996E-20B2-D35E-73EE-B0C4FCBE620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8" y="1115754"/>
            <a:ext cx="5792701" cy="4523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-50881" y="248467"/>
                <a:ext cx="1245565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𝑬𝒙𝒂𝒎𝒑𝒍𝒆</m:t>
                    </m:r>
                    <m:r>
                      <a:rPr lang="en-US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𝒐𝒇</m:t>
                    </m:r>
                    <m:r>
                      <a:rPr lang="en-US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it-IT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𝒎𝒆𝒕𝒆𝒐𝒓</m:t>
                    </m:r>
                    <m:r>
                      <a:rPr lang="en-US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𝒅𝒆𝒕𝒆𝒄𝒕𝒆𝒅</m:t>
                    </m:r>
                    <m:r>
                      <a:rPr lang="en-US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𝒃𝒚</m:t>
                    </m:r>
                    <m:r>
                      <a:rPr lang="en-US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𝑴𝒊𝒏𝒊</m:t>
                    </m:r>
                  </m:oMath>
                </a14:m>
                <a:r>
                  <a:rPr lang="en-US" sz="4400" b="1" dirty="0">
                    <a:solidFill>
                      <a:srgbClr val="FF0000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it-IT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𝑬𝑼𝑺𝑶</m:t>
                    </m:r>
                  </m:oMath>
                </a14:m>
                <a:endParaRPr lang="en-US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881" y="248467"/>
                <a:ext cx="12455654" cy="769441"/>
              </a:xfrm>
              <a:prstGeom prst="rect">
                <a:avLst/>
              </a:prstGeom>
              <a:blipFill>
                <a:blip r:embed="rId4"/>
                <a:stretch>
                  <a:fillRect t="-16667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e 3"/>
          <p:cNvSpPr/>
          <p:nvPr/>
        </p:nvSpPr>
        <p:spPr>
          <a:xfrm>
            <a:off x="2943612" y="1689878"/>
            <a:ext cx="876692" cy="92382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 rot="5400000">
            <a:off x="5507934" y="3192995"/>
            <a:ext cx="191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Counts/2.5µs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ttangolo 6"/>
              <p:cNvSpPr/>
              <p:nvPr/>
            </p:nvSpPr>
            <p:spPr>
              <a:xfrm>
                <a:off x="7746177" y="2763799"/>
                <a:ext cx="3353226" cy="923330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14°53'N  92°08'E</a:t>
                </a:r>
                <a:r>
                  <a:rPr lang="en-US" dirty="0"/>
                  <a:t> </a:t>
                </a:r>
                <a:r>
                  <a:rPr lang="en-US" dirty="0" smtClean="0"/>
                  <a:t>Bay </a:t>
                </a:r>
                <a:r>
                  <a:rPr lang="en-US" dirty="0" smtClean="0"/>
                  <a:t>of </a:t>
                </a:r>
                <a:r>
                  <a:rPr lang="en-US" dirty="0" smtClean="0"/>
                  <a:t>Bengal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</a:t>
                </a:r>
                <a:r>
                  <a:rPr lang="en-US" dirty="0" smtClean="0"/>
                  <a:t>agnitude: 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(0.8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Speed</a:t>
                </a:r>
                <a:r>
                  <a:rPr lang="en-US" dirty="0" smtClean="0">
                    <a:sym typeface="Wingdings" panose="05000000000000000000" pitchFamily="2" charset="2"/>
                  </a:rPr>
                  <a:t>: (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29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 smtClean="0">
                    <a:sym typeface="Wingdings" panose="05000000000000000000" pitchFamily="2" charset="2"/>
                  </a:rPr>
                  <a:t>) km/s</a:t>
                </a:r>
                <a:endParaRPr lang="en-US" dirty="0"/>
              </a:p>
            </p:txBody>
          </p:sp>
        </mc:Choice>
        <mc:Fallback>
          <p:sp>
            <p:nvSpPr>
              <p:cNvPr id="7" name="Rettango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177" y="2763799"/>
                <a:ext cx="3353226" cy="923330"/>
              </a:xfrm>
              <a:prstGeom prst="rect">
                <a:avLst/>
              </a:prstGeom>
              <a:blipFill>
                <a:blip r:embed="rId5"/>
                <a:stretch>
                  <a:fillRect l="-901" t="-1911" r="-180" b="-7006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23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9" y="722008"/>
            <a:ext cx="6704999" cy="4501299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C144-6929-4B32-A1BE-9FBB20CE321A}" type="slidenum">
              <a:rPr lang="it-IT" smtClean="0"/>
              <a:t>14</a:t>
            </a:fld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6976563" y="2364942"/>
            <a:ext cx="4717597" cy="92333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just"/>
            <a:r>
              <a:rPr lang="en-GB" dirty="0" smtClean="0"/>
              <a:t>Mini-EUSO observed a ∼24k in ∼5.7 days of effective data taking in </a:t>
            </a:r>
            <a:r>
              <a:rPr lang="en-GB" dirty="0"/>
              <a:t>∼ 30 </a:t>
            </a:r>
            <a:r>
              <a:rPr lang="en-GB" dirty="0" smtClean="0"/>
              <a:t>sessions of 12 hours each .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1630900" y="91634"/>
                <a:ext cx="923522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𝑴𝒆𝒕𝒆𝒐𝒓𝒔</m:t>
                    </m:r>
                    <m:r>
                      <a:rPr lang="it-IT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𝒊𝒏</m:t>
                    </m:r>
                    <m:r>
                      <a:rPr lang="it-IT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𝒕𝒉𝒆</m:t>
                    </m:r>
                    <m:r>
                      <a:rPr lang="it-IT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𝑴𝒊𝒏𝒊</m:t>
                    </m:r>
                  </m:oMath>
                </a14:m>
                <a:r>
                  <a:rPr lang="en-US" sz="4000" b="1" dirty="0" smtClean="0">
                    <a:solidFill>
                      <a:srgbClr val="FF0000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it-IT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𝑬𝑼𝑺𝑶</m:t>
                    </m:r>
                    <m:r>
                      <a:rPr lang="it-IT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𝒅𝒂𝒕𝒂𝒃𝒂𝒔𝒆</m:t>
                    </m:r>
                  </m:oMath>
                </a14:m>
                <a:endParaRPr 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900" y="91634"/>
                <a:ext cx="9235220" cy="707886"/>
              </a:xfrm>
              <a:prstGeom prst="rect">
                <a:avLst/>
              </a:prstGeom>
              <a:blipFill>
                <a:blip r:embed="rId3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216366" y="5385588"/>
                <a:ext cx="11595419" cy="1222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>
                    <a:latin typeface="+mj-lt"/>
                  </a:rPr>
                  <a:t>A weakness of Mini-Euso is that instrument is not capable to reconstruct the three-dimensional trajectory of the event. If we assume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h𝑜𝑟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 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0,90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°)</m:t>
                    </m:r>
                  </m:oMath>
                </a14:m>
                <a:r>
                  <a:rPr lang="en-US" dirty="0">
                    <a:latin typeface="+mj-lt"/>
                  </a:rPr>
                  <a:t> this leads to </a:t>
                </a:r>
                <a:r>
                  <a:rPr lang="en-US" b="1" dirty="0">
                    <a:latin typeface="+mj-lt"/>
                  </a:rPr>
                  <a:t>an underestimation of the geocentric speed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, but this approximation doesn’t generate artificial interstellar meteors.</a:t>
                </a:r>
              </a:p>
              <a:p>
                <a:pPr algn="just"/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66" y="5385588"/>
                <a:ext cx="11595419" cy="1222899"/>
              </a:xfrm>
              <a:prstGeom prst="rect">
                <a:avLst/>
              </a:prstGeom>
              <a:blipFill>
                <a:blip r:embed="rId4"/>
                <a:stretch>
                  <a:fillRect l="-420" t="-2488" r="-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476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/>
              <p:cNvSpPr/>
              <p:nvPr/>
            </p:nvSpPr>
            <p:spPr>
              <a:xfrm>
                <a:off x="0" y="0"/>
                <a:ext cx="934891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34891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74" y="3088691"/>
            <a:ext cx="3328330" cy="365598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852" y="3030698"/>
            <a:ext cx="3279814" cy="371397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633" y="3088690"/>
            <a:ext cx="4548576" cy="3655981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C144-6929-4B32-A1BE-9FBB20CE321A}" type="slidenum">
              <a:rPr lang="it-IT" smtClean="0"/>
              <a:t>15</a:t>
            </a:fld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3405871" y="215172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/>
              <p:cNvSpPr txBox="1"/>
              <p:nvPr/>
            </p:nvSpPr>
            <p:spPr>
              <a:xfrm>
                <a:off x="492996" y="1212409"/>
                <a:ext cx="7057125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𝐻𝑦𝑝𝑒𝑟𝑏𝑙𝑖𝑐</m:t>
                    </m:r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𝑜𝑟𝑏𝑖𝑡</m:t>
                    </m:r>
                    <m:r>
                      <a:rPr lang="it-IT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GB" dirty="0" smtClean="0">
                    <a:solidFill>
                      <a:schemeClr val="tx1"/>
                    </a:solidFill>
                  </a:rPr>
                  <a:t>5.83</a:t>
                </a:r>
                <a:r>
                  <a:rPr lang="en-GB" dirty="0">
                    <a:solidFill>
                      <a:schemeClr val="tx1"/>
                    </a:solidFill>
                  </a:rPr>
                  <a:t>% (1397 events)</a:t>
                </a:r>
                <a:endParaRPr lang="it-IT" b="0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𝑠𝑒𝑙𝑒𝑐𝑡𝑖𝑜𝑛</m:t>
                    </m:r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b="0" dirty="0" smtClean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GB" dirty="0">
                    <a:solidFill>
                      <a:schemeClr val="tx1"/>
                    </a:solidFill>
                  </a:rPr>
                  <a:t> 0.56% (135) </a:t>
                </a:r>
                <a:endParaRPr lang="it-IT" b="0" dirty="0" smtClean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𝑇𝑟𝑎𝑗𝑒𝑐𝑡𝑜𝑟𝑦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𝑠𝑖𝑚𝑢𝑙𝑎𝑡𝑖𝑜𝑛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𝑖𝑛𝑐𝑙𝑖𝑛𝑎𝑡𝑖𝑜𝑛</m:t>
                        </m:r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𝑏𝑒𝑡𝑤𝑒𝑒𝑛</m:t>
                        </m:r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0,90</m:t>
                            </m:r>
                          </m:e>
                        </m:d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</m:e>
                    </m:d>
                  </m:oMath>
                </a14:m>
                <a:r>
                  <a:rPr lang="en-US" dirty="0">
                    <a:latin typeface="TimesLTStd-Roman"/>
                    <a:sym typeface="Wingdings" panose="05000000000000000000" pitchFamily="2" charset="2"/>
                  </a:rPr>
                  <a:t>  </a:t>
                </a:r>
                <a:r>
                  <a:rPr lang="en-US" dirty="0" smtClean="0">
                    <a:latin typeface="TimesLTStd-Roman"/>
                    <a:sym typeface="Wingdings" panose="05000000000000000000" pitchFamily="2" charset="2"/>
                  </a:rPr>
                  <a:t>9 </a:t>
                </a:r>
                <a:r>
                  <a:rPr lang="en-US" dirty="0" smtClean="0">
                    <a:solidFill>
                      <a:schemeClr val="tx1"/>
                    </a:solidFill>
                    <a:latin typeface="TimesLTStd-Roman"/>
                    <a:sym typeface="Wingdings" panose="05000000000000000000" pitchFamily="2" charset="2"/>
                  </a:rPr>
                  <a:t>events</a:t>
                </a:r>
                <a:endParaRPr lang="en-US" dirty="0">
                  <a:latin typeface="TimesLTStd-Roman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𝑀𝑒𝑡𝑒𝑜𝑟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𝑐𝑎𝑛𝑑𝑖𝑑𝑎𝑡𝑒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?</m:t>
                        </m:r>
                      </m:e>
                    </m:d>
                    <m:r>
                      <m:rPr>
                        <m:nor/>
                      </m:rPr>
                      <a:rPr lang="en-US" dirty="0">
                        <a:latin typeface="TimesLTStd-Roman"/>
                        <a:sym typeface="Wingdings" panose="05000000000000000000" pitchFamily="2" charset="2"/>
                      </a:rPr>
                      <m:t>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3 </m:t>
                    </m:r>
                    <m:r>
                      <a:rPr lang="en-GB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𝑒𝑣𝑒𝑛𝑡𝑠</m:t>
                    </m:r>
                  </m:oMath>
                </a14:m>
                <a:endParaRPr lang="it-IT" dirty="0">
                  <a:solidFill>
                    <a:schemeClr val="tx1"/>
                  </a:solidFill>
                  <a:latin typeface="TimesLTStd-Roman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CasellaDiTes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96" y="1212409"/>
                <a:ext cx="7057125" cy="1477328"/>
              </a:xfrm>
              <a:prstGeom prst="rect">
                <a:avLst/>
              </a:prstGeom>
              <a:blipFill>
                <a:blip r:embed="rId12"/>
                <a:stretch>
                  <a:fillRect l="-604" t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492996" y="151941"/>
                <a:ext cx="52453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𝑺𝒆𝒍𝒆𝒄𝒕𝒊𝒐𝒏</m:t>
                    </m:r>
                    <m:r>
                      <a:rPr lang="it-IT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4400" b="1" i="1" dirty="0" err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𝒄𝒓𝒊𝒕𝒆𝒓𝒊𝒂</m:t>
                    </m:r>
                  </m:oMath>
                </a14:m>
                <a:r>
                  <a:rPr lang="en-US" sz="4400" b="1" dirty="0" smtClean="0">
                    <a:solidFill>
                      <a:srgbClr val="FF0000"/>
                    </a:solidFill>
                  </a:rPr>
                  <a:t>:</a:t>
                </a:r>
                <a:endParaRPr lang="en-US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96" y="151941"/>
                <a:ext cx="5245347" cy="769441"/>
              </a:xfrm>
              <a:prstGeom prst="rect">
                <a:avLst/>
              </a:prstGeom>
              <a:blipFill>
                <a:blip r:embed="rId13"/>
                <a:stretch>
                  <a:fillRect t="-16667" r="-3721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600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415953" y="386199"/>
                <a:ext cx="114069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𝑻𝒉𝒆</m:t>
                    </m:r>
                    <m:r>
                      <a:rPr lang="it-IT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𝒕𝒉𝒓𝒆𝒆</m:t>
                    </m:r>
                    <m:r>
                      <a:rPr lang="it-IT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𝒊𝒏𝒕𝒆𝒓𝒔𝒕𝒆𝒍𝒍𝒂𝒓</m:t>
                    </m:r>
                    <m:r>
                      <a:rPr lang="it-IT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𝒄𝒂𝒏𝒅𝒊𝒅𝒂𝒕𝒆𝒔</m:t>
                    </m:r>
                    <m:r>
                      <a:rPr lang="it-IT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𝒅𝒆𝒕𝒆𝒄𝒕𝒆𝒅</m:t>
                    </m:r>
                    <m:r>
                      <a:rPr lang="it-IT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𝒃𝒚</m:t>
                    </m:r>
                    <m:r>
                      <a:rPr lang="it-IT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𝑴𝒊𝒏𝒊</m:t>
                    </m:r>
                  </m:oMath>
                </a14:m>
                <a:r>
                  <a:rPr lang="en-US" sz="3200" b="1" dirty="0" smtClean="0">
                    <a:solidFill>
                      <a:srgbClr val="FF0000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it-IT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𝑬𝒖𝒔𝒐</m:t>
                    </m:r>
                    <m:r>
                      <a:rPr lang="it-IT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953" y="386199"/>
                <a:ext cx="11406969" cy="492443"/>
              </a:xfrm>
              <a:prstGeom prst="rect">
                <a:avLst/>
              </a:prstGeom>
              <a:blipFill>
                <a:blip r:embed="rId3"/>
                <a:stretch>
                  <a:fillRect t="-23457" b="-50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16</a:t>
            </a:fld>
            <a:endParaRPr lang="en-US" dirty="0"/>
          </a:p>
        </p:txBody>
      </p:sp>
      <p:sp>
        <p:nvSpPr>
          <p:cNvPr id="2" name="Rettangolo 1"/>
          <p:cNvSpPr/>
          <p:nvPr/>
        </p:nvSpPr>
        <p:spPr>
          <a:xfrm>
            <a:off x="4857352" y="4500222"/>
            <a:ext cx="206312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dirty="0">
                <a:latin typeface="+mj-lt"/>
              </a:rPr>
              <a:t>25°47’S 80°30’W</a:t>
            </a:r>
            <a:endParaRPr lang="en-US" dirty="0">
              <a:latin typeface="+mj-lt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+mj-lt"/>
              </a:rPr>
              <a:t>South Pacific Ocean</a:t>
            </a:r>
            <a:r>
              <a:rPr lang="en-US" altLang="en-US" dirty="0">
                <a:latin typeface="+mj-lt"/>
              </a:rPr>
              <a:t> </a:t>
            </a:r>
          </a:p>
        </p:txBody>
      </p:sp>
      <p:sp>
        <p:nvSpPr>
          <p:cNvPr id="4" name="Rettangolo 3"/>
          <p:cNvSpPr/>
          <p:nvPr/>
        </p:nvSpPr>
        <p:spPr>
          <a:xfrm>
            <a:off x="9260555" y="4500223"/>
            <a:ext cx="212821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dirty="0">
                <a:latin typeface="+mj-lt"/>
              </a:rPr>
              <a:t>38°40’N 69°11’W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North Atlantic Ocean</a:t>
            </a:r>
          </a:p>
        </p:txBody>
      </p:sp>
      <p:sp>
        <p:nvSpPr>
          <p:cNvPr id="13" name="CasellaDiTesto 12"/>
          <p:cNvSpPr txBox="1"/>
          <p:nvPr/>
        </p:nvSpPr>
        <p:spPr>
          <a:xfrm rot="5400000">
            <a:off x="2498283" y="2675375"/>
            <a:ext cx="191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Counts/2.5µs</a:t>
            </a:r>
            <a:endParaRPr lang="en-US" dirty="0"/>
          </a:p>
        </p:txBody>
      </p:sp>
      <p:sp>
        <p:nvSpPr>
          <p:cNvPr id="14" name="CasellaDiTesto 13"/>
          <p:cNvSpPr txBox="1"/>
          <p:nvPr/>
        </p:nvSpPr>
        <p:spPr>
          <a:xfrm rot="5400000">
            <a:off x="10583426" y="2784986"/>
            <a:ext cx="191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Counts/2.5µs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20" y="1432561"/>
            <a:ext cx="2836599" cy="2759146"/>
          </a:xfrm>
          <a:prstGeom prst="rect">
            <a:avLst/>
          </a:prstGeom>
        </p:spPr>
      </p:pic>
      <p:pic>
        <p:nvPicPr>
          <p:cNvPr id="15" name="Immagine 14" descr="Immagine che contiene giallo, schermata, testo, Policromia&#10;&#10;Descrizione generata automaticamente">
            <a:extLst>
              <a:ext uri="{FF2B5EF4-FFF2-40B4-BE49-F238E27FC236}">
                <a16:creationId xmlns:a16="http://schemas.microsoft.com/office/drawing/2014/main" id="{999DEDD5-4D90-0258-6D25-D224B162C4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t="32379" r="77220" b="56302"/>
          <a:stretch/>
        </p:blipFill>
        <p:spPr>
          <a:xfrm>
            <a:off x="1113171" y="1574800"/>
            <a:ext cx="2181388" cy="221273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07" y="1352788"/>
            <a:ext cx="3035705" cy="282589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66" y="1399216"/>
            <a:ext cx="3237134" cy="2792491"/>
          </a:xfrm>
          <a:prstGeom prst="rect">
            <a:avLst/>
          </a:prstGeom>
        </p:spPr>
      </p:pic>
      <p:pic>
        <p:nvPicPr>
          <p:cNvPr id="17" name="Immagine 16" descr="Immagine che contiene schermata, testo, quadrato, Rettangolo&#10;&#10;Descrizione generata automaticamente">
            <a:extLst>
              <a:ext uri="{FF2B5EF4-FFF2-40B4-BE49-F238E27FC236}">
                <a16:creationId xmlns:a16="http://schemas.microsoft.com/office/drawing/2014/main" id="{A0711A5C-F28D-4621-6240-69122A90265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3" t="37052" r="11712" b="46829"/>
          <a:stretch/>
        </p:blipFill>
        <p:spPr>
          <a:xfrm>
            <a:off x="4790565" y="1488851"/>
            <a:ext cx="2357026" cy="2267830"/>
          </a:xfrm>
          <a:prstGeom prst="rect">
            <a:avLst/>
          </a:prstGeom>
        </p:spPr>
      </p:pic>
      <p:pic>
        <p:nvPicPr>
          <p:cNvPr id="19" name="Immagine 18" descr="Immagine che contiene schermata, testo, giallo, Policromia&#10;&#10;Descrizione generata automaticamente">
            <a:extLst>
              <a:ext uri="{FF2B5EF4-FFF2-40B4-BE49-F238E27FC236}">
                <a16:creationId xmlns:a16="http://schemas.microsoft.com/office/drawing/2014/main" id="{B3D5C747-0CE0-C134-5AE6-DAE25E5B8E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42234" r="72305" b="42027"/>
          <a:stretch/>
        </p:blipFill>
        <p:spPr>
          <a:xfrm>
            <a:off x="8771007" y="1547250"/>
            <a:ext cx="2422385" cy="226783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 rot="5400000">
            <a:off x="6377219" y="2784987"/>
            <a:ext cx="191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Counts/2.5µs</a:t>
            </a:r>
            <a:endParaRPr lang="en-US" dirty="0"/>
          </a:p>
        </p:txBody>
      </p:sp>
      <p:sp>
        <p:nvSpPr>
          <p:cNvPr id="21" name="Rettangolo 20"/>
          <p:cNvSpPr/>
          <p:nvPr/>
        </p:nvSpPr>
        <p:spPr>
          <a:xfrm>
            <a:off x="1277810" y="4500221"/>
            <a:ext cx="170271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dirty="0">
                <a:latin typeface="+mj-lt"/>
              </a:rPr>
              <a:t>06°33’N </a:t>
            </a:r>
            <a:r>
              <a:rPr lang="en-GB" dirty="0" smtClean="0">
                <a:latin typeface="+mj-lt"/>
              </a:rPr>
              <a:t>31°45’E</a:t>
            </a:r>
          </a:p>
          <a:p>
            <a:r>
              <a:rPr lang="en-US" dirty="0" smtClean="0">
                <a:latin typeface="+mj-lt"/>
              </a:rPr>
              <a:t>Sudan </a:t>
            </a:r>
            <a:r>
              <a:rPr lang="en-US" dirty="0">
                <a:latin typeface="+mj-lt"/>
              </a:rPr>
              <a:t>del </a:t>
            </a:r>
            <a:r>
              <a:rPr lang="en-US" dirty="0" err="1">
                <a:latin typeface="+mj-lt"/>
              </a:rPr>
              <a:t>Sud</a:t>
            </a:r>
            <a:r>
              <a:rPr lang="en-US" dirty="0">
                <a:latin typeface="+mj-lt"/>
              </a:rPr>
              <a:t> </a:t>
            </a:r>
            <a:endParaRPr lang="en-US" altLang="en-US" dirty="0">
              <a:latin typeface="+mj-lt"/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F58526A9-1D13-CAFD-3F63-5A56DB7175F3}"/>
              </a:ext>
            </a:extLst>
          </p:cNvPr>
          <p:cNvCxnSpPr>
            <a:cxnSpLocks/>
          </p:cNvCxnSpPr>
          <p:nvPr/>
        </p:nvCxnSpPr>
        <p:spPr>
          <a:xfrm>
            <a:off x="5467510" y="2122704"/>
            <a:ext cx="651928" cy="1000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79EF8FF7-D9C0-80EB-DC68-8DC130506ADA}"/>
              </a:ext>
            </a:extLst>
          </p:cNvPr>
          <p:cNvCxnSpPr>
            <a:cxnSpLocks/>
          </p:cNvCxnSpPr>
          <p:nvPr/>
        </p:nvCxnSpPr>
        <p:spPr>
          <a:xfrm flipV="1">
            <a:off x="1199818" y="2668929"/>
            <a:ext cx="1004047" cy="36755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6696F789-BFFC-2D6F-F736-DE7A31FA2A82}"/>
              </a:ext>
            </a:extLst>
          </p:cNvPr>
          <p:cNvCxnSpPr>
            <a:cxnSpLocks/>
          </p:cNvCxnSpPr>
          <p:nvPr/>
        </p:nvCxnSpPr>
        <p:spPr>
          <a:xfrm>
            <a:off x="8826921" y="2513317"/>
            <a:ext cx="86726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95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363206" y="780524"/>
                <a:ext cx="7913528" cy="2743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 smtClean="0">
                    <a:latin typeface="+mj-lt"/>
                  </a:rPr>
                  <a:t>Meteors’ flux is defined as:</a:t>
                </a:r>
              </a:p>
              <a:p>
                <a:endParaRPr lang="en-GB" sz="2000" dirty="0">
                  <a:latin typeface="+mj-lt"/>
                </a:endParaRPr>
              </a:p>
              <a:p>
                <a:r>
                  <a:rPr lang="en-GB" sz="2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GB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sSub>
                          <m:sSubPr>
                            <m:ctrlP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𝑜𝑏𝑠</m:t>
                            </m:r>
                          </m:sub>
                        </m:sSub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n-GB" sz="2800" i="1" dirty="0">
                  <a:latin typeface="+mj-lt"/>
                  <a:ea typeface="Cambria Math" panose="02040503050406030204" pitchFamily="18" charset="0"/>
                </a:endParaRPr>
              </a:p>
              <a:p>
                <a:endParaRPr lang="en-GB" i="1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1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𝑛𝑢𝑚𝑏𝑒𝑟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𝑜𝑏𝑠𝑒𝑟𝑣𝑒𝑑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200" i="1" smtClean="0">
                        <a:latin typeface="Cambria Math" panose="02040503050406030204" pitchFamily="18" charset="0"/>
                      </a:rPr>
                      <m:t>𝑒𝑣𝑒𝑛𝑡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1200" dirty="0" smtClean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𝑜𝑏𝑠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1200" i="1">
                        <a:latin typeface="Cambria Math" panose="02040503050406030204" pitchFamily="18" charset="0"/>
                      </a:rPr>
                      <m:t>𝑜𝑏𝑠𝑒𝑟𝑣𝑒𝑑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𝑎𝑟𝑒𝑎</m:t>
                    </m:r>
                  </m:oMath>
                </a14:m>
                <a:r>
                  <a:rPr lang="en-GB" sz="1200" b="0" i="0" dirty="0" smtClean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𝑎𝑡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 100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𝑎𝑙𝑡𝑖𝑡𝑢𝑑𝑒</m:t>
                    </m:r>
                    <m:r>
                      <a:rPr lang="it-IT" sz="1200" i="1">
                        <a:latin typeface="Cambria Math" panose="02040503050406030204" pitchFamily="18" charset="0"/>
                      </a:rPr>
                      <m:t>=250</m:t>
                    </m:r>
                    <m:r>
                      <a:rPr lang="it-IT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∙250</m:t>
                    </m:r>
                    <m:sSup>
                      <m:sSupPr>
                        <m:ctrlPr>
                          <a:rPr lang="it-IT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𝑘𝑚</m:t>
                        </m:r>
                      </m:e>
                      <m:sup>
                        <m:r>
                          <a:rPr lang="it-IT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200" b="0" i="0" dirty="0" smtClean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it-IT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𝑜𝑏𝑠𝑒𝑟𝑣𝑖𝑛𝑔</m:t>
                    </m:r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𝑡𝑖𝑚𝑒</m:t>
                    </m:r>
                    <m:r>
                      <a:rPr lang="it-IT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5.7 </m:t>
                    </m:r>
                    <m:r>
                      <a:rPr lang="it-IT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𝑑𝑎𝑦𝑠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</m:t>
                    </m:r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GB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trigger</m:t>
                    </m:r>
                    <m:r>
                      <a:rPr lang="en-GB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efficiency</m:t>
                    </m:r>
                  </m:oMath>
                </a14:m>
                <a:endParaRPr lang="en-GB" sz="1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200" i="1" dirty="0">
                  <a:latin typeface="+mj-lt"/>
                  <a:ea typeface="Cambria Math" panose="02040503050406030204" pitchFamily="18" charset="0"/>
                </a:endParaRPr>
              </a:p>
              <a:p>
                <a:endParaRPr lang="en-GB" sz="1200" dirty="0">
                  <a:latin typeface="+mj-lt"/>
                </a:endParaRPr>
              </a:p>
              <a:p>
                <a:endParaRPr lang="en-GB" sz="12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06" y="780524"/>
                <a:ext cx="7913528" cy="2743251"/>
              </a:xfrm>
              <a:prstGeom prst="rect">
                <a:avLst/>
              </a:prstGeom>
              <a:blipFill>
                <a:blip r:embed="rId2"/>
                <a:stretch>
                  <a:fillRect l="-69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/>
          <p:cNvSpPr/>
          <p:nvPr/>
        </p:nvSpPr>
        <p:spPr>
          <a:xfrm>
            <a:off x="343055" y="4027674"/>
            <a:ext cx="1154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j-lt"/>
              </a:rPr>
              <a:t>The measure of flux is usually given as a function of the meteoroid’s preatmospheric mass (Robertson and Ayers, 1968):</a:t>
            </a:r>
            <a:endParaRPr lang="en-GB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/>
              <p:cNvSpPr/>
              <p:nvPr/>
            </p:nvSpPr>
            <p:spPr>
              <a:xfrm>
                <a:off x="343055" y="4431726"/>
                <a:ext cx="3393814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>
                          <a:latin typeface="Cambria Math" panose="02040503050406030204" pitchFamily="18" charset="0"/>
                        </a:rPr>
                        <m:t>−2.985−0.4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</m:oMath>
                  </m:oMathPara>
                </a14:m>
                <a:endParaRPr lang="en-GB" sz="2000" dirty="0"/>
              </a:p>
              <a:p>
                <a:endParaRPr lang="en-GB" sz="2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GB" sz="1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200" i="1">
                        <a:latin typeface="Cambria Math" panose="02040503050406030204" pitchFamily="18" charset="0"/>
                      </a:rPr>
                      <m:t>𝑝𝑟𝑒𝑎𝑡𝑚𝑜𝑠𝑝h𝑒𝑟𝑖𝑐</m:t>
                    </m:r>
                    <m:r>
                      <a:rPr lang="en-GB" sz="1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200" i="1">
                        <a:latin typeface="Cambria Math" panose="02040503050406030204" pitchFamily="18" charset="0"/>
                      </a:rPr>
                      <m:t>𝑚𝑎𝑠𝑠</m:t>
                    </m:r>
                    <m:r>
                      <a:rPr lang="en-GB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GB" sz="1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𝑎𝑏𝑠𝑜𝑙𝑢𝑡𝑒</m:t>
                    </m:r>
                    <m:r>
                      <a:rPr lang="en-GB" sz="12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200" i="1" smtClean="0">
                        <a:latin typeface="Cambria Math" panose="02040503050406030204" pitchFamily="18" charset="0"/>
                      </a:rPr>
                      <m:t>𝑚𝑎𝑔𝑛𝑖𝑡𝑢𝑑𝑒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1200" dirty="0"/>
              </a:p>
            </p:txBody>
          </p:sp>
        </mc:Choice>
        <mc:Fallback xmlns="">
          <p:sp>
            <p:nvSpPr>
              <p:cNvPr id="7" name="Rettango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055" y="4431726"/>
                <a:ext cx="3393814" cy="1077218"/>
              </a:xfrm>
              <a:prstGeom prst="rect">
                <a:avLst/>
              </a:prstGeom>
              <a:blipFill>
                <a:blip r:embed="rId3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/>
              <p:cNvSpPr/>
              <p:nvPr/>
            </p:nvSpPr>
            <p:spPr>
              <a:xfrm>
                <a:off x="1869974" y="5998912"/>
                <a:ext cx="7788415" cy="714876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0">
                <a:scrgbClr r="0" g="0" b="0"/>
              </a:lnRef>
              <a:fillRef idx="1001">
                <a:schemeClr val="lt2"/>
              </a:fillRef>
              <a:effectRef idx="0">
                <a:scrgbClr r="0" g="0" b="0"/>
              </a:effectRef>
              <a:fontRef idx="major"/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 smtClean="0"/>
                  <a:t>For the three candidates, detected by Mini-EUSO, it </a:t>
                </a:r>
                <a:r>
                  <a:rPr lang="en-US" sz="2000" b="1" dirty="0"/>
                  <a:t>has been estimated a mass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𝟏𝟖</m:t>
                        </m:r>
                      </m:e>
                    </m:d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𝒎𝒈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/>
                  <a:t>and a flux of</a:t>
                </a:r>
                <a14:m>
                  <m:oMath xmlns:m="http://schemas.openxmlformats.org/officeDocument/2006/math">
                    <m:r>
                      <a:rPr lang="en-US" sz="2000" b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e>
                    </m:d>
                    <m:sSup>
                      <m:s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p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974" y="5998912"/>
                <a:ext cx="7788415" cy="714876"/>
              </a:xfrm>
              <a:prstGeom prst="rect">
                <a:avLst/>
              </a:prstGeom>
              <a:blipFill>
                <a:blip r:embed="rId4"/>
                <a:stretch>
                  <a:fillRect t="-2459" b="-12295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2929373" y="132349"/>
                <a:ext cx="534736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𝑴𝒆𝒕𝒆𝒐𝒓</m:t>
                      </m:r>
                      <m:sSup>
                        <m:sSupPr>
                          <m:ctrlPr>
                            <a:rPr lang="it-IT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p>
                          <m:r>
                            <a:rPr lang="it-IT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𝒇𝒍𝒖𝒙</m:t>
                      </m:r>
                      <m:r>
                        <a:rPr lang="it-IT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𝒆𝒔𝒕𝒊𝒎𝒂𝒕𝒊𝒐𝒏</m:t>
                      </m:r>
                    </m:oMath>
                  </m:oMathPara>
                </a14:m>
                <a:endParaRPr lang="en-GB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373" y="132349"/>
                <a:ext cx="534736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C144-6929-4B32-A1BE-9FBB20CE321A}" type="slidenum">
              <a:rPr lang="it-IT" smtClean="0"/>
              <a:t>17</a:t>
            </a:fld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14" y="604561"/>
            <a:ext cx="5432030" cy="33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8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230047" y="2681796"/>
                <a:ext cx="5340565" cy="113569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𝑃h</m:t>
                              </m:r>
                            </m:sub>
                          </m:sSub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𝑃h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𝑃h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𝑃h</m:t>
                                  </m:r>
                                </m:sub>
                              </m:sSub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𝑑𝐾</m:t>
                          </m:r>
                        </m:e>
                      </m:nary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𝑃h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47" y="2681796"/>
                <a:ext cx="5340565" cy="11356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/>
              <p:cNvSpPr txBox="1"/>
              <p:nvPr/>
            </p:nvSpPr>
            <p:spPr>
              <a:xfrm>
                <a:off x="6271149" y="2903908"/>
                <a:ext cx="5865580" cy="69147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𝑃h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𝐶𝐿</m:t>
                              </m:r>
                            </m:e>
                          </m:d>
                        </m:e>
                      </m:func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⁡(1−0.9)</m:t>
                      </m:r>
                    </m:oMath>
                  </m:oMathPara>
                </a14:m>
                <a:endParaRPr lang="en-GB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CasellaDiTes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149" y="2903908"/>
                <a:ext cx="5865580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/>
              <p:cNvSpPr/>
              <p:nvPr/>
            </p:nvSpPr>
            <p:spPr>
              <a:xfrm>
                <a:off x="556663" y="4367210"/>
                <a:ext cx="2636556" cy="17988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𝑜𝑏𝑠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endParaRPr lang="it-IT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𝑜𝑏𝑠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=250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∙250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5.7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𝑑𝑎𝑦𝑠</m:t>
                    </m:r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𝐶𝐿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=90%</m:t>
                    </m:r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14" name="Rettango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63" y="4367210"/>
                <a:ext cx="2636556" cy="1798826"/>
              </a:xfrm>
              <a:prstGeom prst="rect">
                <a:avLst/>
              </a:prstGeom>
              <a:blipFill>
                <a:blip r:embed="rId4"/>
                <a:stretch>
                  <a:fillRect l="-1386" t="-3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/>
              <p:cNvSpPr txBox="1"/>
              <p:nvPr/>
            </p:nvSpPr>
            <p:spPr>
              <a:xfrm>
                <a:off x="691967" y="524922"/>
                <a:ext cx="1035413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𝑼𝒑𝒑𝒆𝒓</m:t>
                      </m:r>
                      <m:r>
                        <a:rPr lang="it-IT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𝒍𝒊𝒎𝒊𝒕</m:t>
                      </m:r>
                      <m:r>
                        <a:rPr lang="it-IT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𝒇𝒍𝒖𝒙</m:t>
                      </m:r>
                      <m:r>
                        <a:rPr lang="it-IT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𝒐𝒇</m:t>
                      </m:r>
                      <m:r>
                        <a:rPr lang="it-IT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𝒊𝒏𝒕𝒆𝒓𝒔𝒕𝒆𝒍𝒍𝒂𝒓</m:t>
                      </m:r>
                      <m:r>
                        <a:rPr lang="it-IT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𝒎𝒆𝒕𝒆𝒐𝒓𝒔</m:t>
                      </m:r>
                    </m:oMath>
                  </m:oMathPara>
                </a14:m>
                <a:endParaRPr lang="en-GB" sz="3200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67" y="524922"/>
                <a:ext cx="1035413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230047" y="1294471"/>
                <a:ext cx="10652660" cy="12246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it-IT" dirty="0"/>
              </a:p>
              <a:p>
                <a:r>
                  <a:rPr lang="en-GB" dirty="0">
                    <a:latin typeface="+mj-lt"/>
                  </a:rPr>
                  <a:t>For magnitudes that do not show events is possible to estimate  the upper limit flux of interstellar meteors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𝑃h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GB" dirty="0">
                    <a:latin typeface="+mj-lt"/>
                  </a:rPr>
                  <a:t>.</a:t>
                </a:r>
              </a:p>
              <a:p>
                <a:r>
                  <a:rPr lang="en-US" dirty="0">
                    <a:latin typeface="+mj-lt"/>
                    <a:sym typeface="Symbol"/>
                  </a:rPr>
                  <a:t>The integral that gives the probability to 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𝑃h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  <a:sym typeface="Symbol"/>
                  </a:rPr>
                  <a:t> with a Confidence Level (CL) of 90% is:</a:t>
                </a:r>
              </a:p>
              <a:p>
                <a:r>
                  <a:rPr lang="en-GB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47" y="1294471"/>
                <a:ext cx="10652660" cy="1224694"/>
              </a:xfrm>
              <a:prstGeom prst="rect">
                <a:avLst/>
              </a:prstGeom>
              <a:blipFill>
                <a:blip r:embed="rId6"/>
                <a:stretch>
                  <a:fillRect l="-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ccia a destra 16"/>
          <p:cNvSpPr/>
          <p:nvPr/>
        </p:nvSpPr>
        <p:spPr>
          <a:xfrm>
            <a:off x="5666356" y="3175316"/>
            <a:ext cx="509048" cy="148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C144-6929-4B32-A1BE-9FBB20CE321A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372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" y="56867"/>
            <a:ext cx="12039600" cy="6518524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5191609" y="4163571"/>
            <a:ext cx="153278" cy="4247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Connettore 2 14"/>
          <p:cNvCxnSpPr/>
          <p:nvPr/>
        </p:nvCxnSpPr>
        <p:spPr>
          <a:xfrm>
            <a:off x="5762021" y="4348872"/>
            <a:ext cx="0" cy="24384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5651328" y="4368564"/>
            <a:ext cx="0" cy="243840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5562600" y="4344488"/>
            <a:ext cx="0" cy="24384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5466348" y="4369674"/>
            <a:ext cx="0" cy="2438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>
            <a:off x="5349577" y="4368564"/>
            <a:ext cx="3266" cy="243840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5163713" y="4338084"/>
            <a:ext cx="7878" cy="212893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5064099" y="4246644"/>
            <a:ext cx="0" cy="243840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4969043" y="4094244"/>
            <a:ext cx="0" cy="24384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5562600" y="4734324"/>
            <a:ext cx="0" cy="2438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5562600" y="4612404"/>
            <a:ext cx="0" cy="2438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V="1">
            <a:off x="4335218" y="3851720"/>
            <a:ext cx="0" cy="2836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4646462" y="3682522"/>
            <a:ext cx="3779" cy="2353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V="1">
            <a:off x="4505342" y="3329308"/>
            <a:ext cx="6077" cy="1869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H="1" flipV="1">
            <a:off x="3951765" y="3102842"/>
            <a:ext cx="2929" cy="2132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3458740" y="2316440"/>
            <a:ext cx="2931" cy="1619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1127599" y="11606"/>
            <a:ext cx="4438907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r>
              <a:rPr lang="en-GB" b="1" i="1" dirty="0" smtClean="0"/>
              <a:t>Interstellar </a:t>
            </a:r>
            <a:r>
              <a:rPr lang="en-GB" b="1" i="1" dirty="0"/>
              <a:t>meteoroid fluxes from the literature</a:t>
            </a:r>
            <a:endParaRPr lang="en-US" b="1" i="1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849864" y="6464607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2">
                    <a:lumMod val="75000"/>
                  </a:schemeClr>
                </a:solidFill>
              </a:rPr>
              <a:t>Figure 1.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1752049" y="4082055"/>
                <a:ext cx="22552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m:rPr>
                          <m:nor/>
                        </m:rPr>
                        <a:rPr lang="en-GB" sz="2800" dirty="0">
                          <a:solidFill>
                            <a:srgbClr val="FF0000"/>
                          </a:solidFill>
                        </a:rPr>
                        <m:t>∝</m:t>
                      </m:r>
                      <m:sSup>
                        <m:sSupPr>
                          <m:ctrlPr>
                            <a:rPr lang="it-IT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049" y="4082055"/>
                <a:ext cx="225520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tangolo 28"/>
              <p:cNvSpPr/>
              <p:nvPr/>
            </p:nvSpPr>
            <p:spPr>
              <a:xfrm>
                <a:off x="168657" y="5422236"/>
                <a:ext cx="11704309" cy="1214115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sz="2400" b="1" dirty="0" smtClean="0">
                    <a:latin typeface="+mj-lt"/>
                  </a:rPr>
                  <a:t>If we combine </a:t>
                </a:r>
                <a:r>
                  <a:rPr lang="en-GB" sz="2400" b="1" dirty="0">
                    <a:latin typeface="+mj-lt"/>
                  </a:rPr>
                  <a:t>our result, for the three events </a:t>
                </a:r>
                <a:r>
                  <a:rPr lang="en-GB" sz="2400" b="1" dirty="0" smtClean="0">
                    <a:latin typeface="+mj-lt"/>
                  </a:rPr>
                  <a:t>detected by Mini-EUSO, </a:t>
                </a:r>
                <a:r>
                  <a:rPr lang="en-GB" sz="2400" b="1" dirty="0">
                    <a:latin typeface="+mj-lt"/>
                  </a:rPr>
                  <a:t>with </a:t>
                </a:r>
                <a:r>
                  <a:rPr lang="en-GB" sz="2400" b="1" dirty="0" smtClean="0">
                    <a:latin typeface="+mj-lt"/>
                  </a:rPr>
                  <a:t>others ISPs fluxes estimate in scientific literature  </a:t>
                </a:r>
                <a:r>
                  <a:rPr lang="en-GB" sz="2400" b="1" dirty="0">
                    <a:latin typeface="+mj-lt"/>
                  </a:rPr>
                  <a:t>and examine a possible power-law fit, </a:t>
                </a:r>
                <a14:m>
                  <m:oMath xmlns:m="http://schemas.openxmlformats.org/officeDocument/2006/math">
                    <m:r>
                      <a:rPr lang="it-IT" sz="2400" b="1" i="1">
                        <a:latin typeface="Cambria Math" panose="02040503050406030204" pitchFamily="18" charset="0"/>
                      </a:rPr>
                      <m:t>𝒒</m:t>
                    </m:r>
                    <m:r>
                      <a:rPr lang="it-IT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it-IT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it-IT" sz="2400" b="1" i="1">
                        <a:latin typeface="Cambria Math" panose="02040503050406030204" pitchFamily="18" charset="0"/>
                      </a:rPr>
                      <m:t>  </m:t>
                    </m:r>
                    <m:d>
                      <m:dPr>
                        <m:ctrlPr>
                          <a:rPr lang="it-IT" sz="2400" b="1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2400" b="1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j-lt"/>
                          </a:rPr>
                          <m:t>Hajdukov</m:t>
                        </m:r>
                        <m:r>
                          <m:rPr>
                            <m:nor/>
                          </m:rPr>
                          <a:rPr lang="en-GB" sz="2400" b="1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j-lt"/>
                          </a:rPr>
                          <m:t>á </m:t>
                        </m:r>
                        <m:r>
                          <m:rPr>
                            <m:nor/>
                          </m:rPr>
                          <a:rPr lang="en-GB" sz="2400" b="1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j-lt"/>
                          </a:rPr>
                          <m:t>and</m:t>
                        </m:r>
                        <m:r>
                          <m:rPr>
                            <m:nor/>
                          </m:rPr>
                          <a:rPr lang="en-GB" sz="2400" b="1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j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400" b="1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j-lt"/>
                          </a:rPr>
                          <m:t>Paulech</m:t>
                        </m:r>
                        <m:r>
                          <m:rPr>
                            <m:nor/>
                          </m:rPr>
                          <a:rPr lang="en-GB" sz="2400" b="1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j-lt"/>
                          </a:rPr>
                          <m:t> (2002)</m:t>
                        </m:r>
                      </m:e>
                    </m:d>
                  </m:oMath>
                </a14:m>
                <a:r>
                  <a:rPr lang="en-GB" sz="2400" b="1" dirty="0" smtClean="0">
                    <a:latin typeface="+mj-lt"/>
                  </a:rPr>
                  <a:t> seems </a:t>
                </a:r>
                <a:r>
                  <a:rPr lang="en-GB" sz="2400" b="1" dirty="0">
                    <a:latin typeface="+mj-lt"/>
                  </a:rPr>
                  <a:t>to be the most </a:t>
                </a:r>
                <a:r>
                  <a:rPr lang="en-GB" sz="2400" b="1">
                    <a:latin typeface="+mj-lt"/>
                  </a:rPr>
                  <a:t>promising </a:t>
                </a:r>
                <a:r>
                  <a:rPr lang="en-GB" sz="2400" b="1" smtClean="0">
                    <a:latin typeface="+mj-lt"/>
                  </a:rPr>
                  <a:t>representation</a:t>
                </a:r>
                <a:r>
                  <a:rPr lang="en-US" sz="2400" b="1" smtClean="0">
                    <a:latin typeface="+mj-lt"/>
                  </a:rPr>
                  <a:t>.</a:t>
                </a:r>
                <a:endParaRPr lang="en-US" sz="2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29" name="Rettangolo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7" y="5422236"/>
                <a:ext cx="11704309" cy="1214115"/>
              </a:xfrm>
              <a:prstGeom prst="rect">
                <a:avLst/>
              </a:prstGeom>
              <a:blipFill>
                <a:blip r:embed="rId5"/>
                <a:stretch>
                  <a:fillRect l="-780" t="-18719" b="-6995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37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3742442" y="197962"/>
                <a:ext cx="311084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𝑺𝒖𝒎𝒎𝒆𝒓𝒚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442" y="197962"/>
                <a:ext cx="3110845" cy="1015663"/>
              </a:xfrm>
              <a:prstGeom prst="rect">
                <a:avLst/>
              </a:prstGeom>
              <a:blipFill>
                <a:blip r:embed="rId2"/>
                <a:stretch>
                  <a:fillRect r="-19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471341" y="2083325"/>
                <a:ext cx="7861955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𝑀𝑒𝑡𝑒𝑜𝑟𝑜𝑖𝑑𝑠</m:t>
                    </m:r>
                  </m:oMath>
                </a14:m>
                <a:endParaRPr lang="en-US" sz="280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𝐼𝑛𝑡𝑒𝑟𝑠𝑡𝑒𝑙𝑙𝑎𝑟</m:t>
                    </m:r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𝑚𝑒𝑡𝑒𝑜𝑟𝑜𝑖𝑑𝑠</m:t>
                    </m:r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280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𝐹𝑖𝑟𝑠𝑡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𝑖𝑛𝑡𝑒𝑟𝑠𝑡𝑒𝑙𝑙𝑎𝑟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𝑜𝑏𝑗𝑒𝑐𝑡𝑠</m:t>
                    </m:r>
                  </m:oMath>
                </a14:m>
                <a:endParaRPr lang="en-US" sz="2800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𝐿𝑜𝑐𝑎𝑙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𝐼𝑛𝑡𝑒𝑟𝑠𝑡𝑒𝑙𝑙𝑎𝑟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𝐶𝑙𝑜𝑢𝑑</m:t>
                    </m:r>
                  </m:oMath>
                </a14:m>
                <a:endParaRPr lang="en-US" sz="2800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𝐸𝑓𝑓𝑒𝑐𝑡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𝑒𝑎𝑠𝑢𝑟𝑒𝑚𝑒𝑛𝑡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𝑟𝑟𝑜𝑟𝑠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𝑜𝑛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𝑒𝑠𝑢𝑙𝑡𝑖𝑛𝑔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𝑟𝑏𝑖𝑡</m:t>
                    </m:r>
                  </m:oMath>
                </a14:m>
                <a:endParaRPr lang="en-US" sz="2800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𝐸𝑀</m:t>
                    </m:r>
                  </m:oMath>
                </a14:m>
                <a:r>
                  <a:rPr lang="en-US" sz="2800" dirty="0"/>
                  <a:t>-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𝐸𝑈𝑆𝑂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𝑀𝑖𝑛𝑖</m:t>
                    </m:r>
                  </m:oMath>
                </a14:m>
                <a:r>
                  <a:rPr lang="en-US" sz="2800" dirty="0"/>
                  <a:t>-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𝑈𝑆𝑂</m:t>
                    </m:r>
                  </m:oMath>
                </a14:m>
                <a:endParaRPr lang="en-US" sz="2800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𝐼𝑛𝑡𝑒𝑟𝑠𝑡𝑒𝑙𝑙𝑎𝑟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𝑚𝑒𝑡𝑒𝑜𝑟𝑠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𝑐𝑎𝑛𝑑𝑖𝑑𝑎𝑡𝑒𝑠</m:t>
                    </m:r>
                  </m:oMath>
                </a14:m>
                <a:endParaRPr lang="en-US" sz="2800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𝑠𝑡𝑖𝑚𝑎𝑡𝑖𝑜𝑛</m:t>
                    </m:r>
                    <m:r>
                      <a:rPr lang="it-IT" sz="2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𝑚𝑎𝑠𝑠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𝑓𝑙𝑢𝑥</m:t>
                    </m:r>
                  </m:oMath>
                </a14:m>
                <a:endParaRPr lang="en-US" sz="28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𝐶𝑜𝑛𝑐𝑙𝑢𝑠𝑖𝑜𝑛𝑠</m:t>
                    </m:r>
                  </m:oMath>
                </a14:m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341" y="2083325"/>
                <a:ext cx="7861955" cy="4401205"/>
              </a:xfrm>
              <a:prstGeom prst="rect">
                <a:avLst/>
              </a:prstGeom>
              <a:blipFill>
                <a:blip r:embed="rId3"/>
                <a:stretch>
                  <a:fillRect r="-1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051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446936" y="2061344"/>
                <a:ext cx="11610680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800" dirty="0" smtClean="0">
                    <a:latin typeface="+mj-lt"/>
                  </a:rPr>
                  <a:t>Mini-EUSO during its operation detected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800" dirty="0" smtClean="0">
                    <a:latin typeface="+mj-lt"/>
                  </a:rPr>
                  <a:t>24k meteors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dirty="0">
                    <a:latin typeface="+mj-lt"/>
                  </a:rPr>
                  <a:t>3 possible events </a:t>
                </a:r>
                <a:r>
                  <a:rPr lang="en-GB" sz="2800" dirty="0" smtClean="0">
                    <a:latin typeface="+mj-lt"/>
                  </a:rPr>
                  <a:t>are </a:t>
                </a:r>
                <a:r>
                  <a:rPr lang="en-GB" sz="2800" dirty="0">
                    <a:latin typeface="+mj-lt"/>
                  </a:rPr>
                  <a:t>candidates to be interstellar </a:t>
                </a:r>
                <a:r>
                  <a:rPr lang="en-GB" sz="2800" dirty="0" smtClean="0">
                    <a:latin typeface="+mj-lt"/>
                  </a:rPr>
                  <a:t>meteors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dirty="0" smtClean="0">
                    <a:latin typeface="+mj-lt"/>
                  </a:rPr>
                  <a:t>My contribution was to estimate mass and flux of the three events and compare them with others scientific results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en-US" sz="2800" dirty="0" smtClean="0">
                    <a:solidFill>
                      <a:srgbClr val="202124"/>
                    </a:solidFill>
                    <a:latin typeface="+mj-lt"/>
                  </a:rPr>
                  <a:t>Despite operating in an effective </a:t>
                </a:r>
                <a:r>
                  <a:rPr lang="en-US" altLang="en-US" sz="2800" dirty="0">
                    <a:solidFill>
                      <a:srgbClr val="202124"/>
                    </a:solidFill>
                    <a:latin typeface="+mj-lt"/>
                  </a:rPr>
                  <a:t>time of </a:t>
                </a:r>
                <a:r>
                  <a:rPr lang="en-US" altLang="en-US" sz="2800" dirty="0" smtClean="0">
                    <a:solidFill>
                      <a:srgbClr val="202124"/>
                    </a:solidFill>
                    <a:latin typeface="+mj-lt"/>
                  </a:rPr>
                  <a:t>only about </a:t>
                </a:r>
                <a:r>
                  <a:rPr lang="en-US" altLang="en-US" sz="2800" dirty="0">
                    <a:solidFill>
                      <a:srgbClr val="202124"/>
                    </a:solidFill>
                    <a:latin typeface="+mj-lt"/>
                  </a:rPr>
                  <a:t>15 days </a:t>
                </a:r>
                <a:r>
                  <a:rPr lang="en-US" altLang="en-US" sz="2800" dirty="0" smtClean="0">
                    <a:solidFill>
                      <a:srgbClr val="202124"/>
                    </a:solidFill>
                    <a:latin typeface="+mj-lt"/>
                  </a:rPr>
                  <a:t>Mini-EUSO </a:t>
                </a:r>
                <a:r>
                  <a:rPr lang="en-US" altLang="en-US" sz="2800" dirty="0">
                    <a:solidFill>
                      <a:srgbClr val="202124"/>
                    </a:solidFill>
                    <a:latin typeface="+mj-lt"/>
                  </a:rPr>
                  <a:t>managed to provide </a:t>
                </a:r>
                <a:r>
                  <a:rPr lang="en-US" altLang="en-US" sz="2800" dirty="0" smtClean="0">
                    <a:solidFill>
                      <a:srgbClr val="202124"/>
                    </a:solidFill>
                    <a:latin typeface="+mj-lt"/>
                  </a:rPr>
                  <a:t>interesting scientific </a:t>
                </a:r>
                <a:r>
                  <a:rPr lang="en-US" altLang="en-US" sz="2800" dirty="0">
                    <a:solidFill>
                      <a:srgbClr val="202124"/>
                    </a:solidFill>
                    <a:latin typeface="+mj-lt"/>
                  </a:rPr>
                  <a:t>results</a:t>
                </a:r>
                <a:r>
                  <a:rPr lang="en-US" altLang="en-US" sz="28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36" y="2061344"/>
                <a:ext cx="11610680" cy="2677656"/>
              </a:xfrm>
              <a:prstGeom prst="rect">
                <a:avLst/>
              </a:prstGeom>
              <a:blipFill>
                <a:blip r:embed="rId3"/>
                <a:stretch>
                  <a:fillRect l="-945" t="-2050" b="-5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3753355" y="518475"/>
                <a:ext cx="368402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𝑪𝒐𝒏𝒄𝒍𝒖𝒔𝒊𝒐𝒏𝒔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355" y="518475"/>
                <a:ext cx="3684022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63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𝑭𝒖𝒕𝒖𝒓𝒆</m:t>
                      </m:r>
                      <m:r>
                        <a:rPr lang="en-GB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𝒘𝒐𝒓𝒌𝒔</m:t>
                      </m:r>
                    </m:oMath>
                  </m:oMathPara>
                </a14:m>
                <a:endParaRPr lang="en-US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187574"/>
            <a:ext cx="10515600" cy="4351338"/>
          </a:xfrm>
        </p:spPr>
        <p:txBody>
          <a:bodyPr/>
          <a:lstStyle/>
          <a:p>
            <a:pPr marL="342900" indent="-342900" algn="just"/>
            <a:r>
              <a:rPr lang="en-GB" dirty="0">
                <a:latin typeface="+mj-lt"/>
              </a:rPr>
              <a:t>Without any improvements to the velocity measurements, which are crucial for orbit determination, the problem of distinguishing interstellar meteors from interplanetary ones remains</a:t>
            </a:r>
          </a:p>
          <a:p>
            <a:pPr marL="342900" indent="-342900"/>
            <a:r>
              <a:rPr lang="en-GB" dirty="0">
                <a:latin typeface="+mj-lt"/>
              </a:rPr>
              <a:t>An important step would be to be able to bridge the gap between particle sizes observed by in-situ instruments and those observable by radar and optical technologies </a:t>
            </a:r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00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365760" y="2936240"/>
                <a:ext cx="11129329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dirty="0" smtClean="0">
                          <a:latin typeface="Cambria Math" panose="02040503050406030204" pitchFamily="18" charset="0"/>
                        </a:rPr>
                        <m:t>𝑇h𝑎𝑛𝑘</m:t>
                      </m:r>
                      <m:r>
                        <a:rPr lang="en-US" sz="60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000" i="1" dirty="0" smtClean="0">
                          <a:latin typeface="Cambria Math" panose="02040503050406030204" pitchFamily="18" charset="0"/>
                        </a:rPr>
                        <m:t>𝑦𝑜𝑢</m:t>
                      </m:r>
                      <m:r>
                        <a:rPr lang="en-US" sz="60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000" i="1" dirty="0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sz="60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000" i="1" dirty="0" smtClean="0">
                          <a:latin typeface="Cambria Math" panose="02040503050406030204" pitchFamily="18" charset="0"/>
                        </a:rPr>
                        <m:t>𝑦𝑜𝑢𝑟</m:t>
                      </m:r>
                      <m:r>
                        <a:rPr lang="en-US" sz="60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000" i="1" dirty="0" smtClean="0">
                          <a:latin typeface="Cambria Math" panose="02040503050406030204" pitchFamily="18" charset="0"/>
                        </a:rPr>
                        <m:t>𝑎𝑡𝑡𝑒𝑛𝑡𝑖𝑜𝑛</m:t>
                      </m:r>
                      <m:r>
                        <a:rPr lang="en-US" sz="6000" i="1" dirty="0" smtClean="0">
                          <a:latin typeface="Cambria Math" panose="02040503050406030204" pitchFamily="18" charset="0"/>
                        </a:rPr>
                        <m:t>!!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" y="2936240"/>
                <a:ext cx="11129329" cy="10156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225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2938505" y="2629654"/>
                <a:ext cx="671324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6000" i="1" dirty="0" smtClean="0">
                          <a:latin typeface="Cambria Math" panose="02040503050406030204" pitchFamily="18" charset="0"/>
                        </a:rPr>
                        <m:t>𝑆𝐿𝐼𝐷𝐸</m:t>
                      </m:r>
                      <m:r>
                        <a:rPr lang="it-IT" sz="60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6000" i="1" dirty="0" smtClean="0">
                          <a:latin typeface="Cambria Math" panose="02040503050406030204" pitchFamily="18" charset="0"/>
                        </a:rPr>
                        <m:t>𝐷𝐼</m:t>
                      </m:r>
                      <m:r>
                        <a:rPr lang="it-IT" sz="60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6000" i="1" dirty="0" smtClean="0">
                          <a:latin typeface="Cambria Math" panose="02040503050406030204" pitchFamily="18" charset="0"/>
                        </a:rPr>
                        <m:t>𝐵𝐴𝐶𝐾𝑈𝑃</m:t>
                      </m:r>
                    </m:oMath>
                  </m:oMathPara>
                </a14:m>
                <a:endParaRPr lang="it-IT" sz="60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505" y="2629654"/>
                <a:ext cx="6713248" cy="10156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35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252300" y="1709678"/>
                <a:ext cx="6006260" cy="2985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6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𝑀𝑒𝑡𝑒𝑜𝑟</m:t>
                      </m:r>
                      <m:sSup>
                        <m:sSupPr>
                          <m:ctrlPr>
                            <a:rPr lang="it-IT" sz="6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60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6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6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𝑜𝑟𝑖𝑔𝑖𝑛</m:t>
                      </m:r>
                      <m:r>
                        <a:rPr lang="it-IT" sz="6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6000" dirty="0" smtClean="0">
                  <a:solidFill>
                    <a:srgbClr val="FF0000"/>
                  </a:solidFill>
                </a:endParaRPr>
              </a:p>
              <a:p>
                <a:endParaRPr lang="it-IT" sz="3200" dirty="0">
                  <a:solidFill>
                    <a:srgbClr val="FF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3200" i="1" dirty="0" smtClean="0">
                        <a:latin typeface="Cambria Math" panose="02040503050406030204" pitchFamily="18" charset="0"/>
                      </a:rPr>
                      <m:t>𝑀𝑒𝑡𝑒𝑜𝑟𝑜𝑖𝑑𝑠</m:t>
                    </m:r>
                  </m:oMath>
                </a14:m>
                <a:endParaRPr lang="it-IT" sz="3200" dirty="0" smtClean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3200" i="1" dirty="0" smtClean="0">
                        <a:latin typeface="Cambria Math" panose="02040503050406030204" pitchFamily="18" charset="0"/>
                      </a:rPr>
                      <m:t>𝐴𝑠𝑡𝑒𝑟𝑜𝑖𝑑𝑠</m:t>
                    </m:r>
                  </m:oMath>
                </a14:m>
                <a:endParaRPr lang="it-IT" sz="3200" dirty="0" smtClean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3200" i="1" dirty="0" smtClean="0">
                        <a:latin typeface="Cambria Math" panose="02040503050406030204" pitchFamily="18" charset="0"/>
                      </a:rPr>
                      <m:t>𝐶𝑜𝑚𝑒𝑡𝑎𝑟𝑦</m:t>
                    </m:r>
                    <m:r>
                      <a:rPr lang="it-IT" sz="3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200" i="1" dirty="0" err="1" smtClean="0">
                        <a:latin typeface="Cambria Math" panose="02040503050406030204" pitchFamily="18" charset="0"/>
                      </a:rPr>
                      <m:t>𝑓𝑟𝑎𝑔𝑚𝑒𝑛𝑡𝑠</m:t>
                    </m:r>
                  </m:oMath>
                </a14:m>
                <a:endParaRPr lang="it-IT" sz="3200" dirty="0" smtClean="0"/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300" y="1709678"/>
                <a:ext cx="6006260" cy="29854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Meteor of Interstellar Origin May Have Slammed into Earth in 2014 |  Astronomy | Sci-News.com">
            <a:extLst>
              <a:ext uri="{FF2B5EF4-FFF2-40B4-BE49-F238E27FC236}">
                <a16:creationId xmlns:a16="http://schemas.microsoft.com/office/drawing/2014/main" id="{89CF4391-4762-60A2-2B92-A7CF565EF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93" y="202604"/>
            <a:ext cx="4541668" cy="256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393" y="3202395"/>
            <a:ext cx="4585087" cy="26416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258560" y="598701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First meteor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photography </a:t>
            </a: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taken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on 27th November 1885</a:t>
            </a:r>
          </a:p>
        </p:txBody>
      </p:sp>
    </p:spTree>
    <p:extLst>
      <p:ext uri="{BB962C8B-B14F-4D97-AF65-F5344CB8AC3E}">
        <p14:creationId xmlns:p14="http://schemas.microsoft.com/office/powerpoint/2010/main" val="112533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96473" y="2011718"/>
            <a:ext cx="54254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dirty="0"/>
              <a:t>EUSO-TA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dirty="0"/>
              <a:t>EUSO Balloon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dirty="0"/>
              <a:t>EUSO-SPB1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dirty="0"/>
              <a:t>TUS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FF0000"/>
                </a:solidFill>
              </a:rPr>
              <a:t>Mini-EUSO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dirty="0"/>
              <a:t>EUSO-SPB2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dirty="0"/>
              <a:t>K-EUSO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dirty="0"/>
              <a:t>POEMMA</a:t>
            </a:r>
          </a:p>
          <a:p>
            <a:pPr>
              <a:buClr>
                <a:schemeClr val="tx1"/>
              </a:buClr>
            </a:pP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2143287" y="573687"/>
                <a:ext cx="775725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𝑴𝒊𝒔𝒔𝒊𝒐𝒏𝒔</m:t>
                    </m:r>
                    <m:r>
                      <a:rPr lang="en-US" sz="5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𝒐𝒇</m:t>
                    </m:r>
                    <m:r>
                      <a:rPr lang="en-US" sz="5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𝑱𝑬𝑴</m:t>
                    </m:r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it-IT" sz="5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𝑬𝑼𝑺𝑶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87" y="573687"/>
                <a:ext cx="7757252" cy="923330"/>
              </a:xfrm>
              <a:prstGeom prst="rect">
                <a:avLst/>
              </a:prstGeom>
              <a:blipFill>
                <a:blip r:embed="rId2"/>
                <a:stretch>
                  <a:fillRect t="-17763" b="-3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oogle Shape;174;p26">
            <a:extLst>
              <a:ext uri="{FF2B5EF4-FFF2-40B4-BE49-F238E27FC236}">
                <a16:creationId xmlns:a16="http://schemas.microsoft.com/office/drawing/2014/main" id="{9AC796C0-B927-3DF9-4096-47F9E8DC74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2727" y="1687377"/>
            <a:ext cx="5493604" cy="4668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23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4210196" y="416328"/>
                <a:ext cx="311655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𝑴𝒂𝒈𝒏𝒊𝒕𝒖𝒅𝒆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196" y="416328"/>
                <a:ext cx="3116559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/>
          <p:cNvSpPr/>
          <p:nvPr/>
        </p:nvSpPr>
        <p:spPr>
          <a:xfrm>
            <a:off x="467359" y="1610072"/>
            <a:ext cx="11257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</a:rPr>
              <a:t>Astronomers measure the brightness of a star in the sky using a magnitude </a:t>
            </a:r>
            <a:r>
              <a:rPr lang="en-GB" sz="2000" dirty="0" smtClean="0">
                <a:latin typeface="+mj-lt"/>
              </a:rPr>
              <a:t>scale. The apparent magnitude is defined as:</a:t>
            </a:r>
            <a:endParaRPr lang="en-US" sz="2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1320799" y="2581788"/>
                <a:ext cx="845312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=−2.5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sz="2400" dirty="0" smtClean="0">
                  <a:latin typeface="+mj-lt"/>
                </a:endParaRPr>
              </a:p>
              <a:p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799" y="2581788"/>
                <a:ext cx="8453120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0" y="5122198"/>
                <a:ext cx="11272520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=−2.5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it-IT" sz="2400">
                          <a:latin typeface="Cambria Math" panose="02040503050406030204" pitchFamily="18" charset="0"/>
                        </a:rPr>
                        <m:t>=−2.5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22198"/>
                <a:ext cx="11272520" cy="9221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/>
          <p:cNvSpPr txBox="1"/>
          <p:nvPr/>
        </p:nvSpPr>
        <p:spPr>
          <a:xfrm>
            <a:off x="371440" y="4021270"/>
            <a:ext cx="11898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+mj-lt"/>
              </a:rPr>
              <a:t>Absolute magnitude is defined to be the apparent magnitude an object would have if it were located at a distance </a:t>
            </a:r>
            <a:endParaRPr lang="en-GB" sz="2000" dirty="0" smtClean="0">
              <a:latin typeface="+mj-lt"/>
            </a:endParaRPr>
          </a:p>
          <a:p>
            <a:r>
              <a:rPr lang="en-GB" sz="2000" dirty="0" smtClean="0">
                <a:latin typeface="+mj-lt"/>
              </a:rPr>
              <a:t>of </a:t>
            </a:r>
            <a:r>
              <a:rPr lang="en-GB" sz="2000" dirty="0">
                <a:latin typeface="+mj-lt"/>
              </a:rPr>
              <a:t>10 </a:t>
            </a:r>
            <a:r>
              <a:rPr lang="en-GB" sz="2000" dirty="0" smtClean="0">
                <a:latin typeface="+mj-lt"/>
              </a:rPr>
              <a:t>parsecs: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193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0" y="1293975"/>
                <a:ext cx="118737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𝑻𝒉𝒆</m:t>
                    </m:r>
                    <m:r>
                      <a:rPr lang="it-IT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𝒕𝒉𝒓𝒆𝒆</m:t>
                    </m:r>
                    <m:r>
                      <a:rPr lang="it-IT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𝑰𝒏𝒕𝒆𝒓𝒔𝒕𝒆𝒍𝒍𝒂𝒓</m:t>
                    </m:r>
                    <m:r>
                      <a:rPr lang="it-IT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𝒎𝒆𝒕𝒆𝒐𝒓𝒔</m:t>
                    </m:r>
                    <m:r>
                      <a:rPr lang="it-IT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𝒄𝒂𝒏𝒅𝒊𝒅𝒂𝒕𝒆𝒔</m:t>
                    </m:r>
                    <m:r>
                      <a:rPr lang="it-IT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𝒅𝒆𝒕𝒆𝒄𝒕𝒆𝒅</m:t>
                    </m:r>
                    <m:r>
                      <a:rPr lang="it-IT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𝒃𝒚</m:t>
                    </m:r>
                    <m:r>
                      <a:rPr lang="it-IT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𝑴𝒊𝒏𝒊</m:t>
                    </m:r>
                  </m:oMath>
                </a14:m>
                <a:r>
                  <a:rPr lang="en-US" sz="2800" b="1" dirty="0" smtClean="0">
                    <a:solidFill>
                      <a:schemeClr val="tx1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it-IT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𝑬𝑼𝑺𝑶</m:t>
                    </m:r>
                    <m:r>
                      <a:rPr lang="it-IT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93975"/>
                <a:ext cx="11873763" cy="523220"/>
              </a:xfrm>
              <a:prstGeom prst="rect">
                <a:avLst/>
              </a:prstGeom>
              <a:blipFill>
                <a:blip r:embed="rId2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1508351"/>
                  </p:ext>
                </p:extLst>
              </p:nvPr>
            </p:nvGraphicFramePr>
            <p:xfrm>
              <a:off x="513078" y="2735492"/>
              <a:ext cx="10988042" cy="15849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54667">
                      <a:extLst>
                        <a:ext uri="{9D8B030D-6E8A-4147-A177-3AD203B41FA5}">
                          <a16:colId xmlns:a16="http://schemas.microsoft.com/office/drawing/2014/main" val="3358336643"/>
                        </a:ext>
                      </a:extLst>
                    </a:gridCol>
                    <a:gridCol w="1749215">
                      <a:extLst>
                        <a:ext uri="{9D8B030D-6E8A-4147-A177-3AD203B41FA5}">
                          <a16:colId xmlns:a16="http://schemas.microsoft.com/office/drawing/2014/main" val="1626799663"/>
                        </a:ext>
                      </a:extLst>
                    </a:gridCol>
                    <a:gridCol w="1798320">
                      <a:extLst>
                        <a:ext uri="{9D8B030D-6E8A-4147-A177-3AD203B41FA5}">
                          <a16:colId xmlns:a16="http://schemas.microsoft.com/office/drawing/2014/main" val="1724918958"/>
                        </a:ext>
                      </a:extLst>
                    </a:gridCol>
                    <a:gridCol w="2153920">
                      <a:extLst>
                        <a:ext uri="{9D8B030D-6E8A-4147-A177-3AD203B41FA5}">
                          <a16:colId xmlns:a16="http://schemas.microsoft.com/office/drawing/2014/main" val="4158095556"/>
                        </a:ext>
                      </a:extLst>
                    </a:gridCol>
                    <a:gridCol w="1564640">
                      <a:extLst>
                        <a:ext uri="{9D8B030D-6E8A-4147-A177-3AD203B41FA5}">
                          <a16:colId xmlns:a16="http://schemas.microsoft.com/office/drawing/2014/main" val="764851728"/>
                        </a:ext>
                      </a:extLst>
                    </a:gridCol>
                    <a:gridCol w="2367280">
                      <a:extLst>
                        <a:ext uri="{9D8B030D-6E8A-4147-A177-3AD203B41FA5}">
                          <a16:colId xmlns:a16="http://schemas.microsoft.com/office/drawing/2014/main" val="172095040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it-IT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DATE</m:t>
                                </m:r>
                              </m:oMath>
                            </m:oMathPara>
                          </a14:m>
                          <a:endParaRPr lang="en-GB" sz="2000" b="0" i="0" dirty="0">
                            <a:solidFill>
                              <a:srgbClr val="FF0000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it-IT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TIME</m:t>
                                </m:r>
                                <m:r>
                                  <a:rPr lang="it-IT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UT</m:t>
                                </m:r>
                              </m:oMath>
                            </m:oMathPara>
                          </a14:m>
                          <a:endParaRPr lang="en-GB" sz="2000" b="0" i="0" dirty="0">
                            <a:solidFill>
                              <a:srgbClr val="FF0000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it-IT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Lat</m:t>
                                </m:r>
                                <m:r>
                                  <a:rPr lang="it-IT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. [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deg</m:t>
                                </m:r>
                                <m:r>
                                  <a:rPr lang="en-GB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sz="2000" b="0" i="0" dirty="0">
                            <a:solidFill>
                              <a:srgbClr val="FF0000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it-IT" sz="20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Long</m:t>
                                </m:r>
                                <m:r>
                                  <a:rPr lang="it-IT" sz="20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. [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20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deg</m:t>
                                </m:r>
                                <m:r>
                                  <a:rPr lang="it-IT" sz="20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sz="2000" b="0" i="0" dirty="0">
                            <a:solidFill>
                              <a:srgbClr val="FF0000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it-IT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  <m:r>
                                  <a:rPr lang="en-GB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mag</m:t>
                                </m:r>
                                <m:r>
                                  <a:rPr lang="en-GB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sz="2000" b="0" i="0" dirty="0">
                            <a:solidFill>
                              <a:srgbClr val="FF0000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20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V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it-IT" sz="20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GB" sz="20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km</m:t>
                                </m:r>
                                <m:r>
                                  <a:rPr lang="it-IT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⁄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it-IT" sz="20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sz="2000" b="0" i="0" dirty="0">
                            <a:solidFill>
                              <a:srgbClr val="FF0000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873368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000" b="0" i="0" dirty="0" smtClean="0">
                                    <a:latin typeface="Cambria Math" panose="02040503050406030204" pitchFamily="18" charset="0"/>
                                  </a:rPr>
                                  <m:t>25/05/20</m:t>
                                </m:r>
                              </m:oMath>
                            </m:oMathPara>
                          </a14:m>
                          <a:endParaRPr lang="en-GB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000" b="0" i="0" dirty="0" smtClean="0">
                                    <a:latin typeface="Cambria Math" panose="02040503050406030204" pitchFamily="18" charset="0"/>
                                  </a:rPr>
                                  <m:t>23:49:24.83</m:t>
                                </m:r>
                              </m:oMath>
                            </m:oMathPara>
                          </a14:m>
                          <a:endParaRPr lang="en-GB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i="0" dirty="0" smtClean="0">
                              <a:latin typeface="+mj-lt"/>
                            </a:rPr>
                            <a:t>06°33’N</a:t>
                          </a:r>
                          <a:endParaRPr lang="en-US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GB" sz="2000" b="0" i="0" dirty="0" smtClean="0">
                                    <a:latin typeface="+mj-lt"/>
                                  </a:rPr>
                                  <m:t>31</m:t>
                                </m:r>
                                <m:r>
                                  <m:rPr>
                                    <m:nor/>
                                  </m:rPr>
                                  <a:rPr lang="en-GB" sz="2000" b="0" i="0" dirty="0" smtClean="0">
                                    <a:latin typeface="+mj-lt"/>
                                  </a:rPr>
                                  <m:t>°</m:t>
                                </m:r>
                                <m:r>
                                  <m:rPr>
                                    <m:nor/>
                                  </m:rPr>
                                  <a:rPr lang="en-GB" sz="2000" b="0" i="0" dirty="0" smtClean="0">
                                    <a:latin typeface="+mj-lt"/>
                                  </a:rPr>
                                  <m:t>45’</m:t>
                                </m:r>
                                <m:r>
                                  <m:rPr>
                                    <m:nor/>
                                  </m:rPr>
                                  <a:rPr lang="en-GB" sz="2000" b="0" i="0" dirty="0" smtClean="0">
                                    <a:latin typeface="+mj-lt"/>
                                  </a:rPr>
                                  <m:t>E</m:t>
                                </m:r>
                              </m:oMath>
                            </m:oMathPara>
                          </a14:m>
                          <a:endParaRPr lang="en-US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0" i="0" dirty="0" smtClean="0">
                                    <a:latin typeface="Cambria Math" panose="02040503050406030204" pitchFamily="18" charset="0"/>
                                  </a:rPr>
                                  <m:t>2.7</m:t>
                                </m:r>
                                <m:r>
                                  <a:rPr lang="it-IT" sz="2000" b="0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±0.1</m:t>
                                </m:r>
                              </m:oMath>
                            </m:oMathPara>
                          </a14:m>
                          <a:endParaRPr lang="it-IT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0" i="0" smtClean="0"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  <m:r>
                                  <a:rPr lang="it-IT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±2</m:t>
                                </m:r>
                              </m:oMath>
                            </m:oMathPara>
                          </a14:m>
                          <a:endParaRPr lang="en-GB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95596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000" b="0" i="0" dirty="0" smtClean="0">
                                    <a:latin typeface="Cambria Math" panose="02040503050406030204" pitchFamily="18" charset="0"/>
                                  </a:rPr>
                                  <m:t>28/07/20</m:t>
                                </m:r>
                              </m:oMath>
                            </m:oMathPara>
                          </a14:m>
                          <a:endParaRPr lang="en-GB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000" b="0" i="0" dirty="0" smtClean="0">
                                    <a:latin typeface="Cambria Math" panose="02040503050406030204" pitchFamily="18" charset="0"/>
                                  </a:rPr>
                                  <m:t>08:04:48.02</m:t>
                                </m:r>
                              </m:oMath>
                            </m:oMathPara>
                          </a14:m>
                          <a:endParaRPr lang="en-GB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kern="1200" dirty="0" smtClean="0">
                              <a:solidFill>
                                <a:schemeClr val="tx1"/>
                              </a:solidFill>
                              <a:latin typeface="+mj-lt"/>
                              <a:ea typeface="+mn-ea"/>
                              <a:cs typeface="+mn-cs"/>
                            </a:rPr>
                            <a:t>25°47’S</a:t>
                          </a:r>
                          <a:endParaRPr lang="en-US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GB" sz="2000" b="0" i="0" kern="1200" dirty="0" smtClean="0">
                                    <a:solidFill>
                                      <a:schemeClr val="tx1"/>
                                    </a:solidFill>
                                    <a:latin typeface="+mj-lt"/>
                                    <a:ea typeface="+mn-ea"/>
                                    <a:cs typeface="+mn-cs"/>
                                  </a:rPr>
                                  <m:t>80</m:t>
                                </m:r>
                                <m:r>
                                  <m:rPr>
                                    <m:nor/>
                                  </m:rPr>
                                  <a:rPr lang="en-GB" sz="2000" b="0" i="0" kern="1200" dirty="0" smtClean="0">
                                    <a:solidFill>
                                      <a:schemeClr val="tx1"/>
                                    </a:solidFill>
                                    <a:latin typeface="+mj-lt"/>
                                    <a:ea typeface="+mn-ea"/>
                                    <a:cs typeface="+mn-cs"/>
                                  </a:rPr>
                                  <m:t>°</m:t>
                                </m:r>
                                <m:r>
                                  <m:rPr>
                                    <m:nor/>
                                  </m:rPr>
                                  <a:rPr lang="en-GB" sz="2000" b="0" i="0" kern="1200" dirty="0" smtClean="0">
                                    <a:solidFill>
                                      <a:schemeClr val="tx1"/>
                                    </a:solidFill>
                                    <a:latin typeface="+mj-lt"/>
                                    <a:ea typeface="+mn-ea"/>
                                    <a:cs typeface="+mn-cs"/>
                                  </a:rPr>
                                  <m:t>30’</m:t>
                                </m:r>
                                <m:r>
                                  <m:rPr>
                                    <m:nor/>
                                  </m:rPr>
                                  <a:rPr lang="en-GB" sz="2000" b="0" i="0" kern="1200" dirty="0" smtClean="0">
                                    <a:solidFill>
                                      <a:schemeClr val="tx1"/>
                                    </a:solidFill>
                                    <a:latin typeface="+mj-lt"/>
                                    <a:ea typeface="+mn-ea"/>
                                    <a:cs typeface="+mn-cs"/>
                                  </a:rPr>
                                  <m:t>W</m:t>
                                </m:r>
                              </m:oMath>
                            </m:oMathPara>
                          </a14:m>
                          <a:endParaRPr lang="en-US" sz="2000" b="0" i="0" kern="1200" dirty="0" smtClean="0">
                            <a:solidFill>
                              <a:schemeClr val="tx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0" i="0" dirty="0" smtClean="0">
                                    <a:latin typeface="Cambria Math" panose="02040503050406030204" pitchFamily="18" charset="0"/>
                                  </a:rPr>
                                  <m:t>3.3</m:t>
                                </m:r>
                                <m:r>
                                  <a:rPr lang="it-IT" sz="2000" b="0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±0.1</m:t>
                                </m:r>
                              </m:oMath>
                            </m:oMathPara>
                          </a14:m>
                          <a:endParaRPr lang="it-IT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0" i="0" dirty="0" smtClean="0">
                                    <a:latin typeface="Cambria Math" panose="02040503050406030204" pitchFamily="18" charset="0"/>
                                  </a:rPr>
                                  <m:t>64</m:t>
                                </m:r>
                                <m:r>
                                  <a:rPr lang="it-IT" sz="2000" b="0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±4</m:t>
                                </m:r>
                              </m:oMath>
                            </m:oMathPara>
                          </a14:m>
                          <a:endParaRPr lang="en-GB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7545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000" b="0" i="0" dirty="0" smtClean="0">
                                    <a:latin typeface="Cambria Math" panose="02040503050406030204" pitchFamily="18" charset="0"/>
                                  </a:rPr>
                                  <m:t>16/01/21</m:t>
                                </m:r>
                              </m:oMath>
                            </m:oMathPara>
                          </a14:m>
                          <a:endParaRPr lang="en-GB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000" b="0" i="0" dirty="0" smtClean="0">
                                    <a:latin typeface="Cambria Math" panose="02040503050406030204" pitchFamily="18" charset="0"/>
                                  </a:rPr>
                                  <m:t>07:12:43.9</m:t>
                                </m:r>
                                <m:r>
                                  <a:rPr lang="it-IT" sz="2000" b="0" i="0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kern="1200" dirty="0" smtClean="0">
                              <a:solidFill>
                                <a:schemeClr val="tx1"/>
                              </a:solidFill>
                              <a:latin typeface="+mj-lt"/>
                              <a:ea typeface="+mn-ea"/>
                              <a:cs typeface="+mn-cs"/>
                            </a:rPr>
                            <a:t>38°40’N</a:t>
                          </a:r>
                          <a:endParaRPr lang="en-US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GB" sz="2000" b="0" i="0" kern="1200" dirty="0" smtClean="0">
                                    <a:solidFill>
                                      <a:schemeClr val="tx1"/>
                                    </a:solidFill>
                                    <a:latin typeface="+mj-lt"/>
                                    <a:ea typeface="+mn-ea"/>
                                    <a:cs typeface="+mn-cs"/>
                                  </a:rPr>
                                  <m:t>69</m:t>
                                </m:r>
                                <m:r>
                                  <m:rPr>
                                    <m:nor/>
                                  </m:rPr>
                                  <a:rPr lang="en-GB" sz="2000" b="0" i="0" kern="1200" dirty="0" smtClean="0">
                                    <a:solidFill>
                                      <a:schemeClr val="tx1"/>
                                    </a:solidFill>
                                    <a:latin typeface="+mj-lt"/>
                                    <a:ea typeface="+mn-ea"/>
                                    <a:cs typeface="+mn-cs"/>
                                  </a:rPr>
                                  <m:t>°</m:t>
                                </m:r>
                                <m:r>
                                  <m:rPr>
                                    <m:nor/>
                                  </m:rPr>
                                  <a:rPr lang="en-GB" sz="2000" b="0" i="0" kern="1200" dirty="0" smtClean="0">
                                    <a:solidFill>
                                      <a:schemeClr val="tx1"/>
                                    </a:solidFill>
                                    <a:latin typeface="+mj-lt"/>
                                    <a:ea typeface="+mn-ea"/>
                                    <a:cs typeface="+mn-cs"/>
                                  </a:rPr>
                                  <m:t>11’</m:t>
                                </m:r>
                                <m:r>
                                  <m:rPr>
                                    <m:nor/>
                                  </m:rPr>
                                  <a:rPr lang="en-GB" sz="2000" b="0" i="0" kern="1200" dirty="0" smtClean="0">
                                    <a:solidFill>
                                      <a:schemeClr val="tx1"/>
                                    </a:solidFill>
                                    <a:latin typeface="+mj-lt"/>
                                    <a:ea typeface="+mn-ea"/>
                                    <a:cs typeface="+mn-cs"/>
                                  </a:rPr>
                                  <m:t>W</m:t>
                                </m:r>
                              </m:oMath>
                            </m:oMathPara>
                          </a14:m>
                          <a:endParaRPr lang="en-US" sz="2000" b="0" i="0" kern="1200" dirty="0" smtClean="0">
                            <a:solidFill>
                              <a:schemeClr val="tx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0" i="0" smtClean="0">
                                    <a:latin typeface="Cambria Math" panose="02040503050406030204" pitchFamily="18" charset="0"/>
                                  </a:rPr>
                                  <m:t>2.9</m:t>
                                </m:r>
                                <m:r>
                                  <a:rPr lang="it-IT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±0.1</m:t>
                                </m:r>
                              </m:oMath>
                            </m:oMathPara>
                          </a14:m>
                          <a:endParaRPr lang="it-IT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0" i="0" dirty="0" smtClean="0">
                                    <a:latin typeface="Cambria Math" panose="02040503050406030204" pitchFamily="18" charset="0"/>
                                  </a:rPr>
                                  <m:t>51</m:t>
                                </m:r>
                                <m:r>
                                  <a:rPr lang="it-IT" sz="2000" b="0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±3</m:t>
                                </m:r>
                              </m:oMath>
                            </m:oMathPara>
                          </a14:m>
                          <a:endParaRPr lang="en-GB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32149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1508351"/>
                  </p:ext>
                </p:extLst>
              </p:nvPr>
            </p:nvGraphicFramePr>
            <p:xfrm>
              <a:off x="513078" y="2735492"/>
              <a:ext cx="10988042" cy="15849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54667">
                      <a:extLst>
                        <a:ext uri="{9D8B030D-6E8A-4147-A177-3AD203B41FA5}">
                          <a16:colId xmlns:a16="http://schemas.microsoft.com/office/drawing/2014/main" val="3358336643"/>
                        </a:ext>
                      </a:extLst>
                    </a:gridCol>
                    <a:gridCol w="1749215">
                      <a:extLst>
                        <a:ext uri="{9D8B030D-6E8A-4147-A177-3AD203B41FA5}">
                          <a16:colId xmlns:a16="http://schemas.microsoft.com/office/drawing/2014/main" val="1626799663"/>
                        </a:ext>
                      </a:extLst>
                    </a:gridCol>
                    <a:gridCol w="1798320">
                      <a:extLst>
                        <a:ext uri="{9D8B030D-6E8A-4147-A177-3AD203B41FA5}">
                          <a16:colId xmlns:a16="http://schemas.microsoft.com/office/drawing/2014/main" val="1724918958"/>
                        </a:ext>
                      </a:extLst>
                    </a:gridCol>
                    <a:gridCol w="2153920">
                      <a:extLst>
                        <a:ext uri="{9D8B030D-6E8A-4147-A177-3AD203B41FA5}">
                          <a16:colId xmlns:a16="http://schemas.microsoft.com/office/drawing/2014/main" val="4158095556"/>
                        </a:ext>
                      </a:extLst>
                    </a:gridCol>
                    <a:gridCol w="1564640">
                      <a:extLst>
                        <a:ext uri="{9D8B030D-6E8A-4147-A177-3AD203B41FA5}">
                          <a16:colId xmlns:a16="http://schemas.microsoft.com/office/drawing/2014/main" val="764851728"/>
                        </a:ext>
                      </a:extLst>
                    </a:gridCol>
                    <a:gridCol w="2367280">
                      <a:extLst>
                        <a:ext uri="{9D8B030D-6E8A-4147-A177-3AD203B41FA5}">
                          <a16:colId xmlns:a16="http://schemas.microsoft.com/office/drawing/2014/main" val="1720950408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0" t="-1538" r="-713063" b="-3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7700" t="-1538" r="-451568" b="-3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2881" t="-1538" r="-339322" b="-3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7401" t="-1538" r="-182768" b="-3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0973" t="-1538" r="-151751" b="-3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64948" t="-1538" r="-515" b="-32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733684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0" t="-100000" r="-713063" b="-2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7700" t="-100000" r="-451568" b="-2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i="0" dirty="0" smtClean="0">
                              <a:latin typeface="+mj-lt"/>
                            </a:rPr>
                            <a:t>06°33’N</a:t>
                          </a:r>
                          <a:endParaRPr lang="en-US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7401" t="-100000" r="-182768" b="-2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0973" t="-100000" r="-151751" b="-2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64948" t="-100000" r="-515" b="-2242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955963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0" t="-203077" r="-713063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7700" t="-203077" r="-451568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kern="1200" dirty="0" smtClean="0">
                              <a:solidFill>
                                <a:schemeClr val="tx1"/>
                              </a:solidFill>
                              <a:latin typeface="+mj-lt"/>
                              <a:ea typeface="+mn-ea"/>
                              <a:cs typeface="+mn-cs"/>
                            </a:rPr>
                            <a:t>25°47’S</a:t>
                          </a:r>
                          <a:endParaRPr lang="en-US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7401" t="-203077" r="-182768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0973" t="-203077" r="-151751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64948" t="-203077" r="-515" b="-1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754549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0" t="-303077" r="-713063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7700" t="-303077" r="-451568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kern="1200" dirty="0" smtClean="0">
                              <a:solidFill>
                                <a:schemeClr val="tx1"/>
                              </a:solidFill>
                              <a:latin typeface="+mj-lt"/>
                              <a:ea typeface="+mn-ea"/>
                              <a:cs typeface="+mn-cs"/>
                            </a:rPr>
                            <a:t>38°40’N</a:t>
                          </a:r>
                          <a:endParaRPr lang="en-US" sz="2000" b="0" i="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7401" t="-303077" r="-182768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0973" t="-303077" r="-151751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64948" t="-303077" r="-515" b="-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32149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7552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707573" y="4009071"/>
                <a:ext cx="3748206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𝑅𝑎𝑑𝑎𝑟</m:t>
                      </m:r>
                    </m:oMath>
                  </m:oMathPara>
                </a14:m>
                <a:endParaRPr lang="it-IT" sz="2000" dirty="0" smtClean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Meisel et al. (2002a) </a:t>
                </a:r>
                <a:r>
                  <a:rPr lang="en-GB" dirty="0"/>
                  <a:t> </a:t>
                </a:r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Arecibo UHF</a:t>
                </a:r>
                <a:endParaRPr lang="it-IT" dirty="0" smtClean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Meseil et al.(2002b) </a:t>
                </a:r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Arecibo </a:t>
                </a:r>
                <a:r>
                  <a:rPr lang="en-GB" dirty="0" smtClean="0">
                    <a:solidFill>
                      <a:schemeClr val="bg2">
                        <a:lumMod val="75000"/>
                      </a:schemeClr>
                    </a:solidFill>
                  </a:rPr>
                  <a:t>UHF</a:t>
                </a:r>
                <a:endParaRPr lang="it-IT" dirty="0" smtClean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AMOR (1993)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Weryk and Brown (2004) </a:t>
                </a:r>
                <a:r>
                  <a:rPr lang="en-GB" dirty="0" smtClean="0">
                    <a:solidFill>
                      <a:schemeClr val="bg2">
                        <a:lumMod val="75000"/>
                      </a:schemeClr>
                    </a:solidFill>
                  </a:rPr>
                  <a:t>CMOR</a:t>
                </a:r>
                <a:endParaRPr lang="it-IT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Mathews et al. (1998</a:t>
                </a:r>
                <a:r>
                  <a:rPr lang="it-IT" dirty="0" smtClean="0"/>
                  <a:t>) </a:t>
                </a:r>
                <a:r>
                  <a:rPr lang="it-IT" dirty="0" smtClean="0">
                    <a:solidFill>
                      <a:schemeClr val="bg2">
                        <a:lumMod val="75000"/>
                      </a:schemeClr>
                    </a:solidFill>
                  </a:rPr>
                  <a:t>A</a:t>
                </a:r>
                <a:r>
                  <a:rPr lang="en-GB" dirty="0" smtClean="0">
                    <a:solidFill>
                      <a:schemeClr val="bg2">
                        <a:lumMod val="75000"/>
                      </a:schemeClr>
                    </a:solidFill>
                  </a:rPr>
                  <a:t>recibo </a:t>
                </a:r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UHF</a:t>
                </a:r>
                <a:endParaRPr lang="it-IT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73" y="4009071"/>
                <a:ext cx="3748206" cy="2062103"/>
              </a:xfrm>
              <a:prstGeom prst="rect">
                <a:avLst/>
              </a:prstGeom>
              <a:blipFill>
                <a:blip r:embed="rId3"/>
                <a:stretch>
                  <a:fillRect l="-976" r="-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6532615" y="4009070"/>
                <a:ext cx="4267643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𝑂𝑝𝑡𝑖𝑐𝑎𝑙</m:t>
                      </m:r>
                    </m:oMath>
                  </m:oMathPara>
                </a14:m>
                <a:endParaRPr lang="it-IT" sz="2000" dirty="0" smtClean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CAMO (2012)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Hajdukova (1994) </a:t>
                </a:r>
                <a:r>
                  <a:rPr lang="en-GB" dirty="0"/>
                  <a:t> </a:t>
                </a:r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IAU </a:t>
                </a:r>
                <a:r>
                  <a:rPr lang="en-GB" dirty="0" smtClean="0">
                    <a:solidFill>
                      <a:schemeClr val="bg2">
                        <a:lumMod val="75000"/>
                      </a:schemeClr>
                    </a:solidFill>
                  </a:rPr>
                  <a:t>MDC</a:t>
                </a:r>
                <a:endParaRPr lang="en-US" dirty="0" smtClean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Hajdukova </a:t>
                </a:r>
                <a:r>
                  <a:rPr lang="en-US" dirty="0" smtClean="0"/>
                  <a:t>and Paulech (2002) </a:t>
                </a:r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IAU MDC </a:t>
                </a:r>
                <a:endParaRPr lang="en-US" dirty="0" smtClean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Hawkes et al. (1999</a:t>
                </a:r>
                <a:r>
                  <a:rPr lang="it-IT" dirty="0" smtClean="0"/>
                  <a:t>) </a:t>
                </a:r>
                <a:r>
                  <a:rPr lang="it-IT" dirty="0" smtClean="0">
                    <a:solidFill>
                      <a:schemeClr val="bg2">
                        <a:lumMod val="75000"/>
                      </a:schemeClr>
                    </a:solidFill>
                  </a:rPr>
                  <a:t>NASA  </a:t>
                </a:r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615" y="4009070"/>
                <a:ext cx="4267643" cy="2062103"/>
              </a:xfrm>
              <a:prstGeom prst="rect">
                <a:avLst/>
              </a:prstGeom>
              <a:blipFill>
                <a:blip r:embed="rId4"/>
                <a:stretch>
                  <a:fillRect l="-1000" r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/>
              <p:cNvSpPr/>
              <p:nvPr/>
            </p:nvSpPr>
            <p:spPr>
              <a:xfrm>
                <a:off x="799014" y="1437306"/>
                <a:ext cx="4215449" cy="23083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𝐷𝑢𝑠𝑡</m:t>
                      </m:r>
                      <m:r>
                        <a:rPr lang="it-IT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i="1" dirty="0" err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𝐼𝑛𝑠𝑡𝑟𝑢𝑚𝑒𝑛</m:t>
                      </m:r>
                      <m:r>
                        <a:rPr lang="it-IT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Ulysses</m:t>
                      </m:r>
                      <m:r>
                        <a:rPr lang="it-IT" b="0" i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it-IT" b="0" i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Galileo</m:t>
                      </m:r>
                      <m:r>
                        <a:rPr lang="it-IT" b="0" i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 smtClean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sym typeface="Wingdings" panose="05000000000000000000" pitchFamily="2" charset="2"/>
                  </a:rPr>
                  <a:t>Landgraf </a:t>
                </a:r>
                <a:r>
                  <a:rPr lang="it-IT" dirty="0">
                    <a:sym typeface="Wingdings" panose="05000000000000000000" pitchFamily="2" charset="2"/>
                  </a:rPr>
                  <a:t>and Grun (1998</a:t>
                </a:r>
                <a:r>
                  <a:rPr lang="it-IT" dirty="0" smtClean="0">
                    <a:sym typeface="Wingdings" panose="05000000000000000000" pitchFamily="2" charset="2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ym typeface="Wingdings" panose="05000000000000000000" pitchFamily="2" charset="2"/>
                  </a:rPr>
                  <a:t>Landgraf and Grun </a:t>
                </a:r>
                <a:r>
                  <a:rPr lang="it-IT" dirty="0" smtClean="0">
                    <a:sym typeface="Wingdings" panose="05000000000000000000" pitchFamily="2" charset="2"/>
                  </a:rPr>
                  <a:t>(2000)</a:t>
                </a:r>
                <a:endParaRPr lang="it-IT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ym typeface="Wingdings" panose="05000000000000000000" pitchFamily="2" charset="2"/>
                  </a:rPr>
                  <a:t>Grun et al. (1997)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ym typeface="Wingdings" panose="05000000000000000000" pitchFamily="2" charset="2"/>
                  </a:rPr>
                  <a:t>Grun et al. (1994)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Wehry and Mann (1999)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Baghul et al. (1996)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Rettango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14" y="1437306"/>
                <a:ext cx="4215449" cy="2308324"/>
              </a:xfrm>
              <a:prstGeom prst="rect">
                <a:avLst/>
              </a:prstGeom>
              <a:blipFill>
                <a:blip r:embed="rId5"/>
                <a:stretch>
                  <a:fillRect l="-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28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/>
              <p:cNvSpPr txBox="1"/>
              <p:nvPr/>
            </p:nvSpPr>
            <p:spPr>
              <a:xfrm flipH="1">
                <a:off x="2882106" y="417555"/>
                <a:ext cx="58923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i="1" dirty="0" smtClean="0">
                          <a:latin typeface="Cambria Math" panose="02040503050406030204" pitchFamily="18" charset="0"/>
                        </a:rPr>
                        <m:t>𝐼𝑑𝑒𝑛𝑡𝑖𝑓𝑖𝑐𝑎𝑡𝑖𝑜𝑛</m:t>
                      </m:r>
                      <m:r>
                        <a:rPr lang="it-IT" sz="3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i="1" dirty="0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it-IT" sz="3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i="1" dirty="0" err="1" smtClean="0">
                          <a:latin typeface="Cambria Math" panose="02040503050406030204" pitchFamily="18" charset="0"/>
                        </a:rPr>
                        <m:t>𝑝𝑜𝑖𝑛𝑡𝑠</m:t>
                      </m:r>
                      <m:r>
                        <a:rPr lang="it-IT" sz="3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it-IT" sz="3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i="1" dirty="0" smtClean="0">
                          <a:latin typeface="Cambria Math" panose="02040503050406030204" pitchFamily="18" charset="0"/>
                        </a:rPr>
                        <m:t>𝑓𝑖𝑔𝑢𝑟𝑒</m:t>
                      </m:r>
                      <m:r>
                        <a:rPr lang="it-IT" sz="3200" b="0" i="1" dirty="0" smtClean="0"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CasellaDiTes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882106" y="417555"/>
                <a:ext cx="5892373" cy="584775"/>
              </a:xfrm>
              <a:prstGeom prst="rect">
                <a:avLst/>
              </a:prstGeom>
              <a:blipFill>
                <a:blip r:embed="rId6"/>
                <a:stretch>
                  <a:fillRect r="-1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982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6816" y="909923"/>
            <a:ext cx="11199043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+mj-lt"/>
              </a:rPr>
              <a:t>Grun, E., Landgraf, M., </a:t>
            </a:r>
            <a:r>
              <a:rPr lang="da-DK" sz="1400" dirty="0" smtClean="0">
                <a:latin typeface="+mj-lt"/>
              </a:rPr>
              <a:t>Horanyi</a:t>
            </a:r>
            <a:r>
              <a:rPr lang="da-DK" sz="1400" dirty="0">
                <a:latin typeface="+mj-lt"/>
              </a:rPr>
              <a:t>, M., et al. 2000, 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>
                <a:latin typeface="+mj-lt"/>
              </a:rPr>
              <a:t>J. Geophys. Res., 105, </a:t>
            </a:r>
            <a:r>
              <a:rPr lang="da-DK" sz="1400" dirty="0" smtClean="0">
                <a:latin typeface="+mj-lt"/>
              </a:rPr>
              <a:t>10403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+mj-lt"/>
              </a:rPr>
              <a:t>Landgraf</a:t>
            </a:r>
            <a:r>
              <a:rPr lang="en-GB" sz="1400" dirty="0">
                <a:latin typeface="+mj-lt"/>
              </a:rPr>
              <a:t>, M., Baggaley, W. J., Grun, E., </a:t>
            </a:r>
            <a:r>
              <a:rPr lang="en-GB" sz="1400" dirty="0" smtClean="0">
                <a:latin typeface="+mj-lt"/>
              </a:rPr>
              <a:t>Kruger</a:t>
            </a:r>
            <a:r>
              <a:rPr lang="en-GB" sz="1400" dirty="0">
                <a:latin typeface="+mj-lt"/>
              </a:rPr>
              <a:t>, H., &amp; Linkert, G. 2000, </a:t>
            </a:r>
            <a:r>
              <a:rPr lang="en-GB" sz="1400" dirty="0" smtClean="0">
                <a:latin typeface="+mj-lt"/>
              </a:rPr>
              <a:t>J</a:t>
            </a:r>
            <a:r>
              <a:rPr lang="en-GB" sz="1400" dirty="0">
                <a:latin typeface="+mj-lt"/>
              </a:rPr>
              <a:t>. </a:t>
            </a:r>
            <a:r>
              <a:rPr lang="en-GB" sz="1400" dirty="0" smtClean="0">
                <a:latin typeface="+mj-lt"/>
              </a:rPr>
              <a:t>Geo-phys</a:t>
            </a:r>
            <a:r>
              <a:rPr lang="en-GB" sz="1400" dirty="0">
                <a:latin typeface="+mj-lt"/>
              </a:rPr>
              <a:t>. Res., 105, </a:t>
            </a:r>
            <a:r>
              <a:rPr lang="en-GB" sz="1400" dirty="0" smtClean="0">
                <a:latin typeface="+mj-lt"/>
              </a:rPr>
              <a:t>10343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Meisel, D. D., Janches, D., &amp; Mathews, J. D. 2002a, ApJ, 567, </a:t>
            </a:r>
            <a:r>
              <a:rPr lang="en-GB" sz="1400" dirty="0" smtClean="0">
                <a:latin typeface="+mj-lt"/>
              </a:rPr>
              <a:t>323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+mj-lt"/>
              </a:rPr>
              <a:t> </a:t>
            </a:r>
            <a:r>
              <a:rPr lang="en-GB" sz="1400" dirty="0">
                <a:latin typeface="+mj-lt"/>
              </a:rPr>
              <a:t>Meisel, D. D., Janches, D., &amp; Mathews, J. D. 2002b, ApJ, 579, </a:t>
            </a:r>
            <a:r>
              <a:rPr lang="en-GB" sz="1400" dirty="0" smtClean="0">
                <a:latin typeface="+mj-lt"/>
              </a:rPr>
              <a:t>895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+mj-lt"/>
              </a:rPr>
              <a:t>Hajdukova, M., Jr. 1994, A&amp;A, </a:t>
            </a:r>
            <a:r>
              <a:rPr lang="pt-BR" sz="1400" dirty="0" smtClean="0">
                <a:latin typeface="+mj-lt"/>
              </a:rPr>
              <a:t>288</a:t>
            </a:r>
            <a:r>
              <a:rPr lang="pt-BR" sz="1400" dirty="0">
                <a:latin typeface="+mj-lt"/>
              </a:rPr>
              <a:t>, </a:t>
            </a:r>
            <a:r>
              <a:rPr lang="pt-BR" sz="1400" dirty="0" smtClean="0">
                <a:latin typeface="+mj-lt"/>
              </a:rPr>
              <a:t>330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Hajdukova, M., Jr., &amp; Paulech, T. 2002, in Asteroids, Comets, and Meteors: </a:t>
            </a:r>
            <a:r>
              <a:rPr lang="en-GB" sz="1400" dirty="0" smtClean="0">
                <a:latin typeface="+mj-lt"/>
              </a:rPr>
              <a:t>ACM </a:t>
            </a:r>
            <a:r>
              <a:rPr lang="en-GB" sz="1400" dirty="0">
                <a:latin typeface="+mj-lt"/>
              </a:rPr>
              <a:t>2002, ed. B. Warmbein (ESA SP-500; Noordwijk: ESA), </a:t>
            </a:r>
            <a:r>
              <a:rPr lang="en-GB" sz="1400" dirty="0" smtClean="0">
                <a:latin typeface="+mj-lt"/>
              </a:rPr>
              <a:t>173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Wehry, A., &amp; Mann, I. 1999, A&amp;A, 341, </a:t>
            </a:r>
            <a:r>
              <a:rPr lang="en-GB" sz="1400" dirty="0" smtClean="0">
                <a:latin typeface="+mj-lt"/>
              </a:rPr>
              <a:t>296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Hawkes, L. R., Close, T., &amp; Woodworth, S. 1999, in Proc. Int. Conf., Meteoroids 1998, ed. W. J. Baggaley &amp; V. Porubcan (Bratislava: Astronomical Institute of the Slovak Academy of Sciences), </a:t>
            </a:r>
            <a:r>
              <a:rPr lang="en-GB" sz="1400" dirty="0" smtClean="0">
                <a:latin typeface="+mj-lt"/>
              </a:rPr>
              <a:t>257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Grun, E., Gustafson, B., Mann, I., et al. 1994, A&amp;A, </a:t>
            </a:r>
            <a:r>
              <a:rPr lang="en-GB" sz="1400" dirty="0" smtClean="0">
                <a:latin typeface="+mj-lt"/>
              </a:rPr>
              <a:t>286</a:t>
            </a:r>
            <a:r>
              <a:rPr lang="en-GB" sz="1400" dirty="0">
                <a:latin typeface="+mj-lt"/>
              </a:rPr>
              <a:t>, </a:t>
            </a:r>
            <a:r>
              <a:rPr lang="en-GB" sz="1400" dirty="0" smtClean="0">
                <a:latin typeface="+mj-lt"/>
              </a:rPr>
              <a:t>915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Weryk, R. J., &amp; Brown, P. 2004, Earth Moon and Planets, 95, </a:t>
            </a:r>
            <a:r>
              <a:rPr lang="en-GB" sz="1400" dirty="0" smtClean="0">
                <a:latin typeface="+mj-lt"/>
              </a:rPr>
              <a:t>221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Mathews, D. J., Meisel, D. D., Janches, D., Getman, S. V., &amp; Zhou, </a:t>
            </a:r>
            <a:r>
              <a:rPr lang="en-GB" sz="1400" dirty="0" smtClean="0">
                <a:latin typeface="+mj-lt"/>
              </a:rPr>
              <a:t>Q.-H</a:t>
            </a:r>
            <a:r>
              <a:rPr lang="en-GB" sz="1400" dirty="0">
                <a:latin typeface="+mj-lt"/>
              </a:rPr>
              <a:t>. 1999, in Proc. Int. Conf., Meteoroids 1998, ed. W. J. Baggaley &amp; V. Porubcan (Bratislava: Astronomical Institute of the Slovak Academy of Sciences), </a:t>
            </a:r>
            <a:r>
              <a:rPr lang="en-GB" sz="1400" dirty="0" smtClean="0">
                <a:latin typeface="+mj-lt"/>
              </a:rPr>
              <a:t>79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Baguhl, M., Grun, E., &amp; Landgraf, M. 1996, </a:t>
            </a:r>
            <a:r>
              <a:rPr lang="en-GB" sz="1400" dirty="0" smtClean="0">
                <a:latin typeface="+mj-lt"/>
              </a:rPr>
              <a:t>Space </a:t>
            </a:r>
            <a:r>
              <a:rPr lang="en-GB" sz="1400" dirty="0">
                <a:latin typeface="+mj-lt"/>
              </a:rPr>
              <a:t>Sci. Rev., 78, </a:t>
            </a:r>
            <a:r>
              <a:rPr lang="en-GB" sz="1400" dirty="0" smtClean="0">
                <a:latin typeface="+mj-lt"/>
              </a:rPr>
              <a:t>165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Landgraf, M., &amp; Grun, E. 1998, in IAU Colloq. 166, The Local Bubble and ¨ Beyond, ed. D. Breitschwerdt, M. J. Freyberg, &amp; J. Truempe (Lecture Notes in Physics, Vol. 506; Berlin: Springer), </a:t>
            </a:r>
            <a:r>
              <a:rPr lang="en-GB" sz="1400" dirty="0" smtClean="0">
                <a:latin typeface="+mj-lt"/>
              </a:rPr>
              <a:t>381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+mj-lt"/>
              </a:rPr>
              <a:t>Landgraf</a:t>
            </a:r>
            <a:r>
              <a:rPr lang="en-GB" sz="1400" dirty="0">
                <a:latin typeface="+mj-lt"/>
              </a:rPr>
              <a:t>, M., Baggaley, W. J., Grun, E., </a:t>
            </a:r>
            <a:r>
              <a:rPr lang="en-GB" sz="1400" dirty="0" smtClean="0">
                <a:latin typeface="+mj-lt"/>
              </a:rPr>
              <a:t>Kruger</a:t>
            </a:r>
            <a:r>
              <a:rPr lang="en-GB" sz="1400" dirty="0">
                <a:latin typeface="+mj-lt"/>
              </a:rPr>
              <a:t>, H., &amp; Linkert, G. 2000, </a:t>
            </a:r>
            <a:r>
              <a:rPr lang="en-GB" sz="1400" dirty="0" smtClean="0">
                <a:latin typeface="+mj-lt"/>
              </a:rPr>
              <a:t>J</a:t>
            </a:r>
            <a:r>
              <a:rPr lang="en-GB" sz="1400" dirty="0">
                <a:latin typeface="+mj-lt"/>
              </a:rPr>
              <a:t>. </a:t>
            </a:r>
            <a:r>
              <a:rPr lang="en-GB" sz="1400" dirty="0" smtClean="0">
                <a:latin typeface="+mj-lt"/>
              </a:rPr>
              <a:t>Geophys</a:t>
            </a:r>
            <a:r>
              <a:rPr lang="en-GB" sz="1400" dirty="0">
                <a:latin typeface="+mj-lt"/>
              </a:rPr>
              <a:t>. Res., 105, </a:t>
            </a:r>
            <a:r>
              <a:rPr lang="en-GB" sz="1400" dirty="0" smtClean="0">
                <a:latin typeface="+mj-lt"/>
              </a:rPr>
              <a:t>10343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CAMO, Musci, R., Weryk, R. J., Brown, P., Campbell-Brown, M. D., and Wiegert, P. A. 2012. An optical survey for millimeter-sized interstellar meteoroids. The Astrophysical Journal, 745, </a:t>
            </a:r>
            <a:r>
              <a:rPr lang="en-US" sz="1400" dirty="0" smtClean="0">
                <a:latin typeface="+mj-lt"/>
              </a:rPr>
              <a:t>161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+mj-lt"/>
              </a:rPr>
              <a:t>Grun, E., Landgraf, M., </a:t>
            </a:r>
            <a:r>
              <a:rPr lang="da-DK" sz="1400" dirty="0" smtClean="0">
                <a:latin typeface="+mj-lt"/>
              </a:rPr>
              <a:t>Horanyi</a:t>
            </a:r>
            <a:r>
              <a:rPr lang="da-DK" sz="1400" dirty="0">
                <a:latin typeface="+mj-lt"/>
              </a:rPr>
              <a:t>, M., et al. 2000, 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>
                <a:latin typeface="+mj-lt"/>
              </a:rPr>
              <a:t>J. Geophys. Res., 105, </a:t>
            </a:r>
            <a:r>
              <a:rPr lang="da-DK" sz="1400" dirty="0" smtClean="0">
                <a:latin typeface="+mj-lt"/>
              </a:rPr>
              <a:t>10403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Baggaley, J. W., Taylor, D. A., &amp; Steel, I. D. 1993, in Proc. Int. Astron. Symp., Meteoroids and their Parent Bodies, ed. J. Stohl &amp; I. P. Williams (Bratislava: Astronomical Institute of the Slovak Academy of Sciences), </a:t>
            </a:r>
            <a:r>
              <a:rPr lang="en-GB" sz="1400" dirty="0" smtClean="0">
                <a:latin typeface="+mj-lt"/>
              </a:rPr>
              <a:t>53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Maria </a:t>
            </a:r>
            <a:r>
              <a:rPr lang="en-GB" sz="1400" dirty="0" err="1">
                <a:latin typeface="+mj-lt"/>
              </a:rPr>
              <a:t>Hajdukova</a:t>
            </a:r>
            <a:r>
              <a:rPr lang="en-GB" sz="1400">
                <a:latin typeface="+mj-lt"/>
              </a:rPr>
              <a:t> </a:t>
            </a:r>
            <a:r>
              <a:rPr lang="en-GB" sz="1400" smtClean="0">
                <a:latin typeface="+mj-lt"/>
              </a:rPr>
              <a:t>, </a:t>
            </a:r>
            <a:r>
              <a:rPr lang="en-GB" sz="1400" dirty="0" err="1">
                <a:latin typeface="+mj-lt"/>
              </a:rPr>
              <a:t>Veerle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 smtClean="0">
                <a:latin typeface="+mj-lt"/>
              </a:rPr>
              <a:t>Sterken</a:t>
            </a:r>
            <a:r>
              <a:rPr lang="en-GB" sz="1400" dirty="0" smtClean="0">
                <a:latin typeface="+mj-lt"/>
              </a:rPr>
              <a:t>, </a:t>
            </a:r>
            <a:r>
              <a:rPr lang="en-GB" sz="1400" dirty="0">
                <a:latin typeface="+mj-lt"/>
              </a:rPr>
              <a:t>Paul </a:t>
            </a:r>
            <a:r>
              <a:rPr lang="en-GB" sz="1400" dirty="0" smtClean="0">
                <a:latin typeface="+mj-lt"/>
              </a:rPr>
              <a:t>Wiegert, </a:t>
            </a:r>
            <a:r>
              <a:rPr lang="en-GB" sz="1400" dirty="0">
                <a:latin typeface="+mj-lt"/>
              </a:rPr>
              <a:t>Leonard </a:t>
            </a:r>
            <a:r>
              <a:rPr lang="en-GB" sz="1400" dirty="0" err="1" smtClean="0">
                <a:latin typeface="+mj-lt"/>
              </a:rPr>
              <a:t>Korno</a:t>
            </a:r>
            <a:r>
              <a:rPr lang="en-GB" sz="1400" dirty="0" smtClean="0">
                <a:latin typeface="+mj-lt"/>
              </a:rPr>
              <a:t>, Planetary and space science, volume 192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33632" y="245097"/>
            <a:ext cx="136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+mj-lt"/>
              </a:rPr>
              <a:t>REFERENCES</a:t>
            </a:r>
            <a:endParaRPr lang="en-US" b="1" dirty="0">
              <a:latin typeface="+mj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C144-6929-4B32-A1BE-9FBB20CE321A}" type="slidenum">
              <a:rPr lang="it-IT" smtClean="0"/>
              <a:t>29</a:t>
            </a:fld>
            <a:endParaRPr lang="it-IT" dirty="0"/>
          </a:p>
        </p:txBody>
      </p:sp>
      <p:sp>
        <p:nvSpPr>
          <p:cNvPr id="6" name="AutoShape 2" descr="search by orcid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087438" y="-1746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search by orcid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239838" y="-22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1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3524576" y="181105"/>
                <a:ext cx="456257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𝑴𝒆𝒕𝒆𝒓𝒐𝒊𝒅𝒔</m:t>
                      </m:r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576" y="181105"/>
                <a:ext cx="4562573" cy="10156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/>
          <p:cNvSpPr txBox="1"/>
          <p:nvPr/>
        </p:nvSpPr>
        <p:spPr>
          <a:xfrm>
            <a:off x="249540" y="1488004"/>
            <a:ext cx="1173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Meteor is a phenomena caused by </a:t>
            </a:r>
            <a:r>
              <a:rPr lang="en-US" sz="2000" b="1" dirty="0" smtClean="0">
                <a:latin typeface="+mj-lt"/>
              </a:rPr>
              <a:t>transit of some objects </a:t>
            </a:r>
            <a:r>
              <a:rPr lang="en-US" sz="2000" b="1" dirty="0">
                <a:latin typeface="+mj-lt"/>
              </a:rPr>
              <a:t>into a planetary atmosphere. </a:t>
            </a:r>
          </a:p>
          <a:p>
            <a:r>
              <a:rPr lang="en-GB" sz="2000" b="1" dirty="0" smtClean="0">
                <a:latin typeface="+mj-lt"/>
              </a:rPr>
              <a:t>Meteoroids </a:t>
            </a:r>
            <a:r>
              <a:rPr lang="en-GB" sz="2000" dirty="0" smtClean="0">
                <a:latin typeface="+mj-lt"/>
              </a:rPr>
              <a:t>are rocky </a:t>
            </a:r>
            <a:r>
              <a:rPr lang="en-GB" sz="2000" dirty="0">
                <a:latin typeface="+mj-lt"/>
              </a:rPr>
              <a:t>and/or metallic bodies that orbit around the Sun </a:t>
            </a:r>
            <a:r>
              <a:rPr lang="en-GB" sz="2000" dirty="0" smtClean="0">
                <a:latin typeface="+mj-lt"/>
              </a:rPr>
              <a:t>with a diameter range of ∼30 µm to ∼1 m. </a:t>
            </a:r>
            <a:endParaRPr lang="en-US" sz="2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/>
              <p:cNvSpPr/>
              <p:nvPr/>
            </p:nvSpPr>
            <p:spPr>
              <a:xfrm>
                <a:off x="476576" y="3971684"/>
                <a:ext cx="6096000" cy="14773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+mj-lt"/>
                  </a:rPr>
                  <a:t>Impact speed </a:t>
                </a:r>
                <a:r>
                  <a:rPr lang="en-US" dirty="0">
                    <a:latin typeface="+mj-lt"/>
                  </a:rPr>
                  <a:t>in the range of </a:t>
                </a:r>
                <a:r>
                  <a:rPr lang="en-US" dirty="0" smtClean="0">
                    <a:latin typeface="+mj-lt"/>
                  </a:rPr>
                  <a:t>11 </a:t>
                </a:r>
                <a:r>
                  <a:rPr lang="en-US" dirty="0">
                    <a:latin typeface="+mj-lt"/>
                  </a:rPr>
                  <a:t>and </a:t>
                </a:r>
                <a:r>
                  <a:rPr lang="en-US" dirty="0" smtClean="0">
                    <a:latin typeface="+mj-lt"/>
                  </a:rPr>
                  <a:t>72 km/s</a:t>
                </a: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Preheating </a:t>
                </a:r>
                <a:r>
                  <a:rPr lang="en-US" dirty="0" smtClean="0">
                    <a:latin typeface="+mj-lt"/>
                  </a:rPr>
                  <a:t>and ablation </a:t>
                </a: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+mj-lt"/>
                  </a:rPr>
                  <a:t>Ionization and evaporation at </a:t>
                </a:r>
                <a:r>
                  <a:rPr lang="en-US" dirty="0">
                    <a:latin typeface="+mj-lt"/>
                  </a:rPr>
                  <a:t>T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~2500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Emission of </a:t>
                </a:r>
                <a:r>
                  <a:rPr lang="en-US" dirty="0" smtClean="0">
                    <a:latin typeface="+mj-lt"/>
                  </a:rPr>
                  <a:t>light</a:t>
                </a: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I</a:t>
                </a:r>
                <a:r>
                  <a:rPr lang="en-US" dirty="0" smtClean="0">
                    <a:latin typeface="+mj-lt"/>
                  </a:rPr>
                  <a:t>mpact </a:t>
                </a:r>
                <a:r>
                  <a:rPr lang="en-US" dirty="0">
                    <a:latin typeface="+mj-lt"/>
                  </a:rPr>
                  <a:t>speed on the ground between 10-100 </a:t>
                </a:r>
                <a:r>
                  <a:rPr lang="en-US" dirty="0" smtClean="0">
                    <a:latin typeface="+mj-lt"/>
                  </a:rPr>
                  <a:t>m/s</a:t>
                </a:r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Rettango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76" y="3971684"/>
                <a:ext cx="6096000" cy="1477328"/>
              </a:xfrm>
              <a:prstGeom prst="rect">
                <a:avLst/>
              </a:prstGeom>
              <a:blipFill>
                <a:blip r:embed="rId3"/>
                <a:stretch>
                  <a:fillRect l="-600"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547696" y="3489823"/>
                <a:ext cx="42073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𝑃h𝑒𝑛𝑜𝑚𝑒𝑙𝑜𝑔𝑦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𝑚𝑒𝑡𝑒𝑜𝑟𝑜𝑖𝑑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96" y="3489823"/>
                <a:ext cx="4207370" cy="369332"/>
              </a:xfrm>
              <a:prstGeom prst="rect">
                <a:avLst/>
              </a:prstGeom>
              <a:blipFill>
                <a:blip r:embed="rId4"/>
                <a:stretch>
                  <a:fillRect l="-2174" r="-290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73B44617-47CC-D763-2259-39328E2CB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40" y="2516875"/>
            <a:ext cx="4912360" cy="3962638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1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893017" y="2245368"/>
            <a:ext cx="5863383" cy="646331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Measured parameters of a </a:t>
            </a:r>
            <a:r>
              <a:rPr lang="en-GB" dirty="0" smtClean="0">
                <a:latin typeface="+mj-lt"/>
              </a:rPr>
              <a:t>meteoroid </a:t>
            </a:r>
            <a:r>
              <a:rPr lang="en-GB" dirty="0">
                <a:latin typeface="+mj-lt"/>
              </a:rPr>
              <a:t>(position and speed) are used to determine </a:t>
            </a:r>
            <a:r>
              <a:rPr lang="en-GB" dirty="0" smtClean="0">
                <a:latin typeface="+mj-lt"/>
              </a:rPr>
              <a:t>its origin</a:t>
            </a:r>
            <a:endParaRPr lang="en-US" dirty="0">
              <a:latin typeface="+mj-lt"/>
            </a:endParaRPr>
          </a:p>
        </p:txBody>
      </p:sp>
      <p:cxnSp>
        <p:nvCxnSpPr>
          <p:cNvPr id="7" name="Connettore 2 6"/>
          <p:cNvCxnSpPr/>
          <p:nvPr/>
        </p:nvCxnSpPr>
        <p:spPr>
          <a:xfrm flipV="1">
            <a:off x="6989654" y="1729699"/>
            <a:ext cx="642620" cy="8495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6988294" y="2561393"/>
            <a:ext cx="773347" cy="6695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7627190" y="1465040"/>
            <a:ext cx="196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Solar System origin</a:t>
            </a:r>
            <a:endParaRPr lang="en-US" dirty="0">
              <a:latin typeface="+mj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789736" y="3045454"/>
            <a:ext cx="1917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Interstellar origin</a:t>
            </a:r>
            <a:endParaRPr lang="en-US" sz="20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/>
              <p:cNvSpPr/>
              <p:nvPr/>
            </p:nvSpPr>
            <p:spPr>
              <a:xfrm>
                <a:off x="457200" y="4124525"/>
                <a:ext cx="1144115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 smtClean="0">
                    <a:latin typeface="+mj-lt"/>
                  </a:rPr>
                  <a:t>The </a:t>
                </a:r>
                <a:r>
                  <a:rPr lang="en-GB" b="1" dirty="0" smtClean="0">
                    <a:latin typeface="+mj-lt"/>
                  </a:rPr>
                  <a:t>hyperbolic excess </a:t>
                </a:r>
                <a:r>
                  <a:rPr lang="en-GB" dirty="0" smtClean="0">
                    <a:latin typeface="+mj-lt"/>
                  </a:rPr>
                  <a:t>of meteoroid’s heliocentric 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GB" dirty="0" smtClean="0">
                    <a:latin typeface="+mj-lt"/>
                  </a:rPr>
                  <a:t> </a:t>
                </a:r>
                <a:r>
                  <a:rPr lang="en-GB" dirty="0">
                    <a:latin typeface="+mj-lt"/>
                  </a:rPr>
                  <a:t>above the escape velocity </a:t>
                </a:r>
                <a:r>
                  <a:rPr lang="en-GB" dirty="0" smtClean="0"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42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𝑘𝑚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dirty="0" smtClean="0">
                    <a:latin typeface="+mj-lt"/>
                  </a:rPr>
                  <a:t>) indicates </a:t>
                </a:r>
                <a:r>
                  <a:rPr lang="en-GB" dirty="0">
                    <a:latin typeface="+mj-lt"/>
                  </a:rPr>
                  <a:t>a possible interstellar </a:t>
                </a:r>
                <a:r>
                  <a:rPr lang="en-GB" dirty="0" smtClean="0">
                    <a:latin typeface="+mj-lt"/>
                  </a:rPr>
                  <a:t>origin:</a:t>
                </a:r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Rettango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124525"/>
                <a:ext cx="11441151" cy="646331"/>
              </a:xfrm>
              <a:prstGeom prst="rect">
                <a:avLst/>
              </a:prstGeom>
              <a:blipFill>
                <a:blip r:embed="rId2"/>
                <a:stretch>
                  <a:fillRect l="-42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/>
          <p:cNvSpPr txBox="1"/>
          <p:nvPr/>
        </p:nvSpPr>
        <p:spPr>
          <a:xfrm>
            <a:off x="5638800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-612464" y="5041030"/>
                <a:ext cx="4265840" cy="751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12464" y="5041030"/>
                <a:ext cx="4265840" cy="7515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3261360" y="5166661"/>
                <a:ext cx="4637039" cy="755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𝑎𝑟𝑟𝑖𝑣𝑎𝑙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𝑠𝑝𝑒𝑒𝑑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𝑚𝑒𝑡𝑒𝑜𝑟𝑜𝑖𝑑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~25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14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𝑒𝑠𝑐𝑎𝑝𝑒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𝑣𝑒𝑙𝑜𝑐𝑖𝑡𝑦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𝑓𝑟𝑜𝑚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𝑆𝑢𝑛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𝑛𝑒𝑎𝑟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𝐸𝑎𝑟𝑡h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42</m:t>
                    </m:r>
                    <m:r>
                      <a:rPr lang="it-IT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𝑘𝑚</m:t>
                    </m:r>
                    <m:r>
                      <a:rPr lang="it-IT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1400" i="1" dirty="0"/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360" y="5166661"/>
                <a:ext cx="4637039" cy="7552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/>
              <p:cNvSpPr txBox="1"/>
              <p:nvPr/>
            </p:nvSpPr>
            <p:spPr>
              <a:xfrm>
                <a:off x="193040" y="416272"/>
                <a:ext cx="1152110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𝑯𝒐𝒘</m:t>
                      </m:r>
                      <m:r>
                        <a:rPr lang="it-IT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𝒕𝒐</m:t>
                      </m:r>
                      <m:r>
                        <a:rPr lang="it-IT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𝒅𝒊𝒔𝒕𝒊𝒏𝒈𝒖𝒊𝒔𝒉</m:t>
                      </m:r>
                      <m:r>
                        <a:rPr lang="it-IT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𝒂𝒏</m:t>
                      </m:r>
                      <m:r>
                        <a:rPr lang="it-IT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𝒊𝒏𝒕𝒆𝒔𝒕𝒆𝒍𝒍𝒂𝒓</m:t>
                      </m:r>
                      <m:r>
                        <a:rPr lang="it-IT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𝒎𝒆𝒕𝒆𝒓𝒐𝒊𝒅</m:t>
                      </m:r>
                      <m:r>
                        <a:rPr lang="it-IT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?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40" y="416272"/>
                <a:ext cx="11521103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87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2700077" y="0"/>
                <a:ext cx="630974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4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𝑰𝒏𝒕𝒆𝒓𝒔𝒕𝒆𝒍𝒍𝒂𝒓</m:t>
                      </m:r>
                      <m:r>
                        <a:rPr lang="it-IT" sz="4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𝒐𝒃𝒋𝒆𝒄𝒕𝒔</m:t>
                      </m:r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77" y="0"/>
                <a:ext cx="6309741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7A744A-ECAB-4777-96D3-C9B8DC6B574A}"/>
              </a:ext>
            </a:extLst>
          </p:cNvPr>
          <p:cNvSpPr txBox="1"/>
          <p:nvPr/>
        </p:nvSpPr>
        <p:spPr>
          <a:xfrm>
            <a:off x="332861" y="1013762"/>
            <a:ext cx="118591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i="0" dirty="0" smtClean="0">
                <a:solidFill>
                  <a:srgbClr val="FF0000"/>
                </a:solidFill>
                <a:effectLst/>
                <a:latin typeface="+mj-lt"/>
              </a:rPr>
              <a:t>ʻ1I/Oumuamua</a:t>
            </a:r>
            <a:r>
              <a:rPr lang="en-GB" sz="2000" b="1" i="0" dirty="0">
                <a:solidFill>
                  <a:srgbClr val="FF0000"/>
                </a:solidFill>
                <a:effectLst/>
                <a:latin typeface="+mj-lt"/>
              </a:rPr>
              <a:t>’</a:t>
            </a:r>
            <a:r>
              <a:rPr lang="en-GB" i="0" dirty="0">
                <a:effectLst/>
                <a:latin typeface="+mj-lt"/>
              </a:rPr>
              <a:t> is the first </a:t>
            </a:r>
            <a:r>
              <a:rPr lang="en-GB" dirty="0">
                <a:latin typeface="+mj-lt"/>
              </a:rPr>
              <a:t>interstellar object</a:t>
            </a:r>
            <a:r>
              <a:rPr lang="en-GB" i="0" dirty="0">
                <a:effectLst/>
                <a:latin typeface="+mj-lt"/>
              </a:rPr>
              <a:t> detected passing through the </a:t>
            </a:r>
            <a:r>
              <a:rPr lang="en-GB" dirty="0">
                <a:latin typeface="+mj-lt"/>
              </a:rPr>
              <a:t>Solar System</a:t>
            </a:r>
            <a:r>
              <a:rPr lang="en-GB" i="0" dirty="0">
                <a:effectLst/>
                <a:latin typeface="+mj-lt"/>
              </a:rPr>
              <a:t>. </a:t>
            </a:r>
            <a:r>
              <a:rPr lang="en-GB" dirty="0">
                <a:latin typeface="+mj-lt"/>
              </a:rPr>
              <a:t>I</a:t>
            </a:r>
            <a:r>
              <a:rPr lang="en-GB" i="0" dirty="0">
                <a:effectLst/>
                <a:latin typeface="+mj-lt"/>
              </a:rPr>
              <a:t>t was discovered by  Robert Weryk </a:t>
            </a:r>
            <a:r>
              <a:rPr lang="en-GB" dirty="0">
                <a:latin typeface="+mj-lt"/>
              </a:rPr>
              <a:t>using the Pan-STARRS telescope at Haleakala Observatory, Hawaii, on 19 October 2017</a:t>
            </a:r>
            <a:r>
              <a:rPr lang="en-GB" dirty="0" smtClean="0">
                <a:latin typeface="+mj-lt"/>
              </a:rPr>
              <a:t>.</a:t>
            </a:r>
          </a:p>
          <a:p>
            <a:endParaRPr lang="en-GB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  <a:effectLst/>
                <a:latin typeface="+mj-lt"/>
              </a:rPr>
              <a:t>‘2I/Borisov’</a:t>
            </a:r>
            <a:r>
              <a:rPr lang="en-GB" dirty="0" smtClean="0">
                <a:effectLst/>
                <a:latin typeface="+mj-lt"/>
              </a:rPr>
              <a:t> is the second observed interstellar object after ʻOumuamua. It was discovered by the Crimean amateur astronomer and telescope maker Gennadiy Borisov on 30 August 2019.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1" y="2850640"/>
            <a:ext cx="5969549" cy="340004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430" y="2885473"/>
            <a:ext cx="4553397" cy="3415048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2302051" y="6295943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+mj-lt"/>
              </a:rPr>
              <a:t>100 m &lt; d &lt; </a:t>
            </a:r>
            <a:r>
              <a:rPr lang="en-GB" dirty="0" smtClean="0">
                <a:latin typeface="+mj-lt"/>
              </a:rPr>
              <a:t>1 km</a:t>
            </a:r>
            <a:endParaRPr lang="en-GB" dirty="0">
              <a:latin typeface="+mj-lt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9009818" y="6330233"/>
            <a:ext cx="1944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effectLst/>
                <a:latin typeface="+mj-lt"/>
              </a:rPr>
              <a:t>1.4 km &lt; d &lt; 16 km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0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6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503490" y="1759981"/>
            <a:ext cx="1634118" cy="52322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FF0000"/>
                </a:solidFill>
              </a:rPr>
              <a:t>Micrometeroids</a:t>
            </a:r>
            <a:r>
              <a:rPr lang="it-IT" sz="1400" dirty="0" smtClean="0"/>
              <a:t> </a:t>
            </a:r>
          </a:p>
          <a:p>
            <a:pPr algn="ctr"/>
            <a:r>
              <a:rPr lang="it-IT" sz="1400" dirty="0" smtClean="0"/>
              <a:t>10µm-2mm wide</a:t>
            </a:r>
            <a:endParaRPr lang="en-US" sz="1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137608" y="2080984"/>
            <a:ext cx="2036189" cy="52322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FF0000"/>
                </a:solidFill>
              </a:rPr>
              <a:t>Meteoroids</a:t>
            </a:r>
          </a:p>
          <a:p>
            <a:pPr algn="ctr"/>
            <a:r>
              <a:rPr lang="it-IT" sz="1400" dirty="0" smtClean="0"/>
              <a:t>2mm-1m wide</a:t>
            </a:r>
            <a:endParaRPr lang="en-US" sz="1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907239" y="4729808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dirty="0">
                <a:solidFill>
                  <a:schemeClr val="bg1"/>
                </a:solidFill>
              </a:rPr>
              <a:t>?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588000" y="3041084"/>
            <a:ext cx="791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>
                <a:solidFill>
                  <a:schemeClr val="bg1"/>
                </a:solidFill>
              </a:rPr>
              <a:t>?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492032" y="5530027"/>
            <a:ext cx="1324402" cy="307777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ʻ1I/Oumuamua’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715112" y="6352540"/>
            <a:ext cx="417576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+mj-lt"/>
              </a:rPr>
              <a:t>“</a:t>
            </a:r>
            <a:r>
              <a:rPr lang="en-GB" sz="1200" b="1" dirty="0">
                <a:solidFill>
                  <a:schemeClr val="tx1"/>
                </a:solidFill>
                <a:latin typeface="+mj-lt"/>
              </a:rPr>
              <a:t>Visualisation: ETH Zürich/D-PHYS, Veerle Sterken, Mia Hajdukova, Sara Hartmann”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2022075" y="1187777"/>
                <a:ext cx="859594" cy="52322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1001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 dirty="0" smtClean="0">
                    <a:solidFill>
                      <a:srgbClr val="FF0000"/>
                    </a:solidFill>
                  </a:rPr>
                  <a:t>ISD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&lt;10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075" y="1187777"/>
                <a:ext cx="859594" cy="523220"/>
              </a:xfrm>
              <a:prstGeom prst="rect">
                <a:avLst/>
              </a:prstGeom>
              <a:blipFill>
                <a:blip r:embed="rId3"/>
                <a:stretch>
                  <a:fillRect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/>
          <p:cNvSpPr txBox="1"/>
          <p:nvPr/>
        </p:nvSpPr>
        <p:spPr>
          <a:xfrm>
            <a:off x="7173797" y="4175810"/>
            <a:ext cx="3646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>
                <a:solidFill>
                  <a:schemeClr val="bg1"/>
                </a:solidFill>
              </a:rPr>
              <a:t>?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7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56561" y="3444481"/>
            <a:ext cx="6900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gas of </a:t>
            </a:r>
            <a:r>
              <a:rPr lang="en-US" b="1" dirty="0" smtClean="0">
                <a:latin typeface="+mj-lt"/>
              </a:rPr>
              <a:t>H and He </a:t>
            </a:r>
            <a:r>
              <a:rPr lang="en-US" dirty="0" smtClean="0">
                <a:latin typeface="+mj-lt"/>
              </a:rPr>
              <a:t>and a small amount of dust up to about 1 % by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warm, dense, partially ionized cloud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embedded in a low density region of space called the Local Bubble that was likely excavated by a few supernovae </a:t>
            </a:r>
            <a:endParaRPr lang="en-US" dirty="0">
              <a:latin typeface="+mj-lt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81" y="2009939"/>
            <a:ext cx="5052767" cy="4346412"/>
          </a:xfrm>
          <a:prstGeom prst="rect">
            <a:avLst/>
          </a:prstGeom>
        </p:spPr>
      </p:pic>
      <p:sp>
        <p:nvSpPr>
          <p:cNvPr id="2" name="Rettangolo 8"/>
          <p:cNvSpPr/>
          <p:nvPr/>
        </p:nvSpPr>
        <p:spPr>
          <a:xfrm>
            <a:off x="56560" y="1409774"/>
            <a:ext cx="11953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j-lt"/>
              </a:rPr>
              <a:t>One confirmed source of the smaller interstellar particles, ISD, is the Local Interstellar Cloud through which the Sun travels at a relative speed of ∼26 km/s.</a:t>
            </a:r>
            <a:endParaRPr lang="en-US" dirty="0">
              <a:latin typeface="+mj-lt"/>
            </a:endParaRPr>
          </a:p>
        </p:txBody>
      </p:sp>
      <p:pic>
        <p:nvPicPr>
          <p:cNvPr id="4" name="Immagin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1" y="1881097"/>
            <a:ext cx="5202548" cy="4475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12"/>
              <p:cNvSpPr txBox="1"/>
              <p:nvPr/>
            </p:nvSpPr>
            <p:spPr>
              <a:xfrm>
                <a:off x="1365208" y="169556"/>
                <a:ext cx="9335889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𝑳𝒐𝒄𝒂𝒍</m:t>
                      </m:r>
                      <m:r>
                        <a:rPr lang="it-IT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𝑰𝒏𝒕𝒆𝒓𝒔𝒕𝒆𝒍𝒍𝒂𝒓</m:t>
                      </m:r>
                      <m:r>
                        <a:rPr lang="it-IT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𝑪𝒍𝒐𝒖𝒅</m:t>
                      </m:r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CasellaDiTes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208" y="169556"/>
                <a:ext cx="9335889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27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210532" y="1251818"/>
                <a:ext cx="11836924" cy="983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+mj-lt"/>
                  </a:rPr>
                  <a:t>The dust particles from the LIC </a:t>
                </a:r>
                <a:r>
                  <a:rPr lang="en-GB" dirty="0" smtClean="0">
                    <a:latin typeface="+mj-lt"/>
                  </a:rPr>
                  <a:t>experience </a:t>
                </a:r>
                <a:r>
                  <a:rPr lang="en-GB" sz="2000" dirty="0">
                    <a:latin typeface="+mj-lt"/>
                  </a:rPr>
                  <a:t>the </a:t>
                </a:r>
                <a:r>
                  <a:rPr lang="en-GB" sz="2000" b="1" dirty="0">
                    <a:latin typeface="+mj-lt"/>
                  </a:rPr>
                  <a:t>solar gravity</a:t>
                </a:r>
                <a:r>
                  <a:rPr lang="en-GB" sz="2000" dirty="0">
                    <a:latin typeface="+mj-lt"/>
                  </a:rPr>
                  <a:t>, </a:t>
                </a:r>
                <a:r>
                  <a:rPr lang="en-GB" sz="2000" b="1" dirty="0">
                    <a:latin typeface="+mj-lt"/>
                  </a:rPr>
                  <a:t>solar radiation pressure </a:t>
                </a:r>
                <a:r>
                  <a:rPr lang="en-GB" dirty="0">
                    <a:latin typeface="+mj-lt"/>
                  </a:rPr>
                  <a:t>and the </a:t>
                </a:r>
                <a:r>
                  <a:rPr lang="en-GB" sz="2000" b="1" dirty="0">
                    <a:latin typeface="+mj-lt"/>
                  </a:rPr>
                  <a:t>Lorentz force</a:t>
                </a:r>
                <a:r>
                  <a:rPr lang="en-GB" dirty="0">
                    <a:latin typeface="+mj-lt"/>
                  </a:rPr>
                  <a:t>. The strength of these forces is given by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 parameter</a:t>
                </a:r>
                <a:r>
                  <a:rPr lang="en-GB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GB" dirty="0">
                    <a:latin typeface="+mj-lt"/>
                  </a:rPr>
                  <a:t>and by the particle’s charge-to-mass ratio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en-GB" dirty="0">
                    <a:latin typeface="+mj-lt"/>
                  </a:rPr>
                  <a:t>. </a:t>
                </a:r>
                <a:endParaRPr lang="en-GB" dirty="0" smtClean="0">
                  <a:latin typeface="+mj-lt"/>
                </a:endParaRPr>
              </a:p>
              <a:p>
                <a:endParaRPr lang="en-GB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32" y="1251818"/>
                <a:ext cx="11836924" cy="983283"/>
              </a:xfrm>
              <a:prstGeom prst="rect">
                <a:avLst/>
              </a:prstGeom>
              <a:blipFill>
                <a:blip r:embed="rId2"/>
                <a:stretch>
                  <a:fillRect l="-464" t="-11728" r="-876" b="-35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/>
              <p:cNvSpPr/>
              <p:nvPr/>
            </p:nvSpPr>
            <p:spPr>
              <a:xfrm>
                <a:off x="0" y="3741285"/>
                <a:ext cx="8528115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  <m: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 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𝑝𝑎𝑟𝑡𝑖𝑐𝑙𝑒𝑠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𝑐𝑎𝑛𝑛𝑜𝑡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𝑟𝑒𝑎𝑐h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𝑐𝑙𝑜𝑠𝑒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𝑣𝑖𝑐𝑖𝑛𝑖𝑡𝑦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𝑆𝑢𝑛</m:t>
                    </m:r>
                  </m:oMath>
                </a14:m>
                <a:endParaRPr lang="en-GB" dirty="0"/>
              </a:p>
              <a:p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it-IT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b="1" dirty="0" smtClean="0"/>
                  <a:t> </a:t>
                </a:r>
                <a14:m>
                  <m:oMath xmlns:m="http://schemas.openxmlformats.org/officeDocument/2006/math">
                    <m:r>
                      <a:rPr lang="en-GB" b="1" i="1" dirty="0">
                        <a:latin typeface="Cambria Math" panose="02040503050406030204" pitchFamily="18" charset="0"/>
                      </a:rPr>
                      <m:t>𝒑𝒂𝒓𝒕𝒊𝒄𝒍𝒆𝒔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𝒂𝒓𝒆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𝒑𝒖𝒍𝒍𝒆𝒅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𝒊𝒏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𝒕𝒉𝒆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𝒅𝒊𝒓𝒆𝒄𝒕𝒊𝒐𝒏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𝒐𝒇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𝒕𝒉𝒆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𝑺𝒖𝒏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𝒃𝒚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b="1" i="1" dirty="0" smtClean="0">
                  <a:latin typeface="Cambria Math" panose="02040503050406030204" pitchFamily="18" charset="0"/>
                </a:endParaRPr>
              </a:p>
              <a:p>
                <a:r>
                  <a:rPr lang="en-GB" b="1" dirty="0" smtClean="0"/>
                  <a:t>     </a:t>
                </a:r>
                <a14:m>
                  <m:oMath xmlns:m="http://schemas.openxmlformats.org/officeDocument/2006/math">
                    <m:r>
                      <a:rPr lang="en-GB" b="1" i="1" dirty="0">
                        <a:latin typeface="Cambria Math" panose="02040503050406030204" pitchFamily="18" charset="0"/>
                      </a:rPr>
                      <m:t>𝒈𝒓𝒂𝒗𝒊𝒕𝒚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(&gt;1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endParaRPr lang="it-IT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Rettango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741285"/>
                <a:ext cx="8528115" cy="1754326"/>
              </a:xfrm>
              <a:prstGeom prst="rect">
                <a:avLst/>
              </a:prstGeom>
              <a:blipFill>
                <a:blip r:embed="rId3"/>
                <a:stretch>
                  <a:fillRect l="-429" t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422440" y="2684667"/>
                <a:ext cx="1332544" cy="7959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𝑆𝑅𝑃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𝑔𝑟𝑎𝑣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40" y="2684667"/>
                <a:ext cx="1332544" cy="7959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940560"/>
            <a:ext cx="5334000" cy="4796423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5B45E-74F2-480D-8FF9-882E2828F569}" type="slidenum">
              <a:rPr lang="en-US" smtClean="0"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560167" y="199561"/>
                <a:ext cx="1088791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𝑫𝒚𝒏𝒂𝒎𝒊𝒄𝒔</m:t>
                    </m:r>
                    <m:r>
                      <a:rPr lang="en-GB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𝒐𝒇</m:t>
                    </m:r>
                    <m:r>
                      <a:rPr lang="en-GB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𝑬𝒙𝒕𝒓𝒂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𝑺𝒐𝒍𝒂𝒓</m:t>
                    </m:r>
                    <m:r>
                      <a:rPr lang="en-GB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𝑺𝒚𝒔𝒕𝒆𝒎</m:t>
                    </m:r>
                    <m:r>
                      <a:rPr lang="en-GB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4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𝑷𝒂𝒓𝒕𝒊𝒄𝒍𝒆𝒔</m:t>
                    </m:r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167" y="199561"/>
                <a:ext cx="10887917" cy="707886"/>
              </a:xfrm>
              <a:prstGeom prst="rect">
                <a:avLst/>
              </a:prstGeom>
              <a:blipFill>
                <a:blip r:embed="rId6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336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3782228" y="2105210"/>
                <a:ext cx="595774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40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it-IT" sz="1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𝑔𝑟𝑎𝑣𝑖𝑡𝑎𝑡𝑖𝑜𝑛𝑎𝑙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𝑐𝑜𝑛𝑠𝑡𝑎𝑛𝑡</m:t>
                      </m:r>
                    </m:oMath>
                  </m:oMathPara>
                </a14:m>
                <a:endParaRPr lang="it-IT" sz="1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𝑆𝑜𝑙𝑎𝑟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𝑚𝑎𝑠𝑠</m:t>
                      </m:r>
                    </m:oMath>
                  </m:oMathPara>
                </a14:m>
                <a:endParaRPr lang="it-IT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h𝑒𝑙𝑖𝑜𝑐𝑒𝑛𝑡𝑟𝑖𝑐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it-IT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</m:t>
                      </m:r>
                      <m:r>
                        <a:rPr lang="it-IT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𝐴𝑈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228" y="2105210"/>
                <a:ext cx="5957740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/>
          <p:cNvSpPr txBox="1"/>
          <p:nvPr/>
        </p:nvSpPr>
        <p:spPr>
          <a:xfrm>
            <a:off x="914400" y="41477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248522" y="3484123"/>
                <a:ext cx="49679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0" smtClean="0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func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22" y="3484123"/>
                <a:ext cx="496792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tangolo 7"/>
          <p:cNvSpPr/>
          <p:nvPr/>
        </p:nvSpPr>
        <p:spPr>
          <a:xfrm>
            <a:off x="419708" y="5167135"/>
            <a:ext cx="6275731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he </a:t>
            </a:r>
            <a:r>
              <a:rPr lang="en-US" b="1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heliocentric velocity is burdened by various </a:t>
            </a:r>
            <a:r>
              <a:rPr lang="en-US" b="1" dirty="0" smtClean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errors </a:t>
            </a:r>
            <a:r>
              <a:rPr lang="en-US" dirty="0" smtClean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that </a:t>
            </a:r>
            <a:r>
              <a:rPr lang="en-US" dirty="0">
                <a:latin typeface="+mj-lt"/>
              </a:rPr>
              <a:t>can transfer near-parabolic orbits over the parabolic limit and create an artificial population of hyperbolic meteors. </a:t>
            </a:r>
            <a:endParaRPr lang="it-IT" dirty="0">
              <a:latin typeface="+mj-lt"/>
            </a:endParaRPr>
          </a:p>
          <a:p>
            <a:pPr algn="just"/>
            <a:r>
              <a:rPr lang="en-US" dirty="0" smtClean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it-IT" dirty="0"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3888811" y="3311168"/>
                <a:ext cx="944357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140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𝑜𝑛𝑔𝑎𝑡𝑖𝑜𝑛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𝐸𝑎𝑟𝑡</m:t>
                      </m:r>
                      <m:sSup>
                        <m:s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𝑎𝑝𝑒𝑥</m:t>
                      </m:r>
                    </m:oMath>
                  </m:oMathPara>
                </a14:m>
                <a:endParaRPr lang="it-IT" sz="1400" dirty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𝑔𝑒𝑜𝑐𝑒𝑛𝑡𝑟𝑖𝑐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𝑣𝑒𝑙𝑜𝑐𝑖𝑡𝑦</m:t>
                      </m:r>
                      <m:r>
                        <a:rPr lang="it-IT" sz="140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1400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1400" b="0" i="1" smtClean="0">
                        <a:latin typeface="+mj-lt"/>
                        <a:ea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it-IT" sz="1400" i="1">
                        <a:latin typeface="+mj-lt"/>
                      </a:rPr>
                      <m:t>ean</m:t>
                    </m:r>
                    <m:r>
                      <m:rPr>
                        <m:nor/>
                      </m:rPr>
                      <a:rPr lang="it-IT" sz="1400" i="1"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it-IT" sz="1400" i="1">
                        <a:latin typeface="+mj-lt"/>
                      </a:rPr>
                      <m:t>heliocentric</m:t>
                    </m:r>
                    <m:r>
                      <m:rPr>
                        <m:nor/>
                      </m:rPr>
                      <a:rPr lang="it-IT" sz="1400" i="1"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it-IT" sz="1400" i="1">
                        <a:latin typeface="+mj-lt"/>
                      </a:rPr>
                      <m:t>velocity</m:t>
                    </m:r>
                  </m:oMath>
                </a14:m>
                <a:r>
                  <a:rPr lang="it-IT" sz="1400" i="1" dirty="0" smtClean="0">
                    <a:latin typeface="+mj-lt"/>
                  </a:rPr>
                  <a:t> of Earth </a:t>
                </a:r>
                <a:endParaRPr lang="it-IT" sz="14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811" y="3311168"/>
                <a:ext cx="9443578" cy="738664"/>
              </a:xfrm>
              <a:prstGeom prst="rect">
                <a:avLst/>
              </a:prstGeom>
              <a:blipFill>
                <a:blip r:embed="rId5"/>
                <a:stretch>
                  <a:fillRect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C144-6929-4B32-A1BE-9FBB20CE321A}" type="slidenum">
              <a:rPr lang="it-IT" smtClean="0"/>
              <a:t>9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49436" y="2234848"/>
                <a:ext cx="2216825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36" y="2234848"/>
                <a:ext cx="2216825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>
            <a:extLst>
              <a:ext uri="{FF2B5EF4-FFF2-40B4-BE49-F238E27FC236}">
                <a16:creationId xmlns:a16="http://schemas.microsoft.com/office/drawing/2014/main" id="{A32CB0A8-FEF6-DA17-5C0C-CDF294ECFA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41" y="2105210"/>
            <a:ext cx="4760536" cy="36122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129701" y="1249692"/>
                <a:ext cx="118170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 smtClean="0">
                    <a:latin typeface="+mj-lt"/>
                  </a:rPr>
                  <a:t>The semi-major axis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 dirty="0" smtClean="0">
                    <a:latin typeface="+mj-lt"/>
                  </a:rPr>
                  <a:t> which defines the type of orbit </a:t>
                </a:r>
                <a:r>
                  <a:rPr lang="en-GB" dirty="0">
                    <a:latin typeface="+mj-lt"/>
                  </a:rPr>
                  <a:t>strongly depends on </a:t>
                </a:r>
                <a:r>
                  <a:rPr lang="en-GB" dirty="0" smtClean="0">
                    <a:latin typeface="+mj-lt"/>
                  </a:rPr>
                  <a:t>module </a:t>
                </a:r>
                <a:r>
                  <a:rPr lang="en-GB" dirty="0">
                    <a:latin typeface="+mj-lt"/>
                  </a:rPr>
                  <a:t>of the heliocentric speed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it-IT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01" y="1249692"/>
                <a:ext cx="11817055" cy="369332"/>
              </a:xfrm>
              <a:prstGeom prst="rect">
                <a:avLst/>
              </a:prstGeom>
              <a:blipFill>
                <a:blip r:embed="rId8"/>
                <a:stretch>
                  <a:fillRect l="-41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649175" y="339912"/>
                <a:ext cx="94550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𝑬𝒇𝒇𝒆𝒄𝒕</m:t>
                      </m:r>
                      <m:r>
                        <a:rPr lang="en-GB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𝒐𝒇</m:t>
                      </m:r>
                      <m:r>
                        <a:rPr lang="en-GB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GB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𝒆𝒂𝒔𝒖𝒓𝒆𝒎𝒆𝒏𝒕</m:t>
                      </m:r>
                      <m:r>
                        <a:rPr lang="en-GB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GB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𝒓𝒓𝒐𝒓𝒔</m:t>
                      </m:r>
                      <m:r>
                        <a:rPr lang="en-GB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𝒐𝒏</m:t>
                      </m:r>
                      <m:r>
                        <a:rPr lang="en-GB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GB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𝒆𝒔𝒖𝒍𝒕𝒊𝒏𝒈</m:t>
                      </m:r>
                      <m:r>
                        <a:rPr lang="en-GB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𝑶𝒓𝒃𝒊𝒕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75" y="339912"/>
                <a:ext cx="9455085" cy="584775"/>
              </a:xfrm>
              <a:prstGeom prst="rect">
                <a:avLst/>
              </a:prstGeom>
              <a:blipFill>
                <a:blip r:embed="rId9"/>
                <a:stretch>
                  <a:fillRect r="-13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214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2835</Words>
  <Application>Microsoft Office PowerPoint</Application>
  <PresentationFormat>Widescreen</PresentationFormat>
  <Paragraphs>291</Paragraphs>
  <Slides>29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Symbol</vt:lpstr>
      <vt:lpstr>Tahoma</vt:lpstr>
      <vt:lpstr>TimesLTStd-Roman</vt:lpstr>
      <vt:lpstr>Wingdings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Future works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Isabella</dc:creator>
  <cp:lastModifiedBy>Isabella</cp:lastModifiedBy>
  <cp:revision>139</cp:revision>
  <dcterms:created xsi:type="dcterms:W3CDTF">2023-10-08T16:08:48Z</dcterms:created>
  <dcterms:modified xsi:type="dcterms:W3CDTF">2023-10-23T14:39:32Z</dcterms:modified>
</cp:coreProperties>
</file>