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  <p:sldMasterId id="2147483834" r:id="rId3"/>
  </p:sldMasterIdLst>
  <p:notesMasterIdLst>
    <p:notesMasterId r:id="rId24"/>
  </p:notesMasterIdLst>
  <p:sldIdLst>
    <p:sldId id="256" r:id="rId4"/>
    <p:sldId id="257" r:id="rId5"/>
    <p:sldId id="266" r:id="rId6"/>
    <p:sldId id="258" r:id="rId7"/>
    <p:sldId id="261" r:id="rId8"/>
    <p:sldId id="276" r:id="rId9"/>
    <p:sldId id="263" r:id="rId10"/>
    <p:sldId id="277" r:id="rId11"/>
    <p:sldId id="267" r:id="rId12"/>
    <p:sldId id="264" r:id="rId13"/>
    <p:sldId id="271" r:id="rId14"/>
    <p:sldId id="273" r:id="rId15"/>
    <p:sldId id="265" r:id="rId16"/>
    <p:sldId id="270" r:id="rId17"/>
    <p:sldId id="278" r:id="rId18"/>
    <p:sldId id="275" r:id="rId19"/>
    <p:sldId id="268" r:id="rId20"/>
    <p:sldId id="274" r:id="rId21"/>
    <p:sldId id="272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Max sigma distribution (M)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cat>
            <c:numRef>
              <c:f>Foglio1!$S$2:$S$102</c:f>
              <c:numCache>
                <c:formatCode>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Foglio1!$U$2:$U$102</c:f>
              <c:numCache>
                <c:formatCode>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27</c:v>
                </c:pt>
                <c:pt idx="7">
                  <c:v>33</c:v>
                </c:pt>
                <c:pt idx="8">
                  <c:v>20</c:v>
                </c:pt>
                <c:pt idx="9">
                  <c:v>16</c:v>
                </c:pt>
                <c:pt idx="10">
                  <c:v>12</c:v>
                </c:pt>
                <c:pt idx="11">
                  <c:v>6</c:v>
                </c:pt>
                <c:pt idx="12">
                  <c:v>10</c:v>
                </c:pt>
                <c:pt idx="13">
                  <c:v>6</c:v>
                </c:pt>
                <c:pt idx="14">
                  <c:v>4</c:v>
                </c:pt>
                <c:pt idx="15">
                  <c:v>7</c:v>
                </c:pt>
                <c:pt idx="16">
                  <c:v>10</c:v>
                </c:pt>
                <c:pt idx="17">
                  <c:v>5</c:v>
                </c:pt>
                <c:pt idx="18">
                  <c:v>7</c:v>
                </c:pt>
                <c:pt idx="19">
                  <c:v>4</c:v>
                </c:pt>
                <c:pt idx="20">
                  <c:v>14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6</c:v>
                </c:pt>
                <c:pt idx="29">
                  <c:v>1</c:v>
                </c:pt>
                <c:pt idx="30">
                  <c:v>5</c:v>
                </c:pt>
                <c:pt idx="31">
                  <c:v>2</c:v>
                </c:pt>
                <c:pt idx="32">
                  <c:v>4</c:v>
                </c:pt>
                <c:pt idx="33">
                  <c:v>0</c:v>
                </c:pt>
                <c:pt idx="34">
                  <c:v>2</c:v>
                </c:pt>
                <c:pt idx="35">
                  <c:v>1</c:v>
                </c:pt>
                <c:pt idx="36">
                  <c:v>3</c:v>
                </c:pt>
                <c:pt idx="37">
                  <c:v>2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2</c:v>
                </c:pt>
                <c:pt idx="56">
                  <c:v>0</c:v>
                </c:pt>
                <c:pt idx="57">
                  <c:v>2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2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</c:v>
                </c:pt>
                <c:pt idx="85">
                  <c:v>0</c:v>
                </c:pt>
                <c:pt idx="86">
                  <c:v>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5-4470-A0DF-9468CF5D6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662624624"/>
        <c:axId val="662622984"/>
      </c:barChart>
      <c:catAx>
        <c:axId val="6626246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622984"/>
        <c:crosses val="autoZero"/>
        <c:auto val="1"/>
        <c:lblAlgn val="ctr"/>
        <c:lblOffset val="100"/>
        <c:noMultiLvlLbl val="0"/>
      </c:catAx>
      <c:valAx>
        <c:axId val="66262298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62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Max sigma </a:t>
            </a:r>
            <a:r>
              <a:rPr lang="it-IT" dirty="0" err="1"/>
              <a:t>distribution</a:t>
            </a:r>
            <a:r>
              <a:rPr lang="it-IT" dirty="0"/>
              <a:t> (M?)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cat>
            <c:numRef>
              <c:f>Foglio1!$S$2:$S$102</c:f>
              <c:numCache>
                <c:formatCode>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Foglio1!$V$2:$V$102</c:f>
              <c:numCache>
                <c:formatCode>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38</c:v>
                </c:pt>
                <c:pt idx="7">
                  <c:v>23</c:v>
                </c:pt>
                <c:pt idx="8">
                  <c:v>18</c:v>
                </c:pt>
                <c:pt idx="9">
                  <c:v>11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3</c:v>
                </c:pt>
                <c:pt idx="16">
                  <c:v>4</c:v>
                </c:pt>
                <c:pt idx="17">
                  <c:v>6</c:v>
                </c:pt>
                <c:pt idx="18">
                  <c:v>4</c:v>
                </c:pt>
                <c:pt idx="19">
                  <c:v>3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2</c:v>
                </c:pt>
                <c:pt idx="28">
                  <c:v>1</c:v>
                </c:pt>
                <c:pt idx="29">
                  <c:v>3</c:v>
                </c:pt>
                <c:pt idx="30">
                  <c:v>2</c:v>
                </c:pt>
                <c:pt idx="31">
                  <c:v>0</c:v>
                </c:pt>
                <c:pt idx="32">
                  <c:v>2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E-4A36-9760-09C7A8449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662624624"/>
        <c:axId val="662622984"/>
      </c:barChart>
      <c:catAx>
        <c:axId val="6626246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622984"/>
        <c:crosses val="autoZero"/>
        <c:auto val="1"/>
        <c:lblAlgn val="ctr"/>
        <c:lblOffset val="100"/>
        <c:noMultiLvlLbl val="0"/>
      </c:catAx>
      <c:valAx>
        <c:axId val="66262298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62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Max sigma distribution (U)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cat>
            <c:numRef>
              <c:f>Foglio1!$S$2:$S$102</c:f>
              <c:numCache>
                <c:formatCode>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Foglio1!$W$2:$W$102</c:f>
              <c:numCache>
                <c:formatCode>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83</c:v>
                </c:pt>
                <c:pt idx="7">
                  <c:v>26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9-4591-ADDE-0D8CF7BB4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662624624"/>
        <c:axId val="662622984"/>
      </c:barChart>
      <c:catAx>
        <c:axId val="6626246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622984"/>
        <c:crosses val="autoZero"/>
        <c:auto val="1"/>
        <c:lblAlgn val="ctr"/>
        <c:lblOffset val="100"/>
        <c:noMultiLvlLbl val="0"/>
      </c:catAx>
      <c:valAx>
        <c:axId val="66262298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62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Max sigma distribution (N)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cat>
            <c:numRef>
              <c:f>Foglio1!$S$2:$S$102</c:f>
              <c:numCache>
                <c:formatCode>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Foglio1!$X$2:$X$102</c:f>
              <c:numCache>
                <c:formatCode>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113</c:v>
                </c:pt>
                <c:pt idx="7">
                  <c:v>18</c:v>
                </c:pt>
                <c:pt idx="8">
                  <c:v>7</c:v>
                </c:pt>
                <c:pt idx="9">
                  <c:v>5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4-4865-ADF0-024C616C1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662624624"/>
        <c:axId val="662622984"/>
      </c:barChart>
      <c:catAx>
        <c:axId val="6626246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622984"/>
        <c:crosses val="autoZero"/>
        <c:auto val="1"/>
        <c:lblAlgn val="ctr"/>
        <c:lblOffset val="100"/>
        <c:noMultiLvlLbl val="0"/>
      </c:catAx>
      <c:valAx>
        <c:axId val="66262298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62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1F723-D791-42A8-9D93-18BDAC316439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31B7-4462-4256-BD43-6FD057DB61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3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8288-423A-4700-8209-85AF303FA7B8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69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2D20-7C81-4A6C-9D85-D4CAE8C783A1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8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06C65-5EB7-4084-8547-23A379F869C8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03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253-BAFC-4EF4-90FF-FBC73798F83E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04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7940-BFE3-4996-A024-DCC267462D8D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4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3E3-2E8A-4917-8372-C300FA90B9A0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1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1268-D9F0-4E6A-B50F-16803EF40C6F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6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5391-6899-488B-A877-A8A33F2A0D69}" type="datetime1">
              <a:rPr lang="it-IT" smtClean="0"/>
              <a:t>22/11/2020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597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4BD0-EEB3-4150-B033-7EEEF9B11505}" type="datetime1">
              <a:rPr lang="it-IT" smtClean="0"/>
              <a:t>22/11/2020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68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D75-FCB4-46E2-A440-28176CF57115}" type="datetime1">
              <a:rPr lang="it-IT" smtClean="0"/>
              <a:t>22/11/2020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247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8843-19E7-47EE-B68F-42F97BED41AC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60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3CFE-E399-45D9-B957-1EEEB7F04137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3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88316AE-CBBD-4B9A-B2EB-8C6600B6D154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121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98F9-B646-4384-BF06-D10DF2BBCD1C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035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281-4B42-48F2-8F0C-6EF2CE8502D4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761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95F-4E5E-4468-8840-97B44160A4F8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275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A242-3DF0-482E-B6E0-A591910876AE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897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25F4-0FBE-4683-AEFB-FC461AAE02B4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333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FEC4-AE81-4371-9564-B250BCAAA35D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070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0305-B8D1-433F-8F6A-D1B93737E8B3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767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8A85-A2B6-48A9-8247-12F384AD6BE4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23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1834-3AD7-4C15-9B46-9EE913642930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66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66F4B8-B1FD-466F-AC17-86CC37365262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282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9715-2894-43B3-A3E3-52534F0B3E88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686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2C92-D2B9-495C-BAF5-E94886CE6AB0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06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1B96-5F21-4024-9B0B-74FCE0CA96E2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224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54BB-4987-44BC-AB5C-F0F548175C6D}" type="datetime1">
              <a:rPr lang="it-IT" smtClean="0"/>
              <a:t>22/11/2020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68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BB5D-922A-44C9-8058-0CA535372303}" type="datetime1">
              <a:rPr lang="it-IT" smtClean="0"/>
              <a:t>22/11/2020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0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90B6-BB80-4785-9A8E-E304D61E13DA}" type="datetime1">
              <a:rPr lang="it-IT" smtClean="0"/>
              <a:t>22/11/2020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232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172-EC9C-4F96-A8A1-D703359C556D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31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09899E5-DC68-4BAE-9DE9-C08DA6B3A396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369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022B-B187-4267-83B6-C46646B92997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850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E01-5C86-4EA6-9641-4F5BAFBE2D37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43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99A0-CCDD-48D2-B43D-45D08B2D6AF1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552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0518-72E7-4A70-923C-6AE951E388C8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011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5A0B-64F7-49F1-AF5C-1F958765F765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864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0959-585E-43A2-9204-B44DD589885E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753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A9E5-7B23-4A5E-8B8A-8EC0223CF18B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475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B7FD-BB12-45EB-8F4E-29DC5F593CD9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112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9D66-DED2-446C-9997-10422D9D2410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43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452D-7804-4658-97A8-D059EBD1FC76}" type="datetime1">
              <a:rPr lang="it-IT" smtClean="0"/>
              <a:t>22/11/2020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28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B981-A805-4EC2-A563-C57BF19D8D5B}" type="datetime1">
              <a:rPr lang="it-IT" smtClean="0"/>
              <a:t>22/11/2020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3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BF77-9C85-4EA1-B711-699B53565EF4}" type="datetime1">
              <a:rPr lang="it-IT" smtClean="0"/>
              <a:t>22/11/2020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36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2DC0-1828-4F6E-BA95-872DDCFD9C81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16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FD5D-1D82-4D72-AF53-E4F7E819AF11}" type="datetime1">
              <a:rPr lang="it-IT" smtClean="0"/>
              <a:t>22/11/2020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37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C418EF5-076C-41DD-9D60-C0E47DD4F790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813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9542700-3AB7-41FD-8AFB-EC2C1B6A2C25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088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0D022A8-BEFA-436C-8994-385756927C62}" type="datetime1">
              <a:rPr lang="it-IT" smtClean="0"/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D72A2E3-97F5-4CE5-B45A-6ABA24FC3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65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A1AAE-E53D-40C7-93DB-CFFB16087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001" y="2231984"/>
            <a:ext cx="7829997" cy="1655762"/>
          </a:xfrm>
        </p:spPr>
        <p:txBody>
          <a:bodyPr>
            <a:normAutofit fontScale="90000"/>
          </a:bodyPr>
          <a:lstStyle/>
          <a:p>
            <a:br>
              <a:rPr lang="en-US" sz="4400" b="0" i="0" dirty="0">
                <a:effectLst/>
                <a:latin typeface="Arial" panose="020B0604020202020204" pitchFamily="34" charset="0"/>
              </a:rPr>
            </a:br>
            <a:r>
              <a:rPr lang="en-US" sz="3100" b="0" i="0" dirty="0">
                <a:effectLst/>
                <a:latin typeface="Arial" panose="020B0604020202020204" pitchFamily="34" charset="0"/>
              </a:rPr>
              <a:t>“SEARCH FOR HIGH-SPEED EVENTS SEEN BY MINI-EUSO: NUCLEARITES AND INTERSTELLAR METEORS CANDIDATES”</a:t>
            </a:r>
            <a:br>
              <a:rPr lang="en-US" sz="4400" b="0" i="0" dirty="0">
                <a:effectLst/>
                <a:latin typeface="Arial" panose="020B0604020202020204" pitchFamily="34" charset="0"/>
              </a:rPr>
            </a:br>
            <a:r>
              <a:rPr lang="en-US" b="0" i="0" dirty="0">
                <a:effectLst/>
                <a:latin typeface="Arial" panose="020B0604020202020204" pitchFamily="34" charset="0"/>
              </a:rPr>
              <a:t>	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9CC6ED-3103-4A22-8EB5-3ABDD85F6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198783"/>
            <a:ext cx="9144000" cy="17492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dirty="0"/>
              <a:t>Università degli studi di Torino</a:t>
            </a:r>
          </a:p>
          <a:p>
            <a:pPr algn="l"/>
            <a:r>
              <a:rPr lang="it-IT" dirty="0"/>
              <a:t>Facoltà di scienze matematiche, fisiche e naturali</a:t>
            </a:r>
          </a:p>
          <a:p>
            <a:pPr algn="l"/>
            <a:r>
              <a:rPr lang="it-IT" dirty="0"/>
              <a:t>Tesi di Laurea Triennale in Fisica</a:t>
            </a:r>
          </a:p>
          <a:p>
            <a:pPr algn="l"/>
            <a:r>
              <a:rPr lang="it-IT" dirty="0"/>
              <a:t>A.A. 2019-2020 </a:t>
            </a:r>
          </a:p>
          <a:p>
            <a:pPr algn="l"/>
            <a:r>
              <a:rPr lang="it-IT" dirty="0"/>
              <a:t>26 Novembre 2020</a:t>
            </a:r>
          </a:p>
          <a:p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889405C2-3462-485C-AE1D-0406B2B79745}"/>
              </a:ext>
            </a:extLst>
          </p:cNvPr>
          <p:cNvSpPr txBox="1">
            <a:spLocks/>
          </p:cNvSpPr>
          <p:nvPr/>
        </p:nvSpPr>
        <p:spPr>
          <a:xfrm>
            <a:off x="2934847" y="470367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/>
              <a:t>Candidato: Federico Reynaud</a:t>
            </a:r>
          </a:p>
          <a:p>
            <a:pPr algn="r"/>
            <a:r>
              <a:rPr lang="it-IT" dirty="0"/>
              <a:t>Primo relatore: Mario E. Bertaina</a:t>
            </a:r>
          </a:p>
          <a:p>
            <a:pPr algn="r"/>
            <a:r>
              <a:rPr lang="it-IT" dirty="0"/>
              <a:t>Primo correlatore: Dario </a:t>
            </a:r>
            <a:r>
              <a:rPr lang="it-IT" dirty="0" err="1"/>
              <a:t>Barghini</a:t>
            </a:r>
            <a:endParaRPr lang="it-IT" dirty="0"/>
          </a:p>
          <a:p>
            <a:pPr algn="r"/>
            <a:r>
              <a:rPr lang="it-IT" dirty="0"/>
              <a:t>Secondo correlatore: Hiroko Miyamoto</a:t>
            </a:r>
          </a:p>
          <a:p>
            <a:pPr algn="just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BA4EB8-C311-4265-8852-52DFE97E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14432"/>
            <a:ext cx="946264" cy="360000"/>
          </a:xfrm>
        </p:spPr>
        <p:txBody>
          <a:bodyPr/>
          <a:lstStyle/>
          <a:p>
            <a:fld id="{FD72A2E3-97F5-4CE5-B45A-6ABA24FC3278}" type="slidenum">
              <a:rPr lang="it-IT" sz="1800" smtClean="0">
                <a:latin typeface="Century" panose="02040604050505020304" pitchFamily="18" charset="0"/>
              </a:rPr>
              <a:t>1</a:t>
            </a:fld>
            <a:endParaRPr lang="it-IT" sz="1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1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satellite, trasporto, sedendo, neve&#10;&#10;Descrizione generata automaticamente">
            <a:extLst>
              <a:ext uri="{FF2B5EF4-FFF2-40B4-BE49-F238E27FC236}">
                <a16:creationId xmlns:a16="http://schemas.microsoft.com/office/drawing/2014/main" id="{F97C67CC-5C59-4EE8-99C7-BA4054F7C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63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2">
                <a:extLst>
                  <a:ext uri="{FF2B5EF4-FFF2-40B4-BE49-F238E27FC236}">
                    <a16:creationId xmlns:a16="http://schemas.microsoft.com/office/drawing/2014/main" id="{9053CC2E-EFD7-4AF6-BED9-854BD32FB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0482" y="1616679"/>
                <a:ext cx="5471518" cy="32336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it-IT" dirty="0"/>
                  <a:t>Nuclearites </a:t>
                </a:r>
                <a:r>
                  <a:rPr lang="it-IT" dirty="0" err="1"/>
                  <a:t>properties</a:t>
                </a:r>
                <a:r>
                  <a:rPr lang="it-IT" dirty="0"/>
                  <a:t>:</a:t>
                </a:r>
              </a:p>
              <a:p>
                <a:pPr marL="342900" indent="-342900" algn="r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Positively charged, compensated by electronic cloud</a:t>
                </a:r>
              </a:p>
              <a:p>
                <a:pPr marL="342900" indent="-342900" algn="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it-IT" sz="2000" dirty="0"/>
              </a:p>
              <a:p>
                <a:pPr marL="342900" indent="-342900" algn="r">
                  <a:buFont typeface="Arial" panose="020B0604020202020204" pitchFamily="34" charset="0"/>
                  <a:buChar char="•"/>
                </a:pPr>
                <a:r>
                  <a:rPr lang="it-IT" sz="2000" dirty="0"/>
                  <a:t>Speed: ~250 Km/s</a:t>
                </a:r>
              </a:p>
              <a:p>
                <a:pPr algn="r"/>
                <a:endParaRPr lang="it-IT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5" name="Sottotitolo 2">
                <a:extLst>
                  <a:ext uri="{FF2B5EF4-FFF2-40B4-BE49-F238E27FC236}">
                    <a16:creationId xmlns:a16="http://schemas.microsoft.com/office/drawing/2014/main" id="{9053CC2E-EFD7-4AF6-BED9-854BD32FB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82" y="1616679"/>
                <a:ext cx="5471518" cy="3233617"/>
              </a:xfrm>
              <a:prstGeom prst="rect">
                <a:avLst/>
              </a:prstGeom>
              <a:blipFill>
                <a:blip r:embed="rId3"/>
                <a:stretch>
                  <a:fillRect t="-2637" r="-22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ottotitolo 2">
            <a:extLst>
              <a:ext uri="{FF2B5EF4-FFF2-40B4-BE49-F238E27FC236}">
                <a16:creationId xmlns:a16="http://schemas.microsoft.com/office/drawing/2014/main" id="{E150AF18-E200-4D66-9516-B606899EF5E8}"/>
              </a:ext>
            </a:extLst>
          </p:cNvPr>
          <p:cNvSpPr txBox="1">
            <a:spLocks/>
          </p:cNvSpPr>
          <p:nvPr/>
        </p:nvSpPr>
        <p:spPr>
          <a:xfrm>
            <a:off x="344555" y="1616679"/>
            <a:ext cx="5751445" cy="254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err="1"/>
              <a:t>Meteors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Solar system </a:t>
            </a:r>
            <a:r>
              <a:rPr lang="it-IT" sz="2000" dirty="0" err="1"/>
              <a:t>meteor’s</a:t>
            </a:r>
            <a:r>
              <a:rPr lang="it-IT" sz="2000" dirty="0"/>
              <a:t> speed : ~11-72 Km/s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Interstellar </a:t>
            </a:r>
            <a:r>
              <a:rPr lang="it-IT" sz="2000" dirty="0" err="1"/>
              <a:t>meteor’s</a:t>
            </a:r>
            <a:r>
              <a:rPr lang="it-IT" sz="2000" dirty="0"/>
              <a:t> speed: &gt;72 km/s</a:t>
            </a:r>
          </a:p>
          <a:p>
            <a:pPr algn="l"/>
            <a:endParaRPr lang="it-IT" sz="20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6FABEEF-A551-4CE0-9662-AF710CA25254}"/>
              </a:ext>
            </a:extLst>
          </p:cNvPr>
          <p:cNvSpPr txBox="1">
            <a:spLocks/>
          </p:cNvSpPr>
          <p:nvPr/>
        </p:nvSpPr>
        <p:spPr>
          <a:xfrm>
            <a:off x="1869744" y="-1032155"/>
            <a:ext cx="8147713" cy="19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>
                <a:solidFill>
                  <a:schemeClr val="bg1"/>
                </a:solidFill>
              </a:rPr>
              <a:t>Meteors</a:t>
            </a:r>
            <a:r>
              <a:rPr lang="it-IT" sz="3600" dirty="0">
                <a:solidFill>
                  <a:schemeClr val="bg1"/>
                </a:solidFill>
              </a:rPr>
              <a:t> and </a:t>
            </a:r>
            <a:r>
              <a:rPr lang="it-IT" sz="3600" dirty="0" err="1">
                <a:solidFill>
                  <a:schemeClr val="bg1"/>
                </a:solidFill>
              </a:rPr>
              <a:t>nuclearites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5213AB8-2E24-4C7F-8461-B9C9FC1B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z="1800" smtClean="0"/>
              <a:t>10</a:t>
            </a:fld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ottotitolo 2">
                <a:extLst>
                  <a:ext uri="{FF2B5EF4-FFF2-40B4-BE49-F238E27FC236}">
                    <a16:creationId xmlns:a16="http://schemas.microsoft.com/office/drawing/2014/main" id="{92ABC412-A8A3-4D4D-BEFF-9FD165731A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049" y="3429000"/>
                <a:ext cx="4890052" cy="2549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it-IT" dirty="0"/>
                  <a:t> </a:t>
                </a:r>
                <a:r>
                  <a:rPr lang="it-IT" dirty="0" err="1"/>
                  <a:t>Properties</a:t>
                </a:r>
                <a:r>
                  <a:rPr lang="it-IT" dirty="0"/>
                  <a:t> of </a:t>
                </a:r>
                <a:r>
                  <a:rPr lang="it-IT" dirty="0" err="1"/>
                  <a:t>both</a:t>
                </a:r>
                <a:r>
                  <a:rPr lang="it-IT" dirty="0"/>
                  <a:t> events 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it-IT" sz="2000" dirty="0"/>
                  <a:t>Rate of energy </a:t>
                </a:r>
                <a:r>
                  <a:rPr lang="it-IT" sz="2000" dirty="0" err="1"/>
                  <a:t>loss</a:t>
                </a:r>
                <a:r>
                  <a:rPr lang="it-IT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000" b="0" dirty="0">
                  <a:ea typeface="Cambria Math" panose="02040503050406030204" pitchFamily="18" charset="0"/>
                </a:endParaRPr>
              </a:p>
              <a:p>
                <a:pPr algn="l"/>
                <a:r>
                  <a:rPr lang="it-IT" sz="2000" dirty="0">
                    <a:ea typeface="Cambria Math" panose="02040503050406030204" pitchFamily="18" charset="0"/>
                  </a:rPr>
                  <a:t>(a </a:t>
                </a:r>
                <a:r>
                  <a:rPr lang="it-IT" sz="2000" dirty="0" err="1">
                    <a:ea typeface="Cambria Math" panose="02040503050406030204" pitchFamily="18" charset="0"/>
                  </a:rPr>
                  <a:t>nuclearite</a:t>
                </a:r>
                <a:r>
                  <a:rPr lang="it-IT" sz="2000" dirty="0">
                    <a:ea typeface="Cambria Math" panose="02040503050406030204" pitchFamily="18" charset="0"/>
                  </a:rPr>
                  <a:t> of mass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𝐺𝑒𝑣</m:t>
                        </m:r>
                      </m:num>
                      <m:den>
                        <m:sSup>
                          <m:sSupPr>
                            <m:ctrlPr>
                              <a:rPr lang="it-IT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it-IT" sz="2000" b="0" dirty="0">
                    <a:ea typeface="Cambria Math" panose="02040503050406030204" pitchFamily="18" charset="0"/>
                  </a:rPr>
                  <a:t> crosses the </a:t>
                </a:r>
                <a:r>
                  <a:rPr lang="it-IT" sz="2000" b="0" dirty="0" err="1">
                    <a:ea typeface="Cambria Math" panose="02040503050406030204" pitchFamily="18" charset="0"/>
                  </a:rPr>
                  <a:t>entire</a:t>
                </a:r>
                <a:r>
                  <a:rPr lang="it-IT" sz="2000" b="0" dirty="0">
                    <a:ea typeface="Cambria Math" panose="02040503050406030204" pitchFamily="18" charset="0"/>
                  </a:rPr>
                  <a:t> Earth)</a:t>
                </a:r>
              </a:p>
            </p:txBody>
          </p:sp>
        </mc:Choice>
        <mc:Fallback xmlns="">
          <p:sp>
            <p:nvSpPr>
              <p:cNvPr id="9" name="Sottotitolo 2">
                <a:extLst>
                  <a:ext uri="{FF2B5EF4-FFF2-40B4-BE49-F238E27FC236}">
                    <a16:creationId xmlns:a16="http://schemas.microsoft.com/office/drawing/2014/main" id="{92ABC412-A8A3-4D4D-BEFF-9FD165731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9" y="3429000"/>
                <a:ext cx="4890052" cy="2549843"/>
              </a:xfrm>
              <a:prstGeom prst="rect">
                <a:avLst/>
              </a:prstGeom>
              <a:blipFill>
                <a:blip r:embed="rId4"/>
                <a:stretch>
                  <a:fillRect l="-1372" t="-33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9B980-43AD-451B-86B3-D2D4A7E02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0330"/>
            <a:ext cx="4040188" cy="927652"/>
          </a:xfrm>
        </p:spPr>
        <p:txBody>
          <a:bodyPr>
            <a:normAutofit fontScale="90000"/>
          </a:bodyPr>
          <a:lstStyle/>
          <a:p>
            <a:r>
              <a:rPr lang="it-IT" dirty="0"/>
              <a:t>Data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15F4CA-37EB-4D6A-9491-7322A6F62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9636" y="3614553"/>
            <a:ext cx="3814901" cy="522147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S14: 2020/03/31</a:t>
            </a:r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4C4231C-2C41-43AD-AA1C-1EEE9A6C9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94730"/>
              </p:ext>
            </p:extLst>
          </p:nvPr>
        </p:nvGraphicFramePr>
        <p:xfrm>
          <a:off x="199844" y="2800215"/>
          <a:ext cx="5177805" cy="26861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76505">
                  <a:extLst>
                    <a:ext uri="{9D8B030D-6E8A-4147-A177-3AD203B41FA5}">
                      <a16:colId xmlns:a16="http://schemas.microsoft.com/office/drawing/2014/main" val="3533486611"/>
                    </a:ext>
                  </a:extLst>
                </a:gridCol>
                <a:gridCol w="1200650">
                  <a:extLst>
                    <a:ext uri="{9D8B030D-6E8A-4147-A177-3AD203B41FA5}">
                      <a16:colId xmlns:a16="http://schemas.microsoft.com/office/drawing/2014/main" val="52095754"/>
                    </a:ext>
                  </a:extLst>
                </a:gridCol>
                <a:gridCol w="1200650">
                  <a:extLst>
                    <a:ext uri="{9D8B030D-6E8A-4147-A177-3AD203B41FA5}">
                      <a16:colId xmlns:a16="http://schemas.microsoft.com/office/drawing/2014/main" val="2746213743"/>
                    </a:ext>
                  </a:extLst>
                </a:gridCol>
              </a:tblGrid>
              <a:tr h="40576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 =  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meteor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287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481949"/>
                  </a:ext>
                </a:extLst>
              </a:tr>
              <a:tr h="73443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M? = 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maybe</a:t>
                      </a:r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meteors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76319"/>
                  </a:ext>
                </a:extLst>
              </a:tr>
              <a:tr h="73443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 = 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unidentified</a:t>
                      </a:r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event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2390428"/>
                  </a:ext>
                </a:extLst>
              </a:tr>
              <a:tr h="40576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 = nothing (noise)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3009949"/>
                  </a:ext>
                </a:extLst>
              </a:tr>
              <a:tr h="40576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TOTAL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760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2464403"/>
                  </a:ext>
                </a:extLst>
              </a:tr>
            </a:tbl>
          </a:graphicData>
        </a:graphic>
      </p:graphicFrame>
      <p:sp>
        <p:nvSpPr>
          <p:cNvPr id="10" name="Sottotitolo 2">
            <a:extLst>
              <a:ext uri="{FF2B5EF4-FFF2-40B4-BE49-F238E27FC236}">
                <a16:creationId xmlns:a16="http://schemas.microsoft.com/office/drawing/2014/main" id="{DD482A62-19E1-4818-A43F-44FD9CF4F08B}"/>
              </a:ext>
            </a:extLst>
          </p:cNvPr>
          <p:cNvSpPr txBox="1">
            <a:spLocks/>
          </p:cNvSpPr>
          <p:nvPr/>
        </p:nvSpPr>
        <p:spPr>
          <a:xfrm>
            <a:off x="6669636" y="0"/>
            <a:ext cx="3814901" cy="559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S12: 2020/03/02</a:t>
            </a:r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082DB2E7-4331-4FCE-A052-05D67E80361A}"/>
              </a:ext>
            </a:extLst>
          </p:cNvPr>
          <p:cNvSpPr txBox="1">
            <a:spLocks/>
          </p:cNvSpPr>
          <p:nvPr/>
        </p:nvSpPr>
        <p:spPr>
          <a:xfrm>
            <a:off x="225287" y="1872563"/>
            <a:ext cx="3814901" cy="92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Three Mini-EUSO sessions:</a:t>
            </a:r>
          </a:p>
          <a:p>
            <a:pPr algn="l"/>
            <a:r>
              <a:rPr lang="it-IT" dirty="0"/>
              <a:t>S08: 2019/12/30</a:t>
            </a:r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B770A24-F443-4E22-82AD-63771E831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10321"/>
              </p:ext>
            </p:extLst>
          </p:nvPr>
        </p:nvGraphicFramePr>
        <p:xfrm>
          <a:off x="6669636" y="481084"/>
          <a:ext cx="5177805" cy="26861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76505">
                  <a:extLst>
                    <a:ext uri="{9D8B030D-6E8A-4147-A177-3AD203B41FA5}">
                      <a16:colId xmlns:a16="http://schemas.microsoft.com/office/drawing/2014/main" val="567774334"/>
                    </a:ext>
                  </a:extLst>
                </a:gridCol>
                <a:gridCol w="1200650">
                  <a:extLst>
                    <a:ext uri="{9D8B030D-6E8A-4147-A177-3AD203B41FA5}">
                      <a16:colId xmlns:a16="http://schemas.microsoft.com/office/drawing/2014/main" val="1534766433"/>
                    </a:ext>
                  </a:extLst>
                </a:gridCol>
                <a:gridCol w="1200650">
                  <a:extLst>
                    <a:ext uri="{9D8B030D-6E8A-4147-A177-3AD203B41FA5}">
                      <a16:colId xmlns:a16="http://schemas.microsoft.com/office/drawing/2014/main" val="2975782648"/>
                    </a:ext>
                  </a:extLst>
                </a:gridCol>
              </a:tblGrid>
              <a:tr h="38708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 =  </a:t>
                      </a:r>
                      <a:r>
                        <a:rPr lang="it-IT" sz="2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meteor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451496"/>
                  </a:ext>
                </a:extLst>
              </a:tr>
              <a:tr h="76244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M? = maybe meteors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982869"/>
                  </a:ext>
                </a:extLst>
              </a:tr>
              <a:tr h="76244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U = unidentified event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627724"/>
                  </a:ext>
                </a:extLst>
              </a:tr>
              <a:tr h="38708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 = </a:t>
                      </a:r>
                      <a:r>
                        <a:rPr lang="it-IT" sz="2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nothing</a:t>
                      </a:r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it-IT" sz="2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noise</a:t>
                      </a:r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286194"/>
                  </a:ext>
                </a:extLst>
              </a:tr>
              <a:tr h="38708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TOTAL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342905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5961C75-B7F2-427F-8718-F7A719085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26121"/>
              </p:ext>
            </p:extLst>
          </p:nvPr>
        </p:nvGraphicFramePr>
        <p:xfrm>
          <a:off x="6669636" y="4136700"/>
          <a:ext cx="5177806" cy="26769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76504">
                  <a:extLst>
                    <a:ext uri="{9D8B030D-6E8A-4147-A177-3AD203B41FA5}">
                      <a16:colId xmlns:a16="http://schemas.microsoft.com/office/drawing/2014/main" val="858062625"/>
                    </a:ext>
                  </a:extLst>
                </a:gridCol>
                <a:gridCol w="1200651">
                  <a:extLst>
                    <a:ext uri="{9D8B030D-6E8A-4147-A177-3AD203B41FA5}">
                      <a16:colId xmlns:a16="http://schemas.microsoft.com/office/drawing/2014/main" val="611069943"/>
                    </a:ext>
                  </a:extLst>
                </a:gridCol>
                <a:gridCol w="1200651">
                  <a:extLst>
                    <a:ext uri="{9D8B030D-6E8A-4147-A177-3AD203B41FA5}">
                      <a16:colId xmlns:a16="http://schemas.microsoft.com/office/drawing/2014/main" val="3217537322"/>
                    </a:ext>
                  </a:extLst>
                </a:gridCol>
              </a:tblGrid>
              <a:tr h="53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 = </a:t>
                      </a:r>
                      <a:r>
                        <a:rPr lang="it-IT" sz="2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meteor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32062"/>
                  </a:ext>
                </a:extLst>
              </a:tr>
              <a:tr h="53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M? = maybe meteors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817935"/>
                  </a:ext>
                </a:extLst>
              </a:tr>
              <a:tr h="53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U = unidentified event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967571"/>
                  </a:ext>
                </a:extLst>
              </a:tr>
              <a:tr h="53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N = nothing (noise)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147298"/>
                  </a:ext>
                </a:extLst>
              </a:tr>
              <a:tr h="53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TOTAL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499</a:t>
                      </a:r>
                      <a:endParaRPr lang="it-IT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230605"/>
                  </a:ext>
                </a:extLst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64200-2308-4A1F-9E75-4E3B7B82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5287" y="5869208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11</a:t>
            </a:fld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867871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B076FF9-D93C-458C-A880-A0D347C44876}"/>
              </a:ext>
            </a:extLst>
          </p:cNvPr>
          <p:cNvSpPr txBox="1">
            <a:spLocks/>
          </p:cNvSpPr>
          <p:nvPr/>
        </p:nvSpPr>
        <p:spPr>
          <a:xfrm>
            <a:off x="304800" y="288871"/>
            <a:ext cx="4040188" cy="92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Data </a:t>
            </a:r>
            <a:r>
              <a:rPr lang="it-IT" dirty="0" err="1"/>
              <a:t>analysis</a:t>
            </a:r>
            <a:endParaRPr lang="it-IT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F6F18FFD-1333-49E1-BBCB-A0BC6D6A7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566211"/>
              </p:ext>
            </p:extLst>
          </p:nvPr>
        </p:nvGraphicFramePr>
        <p:xfrm>
          <a:off x="4188548" y="554561"/>
          <a:ext cx="4147069" cy="217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15BD0DB-5A46-4E5F-822A-0CA74116CE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44950"/>
              </p:ext>
            </p:extLst>
          </p:nvPr>
        </p:nvGraphicFramePr>
        <p:xfrm>
          <a:off x="8177253" y="410817"/>
          <a:ext cx="3994792" cy="231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3D38201-43E5-45AE-BA77-13FD9E0EC6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677388"/>
              </p:ext>
            </p:extLst>
          </p:nvPr>
        </p:nvGraphicFramePr>
        <p:xfrm>
          <a:off x="4188549" y="3260036"/>
          <a:ext cx="4147068" cy="255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7CF1925C-A1C2-4F4A-89A6-7662009B7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808954"/>
              </p:ext>
            </p:extLst>
          </p:nvPr>
        </p:nvGraphicFramePr>
        <p:xfrm>
          <a:off x="8177252" y="3260035"/>
          <a:ext cx="3994793" cy="255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Sottotitolo 2">
            <a:extLst>
              <a:ext uri="{FF2B5EF4-FFF2-40B4-BE49-F238E27FC236}">
                <a16:creationId xmlns:a16="http://schemas.microsoft.com/office/drawing/2014/main" id="{C2845CA3-DA20-4E29-9D1F-046C4C7CEA88}"/>
              </a:ext>
            </a:extLst>
          </p:cNvPr>
          <p:cNvSpPr txBox="1">
            <a:spLocks/>
          </p:cNvSpPr>
          <p:nvPr/>
        </p:nvSpPr>
        <p:spPr>
          <a:xfrm>
            <a:off x="225287" y="1739135"/>
            <a:ext cx="3814901" cy="1229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err="1"/>
              <a:t>These</a:t>
            </a:r>
            <a:r>
              <a:rPr lang="it-IT" dirty="0"/>
              <a:t> are the </a:t>
            </a:r>
            <a:r>
              <a:rPr lang="it-IT" dirty="0" err="1"/>
              <a:t>distribution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type</a:t>
            </a:r>
            <a:r>
              <a:rPr lang="it-IT" dirty="0"/>
              <a:t> of events of S08: 2019/12/30</a:t>
            </a:r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1D38970B-FDF8-484C-9A5F-125ED8338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58666"/>
              </p:ext>
            </p:extLst>
          </p:nvPr>
        </p:nvGraphicFramePr>
        <p:xfrm>
          <a:off x="199845" y="2800215"/>
          <a:ext cx="3840343" cy="37689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59315">
                  <a:extLst>
                    <a:ext uri="{9D8B030D-6E8A-4147-A177-3AD203B41FA5}">
                      <a16:colId xmlns:a16="http://schemas.microsoft.com/office/drawing/2014/main" val="3533486611"/>
                    </a:ext>
                  </a:extLst>
                </a:gridCol>
                <a:gridCol w="890514">
                  <a:extLst>
                    <a:ext uri="{9D8B030D-6E8A-4147-A177-3AD203B41FA5}">
                      <a16:colId xmlns:a16="http://schemas.microsoft.com/office/drawing/2014/main" val="52095754"/>
                    </a:ext>
                  </a:extLst>
                </a:gridCol>
                <a:gridCol w="890514">
                  <a:extLst>
                    <a:ext uri="{9D8B030D-6E8A-4147-A177-3AD203B41FA5}">
                      <a16:colId xmlns:a16="http://schemas.microsoft.com/office/drawing/2014/main" val="2746213743"/>
                    </a:ext>
                  </a:extLst>
                </a:gridCol>
              </a:tblGrid>
              <a:tr h="7496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 = 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meteor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287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481949"/>
                  </a:ext>
                </a:extLst>
              </a:tr>
              <a:tr h="8892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M? = 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maybe</a:t>
                      </a:r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meteors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76319"/>
                  </a:ext>
                </a:extLst>
              </a:tr>
              <a:tr h="8892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 = 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unidentified</a:t>
                      </a:r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event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2390428"/>
                  </a:ext>
                </a:extLst>
              </a:tr>
              <a:tr h="7496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 = 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nothing</a:t>
                      </a:r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it-IT" sz="2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noise</a:t>
                      </a:r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it-IT" sz="2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3009949"/>
                  </a:ext>
                </a:extLst>
              </a:tr>
              <a:tr h="49127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TOTAL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760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it-IT" sz="2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2464403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ADA1E7F-432E-43ED-B299-92F9FFD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z="1800" smtClean="0"/>
              <a:t>12</a:t>
            </a:fld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88388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FF22974B-2595-4C7F-833C-7AEAA6A40A47}"/>
              </a:ext>
            </a:extLst>
          </p:cNvPr>
          <p:cNvSpPr txBox="1">
            <a:spLocks/>
          </p:cNvSpPr>
          <p:nvPr/>
        </p:nvSpPr>
        <p:spPr>
          <a:xfrm>
            <a:off x="-627113" y="-76390"/>
            <a:ext cx="7001407" cy="89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/>
              <a:t>Meteor</a:t>
            </a:r>
            <a:r>
              <a:rPr lang="it-IT" sz="3600" dirty="0"/>
              <a:t> Event </a:t>
            </a:r>
            <a:r>
              <a:rPr lang="it-IT" sz="3600" dirty="0" err="1"/>
              <a:t>example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16B8F3-67BD-4C8E-AE27-9AC1069E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956" y="6279628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13</a:t>
            </a:fld>
            <a:endParaRPr lang="it-IT" sz="1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6E06E7-8FBA-4C85-874C-CB026AA39EE3}"/>
              </a:ext>
            </a:extLst>
          </p:cNvPr>
          <p:cNvSpPr txBox="1"/>
          <p:nvPr/>
        </p:nvSpPr>
        <p:spPr>
          <a:xfrm>
            <a:off x="8402048" y="4173461"/>
            <a:ext cx="3789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                       2020-03-02 18:47:44                                          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0A4BD4B2-9DF3-4485-AB09-7B264DB2AF7A}"/>
              </a:ext>
            </a:extLst>
          </p:cNvPr>
          <p:cNvSpPr txBox="1">
            <a:spLocks/>
          </p:cNvSpPr>
          <p:nvPr/>
        </p:nvSpPr>
        <p:spPr>
          <a:xfrm>
            <a:off x="5702104" y="161766"/>
            <a:ext cx="6308035" cy="1518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-Time of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frame: 41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endParaRPr lang="it-IT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Luminosty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scale (dark more intense,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bright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intense</a:t>
            </a:r>
            <a:r>
              <a:rPr lang="it-IT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DCEEF969-DC98-40FE-AD68-6CB5258EFCAE}"/>
              </a:ext>
            </a:extLst>
          </p:cNvPr>
          <p:cNvSpPr txBox="1">
            <a:spLocks/>
          </p:cNvSpPr>
          <p:nvPr/>
        </p:nvSpPr>
        <p:spPr>
          <a:xfrm>
            <a:off x="6482687" y="5041239"/>
            <a:ext cx="5715944" cy="1518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example of meteor event with its light curve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0DBD44-F7C6-4C34-8BA0-3C2A4B548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/>
          <a:stretch/>
        </p:blipFill>
        <p:spPr>
          <a:xfrm>
            <a:off x="0" y="1351604"/>
            <a:ext cx="6482687" cy="5058504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CDEDCD72-DBFF-42E9-891D-2075ECB068BE}"/>
              </a:ext>
            </a:extLst>
          </p:cNvPr>
          <p:cNvSpPr/>
          <p:nvPr/>
        </p:nvSpPr>
        <p:spPr>
          <a:xfrm>
            <a:off x="2133794" y="5160183"/>
            <a:ext cx="907863" cy="6924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8AABBF4-00FD-4567-B77C-070D7986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" r="11278"/>
          <a:stretch/>
        </p:blipFill>
        <p:spPr>
          <a:xfrm>
            <a:off x="6482687" y="1816761"/>
            <a:ext cx="5596167" cy="2181225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D4042FF9-D8AF-4766-BBE1-5403806D6B4D}"/>
              </a:ext>
            </a:extLst>
          </p:cNvPr>
          <p:cNvSpPr/>
          <p:nvPr/>
        </p:nvSpPr>
        <p:spPr>
          <a:xfrm>
            <a:off x="8547164" y="2086623"/>
            <a:ext cx="994897" cy="1641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7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663CA-E7FD-4BC4-9BF6-E7745FA15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2923"/>
            <a:ext cx="11065179" cy="835541"/>
          </a:xfrm>
        </p:spPr>
        <p:txBody>
          <a:bodyPr>
            <a:normAutofit fontScale="90000"/>
          </a:bodyPr>
          <a:lstStyle/>
          <a:p>
            <a:r>
              <a:rPr lang="it-IT" dirty="0"/>
              <a:t>Fast events</a:t>
            </a:r>
            <a:r>
              <a:rPr lang="it-IT" sz="4400" dirty="0"/>
              <a:t> </a:t>
            </a:r>
            <a:r>
              <a:rPr lang="it-IT" sz="3600" dirty="0"/>
              <a:t>(</a:t>
            </a:r>
            <a:r>
              <a:rPr lang="it-IT" sz="3600" dirty="0" err="1"/>
              <a:t>interstellar</a:t>
            </a:r>
            <a:r>
              <a:rPr lang="it-IT" sz="3600" dirty="0"/>
              <a:t> </a:t>
            </a:r>
            <a:r>
              <a:rPr lang="it-IT" sz="3600" dirty="0" err="1"/>
              <a:t>meteors</a:t>
            </a:r>
            <a:r>
              <a:rPr lang="it-IT" sz="3600" dirty="0"/>
              <a:t> </a:t>
            </a:r>
            <a:r>
              <a:rPr lang="it-IT" sz="3600" dirty="0" err="1"/>
              <a:t>candidates</a:t>
            </a:r>
            <a:r>
              <a:rPr lang="it-IT" sz="3600" dirty="0"/>
              <a:t>)</a:t>
            </a:r>
            <a:r>
              <a:rPr lang="it-IT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ttotitolo 2">
                <a:extLst>
                  <a:ext uri="{FF2B5EF4-FFF2-40B4-BE49-F238E27FC236}">
                    <a16:creationId xmlns:a16="http://schemas.microsoft.com/office/drawing/2014/main" id="{F4C3AA44-AF42-43AC-8FE7-EED58602BD0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5785" y="800205"/>
                <a:ext cx="11620429" cy="2208037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en-US" dirty="0">
                    <a:effectLst/>
                  </a:rPr>
                  <a:t>Main properties: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Srtarting height: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dirty="0">
                  <a:effectLst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it-IT" sz="2400" dirty="0"/>
                  <a:t>Reference </a:t>
                </a:r>
                <a:r>
                  <a:rPr lang="it-IT" sz="2400" dirty="0" err="1"/>
                  <a:t>horizontal</a:t>
                </a:r>
                <a:r>
                  <a:rPr lang="it-IT" sz="2400" dirty="0"/>
                  <a:t> speed:</a:t>
                </a:r>
                <a:r>
                  <a:rPr lang="it-I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72 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sz="2400" dirty="0"/>
                  <a:t> </a:t>
                </a:r>
              </a:p>
              <a:p>
                <a:pPr algn="l"/>
                <a:br>
                  <a:rPr lang="en-US" dirty="0">
                    <a:effectLst/>
                  </a:rPr>
                </a:br>
                <a:r>
                  <a:rPr lang="en-US" dirty="0">
                    <a:effectLst/>
                  </a:rPr>
                  <a:t>Follow the only 7 possible candidates:</a:t>
                </a:r>
              </a:p>
              <a:p>
                <a:pPr algn="l"/>
                <a:endParaRPr lang="it-IT" dirty="0"/>
              </a:p>
            </p:txBody>
          </p:sp>
        </mc:Choice>
        <mc:Fallback xmlns="">
          <p:sp>
            <p:nvSpPr>
              <p:cNvPr id="3" name="Sottotitolo 2">
                <a:extLst>
                  <a:ext uri="{FF2B5EF4-FFF2-40B4-BE49-F238E27FC236}">
                    <a16:creationId xmlns:a16="http://schemas.microsoft.com/office/drawing/2014/main" id="{F4C3AA44-AF42-43AC-8FE7-EED58602B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5785" y="800205"/>
                <a:ext cx="11620429" cy="2208037"/>
              </a:xfrm>
              <a:blipFill>
                <a:blip r:embed="rId2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26FE02-A41F-487F-B5A0-4C35F0DE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9540" y="6532084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14</a:t>
            </a:fld>
            <a:endParaRPr lang="it-IT" sz="1800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A92CDE8-DF78-4C15-8006-6EB6F052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47497"/>
              </p:ext>
            </p:extLst>
          </p:nvPr>
        </p:nvGraphicFramePr>
        <p:xfrm>
          <a:off x="380278" y="3008242"/>
          <a:ext cx="11620429" cy="32816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1879">
                  <a:extLst>
                    <a:ext uri="{9D8B030D-6E8A-4147-A177-3AD203B41FA5}">
                      <a16:colId xmlns:a16="http://schemas.microsoft.com/office/drawing/2014/main" val="445330258"/>
                    </a:ext>
                  </a:extLst>
                </a:gridCol>
                <a:gridCol w="4903304">
                  <a:extLst>
                    <a:ext uri="{9D8B030D-6E8A-4147-A177-3AD203B41FA5}">
                      <a16:colId xmlns:a16="http://schemas.microsoft.com/office/drawing/2014/main" val="3028447091"/>
                    </a:ext>
                  </a:extLst>
                </a:gridCol>
                <a:gridCol w="3095246">
                  <a:extLst>
                    <a:ext uri="{9D8B030D-6E8A-4147-A177-3AD203B41FA5}">
                      <a16:colId xmlns:a16="http://schemas.microsoft.com/office/drawing/2014/main" val="1341811926"/>
                    </a:ext>
                  </a:extLst>
                </a:gridCol>
              </a:tblGrid>
              <a:tr h="6223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  <a:p>
                      <a:pPr algn="ctr" fontAlgn="ctr"/>
                      <a:endParaRPr lang="it-IT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Horizontal Speed at h=100km (km/s)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Magnitude at 100km</a:t>
                      </a:r>
                      <a:endParaRPr lang="it-I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383046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13325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203522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56967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961896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276117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979908"/>
                  </a:ext>
                </a:extLst>
              </a:tr>
              <a:tr h="3960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13" marR="8813" marT="8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3" marR="8813" marT="8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00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068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FF22974B-2595-4C7F-833C-7AEAA6A40A47}"/>
              </a:ext>
            </a:extLst>
          </p:cNvPr>
          <p:cNvSpPr txBox="1">
            <a:spLocks/>
          </p:cNvSpPr>
          <p:nvPr/>
        </p:nvSpPr>
        <p:spPr>
          <a:xfrm>
            <a:off x="-175948" y="-60538"/>
            <a:ext cx="8220187" cy="89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Interstellar </a:t>
            </a:r>
            <a:r>
              <a:rPr lang="it-IT" sz="3600" dirty="0" err="1"/>
              <a:t>Meteor</a:t>
            </a:r>
            <a:r>
              <a:rPr lang="it-IT" sz="3600" dirty="0"/>
              <a:t> Event </a:t>
            </a:r>
            <a:r>
              <a:rPr lang="it-IT" sz="3600" dirty="0" err="1"/>
              <a:t>example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16B8F3-67BD-4C8E-AE27-9AC1069E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956" y="6279628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15</a:t>
            </a:fld>
            <a:endParaRPr lang="it-IT" sz="1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6E06E7-8FBA-4C85-874C-CB026AA39EE3}"/>
              </a:ext>
            </a:extLst>
          </p:cNvPr>
          <p:cNvSpPr txBox="1"/>
          <p:nvPr/>
        </p:nvSpPr>
        <p:spPr>
          <a:xfrm>
            <a:off x="8402048" y="4173461"/>
            <a:ext cx="3789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                       2020-03-31 22:00:23                                          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0A4BD4B2-9DF3-4485-AB09-7B264DB2AF7A}"/>
              </a:ext>
            </a:extLst>
          </p:cNvPr>
          <p:cNvSpPr txBox="1">
            <a:spLocks/>
          </p:cNvSpPr>
          <p:nvPr/>
        </p:nvSpPr>
        <p:spPr>
          <a:xfrm>
            <a:off x="5881188" y="164117"/>
            <a:ext cx="6308035" cy="1518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-Time of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frame: 41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endParaRPr lang="it-IT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Luminosty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scale (dark more intense,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bright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intense</a:t>
            </a:r>
            <a:r>
              <a:rPr lang="it-IT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DCEEF969-DC98-40FE-AD68-6CB5258EFCAE}"/>
              </a:ext>
            </a:extLst>
          </p:cNvPr>
          <p:cNvSpPr txBox="1">
            <a:spLocks/>
          </p:cNvSpPr>
          <p:nvPr/>
        </p:nvSpPr>
        <p:spPr>
          <a:xfrm>
            <a:off x="5890596" y="5041239"/>
            <a:ext cx="6308035" cy="1518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example of meteor event with its light curve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2813DF-4020-43D6-9FF9-4F4AB3AB4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8825"/>
          <a:stretch/>
        </p:blipFill>
        <p:spPr>
          <a:xfrm>
            <a:off x="6310813" y="1551711"/>
            <a:ext cx="5699326" cy="2498454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D4042FF9-D8AF-4766-BBE1-5403806D6B4D}"/>
              </a:ext>
            </a:extLst>
          </p:cNvPr>
          <p:cNvSpPr/>
          <p:nvPr/>
        </p:nvSpPr>
        <p:spPr>
          <a:xfrm>
            <a:off x="8547164" y="1551711"/>
            <a:ext cx="994897" cy="1641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A315FC9-84D0-4969-BECC-9245906B6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/>
          <a:stretch/>
        </p:blipFill>
        <p:spPr>
          <a:xfrm>
            <a:off x="0" y="1052282"/>
            <a:ext cx="6286860" cy="5554051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CDEDCD72-DBFF-42E9-891D-2075ECB068BE}"/>
              </a:ext>
            </a:extLst>
          </p:cNvPr>
          <p:cNvSpPr/>
          <p:nvPr/>
        </p:nvSpPr>
        <p:spPr>
          <a:xfrm>
            <a:off x="1847191" y="5337604"/>
            <a:ext cx="907863" cy="6924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6D6E8B-30D6-4D80-A84F-6924B809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673" y="6115286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16</a:t>
            </a:fld>
            <a:endParaRPr lang="it-IT" sz="180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EF58D11-8C86-4623-9D50-021DF0A347BC}"/>
              </a:ext>
            </a:extLst>
          </p:cNvPr>
          <p:cNvSpPr txBox="1">
            <a:spLocks/>
          </p:cNvSpPr>
          <p:nvPr/>
        </p:nvSpPr>
        <p:spPr>
          <a:xfrm>
            <a:off x="477078" y="0"/>
            <a:ext cx="11065179" cy="83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Fast events (</a:t>
            </a:r>
            <a:r>
              <a:rPr lang="it-IT" dirty="0" err="1"/>
              <a:t>nuclearites</a:t>
            </a:r>
            <a:r>
              <a:rPr lang="it-IT" dirty="0"/>
              <a:t> </a:t>
            </a:r>
            <a:r>
              <a:rPr lang="it-IT" dirty="0" err="1"/>
              <a:t>candidates</a:t>
            </a:r>
            <a:r>
              <a:rPr lang="it-IT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ottotitolo 2">
                <a:extLst>
                  <a:ext uri="{FF2B5EF4-FFF2-40B4-BE49-F238E27FC236}">
                    <a16:creationId xmlns:a16="http://schemas.microsoft.com/office/drawing/2014/main" id="{B95F5617-7622-4586-84D6-4B9D00ECB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078" y="984928"/>
                <a:ext cx="10588101" cy="48983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2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8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4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4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Knowing that:</a:t>
                </a:r>
                <a:endParaRPr lang="it-IT" sz="24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000" dirty="0" err="1">
                    <a:solidFill>
                      <a:schemeClr val="tx1"/>
                    </a:solidFill>
                  </a:rPr>
                  <a:t>Nuclearites</a:t>
                </a:r>
                <a:r>
                  <a:rPr lang="en-US" sz="2000" dirty="0">
                    <a:solidFill>
                      <a:schemeClr val="tx1"/>
                    </a:solidFill>
                  </a:rPr>
                  <a:t> produce visible light as they traverse the atmosphere;</a:t>
                </a:r>
                <a:endParaRPr lang="it-IT" sz="20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</a:rPr>
                  <a:t>There is an upper limit to the altitude at which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nuclearites</a:t>
                </a:r>
                <a:r>
                  <a:rPr lang="en-US" sz="2000" dirty="0">
                    <a:solidFill>
                      <a:schemeClr val="tx1"/>
                    </a:solidFill>
                  </a:rPr>
                  <a:t> effectively generate light: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=2,7∗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1,2∗</m:t>
                            </m:r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~10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</a:rPr>
                  <a:t>The apparent magnitudes of hypothetical cosmic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nuclearites</a:t>
                </a:r>
                <a:r>
                  <a:rPr lang="en-US" sz="2000" dirty="0">
                    <a:solidFill>
                      <a:schemeClr val="tx1"/>
                    </a:solidFill>
                  </a:rPr>
                  <a:t> range from M=+6 for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nuclearites</a:t>
                </a:r>
                <a:r>
                  <a:rPr lang="en-US" sz="2000" dirty="0">
                    <a:solidFill>
                      <a:schemeClr val="tx1"/>
                    </a:solidFill>
                  </a:rPr>
                  <a:t> 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it-IT" sz="20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it-IT" sz="2000" dirty="0">
                    <a:solidFill>
                      <a:schemeClr val="tx1"/>
                    </a:solidFill>
                  </a:rPr>
                  <a:t>The </a:t>
                </a:r>
                <a:r>
                  <a:rPr lang="en-US" sz="2000" dirty="0"/>
                  <a:t>horizontal speed is calculated from the pixel paths in the time unit, I found the vertical speed assuming 250 km/s as total speed;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</a:rPr>
                  <a:t>From the two speed components it’s possible to find the inclination, </a:t>
                </a:r>
                <a:r>
                  <a:rPr lang="en-US" sz="2000" dirty="0"/>
                  <a:t>supposing that the light of the </a:t>
                </a:r>
                <a:r>
                  <a:rPr lang="en-US" sz="2000" dirty="0" err="1"/>
                  <a:t>nuclearite</a:t>
                </a:r>
                <a:r>
                  <a:rPr lang="en-US" sz="2000" dirty="0"/>
                  <a:t> is extinguished on the ground;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The magnitude formula is: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=10,8−1,67∗</m:t>
                    </m:r>
                    <m:func>
                      <m:func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it-IT" sz="2000" i="1">
                        <a:latin typeface="Cambria Math" panose="02040503050406030204" pitchFamily="18" charset="0"/>
                      </a:rPr>
                      <m:t>+5</m:t>
                    </m:r>
                    <m:func>
                      <m:func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and assuming 10km as starting height, as I said before, it’s possible to find </a:t>
                </a:r>
                <a:r>
                  <a:rPr lang="en-US" sz="2000" dirty="0" err="1"/>
                  <a:t>nuclearite</a:t>
                </a:r>
                <a:r>
                  <a:rPr lang="en-US" sz="2000" dirty="0"/>
                  <a:t> candidate mass.</a:t>
                </a:r>
              </a:p>
              <a:p>
                <a:pPr algn="l"/>
                <a:endParaRPr lang="en-US" sz="1400" dirty="0"/>
              </a:p>
              <a:p>
                <a:pPr algn="l"/>
                <a:endParaRPr lang="it-IT" sz="1400" dirty="0">
                  <a:solidFill>
                    <a:schemeClr val="tx1"/>
                  </a:solidFill>
                </a:endParaRPr>
              </a:p>
              <a:p>
                <a:pPr algn="l"/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Sottotitolo 2">
                <a:extLst>
                  <a:ext uri="{FF2B5EF4-FFF2-40B4-BE49-F238E27FC236}">
                    <a16:creationId xmlns:a16="http://schemas.microsoft.com/office/drawing/2014/main" id="{B95F5617-7622-4586-84D6-4B9D00ECB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8" y="984928"/>
                <a:ext cx="10588101" cy="4898347"/>
              </a:xfrm>
              <a:prstGeom prst="rect">
                <a:avLst/>
              </a:prstGeom>
              <a:blipFill>
                <a:blip r:embed="rId2"/>
                <a:stretch>
                  <a:fillRect l="-1324" t="-1993" r="-9845" b="-14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7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BC1EB814-0B0E-4534-B0CD-C411E37272B2}"/>
              </a:ext>
            </a:extLst>
          </p:cNvPr>
          <p:cNvSpPr txBox="1">
            <a:spLocks/>
          </p:cNvSpPr>
          <p:nvPr/>
        </p:nvSpPr>
        <p:spPr>
          <a:xfrm>
            <a:off x="78948" y="1175331"/>
            <a:ext cx="5938104" cy="1786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C525AF2-B459-4E84-88BB-EBB1667B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9" y="-536151"/>
            <a:ext cx="4754420" cy="1905000"/>
          </a:xfrm>
        </p:spPr>
        <p:txBody>
          <a:bodyPr/>
          <a:lstStyle/>
          <a:p>
            <a:r>
              <a:rPr lang="it-IT" sz="3600" dirty="0" err="1"/>
              <a:t>Results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7D10CD1-BDB0-4DD1-9D23-AB965FE6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z="1800" smtClean="0"/>
              <a:t>17</a:t>
            </a:fld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C11A1757-8DFD-4E80-85C8-CC3E982AA8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891170"/>
                  </p:ext>
                </p:extLst>
              </p:nvPr>
            </p:nvGraphicFramePr>
            <p:xfrm>
              <a:off x="346282" y="1924012"/>
              <a:ext cx="11766770" cy="1504988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842176">
                      <a:extLst>
                        <a:ext uri="{9D8B030D-6E8A-4147-A177-3AD203B41FA5}">
                          <a16:colId xmlns:a16="http://schemas.microsoft.com/office/drawing/2014/main" val="126992172"/>
                        </a:ext>
                      </a:extLst>
                    </a:gridCol>
                    <a:gridCol w="2251233">
                      <a:extLst>
                        <a:ext uri="{9D8B030D-6E8A-4147-A177-3AD203B41FA5}">
                          <a16:colId xmlns:a16="http://schemas.microsoft.com/office/drawing/2014/main" val="1393035038"/>
                        </a:ext>
                      </a:extLst>
                    </a:gridCol>
                    <a:gridCol w="2016729">
                      <a:extLst>
                        <a:ext uri="{9D8B030D-6E8A-4147-A177-3AD203B41FA5}">
                          <a16:colId xmlns:a16="http://schemas.microsoft.com/office/drawing/2014/main" val="1485691659"/>
                        </a:ext>
                      </a:extLst>
                    </a:gridCol>
                    <a:gridCol w="1610257">
                      <a:extLst>
                        <a:ext uri="{9D8B030D-6E8A-4147-A177-3AD203B41FA5}">
                          <a16:colId xmlns:a16="http://schemas.microsoft.com/office/drawing/2014/main" val="4144693582"/>
                        </a:ext>
                      </a:extLst>
                    </a:gridCol>
                    <a:gridCol w="1766593">
                      <a:extLst>
                        <a:ext uri="{9D8B030D-6E8A-4147-A177-3AD203B41FA5}">
                          <a16:colId xmlns:a16="http://schemas.microsoft.com/office/drawing/2014/main" val="3657646619"/>
                        </a:ext>
                      </a:extLst>
                    </a:gridCol>
                    <a:gridCol w="1876027">
                      <a:extLst>
                        <a:ext uri="{9D8B030D-6E8A-4147-A177-3AD203B41FA5}">
                          <a16:colId xmlns:a16="http://schemas.microsoft.com/office/drawing/2014/main" val="559494519"/>
                        </a:ext>
                      </a:extLst>
                    </a:gridCol>
                    <a:gridCol w="1403755">
                      <a:extLst>
                        <a:ext uri="{9D8B030D-6E8A-4147-A177-3AD203B41FA5}">
                          <a16:colId xmlns:a16="http://schemas.microsoft.com/office/drawing/2014/main" val="2197665146"/>
                        </a:ext>
                      </a:extLst>
                    </a:gridCol>
                  </a:tblGrid>
                  <a:tr h="98500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TYPE</a:t>
                          </a:r>
                          <a:endParaRPr lang="it-IT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Horizontal Speed at h=10km (km/s)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Vertical Speed at h=10km (km/s)</a:t>
                          </a:r>
                          <a:endParaRPr lang="en-US" sz="18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Inclination (°)</a:t>
                          </a:r>
                          <a:endParaRPr lang="it-IT" sz="18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800" b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Starting</a:t>
                          </a:r>
                          <a:r>
                            <a:rPr lang="it-IT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it-IT" sz="1800" b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height</a:t>
                          </a:r>
                          <a:r>
                            <a:rPr lang="it-IT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it-IT" sz="1800" b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at</a:t>
                          </a:r>
                          <a:r>
                            <a:rPr lang="it-IT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10km (km)</a:t>
                          </a:r>
                          <a:endParaRPr lang="it-IT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Magnitude at 10km</a:t>
                          </a:r>
                          <a:endParaRPr lang="it-IT" sz="18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Mass at 10km</a:t>
                          </a:r>
                          <a:endParaRPr lang="it-IT" sz="18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8521931"/>
                      </a:ext>
                    </a:extLst>
                  </a:tr>
                  <a:tr h="51998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</a:t>
                          </a: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71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240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16,03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29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+6,08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6,7∗</m:t>
                                </m:r>
                                <m:sSup>
                                  <m:sSupPr>
                                    <m:ctrlPr>
                                      <a:rPr lang="it-IT" sz="18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8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8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it-IT" sz="18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735780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C11A1757-8DFD-4E80-85C8-CC3E982AA8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891170"/>
                  </p:ext>
                </p:extLst>
              </p:nvPr>
            </p:nvGraphicFramePr>
            <p:xfrm>
              <a:off x="346282" y="1924012"/>
              <a:ext cx="11766770" cy="1504988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842176">
                      <a:extLst>
                        <a:ext uri="{9D8B030D-6E8A-4147-A177-3AD203B41FA5}">
                          <a16:colId xmlns:a16="http://schemas.microsoft.com/office/drawing/2014/main" val="126992172"/>
                        </a:ext>
                      </a:extLst>
                    </a:gridCol>
                    <a:gridCol w="2251233">
                      <a:extLst>
                        <a:ext uri="{9D8B030D-6E8A-4147-A177-3AD203B41FA5}">
                          <a16:colId xmlns:a16="http://schemas.microsoft.com/office/drawing/2014/main" val="1393035038"/>
                        </a:ext>
                      </a:extLst>
                    </a:gridCol>
                    <a:gridCol w="2016729">
                      <a:extLst>
                        <a:ext uri="{9D8B030D-6E8A-4147-A177-3AD203B41FA5}">
                          <a16:colId xmlns:a16="http://schemas.microsoft.com/office/drawing/2014/main" val="1485691659"/>
                        </a:ext>
                      </a:extLst>
                    </a:gridCol>
                    <a:gridCol w="1610257">
                      <a:extLst>
                        <a:ext uri="{9D8B030D-6E8A-4147-A177-3AD203B41FA5}">
                          <a16:colId xmlns:a16="http://schemas.microsoft.com/office/drawing/2014/main" val="4144693582"/>
                        </a:ext>
                      </a:extLst>
                    </a:gridCol>
                    <a:gridCol w="1766593">
                      <a:extLst>
                        <a:ext uri="{9D8B030D-6E8A-4147-A177-3AD203B41FA5}">
                          <a16:colId xmlns:a16="http://schemas.microsoft.com/office/drawing/2014/main" val="3657646619"/>
                        </a:ext>
                      </a:extLst>
                    </a:gridCol>
                    <a:gridCol w="1876027">
                      <a:extLst>
                        <a:ext uri="{9D8B030D-6E8A-4147-A177-3AD203B41FA5}">
                          <a16:colId xmlns:a16="http://schemas.microsoft.com/office/drawing/2014/main" val="559494519"/>
                        </a:ext>
                      </a:extLst>
                    </a:gridCol>
                    <a:gridCol w="1403755">
                      <a:extLst>
                        <a:ext uri="{9D8B030D-6E8A-4147-A177-3AD203B41FA5}">
                          <a16:colId xmlns:a16="http://schemas.microsoft.com/office/drawing/2014/main" val="2197665146"/>
                        </a:ext>
                      </a:extLst>
                    </a:gridCol>
                  </a:tblGrid>
                  <a:tr h="98500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TYPE</a:t>
                          </a:r>
                          <a:endParaRPr lang="it-IT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Horizontal Speed at h=10km (km/s)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Vertical Speed at h=10km (km/s)</a:t>
                          </a:r>
                          <a:endParaRPr lang="en-US" sz="18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Inclination (°)</a:t>
                          </a:r>
                          <a:endParaRPr lang="it-IT" sz="18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800" b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Starting</a:t>
                          </a:r>
                          <a:r>
                            <a:rPr lang="it-IT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it-IT" sz="1800" b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height</a:t>
                          </a:r>
                          <a:r>
                            <a:rPr lang="it-IT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it-IT" sz="1800" b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at</a:t>
                          </a:r>
                          <a:r>
                            <a:rPr lang="it-IT" sz="18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10km (km)</a:t>
                          </a:r>
                          <a:endParaRPr lang="it-IT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Magnitude at 10km</a:t>
                          </a:r>
                          <a:endParaRPr lang="it-IT" sz="18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Mass at 10km</a:t>
                          </a:r>
                          <a:endParaRPr lang="it-IT" sz="18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8521931"/>
                      </a:ext>
                    </a:extLst>
                  </a:tr>
                  <a:tr h="51998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</a:t>
                          </a:r>
                        </a:p>
                      </a:txBody>
                      <a:tcPr marL="7437" marR="7437" marT="7437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71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240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16,03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29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+6,08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7437" marR="7437" marT="7437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0435" t="-189535" r="-870" b="-25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5780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ottotitolo 2">
                <a:extLst>
                  <a:ext uri="{FF2B5EF4-FFF2-40B4-BE49-F238E27FC236}">
                    <a16:creationId xmlns:a16="http://schemas.microsoft.com/office/drawing/2014/main" id="{DC5257B0-EAF7-4116-B83E-F63827728C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523" y="4025785"/>
                <a:ext cx="3320362" cy="22236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2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8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4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4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dirty="0"/>
                  <a:t>Nuclearites properties: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</a:rPr>
                  <a:t>h~10 km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</a:rPr>
                  <a:t>M~+6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</a:rPr>
                  <a:t>m~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</a:rPr>
                  <a:t>V ~250 km/s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algn="l"/>
                <a:endParaRPr lang="en-US" sz="1400" dirty="0"/>
              </a:p>
              <a:p>
                <a:pPr algn="l"/>
                <a:endParaRPr lang="it-IT" sz="1400" dirty="0">
                  <a:solidFill>
                    <a:schemeClr val="tx1"/>
                  </a:solidFill>
                </a:endParaRPr>
              </a:p>
              <a:p>
                <a:pPr algn="l"/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ottotitolo 2">
                <a:extLst>
                  <a:ext uri="{FF2B5EF4-FFF2-40B4-BE49-F238E27FC236}">
                    <a16:creationId xmlns:a16="http://schemas.microsoft.com/office/drawing/2014/main" id="{DC5257B0-EAF7-4116-B83E-F63827728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3" y="4025785"/>
                <a:ext cx="3320362" cy="2223600"/>
              </a:xfrm>
              <a:prstGeom prst="rect">
                <a:avLst/>
              </a:prstGeom>
              <a:blipFill>
                <a:blip r:embed="rId4"/>
                <a:stretch>
                  <a:fillRect l="-4044" b="-210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ottotitolo 2">
            <a:extLst>
              <a:ext uri="{FF2B5EF4-FFF2-40B4-BE49-F238E27FC236}">
                <a16:creationId xmlns:a16="http://schemas.microsoft.com/office/drawing/2014/main" id="{EA4E65A2-9A3F-466D-B3FE-C9B5FC15FD62}"/>
              </a:ext>
            </a:extLst>
          </p:cNvPr>
          <p:cNvSpPr txBox="1">
            <a:spLocks/>
          </p:cNvSpPr>
          <p:nvPr/>
        </p:nvSpPr>
        <p:spPr>
          <a:xfrm>
            <a:off x="188299" y="737963"/>
            <a:ext cx="7713755" cy="880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There is only one possible candidate to </a:t>
            </a:r>
            <a:r>
              <a:rPr lang="en-US" sz="2400" dirty="0" err="1"/>
              <a:t>nuclearite</a:t>
            </a:r>
            <a:r>
              <a:rPr lang="en-US" sz="2400" dirty="0"/>
              <a:t>:</a:t>
            </a:r>
          </a:p>
          <a:p>
            <a:pPr algn="l"/>
            <a:endParaRPr lang="en-US" sz="2400" dirty="0"/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4D711005-7D45-4A35-8C3A-9B1AFD1334B9}"/>
              </a:ext>
            </a:extLst>
          </p:cNvPr>
          <p:cNvSpPr txBox="1">
            <a:spLocks/>
          </p:cNvSpPr>
          <p:nvPr/>
        </p:nvSpPr>
        <p:spPr>
          <a:xfrm>
            <a:off x="5702104" y="161766"/>
            <a:ext cx="6308035" cy="1518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-Time of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frame: 41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endParaRPr lang="it-IT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Luminosty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scale (dark more intense,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bright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intense</a:t>
            </a:r>
            <a:r>
              <a:rPr lang="it-IT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A7D6E88-3E06-457E-A5D6-A7E7D9B0978D}"/>
              </a:ext>
            </a:extLst>
          </p:cNvPr>
          <p:cNvSpPr txBox="1">
            <a:spLocks/>
          </p:cNvSpPr>
          <p:nvPr/>
        </p:nvSpPr>
        <p:spPr>
          <a:xfrm>
            <a:off x="5903716" y="4943987"/>
            <a:ext cx="6106423" cy="1518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example of the possible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nuclearite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event with its light curve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9298E91-643C-46CF-9404-41A3A15D072E}"/>
              </a:ext>
            </a:extLst>
          </p:cNvPr>
          <p:cNvSpPr txBox="1"/>
          <p:nvPr/>
        </p:nvSpPr>
        <p:spPr>
          <a:xfrm>
            <a:off x="6029745" y="4267200"/>
            <a:ext cx="6168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/>
              <a:t>2019-12-30 </a:t>
            </a:r>
            <a:r>
              <a:rPr lang="it-IT" dirty="0"/>
              <a:t>22:54:18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FF22974B-2595-4C7F-833C-7AEAA6A40A47}"/>
              </a:ext>
            </a:extLst>
          </p:cNvPr>
          <p:cNvSpPr txBox="1">
            <a:spLocks/>
          </p:cNvSpPr>
          <p:nvPr/>
        </p:nvSpPr>
        <p:spPr>
          <a:xfrm>
            <a:off x="0" y="-154658"/>
            <a:ext cx="7367076" cy="89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t-IT" sz="3600" dirty="0" err="1"/>
              <a:t>Possible</a:t>
            </a:r>
            <a:r>
              <a:rPr lang="it-IT" sz="3600" dirty="0"/>
              <a:t> </a:t>
            </a:r>
            <a:r>
              <a:rPr lang="it-IT" sz="3600" dirty="0" err="1"/>
              <a:t>Nuclearite</a:t>
            </a:r>
            <a:r>
              <a:rPr lang="it-IT" sz="3600" dirty="0"/>
              <a:t> event 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13099B61-5C1D-40ED-8DD0-132CA7607EF1}"/>
              </a:ext>
            </a:extLst>
          </p:cNvPr>
          <p:cNvGrpSpPr/>
          <p:nvPr/>
        </p:nvGrpSpPr>
        <p:grpSpPr>
          <a:xfrm>
            <a:off x="6230218" y="1510748"/>
            <a:ext cx="5961781" cy="2756451"/>
            <a:chOff x="6230218" y="1510748"/>
            <a:chExt cx="5961781" cy="2756451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53F8659B-E5C1-44E6-ADE2-C2380F13B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17"/>
            <a:stretch/>
          </p:blipFill>
          <p:spPr>
            <a:xfrm>
              <a:off x="6230218" y="1510748"/>
              <a:ext cx="5961781" cy="2756451"/>
            </a:xfrm>
            <a:prstGeom prst="rect">
              <a:avLst/>
            </a:prstGeom>
          </p:spPr>
        </p:pic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9DDEBA28-30BD-4E52-8350-70D95C75C65E}"/>
                </a:ext>
              </a:extLst>
            </p:cNvPr>
            <p:cNvSpPr/>
            <p:nvPr/>
          </p:nvSpPr>
          <p:spPr>
            <a:xfrm>
              <a:off x="7792279" y="3092769"/>
              <a:ext cx="808382" cy="10650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16B8F3-67BD-4C8E-AE27-9AC1069E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956" y="6279628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18</a:t>
            </a:fld>
            <a:endParaRPr lang="it-IT" sz="1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DC93C2-CFB9-4667-8C9F-CCFCBA8B0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r="-1935"/>
          <a:stretch/>
        </p:blipFill>
        <p:spPr>
          <a:xfrm>
            <a:off x="58904" y="965091"/>
            <a:ext cx="6171314" cy="5248275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6B0DE207-B038-4450-A912-D94D5476DA30}"/>
              </a:ext>
            </a:extLst>
          </p:cNvPr>
          <p:cNvSpPr/>
          <p:nvPr/>
        </p:nvSpPr>
        <p:spPr>
          <a:xfrm>
            <a:off x="1808788" y="4910541"/>
            <a:ext cx="907863" cy="6924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809C6-413F-4EE4-B798-D4A00DC6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544" y="-345744"/>
            <a:ext cx="4754420" cy="1905000"/>
          </a:xfrm>
        </p:spPr>
        <p:txBody>
          <a:bodyPr/>
          <a:lstStyle/>
          <a:p>
            <a:r>
              <a:rPr lang="it-IT" sz="3600" dirty="0" err="1"/>
              <a:t>Conclusions</a:t>
            </a: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333007E-4427-45D4-A97D-0029CC8D4486}"/>
              </a:ext>
            </a:extLst>
          </p:cNvPr>
          <p:cNvSpPr txBox="1">
            <a:spLocks/>
          </p:cNvSpPr>
          <p:nvPr/>
        </p:nvSpPr>
        <p:spPr>
          <a:xfrm>
            <a:off x="150817" y="0"/>
            <a:ext cx="6673826" cy="4711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session analysis of Mini-EUSO data for a total of 1715 events;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Distinguish meteors(M), meteor candidates(M?), unidentified events(U),noise events(N);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fast events to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interstellar meteor candidate at 100km for a total of 7 possible candidates;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nuclearites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properties;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 these properties to the compatible events;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/>
              <a:t>Find two events that, at a first not too thorough analysis, may be </a:t>
            </a:r>
            <a:r>
              <a:rPr lang="en-US" sz="2400" dirty="0" err="1"/>
              <a:t>nuclearites</a:t>
            </a:r>
            <a:r>
              <a:rPr lang="en-US" sz="2400" dirty="0"/>
              <a:t>.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CBDC3C2-8122-4BB1-8053-C45543671282}"/>
              </a:ext>
            </a:extLst>
          </p:cNvPr>
          <p:cNvSpPr txBox="1">
            <a:spLocks/>
          </p:cNvSpPr>
          <p:nvPr/>
        </p:nvSpPr>
        <p:spPr>
          <a:xfrm>
            <a:off x="6498835" y="5469488"/>
            <a:ext cx="5693165" cy="1678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Thanks to Prof.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Bertaina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Dr. Miyamoto, Dario Barghini and Simone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their support in this work!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D760CC-E68E-432A-86F7-A08B1214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1669" y="6308750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19</a:t>
            </a:fld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719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68431C-97A0-4087-A7A5-3513CD250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2" y="643467"/>
            <a:ext cx="4340023" cy="5571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A1F409-30C4-4387-8B85-E683F624A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8499" y="643467"/>
            <a:ext cx="4521480" cy="5571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Jem-</a:t>
            </a:r>
            <a:r>
              <a:rPr lang="en-US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euso</a:t>
            </a:r>
            <a:endParaRPr lang="en-US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Mini-</a:t>
            </a:r>
            <a:r>
              <a:rPr lang="en-US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euso</a:t>
            </a:r>
            <a:endParaRPr lang="en-US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Dark matter</a:t>
            </a:r>
          </a:p>
          <a:p>
            <a:pPr algn="l">
              <a:buFont typeface="Arial"/>
              <a:buChar char="•"/>
            </a:pPr>
            <a:r>
              <a:rPr lang="en-US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Nuclearites</a:t>
            </a:r>
            <a:endParaRPr lang="en-US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Meteor classification</a:t>
            </a:r>
          </a:p>
          <a:p>
            <a:pPr algn="l"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Meteors and </a:t>
            </a:r>
            <a:r>
              <a:rPr lang="en-US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nuclearites</a:t>
            </a:r>
            <a:endParaRPr lang="en-US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Data analysis</a:t>
            </a:r>
          </a:p>
          <a:p>
            <a:pPr algn="l">
              <a:buFont typeface="Arial"/>
              <a:buChar char="•"/>
            </a:pPr>
            <a:r>
              <a:rPr lang="en-US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Metor</a:t>
            </a: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event</a:t>
            </a:r>
          </a:p>
          <a:p>
            <a:pPr algn="l"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Interstellar meteors candidates</a:t>
            </a:r>
          </a:p>
          <a:p>
            <a:pPr algn="l">
              <a:buFont typeface="Arial"/>
              <a:buChar char="•"/>
            </a:pPr>
            <a:r>
              <a:rPr lang="en-US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Nuclearites</a:t>
            </a: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candidates</a:t>
            </a:r>
          </a:p>
          <a:p>
            <a:pPr algn="l"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Results</a:t>
            </a:r>
          </a:p>
          <a:p>
            <a:pPr algn="l">
              <a:buFont typeface="Arial"/>
              <a:buChar char="•"/>
            </a:pP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conclusions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22837-484E-4017-BA0E-12DE89E6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z="1800" smtClean="0"/>
              <a:t>2</a:t>
            </a:fld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0814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48DAC-3580-49B5-A82F-F24CFB8CC66A}"/>
              </a:ext>
            </a:extLst>
          </p:cNvPr>
          <p:cNvSpPr txBox="1">
            <a:spLocks/>
          </p:cNvSpPr>
          <p:nvPr/>
        </p:nvSpPr>
        <p:spPr>
          <a:xfrm>
            <a:off x="2941982" y="2384314"/>
            <a:ext cx="6308035" cy="256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5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 all for your attention!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0B5ABF-E7A2-4473-991B-5708E652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z="1800" smtClean="0"/>
              <a:t>20</a:t>
            </a:fld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865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AB8E022-E09D-419C-9374-B8AA6877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8" y="2565313"/>
            <a:ext cx="7023652" cy="4273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olo 1">
                <a:extLst>
                  <a:ext uri="{FF2B5EF4-FFF2-40B4-BE49-F238E27FC236}">
                    <a16:creationId xmlns:a16="http://schemas.microsoft.com/office/drawing/2014/main" id="{E27DEC17-A2C8-4715-A30E-27D9BC4E2F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8348" y="788037"/>
                <a:ext cx="7023652" cy="3554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7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Extreme Universe Space Observatory onboard Japanese Experiment Module </a:t>
                </a:r>
              </a:p>
              <a:p>
                <a:pPr indent="-228600" defTabSz="914400">
                  <a:lnSpc>
                    <a:spcPct val="90000"/>
                  </a:lnSpc>
                  <a:spcBef>
                    <a:spcPts val="1000"/>
                  </a:spcBef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indent="-228600" defTabSz="914400">
                  <a:lnSpc>
                    <a:spcPct val="90000"/>
                  </a:lnSpc>
                  <a:spcBef>
                    <a:spcPts val="1000"/>
                  </a:spcBef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 &gt; 5×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eV</a:t>
                </a:r>
                <a:br>
                  <a:rPr lang="en-US" sz="15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endParaRPr lang="en-US" sz="15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itolo 1">
                <a:extLst>
                  <a:ext uri="{FF2B5EF4-FFF2-40B4-BE49-F238E27FC236}">
                    <a16:creationId xmlns:a16="http://schemas.microsoft.com/office/drawing/2014/main" id="{E27DEC17-A2C8-4715-A30E-27D9BC4E2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48" y="788037"/>
                <a:ext cx="7023652" cy="3554552"/>
              </a:xfrm>
              <a:prstGeom prst="rect">
                <a:avLst/>
              </a:prstGeom>
              <a:blipFill>
                <a:blip r:embed="rId3"/>
                <a:stretch>
                  <a:fillRect l="-1389" t="-2401" r="-23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olo 1">
            <a:extLst>
              <a:ext uri="{FF2B5EF4-FFF2-40B4-BE49-F238E27FC236}">
                <a16:creationId xmlns:a16="http://schemas.microsoft.com/office/drawing/2014/main" id="{4E3D1A3A-DC0F-4D66-86E9-90675E9C1A59}"/>
              </a:ext>
            </a:extLst>
          </p:cNvPr>
          <p:cNvSpPr txBox="1">
            <a:spLocks/>
          </p:cNvSpPr>
          <p:nvPr/>
        </p:nvSpPr>
        <p:spPr>
          <a:xfrm>
            <a:off x="94513" y="5532631"/>
            <a:ext cx="4225695" cy="16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-Mini-EUSO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Mini-EUSO | JEM-EUSO Experiment">
            <a:extLst>
              <a:ext uri="{FF2B5EF4-FFF2-40B4-BE49-F238E27FC236}">
                <a16:creationId xmlns:a16="http://schemas.microsoft.com/office/drawing/2014/main" id="{94260229-CD1C-4A4E-8654-7AD2CFC98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4"/>
            <a:ext cx="5168348" cy="53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A88F353-FC4C-4E0A-8EFE-6A112E8E3A11}"/>
              </a:ext>
            </a:extLst>
          </p:cNvPr>
          <p:cNvSpPr txBox="1">
            <a:spLocks/>
          </p:cNvSpPr>
          <p:nvPr/>
        </p:nvSpPr>
        <p:spPr>
          <a:xfrm>
            <a:off x="9330070" y="0"/>
            <a:ext cx="4754420" cy="10144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dirty="0" err="1"/>
              <a:t>Jem-Euso</a:t>
            </a:r>
            <a:endParaRPr lang="it-IT" sz="40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48A9F5-BB66-41E5-8DE3-9E676E1C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28" y="6165942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3</a:t>
            </a:fld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18950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4CE04-7165-4AD3-85D3-5831CF4AA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20" y="-106685"/>
            <a:ext cx="3377183" cy="876300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4400" dirty="0">
                <a:solidFill>
                  <a:schemeClr val="bg1"/>
                </a:solidFill>
              </a:rPr>
              <a:t>Mini-EUSO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6A3369-31B8-4922-A889-1C5286C6E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4410" y="498396"/>
            <a:ext cx="3377184" cy="3172455"/>
          </a:xfrm>
          <a:noFill/>
        </p:spPr>
        <p:txBody>
          <a:bodyPr>
            <a:noAutofit/>
          </a:bodyPr>
          <a:lstStyle/>
          <a:p>
            <a:pPr algn="l" fontAlgn="base"/>
            <a:r>
              <a:rPr lang="en-US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Located in front of the UV transparent window in the Zvezda Russian module in the ISS, looking at Earth in nadir position.</a:t>
            </a:r>
          </a:p>
          <a:p>
            <a:pPr algn="l"/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2054" name="Picture 6" descr="La curva dell'energia di legame: Esperimenti">
            <a:extLst>
              <a:ext uri="{FF2B5EF4-FFF2-40B4-BE49-F238E27FC236}">
                <a16:creationId xmlns:a16="http://schemas.microsoft.com/office/drawing/2014/main" id="{79409F7D-8D61-4CB5-8709-D36C9B88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5341"/>
            <a:ext cx="5022574" cy="34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EEFDA9E8-6A4D-4874-941D-CE1C75173F8F}"/>
              </a:ext>
            </a:extLst>
          </p:cNvPr>
          <p:cNvSpPr txBox="1">
            <a:spLocks/>
          </p:cNvSpPr>
          <p:nvPr/>
        </p:nvSpPr>
        <p:spPr>
          <a:xfrm>
            <a:off x="5022574" y="3805065"/>
            <a:ext cx="4625410" cy="3756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Mini-EUSO objectives are: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-the detection of some cosmic ray showers</a:t>
            </a: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-the study of atmospheric phenomena, like Transient Luminous Events (TLEs)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-meteors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-the search for Strange Quark Matter (SQM)</a:t>
            </a:r>
          </a:p>
          <a:p>
            <a:pPr algn="l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8569BD2-8251-40CB-90D7-64AC13F425BA}"/>
              </a:ext>
            </a:extLst>
          </p:cNvPr>
          <p:cNvSpPr txBox="1">
            <a:spLocks/>
          </p:cNvSpPr>
          <p:nvPr/>
        </p:nvSpPr>
        <p:spPr>
          <a:xfrm>
            <a:off x="132120" y="1437452"/>
            <a:ext cx="4625411" cy="3645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Properties: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1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FoV</a:t>
            </a:r>
            <a:r>
              <a:rPr lang="en-US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1800" dirty="0">
                <a:solidFill>
                  <a:schemeClr val="bg1"/>
                </a:solidFill>
              </a:rPr>
              <a:t> ±21 degrees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-Two Fresnel lenses (25 cm of diameter)</a:t>
            </a:r>
          </a:p>
          <a:p>
            <a:pPr algn="l"/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4F0253-7B6E-4E8C-8D51-4606B6C8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z="1800" smtClean="0"/>
              <a:t>4</a:t>
            </a:fld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1457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497981DE-FD56-4516-93B7-9764F8581811}"/>
              </a:ext>
            </a:extLst>
          </p:cNvPr>
          <p:cNvSpPr txBox="1">
            <a:spLocks/>
          </p:cNvSpPr>
          <p:nvPr/>
        </p:nvSpPr>
        <p:spPr>
          <a:xfrm>
            <a:off x="185428" y="2560982"/>
            <a:ext cx="9144000" cy="3140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1"/>
                </a:solidFill>
              </a:rPr>
              <a:t>In the standard model of the </a:t>
            </a:r>
            <a:r>
              <a:rPr lang="it-IT" sz="2800" dirty="0" err="1">
                <a:solidFill>
                  <a:schemeClr val="tx1"/>
                </a:solidFill>
              </a:rPr>
              <a:t>fundamental</a:t>
            </a:r>
            <a:r>
              <a:rPr lang="it-IT" sz="2800" dirty="0">
                <a:solidFill>
                  <a:schemeClr val="tx1"/>
                </a:solidFill>
              </a:rPr>
              <a:t>  interactions </a:t>
            </a:r>
            <a:r>
              <a:rPr lang="it-IT" sz="2800" dirty="0" err="1">
                <a:solidFill>
                  <a:schemeClr val="tx1"/>
                </a:solidFill>
              </a:rPr>
              <a:t>there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isn’t</a:t>
            </a:r>
            <a:r>
              <a:rPr lang="it-IT" sz="2800" dirty="0">
                <a:solidFill>
                  <a:schemeClr val="tx1"/>
                </a:solidFill>
              </a:rPr>
              <a:t> a </a:t>
            </a:r>
            <a:r>
              <a:rPr lang="it-IT" sz="2800" dirty="0" err="1">
                <a:solidFill>
                  <a:schemeClr val="tx1"/>
                </a:solidFill>
              </a:rPr>
              <a:t>specific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particle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which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is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able</a:t>
            </a:r>
            <a:r>
              <a:rPr lang="it-IT" sz="2800" dirty="0">
                <a:solidFill>
                  <a:schemeClr val="tx1"/>
                </a:solidFill>
              </a:rPr>
              <a:t> to </a:t>
            </a:r>
            <a:r>
              <a:rPr lang="it-IT" sz="2800" dirty="0" err="1">
                <a:solidFill>
                  <a:schemeClr val="tx1"/>
                </a:solidFill>
              </a:rPr>
              <a:t>describe</a:t>
            </a:r>
            <a:r>
              <a:rPr lang="it-IT" sz="2800" dirty="0">
                <a:solidFill>
                  <a:schemeClr val="tx1"/>
                </a:solidFill>
              </a:rPr>
              <a:t> dark </a:t>
            </a:r>
            <a:r>
              <a:rPr lang="it-IT" sz="2800" dirty="0" err="1">
                <a:solidFill>
                  <a:schemeClr val="tx1"/>
                </a:solidFill>
              </a:rPr>
              <a:t>matter</a:t>
            </a:r>
            <a:r>
              <a:rPr lang="it-IT" sz="2800" dirty="0">
                <a:solidFill>
                  <a:schemeClr val="tx1"/>
                </a:solidFill>
              </a:rPr>
              <a:t>; </a:t>
            </a:r>
            <a:r>
              <a:rPr lang="en-US" sz="2800" dirty="0">
                <a:solidFill>
                  <a:schemeClr val="tx1"/>
                </a:solidFill>
              </a:rPr>
              <a:t>we only know the properties it should have</a:t>
            </a:r>
            <a:r>
              <a:rPr lang="it-IT" sz="2800" dirty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-</a:t>
            </a:r>
            <a:r>
              <a:rPr lang="it-IT" sz="2800" dirty="0" err="1">
                <a:solidFill>
                  <a:schemeClr val="tx1"/>
                </a:solidFill>
              </a:rPr>
              <a:t>Neutral</a:t>
            </a:r>
            <a:endParaRPr lang="it-IT" sz="2800" dirty="0">
              <a:solidFill>
                <a:schemeClr val="tx1"/>
              </a:solidFill>
            </a:endParaRP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-Not </a:t>
            </a:r>
            <a:r>
              <a:rPr lang="it-IT" sz="2800" dirty="0" err="1">
                <a:solidFill>
                  <a:schemeClr val="tx1"/>
                </a:solidFill>
              </a:rPr>
              <a:t>baryonic</a:t>
            </a:r>
            <a:endParaRPr lang="it-IT" sz="2800" dirty="0">
              <a:solidFill>
                <a:schemeClr val="tx1"/>
              </a:solidFill>
            </a:endParaRP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-Massive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-</a:t>
            </a:r>
            <a:r>
              <a:rPr lang="en-US" sz="2800" dirty="0">
                <a:effectLst/>
              </a:rPr>
              <a:t> Stable on cosmological time scales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E32CB8B-9BC1-42D0-AE25-3BB10483A1E8}"/>
              </a:ext>
            </a:extLst>
          </p:cNvPr>
          <p:cNvSpPr txBox="1">
            <a:spLocks/>
          </p:cNvSpPr>
          <p:nvPr/>
        </p:nvSpPr>
        <p:spPr>
          <a:xfrm>
            <a:off x="5882184" y="-585231"/>
            <a:ext cx="6578222" cy="190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6600" dirty="0"/>
              <a:t>Dark </a:t>
            </a:r>
            <a:r>
              <a:rPr lang="it-IT" sz="6600" dirty="0" err="1"/>
              <a:t>matter</a:t>
            </a:r>
            <a:endParaRPr lang="it-IT" sz="66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4D7A95-1411-4000-BD6D-E85FE273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z="1800" smtClean="0"/>
              <a:t>5</a:t>
            </a:fld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616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 - The Search for WIMPS PowerPoint Presentation, free download -  ID:3754235">
            <a:extLst>
              <a:ext uri="{FF2B5EF4-FFF2-40B4-BE49-F238E27FC236}">
                <a16:creationId xmlns:a16="http://schemas.microsoft.com/office/drawing/2014/main" id="{5DC30388-EA93-4700-93B4-0C7A99169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48" t="26930" r="1636" b="17828"/>
          <a:stretch/>
        </p:blipFill>
        <p:spPr bwMode="auto">
          <a:xfrm>
            <a:off x="21203" y="0"/>
            <a:ext cx="12192000" cy="688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5C0087A-8C4D-4349-9D33-A58CAB0D0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9" y="-108968"/>
            <a:ext cx="10956896" cy="123540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tx1"/>
                </a:solidFill>
              </a:rPr>
              <a:t>Possible</a:t>
            </a:r>
            <a:r>
              <a:rPr lang="it-IT" dirty="0">
                <a:solidFill>
                  <a:schemeClr val="tx1"/>
                </a:solidFill>
              </a:rPr>
              <a:t> dark </a:t>
            </a:r>
            <a:r>
              <a:rPr lang="it-IT" dirty="0" err="1">
                <a:solidFill>
                  <a:schemeClr val="tx1"/>
                </a:solidFill>
              </a:rPr>
              <a:t>matter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candidates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96EB74-31F1-4E67-95B6-5B380E71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2E3-97F5-4CE5-B45A-6ABA24FC3278}" type="slidenum">
              <a:rPr lang="it-IT" sz="1800" smtClean="0"/>
              <a:t>6</a:t>
            </a:fld>
            <a:endParaRPr lang="it-IT" sz="1800" dirty="0"/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94845E3-D3FD-4102-B816-AC1B2E51AFE5}"/>
              </a:ext>
            </a:extLst>
          </p:cNvPr>
          <p:cNvSpPr txBox="1">
            <a:spLocks/>
          </p:cNvSpPr>
          <p:nvPr/>
        </p:nvSpPr>
        <p:spPr>
          <a:xfrm>
            <a:off x="193481" y="2190585"/>
            <a:ext cx="4762832" cy="154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PHYSIC SM (standard model)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dirty="0" err="1"/>
              <a:t>Macros</a:t>
            </a:r>
            <a:r>
              <a:rPr lang="it-IT" dirty="0"/>
              <a:t> -&gt; massive and cross-</a:t>
            </a:r>
            <a:r>
              <a:rPr lang="it-IT" dirty="0" err="1"/>
              <a:t>section</a:t>
            </a:r>
            <a:r>
              <a:rPr lang="it-IT" dirty="0"/>
              <a:t> interaction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dirty="0" err="1"/>
              <a:t>Nuclearites</a:t>
            </a:r>
            <a:endParaRPr lang="it-IT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it-IT" dirty="0"/>
          </a:p>
          <a:p>
            <a:pPr algn="l"/>
            <a:endParaRPr lang="it-IT" dirty="0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871B3F91-12D1-40A3-B764-3110B8F5C76B}"/>
              </a:ext>
            </a:extLst>
          </p:cNvPr>
          <p:cNvSpPr txBox="1">
            <a:spLocks/>
          </p:cNvSpPr>
          <p:nvPr/>
        </p:nvSpPr>
        <p:spPr>
          <a:xfrm>
            <a:off x="5762693" y="1674987"/>
            <a:ext cx="6408104" cy="154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/>
              <a:t>PHYSIC BSM (</a:t>
            </a:r>
            <a:r>
              <a:rPr lang="it-IT" dirty="0" err="1"/>
              <a:t>beyond</a:t>
            </a:r>
            <a:r>
              <a:rPr lang="it-IT" dirty="0"/>
              <a:t> standard model)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it-IT" dirty="0"/>
              <a:t>Neutrino with mass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it-IT" dirty="0" err="1"/>
              <a:t>WIMPs</a:t>
            </a:r>
            <a:r>
              <a:rPr lang="it-IT" dirty="0"/>
              <a:t> (</a:t>
            </a:r>
            <a:r>
              <a:rPr lang="it-IT" dirty="0" err="1"/>
              <a:t>weakly</a:t>
            </a:r>
            <a:r>
              <a:rPr lang="it-IT" dirty="0"/>
              <a:t> interactive massive </a:t>
            </a:r>
            <a:r>
              <a:rPr lang="it-IT" dirty="0" err="1"/>
              <a:t>particles</a:t>
            </a:r>
            <a:r>
              <a:rPr lang="it-IT" dirty="0"/>
              <a:t>)</a:t>
            </a:r>
          </a:p>
          <a:p>
            <a:pPr algn="r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251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4C39AD3-DB7A-4327-97D6-DE3C99A72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5641" y="80660"/>
            <a:ext cx="4087305" cy="1986679"/>
          </a:xfrm>
        </p:spPr>
        <p:txBody>
          <a:bodyPr anchor="t">
            <a:noAutofit/>
          </a:bodyPr>
          <a:lstStyle/>
          <a:p>
            <a:pPr algn="l"/>
            <a:r>
              <a:rPr lang="it-IT" sz="2000" dirty="0" err="1"/>
              <a:t>We</a:t>
            </a:r>
            <a:r>
              <a:rPr lang="it-IT" sz="2000" dirty="0"/>
              <a:t> assume </a:t>
            </a:r>
            <a:r>
              <a:rPr lang="en-US" sz="2000" dirty="0"/>
              <a:t>the existence of a hypothetical state of matter consisting of quark up, down and gluons in which the latter are free and not limited into nucleons</a:t>
            </a:r>
          </a:p>
          <a:p>
            <a:pPr algn="l"/>
            <a:endParaRPr lang="it-IT" sz="1800" dirty="0"/>
          </a:p>
          <a:p>
            <a:pPr algn="l"/>
            <a:endParaRPr lang="it-IT" sz="1800" dirty="0"/>
          </a:p>
          <a:p>
            <a:pPr algn="l"/>
            <a:endParaRPr lang="it-IT" sz="1800" dirty="0"/>
          </a:p>
        </p:txBody>
      </p:sp>
      <p:pic>
        <p:nvPicPr>
          <p:cNvPr id="6146" name="Picture 2" descr="Ask Ethan: It's Absurd To Think Dark Matter Might Be Made Of Hexaquarks,  Right?">
            <a:extLst>
              <a:ext uri="{FF2B5EF4-FFF2-40B4-BE49-F238E27FC236}">
                <a16:creationId xmlns:a16="http://schemas.microsoft.com/office/drawing/2014/main" id="{8B67F887-4111-4FB2-9C6A-D01290A8D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3F4E0D-2EED-4F6D-A5B7-9463C048F4F9}"/>
              </a:ext>
            </a:extLst>
          </p:cNvPr>
          <p:cNvSpPr txBox="1"/>
          <p:nvPr/>
        </p:nvSpPr>
        <p:spPr>
          <a:xfrm>
            <a:off x="3063484" y="189913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UP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D03549-E5C5-48BF-A578-CB5747046097}"/>
              </a:ext>
            </a:extLst>
          </p:cNvPr>
          <p:cNvSpPr txBox="1"/>
          <p:nvPr/>
        </p:nvSpPr>
        <p:spPr>
          <a:xfrm>
            <a:off x="998400" y="2600179"/>
            <a:ext cx="8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DOWN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EAB421-96F4-4B77-9561-62D3829A3A35}"/>
              </a:ext>
            </a:extLst>
          </p:cNvPr>
          <p:cNvSpPr txBox="1"/>
          <p:nvPr/>
        </p:nvSpPr>
        <p:spPr>
          <a:xfrm>
            <a:off x="4490942" y="223084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STRANGE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E2DB04-A814-475F-BAF3-8CF201C418BE}"/>
              </a:ext>
            </a:extLst>
          </p:cNvPr>
          <p:cNvSpPr txBox="1"/>
          <p:nvPr/>
        </p:nvSpPr>
        <p:spPr>
          <a:xfrm>
            <a:off x="2425810" y="4740813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690FA40-EE05-4F8D-A343-F26BD60074CF}"/>
              </a:ext>
            </a:extLst>
          </p:cNvPr>
          <p:cNvSpPr txBox="1"/>
          <p:nvPr/>
        </p:nvSpPr>
        <p:spPr>
          <a:xfrm>
            <a:off x="5433951" y="40731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C7B7F5-3957-4357-8BD0-9DC2053331FD}"/>
              </a:ext>
            </a:extLst>
          </p:cNvPr>
          <p:cNvSpPr txBox="1"/>
          <p:nvPr/>
        </p:nvSpPr>
        <p:spPr>
          <a:xfrm>
            <a:off x="3436606" y="418523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</a:t>
            </a:r>
          </a:p>
        </p:txBody>
      </p:sp>
      <p:pic>
        <p:nvPicPr>
          <p:cNvPr id="8" name="Immagine 7" descr="Immagine che contiene uomo, persona, tuta, cravatta&#10;&#10;Descrizione generata automaticamente">
            <a:extLst>
              <a:ext uri="{FF2B5EF4-FFF2-40B4-BE49-F238E27FC236}">
                <a16:creationId xmlns:a16="http://schemas.microsoft.com/office/drawing/2014/main" id="{BA7B95FB-BC0A-4A53-8955-9EEF1AC9F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411" y="3743374"/>
            <a:ext cx="1920679" cy="2888239"/>
          </a:xfrm>
          <a:prstGeom prst="rect">
            <a:avLst/>
          </a:prstGeom>
        </p:spPr>
      </p:pic>
      <p:sp>
        <p:nvSpPr>
          <p:cNvPr id="14" name="Sottotitolo 2">
            <a:extLst>
              <a:ext uri="{FF2B5EF4-FFF2-40B4-BE49-F238E27FC236}">
                <a16:creationId xmlns:a16="http://schemas.microsoft.com/office/drawing/2014/main" id="{0BD465E1-C1D8-4EBE-B7C1-DF4102162AC8}"/>
              </a:ext>
            </a:extLst>
          </p:cNvPr>
          <p:cNvSpPr txBox="1">
            <a:spLocks/>
          </p:cNvSpPr>
          <p:nvPr/>
        </p:nvSpPr>
        <p:spPr>
          <a:xfrm>
            <a:off x="7028495" y="4073156"/>
            <a:ext cx="2872309" cy="1777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effectLst/>
              </a:rPr>
              <a:t>Edward Witten</a:t>
            </a:r>
            <a:r>
              <a:rPr lang="it-IT" dirty="0">
                <a:effectLst/>
              </a:rPr>
              <a:t> ( 1951)</a:t>
            </a:r>
            <a:br>
              <a:rPr lang="it-IT" dirty="0">
                <a:effectLst/>
              </a:rPr>
            </a:br>
            <a:r>
              <a:rPr lang="it-IT" dirty="0" err="1">
                <a:effectLst/>
              </a:rPr>
              <a:t>Physicist</a:t>
            </a:r>
            <a:r>
              <a:rPr lang="it-IT" dirty="0">
                <a:effectLst/>
              </a:rPr>
              <a:t> and </a:t>
            </a:r>
            <a:r>
              <a:rPr lang="it-IT" dirty="0" err="1">
                <a:effectLst/>
              </a:rPr>
              <a:t>mathematician</a:t>
            </a:r>
            <a:endParaRPr lang="it-IT" sz="1800" dirty="0"/>
          </a:p>
          <a:p>
            <a:pPr algn="l"/>
            <a:endParaRPr lang="it-IT" sz="1800" dirty="0"/>
          </a:p>
          <a:p>
            <a:pPr algn="l"/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70F471-8180-4FEA-8FFB-10EA159E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8665" y="5850613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7</a:t>
            </a:fld>
            <a:endParaRPr lang="it-IT" sz="1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F8708BE-E7BC-4EBE-ABD8-2CB480465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23" y="1670506"/>
            <a:ext cx="3065014" cy="185934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4D0F318-C296-4693-89B8-0321699D2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03" y="61325"/>
            <a:ext cx="4087306" cy="799070"/>
          </a:xfrm>
        </p:spPr>
        <p:txBody>
          <a:bodyPr anchor="b">
            <a:normAutofit fontScale="90000"/>
          </a:bodyPr>
          <a:lstStyle/>
          <a:p>
            <a:pPr algn="l"/>
            <a:r>
              <a:rPr lang="it-IT" sz="5400" dirty="0"/>
              <a:t>NUCLEARITES</a:t>
            </a:r>
          </a:p>
        </p:txBody>
      </p:sp>
    </p:spTree>
    <p:extLst>
      <p:ext uri="{BB962C8B-B14F-4D97-AF65-F5344CB8AC3E}">
        <p14:creationId xmlns:p14="http://schemas.microsoft.com/office/powerpoint/2010/main" val="30779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  <p:bldP spid="11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sk Ethan: It's Absurd To Think Dark Matter Might Be Made Of Hexaquarks,  Right?">
            <a:extLst>
              <a:ext uri="{FF2B5EF4-FFF2-40B4-BE49-F238E27FC236}">
                <a16:creationId xmlns:a16="http://schemas.microsoft.com/office/drawing/2014/main" id="{8B67F887-4111-4FB2-9C6A-D01290A8D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b="2425"/>
          <a:stretch/>
        </p:blipFill>
        <p:spPr bwMode="auto">
          <a:xfrm>
            <a:off x="0" y="10"/>
            <a:ext cx="561892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3F4E0D-2EED-4F6D-A5B7-9463C048F4F9}"/>
              </a:ext>
            </a:extLst>
          </p:cNvPr>
          <p:cNvSpPr txBox="1"/>
          <p:nvPr/>
        </p:nvSpPr>
        <p:spPr>
          <a:xfrm>
            <a:off x="2186531" y="190301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UP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D03549-E5C5-48BF-A578-CB5747046097}"/>
              </a:ext>
            </a:extLst>
          </p:cNvPr>
          <p:cNvSpPr txBox="1"/>
          <p:nvPr/>
        </p:nvSpPr>
        <p:spPr>
          <a:xfrm>
            <a:off x="281357" y="2634999"/>
            <a:ext cx="8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DOWN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EAB421-96F4-4B77-9561-62D3829A3A35}"/>
              </a:ext>
            </a:extLst>
          </p:cNvPr>
          <p:cNvSpPr txBox="1"/>
          <p:nvPr/>
        </p:nvSpPr>
        <p:spPr>
          <a:xfrm>
            <a:off x="3301091" y="226566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STRANGE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E2DB04-A814-475F-BAF3-8CF201C418BE}"/>
              </a:ext>
            </a:extLst>
          </p:cNvPr>
          <p:cNvSpPr txBox="1"/>
          <p:nvPr/>
        </p:nvSpPr>
        <p:spPr>
          <a:xfrm>
            <a:off x="1657185" y="4727561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690FA40-EE05-4F8D-A343-F26BD60074CF}"/>
              </a:ext>
            </a:extLst>
          </p:cNvPr>
          <p:cNvSpPr txBox="1"/>
          <p:nvPr/>
        </p:nvSpPr>
        <p:spPr>
          <a:xfrm>
            <a:off x="4256312" y="4018556"/>
            <a:ext cx="6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C7B7F5-3957-4357-8BD0-9DC2053331FD}"/>
              </a:ext>
            </a:extLst>
          </p:cNvPr>
          <p:cNvSpPr txBox="1"/>
          <p:nvPr/>
        </p:nvSpPr>
        <p:spPr>
          <a:xfrm>
            <a:off x="2446275" y="4167401"/>
            <a:ext cx="6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ottotitolo 2">
                <a:extLst>
                  <a:ext uri="{FF2B5EF4-FFF2-40B4-BE49-F238E27FC236}">
                    <a16:creationId xmlns:a16="http://schemas.microsoft.com/office/drawing/2014/main" id="{0BD465E1-C1D8-4EBE-B7C1-DF4102162A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2975" y="873925"/>
                <a:ext cx="6701161" cy="49766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2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8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4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4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solidFill>
                      <a:schemeClr val="tx1">
                        <a:tint val="75000"/>
                      </a:schemeClr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it-IT" sz="2000" dirty="0" err="1"/>
                  <a:t>Main</a:t>
                </a:r>
                <a:r>
                  <a:rPr lang="it-IT" sz="2000" dirty="0"/>
                  <a:t> </a:t>
                </a:r>
                <a:r>
                  <a:rPr lang="it-IT" sz="2000" dirty="0" err="1"/>
                  <a:t>Hypothesis</a:t>
                </a:r>
                <a:r>
                  <a:rPr lang="it-IT" sz="2000" dirty="0"/>
                  <a:t>: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it-IT" sz="2000" dirty="0"/>
                  <a:t>Reference speed: ~250 Km/s 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Srtarting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height: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=2,7∗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1,2∗</m:t>
                            </m:r>
                            <m:sSup>
                              <m:sSupPr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~10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endParaRPr lang="it-IT" sz="2000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it-IT" sz="2000" dirty="0" err="1"/>
                  <a:t>Magnitude</a:t>
                </a:r>
                <a:r>
                  <a:rPr lang="it-IT" sz="2000" dirty="0"/>
                  <a:t>: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=10,8−1,67∗</m:t>
                    </m:r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it-IT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it-IT" sz="1800" i="1">
                        <a:latin typeface="Cambria Math" panose="02040503050406030204" pitchFamily="18" charset="0"/>
                      </a:rPr>
                      <m:t>+5</m:t>
                    </m:r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it-IT" sz="1800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it-IT" sz="2000" dirty="0"/>
                  <a:t>Energy </a:t>
                </a:r>
                <a:r>
                  <a:rPr lang="it-IT" sz="2000" dirty="0" err="1"/>
                  <a:t>loss</a:t>
                </a:r>
                <a:r>
                  <a:rPr lang="it-IT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000" dirty="0"/>
              </a:p>
              <a:p>
                <a:pPr algn="l"/>
                <a:r>
                  <a:rPr lang="it-IT" sz="2000" dirty="0"/>
                  <a:t>with: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it-IT" sz="2000" dirty="0"/>
                  <a:t> A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the </a:t>
                </a:r>
                <a:r>
                  <a:rPr lang="it-IT" sz="2000" dirty="0" err="1"/>
                  <a:t>effective</a:t>
                </a:r>
                <a:r>
                  <a:rPr lang="it-IT" sz="2000" dirty="0"/>
                  <a:t> cross-</a:t>
                </a:r>
                <a:r>
                  <a:rPr lang="it-IT" sz="2000" dirty="0" err="1"/>
                  <a:t>sectional</a:t>
                </a:r>
                <a:r>
                  <a:rPr lang="it-IT" sz="2000" dirty="0"/>
                  <a:t> area of the </a:t>
                </a:r>
                <a:r>
                  <a:rPr lang="it-IT" sz="2000" dirty="0" err="1"/>
                  <a:t>nuclearite</a:t>
                </a:r>
                <a:r>
                  <a:rPr lang="it-IT" sz="2000" dirty="0"/>
                  <a:t>,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it-IT" sz="2000" dirty="0"/>
                  <a:t>V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its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velocity</a:t>
                </a:r>
                <a:r>
                  <a:rPr lang="it-IT" sz="2000" dirty="0"/>
                  <a:t>  </a:t>
                </a:r>
                <a:endParaRPr lang="it-IT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it-IT" sz="2000" dirty="0"/>
                  <a:t>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the </a:t>
                </a:r>
                <a:r>
                  <a:rPr lang="it-IT" sz="2000" dirty="0" err="1"/>
                  <a:t>density</a:t>
                </a:r>
                <a:r>
                  <a:rPr lang="it-IT" sz="2000" dirty="0"/>
                  <a:t> of the medium.</a:t>
                </a:r>
              </a:p>
            </p:txBody>
          </p:sp>
        </mc:Choice>
        <mc:Fallback xmlns="">
          <p:sp>
            <p:nvSpPr>
              <p:cNvPr id="14" name="Sottotitolo 2">
                <a:extLst>
                  <a:ext uri="{FF2B5EF4-FFF2-40B4-BE49-F238E27FC236}">
                    <a16:creationId xmlns:a16="http://schemas.microsoft.com/office/drawing/2014/main" id="{0BD465E1-C1D8-4EBE-B7C1-DF4102162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75" y="873925"/>
                <a:ext cx="6701161" cy="4976688"/>
              </a:xfrm>
              <a:prstGeom prst="rect">
                <a:avLst/>
              </a:prstGeom>
              <a:blipFill>
                <a:blip r:embed="rId3"/>
                <a:stretch>
                  <a:fillRect l="-15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70F471-8180-4FEA-8FFB-10EA159E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8665" y="5850613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8</a:t>
            </a:fld>
            <a:endParaRPr lang="it-IT" sz="18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D0F318-C296-4693-89B8-0321699D2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0716" y="193847"/>
            <a:ext cx="4087306" cy="799070"/>
          </a:xfrm>
        </p:spPr>
        <p:txBody>
          <a:bodyPr anchor="b">
            <a:normAutofit fontScale="90000"/>
          </a:bodyPr>
          <a:lstStyle/>
          <a:p>
            <a:pPr algn="l"/>
            <a:r>
              <a:rPr lang="it-IT" sz="5400" dirty="0"/>
              <a:t>NUCLEARITES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34F09A9-4A76-4FBA-ADD5-EB443C7B25DF}"/>
              </a:ext>
            </a:extLst>
          </p:cNvPr>
          <p:cNvSpPr txBox="1"/>
          <p:nvPr/>
        </p:nvSpPr>
        <p:spPr>
          <a:xfrm>
            <a:off x="6116248" y="570797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From : </a:t>
            </a:r>
            <a:r>
              <a:rPr lang="it-IT" dirty="0" err="1"/>
              <a:t>Nuclearites</a:t>
            </a:r>
            <a:r>
              <a:rPr lang="it-IT" dirty="0"/>
              <a:t>: a 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of </a:t>
            </a:r>
            <a:r>
              <a:rPr lang="it-IT" dirty="0" err="1"/>
              <a:t>cosmic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 (pages 10-11) </a:t>
            </a:r>
          </a:p>
          <a:p>
            <a:r>
              <a:rPr lang="it-IT" dirty="0"/>
              <a:t>By: De </a:t>
            </a:r>
            <a:r>
              <a:rPr lang="it-IT" dirty="0" err="1"/>
              <a:t>Rùjula</a:t>
            </a:r>
            <a:r>
              <a:rPr lang="it-IT" dirty="0"/>
              <a:t> and </a:t>
            </a:r>
            <a:r>
              <a:rPr lang="it-IT" dirty="0" err="1"/>
              <a:t>Glashow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1651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edendo, vecchio, fuoco, scuro&#10;&#10;Descrizione generata automaticamente">
            <a:extLst>
              <a:ext uri="{FF2B5EF4-FFF2-40B4-BE49-F238E27FC236}">
                <a16:creationId xmlns:a16="http://schemas.microsoft.com/office/drawing/2014/main" id="{1850142A-8DAB-405C-8BAB-3BA5D10B4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9"/>
            <a:ext cx="12192000" cy="6828502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44E07029-A49A-401B-8CDD-E41A9588937E}"/>
              </a:ext>
            </a:extLst>
          </p:cNvPr>
          <p:cNvSpPr txBox="1">
            <a:spLocks/>
          </p:cNvSpPr>
          <p:nvPr/>
        </p:nvSpPr>
        <p:spPr>
          <a:xfrm>
            <a:off x="7924494" y="2038879"/>
            <a:ext cx="1894856" cy="55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700" dirty="0"/>
              <a:t>1. </a:t>
            </a:r>
            <a:r>
              <a:rPr lang="it-IT" sz="1700" dirty="0" err="1"/>
              <a:t>Asteroid</a:t>
            </a:r>
            <a:endParaRPr lang="it-IT" sz="17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426821C1-5327-4634-9047-F43EE9B41512}"/>
              </a:ext>
            </a:extLst>
          </p:cNvPr>
          <p:cNvSpPr txBox="1">
            <a:spLocks/>
          </p:cNvSpPr>
          <p:nvPr/>
        </p:nvSpPr>
        <p:spPr>
          <a:xfrm>
            <a:off x="3657600" y="5217183"/>
            <a:ext cx="1894856" cy="552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700" dirty="0"/>
              <a:t>2. </a:t>
            </a:r>
            <a:r>
              <a:rPr lang="it-IT" sz="1700" dirty="0" err="1"/>
              <a:t>Meteoroid</a:t>
            </a:r>
            <a:endParaRPr lang="it-IT" sz="1700" dirty="0"/>
          </a:p>
          <a:p>
            <a:pPr algn="r"/>
            <a:r>
              <a:rPr lang="it-IT" sz="1700" dirty="0"/>
              <a:t>(small </a:t>
            </a:r>
            <a:r>
              <a:rPr lang="it-IT" sz="1700" dirty="0" err="1"/>
              <a:t>asteroid</a:t>
            </a:r>
            <a:r>
              <a:rPr lang="it-IT" sz="1700" dirty="0"/>
              <a:t>)</a:t>
            </a:r>
          </a:p>
        </p:txBody>
      </p:sp>
      <p:pic>
        <p:nvPicPr>
          <p:cNvPr id="11" name="Picture 2" descr="Meteorite: immagini, foto stock e grafica vettoriale | Shutterstock">
            <a:extLst>
              <a:ext uri="{FF2B5EF4-FFF2-40B4-BE49-F238E27FC236}">
                <a16:creationId xmlns:a16="http://schemas.microsoft.com/office/drawing/2014/main" id="{A3F2FBF9-6AB8-40C9-889B-79FB58381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0"/>
          <a:stretch/>
        </p:blipFill>
        <p:spPr bwMode="auto">
          <a:xfrm>
            <a:off x="23953" y="0"/>
            <a:ext cx="6096000" cy="31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ottotitolo 2">
            <a:extLst>
              <a:ext uri="{FF2B5EF4-FFF2-40B4-BE49-F238E27FC236}">
                <a16:creationId xmlns:a16="http://schemas.microsoft.com/office/drawing/2014/main" id="{08E95666-F54F-4B7D-A0A2-BE65297C09FB}"/>
              </a:ext>
            </a:extLst>
          </p:cNvPr>
          <p:cNvSpPr txBox="1">
            <a:spLocks/>
          </p:cNvSpPr>
          <p:nvPr/>
        </p:nvSpPr>
        <p:spPr>
          <a:xfrm>
            <a:off x="0" y="1281195"/>
            <a:ext cx="2752249" cy="1033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700" dirty="0"/>
              <a:t>3. </a:t>
            </a:r>
            <a:r>
              <a:rPr lang="it-IT" sz="1700" dirty="0" err="1"/>
              <a:t>Meteor</a:t>
            </a:r>
            <a:endParaRPr lang="it-IT" sz="1700" dirty="0"/>
          </a:p>
          <a:p>
            <a:pPr algn="r"/>
            <a:r>
              <a:rPr lang="it-IT" sz="1700" dirty="0"/>
              <a:t>(the light </a:t>
            </a:r>
            <a:r>
              <a:rPr lang="it-IT" sz="1700" dirty="0" err="1"/>
              <a:t>emitted</a:t>
            </a:r>
            <a:r>
              <a:rPr lang="it-IT" sz="1700" dirty="0"/>
              <a:t> by </a:t>
            </a:r>
            <a:r>
              <a:rPr lang="it-IT" sz="1700" dirty="0" err="1"/>
              <a:t>meteoroir</a:t>
            </a:r>
            <a:r>
              <a:rPr lang="it-IT" sz="1700" dirty="0"/>
              <a:t> or </a:t>
            </a:r>
            <a:r>
              <a:rPr lang="it-IT" sz="1700" dirty="0" err="1"/>
              <a:t>asteroid</a:t>
            </a:r>
            <a:r>
              <a:rPr lang="it-IT" sz="1700" dirty="0"/>
              <a:t> </a:t>
            </a:r>
            <a:r>
              <a:rPr lang="it-IT" sz="1700" dirty="0" err="1"/>
              <a:t>as</a:t>
            </a:r>
            <a:r>
              <a:rPr lang="it-IT" sz="1700" dirty="0"/>
              <a:t> </a:t>
            </a:r>
            <a:r>
              <a:rPr lang="it-IT" sz="1700" dirty="0" err="1"/>
              <a:t>it</a:t>
            </a:r>
            <a:r>
              <a:rPr lang="it-IT" sz="1700" dirty="0"/>
              <a:t> </a:t>
            </a:r>
            <a:r>
              <a:rPr lang="it-IT" sz="1700" dirty="0" err="1"/>
              <a:t>enters</a:t>
            </a:r>
            <a:r>
              <a:rPr lang="it-IT" sz="1700" dirty="0"/>
              <a:t> the </a:t>
            </a:r>
            <a:r>
              <a:rPr lang="it-IT" sz="1700" dirty="0" err="1"/>
              <a:t>atmosphere</a:t>
            </a:r>
            <a:r>
              <a:rPr lang="it-IT" sz="1700" dirty="0"/>
              <a:t>)</a:t>
            </a:r>
          </a:p>
          <a:p>
            <a:pPr algn="r"/>
            <a:endParaRPr lang="it-IT" sz="1700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76B25AAB-E598-44C3-BCDA-7957A82A6560}"/>
              </a:ext>
            </a:extLst>
          </p:cNvPr>
          <p:cNvSpPr txBox="1">
            <a:spLocks/>
          </p:cNvSpPr>
          <p:nvPr/>
        </p:nvSpPr>
        <p:spPr>
          <a:xfrm>
            <a:off x="3436430" y="29498"/>
            <a:ext cx="2557792" cy="1314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dirty="0"/>
          </a:p>
          <a:p>
            <a:pPr algn="r"/>
            <a:r>
              <a:rPr lang="it-IT" dirty="0"/>
              <a:t>4. Meteorite</a:t>
            </a:r>
          </a:p>
          <a:p>
            <a:pPr algn="r"/>
            <a:r>
              <a:rPr lang="it-IT" dirty="0"/>
              <a:t>(</a:t>
            </a:r>
            <a:r>
              <a:rPr lang="it-IT" dirty="0" err="1"/>
              <a:t>fragment</a:t>
            </a:r>
            <a:r>
              <a:rPr lang="it-IT" dirty="0"/>
              <a:t> of an </a:t>
            </a:r>
            <a:r>
              <a:rPr lang="it-IT" dirty="0" err="1"/>
              <a:t>asteroid</a:t>
            </a:r>
            <a:r>
              <a:rPr lang="it-IT" dirty="0"/>
              <a:t> or a </a:t>
            </a:r>
            <a:r>
              <a:rPr lang="it-IT" dirty="0" err="1"/>
              <a:t>meteoroid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arrives</a:t>
            </a:r>
            <a:r>
              <a:rPr lang="it-IT" dirty="0"/>
              <a:t> on the ground)</a:t>
            </a:r>
          </a:p>
          <a:p>
            <a:pPr algn="r"/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44D6880-DDA1-4C0B-B860-4D463693A724}"/>
              </a:ext>
            </a:extLst>
          </p:cNvPr>
          <p:cNvSpPr txBox="1">
            <a:spLocks/>
          </p:cNvSpPr>
          <p:nvPr/>
        </p:nvSpPr>
        <p:spPr>
          <a:xfrm>
            <a:off x="7769750" y="4817201"/>
            <a:ext cx="4754420" cy="1905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dirty="0" err="1">
                <a:solidFill>
                  <a:schemeClr val="tx1"/>
                </a:solidFill>
              </a:rPr>
              <a:t>Meteors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it-IT" sz="3600" dirty="0" err="1">
                <a:solidFill>
                  <a:schemeClr val="tx1"/>
                </a:solidFill>
              </a:rPr>
              <a:t>classification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62F619-87EB-493B-B1FF-8650AAEB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08" y="5769701"/>
            <a:ext cx="551167" cy="365125"/>
          </a:xfrm>
        </p:spPr>
        <p:txBody>
          <a:bodyPr/>
          <a:lstStyle/>
          <a:p>
            <a:fld id="{FD72A2E3-97F5-4CE5-B45A-6ABA24FC3278}" type="slidenum">
              <a:rPr lang="it-IT" sz="1800" smtClean="0"/>
              <a:t>9</a:t>
            </a:fld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580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asce">
  <a:themeElements>
    <a:clrScheme name="Fas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sc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c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1_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1278</Words>
  <Application>Microsoft Office PowerPoint</Application>
  <PresentationFormat>Widescreen</PresentationFormat>
  <Paragraphs>284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Century</vt:lpstr>
      <vt:lpstr>Century Gothic</vt:lpstr>
      <vt:lpstr>Corbel</vt:lpstr>
      <vt:lpstr>Wingdings</vt:lpstr>
      <vt:lpstr>Fasce</vt:lpstr>
      <vt:lpstr>Rete</vt:lpstr>
      <vt:lpstr>1_Rete</vt:lpstr>
      <vt:lpstr> “SEARCH FOR HIGH-SPEED EVENTS SEEN BY MINI-EUSO: NUCLEARITES AND INTERSTELLAR METEORS CANDIDATES”  </vt:lpstr>
      <vt:lpstr>Summary</vt:lpstr>
      <vt:lpstr>Presentazione standard di PowerPoint</vt:lpstr>
      <vt:lpstr>Mini-EUSO</vt:lpstr>
      <vt:lpstr>Presentazione standard di PowerPoint</vt:lpstr>
      <vt:lpstr>Possible dark matter candidates</vt:lpstr>
      <vt:lpstr>NUCLEARITES</vt:lpstr>
      <vt:lpstr>NUCLEARITES</vt:lpstr>
      <vt:lpstr>Presentazione standard di PowerPoint</vt:lpstr>
      <vt:lpstr>Presentazione standard di PowerPoint</vt:lpstr>
      <vt:lpstr>Data analysis</vt:lpstr>
      <vt:lpstr>Presentazione standard di PowerPoint</vt:lpstr>
      <vt:lpstr>Presentazione standard di PowerPoint</vt:lpstr>
      <vt:lpstr>Fast events (interstellar meteors candidates) </vt:lpstr>
      <vt:lpstr>Presentazione standard di PowerPoint</vt:lpstr>
      <vt:lpstr>Presentazione standard di PowerPoint</vt:lpstr>
      <vt:lpstr>Results</vt:lpstr>
      <vt:lpstr>Presentazione standard di PowerPoint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“SEARCH FOR HIGH-SPEED EVENTS SEEN BY MINI-EUSO: NUCLEARITES AND INTERSTELLAR METEORS CANDIDATES”  </dc:title>
  <dc:creator>Federico Reynaud</dc:creator>
  <cp:lastModifiedBy>Federico Reynaud</cp:lastModifiedBy>
  <cp:revision>142</cp:revision>
  <dcterms:created xsi:type="dcterms:W3CDTF">2020-11-03T16:19:07Z</dcterms:created>
  <dcterms:modified xsi:type="dcterms:W3CDTF">2020-11-22T14:18:58Z</dcterms:modified>
</cp:coreProperties>
</file>