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6"/>
  </p:notesMasterIdLst>
  <p:sldIdLst>
    <p:sldId id="257" r:id="rId2"/>
    <p:sldId id="258" r:id="rId3"/>
    <p:sldId id="274" r:id="rId4"/>
    <p:sldId id="275" r:id="rId5"/>
    <p:sldId id="312" r:id="rId6"/>
    <p:sldId id="308" r:id="rId7"/>
    <p:sldId id="269" r:id="rId8"/>
    <p:sldId id="297" r:id="rId9"/>
    <p:sldId id="315" r:id="rId10"/>
    <p:sldId id="326" r:id="rId11"/>
    <p:sldId id="271" r:id="rId12"/>
    <p:sldId id="295" r:id="rId13"/>
    <p:sldId id="340" r:id="rId14"/>
    <p:sldId id="341" r:id="rId15"/>
    <p:sldId id="320" r:id="rId16"/>
    <p:sldId id="272" r:id="rId17"/>
    <p:sldId id="280" r:id="rId18"/>
    <p:sldId id="283" r:id="rId19"/>
    <p:sldId id="344" r:id="rId20"/>
    <p:sldId id="299" r:id="rId21"/>
    <p:sldId id="319" r:id="rId22"/>
    <p:sldId id="298" r:id="rId23"/>
    <p:sldId id="324" r:id="rId24"/>
    <p:sldId id="300" r:id="rId25"/>
    <p:sldId id="313" r:id="rId26"/>
    <p:sldId id="273" r:id="rId27"/>
    <p:sldId id="349" r:id="rId28"/>
    <p:sldId id="348" r:id="rId29"/>
    <p:sldId id="350" r:id="rId30"/>
    <p:sldId id="325" r:id="rId31"/>
    <p:sldId id="323" r:id="rId32"/>
    <p:sldId id="335" r:id="rId33"/>
    <p:sldId id="337" r:id="rId34"/>
    <p:sldId id="290" r:id="rId35"/>
    <p:sldId id="338" r:id="rId36"/>
    <p:sldId id="311" r:id="rId37"/>
    <p:sldId id="309" r:id="rId38"/>
    <p:sldId id="316" r:id="rId39"/>
    <p:sldId id="339" r:id="rId40"/>
    <p:sldId id="345" r:id="rId41"/>
    <p:sldId id="284" r:id="rId42"/>
    <p:sldId id="277" r:id="rId43"/>
    <p:sldId id="285" r:id="rId44"/>
    <p:sldId id="346" r:id="rId45"/>
    <p:sldId id="291" r:id="rId46"/>
    <p:sldId id="286" r:id="rId47"/>
    <p:sldId id="288" r:id="rId48"/>
    <p:sldId id="321" r:id="rId49"/>
    <p:sldId id="318" r:id="rId50"/>
    <p:sldId id="327" r:id="rId51"/>
    <p:sldId id="328" r:id="rId52"/>
    <p:sldId id="334" r:id="rId53"/>
    <p:sldId id="342" r:id="rId54"/>
    <p:sldId id="347"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dmin\Desktop\Fisica\Magistrale\tesi\Dati\Totale%20Eventi\Dario\Dario's%20Even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dmin\Desktop\Fisica\Magistrale\tesi\Dati\Analisi\Riassunto%20S5-S44\Data\Analisi%20S5-S4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dmin\Desktop\Fisica\Magistrale\tesi\Dati\Analisi\Riassunto%20S5-S44\Data\Analisi%20S5-S4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dmin\Desktop\Fisica\Magistrale\tesi\Dati\Analisi\Riassunto%20S5-S44\Data\Analisi%20S5-S44.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dmin\Desktop\Fisica\Magistrale\tesi\Dati\Analisi\Riassunto%20S5-S44\Data\Analisi%20S5-S44.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dmin\Desktop\Fisica\Magistrale\tesi\Dati\Analisi\Riassunto%20S5-S44\Data\Analisi%20S5-S44.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aseline="0" dirty="0"/>
              <a:t>Barghini’s distribution</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6797725473913664E-2"/>
          <c:y val="0.13978005289672865"/>
          <c:w val="0.90702290744897562"/>
          <c:h val="0.75981587131956763"/>
        </c:manualLayout>
      </c:layout>
      <c:barChart>
        <c:barDir val="col"/>
        <c:grouping val="clustered"/>
        <c:varyColors val="0"/>
        <c:ser>
          <c:idx val="0"/>
          <c:order val="0"/>
          <c:spPr>
            <a:solidFill>
              <a:schemeClr val="accent1"/>
            </a:solidFill>
            <a:ln>
              <a:noFill/>
            </a:ln>
            <a:effectLst/>
          </c:spPr>
          <c:invertIfNegative val="0"/>
          <c:cat>
            <c:strRef>
              <c:f>Sheet1!$O$2:$O$5</c:f>
              <c:strCache>
                <c:ptCount val="4"/>
                <c:pt idx="0">
                  <c:v>M = (new) meteor</c:v>
                </c:pt>
                <c:pt idx="1">
                  <c:v>M? = maybe meteors</c:v>
                </c:pt>
                <c:pt idx="2">
                  <c:v>U = unidentified event</c:v>
                </c:pt>
                <c:pt idx="3">
                  <c:v>N = nothing (noise)</c:v>
                </c:pt>
              </c:strCache>
            </c:strRef>
          </c:cat>
          <c:val>
            <c:numRef>
              <c:f>Sheet1!$P$2:$P$5</c:f>
              <c:numCache>
                <c:formatCode>General</c:formatCode>
                <c:ptCount val="4"/>
                <c:pt idx="0">
                  <c:v>6558</c:v>
                </c:pt>
                <c:pt idx="1">
                  <c:v>7169</c:v>
                </c:pt>
                <c:pt idx="2">
                  <c:v>2295</c:v>
                </c:pt>
                <c:pt idx="3">
                  <c:v>2780</c:v>
                </c:pt>
              </c:numCache>
            </c:numRef>
          </c:val>
          <c:extLst>
            <c:ext xmlns:c16="http://schemas.microsoft.com/office/drawing/2014/chart" uri="{C3380CC4-5D6E-409C-BE32-E72D297353CC}">
              <c16:uniqueId val="{00000000-53A3-46E1-8862-9EDB55F82DE9}"/>
            </c:ext>
          </c:extLst>
        </c:ser>
        <c:dLbls>
          <c:showLegendKey val="0"/>
          <c:showVal val="0"/>
          <c:showCatName val="0"/>
          <c:showSerName val="0"/>
          <c:showPercent val="0"/>
          <c:showBubbleSize val="0"/>
        </c:dLbls>
        <c:gapWidth val="219"/>
        <c:overlap val="-27"/>
        <c:axId val="1268967295"/>
        <c:axId val="1268967711"/>
      </c:barChart>
      <c:catAx>
        <c:axId val="1268967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8967711"/>
        <c:crosses val="autoZero"/>
        <c:auto val="1"/>
        <c:lblAlgn val="ctr"/>
        <c:lblOffset val="100"/>
        <c:noMultiLvlLbl val="0"/>
      </c:catAx>
      <c:valAx>
        <c:axId val="12689677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89672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err="1"/>
              <a:t>Piotrowsky</a:t>
            </a:r>
            <a:r>
              <a:rPr lang="en-GB" dirty="0"/>
              <a:t>’ distribution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4783478373455059E-2"/>
          <c:y val="0.16251377385987986"/>
          <c:w val="0.89004409016605124"/>
          <c:h val="0.74312810851750888"/>
        </c:manualLayout>
      </c:layout>
      <c:barChart>
        <c:barDir val="col"/>
        <c:grouping val="clustered"/>
        <c:varyColors val="0"/>
        <c:ser>
          <c:idx val="0"/>
          <c:order val="0"/>
          <c:spPr>
            <a:solidFill>
              <a:schemeClr val="accent1"/>
            </a:solidFill>
            <a:ln>
              <a:noFill/>
            </a:ln>
            <a:effectLst/>
          </c:spPr>
          <c:invertIfNegative val="0"/>
          <c:cat>
            <c:strRef>
              <c:f>Sheet1!$A$16:$A$19</c:f>
              <c:strCache>
                <c:ptCount val="4"/>
                <c:pt idx="0">
                  <c:v>M = (new) meteor</c:v>
                </c:pt>
                <c:pt idx="1">
                  <c:v>M? = maybe meteors</c:v>
                </c:pt>
                <c:pt idx="2">
                  <c:v>U = unidentified event</c:v>
                </c:pt>
                <c:pt idx="3">
                  <c:v>N/ND = nothing (noise)</c:v>
                </c:pt>
              </c:strCache>
            </c:strRef>
          </c:cat>
          <c:val>
            <c:numRef>
              <c:f>Sheet1!$B$16:$B$19</c:f>
              <c:numCache>
                <c:formatCode>General</c:formatCode>
                <c:ptCount val="4"/>
                <c:pt idx="0">
                  <c:v>10704</c:v>
                </c:pt>
                <c:pt idx="1">
                  <c:v>7547</c:v>
                </c:pt>
                <c:pt idx="2">
                  <c:v>493</c:v>
                </c:pt>
                <c:pt idx="3">
                  <c:v>1917</c:v>
                </c:pt>
              </c:numCache>
            </c:numRef>
          </c:val>
          <c:extLst>
            <c:ext xmlns:c16="http://schemas.microsoft.com/office/drawing/2014/chart" uri="{C3380CC4-5D6E-409C-BE32-E72D297353CC}">
              <c16:uniqueId val="{00000000-41C5-4405-8BDD-E8C91C16AC18}"/>
            </c:ext>
          </c:extLst>
        </c:ser>
        <c:dLbls>
          <c:showLegendKey val="0"/>
          <c:showVal val="0"/>
          <c:showCatName val="0"/>
          <c:showSerName val="0"/>
          <c:showPercent val="0"/>
          <c:showBubbleSize val="0"/>
        </c:dLbls>
        <c:gapWidth val="219"/>
        <c:overlap val="-27"/>
        <c:axId val="1790327008"/>
        <c:axId val="1790330336"/>
      </c:barChart>
      <c:catAx>
        <c:axId val="1790327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0330336"/>
        <c:crosses val="autoZero"/>
        <c:auto val="1"/>
        <c:lblAlgn val="ctr"/>
        <c:lblOffset val="100"/>
        <c:noMultiLvlLbl val="0"/>
      </c:catAx>
      <c:valAx>
        <c:axId val="1790330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0327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COMMON DATA PIOTROWSKY</a:t>
            </a:r>
          </a:p>
        </c:rich>
      </c:tx>
      <c:layout>
        <c:manualLayout>
          <c:xMode val="edge"/>
          <c:yMode val="edge"/>
          <c:x val="0.20115266841644797"/>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Sheet1!$J$5:$J$8</c:f>
              <c:strCache>
                <c:ptCount val="4"/>
                <c:pt idx="0">
                  <c:v>M = (new) meteor</c:v>
                </c:pt>
                <c:pt idx="1">
                  <c:v>M? = maybe meteors</c:v>
                </c:pt>
                <c:pt idx="2">
                  <c:v>U = unidentified event</c:v>
                </c:pt>
                <c:pt idx="3">
                  <c:v>N/ND = nothing (noise)</c:v>
                </c:pt>
              </c:strCache>
            </c:strRef>
          </c:cat>
          <c:val>
            <c:numRef>
              <c:f>Sheet1!$K$5:$K$8</c:f>
              <c:numCache>
                <c:formatCode>General</c:formatCode>
                <c:ptCount val="4"/>
                <c:pt idx="0">
                  <c:v>6417</c:v>
                </c:pt>
                <c:pt idx="1">
                  <c:v>2386</c:v>
                </c:pt>
                <c:pt idx="2">
                  <c:v>90</c:v>
                </c:pt>
                <c:pt idx="3">
                  <c:v>160</c:v>
                </c:pt>
              </c:numCache>
            </c:numRef>
          </c:val>
          <c:extLst>
            <c:ext xmlns:c16="http://schemas.microsoft.com/office/drawing/2014/chart" uri="{C3380CC4-5D6E-409C-BE32-E72D297353CC}">
              <c16:uniqueId val="{00000000-280A-46A0-9708-DF87A188DF5C}"/>
            </c:ext>
          </c:extLst>
        </c:ser>
        <c:dLbls>
          <c:showLegendKey val="0"/>
          <c:showVal val="0"/>
          <c:showCatName val="0"/>
          <c:showSerName val="0"/>
          <c:showPercent val="0"/>
          <c:showBubbleSize val="0"/>
        </c:dLbls>
        <c:gapWidth val="219"/>
        <c:overlap val="-27"/>
        <c:axId val="1574364864"/>
        <c:axId val="1574363200"/>
      </c:barChart>
      <c:catAx>
        <c:axId val="157436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74363200"/>
        <c:crosses val="autoZero"/>
        <c:auto val="1"/>
        <c:lblAlgn val="ctr"/>
        <c:lblOffset val="100"/>
        <c:noMultiLvlLbl val="0"/>
      </c:catAx>
      <c:valAx>
        <c:axId val="1574363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74364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COMMON DATA BARGHINI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Sheet1!$N$5:$N$8</c:f>
              <c:strCache>
                <c:ptCount val="4"/>
                <c:pt idx="0">
                  <c:v>M = (new) meteor</c:v>
                </c:pt>
                <c:pt idx="1">
                  <c:v>M? = maybe meteors</c:v>
                </c:pt>
                <c:pt idx="2">
                  <c:v>U = unidentified event</c:v>
                </c:pt>
                <c:pt idx="3">
                  <c:v>N/ND = nothing (noise)</c:v>
                </c:pt>
              </c:strCache>
            </c:strRef>
          </c:cat>
          <c:val>
            <c:numRef>
              <c:f>Sheet1!$O$5:$O$8</c:f>
              <c:numCache>
                <c:formatCode>General</c:formatCode>
                <c:ptCount val="4"/>
                <c:pt idx="0">
                  <c:v>5841</c:v>
                </c:pt>
                <c:pt idx="1">
                  <c:v>2957</c:v>
                </c:pt>
                <c:pt idx="2">
                  <c:v>38</c:v>
                </c:pt>
                <c:pt idx="3">
                  <c:v>217</c:v>
                </c:pt>
              </c:numCache>
            </c:numRef>
          </c:val>
          <c:extLst>
            <c:ext xmlns:c16="http://schemas.microsoft.com/office/drawing/2014/chart" uri="{C3380CC4-5D6E-409C-BE32-E72D297353CC}">
              <c16:uniqueId val="{00000000-6B53-4E22-B80C-6FE212C354CB}"/>
            </c:ext>
          </c:extLst>
        </c:ser>
        <c:dLbls>
          <c:showLegendKey val="0"/>
          <c:showVal val="0"/>
          <c:showCatName val="0"/>
          <c:showSerName val="0"/>
          <c:showPercent val="0"/>
          <c:showBubbleSize val="0"/>
        </c:dLbls>
        <c:gapWidth val="219"/>
        <c:overlap val="-27"/>
        <c:axId val="1735714064"/>
        <c:axId val="1735713648"/>
      </c:barChart>
      <c:catAx>
        <c:axId val="1735714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35713648"/>
        <c:crosses val="autoZero"/>
        <c:auto val="1"/>
        <c:lblAlgn val="ctr"/>
        <c:lblOffset val="100"/>
        <c:noMultiLvlLbl val="0"/>
      </c:catAx>
      <c:valAx>
        <c:axId val="1735713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35714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Barghini's</a:t>
            </a:r>
            <a:r>
              <a:rPr lang="en-GB" baseline="0"/>
              <a:t> events</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Sheet1!$F$5:$F$8</c:f>
              <c:strCache>
                <c:ptCount val="4"/>
                <c:pt idx="0">
                  <c:v>M = (new) meteor</c:v>
                </c:pt>
                <c:pt idx="1">
                  <c:v>M? = maybe meteors</c:v>
                </c:pt>
                <c:pt idx="2">
                  <c:v>U = unidentified event</c:v>
                </c:pt>
                <c:pt idx="3">
                  <c:v>N/ND = nothing (noise)</c:v>
                </c:pt>
              </c:strCache>
            </c:strRef>
          </c:cat>
          <c:val>
            <c:numRef>
              <c:f>Sheet1!$G$5:$G$8</c:f>
              <c:numCache>
                <c:formatCode>General</c:formatCode>
                <c:ptCount val="4"/>
                <c:pt idx="0">
                  <c:v>2418</c:v>
                </c:pt>
                <c:pt idx="1">
                  <c:v>3189</c:v>
                </c:pt>
                <c:pt idx="2">
                  <c:v>999</c:v>
                </c:pt>
                <c:pt idx="3">
                  <c:v>9098</c:v>
                </c:pt>
              </c:numCache>
            </c:numRef>
          </c:val>
          <c:extLst>
            <c:ext xmlns:c16="http://schemas.microsoft.com/office/drawing/2014/chart" uri="{C3380CC4-5D6E-409C-BE32-E72D297353CC}">
              <c16:uniqueId val="{00000000-B87F-4C0C-AEE4-0925E78A27FE}"/>
            </c:ext>
          </c:extLst>
        </c:ser>
        <c:dLbls>
          <c:showLegendKey val="0"/>
          <c:showVal val="0"/>
          <c:showCatName val="0"/>
          <c:showSerName val="0"/>
          <c:showPercent val="0"/>
          <c:showBubbleSize val="0"/>
        </c:dLbls>
        <c:gapWidth val="219"/>
        <c:overlap val="-27"/>
        <c:axId val="1950598128"/>
        <c:axId val="1950599376"/>
      </c:barChart>
      <c:catAx>
        <c:axId val="1950598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0599376"/>
        <c:crosses val="autoZero"/>
        <c:auto val="1"/>
        <c:lblAlgn val="ctr"/>
        <c:lblOffset val="100"/>
        <c:noMultiLvlLbl val="0"/>
      </c:catAx>
      <c:valAx>
        <c:axId val="1950599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0598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Piotrowsky's events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Sheet1!$F$16:$F$19</c:f>
              <c:strCache>
                <c:ptCount val="4"/>
                <c:pt idx="0">
                  <c:v>M = (new) meteor</c:v>
                </c:pt>
                <c:pt idx="1">
                  <c:v>M? = maybe meteors</c:v>
                </c:pt>
                <c:pt idx="2">
                  <c:v>U = unidentified event</c:v>
                </c:pt>
                <c:pt idx="3">
                  <c:v>N/ND = nothing (noise)</c:v>
                </c:pt>
              </c:strCache>
            </c:strRef>
          </c:cat>
          <c:val>
            <c:numRef>
              <c:f>Sheet1!$G$16:$G$19</c:f>
              <c:numCache>
                <c:formatCode>General</c:formatCode>
                <c:ptCount val="4"/>
                <c:pt idx="0">
                  <c:v>4287</c:v>
                </c:pt>
                <c:pt idx="1">
                  <c:v>5161</c:v>
                </c:pt>
                <c:pt idx="2">
                  <c:v>403</c:v>
                </c:pt>
                <c:pt idx="3">
                  <c:v>1757</c:v>
                </c:pt>
              </c:numCache>
            </c:numRef>
          </c:val>
          <c:extLst>
            <c:ext xmlns:c16="http://schemas.microsoft.com/office/drawing/2014/chart" uri="{C3380CC4-5D6E-409C-BE32-E72D297353CC}">
              <c16:uniqueId val="{00000000-A63E-4E7A-AD0F-DCE8BD749545}"/>
            </c:ext>
          </c:extLst>
        </c:ser>
        <c:dLbls>
          <c:showLegendKey val="0"/>
          <c:showVal val="0"/>
          <c:showCatName val="0"/>
          <c:showSerName val="0"/>
          <c:showPercent val="0"/>
          <c:showBubbleSize val="0"/>
        </c:dLbls>
        <c:gapWidth val="219"/>
        <c:overlap val="-27"/>
        <c:axId val="1921021232"/>
        <c:axId val="1921022896"/>
      </c:barChart>
      <c:catAx>
        <c:axId val="192102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1022896"/>
        <c:crosses val="autoZero"/>
        <c:auto val="1"/>
        <c:lblAlgn val="ctr"/>
        <c:lblOffset val="100"/>
        <c:noMultiLvlLbl val="0"/>
      </c:catAx>
      <c:valAx>
        <c:axId val="1921022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1021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3C5CC-3720-478A-A08D-55E7F489973C}" type="datetimeFigureOut">
              <a:rPr lang="en-GB" smtClean="0"/>
              <a:t>13/06/2023</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619BC5-2369-4452-A5B3-28AFF55B45DC}" type="slidenum">
              <a:rPr lang="en-GB" smtClean="0"/>
              <a:t>‹N›</a:t>
            </a:fld>
            <a:endParaRPr lang="en-GB"/>
          </a:p>
        </p:txBody>
      </p:sp>
    </p:spTree>
    <p:extLst>
      <p:ext uri="{BB962C8B-B14F-4D97-AF65-F5344CB8AC3E}">
        <p14:creationId xmlns:p14="http://schemas.microsoft.com/office/powerpoint/2010/main" val="3495259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67C15B7F-2D93-4EEA-A939-440730BC7DDA}" type="slidenum">
              <a:rPr lang="en-GB" smtClean="0"/>
              <a:t>4</a:t>
            </a:fld>
            <a:endParaRPr lang="en-GB"/>
          </a:p>
        </p:txBody>
      </p:sp>
    </p:spTree>
    <p:extLst>
      <p:ext uri="{BB962C8B-B14F-4D97-AF65-F5344CB8AC3E}">
        <p14:creationId xmlns:p14="http://schemas.microsoft.com/office/powerpoint/2010/main" val="1656877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67C15B7F-2D93-4EEA-A939-440730BC7DDA}" type="slidenum">
              <a:rPr lang="en-GB" smtClean="0"/>
              <a:t>6</a:t>
            </a:fld>
            <a:endParaRPr lang="en-GB"/>
          </a:p>
        </p:txBody>
      </p:sp>
    </p:spTree>
    <p:extLst>
      <p:ext uri="{BB962C8B-B14F-4D97-AF65-F5344CB8AC3E}">
        <p14:creationId xmlns:p14="http://schemas.microsoft.com/office/powerpoint/2010/main" val="2520911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67C15B7F-2D93-4EEA-A939-440730BC7DDA}" type="slidenum">
              <a:rPr lang="en-GB" smtClean="0"/>
              <a:t>22</a:t>
            </a:fld>
            <a:endParaRPr lang="en-GB"/>
          </a:p>
        </p:txBody>
      </p:sp>
    </p:spTree>
    <p:extLst>
      <p:ext uri="{BB962C8B-B14F-4D97-AF65-F5344CB8AC3E}">
        <p14:creationId xmlns:p14="http://schemas.microsoft.com/office/powerpoint/2010/main" val="1231355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C619CD03-5DE8-4AF2-A212-3C04332146FC}" type="slidenum">
              <a:rPr lang="en-GB" smtClean="0"/>
              <a:t>40</a:t>
            </a:fld>
            <a:endParaRPr lang="en-GB"/>
          </a:p>
        </p:txBody>
      </p:sp>
    </p:spTree>
    <p:extLst>
      <p:ext uri="{BB962C8B-B14F-4D97-AF65-F5344CB8AC3E}">
        <p14:creationId xmlns:p14="http://schemas.microsoft.com/office/powerpoint/2010/main" val="1824775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66E26E95-544E-4892-9F7A-4BAFD632E816}" type="datetimeFigureOut">
              <a:rPr lang="en-GB" smtClean="0"/>
              <a:t>13/06/2023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350B63-72CF-48D3-A76F-495A3E83AC06}" type="slidenum">
              <a:rPr lang="en-GB" smtClean="0"/>
              <a:t>‹N›</a:t>
            </a:fld>
            <a:endParaRPr lang="en-GB"/>
          </a:p>
        </p:txBody>
      </p:sp>
    </p:spTree>
    <p:extLst>
      <p:ext uri="{BB962C8B-B14F-4D97-AF65-F5344CB8AC3E}">
        <p14:creationId xmlns:p14="http://schemas.microsoft.com/office/powerpoint/2010/main" val="2595654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66E26E95-544E-4892-9F7A-4BAFD632E816}" type="datetimeFigureOut">
              <a:rPr lang="en-GB" smtClean="0"/>
              <a:t>13/06/2023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350B63-72CF-48D3-A76F-495A3E83AC06}" type="slidenum">
              <a:rPr lang="en-GB" smtClean="0"/>
              <a:t>‹N›</a:t>
            </a:fld>
            <a:endParaRPr lang="en-GB"/>
          </a:p>
        </p:txBody>
      </p:sp>
    </p:spTree>
    <p:extLst>
      <p:ext uri="{BB962C8B-B14F-4D97-AF65-F5344CB8AC3E}">
        <p14:creationId xmlns:p14="http://schemas.microsoft.com/office/powerpoint/2010/main" val="3956928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66E26E95-544E-4892-9F7A-4BAFD632E816}" type="datetimeFigureOut">
              <a:rPr lang="en-GB" smtClean="0"/>
              <a:t>13/06/2023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350B63-72CF-48D3-A76F-495A3E83AC06}" type="slidenum">
              <a:rPr lang="en-GB" smtClean="0"/>
              <a:t>‹N›</a:t>
            </a:fld>
            <a:endParaRPr lang="en-GB"/>
          </a:p>
        </p:txBody>
      </p:sp>
    </p:spTree>
    <p:extLst>
      <p:ext uri="{BB962C8B-B14F-4D97-AF65-F5344CB8AC3E}">
        <p14:creationId xmlns:p14="http://schemas.microsoft.com/office/powerpoint/2010/main" val="774423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it-IT"/>
              <a:t>Fare clic per modificare lo stile del titolo dello schema</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66E26E95-544E-4892-9F7A-4BAFD632E816}" type="datetimeFigureOut">
              <a:rPr lang="en-GB" smtClean="0"/>
              <a:t>13/06/2023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350B63-72CF-48D3-A76F-495A3E83AC06}" type="slidenum">
              <a:rPr lang="en-GB" smtClean="0"/>
              <a:t>‹N›</a:t>
            </a:fld>
            <a:endParaRPr lang="en-GB"/>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98581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66E26E95-544E-4892-9F7A-4BAFD632E816}" type="datetimeFigureOut">
              <a:rPr lang="en-GB" smtClean="0"/>
              <a:t>13/06/2023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350B63-72CF-48D3-A76F-495A3E83AC06}" type="slidenum">
              <a:rPr lang="en-GB" smtClean="0"/>
              <a:t>‹N›</a:t>
            </a:fld>
            <a:endParaRPr lang="en-GB"/>
          </a:p>
        </p:txBody>
      </p:sp>
    </p:spTree>
    <p:extLst>
      <p:ext uri="{BB962C8B-B14F-4D97-AF65-F5344CB8AC3E}">
        <p14:creationId xmlns:p14="http://schemas.microsoft.com/office/powerpoint/2010/main" val="4101991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it-IT"/>
              <a:t>Fare clic per modificare lo stile del titolo dello schema</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66E26E95-544E-4892-9F7A-4BAFD632E816}" type="datetimeFigureOut">
              <a:rPr lang="en-GB" smtClean="0"/>
              <a:t>13/06/2023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D350B63-72CF-48D3-A76F-495A3E83AC06}" type="slidenum">
              <a:rPr lang="en-GB" smtClean="0"/>
              <a:t>‹N›</a:t>
            </a:fld>
            <a:endParaRPr lang="en-GB"/>
          </a:p>
        </p:txBody>
      </p:sp>
    </p:spTree>
    <p:extLst>
      <p:ext uri="{BB962C8B-B14F-4D97-AF65-F5344CB8AC3E}">
        <p14:creationId xmlns:p14="http://schemas.microsoft.com/office/powerpoint/2010/main" val="1687418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it-IT"/>
              <a:t>Fare clic per modificare lo stile del titolo dello schema</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66E26E95-544E-4892-9F7A-4BAFD632E816}" type="datetimeFigureOut">
              <a:rPr lang="en-GB" smtClean="0"/>
              <a:t>13/06/2023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D350B63-72CF-48D3-A76F-495A3E83AC06}" type="slidenum">
              <a:rPr lang="en-GB" smtClean="0"/>
              <a:t>‹N›</a:t>
            </a:fld>
            <a:endParaRPr lang="en-GB"/>
          </a:p>
        </p:txBody>
      </p:sp>
    </p:spTree>
    <p:extLst>
      <p:ext uri="{BB962C8B-B14F-4D97-AF65-F5344CB8AC3E}">
        <p14:creationId xmlns:p14="http://schemas.microsoft.com/office/powerpoint/2010/main" val="3507850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66E26E95-544E-4892-9F7A-4BAFD632E816}" type="datetimeFigureOut">
              <a:rPr lang="en-GB" smtClean="0"/>
              <a:t>13/06/2023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350B63-72CF-48D3-A76F-495A3E83AC06}" type="slidenum">
              <a:rPr lang="en-GB" smtClean="0"/>
              <a:t>‹N›</a:t>
            </a:fld>
            <a:endParaRPr lang="en-GB"/>
          </a:p>
        </p:txBody>
      </p:sp>
    </p:spTree>
    <p:extLst>
      <p:ext uri="{BB962C8B-B14F-4D97-AF65-F5344CB8AC3E}">
        <p14:creationId xmlns:p14="http://schemas.microsoft.com/office/powerpoint/2010/main" val="4269053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66E26E95-544E-4892-9F7A-4BAFD632E816}" type="datetimeFigureOut">
              <a:rPr lang="en-GB" smtClean="0"/>
              <a:t>13/06/2023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350B63-72CF-48D3-A76F-495A3E83AC06}" type="slidenum">
              <a:rPr lang="en-GB" smtClean="0"/>
              <a:t>‹N›</a:t>
            </a:fld>
            <a:endParaRPr lang="en-GB"/>
          </a:p>
        </p:txBody>
      </p:sp>
    </p:spTree>
    <p:extLst>
      <p:ext uri="{BB962C8B-B14F-4D97-AF65-F5344CB8AC3E}">
        <p14:creationId xmlns:p14="http://schemas.microsoft.com/office/powerpoint/2010/main" val="3331554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66E26E95-544E-4892-9F7A-4BAFD632E816}" type="datetimeFigureOut">
              <a:rPr lang="en-GB" smtClean="0"/>
              <a:t>13/06/2023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350B63-72CF-48D3-A76F-495A3E83AC06}" type="slidenum">
              <a:rPr lang="en-GB" smtClean="0"/>
              <a:t>‹N›</a:t>
            </a:fld>
            <a:endParaRPr lang="en-GB"/>
          </a:p>
        </p:txBody>
      </p:sp>
    </p:spTree>
    <p:extLst>
      <p:ext uri="{BB962C8B-B14F-4D97-AF65-F5344CB8AC3E}">
        <p14:creationId xmlns:p14="http://schemas.microsoft.com/office/powerpoint/2010/main" val="1345082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66E26E95-544E-4892-9F7A-4BAFD632E816}" type="datetimeFigureOut">
              <a:rPr lang="en-GB" smtClean="0"/>
              <a:t>13/06/2023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350B63-72CF-48D3-A76F-495A3E83AC06}" type="slidenum">
              <a:rPr lang="en-GB" smtClean="0"/>
              <a:t>‹N›</a:t>
            </a:fld>
            <a:endParaRPr lang="en-GB"/>
          </a:p>
        </p:txBody>
      </p:sp>
    </p:spTree>
    <p:extLst>
      <p:ext uri="{BB962C8B-B14F-4D97-AF65-F5344CB8AC3E}">
        <p14:creationId xmlns:p14="http://schemas.microsoft.com/office/powerpoint/2010/main" val="3682279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66E26E95-544E-4892-9F7A-4BAFD632E816}" type="datetimeFigureOut">
              <a:rPr lang="en-GB" smtClean="0"/>
              <a:t>13/06/2023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350B63-72CF-48D3-A76F-495A3E83AC06}" type="slidenum">
              <a:rPr lang="en-GB" smtClean="0"/>
              <a:t>‹N›</a:t>
            </a:fld>
            <a:endParaRPr lang="en-GB"/>
          </a:p>
        </p:txBody>
      </p:sp>
    </p:spTree>
    <p:extLst>
      <p:ext uri="{BB962C8B-B14F-4D97-AF65-F5344CB8AC3E}">
        <p14:creationId xmlns:p14="http://schemas.microsoft.com/office/powerpoint/2010/main" val="3548968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913795" y="2912232"/>
            <a:ext cx="5107208" cy="287896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912232"/>
            <a:ext cx="5095357" cy="287896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66E26E95-544E-4892-9F7A-4BAFD632E816}" type="datetimeFigureOut">
              <a:rPr lang="en-GB" smtClean="0"/>
              <a:t>13/06/2023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D350B63-72CF-48D3-A76F-495A3E83AC06}" type="slidenum">
              <a:rPr lang="en-GB" smtClean="0"/>
              <a:t>‹N›</a:t>
            </a:fld>
            <a:endParaRPr lang="en-GB"/>
          </a:p>
        </p:txBody>
      </p:sp>
    </p:spTree>
    <p:extLst>
      <p:ext uri="{BB962C8B-B14F-4D97-AF65-F5344CB8AC3E}">
        <p14:creationId xmlns:p14="http://schemas.microsoft.com/office/powerpoint/2010/main" val="4277209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66E26E95-544E-4892-9F7A-4BAFD632E816}" type="datetimeFigureOut">
              <a:rPr lang="en-GB" smtClean="0"/>
              <a:t>13/06/2023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D350B63-72CF-48D3-A76F-495A3E83AC06}" type="slidenum">
              <a:rPr lang="en-GB" smtClean="0"/>
              <a:t>‹N›</a:t>
            </a:fld>
            <a:endParaRPr lang="en-GB"/>
          </a:p>
        </p:txBody>
      </p:sp>
    </p:spTree>
    <p:extLst>
      <p:ext uri="{BB962C8B-B14F-4D97-AF65-F5344CB8AC3E}">
        <p14:creationId xmlns:p14="http://schemas.microsoft.com/office/powerpoint/2010/main" val="1702104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26E95-544E-4892-9F7A-4BAFD632E816}" type="datetimeFigureOut">
              <a:rPr lang="en-GB" smtClean="0"/>
              <a:t>13/06/2023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D350B63-72CF-48D3-A76F-495A3E83AC06}" type="slidenum">
              <a:rPr lang="en-GB" smtClean="0"/>
              <a:t>‹N›</a:t>
            </a:fld>
            <a:endParaRPr lang="en-GB"/>
          </a:p>
        </p:txBody>
      </p:sp>
    </p:spTree>
    <p:extLst>
      <p:ext uri="{BB962C8B-B14F-4D97-AF65-F5344CB8AC3E}">
        <p14:creationId xmlns:p14="http://schemas.microsoft.com/office/powerpoint/2010/main" val="151398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66E26E95-544E-4892-9F7A-4BAFD632E816}" type="datetimeFigureOut">
              <a:rPr lang="en-GB" smtClean="0"/>
              <a:t>13/06/2023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350B63-72CF-48D3-A76F-495A3E83AC06}" type="slidenum">
              <a:rPr lang="en-GB" smtClean="0"/>
              <a:t>‹N›</a:t>
            </a:fld>
            <a:endParaRPr lang="en-GB"/>
          </a:p>
        </p:txBody>
      </p:sp>
    </p:spTree>
    <p:extLst>
      <p:ext uri="{BB962C8B-B14F-4D97-AF65-F5344CB8AC3E}">
        <p14:creationId xmlns:p14="http://schemas.microsoft.com/office/powerpoint/2010/main" val="3203082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66E26E95-544E-4892-9F7A-4BAFD632E816}" type="datetimeFigureOut">
              <a:rPr lang="en-GB" smtClean="0"/>
              <a:t>13/06/2023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350B63-72CF-48D3-A76F-495A3E83AC06}" type="slidenum">
              <a:rPr lang="en-GB" smtClean="0"/>
              <a:t>‹N›</a:t>
            </a:fld>
            <a:endParaRPr lang="en-GB"/>
          </a:p>
        </p:txBody>
      </p:sp>
    </p:spTree>
    <p:extLst>
      <p:ext uri="{BB962C8B-B14F-4D97-AF65-F5344CB8AC3E}">
        <p14:creationId xmlns:p14="http://schemas.microsoft.com/office/powerpoint/2010/main" val="3067968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6E26E95-544E-4892-9F7A-4BAFD632E816}" type="datetimeFigureOut">
              <a:rPr lang="en-GB" smtClean="0"/>
              <a:t>13/06/2023</a:t>
            </a:fld>
            <a:endParaRPr lang="en-GB"/>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9D350B63-72CF-48D3-A76F-495A3E83AC06}" type="slidenum">
              <a:rPr lang="en-GB" smtClean="0"/>
              <a:t>‹N›</a:t>
            </a:fld>
            <a:endParaRPr lang="en-GB"/>
          </a:p>
        </p:txBody>
      </p:sp>
    </p:spTree>
    <p:extLst>
      <p:ext uri="{BB962C8B-B14F-4D97-AF65-F5344CB8AC3E}">
        <p14:creationId xmlns:p14="http://schemas.microsoft.com/office/powerpoint/2010/main" val="272463355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2F42EB-60B9-3BF0-DC1B-475E471A0654}"/>
              </a:ext>
            </a:extLst>
          </p:cNvPr>
          <p:cNvSpPr>
            <a:spLocks noGrp="1"/>
          </p:cNvSpPr>
          <p:nvPr>
            <p:ph type="ctrTitle"/>
          </p:nvPr>
        </p:nvSpPr>
        <p:spPr>
          <a:xfrm>
            <a:off x="95905" y="3567364"/>
            <a:ext cx="12000189" cy="1191127"/>
          </a:xfrm>
        </p:spPr>
        <p:txBody>
          <a:bodyPr>
            <a:noAutofit/>
          </a:bodyPr>
          <a:lstStyle/>
          <a:p>
            <a:r>
              <a:rPr lang="en-GB" sz="4400" b="0" i="0" u="none" strike="noStrike" baseline="0" dirty="0">
                <a:latin typeface="SFBX2074"/>
              </a:rPr>
              <a:t>Search for interstellar meteor candidates and </a:t>
            </a:r>
            <a:r>
              <a:rPr lang="en-GB" sz="4400" b="0" i="0" u="none" strike="noStrike" baseline="0" dirty="0" err="1">
                <a:latin typeface="SFBX2074"/>
              </a:rPr>
              <a:t>nuclearites</a:t>
            </a:r>
            <a:r>
              <a:rPr lang="en-GB" sz="4400" b="0" i="0" u="none" strike="noStrike" baseline="0" dirty="0">
                <a:latin typeface="SFBX2074"/>
              </a:rPr>
              <a:t> with the Mini-EUSO space experiment</a:t>
            </a:r>
            <a:endParaRPr lang="en-GB" sz="4400" dirty="0"/>
          </a:p>
        </p:txBody>
      </p:sp>
      <p:sp>
        <p:nvSpPr>
          <p:cNvPr id="4" name="Sottotitolo 2">
            <a:extLst>
              <a:ext uri="{FF2B5EF4-FFF2-40B4-BE49-F238E27FC236}">
                <a16:creationId xmlns:a16="http://schemas.microsoft.com/office/drawing/2014/main" id="{4073085F-CB3B-2790-039F-3C78162FE51E}"/>
              </a:ext>
            </a:extLst>
          </p:cNvPr>
          <p:cNvSpPr txBox="1">
            <a:spLocks/>
          </p:cNvSpPr>
          <p:nvPr/>
        </p:nvSpPr>
        <p:spPr>
          <a:xfrm>
            <a:off x="172278" y="198782"/>
            <a:ext cx="9144000" cy="2496291"/>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a:r>
              <a:rPr lang="it-IT" sz="1800" dirty="0"/>
              <a:t>Università degli studi di Torino</a:t>
            </a:r>
          </a:p>
          <a:p>
            <a:pPr algn="l"/>
            <a:r>
              <a:rPr lang="it-IT" sz="1800" dirty="0"/>
              <a:t>Facoltà di scienze matematiche, fisiche e naturali</a:t>
            </a:r>
          </a:p>
          <a:p>
            <a:pPr algn="l"/>
            <a:r>
              <a:rPr lang="it-IT" sz="1800" dirty="0"/>
              <a:t>Tesi di Laurea Magistrale in Fisica</a:t>
            </a:r>
          </a:p>
          <a:p>
            <a:pPr algn="l"/>
            <a:r>
              <a:rPr lang="it-IT" sz="1800" dirty="0"/>
              <a:t>A.A. 2021-2022 </a:t>
            </a:r>
          </a:p>
          <a:p>
            <a:pPr algn="l"/>
            <a:r>
              <a:rPr lang="it-IT" sz="1800" dirty="0"/>
              <a:t>14 Giugno 2023</a:t>
            </a:r>
          </a:p>
          <a:p>
            <a:endParaRPr lang="it-IT" sz="1800" dirty="0"/>
          </a:p>
        </p:txBody>
      </p:sp>
      <p:sp>
        <p:nvSpPr>
          <p:cNvPr id="5" name="Sottotitolo 2">
            <a:extLst>
              <a:ext uri="{FF2B5EF4-FFF2-40B4-BE49-F238E27FC236}">
                <a16:creationId xmlns:a16="http://schemas.microsoft.com/office/drawing/2014/main" id="{5FA07986-21E2-2B9D-DE37-BCE5B3B14452}"/>
              </a:ext>
            </a:extLst>
          </p:cNvPr>
          <p:cNvSpPr txBox="1">
            <a:spLocks/>
          </p:cNvSpPr>
          <p:nvPr/>
        </p:nvSpPr>
        <p:spPr>
          <a:xfrm>
            <a:off x="2952094" y="520223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it-IT" sz="1800" dirty="0"/>
              <a:t>Candidato: Federico Reynaud</a:t>
            </a:r>
          </a:p>
          <a:p>
            <a:pPr algn="r"/>
            <a:r>
              <a:rPr lang="it-IT" sz="1800" dirty="0"/>
              <a:t>Primo relatore: Mario E. Bertaina</a:t>
            </a:r>
          </a:p>
          <a:p>
            <a:pPr algn="r"/>
            <a:r>
              <a:rPr lang="it-IT" sz="1800" dirty="0"/>
              <a:t>Primo correlatore: Dario </a:t>
            </a:r>
            <a:r>
              <a:rPr lang="it-IT" sz="1800" dirty="0" err="1"/>
              <a:t>Barghini</a:t>
            </a:r>
            <a:endParaRPr lang="it-IT" sz="1800" dirty="0"/>
          </a:p>
          <a:p>
            <a:pPr algn="r"/>
            <a:r>
              <a:rPr lang="it-IT" sz="1800" dirty="0"/>
              <a:t>Controrelatore: Carla Taricco</a:t>
            </a:r>
          </a:p>
          <a:p>
            <a:pPr algn="just"/>
            <a:endParaRPr lang="it-IT" sz="1800" dirty="0"/>
          </a:p>
        </p:txBody>
      </p:sp>
    </p:spTree>
    <p:extLst>
      <p:ext uri="{BB962C8B-B14F-4D97-AF65-F5344CB8AC3E}">
        <p14:creationId xmlns:p14="http://schemas.microsoft.com/office/powerpoint/2010/main" val="3475658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D9A1D7-3576-3DBC-A764-E5629EC73E7E}"/>
              </a:ext>
            </a:extLst>
          </p:cNvPr>
          <p:cNvSpPr>
            <a:spLocks noGrp="1"/>
          </p:cNvSpPr>
          <p:nvPr>
            <p:ph type="title"/>
          </p:nvPr>
        </p:nvSpPr>
        <p:spPr>
          <a:xfrm>
            <a:off x="1159603" y="206477"/>
            <a:ext cx="9600216" cy="806245"/>
          </a:xfrm>
        </p:spPr>
        <p:txBody>
          <a:bodyPr/>
          <a:lstStyle/>
          <a:p>
            <a:r>
              <a:rPr lang="it-IT" dirty="0"/>
              <a:t>Mini-</a:t>
            </a:r>
            <a:r>
              <a:rPr lang="it-IT" dirty="0" err="1"/>
              <a:t>euso</a:t>
            </a:r>
            <a:r>
              <a:rPr lang="it-IT" dirty="0"/>
              <a:t> data</a:t>
            </a:r>
            <a:endParaRPr lang="en-GB" dirty="0"/>
          </a:p>
        </p:txBody>
      </p:sp>
      <p:sp>
        <p:nvSpPr>
          <p:cNvPr id="3" name="Segnaposto contenuto 2">
            <a:extLst>
              <a:ext uri="{FF2B5EF4-FFF2-40B4-BE49-F238E27FC236}">
                <a16:creationId xmlns:a16="http://schemas.microsoft.com/office/drawing/2014/main" id="{0162A7B1-4AC8-F899-ED8B-450BE4CB00A8}"/>
              </a:ext>
            </a:extLst>
          </p:cNvPr>
          <p:cNvSpPr>
            <a:spLocks noGrp="1"/>
          </p:cNvSpPr>
          <p:nvPr>
            <p:ph idx="1"/>
          </p:nvPr>
        </p:nvSpPr>
        <p:spPr>
          <a:xfrm>
            <a:off x="551251" y="923654"/>
            <a:ext cx="6316060" cy="4353898"/>
          </a:xfrm>
        </p:spPr>
        <p:txBody>
          <a:bodyPr>
            <a:normAutofit/>
          </a:bodyPr>
          <a:lstStyle/>
          <a:p>
            <a:pPr marL="0" indent="0" algn="ctr">
              <a:buNone/>
            </a:pPr>
            <a:r>
              <a:rPr lang="it-IT" sz="2200" dirty="0">
                <a:latin typeface="TimesLTStd-Roman"/>
              </a:rPr>
              <a:t>For METEORS </a:t>
            </a:r>
            <a:r>
              <a:rPr lang="it-IT" sz="2200" dirty="0" err="1">
                <a:latin typeface="TimesLTStd-Roman"/>
              </a:rPr>
              <a:t>analysis</a:t>
            </a:r>
            <a:r>
              <a:rPr lang="it-IT" sz="2200" dirty="0">
                <a:latin typeface="TimesLTStd-Roman"/>
              </a:rPr>
              <a:t>:</a:t>
            </a:r>
          </a:p>
          <a:p>
            <a:r>
              <a:rPr lang="en-GB" sz="2000" dirty="0">
                <a:latin typeface="TimesLTStd-Roman"/>
              </a:rPr>
              <a:t>Mini-EUSO is on ISS and takes data 2/month;</a:t>
            </a:r>
            <a:endParaRPr lang="it-IT" sz="2200" dirty="0">
              <a:latin typeface="TimesLTStd-Roman"/>
            </a:endParaRPr>
          </a:p>
          <a:p>
            <a:r>
              <a:rPr lang="en-GB" sz="2200" b="0" i="0" dirty="0">
                <a:effectLst/>
                <a:latin typeface="TimesLTStd-Roman"/>
              </a:rPr>
              <a:t>Mini-EUSO stores the data on the SSD in a binary format, producing one file every 131 s;</a:t>
            </a:r>
            <a:endParaRPr lang="it-IT" sz="2200" dirty="0">
              <a:latin typeface="TimesLTStd-Roman"/>
            </a:endParaRPr>
          </a:p>
          <a:p>
            <a:r>
              <a:rPr lang="it-IT" sz="2200" dirty="0">
                <a:latin typeface="TimesLTStd-Roman"/>
              </a:rPr>
              <a:t>D3 GTU </a:t>
            </a:r>
            <a:r>
              <a:rPr lang="it-IT" sz="2200" dirty="0">
                <a:latin typeface="TimesLTStd-Roman"/>
                <a:cs typeface="Times New Roman" panose="02020603050405020304" pitchFamily="18" charset="0"/>
              </a:rPr>
              <a:t>→ 40.96 </a:t>
            </a:r>
            <a:r>
              <a:rPr lang="it-IT" sz="2200" dirty="0" err="1">
                <a:latin typeface="TimesLTStd-Roman"/>
                <a:cs typeface="Times New Roman" panose="02020603050405020304" pitchFamily="18" charset="0"/>
              </a:rPr>
              <a:t>ms</a:t>
            </a:r>
            <a:r>
              <a:rPr lang="it-IT" sz="2200" dirty="0">
                <a:latin typeface="TimesLTStd-Roman"/>
                <a:cs typeface="Times New Roman" panose="02020603050405020304" pitchFamily="18" charset="0"/>
              </a:rPr>
              <a:t>;</a:t>
            </a:r>
          </a:p>
          <a:p>
            <a:r>
              <a:rPr lang="it-IT" sz="2200" dirty="0">
                <a:latin typeface="TimesLTStd-Roman"/>
                <a:cs typeface="Times New Roman" panose="02020603050405020304" pitchFamily="18" charset="0"/>
              </a:rPr>
              <a:t>Trigger offline;</a:t>
            </a:r>
          </a:p>
          <a:p>
            <a:r>
              <a:rPr lang="it-IT" sz="2200" dirty="0" err="1">
                <a:latin typeface="TimesLTStd-Roman"/>
                <a:cs typeface="Times New Roman" panose="02020603050405020304" pitchFamily="18" charset="0"/>
              </a:rPr>
              <a:t>Division</a:t>
            </a:r>
            <a:r>
              <a:rPr lang="it-IT" sz="2200" dirty="0">
                <a:latin typeface="TimesLTStd-Roman"/>
                <a:cs typeface="Times New Roman" panose="02020603050405020304" pitchFamily="18" charset="0"/>
              </a:rPr>
              <a:t> in session</a:t>
            </a:r>
            <a:r>
              <a:rPr lang="it-IT" sz="2200" dirty="0">
                <a:latin typeface="TimesLTStd-Roman"/>
              </a:rPr>
              <a:t>.</a:t>
            </a:r>
          </a:p>
          <a:p>
            <a:r>
              <a:rPr lang="it-IT" sz="2200" dirty="0" err="1">
                <a:latin typeface="TimesLTStd-Roman"/>
              </a:rPr>
              <a:t>Classification</a:t>
            </a:r>
            <a:endParaRPr lang="it-IT" sz="2200" dirty="0">
              <a:latin typeface="TimesLTStd-Roman"/>
            </a:endParaRPr>
          </a:p>
          <a:p>
            <a:endParaRPr lang="it-IT" sz="2200" dirty="0">
              <a:latin typeface="TimesLTStd-Roman"/>
            </a:endParaRPr>
          </a:p>
          <a:p>
            <a:endParaRPr lang="en-GB" sz="2200" dirty="0">
              <a:latin typeface="TimesLTStd-Roman"/>
            </a:endParaRPr>
          </a:p>
          <a:p>
            <a:endParaRPr lang="it-IT" sz="2200" dirty="0">
              <a:latin typeface="TimesLTStd-Roman"/>
              <a:cs typeface="Times New Roman" panose="02020603050405020304" pitchFamily="18" charset="0"/>
            </a:endParaRPr>
          </a:p>
          <a:p>
            <a:endParaRPr lang="en-GB" sz="2200" dirty="0">
              <a:latin typeface="TimesLTStd-Roman"/>
            </a:endParaRPr>
          </a:p>
        </p:txBody>
      </p:sp>
      <p:sp>
        <p:nvSpPr>
          <p:cNvPr id="4" name="Segnaposto numero diapositiva 3">
            <a:extLst>
              <a:ext uri="{FF2B5EF4-FFF2-40B4-BE49-F238E27FC236}">
                <a16:creationId xmlns:a16="http://schemas.microsoft.com/office/drawing/2014/main" id="{36DE78B7-99B8-CF7D-7C70-F63A1897E39E}"/>
              </a:ext>
            </a:extLst>
          </p:cNvPr>
          <p:cNvSpPr>
            <a:spLocks noGrp="1"/>
          </p:cNvSpPr>
          <p:nvPr>
            <p:ph type="sldNum" sz="quarter" idx="12"/>
          </p:nvPr>
        </p:nvSpPr>
        <p:spPr>
          <a:xfrm>
            <a:off x="11438455" y="6492875"/>
            <a:ext cx="753545" cy="365125"/>
          </a:xfrm>
        </p:spPr>
        <p:txBody>
          <a:bodyPr/>
          <a:lstStyle/>
          <a:p>
            <a:fld id="{82DEF687-A828-439A-AF0F-CFD58D36A8D4}" type="slidenum">
              <a:rPr lang="en-GB" sz="1600" smtClean="0"/>
              <a:t>10</a:t>
            </a:fld>
            <a:endParaRPr lang="en-GB" sz="1600"/>
          </a:p>
        </p:txBody>
      </p:sp>
      <p:pic>
        <p:nvPicPr>
          <p:cNvPr id="6" name="Immagine 5">
            <a:extLst>
              <a:ext uri="{FF2B5EF4-FFF2-40B4-BE49-F238E27FC236}">
                <a16:creationId xmlns:a16="http://schemas.microsoft.com/office/drawing/2014/main" id="{0EACFCAA-690F-49C9-DBF0-65FE73C3FE1E}"/>
              </a:ext>
            </a:extLst>
          </p:cNvPr>
          <p:cNvPicPr>
            <a:picLocks noChangeAspect="1"/>
          </p:cNvPicPr>
          <p:nvPr/>
        </p:nvPicPr>
        <p:blipFill>
          <a:blip r:embed="rId2"/>
          <a:stretch>
            <a:fillRect/>
          </a:stretch>
        </p:blipFill>
        <p:spPr>
          <a:xfrm>
            <a:off x="7186449" y="1492336"/>
            <a:ext cx="4628778" cy="4601116"/>
          </a:xfrm>
          <a:prstGeom prst="rect">
            <a:avLst/>
          </a:prstGeom>
        </p:spPr>
      </p:pic>
    </p:spTree>
    <p:extLst>
      <p:ext uri="{BB962C8B-B14F-4D97-AF65-F5344CB8AC3E}">
        <p14:creationId xmlns:p14="http://schemas.microsoft.com/office/powerpoint/2010/main" val="336020410"/>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F809A01-46BD-4A81-C177-72E8EF0EBA2E}"/>
              </a:ext>
            </a:extLst>
          </p:cNvPr>
          <p:cNvSpPr>
            <a:spLocks noGrp="1"/>
          </p:cNvSpPr>
          <p:nvPr>
            <p:ph idx="1"/>
          </p:nvPr>
        </p:nvSpPr>
        <p:spPr>
          <a:xfrm>
            <a:off x="0" y="5051685"/>
            <a:ext cx="12192000" cy="1581201"/>
          </a:xfrm>
        </p:spPr>
        <p:txBody>
          <a:bodyPr>
            <a:normAutofit/>
          </a:bodyPr>
          <a:lstStyle/>
          <a:p>
            <a:pPr marL="0" indent="0">
              <a:buNone/>
            </a:pPr>
            <a:endParaRPr lang="it-IT" sz="2400" dirty="0">
              <a:latin typeface="TimesLTStd-Roman"/>
            </a:endParaRPr>
          </a:p>
          <a:p>
            <a:pPr marL="0" indent="0" algn="ctr">
              <a:buNone/>
            </a:pPr>
            <a:r>
              <a:rPr lang="it-IT" sz="2400" dirty="0">
                <a:latin typeface="TimesLTStd-Roman"/>
              </a:rPr>
              <a:t>The </a:t>
            </a:r>
            <a:r>
              <a:rPr lang="it-IT" sz="2400" dirty="0" err="1">
                <a:latin typeface="TimesLTStd-Roman"/>
              </a:rPr>
              <a:t>two</a:t>
            </a:r>
            <a:r>
              <a:rPr lang="it-IT" sz="2400" dirty="0">
                <a:latin typeface="TimesLTStd-Roman"/>
              </a:rPr>
              <a:t> datasets </a:t>
            </a:r>
            <a:r>
              <a:rPr lang="it-IT" sz="2400" dirty="0" err="1">
                <a:latin typeface="TimesLTStd-Roman"/>
              </a:rPr>
              <a:t>were</a:t>
            </a:r>
            <a:r>
              <a:rPr lang="it-IT" sz="2400" dirty="0">
                <a:latin typeface="TimesLTStd-Roman"/>
              </a:rPr>
              <a:t> </a:t>
            </a:r>
            <a:r>
              <a:rPr lang="it-IT" sz="2400" dirty="0" err="1">
                <a:latin typeface="TimesLTStd-Roman"/>
              </a:rPr>
              <a:t>analysed</a:t>
            </a:r>
            <a:r>
              <a:rPr lang="it-IT" sz="2400" dirty="0">
                <a:latin typeface="TimesLTStd-Roman"/>
              </a:rPr>
              <a:t> by the </a:t>
            </a:r>
            <a:r>
              <a:rPr lang="it-IT" sz="2400" dirty="0" err="1">
                <a:latin typeface="TimesLTStd-Roman"/>
              </a:rPr>
              <a:t>Meteor</a:t>
            </a:r>
            <a:r>
              <a:rPr lang="it-IT" sz="2400" dirty="0">
                <a:latin typeface="TimesLTStd-Roman"/>
              </a:rPr>
              <a:t> Tracking </a:t>
            </a:r>
            <a:r>
              <a:rPr lang="it-IT" sz="2400" dirty="0" err="1">
                <a:latin typeface="TimesLTStd-Roman"/>
              </a:rPr>
              <a:t>Algorithm</a:t>
            </a:r>
            <a:r>
              <a:rPr lang="it-IT" sz="2400" dirty="0">
                <a:latin typeface="TimesLTStd-Roman"/>
              </a:rPr>
              <a:t> (MTA), </a:t>
            </a:r>
            <a:r>
              <a:rPr lang="it-IT" sz="2400" dirty="0" err="1">
                <a:latin typeface="TimesLTStd-Roman"/>
              </a:rPr>
              <a:t>written</a:t>
            </a:r>
            <a:r>
              <a:rPr lang="it-IT" sz="2400" dirty="0">
                <a:latin typeface="TimesLTStd-Roman"/>
              </a:rPr>
              <a:t> by Dr. </a:t>
            </a:r>
            <a:r>
              <a:rPr lang="it-IT" sz="2400" dirty="0" err="1">
                <a:latin typeface="TimesLTStd-Roman"/>
              </a:rPr>
              <a:t>Barghini</a:t>
            </a:r>
            <a:r>
              <a:rPr lang="it-IT" sz="2400" dirty="0">
                <a:latin typeface="TimesLTStd-Roman"/>
              </a:rPr>
              <a:t>.</a:t>
            </a:r>
            <a:endParaRPr lang="en-GB" sz="2400" dirty="0">
              <a:latin typeface="TimesLTStd-Roman"/>
            </a:endParaRPr>
          </a:p>
          <a:p>
            <a:pPr marL="0" indent="0">
              <a:buNone/>
            </a:pPr>
            <a:endParaRPr lang="en-GB" sz="2400" dirty="0">
              <a:latin typeface="TimesLTStd-Roman"/>
            </a:endParaRPr>
          </a:p>
        </p:txBody>
      </p:sp>
      <p:sp>
        <p:nvSpPr>
          <p:cNvPr id="4" name="Segnaposto numero diapositiva 3">
            <a:extLst>
              <a:ext uri="{FF2B5EF4-FFF2-40B4-BE49-F238E27FC236}">
                <a16:creationId xmlns:a16="http://schemas.microsoft.com/office/drawing/2014/main" id="{FA6DC43A-1428-01A7-D486-F02B205B0405}"/>
              </a:ext>
            </a:extLst>
          </p:cNvPr>
          <p:cNvSpPr>
            <a:spLocks noGrp="1"/>
          </p:cNvSpPr>
          <p:nvPr>
            <p:ph type="sldNum" sz="quarter" idx="12"/>
          </p:nvPr>
        </p:nvSpPr>
        <p:spPr>
          <a:xfrm>
            <a:off x="11438455" y="6368717"/>
            <a:ext cx="753545" cy="489284"/>
          </a:xfrm>
        </p:spPr>
        <p:txBody>
          <a:bodyPr/>
          <a:lstStyle/>
          <a:p>
            <a:fld id="{82DEF687-A828-439A-AF0F-CFD58D36A8D4}" type="slidenum">
              <a:rPr lang="en-GB" sz="1600" smtClean="0"/>
              <a:t>11</a:t>
            </a:fld>
            <a:endParaRPr lang="en-GB" sz="1600" dirty="0"/>
          </a:p>
        </p:txBody>
      </p:sp>
      <p:sp>
        <p:nvSpPr>
          <p:cNvPr id="6" name="CasellaDiTesto 5">
            <a:extLst>
              <a:ext uri="{FF2B5EF4-FFF2-40B4-BE49-F238E27FC236}">
                <a16:creationId xmlns:a16="http://schemas.microsoft.com/office/drawing/2014/main" id="{C96FC388-5307-8DE3-ADC9-FAEC2EF49CF6}"/>
              </a:ext>
            </a:extLst>
          </p:cNvPr>
          <p:cNvSpPr txBox="1"/>
          <p:nvPr/>
        </p:nvSpPr>
        <p:spPr>
          <a:xfrm>
            <a:off x="0" y="2215002"/>
            <a:ext cx="5824678" cy="1569660"/>
          </a:xfrm>
          <a:prstGeom prst="rect">
            <a:avLst/>
          </a:prstGeom>
          <a:noFill/>
        </p:spPr>
        <p:txBody>
          <a:bodyPr wrap="square" rtlCol="0">
            <a:spAutoFit/>
          </a:bodyPr>
          <a:lstStyle/>
          <a:p>
            <a:pPr algn="ctr"/>
            <a:r>
              <a:rPr lang="it-IT" sz="3200" dirty="0"/>
              <a:t>Session Analysis</a:t>
            </a:r>
          </a:p>
          <a:p>
            <a:pPr algn="ctr"/>
            <a:r>
              <a:rPr lang="it-IT" sz="3200" dirty="0"/>
              <a:t>S05-S44</a:t>
            </a:r>
          </a:p>
          <a:p>
            <a:pPr algn="ctr"/>
            <a:r>
              <a:rPr lang="it-IT" sz="3200" dirty="0"/>
              <a:t>(19/11/2019 to 11/08/2021)</a:t>
            </a:r>
            <a:endParaRPr lang="en-GB" sz="3200" dirty="0"/>
          </a:p>
        </p:txBody>
      </p:sp>
      <p:cxnSp>
        <p:nvCxnSpPr>
          <p:cNvPr id="8" name="Connettore 2 7">
            <a:extLst>
              <a:ext uri="{FF2B5EF4-FFF2-40B4-BE49-F238E27FC236}">
                <a16:creationId xmlns:a16="http://schemas.microsoft.com/office/drawing/2014/main" id="{B8462300-BA4E-9246-8E2C-51B0AEB0001C}"/>
              </a:ext>
            </a:extLst>
          </p:cNvPr>
          <p:cNvCxnSpPr>
            <a:cxnSpLocks/>
            <a:endCxn id="13" idx="1"/>
          </p:cNvCxnSpPr>
          <p:nvPr/>
        </p:nvCxnSpPr>
        <p:spPr>
          <a:xfrm>
            <a:off x="5336342" y="2999832"/>
            <a:ext cx="1555368" cy="161835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9" name="Connettore 2 8">
            <a:extLst>
              <a:ext uri="{FF2B5EF4-FFF2-40B4-BE49-F238E27FC236}">
                <a16:creationId xmlns:a16="http://schemas.microsoft.com/office/drawing/2014/main" id="{8EA9CABF-0BEA-7288-1B8D-034E7C10A1E2}"/>
              </a:ext>
            </a:extLst>
          </p:cNvPr>
          <p:cNvCxnSpPr>
            <a:cxnSpLocks/>
          </p:cNvCxnSpPr>
          <p:nvPr/>
        </p:nvCxnSpPr>
        <p:spPr>
          <a:xfrm flipV="1">
            <a:off x="5336342" y="1404366"/>
            <a:ext cx="1555368" cy="159546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2" name="CasellaDiTesto 11">
            <a:extLst>
              <a:ext uri="{FF2B5EF4-FFF2-40B4-BE49-F238E27FC236}">
                <a16:creationId xmlns:a16="http://schemas.microsoft.com/office/drawing/2014/main" id="{877B7997-EB06-BD62-132C-E86FE0C85661}"/>
              </a:ext>
            </a:extLst>
          </p:cNvPr>
          <p:cNvSpPr txBox="1"/>
          <p:nvPr/>
        </p:nvSpPr>
        <p:spPr>
          <a:xfrm>
            <a:off x="6891710" y="1015714"/>
            <a:ext cx="4786179" cy="584775"/>
          </a:xfrm>
          <a:prstGeom prst="rect">
            <a:avLst/>
          </a:prstGeom>
          <a:noFill/>
        </p:spPr>
        <p:txBody>
          <a:bodyPr wrap="square" rtlCol="0">
            <a:spAutoFit/>
          </a:bodyPr>
          <a:lstStyle/>
          <a:p>
            <a:r>
              <a:rPr lang="it-IT" sz="3200" b="1" u="sng" dirty="0" err="1"/>
              <a:t>Barghini’s</a:t>
            </a:r>
            <a:r>
              <a:rPr lang="it-IT" sz="3200" b="1" u="sng" dirty="0"/>
              <a:t> data sets </a:t>
            </a:r>
            <a:endParaRPr lang="en-GB" sz="3200" b="1" u="sng" dirty="0"/>
          </a:p>
        </p:txBody>
      </p:sp>
      <p:sp>
        <p:nvSpPr>
          <p:cNvPr id="13" name="CasellaDiTesto 12">
            <a:extLst>
              <a:ext uri="{FF2B5EF4-FFF2-40B4-BE49-F238E27FC236}">
                <a16:creationId xmlns:a16="http://schemas.microsoft.com/office/drawing/2014/main" id="{F6B1C26C-44CF-317B-E134-3CE9DE788C9A}"/>
              </a:ext>
            </a:extLst>
          </p:cNvPr>
          <p:cNvSpPr txBox="1"/>
          <p:nvPr/>
        </p:nvSpPr>
        <p:spPr>
          <a:xfrm>
            <a:off x="6891710" y="4325797"/>
            <a:ext cx="4646785" cy="584775"/>
          </a:xfrm>
          <a:prstGeom prst="rect">
            <a:avLst/>
          </a:prstGeom>
          <a:noFill/>
        </p:spPr>
        <p:txBody>
          <a:bodyPr wrap="none" rtlCol="0">
            <a:spAutoFit/>
          </a:bodyPr>
          <a:lstStyle/>
          <a:p>
            <a:r>
              <a:rPr lang="it-IT" sz="3200" b="1" u="sng" dirty="0" err="1"/>
              <a:t>Piotrowsky’s</a:t>
            </a:r>
            <a:r>
              <a:rPr lang="it-IT" sz="3200" b="1" u="sng" dirty="0"/>
              <a:t> data sets</a:t>
            </a:r>
            <a:endParaRPr lang="en-GB" sz="3200" b="1" u="sng" dirty="0"/>
          </a:p>
        </p:txBody>
      </p:sp>
      <p:graphicFrame>
        <p:nvGraphicFramePr>
          <p:cNvPr id="2" name="Tabella 6">
            <a:extLst>
              <a:ext uri="{FF2B5EF4-FFF2-40B4-BE49-F238E27FC236}">
                <a16:creationId xmlns:a16="http://schemas.microsoft.com/office/drawing/2014/main" id="{6C2084CD-D1AC-B52D-9884-85ACA615309A}"/>
              </a:ext>
            </a:extLst>
          </p:cNvPr>
          <p:cNvGraphicFramePr>
            <a:graphicFrameLocks noGrp="1"/>
          </p:cNvGraphicFramePr>
          <p:nvPr>
            <p:extLst>
              <p:ext uri="{D42A27DB-BD31-4B8C-83A1-F6EECF244321}">
                <p14:modId xmlns:p14="http://schemas.microsoft.com/office/powerpoint/2010/main" val="3204757172"/>
              </p:ext>
            </p:extLst>
          </p:nvPr>
        </p:nvGraphicFramePr>
        <p:xfrm>
          <a:off x="6680711" y="2231623"/>
          <a:ext cx="5208178" cy="1463040"/>
        </p:xfrm>
        <a:graphic>
          <a:graphicData uri="http://schemas.openxmlformats.org/drawingml/2006/table">
            <a:tbl>
              <a:tblPr bandRow="1">
                <a:tableStyleId>{69C7853C-536D-4A76-A0AE-DD22124D55A5}</a:tableStyleId>
              </a:tblPr>
              <a:tblGrid>
                <a:gridCol w="2604089">
                  <a:extLst>
                    <a:ext uri="{9D8B030D-6E8A-4147-A177-3AD203B41FA5}">
                      <a16:colId xmlns:a16="http://schemas.microsoft.com/office/drawing/2014/main" val="2691426769"/>
                    </a:ext>
                  </a:extLst>
                </a:gridCol>
                <a:gridCol w="2604089">
                  <a:extLst>
                    <a:ext uri="{9D8B030D-6E8A-4147-A177-3AD203B41FA5}">
                      <a16:colId xmlns:a16="http://schemas.microsoft.com/office/drawing/2014/main" val="2973333308"/>
                    </a:ext>
                  </a:extLst>
                </a:gridCol>
              </a:tblGrid>
              <a:tr h="357563">
                <a:tc>
                  <a:txBody>
                    <a:bodyPr/>
                    <a:lstStyle/>
                    <a:p>
                      <a:r>
                        <a:rPr lang="it-IT" dirty="0" err="1"/>
                        <a:t>Meteor</a:t>
                      </a:r>
                      <a:endParaRPr lang="en-GB" dirty="0"/>
                    </a:p>
                  </a:txBody>
                  <a:tcPr/>
                </a:tc>
                <a:tc>
                  <a:txBody>
                    <a:bodyPr/>
                    <a:lstStyle/>
                    <a:p>
                      <a:r>
                        <a:rPr lang="it-IT" dirty="0"/>
                        <a:t>M</a:t>
                      </a:r>
                      <a:endParaRPr lang="en-GB" dirty="0"/>
                    </a:p>
                  </a:txBody>
                  <a:tcPr/>
                </a:tc>
                <a:extLst>
                  <a:ext uri="{0D108BD9-81ED-4DB2-BD59-A6C34878D82A}">
                    <a16:rowId xmlns:a16="http://schemas.microsoft.com/office/drawing/2014/main" val="1932716568"/>
                  </a:ext>
                </a:extLst>
              </a:tr>
              <a:tr h="357563">
                <a:tc>
                  <a:txBody>
                    <a:bodyPr/>
                    <a:lstStyle/>
                    <a:p>
                      <a:r>
                        <a:rPr lang="it-IT" dirty="0" err="1"/>
                        <a:t>Maybe</a:t>
                      </a:r>
                      <a:r>
                        <a:rPr lang="it-IT" dirty="0"/>
                        <a:t> </a:t>
                      </a:r>
                      <a:r>
                        <a:rPr lang="it-IT" dirty="0" err="1"/>
                        <a:t>meteor</a:t>
                      </a:r>
                      <a:endParaRPr lang="en-GB" dirty="0"/>
                    </a:p>
                  </a:txBody>
                  <a:tcPr/>
                </a:tc>
                <a:tc>
                  <a:txBody>
                    <a:bodyPr/>
                    <a:lstStyle/>
                    <a:p>
                      <a:r>
                        <a:rPr lang="it-IT" dirty="0"/>
                        <a:t>M?</a:t>
                      </a:r>
                      <a:endParaRPr lang="en-GB" dirty="0"/>
                    </a:p>
                  </a:txBody>
                  <a:tcPr/>
                </a:tc>
                <a:extLst>
                  <a:ext uri="{0D108BD9-81ED-4DB2-BD59-A6C34878D82A}">
                    <a16:rowId xmlns:a16="http://schemas.microsoft.com/office/drawing/2014/main" val="1116496544"/>
                  </a:ext>
                </a:extLst>
              </a:tr>
              <a:tr h="357563">
                <a:tc>
                  <a:txBody>
                    <a:bodyPr/>
                    <a:lstStyle/>
                    <a:p>
                      <a:r>
                        <a:rPr lang="it-IT" dirty="0" err="1"/>
                        <a:t>Unidentified</a:t>
                      </a:r>
                      <a:endParaRPr lang="en-GB" dirty="0"/>
                    </a:p>
                  </a:txBody>
                  <a:tcPr/>
                </a:tc>
                <a:tc>
                  <a:txBody>
                    <a:bodyPr/>
                    <a:lstStyle/>
                    <a:p>
                      <a:r>
                        <a:rPr lang="it-IT" dirty="0"/>
                        <a:t>U</a:t>
                      </a:r>
                      <a:endParaRPr lang="en-GB" dirty="0"/>
                    </a:p>
                  </a:txBody>
                  <a:tcPr/>
                </a:tc>
                <a:extLst>
                  <a:ext uri="{0D108BD9-81ED-4DB2-BD59-A6C34878D82A}">
                    <a16:rowId xmlns:a16="http://schemas.microsoft.com/office/drawing/2014/main" val="2622412616"/>
                  </a:ext>
                </a:extLst>
              </a:tr>
              <a:tr h="357563">
                <a:tc>
                  <a:txBody>
                    <a:bodyPr/>
                    <a:lstStyle/>
                    <a:p>
                      <a:r>
                        <a:rPr lang="it-IT" dirty="0" err="1"/>
                        <a:t>Noise</a:t>
                      </a:r>
                      <a:endParaRPr lang="en-GB" dirty="0"/>
                    </a:p>
                  </a:txBody>
                  <a:tcPr/>
                </a:tc>
                <a:tc>
                  <a:txBody>
                    <a:bodyPr/>
                    <a:lstStyle/>
                    <a:p>
                      <a:r>
                        <a:rPr lang="it-IT" dirty="0"/>
                        <a:t>N</a:t>
                      </a:r>
                      <a:endParaRPr lang="en-GB" dirty="0"/>
                    </a:p>
                  </a:txBody>
                  <a:tcPr/>
                </a:tc>
                <a:extLst>
                  <a:ext uri="{0D108BD9-81ED-4DB2-BD59-A6C34878D82A}">
                    <a16:rowId xmlns:a16="http://schemas.microsoft.com/office/drawing/2014/main" val="109332710"/>
                  </a:ext>
                </a:extLst>
              </a:tr>
            </a:tbl>
          </a:graphicData>
        </a:graphic>
      </p:graphicFrame>
    </p:spTree>
    <p:extLst>
      <p:ext uri="{BB962C8B-B14F-4D97-AF65-F5344CB8AC3E}">
        <p14:creationId xmlns:p14="http://schemas.microsoft.com/office/powerpoint/2010/main" val="2509231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5E2B31-748A-9196-013D-4325174D8813}"/>
              </a:ext>
            </a:extLst>
          </p:cNvPr>
          <p:cNvSpPr>
            <a:spLocks noGrp="1"/>
          </p:cNvSpPr>
          <p:nvPr>
            <p:ph type="title"/>
          </p:nvPr>
        </p:nvSpPr>
        <p:spPr>
          <a:xfrm>
            <a:off x="1079537" y="137357"/>
            <a:ext cx="10353761" cy="1021521"/>
          </a:xfrm>
        </p:spPr>
        <p:txBody>
          <a:bodyPr/>
          <a:lstStyle/>
          <a:p>
            <a:r>
              <a:rPr lang="en-GB" dirty="0"/>
              <a:t>Meteor Event (M)</a:t>
            </a:r>
          </a:p>
        </p:txBody>
      </p:sp>
      <p:sp>
        <p:nvSpPr>
          <p:cNvPr id="4" name="Segnaposto numero diapositiva 3">
            <a:extLst>
              <a:ext uri="{FF2B5EF4-FFF2-40B4-BE49-F238E27FC236}">
                <a16:creationId xmlns:a16="http://schemas.microsoft.com/office/drawing/2014/main" id="{2AF436EF-001D-7400-958F-FB97C7C09D6D}"/>
              </a:ext>
            </a:extLst>
          </p:cNvPr>
          <p:cNvSpPr>
            <a:spLocks noGrp="1"/>
          </p:cNvSpPr>
          <p:nvPr>
            <p:ph type="sldNum" sz="quarter" idx="12"/>
          </p:nvPr>
        </p:nvSpPr>
        <p:spPr>
          <a:xfrm>
            <a:off x="11438455" y="6492875"/>
            <a:ext cx="753545" cy="365125"/>
          </a:xfrm>
        </p:spPr>
        <p:txBody>
          <a:bodyPr/>
          <a:lstStyle/>
          <a:p>
            <a:fld id="{82DEF687-A828-439A-AF0F-CFD58D36A8D4}" type="slidenum">
              <a:rPr lang="en-GB" sz="1600" smtClean="0"/>
              <a:t>12</a:t>
            </a:fld>
            <a:endParaRPr lang="en-GB" sz="1600"/>
          </a:p>
        </p:txBody>
      </p:sp>
      <p:pic>
        <p:nvPicPr>
          <p:cNvPr id="6" name="Segnaposto contenuto 4">
            <a:extLst>
              <a:ext uri="{FF2B5EF4-FFF2-40B4-BE49-F238E27FC236}">
                <a16:creationId xmlns:a16="http://schemas.microsoft.com/office/drawing/2014/main" id="{84C435B3-985B-B6BF-A92B-FAAC1F449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559" y="1158878"/>
            <a:ext cx="11558882" cy="5269724"/>
          </a:xfrm>
          <a:prstGeom prst="rect">
            <a:avLst/>
          </a:prstGeom>
        </p:spPr>
      </p:pic>
    </p:spTree>
    <p:extLst>
      <p:ext uri="{BB962C8B-B14F-4D97-AF65-F5344CB8AC3E}">
        <p14:creationId xmlns:p14="http://schemas.microsoft.com/office/powerpoint/2010/main" val="3872271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897734-E94D-1770-63C7-5F5A9FC87344}"/>
              </a:ext>
            </a:extLst>
          </p:cNvPr>
          <p:cNvSpPr>
            <a:spLocks noGrp="1"/>
          </p:cNvSpPr>
          <p:nvPr>
            <p:ph type="title"/>
          </p:nvPr>
        </p:nvSpPr>
        <p:spPr>
          <a:xfrm>
            <a:off x="919119" y="-289706"/>
            <a:ext cx="10353761" cy="1326321"/>
          </a:xfrm>
        </p:spPr>
        <p:txBody>
          <a:bodyPr/>
          <a:lstStyle/>
          <a:p>
            <a:r>
              <a:rPr lang="it-IT" dirty="0" err="1"/>
              <a:t>Maybe</a:t>
            </a:r>
            <a:r>
              <a:rPr lang="it-IT" dirty="0"/>
              <a:t> </a:t>
            </a:r>
            <a:r>
              <a:rPr lang="it-IT" dirty="0" err="1"/>
              <a:t>meteor</a:t>
            </a:r>
            <a:r>
              <a:rPr lang="it-IT" dirty="0"/>
              <a:t> event (M?)</a:t>
            </a:r>
            <a:endParaRPr lang="en-GB" dirty="0"/>
          </a:p>
        </p:txBody>
      </p:sp>
      <p:pic>
        <p:nvPicPr>
          <p:cNvPr id="5" name="Immagine 4" descr="Immagine che contiene diagramma, linea, Diagramma, testo&#10;&#10;Descrizione generata automaticamente">
            <a:extLst>
              <a:ext uri="{FF2B5EF4-FFF2-40B4-BE49-F238E27FC236}">
                <a16:creationId xmlns:a16="http://schemas.microsoft.com/office/drawing/2014/main" id="{7815B078-D197-1CA5-DB97-68A2A7E16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33" y="813696"/>
            <a:ext cx="7608136" cy="3802717"/>
          </a:xfrm>
          <a:prstGeom prst="rect">
            <a:avLst/>
          </a:prstGeom>
        </p:spPr>
      </p:pic>
      <p:pic>
        <p:nvPicPr>
          <p:cNvPr id="4" name="Immagine 3" descr="Immagine che contiene diagramma, testo, linea, Diagramma&#10;&#10;Descrizione generata automaticamente">
            <a:extLst>
              <a:ext uri="{FF2B5EF4-FFF2-40B4-BE49-F238E27FC236}">
                <a16:creationId xmlns:a16="http://schemas.microsoft.com/office/drawing/2014/main" id="{570C1B62-99D3-652D-AF84-284651488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8931" y="2801118"/>
            <a:ext cx="7608136" cy="3802716"/>
          </a:xfrm>
          <a:prstGeom prst="rect">
            <a:avLst/>
          </a:prstGeom>
        </p:spPr>
      </p:pic>
    </p:spTree>
    <p:extLst>
      <p:ext uri="{BB962C8B-B14F-4D97-AF65-F5344CB8AC3E}">
        <p14:creationId xmlns:p14="http://schemas.microsoft.com/office/powerpoint/2010/main" val="144627889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1B3E6B-F524-D09E-7660-E04DB3C7E00C}"/>
              </a:ext>
            </a:extLst>
          </p:cNvPr>
          <p:cNvSpPr>
            <a:spLocks noGrp="1"/>
          </p:cNvSpPr>
          <p:nvPr>
            <p:ph type="title"/>
          </p:nvPr>
        </p:nvSpPr>
        <p:spPr>
          <a:xfrm>
            <a:off x="913795" y="0"/>
            <a:ext cx="10353761" cy="1326321"/>
          </a:xfrm>
        </p:spPr>
        <p:txBody>
          <a:bodyPr/>
          <a:lstStyle/>
          <a:p>
            <a:r>
              <a:rPr lang="it-IT" dirty="0" err="1"/>
              <a:t>Unidentified</a:t>
            </a:r>
            <a:r>
              <a:rPr lang="it-IT" dirty="0"/>
              <a:t> event (U)</a:t>
            </a:r>
            <a:endParaRPr lang="en-GB" dirty="0"/>
          </a:p>
        </p:txBody>
      </p:sp>
      <p:pic>
        <p:nvPicPr>
          <p:cNvPr id="5" name="Immagine 4" descr="Immagine che contiene diagramma, linea, Diagramma&#10;&#10;Descrizione generata automaticamente">
            <a:extLst>
              <a:ext uri="{FF2B5EF4-FFF2-40B4-BE49-F238E27FC236}">
                <a16:creationId xmlns:a16="http://schemas.microsoft.com/office/drawing/2014/main" id="{3FCCC06D-07DB-6BD9-1E1B-4C1993F06D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826" y="1435721"/>
            <a:ext cx="10157700" cy="5077045"/>
          </a:xfrm>
          <a:prstGeom prst="rect">
            <a:avLst/>
          </a:prstGeom>
        </p:spPr>
      </p:pic>
    </p:spTree>
    <p:extLst>
      <p:ext uri="{BB962C8B-B14F-4D97-AF65-F5344CB8AC3E}">
        <p14:creationId xmlns:p14="http://schemas.microsoft.com/office/powerpoint/2010/main" val="17289333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B32B26-42B6-D680-A12F-A19D4C97DEEB}"/>
              </a:ext>
            </a:extLst>
          </p:cNvPr>
          <p:cNvSpPr>
            <a:spLocks noGrp="1"/>
          </p:cNvSpPr>
          <p:nvPr>
            <p:ph type="title"/>
          </p:nvPr>
        </p:nvSpPr>
        <p:spPr>
          <a:xfrm>
            <a:off x="913795" y="60545"/>
            <a:ext cx="10353761" cy="716203"/>
          </a:xfrm>
        </p:spPr>
        <p:txBody>
          <a:bodyPr/>
          <a:lstStyle/>
          <a:p>
            <a:r>
              <a:rPr lang="it-IT" dirty="0"/>
              <a:t>data</a:t>
            </a:r>
            <a:endParaRPr lang="en-GB" dirty="0"/>
          </a:p>
        </p:txBody>
      </p:sp>
      <p:sp>
        <p:nvSpPr>
          <p:cNvPr id="3" name="Segnaposto contenuto 2">
            <a:extLst>
              <a:ext uri="{FF2B5EF4-FFF2-40B4-BE49-F238E27FC236}">
                <a16:creationId xmlns:a16="http://schemas.microsoft.com/office/drawing/2014/main" id="{53C83031-B285-16E8-3FFB-D5B78A4831C0}"/>
              </a:ext>
            </a:extLst>
          </p:cNvPr>
          <p:cNvSpPr>
            <a:spLocks noGrp="1"/>
          </p:cNvSpPr>
          <p:nvPr>
            <p:ph idx="1"/>
          </p:nvPr>
        </p:nvSpPr>
        <p:spPr>
          <a:xfrm>
            <a:off x="491008" y="2294041"/>
            <a:ext cx="4891744" cy="3695136"/>
          </a:xfrm>
        </p:spPr>
        <p:txBody>
          <a:bodyPr>
            <a:normAutofit/>
          </a:bodyPr>
          <a:lstStyle/>
          <a:p>
            <a:pPr marL="0" indent="0" algn="ctr">
              <a:buNone/>
            </a:pPr>
            <a:r>
              <a:rPr lang="it-IT" sz="2200" dirty="0"/>
              <a:t>Total M+M?: 14.405 (58%)</a:t>
            </a:r>
          </a:p>
          <a:p>
            <a:pPr marL="0" indent="0" algn="ctr">
              <a:buNone/>
            </a:pPr>
            <a:r>
              <a:rPr lang="it-IT" sz="2200" dirty="0"/>
              <a:t>Total events: 24.757</a:t>
            </a:r>
            <a:endParaRPr lang="en-GB" sz="2200" dirty="0"/>
          </a:p>
        </p:txBody>
      </p:sp>
      <p:sp>
        <p:nvSpPr>
          <p:cNvPr id="4" name="Segnaposto numero diapositiva 3">
            <a:extLst>
              <a:ext uri="{FF2B5EF4-FFF2-40B4-BE49-F238E27FC236}">
                <a16:creationId xmlns:a16="http://schemas.microsoft.com/office/drawing/2014/main" id="{CAB7A0DB-8B97-17AB-6090-D31898551DBE}"/>
              </a:ext>
            </a:extLst>
          </p:cNvPr>
          <p:cNvSpPr>
            <a:spLocks noGrp="1"/>
          </p:cNvSpPr>
          <p:nvPr>
            <p:ph type="sldNum" sz="quarter" idx="12"/>
          </p:nvPr>
        </p:nvSpPr>
        <p:spPr>
          <a:xfrm>
            <a:off x="11438455" y="6492875"/>
            <a:ext cx="753545" cy="365125"/>
          </a:xfrm>
        </p:spPr>
        <p:txBody>
          <a:bodyPr/>
          <a:lstStyle/>
          <a:p>
            <a:fld id="{82DEF687-A828-439A-AF0F-CFD58D36A8D4}" type="slidenum">
              <a:rPr lang="en-GB" sz="1600" smtClean="0"/>
              <a:t>15</a:t>
            </a:fld>
            <a:endParaRPr lang="en-GB" sz="1600" dirty="0"/>
          </a:p>
        </p:txBody>
      </p:sp>
      <p:sp>
        <p:nvSpPr>
          <p:cNvPr id="5" name="Titolo 1">
            <a:extLst>
              <a:ext uri="{FF2B5EF4-FFF2-40B4-BE49-F238E27FC236}">
                <a16:creationId xmlns:a16="http://schemas.microsoft.com/office/drawing/2014/main" id="{9B5D9B8B-471A-B14F-BB4A-1E5A10EC8191}"/>
              </a:ext>
            </a:extLst>
          </p:cNvPr>
          <p:cNvSpPr txBox="1">
            <a:spLocks/>
          </p:cNvSpPr>
          <p:nvPr/>
        </p:nvSpPr>
        <p:spPr>
          <a:xfrm>
            <a:off x="348849" y="1066800"/>
            <a:ext cx="4891744" cy="937189"/>
          </a:xfrm>
          <a:prstGeom prst="rect">
            <a:avLst/>
          </a:prstGeom>
        </p:spPr>
        <p:txBody>
          <a:bodyPr vert="horz" lIns="91440" tIns="45720" rIns="91440" bIns="45720" rtlCol="0" anchor="ctr">
            <a:normAutofit fontScale="82500" lnSpcReduction="20000"/>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it-IT" sz="3200" dirty="0" err="1"/>
              <a:t>Barghini’s</a:t>
            </a:r>
            <a:r>
              <a:rPr lang="it-IT" sz="3200" dirty="0"/>
              <a:t> data </a:t>
            </a:r>
            <a:r>
              <a:rPr lang="it-IT" sz="3200" dirty="0" err="1"/>
              <a:t>analysis</a:t>
            </a:r>
            <a:br>
              <a:rPr lang="en-GB" sz="3200" dirty="0"/>
            </a:br>
            <a:endParaRPr lang="en-GB" sz="3200" dirty="0"/>
          </a:p>
        </p:txBody>
      </p:sp>
      <p:sp>
        <p:nvSpPr>
          <p:cNvPr id="6" name="Titolo 1">
            <a:extLst>
              <a:ext uri="{FF2B5EF4-FFF2-40B4-BE49-F238E27FC236}">
                <a16:creationId xmlns:a16="http://schemas.microsoft.com/office/drawing/2014/main" id="{AB0186AB-EABA-73D4-BA2F-4EA0EFC82633}"/>
              </a:ext>
            </a:extLst>
          </p:cNvPr>
          <p:cNvSpPr txBox="1">
            <a:spLocks/>
          </p:cNvSpPr>
          <p:nvPr/>
        </p:nvSpPr>
        <p:spPr>
          <a:xfrm>
            <a:off x="7177353" y="1066800"/>
            <a:ext cx="4891744" cy="937189"/>
          </a:xfrm>
          <a:prstGeom prst="rect">
            <a:avLst/>
          </a:prstGeom>
        </p:spPr>
        <p:txBody>
          <a:bodyPr vert="horz" lIns="91440" tIns="45720" rIns="91440" bIns="45720" rtlCol="0" anchor="ctr">
            <a:normAutofit fontScale="82500" lnSpcReduction="20000"/>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it-IT" sz="3200" dirty="0" err="1"/>
              <a:t>piotrowsky’s</a:t>
            </a:r>
            <a:r>
              <a:rPr lang="it-IT" sz="3200" dirty="0"/>
              <a:t> data </a:t>
            </a:r>
            <a:r>
              <a:rPr lang="it-IT" sz="3200" dirty="0" err="1"/>
              <a:t>analysis</a:t>
            </a:r>
            <a:br>
              <a:rPr lang="en-GB" sz="3200" dirty="0"/>
            </a:br>
            <a:endParaRPr lang="en-GB" sz="3200" dirty="0"/>
          </a:p>
        </p:txBody>
      </p:sp>
      <p:sp>
        <p:nvSpPr>
          <p:cNvPr id="7" name="Segnaposto contenuto 2">
            <a:extLst>
              <a:ext uri="{FF2B5EF4-FFF2-40B4-BE49-F238E27FC236}">
                <a16:creationId xmlns:a16="http://schemas.microsoft.com/office/drawing/2014/main" id="{4BC899C4-6B4A-D3E9-DB82-A396AAE2A968}"/>
              </a:ext>
            </a:extLst>
          </p:cNvPr>
          <p:cNvSpPr txBox="1">
            <a:spLocks/>
          </p:cNvSpPr>
          <p:nvPr/>
        </p:nvSpPr>
        <p:spPr>
          <a:xfrm>
            <a:off x="7103202" y="2294041"/>
            <a:ext cx="4891744" cy="369513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buFont typeface="Arial" panose="020B0604020202020204" pitchFamily="34" charset="0"/>
              <a:buNone/>
            </a:pPr>
            <a:r>
              <a:rPr lang="it-IT" sz="2200" dirty="0"/>
              <a:t>Total M+M?: 18.251 (88%)</a:t>
            </a:r>
          </a:p>
          <a:p>
            <a:pPr marL="0" indent="0" algn="ctr">
              <a:buFont typeface="Arial" panose="020B0604020202020204" pitchFamily="34" charset="0"/>
              <a:buNone/>
            </a:pPr>
            <a:r>
              <a:rPr lang="it-IT" sz="2200" dirty="0"/>
              <a:t>Total events: 20.661</a:t>
            </a:r>
            <a:endParaRPr lang="en-GB" sz="2200" dirty="0"/>
          </a:p>
        </p:txBody>
      </p:sp>
      <p:graphicFrame>
        <p:nvGraphicFramePr>
          <p:cNvPr id="8" name="Grafico 7">
            <a:extLst>
              <a:ext uri="{FF2B5EF4-FFF2-40B4-BE49-F238E27FC236}">
                <a16:creationId xmlns:a16="http://schemas.microsoft.com/office/drawing/2014/main" id="{5FB8D810-A63C-725E-4324-1FFE18577F40}"/>
              </a:ext>
            </a:extLst>
          </p:cNvPr>
          <p:cNvGraphicFramePr>
            <a:graphicFrameLocks/>
          </p:cNvGraphicFramePr>
          <p:nvPr/>
        </p:nvGraphicFramePr>
        <p:xfrm>
          <a:off x="197054" y="3521282"/>
          <a:ext cx="5477929" cy="28649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afico 8">
            <a:extLst>
              <a:ext uri="{FF2B5EF4-FFF2-40B4-BE49-F238E27FC236}">
                <a16:creationId xmlns:a16="http://schemas.microsoft.com/office/drawing/2014/main" id="{19A54E86-ABB0-F9EE-03AD-8A2F0CDBD560}"/>
              </a:ext>
            </a:extLst>
          </p:cNvPr>
          <p:cNvGraphicFramePr>
            <a:graphicFrameLocks/>
          </p:cNvGraphicFramePr>
          <p:nvPr/>
        </p:nvGraphicFramePr>
        <p:xfrm>
          <a:off x="6404720" y="3460429"/>
          <a:ext cx="5777252" cy="2925832"/>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Connettore 2 10">
            <a:extLst>
              <a:ext uri="{FF2B5EF4-FFF2-40B4-BE49-F238E27FC236}">
                <a16:creationId xmlns:a16="http://schemas.microsoft.com/office/drawing/2014/main" id="{A1C0C9C0-DF93-3B01-E0A8-514EED131EB1}"/>
              </a:ext>
            </a:extLst>
          </p:cNvPr>
          <p:cNvCxnSpPr>
            <a:cxnSpLocks/>
            <a:endCxn id="6" idx="1"/>
          </p:cNvCxnSpPr>
          <p:nvPr/>
        </p:nvCxnSpPr>
        <p:spPr>
          <a:xfrm>
            <a:off x="6091494" y="786317"/>
            <a:ext cx="1085859" cy="74907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Connettore 2 11">
            <a:extLst>
              <a:ext uri="{FF2B5EF4-FFF2-40B4-BE49-F238E27FC236}">
                <a16:creationId xmlns:a16="http://schemas.microsoft.com/office/drawing/2014/main" id="{7127A324-3049-C66C-1F0E-DE15FAD38191}"/>
              </a:ext>
            </a:extLst>
          </p:cNvPr>
          <p:cNvCxnSpPr>
            <a:cxnSpLocks/>
            <a:stCxn id="2" idx="2"/>
            <a:endCxn id="5" idx="3"/>
          </p:cNvCxnSpPr>
          <p:nvPr/>
        </p:nvCxnSpPr>
        <p:spPr>
          <a:xfrm flipH="1">
            <a:off x="5240593" y="776748"/>
            <a:ext cx="850083" cy="75864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2249861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F2C0BB-3E9E-F2E0-C3FA-EF51FBB6E4C9}"/>
              </a:ext>
            </a:extLst>
          </p:cNvPr>
          <p:cNvSpPr>
            <a:spLocks noGrp="1"/>
          </p:cNvSpPr>
          <p:nvPr>
            <p:ph type="title"/>
          </p:nvPr>
        </p:nvSpPr>
        <p:spPr>
          <a:xfrm>
            <a:off x="924444" y="488302"/>
            <a:ext cx="10353761" cy="1326321"/>
          </a:xfrm>
        </p:spPr>
        <p:txBody>
          <a:bodyPr/>
          <a:lstStyle/>
          <a:p>
            <a:r>
              <a:rPr lang="it-IT" dirty="0"/>
              <a:t>Method and </a:t>
            </a:r>
            <a:r>
              <a:rPr lang="it-IT" dirty="0" err="1"/>
              <a:t>Purpose</a:t>
            </a:r>
            <a:r>
              <a:rPr lang="it-IT" dirty="0"/>
              <a:t> of the </a:t>
            </a:r>
            <a:r>
              <a:rPr lang="it-IT" dirty="0" err="1"/>
              <a:t>comparison</a:t>
            </a:r>
            <a:endParaRPr lang="en-GB" dirty="0"/>
          </a:p>
        </p:txBody>
      </p:sp>
      <p:sp>
        <p:nvSpPr>
          <p:cNvPr id="3" name="Segnaposto contenuto 2">
            <a:extLst>
              <a:ext uri="{FF2B5EF4-FFF2-40B4-BE49-F238E27FC236}">
                <a16:creationId xmlns:a16="http://schemas.microsoft.com/office/drawing/2014/main" id="{D5B56BE8-3DC5-3ACB-AD42-00747054E63B}"/>
              </a:ext>
            </a:extLst>
          </p:cNvPr>
          <p:cNvSpPr>
            <a:spLocks noGrp="1"/>
          </p:cNvSpPr>
          <p:nvPr>
            <p:ph idx="1"/>
          </p:nvPr>
        </p:nvSpPr>
        <p:spPr>
          <a:xfrm>
            <a:off x="924444" y="2021419"/>
            <a:ext cx="10353762" cy="3695136"/>
          </a:xfrm>
        </p:spPr>
        <p:txBody>
          <a:bodyPr/>
          <a:lstStyle/>
          <a:p>
            <a:pPr marL="0" indent="0">
              <a:buNone/>
            </a:pPr>
            <a:r>
              <a:rPr lang="it-IT" sz="2200" dirty="0">
                <a:latin typeface="TimesLTStd-Roman"/>
              </a:rPr>
              <a:t>The </a:t>
            </a:r>
            <a:r>
              <a:rPr lang="it-IT" sz="2200" dirty="0" err="1">
                <a:latin typeface="TimesLTStd-Roman"/>
              </a:rPr>
              <a:t>results</a:t>
            </a:r>
            <a:r>
              <a:rPr lang="it-IT" sz="2200" dirty="0">
                <a:latin typeface="TimesLTStd-Roman"/>
              </a:rPr>
              <a:t> are </a:t>
            </a:r>
            <a:r>
              <a:rPr lang="it-IT" sz="2200" dirty="0" err="1">
                <a:latin typeface="TimesLTStd-Roman"/>
              </a:rPr>
              <a:t>divided</a:t>
            </a:r>
            <a:r>
              <a:rPr lang="it-IT" sz="2200" dirty="0">
                <a:latin typeface="TimesLTStd-Roman"/>
              </a:rPr>
              <a:t> in </a:t>
            </a:r>
            <a:r>
              <a:rPr lang="it-IT" sz="2200" dirty="0" err="1">
                <a:latin typeface="TimesLTStd-Roman"/>
              </a:rPr>
              <a:t>two</a:t>
            </a:r>
            <a:r>
              <a:rPr lang="it-IT" sz="2200" dirty="0">
                <a:latin typeface="TimesLTStd-Roman"/>
              </a:rPr>
              <a:t> classes:</a:t>
            </a:r>
          </a:p>
          <a:p>
            <a:r>
              <a:rPr lang="it-IT" sz="2200" dirty="0">
                <a:latin typeface="TimesLTStd-Roman"/>
              </a:rPr>
              <a:t>Common data </a:t>
            </a:r>
            <a:r>
              <a:rPr lang="it-IT" sz="2200" dirty="0" err="1">
                <a:latin typeface="TimesLTStd-Roman"/>
              </a:rPr>
              <a:t>results</a:t>
            </a:r>
            <a:r>
              <a:rPr lang="it-IT" sz="2200" dirty="0">
                <a:latin typeface="TimesLTStd-Roman"/>
              </a:rPr>
              <a:t> </a:t>
            </a:r>
            <a:r>
              <a:rPr lang="it-IT" sz="2200" dirty="0" err="1">
                <a:latin typeface="TimesLTStd-Roman"/>
              </a:rPr>
              <a:t>that</a:t>
            </a:r>
            <a:r>
              <a:rPr lang="it-IT" sz="2200" dirty="0">
                <a:latin typeface="TimesLTStd-Roman"/>
              </a:rPr>
              <a:t> are </a:t>
            </a:r>
            <a:r>
              <a:rPr lang="it-IT" sz="2200" dirty="0" err="1">
                <a:latin typeface="TimesLTStd-Roman"/>
              </a:rPr>
              <a:t>found</a:t>
            </a:r>
            <a:r>
              <a:rPr lang="it-IT" sz="2200" dirty="0">
                <a:latin typeface="TimesLTStd-Roman"/>
              </a:rPr>
              <a:t> with a Python code in </a:t>
            </a:r>
            <a:r>
              <a:rPr lang="it-IT" sz="2200" dirty="0" err="1">
                <a:latin typeface="TimesLTStd-Roman"/>
              </a:rPr>
              <a:t>which</a:t>
            </a:r>
            <a:r>
              <a:rPr lang="it-IT" sz="2200" dirty="0">
                <a:latin typeface="TimesLTStd-Roman"/>
              </a:rPr>
              <a:t> I </a:t>
            </a:r>
            <a:r>
              <a:rPr lang="it-IT" sz="2200" dirty="0" err="1">
                <a:latin typeface="TimesLTStd-Roman"/>
              </a:rPr>
              <a:t>compared</a:t>
            </a:r>
            <a:r>
              <a:rPr lang="it-IT" sz="2200" dirty="0">
                <a:latin typeface="TimesLTStd-Roman"/>
              </a:rPr>
              <a:t> GTU, X and Y with a range of 10 </a:t>
            </a:r>
            <a:r>
              <a:rPr lang="it-IT" sz="2200" dirty="0" err="1">
                <a:latin typeface="TimesLTStd-Roman"/>
              </a:rPr>
              <a:t>GTUs</a:t>
            </a:r>
            <a:r>
              <a:rPr lang="it-IT" sz="2200" dirty="0">
                <a:latin typeface="TimesLTStd-Roman"/>
              </a:rPr>
              <a:t> in time and 8 pixels in </a:t>
            </a:r>
            <a:r>
              <a:rPr lang="it-IT" sz="2200" dirty="0" err="1">
                <a:latin typeface="TimesLTStd-Roman"/>
              </a:rPr>
              <a:t>space</a:t>
            </a:r>
            <a:r>
              <a:rPr lang="it-IT" sz="2200" dirty="0">
                <a:latin typeface="TimesLTStd-Roman"/>
              </a:rPr>
              <a:t> in </a:t>
            </a:r>
            <a:r>
              <a:rPr lang="it-IT" sz="2200" dirty="0" err="1">
                <a:latin typeface="TimesLTStd-Roman"/>
              </a:rPr>
              <a:t>each</a:t>
            </a:r>
            <a:r>
              <a:rPr lang="it-IT" sz="2200" dirty="0">
                <a:latin typeface="TimesLTStd-Roman"/>
              </a:rPr>
              <a:t> </a:t>
            </a:r>
            <a:r>
              <a:rPr lang="it-IT" sz="2200" dirty="0" err="1">
                <a:latin typeface="TimesLTStd-Roman"/>
              </a:rPr>
              <a:t>direction</a:t>
            </a:r>
            <a:endParaRPr lang="it-IT" sz="2200" dirty="0">
              <a:latin typeface="TimesLTStd-Roman"/>
            </a:endParaRPr>
          </a:p>
          <a:p>
            <a:r>
              <a:rPr lang="it-IT" sz="2200" dirty="0">
                <a:latin typeface="TimesLTStd-Roman"/>
              </a:rPr>
              <a:t>Events </a:t>
            </a:r>
            <a:r>
              <a:rPr lang="it-IT" sz="2200" dirty="0" err="1">
                <a:latin typeface="TimesLTStd-Roman"/>
              </a:rPr>
              <a:t>recognized</a:t>
            </a:r>
            <a:r>
              <a:rPr lang="it-IT" sz="2200" dirty="0">
                <a:latin typeface="TimesLTStd-Roman"/>
              </a:rPr>
              <a:t> </a:t>
            </a:r>
            <a:r>
              <a:rPr lang="it-IT" sz="2200" dirty="0" err="1">
                <a:latin typeface="TimesLTStd-Roman"/>
              </a:rPr>
              <a:t>only</a:t>
            </a:r>
            <a:r>
              <a:rPr lang="it-IT" sz="2200" dirty="0">
                <a:latin typeface="TimesLTStd-Roman"/>
              </a:rPr>
              <a:t> by one of the </a:t>
            </a:r>
            <a:r>
              <a:rPr lang="it-IT" sz="2200" dirty="0" err="1">
                <a:latin typeface="TimesLTStd-Roman"/>
              </a:rPr>
              <a:t>two</a:t>
            </a:r>
            <a:r>
              <a:rPr lang="it-IT" sz="2200" dirty="0">
                <a:latin typeface="TimesLTStd-Roman"/>
              </a:rPr>
              <a:t> </a:t>
            </a:r>
            <a:r>
              <a:rPr lang="it-IT" sz="2200" dirty="0" err="1">
                <a:latin typeface="TimesLTStd-Roman"/>
              </a:rPr>
              <a:t>algorithms</a:t>
            </a:r>
            <a:endParaRPr lang="it-IT" sz="2200" dirty="0">
              <a:latin typeface="TimesLTStd-Roman"/>
            </a:endParaRPr>
          </a:p>
          <a:p>
            <a:pPr marL="0" indent="0">
              <a:buNone/>
            </a:pPr>
            <a:endParaRPr lang="it-IT" sz="2200" dirty="0">
              <a:latin typeface="TimesLTStd-Roman"/>
            </a:endParaRPr>
          </a:p>
          <a:p>
            <a:pPr marL="0" indent="0">
              <a:buNone/>
            </a:pPr>
            <a:r>
              <a:rPr lang="it-IT" sz="2200" dirty="0">
                <a:latin typeface="TimesLTStd-Roman"/>
              </a:rPr>
              <a:t>The </a:t>
            </a:r>
            <a:r>
              <a:rPr lang="it-IT" sz="2200" dirty="0" err="1">
                <a:latin typeface="TimesLTStd-Roman"/>
              </a:rPr>
              <a:t>purpose</a:t>
            </a:r>
            <a:r>
              <a:rPr lang="it-IT" sz="2200" dirty="0">
                <a:latin typeface="TimesLTStd-Roman"/>
              </a:rPr>
              <a:t> </a:t>
            </a:r>
            <a:r>
              <a:rPr lang="it-IT" sz="2200" dirty="0" err="1">
                <a:latin typeface="TimesLTStd-Roman"/>
              </a:rPr>
              <a:t>was</a:t>
            </a:r>
            <a:r>
              <a:rPr lang="it-IT" sz="2200" dirty="0">
                <a:latin typeface="TimesLTStd-Roman"/>
              </a:rPr>
              <a:t> </a:t>
            </a:r>
            <a:r>
              <a:rPr lang="en-GB" sz="2200" dirty="0">
                <a:latin typeface="TimesLTStd-Roman"/>
              </a:rPr>
              <a:t>to understand the main differences and peculiarities!</a:t>
            </a:r>
          </a:p>
        </p:txBody>
      </p:sp>
      <p:sp>
        <p:nvSpPr>
          <p:cNvPr id="4" name="Segnaposto numero diapositiva 3">
            <a:extLst>
              <a:ext uri="{FF2B5EF4-FFF2-40B4-BE49-F238E27FC236}">
                <a16:creationId xmlns:a16="http://schemas.microsoft.com/office/drawing/2014/main" id="{82381099-61C5-CFFF-6119-101F8F48E134}"/>
              </a:ext>
            </a:extLst>
          </p:cNvPr>
          <p:cNvSpPr>
            <a:spLocks noGrp="1"/>
          </p:cNvSpPr>
          <p:nvPr>
            <p:ph type="sldNum" sz="quarter" idx="12"/>
          </p:nvPr>
        </p:nvSpPr>
        <p:spPr>
          <a:xfrm>
            <a:off x="11438455" y="6492875"/>
            <a:ext cx="753545" cy="365125"/>
          </a:xfrm>
        </p:spPr>
        <p:txBody>
          <a:bodyPr/>
          <a:lstStyle/>
          <a:p>
            <a:fld id="{82DEF687-A828-439A-AF0F-CFD58D36A8D4}" type="slidenum">
              <a:rPr lang="en-GB" sz="1600" smtClean="0"/>
              <a:t>16</a:t>
            </a:fld>
            <a:endParaRPr lang="en-GB" sz="1600" dirty="0"/>
          </a:p>
        </p:txBody>
      </p:sp>
    </p:spTree>
    <p:extLst>
      <p:ext uri="{BB962C8B-B14F-4D97-AF65-F5344CB8AC3E}">
        <p14:creationId xmlns:p14="http://schemas.microsoft.com/office/powerpoint/2010/main" val="314446708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9B3A91-5654-3692-9471-4E83A1AD4A63}"/>
              </a:ext>
            </a:extLst>
          </p:cNvPr>
          <p:cNvSpPr>
            <a:spLocks noGrp="1"/>
          </p:cNvSpPr>
          <p:nvPr>
            <p:ph type="title"/>
          </p:nvPr>
        </p:nvSpPr>
        <p:spPr>
          <a:xfrm>
            <a:off x="913794" y="-25685"/>
            <a:ext cx="10353761" cy="1326321"/>
          </a:xfrm>
        </p:spPr>
        <p:txBody>
          <a:bodyPr/>
          <a:lstStyle/>
          <a:p>
            <a:r>
              <a:rPr lang="it-IT" dirty="0"/>
              <a:t>Common data </a:t>
            </a:r>
            <a:r>
              <a:rPr lang="it-IT" dirty="0" err="1"/>
              <a:t>results</a:t>
            </a:r>
            <a:endParaRPr lang="en-GB" dirty="0"/>
          </a:p>
        </p:txBody>
      </p:sp>
      <p:sp>
        <p:nvSpPr>
          <p:cNvPr id="3" name="Segnaposto contenuto 2">
            <a:extLst>
              <a:ext uri="{FF2B5EF4-FFF2-40B4-BE49-F238E27FC236}">
                <a16:creationId xmlns:a16="http://schemas.microsoft.com/office/drawing/2014/main" id="{CB38430A-0503-69BE-EBA2-1F5381A7B1A8}"/>
              </a:ext>
            </a:extLst>
          </p:cNvPr>
          <p:cNvSpPr>
            <a:spLocks noGrp="1"/>
          </p:cNvSpPr>
          <p:nvPr>
            <p:ph idx="1"/>
          </p:nvPr>
        </p:nvSpPr>
        <p:spPr>
          <a:xfrm>
            <a:off x="913794" y="1300636"/>
            <a:ext cx="10353762" cy="1584960"/>
          </a:xfrm>
        </p:spPr>
        <p:txBody>
          <a:bodyPr>
            <a:normAutofit/>
          </a:bodyPr>
          <a:lstStyle/>
          <a:p>
            <a:pPr algn="ctr"/>
            <a:r>
              <a:rPr lang="it-IT" sz="2200" dirty="0" err="1">
                <a:latin typeface="TimesLTStd-Roman"/>
              </a:rPr>
              <a:t>Piotrowsky’s</a:t>
            </a:r>
            <a:r>
              <a:rPr lang="it-IT" sz="2200" dirty="0">
                <a:latin typeface="TimesLTStd-Roman"/>
              </a:rPr>
              <a:t> &amp; </a:t>
            </a:r>
            <a:r>
              <a:rPr lang="it-IT" sz="2200" dirty="0" err="1">
                <a:latin typeface="TimesLTStd-Roman"/>
              </a:rPr>
              <a:t>Barghini’s</a:t>
            </a:r>
            <a:r>
              <a:rPr lang="it-IT" sz="2200" dirty="0">
                <a:latin typeface="TimesLTStd-Roman"/>
              </a:rPr>
              <a:t> dataset: 8800 M + M? </a:t>
            </a:r>
          </a:p>
          <a:p>
            <a:pPr algn="ctr"/>
            <a:r>
              <a:rPr lang="it-IT" sz="2200" dirty="0">
                <a:latin typeface="TimesLTStd-Roman"/>
              </a:rPr>
              <a:t>Total Common Events : 9053 (</a:t>
            </a:r>
            <a:r>
              <a:rPr lang="it-IT" sz="2200" dirty="0" err="1">
                <a:latin typeface="TimesLTStd-Roman"/>
              </a:rPr>
              <a:t>including</a:t>
            </a:r>
            <a:r>
              <a:rPr lang="it-IT" sz="2200" dirty="0">
                <a:latin typeface="TimesLTStd-Roman"/>
              </a:rPr>
              <a:t> U and N)</a:t>
            </a:r>
            <a:endParaRPr lang="en-GB" sz="2200" dirty="0">
              <a:latin typeface="TimesLTStd-Roman"/>
            </a:endParaRPr>
          </a:p>
        </p:txBody>
      </p:sp>
      <p:sp>
        <p:nvSpPr>
          <p:cNvPr id="4" name="Segnaposto numero diapositiva 3">
            <a:extLst>
              <a:ext uri="{FF2B5EF4-FFF2-40B4-BE49-F238E27FC236}">
                <a16:creationId xmlns:a16="http://schemas.microsoft.com/office/drawing/2014/main" id="{1A72C6BC-81DE-96AC-E5A5-B8FD99A4C406}"/>
              </a:ext>
            </a:extLst>
          </p:cNvPr>
          <p:cNvSpPr>
            <a:spLocks noGrp="1"/>
          </p:cNvSpPr>
          <p:nvPr>
            <p:ph type="sldNum" sz="quarter" idx="12"/>
          </p:nvPr>
        </p:nvSpPr>
        <p:spPr>
          <a:xfrm>
            <a:off x="11438455" y="6492875"/>
            <a:ext cx="753545" cy="365125"/>
          </a:xfrm>
        </p:spPr>
        <p:txBody>
          <a:bodyPr/>
          <a:lstStyle/>
          <a:p>
            <a:fld id="{82DEF687-A828-439A-AF0F-CFD58D36A8D4}" type="slidenum">
              <a:rPr lang="en-GB" sz="1600" smtClean="0"/>
              <a:t>17</a:t>
            </a:fld>
            <a:endParaRPr lang="en-GB" sz="1600"/>
          </a:p>
        </p:txBody>
      </p:sp>
      <p:graphicFrame>
        <p:nvGraphicFramePr>
          <p:cNvPr id="5" name="Grafico 4">
            <a:extLst>
              <a:ext uri="{FF2B5EF4-FFF2-40B4-BE49-F238E27FC236}">
                <a16:creationId xmlns:a16="http://schemas.microsoft.com/office/drawing/2014/main" id="{AB020676-7D56-0715-D9AA-C2DF550BEA7C}"/>
              </a:ext>
            </a:extLst>
          </p:cNvPr>
          <p:cNvGraphicFramePr>
            <a:graphicFrameLocks/>
          </p:cNvGraphicFramePr>
          <p:nvPr/>
        </p:nvGraphicFramePr>
        <p:xfrm>
          <a:off x="797519" y="3451123"/>
          <a:ext cx="5013346"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afico 5">
            <a:extLst>
              <a:ext uri="{FF2B5EF4-FFF2-40B4-BE49-F238E27FC236}">
                <a16:creationId xmlns:a16="http://schemas.microsoft.com/office/drawing/2014/main" id="{C1EB3421-A355-A48E-24A9-0FE151815266}"/>
              </a:ext>
            </a:extLst>
          </p:cNvPr>
          <p:cNvGraphicFramePr>
            <a:graphicFrameLocks/>
          </p:cNvGraphicFramePr>
          <p:nvPr/>
        </p:nvGraphicFramePr>
        <p:xfrm>
          <a:off x="6695767" y="3451123"/>
          <a:ext cx="5013346"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733340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59EEB4-95D4-EA7C-DBD7-AFDE189BCF0B}"/>
              </a:ext>
            </a:extLst>
          </p:cNvPr>
          <p:cNvSpPr>
            <a:spLocks noGrp="1"/>
          </p:cNvSpPr>
          <p:nvPr>
            <p:ph type="title"/>
          </p:nvPr>
        </p:nvSpPr>
        <p:spPr>
          <a:xfrm>
            <a:off x="913795" y="-105345"/>
            <a:ext cx="10353761" cy="1326321"/>
          </a:xfrm>
        </p:spPr>
        <p:txBody>
          <a:bodyPr/>
          <a:lstStyle/>
          <a:p>
            <a:r>
              <a:rPr lang="it-IT" dirty="0" err="1"/>
              <a:t>Different</a:t>
            </a:r>
            <a:r>
              <a:rPr lang="it-IT" dirty="0"/>
              <a:t> data </a:t>
            </a:r>
            <a:r>
              <a:rPr lang="it-IT" dirty="0" err="1"/>
              <a:t>results</a:t>
            </a:r>
            <a:endParaRPr lang="en-GB" dirty="0"/>
          </a:p>
        </p:txBody>
      </p:sp>
      <p:sp>
        <p:nvSpPr>
          <p:cNvPr id="3" name="Segnaposto contenuto 2">
            <a:extLst>
              <a:ext uri="{FF2B5EF4-FFF2-40B4-BE49-F238E27FC236}">
                <a16:creationId xmlns:a16="http://schemas.microsoft.com/office/drawing/2014/main" id="{D4404412-A45E-1EBF-AC4E-DD05C583E985}"/>
              </a:ext>
            </a:extLst>
          </p:cNvPr>
          <p:cNvSpPr>
            <a:spLocks noGrp="1"/>
          </p:cNvSpPr>
          <p:nvPr>
            <p:ph idx="1"/>
          </p:nvPr>
        </p:nvSpPr>
        <p:spPr>
          <a:xfrm>
            <a:off x="913794" y="754134"/>
            <a:ext cx="10353762" cy="1839667"/>
          </a:xfrm>
        </p:spPr>
        <p:txBody>
          <a:bodyPr>
            <a:noAutofit/>
          </a:bodyPr>
          <a:lstStyle/>
          <a:p>
            <a:pPr algn="ctr"/>
            <a:endParaRPr lang="it-IT" sz="2200" dirty="0">
              <a:latin typeface="TimesLTStd-Roman"/>
            </a:endParaRPr>
          </a:p>
          <a:p>
            <a:pPr algn="ctr"/>
            <a:r>
              <a:rPr lang="en-GB" sz="2200" dirty="0" err="1">
                <a:latin typeface="TimesLTStd-Roman"/>
              </a:rPr>
              <a:t>Piotrowsky’s</a:t>
            </a:r>
            <a:r>
              <a:rPr lang="en-GB" sz="2200" dirty="0">
                <a:latin typeface="TimesLTStd-Roman"/>
              </a:rPr>
              <a:t> dataset: 9448 M + M? </a:t>
            </a:r>
          </a:p>
          <a:p>
            <a:pPr algn="ctr"/>
            <a:r>
              <a:rPr lang="en-GB" sz="2200" dirty="0">
                <a:latin typeface="TimesLTStd-Roman"/>
              </a:rPr>
              <a:t>Barghini’s dataset: 5607 M+ M?</a:t>
            </a:r>
          </a:p>
        </p:txBody>
      </p:sp>
      <p:sp>
        <p:nvSpPr>
          <p:cNvPr id="4" name="Segnaposto numero diapositiva 3">
            <a:extLst>
              <a:ext uri="{FF2B5EF4-FFF2-40B4-BE49-F238E27FC236}">
                <a16:creationId xmlns:a16="http://schemas.microsoft.com/office/drawing/2014/main" id="{A2010E9A-FC21-6533-76F0-2BA574334F46}"/>
              </a:ext>
            </a:extLst>
          </p:cNvPr>
          <p:cNvSpPr>
            <a:spLocks noGrp="1"/>
          </p:cNvSpPr>
          <p:nvPr>
            <p:ph type="sldNum" sz="quarter" idx="12"/>
          </p:nvPr>
        </p:nvSpPr>
        <p:spPr>
          <a:xfrm>
            <a:off x="11438455" y="6492875"/>
            <a:ext cx="753545" cy="365125"/>
          </a:xfrm>
        </p:spPr>
        <p:txBody>
          <a:bodyPr/>
          <a:lstStyle/>
          <a:p>
            <a:fld id="{82DEF687-A828-439A-AF0F-CFD58D36A8D4}" type="slidenum">
              <a:rPr lang="en-GB" sz="1600" smtClean="0"/>
              <a:t>18</a:t>
            </a:fld>
            <a:endParaRPr lang="en-GB" sz="1600" dirty="0"/>
          </a:p>
        </p:txBody>
      </p:sp>
      <p:graphicFrame>
        <p:nvGraphicFramePr>
          <p:cNvPr id="5" name="Grafico 4">
            <a:extLst>
              <a:ext uri="{FF2B5EF4-FFF2-40B4-BE49-F238E27FC236}">
                <a16:creationId xmlns:a16="http://schemas.microsoft.com/office/drawing/2014/main" id="{A2D67B81-C1FF-82C0-232D-3E8B09CDFC37}"/>
              </a:ext>
            </a:extLst>
          </p:cNvPr>
          <p:cNvGraphicFramePr>
            <a:graphicFrameLocks/>
          </p:cNvGraphicFramePr>
          <p:nvPr/>
        </p:nvGraphicFramePr>
        <p:xfrm>
          <a:off x="245807" y="2979174"/>
          <a:ext cx="5250426" cy="31246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afico 5">
            <a:extLst>
              <a:ext uri="{FF2B5EF4-FFF2-40B4-BE49-F238E27FC236}">
                <a16:creationId xmlns:a16="http://schemas.microsoft.com/office/drawing/2014/main" id="{5AA974A5-3903-881F-357A-A172AC03BD89}"/>
              </a:ext>
            </a:extLst>
          </p:cNvPr>
          <p:cNvGraphicFramePr>
            <a:graphicFrameLocks/>
          </p:cNvGraphicFramePr>
          <p:nvPr/>
        </p:nvGraphicFramePr>
        <p:xfrm>
          <a:off x="6576060" y="2979174"/>
          <a:ext cx="5458624" cy="31246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9217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F2E92A-5DF3-F838-9CFA-5F5E9AFB2656}"/>
              </a:ext>
            </a:extLst>
          </p:cNvPr>
          <p:cNvSpPr>
            <a:spLocks noGrp="1"/>
          </p:cNvSpPr>
          <p:nvPr>
            <p:ph type="title"/>
          </p:nvPr>
        </p:nvSpPr>
        <p:spPr>
          <a:xfrm>
            <a:off x="1409701" y="-151021"/>
            <a:ext cx="9372598" cy="1028014"/>
          </a:xfrm>
        </p:spPr>
        <p:txBody>
          <a:bodyPr/>
          <a:lstStyle/>
          <a:p>
            <a:r>
              <a:rPr lang="it-IT" dirty="0" err="1"/>
              <a:t>Histogram</a:t>
            </a:r>
            <a:r>
              <a:rPr lang="it-IT" dirty="0"/>
              <a:t> </a:t>
            </a:r>
            <a:r>
              <a:rPr lang="it-IT" dirty="0" err="1"/>
              <a:t>Results</a:t>
            </a:r>
            <a:endParaRPr lang="en-GB" dirty="0"/>
          </a:p>
        </p:txBody>
      </p:sp>
      <p:cxnSp>
        <p:nvCxnSpPr>
          <p:cNvPr id="4" name="Connettore 2 3">
            <a:extLst>
              <a:ext uri="{FF2B5EF4-FFF2-40B4-BE49-F238E27FC236}">
                <a16:creationId xmlns:a16="http://schemas.microsoft.com/office/drawing/2014/main" id="{53AD5BC3-FE07-8CEA-B449-9FC9738A0052}"/>
              </a:ext>
            </a:extLst>
          </p:cNvPr>
          <p:cNvCxnSpPr>
            <a:cxnSpLocks/>
          </p:cNvCxnSpPr>
          <p:nvPr/>
        </p:nvCxnSpPr>
        <p:spPr>
          <a:xfrm>
            <a:off x="6080449" y="615119"/>
            <a:ext cx="2648566" cy="157971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 name="Connettore 2 5">
            <a:extLst>
              <a:ext uri="{FF2B5EF4-FFF2-40B4-BE49-F238E27FC236}">
                <a16:creationId xmlns:a16="http://schemas.microsoft.com/office/drawing/2014/main" id="{A3D343B7-943E-8B39-8A53-FAA94B5F5D54}"/>
              </a:ext>
            </a:extLst>
          </p:cNvPr>
          <p:cNvCxnSpPr>
            <a:cxnSpLocks/>
          </p:cNvCxnSpPr>
          <p:nvPr/>
        </p:nvCxnSpPr>
        <p:spPr>
          <a:xfrm flipH="1">
            <a:off x="3665402" y="615119"/>
            <a:ext cx="2415047" cy="160785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Connettore 2 8">
            <a:extLst>
              <a:ext uri="{FF2B5EF4-FFF2-40B4-BE49-F238E27FC236}">
                <a16:creationId xmlns:a16="http://schemas.microsoft.com/office/drawing/2014/main" id="{13A2000A-0FD4-FAFD-8690-6F66EB2E1A1E}"/>
              </a:ext>
            </a:extLst>
          </p:cNvPr>
          <p:cNvCxnSpPr>
            <a:cxnSpLocks/>
          </p:cNvCxnSpPr>
          <p:nvPr/>
        </p:nvCxnSpPr>
        <p:spPr>
          <a:xfrm>
            <a:off x="6080449" y="615119"/>
            <a:ext cx="46708" cy="265471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2" name="CasellaDiTesto 11">
            <a:extLst>
              <a:ext uri="{FF2B5EF4-FFF2-40B4-BE49-F238E27FC236}">
                <a16:creationId xmlns:a16="http://schemas.microsoft.com/office/drawing/2014/main" id="{1B8153C6-7DFC-8C28-5F5C-B9611A4A0759}"/>
              </a:ext>
            </a:extLst>
          </p:cNvPr>
          <p:cNvSpPr txBox="1"/>
          <p:nvPr/>
        </p:nvSpPr>
        <p:spPr>
          <a:xfrm>
            <a:off x="8993051" y="2516123"/>
            <a:ext cx="1863074" cy="523220"/>
          </a:xfrm>
          <a:prstGeom prst="rect">
            <a:avLst/>
          </a:prstGeom>
          <a:noFill/>
        </p:spPr>
        <p:txBody>
          <a:bodyPr wrap="none" rtlCol="0">
            <a:spAutoFit/>
          </a:bodyPr>
          <a:lstStyle/>
          <a:p>
            <a:r>
              <a:rPr lang="it-IT" sz="2800" b="1" u="sng" dirty="0" err="1"/>
              <a:t>Magnitude</a:t>
            </a:r>
            <a:endParaRPr lang="en-GB" sz="2800" b="1" u="sng" dirty="0"/>
          </a:p>
        </p:txBody>
      </p:sp>
      <p:sp>
        <p:nvSpPr>
          <p:cNvPr id="13" name="CasellaDiTesto 12">
            <a:extLst>
              <a:ext uri="{FF2B5EF4-FFF2-40B4-BE49-F238E27FC236}">
                <a16:creationId xmlns:a16="http://schemas.microsoft.com/office/drawing/2014/main" id="{665F1EFC-C32C-AB91-5CDB-4AE6C745D7BC}"/>
              </a:ext>
            </a:extLst>
          </p:cNvPr>
          <p:cNvSpPr txBox="1"/>
          <p:nvPr/>
        </p:nvSpPr>
        <p:spPr>
          <a:xfrm>
            <a:off x="1335875" y="2516123"/>
            <a:ext cx="1558440" cy="523220"/>
          </a:xfrm>
          <a:prstGeom prst="rect">
            <a:avLst/>
          </a:prstGeom>
          <a:noFill/>
        </p:spPr>
        <p:txBody>
          <a:bodyPr wrap="none" rtlCol="0">
            <a:spAutoFit/>
          </a:bodyPr>
          <a:lstStyle/>
          <a:p>
            <a:r>
              <a:rPr lang="it-IT" sz="2800" b="1" u="sng" dirty="0"/>
              <a:t>Duration</a:t>
            </a:r>
            <a:endParaRPr lang="en-GB" sz="2800" b="1" u="sng" dirty="0"/>
          </a:p>
        </p:txBody>
      </p:sp>
      <p:sp>
        <p:nvSpPr>
          <p:cNvPr id="14" name="CasellaDiTesto 13">
            <a:extLst>
              <a:ext uri="{FF2B5EF4-FFF2-40B4-BE49-F238E27FC236}">
                <a16:creationId xmlns:a16="http://schemas.microsoft.com/office/drawing/2014/main" id="{7273BA81-1F12-CAD1-DFEB-EAD42CE832CA}"/>
              </a:ext>
            </a:extLst>
          </p:cNvPr>
          <p:cNvSpPr txBox="1"/>
          <p:nvPr/>
        </p:nvSpPr>
        <p:spPr>
          <a:xfrm>
            <a:off x="5634395" y="4049496"/>
            <a:ext cx="1101584" cy="523220"/>
          </a:xfrm>
          <a:prstGeom prst="rect">
            <a:avLst/>
          </a:prstGeom>
          <a:noFill/>
        </p:spPr>
        <p:txBody>
          <a:bodyPr wrap="none" rtlCol="0">
            <a:spAutoFit/>
          </a:bodyPr>
          <a:lstStyle/>
          <a:p>
            <a:r>
              <a:rPr lang="it-IT" sz="2800" b="1" u="sng" dirty="0"/>
              <a:t>Speed</a:t>
            </a:r>
            <a:endParaRPr lang="en-GB" sz="2800" b="1" u="sng" dirty="0"/>
          </a:p>
        </p:txBody>
      </p:sp>
      <p:pic>
        <p:nvPicPr>
          <p:cNvPr id="3" name="Immagine 2" descr="Immagine che contiene testo, diagramma, Diagramma, schermata&#10;&#10;Descrizione generata automaticamente">
            <a:extLst>
              <a:ext uri="{FF2B5EF4-FFF2-40B4-BE49-F238E27FC236}">
                <a16:creationId xmlns:a16="http://schemas.microsoft.com/office/drawing/2014/main" id="{895A79FC-E9E5-F407-6218-FAAA5499F7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4574" y="2319465"/>
            <a:ext cx="4709010" cy="3139340"/>
          </a:xfrm>
          <a:prstGeom prst="rect">
            <a:avLst/>
          </a:prstGeom>
        </p:spPr>
      </p:pic>
      <p:pic>
        <p:nvPicPr>
          <p:cNvPr id="5" name="Immagine 4" descr="Immagine che contiene testo, diagramma, Diagramma, schermata&#10;&#10;Descrizione generata automaticamente">
            <a:extLst>
              <a:ext uri="{FF2B5EF4-FFF2-40B4-BE49-F238E27FC236}">
                <a16:creationId xmlns:a16="http://schemas.microsoft.com/office/drawing/2014/main" id="{CC72D87F-3A6A-0A79-FAE5-187465E16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1" y="2319465"/>
            <a:ext cx="4709010" cy="3139340"/>
          </a:xfrm>
          <a:prstGeom prst="rect">
            <a:avLst/>
          </a:prstGeom>
        </p:spPr>
      </p:pic>
      <p:pic>
        <p:nvPicPr>
          <p:cNvPr id="7" name="Immagine 6" descr="Immagine che contiene diagramma, testo, Diagramma, schermata&#10;&#10;Descrizione generata automaticamente">
            <a:extLst>
              <a:ext uri="{FF2B5EF4-FFF2-40B4-BE49-F238E27FC236}">
                <a16:creationId xmlns:a16="http://schemas.microsoft.com/office/drawing/2014/main" id="{FBE75E7C-1859-803C-557E-50ADA54426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2652" y="3637310"/>
            <a:ext cx="4709010" cy="3139340"/>
          </a:xfrm>
          <a:prstGeom prst="rect">
            <a:avLst/>
          </a:prstGeom>
        </p:spPr>
      </p:pic>
    </p:spTree>
    <p:extLst>
      <p:ext uri="{BB962C8B-B14F-4D97-AF65-F5344CB8AC3E}">
        <p14:creationId xmlns:p14="http://schemas.microsoft.com/office/powerpoint/2010/main" val="10670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908B84-B985-3C98-5650-A9807F8AE54E}"/>
              </a:ext>
            </a:extLst>
          </p:cNvPr>
          <p:cNvSpPr>
            <a:spLocks noGrp="1"/>
          </p:cNvSpPr>
          <p:nvPr>
            <p:ph type="title"/>
          </p:nvPr>
        </p:nvSpPr>
        <p:spPr>
          <a:xfrm>
            <a:off x="913795" y="60545"/>
            <a:ext cx="10353761" cy="1326321"/>
          </a:xfrm>
        </p:spPr>
        <p:txBody>
          <a:bodyPr>
            <a:normAutofit/>
          </a:bodyPr>
          <a:lstStyle/>
          <a:p>
            <a:r>
              <a:rPr lang="it-IT" sz="6000" dirty="0"/>
              <a:t>SUMMARY</a:t>
            </a:r>
            <a:endParaRPr lang="en-GB" sz="6000" dirty="0"/>
          </a:p>
        </p:txBody>
      </p:sp>
      <p:sp>
        <p:nvSpPr>
          <p:cNvPr id="3" name="Segnaposto contenuto 2">
            <a:extLst>
              <a:ext uri="{FF2B5EF4-FFF2-40B4-BE49-F238E27FC236}">
                <a16:creationId xmlns:a16="http://schemas.microsoft.com/office/drawing/2014/main" id="{D1B4FDCE-D209-63A5-EE3D-2FBD65E744C9}"/>
              </a:ext>
            </a:extLst>
          </p:cNvPr>
          <p:cNvSpPr>
            <a:spLocks noGrp="1"/>
          </p:cNvSpPr>
          <p:nvPr>
            <p:ph idx="1"/>
          </p:nvPr>
        </p:nvSpPr>
        <p:spPr>
          <a:xfrm>
            <a:off x="913795" y="1386866"/>
            <a:ext cx="10353762" cy="3695136"/>
          </a:xfrm>
        </p:spPr>
        <p:txBody>
          <a:bodyPr>
            <a:noAutofit/>
          </a:bodyPr>
          <a:lstStyle/>
          <a:p>
            <a:pPr algn="ctr"/>
            <a:r>
              <a:rPr lang="it-IT" sz="2800" dirty="0"/>
              <a:t>MINI-EUSO</a:t>
            </a:r>
          </a:p>
          <a:p>
            <a:pPr algn="ctr"/>
            <a:r>
              <a:rPr lang="it-IT" sz="2800" dirty="0"/>
              <a:t>METEORS &amp; INTERSTELLAR METEORS</a:t>
            </a:r>
          </a:p>
          <a:p>
            <a:pPr algn="ctr"/>
            <a:r>
              <a:rPr lang="it-IT" sz="2800" dirty="0"/>
              <a:t>NUCLEARITES</a:t>
            </a:r>
          </a:p>
          <a:p>
            <a:pPr algn="ctr"/>
            <a:r>
              <a:rPr lang="it-IT" sz="2800" dirty="0"/>
              <a:t>DATA ANALYSIS</a:t>
            </a:r>
          </a:p>
          <a:p>
            <a:pPr algn="ctr"/>
            <a:r>
              <a:rPr lang="en-GB" sz="2800" dirty="0"/>
              <a:t>INTERSTELLAR METEORS CANDIDATES</a:t>
            </a:r>
          </a:p>
          <a:p>
            <a:pPr algn="ctr"/>
            <a:r>
              <a:rPr lang="en-GB" sz="2800" dirty="0"/>
              <a:t>NUCLEARITES’ SIMULATION</a:t>
            </a:r>
          </a:p>
          <a:p>
            <a:pPr algn="ctr"/>
            <a:r>
              <a:rPr lang="en-GB" sz="2800" dirty="0"/>
              <a:t>CONCLUSIONS</a:t>
            </a:r>
          </a:p>
        </p:txBody>
      </p:sp>
    </p:spTree>
    <p:extLst>
      <p:ext uri="{BB962C8B-B14F-4D97-AF65-F5344CB8AC3E}">
        <p14:creationId xmlns:p14="http://schemas.microsoft.com/office/powerpoint/2010/main" val="20894591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7AB99BA7-4315-68C4-CCCA-0153AC774727}"/>
              </a:ext>
            </a:extLst>
          </p:cNvPr>
          <p:cNvSpPr>
            <a:spLocks noGrp="1"/>
          </p:cNvSpPr>
          <p:nvPr>
            <p:ph type="title"/>
          </p:nvPr>
        </p:nvSpPr>
        <p:spPr>
          <a:xfrm>
            <a:off x="919119" y="2765839"/>
            <a:ext cx="10353761" cy="1326321"/>
          </a:xfrm>
        </p:spPr>
        <p:txBody>
          <a:bodyPr>
            <a:noAutofit/>
          </a:bodyPr>
          <a:lstStyle/>
          <a:p>
            <a:r>
              <a:rPr lang="it-IT" sz="4000" dirty="0"/>
              <a:t>INTERSTELLAR METEORS CANDIDATES</a:t>
            </a:r>
            <a:endParaRPr lang="en-GB" sz="4000" dirty="0"/>
          </a:p>
        </p:txBody>
      </p:sp>
    </p:spTree>
    <p:extLst>
      <p:ext uri="{BB962C8B-B14F-4D97-AF65-F5344CB8AC3E}">
        <p14:creationId xmlns:p14="http://schemas.microsoft.com/office/powerpoint/2010/main" val="17251135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A35AE0-88C0-4C86-3CD3-D26E938056A4}"/>
              </a:ext>
            </a:extLst>
          </p:cNvPr>
          <p:cNvSpPr>
            <a:spLocks noGrp="1"/>
          </p:cNvSpPr>
          <p:nvPr>
            <p:ph type="title"/>
          </p:nvPr>
        </p:nvSpPr>
        <p:spPr>
          <a:xfrm>
            <a:off x="143435" y="-195094"/>
            <a:ext cx="12191999" cy="1326321"/>
          </a:xfrm>
        </p:spPr>
        <p:txBody>
          <a:bodyPr/>
          <a:lstStyle/>
          <a:p>
            <a:r>
              <a:rPr lang="en-GB" dirty="0"/>
              <a:t>Apparent → Geocentric →Heliocentric</a:t>
            </a:r>
          </a:p>
        </p:txBody>
      </p:sp>
      <p:sp>
        <p:nvSpPr>
          <p:cNvPr id="4" name="Segnaposto numero diapositiva 3">
            <a:extLst>
              <a:ext uri="{FF2B5EF4-FFF2-40B4-BE49-F238E27FC236}">
                <a16:creationId xmlns:a16="http://schemas.microsoft.com/office/drawing/2014/main" id="{91BA9FFA-0F5A-0166-5137-677269434D2B}"/>
              </a:ext>
            </a:extLst>
          </p:cNvPr>
          <p:cNvSpPr>
            <a:spLocks noGrp="1"/>
          </p:cNvSpPr>
          <p:nvPr>
            <p:ph type="sldNum" sz="quarter" idx="12"/>
          </p:nvPr>
        </p:nvSpPr>
        <p:spPr>
          <a:xfrm>
            <a:off x="11507069" y="6478127"/>
            <a:ext cx="684931" cy="379873"/>
          </a:xfrm>
        </p:spPr>
        <p:txBody>
          <a:bodyPr/>
          <a:lstStyle/>
          <a:p>
            <a:fld id="{82DEF687-A828-439A-AF0F-CFD58D36A8D4}" type="slidenum">
              <a:rPr lang="en-GB" sz="1600" smtClean="0"/>
              <a:t>21</a:t>
            </a:fld>
            <a:endParaRPr lang="en-GB" sz="1600"/>
          </a:p>
        </p:txBody>
      </p:sp>
      <mc:AlternateContent xmlns:mc="http://schemas.openxmlformats.org/markup-compatibility/2006" xmlns:a14="http://schemas.microsoft.com/office/drawing/2010/main">
        <mc:Choice Requires="a14">
          <p:sp>
            <p:nvSpPr>
              <p:cNvPr id="5" name="CasellaDiTesto 3">
                <a:extLst>
                  <a:ext uri="{FF2B5EF4-FFF2-40B4-BE49-F238E27FC236}">
                    <a16:creationId xmlns:a16="http://schemas.microsoft.com/office/drawing/2014/main" id="{18DE9A91-404B-8B89-BDE5-FB15331E469F}"/>
                  </a:ext>
                </a:extLst>
              </p:cNvPr>
              <p:cNvSpPr txBox="1"/>
              <p:nvPr/>
            </p:nvSpPr>
            <p:spPr>
              <a:xfrm>
                <a:off x="488254" y="1571408"/>
                <a:ext cx="10461523" cy="4656339"/>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600"/>
                  </a:spcAft>
                  <a:buClrTx/>
                  <a:buSzTx/>
                  <a:buFont typeface="+mj-lt"/>
                  <a:buAutoNum type="arabicPeriod"/>
                  <a:tabLst/>
                  <a:defRPr/>
                </a:pPr>
                <a:r>
                  <a:rPr kumimoji="0" lang="it-IT" sz="2200" b="1" i="0" u="none" strike="noStrike" kern="1200" cap="none" spc="0" normalizeH="0" baseline="0" noProof="0" dirty="0">
                    <a:ln>
                      <a:noFill/>
                    </a:ln>
                    <a:solidFill>
                      <a:schemeClr val="tx1"/>
                    </a:solidFill>
                    <a:effectLst/>
                    <a:uLnTx/>
                    <a:uFillTx/>
                    <a:latin typeface="TimesLTStd-Roman"/>
                  </a:rPr>
                  <a:t>Observation</a:t>
                </a:r>
                <a:r>
                  <a:rPr kumimoji="0" lang="it-IT" sz="2200" b="0" i="0" u="none" strike="noStrike" kern="1200" cap="none" spc="0" normalizeH="0" baseline="0" noProof="0" dirty="0">
                    <a:ln>
                      <a:noFill/>
                    </a:ln>
                    <a:solidFill>
                      <a:schemeClr val="tx1"/>
                    </a:solidFill>
                    <a:effectLst/>
                    <a:uLnTx/>
                    <a:uFillTx/>
                    <a:latin typeface="TimesLTStd-Roman"/>
                  </a:rPr>
                  <a:t>: </a:t>
                </a:r>
                <a14:m>
                  <m:oMath xmlns:m="http://schemas.openxmlformats.org/officeDocument/2006/math">
                    <m:d>
                      <m:dPr>
                        <m:ctrlP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ctrlPr>
                      </m:dPr>
                      <m:e>
                        <m:sSub>
                          <m:sSubPr>
                            <m:ctrlP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𝑣</m:t>
                            </m:r>
                          </m:e>
                          <m: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m:t>
                            </m:r>
                          </m:sub>
                        </m:s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 </m:t>
                        </m:r>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𝛼</m:t>
                        </m:r>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 </m:t>
                        </m:r>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𝛿</m:t>
                        </m:r>
                      </m:e>
                    </m:d>
                  </m:oMath>
                </a14:m>
                <a:br>
                  <a:rPr kumimoji="0" lang="it-IT" sz="2200" b="0" i="0" u="none" strike="noStrike" kern="1200" cap="none" spc="0" normalizeH="0" baseline="0" noProof="0" dirty="0">
                    <a:ln>
                      <a:noFill/>
                    </a:ln>
                    <a:solidFill>
                      <a:schemeClr val="tx1"/>
                    </a:solidFill>
                    <a:effectLst/>
                    <a:uLnTx/>
                    <a:uFillTx/>
                    <a:latin typeface="TimesLTStd-Roman"/>
                  </a:rPr>
                </a:br>
                <a:endParaRPr kumimoji="0" lang="it-IT" sz="2200" b="0" i="0" u="none" strike="noStrike" kern="1200" cap="none" spc="0" normalizeH="0" baseline="0" noProof="0" dirty="0">
                  <a:ln>
                    <a:noFill/>
                  </a:ln>
                  <a:solidFill>
                    <a:schemeClr val="tx1"/>
                  </a:solidFill>
                  <a:effectLst/>
                  <a:uLnTx/>
                  <a:uFillTx/>
                  <a:latin typeface="TimesLTStd-Roman"/>
                </a:endParaRPr>
              </a:p>
              <a:p>
                <a:pPr marL="457200" marR="0" lvl="0" indent="-457200" algn="l" defTabSz="914400" rtl="0" eaLnBrk="1" fontAlgn="auto" latinLnBrk="0" hangingPunct="1">
                  <a:lnSpc>
                    <a:spcPct val="100000"/>
                  </a:lnSpc>
                  <a:spcBef>
                    <a:spcPts val="0"/>
                  </a:spcBef>
                  <a:spcAft>
                    <a:spcPts val="600"/>
                  </a:spcAft>
                  <a:buClrTx/>
                  <a:buSzTx/>
                  <a:buFont typeface="+mj-lt"/>
                  <a:buAutoNum type="arabicPeriod"/>
                  <a:tabLst/>
                  <a:defRPr/>
                </a:pPr>
                <a:r>
                  <a:rPr kumimoji="0" lang="it-IT" sz="2200" b="1" i="0" u="none" strike="noStrike" kern="1200" cap="none" spc="0" normalizeH="0" baseline="0" noProof="0" dirty="0">
                    <a:ln>
                      <a:noFill/>
                    </a:ln>
                    <a:solidFill>
                      <a:schemeClr val="tx1"/>
                    </a:solidFill>
                    <a:effectLst/>
                    <a:uLnTx/>
                    <a:uFillTx/>
                    <a:latin typeface="TimesLTStd-Roman"/>
                  </a:rPr>
                  <a:t>(</a:t>
                </a:r>
                <a:r>
                  <a:rPr kumimoji="0" lang="it-IT" sz="2200" b="1" i="0" u="none" strike="noStrike" kern="1200" cap="none" spc="0" normalizeH="0" baseline="0" noProof="0" dirty="0" err="1">
                    <a:ln>
                      <a:noFill/>
                    </a:ln>
                    <a:solidFill>
                      <a:schemeClr val="tx1"/>
                    </a:solidFill>
                    <a:effectLst/>
                    <a:uLnTx/>
                    <a:uFillTx/>
                    <a:latin typeface="TimesLTStd-Roman"/>
                  </a:rPr>
                  <a:t>Correction</a:t>
                </a:r>
                <a:r>
                  <a:rPr kumimoji="0" lang="it-IT" sz="2200" b="1" i="0" u="none" strike="noStrike" kern="1200" cap="none" spc="0" normalizeH="0" baseline="0" noProof="0" dirty="0">
                    <a:ln>
                      <a:noFill/>
                    </a:ln>
                    <a:solidFill>
                      <a:schemeClr val="tx1"/>
                    </a:solidFill>
                    <a:effectLst/>
                    <a:uLnTx/>
                    <a:uFillTx/>
                    <a:latin typeface="TimesLTStd-Roman"/>
                  </a:rPr>
                  <a:t> for </a:t>
                </a:r>
                <a:r>
                  <a:rPr kumimoji="0" lang="it-IT" sz="2200" b="1" i="0" u="none" strike="noStrike" kern="1200" cap="none" spc="0" normalizeH="0" baseline="0" noProof="0" dirty="0" err="1">
                    <a:ln>
                      <a:noFill/>
                    </a:ln>
                    <a:solidFill>
                      <a:schemeClr val="tx1"/>
                    </a:solidFill>
                    <a:effectLst/>
                    <a:uLnTx/>
                    <a:uFillTx/>
                    <a:latin typeface="TimesLTStd-Roman"/>
                  </a:rPr>
                  <a:t>Earth’s</a:t>
                </a:r>
                <a:r>
                  <a:rPr kumimoji="0" lang="it-IT" sz="2200" b="1" i="0" u="none" strike="noStrike" kern="1200" cap="none" spc="0" normalizeH="0" baseline="0" noProof="0" dirty="0">
                    <a:ln>
                      <a:noFill/>
                    </a:ln>
                    <a:solidFill>
                      <a:schemeClr val="tx1"/>
                    </a:solidFill>
                    <a:effectLst/>
                    <a:uLnTx/>
                    <a:uFillTx/>
                    <a:latin typeface="TimesLTStd-Roman"/>
                  </a:rPr>
                  <a:t> </a:t>
                </a:r>
                <a:r>
                  <a:rPr kumimoji="0" lang="it-IT" sz="2200" b="1" i="0" u="none" strike="noStrike" kern="1200" cap="none" spc="0" normalizeH="0" baseline="0" noProof="0" dirty="0" err="1">
                    <a:ln>
                      <a:noFill/>
                    </a:ln>
                    <a:solidFill>
                      <a:schemeClr val="tx1"/>
                    </a:solidFill>
                    <a:effectLst/>
                    <a:uLnTx/>
                    <a:uFillTx/>
                    <a:latin typeface="TimesLTStd-Roman"/>
                  </a:rPr>
                  <a:t>rotation</a:t>
                </a:r>
                <a:r>
                  <a:rPr kumimoji="0" lang="it-IT" sz="2200" b="1" i="0" u="none" strike="noStrike" kern="1200" cap="none" spc="0" normalizeH="0" baseline="0" noProof="0" dirty="0">
                    <a:ln>
                      <a:noFill/>
                    </a:ln>
                    <a:solidFill>
                      <a:schemeClr val="tx1"/>
                    </a:solidFill>
                    <a:effectLst/>
                    <a:uLnTx/>
                    <a:uFillTx/>
                    <a:latin typeface="TimesLTStd-Roman"/>
                  </a:rPr>
                  <a:t>)</a:t>
                </a:r>
                <a:br>
                  <a:rPr kumimoji="0" lang="it-IT" sz="2200" b="0" i="0" u="none" strike="noStrike" kern="1200" cap="none" spc="0" normalizeH="0" baseline="0" noProof="0" dirty="0">
                    <a:ln>
                      <a:noFill/>
                    </a:ln>
                    <a:solidFill>
                      <a:schemeClr val="tx1"/>
                    </a:solidFill>
                    <a:effectLst/>
                    <a:uLnTx/>
                    <a:uFillTx/>
                    <a:latin typeface="TimesLTStd-Roman"/>
                  </a:rPr>
                </a:br>
                <a:endParaRPr kumimoji="0" lang="it-IT" sz="2200" b="0" i="0" u="none" strike="noStrike" kern="1200" cap="none" spc="0" normalizeH="0" baseline="0" noProof="0" dirty="0">
                  <a:ln>
                    <a:noFill/>
                  </a:ln>
                  <a:solidFill>
                    <a:schemeClr val="tx1"/>
                  </a:solidFill>
                  <a:effectLst/>
                  <a:uLnTx/>
                  <a:uFillTx/>
                  <a:latin typeface="TimesLTStd-Roman"/>
                </a:endParaRPr>
              </a:p>
              <a:p>
                <a:pPr marL="457200" marR="0" lvl="0" indent="-457200" algn="l" defTabSz="914400" rtl="0" eaLnBrk="1" fontAlgn="auto" latinLnBrk="0" hangingPunct="1">
                  <a:lnSpc>
                    <a:spcPct val="100000"/>
                  </a:lnSpc>
                  <a:spcBef>
                    <a:spcPts val="0"/>
                  </a:spcBef>
                  <a:spcAft>
                    <a:spcPts val="600"/>
                  </a:spcAft>
                  <a:buClrTx/>
                  <a:buSzTx/>
                  <a:buFont typeface="+mj-lt"/>
                  <a:buAutoNum type="arabicPeriod"/>
                  <a:tabLst/>
                  <a:defRPr/>
                </a:pPr>
                <a:r>
                  <a:rPr kumimoji="0" lang="it-IT" sz="2200" b="1" i="0" u="none" strike="noStrike" kern="1200" cap="none" spc="0" normalizeH="0" baseline="0" noProof="0" dirty="0" err="1">
                    <a:ln>
                      <a:noFill/>
                    </a:ln>
                    <a:solidFill>
                      <a:schemeClr val="tx1"/>
                    </a:solidFill>
                    <a:effectLst/>
                    <a:uLnTx/>
                    <a:uFillTx/>
                    <a:latin typeface="TimesLTStd-Roman"/>
                  </a:rPr>
                  <a:t>Correcting</a:t>
                </a:r>
                <a:r>
                  <a:rPr kumimoji="0" lang="it-IT" sz="2200" b="1" i="0" u="none" strike="noStrike" kern="1200" cap="none" spc="0" normalizeH="0" baseline="0" noProof="0" dirty="0">
                    <a:ln>
                      <a:noFill/>
                    </a:ln>
                    <a:solidFill>
                      <a:schemeClr val="tx1"/>
                    </a:solidFill>
                    <a:effectLst/>
                    <a:uLnTx/>
                    <a:uFillTx/>
                    <a:latin typeface="TimesLTStd-Roman"/>
                  </a:rPr>
                  <a:t> for </a:t>
                </a:r>
                <a:r>
                  <a:rPr kumimoji="0" lang="it-IT" sz="2200" b="1" i="0" u="none" strike="noStrike" kern="1200" cap="none" spc="0" normalizeH="0" baseline="0" noProof="0" dirty="0" err="1">
                    <a:ln>
                      <a:noFill/>
                    </a:ln>
                    <a:solidFill>
                      <a:schemeClr val="tx1"/>
                    </a:solidFill>
                    <a:effectLst/>
                    <a:uLnTx/>
                    <a:uFillTx/>
                    <a:latin typeface="TimesLTStd-Roman"/>
                  </a:rPr>
                  <a:t>Earth’s</a:t>
                </a:r>
                <a:r>
                  <a:rPr kumimoji="0" lang="it-IT" sz="2200" b="1" i="0" u="none" strike="noStrike" kern="1200" cap="none" spc="0" normalizeH="0" baseline="0" noProof="0" dirty="0">
                    <a:ln>
                      <a:noFill/>
                    </a:ln>
                    <a:solidFill>
                      <a:schemeClr val="tx1"/>
                    </a:solidFill>
                    <a:effectLst/>
                    <a:uLnTx/>
                    <a:uFillTx/>
                    <a:latin typeface="TimesLTStd-Roman"/>
                  </a:rPr>
                  <a:t> </a:t>
                </a:r>
                <a:r>
                  <a:rPr kumimoji="0" lang="it-IT" sz="2200" b="1" i="0" u="none" strike="noStrike" kern="1200" cap="none" spc="0" normalizeH="0" baseline="0" noProof="0" dirty="0" err="1">
                    <a:ln>
                      <a:noFill/>
                    </a:ln>
                    <a:solidFill>
                      <a:schemeClr val="tx1"/>
                    </a:solidFill>
                    <a:effectLst/>
                    <a:uLnTx/>
                    <a:uFillTx/>
                    <a:latin typeface="TimesLTStd-Roman"/>
                  </a:rPr>
                  <a:t>gravitational</a:t>
                </a:r>
                <a:r>
                  <a:rPr kumimoji="0" lang="it-IT" sz="2200" b="1" i="0" u="none" strike="noStrike" kern="1200" cap="none" spc="0" normalizeH="0" baseline="0" noProof="0" dirty="0">
                    <a:ln>
                      <a:noFill/>
                    </a:ln>
                    <a:solidFill>
                      <a:schemeClr val="tx1"/>
                    </a:solidFill>
                    <a:effectLst/>
                    <a:uLnTx/>
                    <a:uFillTx/>
                    <a:latin typeface="TimesLTStd-Roman"/>
                  </a:rPr>
                  <a:t> </a:t>
                </a:r>
                <a:r>
                  <a:rPr kumimoji="0" lang="it-IT" sz="2200" b="1" i="0" u="none" strike="noStrike" kern="1200" cap="none" spc="0" normalizeH="0" baseline="0" noProof="0" dirty="0" err="1">
                    <a:ln>
                      <a:noFill/>
                    </a:ln>
                    <a:solidFill>
                      <a:schemeClr val="tx1"/>
                    </a:solidFill>
                    <a:effectLst/>
                    <a:uLnTx/>
                    <a:uFillTx/>
                    <a:latin typeface="TimesLTStd-Roman"/>
                  </a:rPr>
                  <a:t>attraction</a:t>
                </a:r>
                <a:r>
                  <a:rPr kumimoji="0" lang="it-IT" sz="2200" b="0" i="0" u="none" strike="noStrike" kern="1200" cap="none" spc="0" normalizeH="0" baseline="0" noProof="0" dirty="0">
                    <a:ln>
                      <a:noFill/>
                    </a:ln>
                    <a:solidFill>
                      <a:schemeClr val="tx1"/>
                    </a:solidFill>
                    <a:effectLst/>
                    <a:uLnTx/>
                    <a:uFillTx/>
                    <a:latin typeface="TimesLTStd-Roman"/>
                  </a:rPr>
                  <a:t>: </a:t>
                </a:r>
                <a14:m>
                  <m:oMath xmlns:m="http://schemas.openxmlformats.org/officeDocument/2006/math">
                    <m:d>
                      <m:dPr>
                        <m:ctrlP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ctrlPr>
                      </m:dPr>
                      <m:e>
                        <m:sSub>
                          <m:sSubPr>
                            <m:ctrlP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𝑣</m:t>
                            </m:r>
                          </m:e>
                          <m: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𝑔</m:t>
                            </m:r>
                          </m:sub>
                        </m:s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 </m:t>
                        </m:r>
                        <m:sSub>
                          <m:sSubPr>
                            <m:ctrlP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𝛼</m:t>
                            </m:r>
                          </m:e>
                          <m: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𝑔</m:t>
                            </m:r>
                          </m:sub>
                        </m:s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 </m:t>
                        </m:r>
                        <m:sSub>
                          <m:sSubPr>
                            <m:ctrlP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𝛿</m:t>
                            </m:r>
                          </m:e>
                          <m: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𝑔</m:t>
                            </m:r>
                          </m:sub>
                        </m:sSub>
                      </m:e>
                    </m:d>
                  </m:oMath>
                </a14:m>
                <a:br>
                  <a:rPr kumimoji="0" lang="it-IT" sz="2200" b="0" i="0" u="none" strike="noStrike" kern="1200" cap="none" spc="0" normalizeH="0" baseline="0" noProof="0" dirty="0">
                    <a:ln>
                      <a:noFill/>
                    </a:ln>
                    <a:solidFill>
                      <a:schemeClr val="tx1"/>
                    </a:solidFill>
                    <a:effectLst/>
                    <a:uLnTx/>
                    <a:uFillTx/>
                    <a:latin typeface="TimesLTStd-Roman"/>
                  </a:rPr>
                </a:br>
                <a14:m>
                  <m:oMath xmlns:m="http://schemas.openxmlformats.org/officeDocument/2006/math">
                    <m:d>
                      <m:dPr>
                        <m:ctrlP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ctrlPr>
                      </m:dPr>
                      <m:e>
                        <m:sSub>
                          <m:sSubPr>
                            <m:ctrlP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ctrlPr>
                          </m:sSubPr>
                          <m:e>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𝑣</m:t>
                            </m:r>
                          </m:e>
                          <m:sub>
                            <m:r>
                              <a:rPr kumimoji="0" lang="it-IT" sz="22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rPr>
                              <m:t>∞</m:t>
                            </m:r>
                          </m:sub>
                        </m:sSub>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 </m:t>
                        </m:r>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𝛼</m:t>
                        </m:r>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 </m:t>
                        </m:r>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𝛿</m:t>
                        </m:r>
                      </m:e>
                    </m:d>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 →</m:t>
                    </m:r>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m:t>
                    </m:r>
                    <m:sSub>
                      <m:sSubPr>
                        <m:ctrlP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ctrlPr>
                      </m:sSubPr>
                      <m:e>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𝑣</m:t>
                        </m:r>
                      </m:e>
                      <m:sub>
                        <m:r>
                          <a:rPr kumimoji="0" lang="it-IT" sz="22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rPr>
                          <m:t>∞</m:t>
                        </m:r>
                      </m:sub>
                    </m:sSub>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 </m:t>
                    </m:r>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𝑎</m:t>
                    </m:r>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 </m:t>
                    </m:r>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𝑧</m:t>
                    </m:r>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m:t>
                    </m:r>
                  </m:oMath>
                </a14:m>
                <a:r>
                  <a:rPr kumimoji="0" lang="it-IT" sz="2200" b="0" i="0" u="none" strike="noStrike" kern="1200" cap="none" spc="0" normalizeH="0" baseline="0" noProof="0" dirty="0">
                    <a:ln>
                      <a:noFill/>
                    </a:ln>
                    <a:solidFill>
                      <a:schemeClr val="tx1"/>
                    </a:solidFill>
                    <a:effectLst/>
                    <a:uLnTx/>
                    <a:uFillTx/>
                    <a:latin typeface="TimesLTStd-Roman"/>
                  </a:rPr>
                  <a:t> equatorial to </a:t>
                </a:r>
                <a:r>
                  <a:rPr kumimoji="0" lang="it-IT" sz="2200" b="0" i="0" u="none" strike="noStrike" kern="1200" cap="none" spc="0" normalizeH="0" baseline="0" noProof="0" dirty="0" err="1">
                    <a:ln>
                      <a:noFill/>
                    </a:ln>
                    <a:solidFill>
                      <a:schemeClr val="tx1"/>
                    </a:solidFill>
                    <a:effectLst/>
                    <a:uLnTx/>
                    <a:uFillTx/>
                    <a:latin typeface="TimesLTStd-Roman"/>
                  </a:rPr>
                  <a:t>horizontal</a:t>
                </a:r>
                <a:br>
                  <a:rPr kumimoji="0" lang="it-IT" sz="2200" b="0" i="0" u="none" strike="noStrike" kern="1200" cap="none" spc="0" normalizeH="0" baseline="0" noProof="0" dirty="0">
                    <a:ln>
                      <a:noFill/>
                    </a:ln>
                    <a:solidFill>
                      <a:schemeClr val="tx1"/>
                    </a:solidFill>
                    <a:effectLst/>
                    <a:uLnTx/>
                    <a:uFillTx/>
                    <a:latin typeface="TimesLTStd-Roman"/>
                  </a:rPr>
                </a:br>
                <a:br>
                  <a:rPr kumimoji="0" lang="it-IT" sz="2200" b="0" i="0" u="none" strike="noStrike" kern="1200" cap="none" spc="0" normalizeH="0" baseline="0" noProof="0" dirty="0">
                    <a:ln>
                      <a:noFill/>
                    </a:ln>
                    <a:solidFill>
                      <a:schemeClr val="tx1"/>
                    </a:solidFill>
                    <a:effectLst/>
                    <a:uLnTx/>
                    <a:uFillTx/>
                    <a:latin typeface="TimesLTStd-Roman"/>
                  </a:rPr>
                </a:br>
                <a14:m>
                  <m:oMath xmlns:m="http://schemas.openxmlformats.org/officeDocument/2006/math">
                    <m:d>
                      <m:dPr>
                        <m:ctrlP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ctrlPr>
                      </m:dPr>
                      <m:e>
                        <m:sSub>
                          <m:sSubPr>
                            <m:ctrlP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𝑣</m:t>
                            </m:r>
                          </m:e>
                          <m: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𝑔</m:t>
                            </m:r>
                          </m:sub>
                        </m:s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m:t>
                        </m:r>
                        <m:sSub>
                          <m:sSubPr>
                            <m:ctrlP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𝑎</m:t>
                            </m:r>
                          </m:e>
                          <m: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𝑔</m:t>
                            </m:r>
                          </m:sub>
                        </m:s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m:t>
                        </m:r>
                        <m:sSub>
                          <m:sSubPr>
                            <m:ctrlP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𝑧</m:t>
                            </m:r>
                          </m:e>
                          <m: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𝑔</m:t>
                            </m:r>
                          </m:sub>
                        </m:sSub>
                      </m:e>
                    </m:d>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m:t>
                    </m:r>
                    <m:d>
                      <m:dPr>
                        <m:ctrlP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ctrlPr>
                      </m:dPr>
                      <m:e>
                        <m:sSub>
                          <m:sSubPr>
                            <m:ctrlP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ctrlPr>
                          </m:sSubPr>
                          <m:e>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𝑣</m:t>
                            </m:r>
                          </m:e>
                          <m:sub>
                            <m:r>
                              <a:rPr kumimoji="0" lang="it-IT" sz="22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rPr>
                              <m:t>𝑔</m:t>
                            </m:r>
                          </m:sub>
                        </m:sSub>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 </m:t>
                        </m:r>
                        <m:sSub>
                          <m:sSubPr>
                            <m:ctrlP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ctrlPr>
                          </m:sSubPr>
                          <m:e>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𝛼</m:t>
                            </m:r>
                          </m:e>
                          <m:sub>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𝑔</m:t>
                            </m:r>
                          </m:sub>
                        </m:sSub>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 </m:t>
                        </m:r>
                        <m:sSub>
                          <m:sSubPr>
                            <m:ctrlP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ctrlPr>
                          </m:sSubPr>
                          <m:e>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𝛿</m:t>
                            </m:r>
                          </m:e>
                          <m:sub>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𝑔</m:t>
                            </m:r>
                          </m:sub>
                        </m:sSub>
                      </m:e>
                    </m:d>
                  </m:oMath>
                </a14:m>
                <a:r>
                  <a:rPr kumimoji="0" lang="it-IT" sz="2200" b="0" i="0" u="none" strike="noStrike" kern="1200" cap="none" spc="0" normalizeH="0" baseline="0" noProof="0" dirty="0">
                    <a:ln>
                      <a:noFill/>
                    </a:ln>
                    <a:solidFill>
                      <a:schemeClr val="tx1"/>
                    </a:solidFill>
                    <a:effectLst/>
                    <a:uLnTx/>
                    <a:uFillTx/>
                    <a:latin typeface="TimesLTStd-Roman"/>
                  </a:rPr>
                  <a:t> </a:t>
                </a:r>
                <a:r>
                  <a:rPr kumimoji="0" lang="it-IT" sz="2200" b="0" i="0" u="none" strike="noStrike" kern="1200" cap="none" spc="0" normalizeH="0" baseline="0" noProof="0" dirty="0" err="1">
                    <a:ln>
                      <a:noFill/>
                    </a:ln>
                    <a:solidFill>
                      <a:schemeClr val="tx1"/>
                    </a:solidFill>
                    <a:effectLst/>
                    <a:uLnTx/>
                    <a:uFillTx/>
                    <a:latin typeface="TimesLTStd-Roman"/>
                  </a:rPr>
                  <a:t>horizontal</a:t>
                </a:r>
                <a:r>
                  <a:rPr kumimoji="0" lang="it-IT" sz="2200" b="0" i="0" u="none" strike="noStrike" kern="1200" cap="none" spc="0" normalizeH="0" baseline="0" noProof="0" dirty="0">
                    <a:ln>
                      <a:noFill/>
                    </a:ln>
                    <a:solidFill>
                      <a:schemeClr val="tx1"/>
                    </a:solidFill>
                    <a:effectLst/>
                    <a:uLnTx/>
                    <a:uFillTx/>
                    <a:latin typeface="TimesLTStd-Roman"/>
                  </a:rPr>
                  <a:t> to </a:t>
                </a:r>
                <a:r>
                  <a:rPr kumimoji="0" lang="it-IT" sz="2200" b="0" i="0" u="none" strike="noStrike" kern="1200" cap="none" spc="0" normalizeH="0" baseline="0" noProof="0" dirty="0" err="1">
                    <a:ln>
                      <a:noFill/>
                    </a:ln>
                    <a:solidFill>
                      <a:schemeClr val="tx1"/>
                    </a:solidFill>
                    <a:effectLst/>
                    <a:uLnTx/>
                    <a:uFillTx/>
                    <a:latin typeface="TimesLTStd-Roman"/>
                  </a:rPr>
                  <a:t>equatorial</a:t>
                </a:r>
                <a:endParaRPr kumimoji="0" lang="it-IT" sz="2200" b="0" i="0" u="none" strike="noStrike" kern="1200" cap="none" spc="0" normalizeH="0" baseline="0" noProof="0" dirty="0">
                  <a:ln>
                    <a:noFill/>
                  </a:ln>
                  <a:solidFill>
                    <a:schemeClr val="tx1"/>
                  </a:solidFill>
                  <a:effectLst/>
                  <a:uLnTx/>
                  <a:uFillTx/>
                  <a:latin typeface="TimesLTStd-Roman"/>
                </a:endParaRPr>
              </a:p>
              <a:p>
                <a:pPr marL="457200" marR="0" lvl="0" indent="-457200" algn="l" defTabSz="914400" rtl="0" eaLnBrk="1" fontAlgn="auto" latinLnBrk="0" hangingPunct="1">
                  <a:lnSpc>
                    <a:spcPct val="100000"/>
                  </a:lnSpc>
                  <a:spcBef>
                    <a:spcPts val="0"/>
                  </a:spcBef>
                  <a:spcAft>
                    <a:spcPts val="600"/>
                  </a:spcAft>
                  <a:buClrTx/>
                  <a:buSzTx/>
                  <a:buFont typeface="+mj-lt"/>
                  <a:buAutoNum type="arabicPeriod"/>
                  <a:tabLst/>
                  <a:defRPr/>
                </a:pPr>
                <a:endParaRPr kumimoji="0" lang="it-IT" sz="2200" b="0" i="0" u="none" strike="noStrike" kern="1200" cap="none" spc="0" normalizeH="0" baseline="0" noProof="0" dirty="0">
                  <a:ln>
                    <a:noFill/>
                  </a:ln>
                  <a:solidFill>
                    <a:schemeClr val="tx1"/>
                  </a:solidFill>
                  <a:effectLst/>
                  <a:uLnTx/>
                  <a:uFillTx/>
                  <a:latin typeface="TimesLTStd-Roman"/>
                </a:endParaRPr>
              </a:p>
              <a:p>
                <a:pPr marL="457200" marR="0" lvl="0" indent="-457200" algn="l" defTabSz="914400" rtl="0" eaLnBrk="1" fontAlgn="auto" latinLnBrk="0" hangingPunct="1">
                  <a:lnSpc>
                    <a:spcPct val="100000"/>
                  </a:lnSpc>
                  <a:spcBef>
                    <a:spcPts val="0"/>
                  </a:spcBef>
                  <a:spcAft>
                    <a:spcPts val="600"/>
                  </a:spcAft>
                  <a:buClrTx/>
                  <a:buSzTx/>
                  <a:buFont typeface="+mj-lt"/>
                  <a:buAutoNum type="arabicPeriod"/>
                  <a:tabLst/>
                  <a:defRPr/>
                </a:pPr>
                <a:r>
                  <a:rPr kumimoji="0" lang="it-IT" sz="2200" b="1" i="0" u="none" strike="noStrike" kern="1200" cap="none" spc="0" normalizeH="0" baseline="0" noProof="0" dirty="0" err="1">
                    <a:ln>
                      <a:noFill/>
                    </a:ln>
                    <a:solidFill>
                      <a:schemeClr val="tx1"/>
                    </a:solidFill>
                    <a:effectLst/>
                    <a:uLnTx/>
                    <a:uFillTx/>
                    <a:latin typeface="TimesLTStd-Roman"/>
                  </a:rPr>
                  <a:t>Correcting</a:t>
                </a:r>
                <a:r>
                  <a:rPr kumimoji="0" lang="it-IT" sz="2200" b="1" i="0" u="none" strike="noStrike" kern="1200" cap="none" spc="0" normalizeH="0" baseline="0" noProof="0" dirty="0">
                    <a:ln>
                      <a:noFill/>
                    </a:ln>
                    <a:solidFill>
                      <a:schemeClr val="tx1"/>
                    </a:solidFill>
                    <a:effectLst/>
                    <a:uLnTx/>
                    <a:uFillTx/>
                    <a:latin typeface="TimesLTStd-Roman"/>
                  </a:rPr>
                  <a:t> for </a:t>
                </a:r>
                <a:r>
                  <a:rPr kumimoji="0" lang="it-IT" sz="2200" b="1" i="0" u="none" strike="noStrike" kern="1200" cap="none" spc="0" normalizeH="0" baseline="0" noProof="0" dirty="0" err="1">
                    <a:ln>
                      <a:noFill/>
                    </a:ln>
                    <a:solidFill>
                      <a:schemeClr val="tx1"/>
                    </a:solidFill>
                    <a:effectLst/>
                    <a:uLnTx/>
                    <a:uFillTx/>
                    <a:latin typeface="TimesLTStd-Roman"/>
                  </a:rPr>
                  <a:t>Earth’s</a:t>
                </a:r>
                <a:r>
                  <a:rPr kumimoji="0" lang="it-IT" sz="2200" b="1" i="0" u="none" strike="noStrike" kern="1200" cap="none" spc="0" normalizeH="0" baseline="0" noProof="0" dirty="0">
                    <a:ln>
                      <a:noFill/>
                    </a:ln>
                    <a:solidFill>
                      <a:schemeClr val="tx1"/>
                    </a:solidFill>
                    <a:effectLst/>
                    <a:uLnTx/>
                    <a:uFillTx/>
                    <a:latin typeface="TimesLTStd-Roman"/>
                  </a:rPr>
                  <a:t> </a:t>
                </a:r>
                <a:r>
                  <a:rPr kumimoji="0" lang="it-IT" sz="2200" b="1" i="0" u="none" strike="noStrike" kern="1200" cap="none" spc="0" normalizeH="0" baseline="0" noProof="0" dirty="0" err="1">
                    <a:ln>
                      <a:noFill/>
                    </a:ln>
                    <a:solidFill>
                      <a:schemeClr val="tx1"/>
                    </a:solidFill>
                    <a:effectLst/>
                    <a:uLnTx/>
                    <a:uFillTx/>
                    <a:latin typeface="TimesLTStd-Roman"/>
                  </a:rPr>
                  <a:t>revolution</a:t>
                </a:r>
                <a:r>
                  <a:rPr kumimoji="0" lang="it-IT" sz="2200" b="1" i="0" u="none" strike="noStrike" kern="1200" cap="none" spc="0" normalizeH="0" baseline="0" noProof="0" dirty="0">
                    <a:ln>
                      <a:noFill/>
                    </a:ln>
                    <a:solidFill>
                      <a:schemeClr val="tx1"/>
                    </a:solidFill>
                    <a:effectLst/>
                    <a:uLnTx/>
                    <a:uFillTx/>
                    <a:latin typeface="TimesLTStd-Roman"/>
                  </a:rPr>
                  <a:t> speed</a:t>
                </a:r>
                <a:r>
                  <a:rPr kumimoji="0" lang="it-IT" sz="2200" b="0" i="0" u="none" strike="noStrike" kern="1200" cap="none" spc="0" normalizeH="0" baseline="0" noProof="0" dirty="0">
                    <a:ln>
                      <a:noFill/>
                    </a:ln>
                    <a:solidFill>
                      <a:schemeClr val="tx1"/>
                    </a:solidFill>
                    <a:effectLst/>
                    <a:uLnTx/>
                    <a:uFillTx/>
                    <a:latin typeface="TimesLTStd-Roman"/>
                  </a:rPr>
                  <a:t>: </a:t>
                </a:r>
                <a14:m>
                  <m:oMath xmlns:m="http://schemas.openxmlformats.org/officeDocument/2006/math">
                    <m:d>
                      <m:dPr>
                        <m:ctrlP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ctrlPr>
                      </m:dPr>
                      <m:e>
                        <m:sSub>
                          <m:sSubPr>
                            <m:ctrlP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𝑣</m:t>
                            </m:r>
                          </m:e>
                          <m: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h</m:t>
                            </m:r>
                          </m:sub>
                        </m:s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 </m:t>
                        </m:r>
                        <m:sSub>
                          <m:sSubPr>
                            <m:ctrlP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𝛼</m:t>
                            </m:r>
                          </m:e>
                          <m: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h</m:t>
                            </m:r>
                          </m:sub>
                        </m:s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 </m:t>
                        </m:r>
                        <m:sSub>
                          <m:sSubPr>
                            <m:ctrlP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𝛿</m:t>
                            </m:r>
                          </m:e>
                          <m: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h</m:t>
                            </m:r>
                          </m:sub>
                        </m:sSub>
                      </m:e>
                    </m:d>
                  </m:oMath>
                </a14:m>
                <a:br>
                  <a:rPr kumimoji="0" lang="it-IT" sz="2200" b="0" i="0" u="none" strike="noStrike" kern="1200" cap="none" spc="0" normalizeH="0" baseline="0" noProof="0" dirty="0">
                    <a:ln>
                      <a:noFill/>
                    </a:ln>
                    <a:solidFill>
                      <a:schemeClr val="tx1"/>
                    </a:solidFill>
                    <a:effectLst/>
                    <a:uLnTx/>
                    <a:uFillTx/>
                    <a:latin typeface="TimesLTStd-Roman"/>
                  </a:rPr>
                </a:br>
                <a14:m>
                  <m:oMath xmlns:m="http://schemas.openxmlformats.org/officeDocument/2006/math">
                    <m:d>
                      <m:dPr>
                        <m:ctrlP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ctrlPr>
                      </m:dPr>
                      <m:e>
                        <m:sSub>
                          <m:sSubPr>
                            <m:ctrlP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ctrlPr>
                          </m:sSubPr>
                          <m:e>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𝑣</m:t>
                            </m:r>
                          </m:e>
                          <m:sub>
                            <m:r>
                              <a:rPr kumimoji="0" lang="it-IT" sz="22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rPr>
                              <m:t>𝑔</m:t>
                            </m:r>
                          </m:sub>
                        </m:sSub>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 </m:t>
                        </m:r>
                        <m:sSub>
                          <m:sSubPr>
                            <m:ctrlP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ctrlPr>
                          </m:sSubPr>
                          <m:e>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𝛼</m:t>
                            </m:r>
                          </m:e>
                          <m:sub>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𝑔</m:t>
                            </m:r>
                          </m:sub>
                        </m:sSub>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 </m:t>
                        </m:r>
                        <m:sSub>
                          <m:sSubPr>
                            <m:ctrlP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ctrlPr>
                          </m:sSubPr>
                          <m:e>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𝛿</m:t>
                            </m:r>
                          </m:e>
                          <m:sub>
                            <m:r>
                              <a:rPr kumimoji="0" lang="it-IT" sz="2200" b="0" i="1" u="none" strike="noStrike" kern="1200" cap="none" spc="0" normalizeH="0" baseline="0" noProof="0">
                                <a:ln>
                                  <a:noFill/>
                                </a:ln>
                                <a:solidFill>
                                  <a:schemeClr val="tx1"/>
                                </a:solidFill>
                                <a:effectLst/>
                                <a:uLnTx/>
                                <a:uFillTx/>
                                <a:latin typeface="Cambria Math" panose="02040503050406030204" pitchFamily="18" charset="0"/>
                              </a:rPr>
                              <m:t>𝑔</m:t>
                            </m:r>
                          </m:sub>
                        </m:sSub>
                      </m:e>
                    </m:d>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m:t>
                    </m:r>
                    <m:acc>
                      <m:accPr>
                        <m:chr m:val="⃗"/>
                        <m:ctrlP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ctrlPr>
                      </m:accPr>
                      <m:e>
                        <m:sSub>
                          <m:sSubPr>
                            <m:ctrlP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𝑉</m:t>
                            </m:r>
                          </m:e>
                          <m: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h</m:t>
                            </m:r>
                          </m:sub>
                        </m:sSub>
                      </m:e>
                    </m:acc>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m:t>
                    </m:r>
                    <m:d>
                      <m:dPr>
                        <m:ctrlP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ctrlPr>
                      </m:dPr>
                      <m:e>
                        <m:sSub>
                          <m:sSubPr>
                            <m:ctrlP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𝑣</m:t>
                            </m:r>
                          </m:e>
                          <m: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𝑥h</m:t>
                            </m:r>
                          </m:sub>
                        </m:s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m:t>
                        </m:r>
                        <m:sSub>
                          <m:sSubPr>
                            <m:ctrlP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𝑣</m:t>
                            </m:r>
                          </m:e>
                          <m: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𝑦h</m:t>
                            </m:r>
                          </m:sub>
                        </m:s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m:t>
                        </m:r>
                        <m:sSub>
                          <m:sSubPr>
                            <m:ctrlP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𝑣</m:t>
                            </m:r>
                          </m:e>
                          <m:sub>
                            <m:r>
                              <a:rPr kumimoji="0" lang="it-IT" sz="2200" b="0" i="1" u="none" strike="noStrike" kern="1200" cap="none" spc="0" normalizeH="0" baseline="0" noProof="0" smtClean="0">
                                <a:ln>
                                  <a:noFill/>
                                </a:ln>
                                <a:solidFill>
                                  <a:schemeClr val="tx1"/>
                                </a:solidFill>
                                <a:effectLst/>
                                <a:uLnTx/>
                                <a:uFillTx/>
                                <a:latin typeface="Cambria Math" panose="02040503050406030204" pitchFamily="18" charset="0"/>
                              </a:rPr>
                              <m:t>𝑧h</m:t>
                            </m:r>
                          </m:sub>
                        </m:sSub>
                      </m:e>
                    </m:d>
                  </m:oMath>
                </a14:m>
                <a:r>
                  <a:rPr kumimoji="0" lang="it-IT" sz="2200" b="0" i="0" u="none" strike="noStrike" kern="1200" cap="none" spc="0" normalizeH="0" baseline="0" noProof="0" dirty="0">
                    <a:ln>
                      <a:noFill/>
                    </a:ln>
                    <a:solidFill>
                      <a:schemeClr val="tx1"/>
                    </a:solidFill>
                    <a:effectLst/>
                    <a:uLnTx/>
                    <a:uFillTx/>
                    <a:latin typeface="TimesLTStd-Roman"/>
                  </a:rPr>
                  <a:t> </a:t>
                </a:r>
                <a:r>
                  <a:rPr kumimoji="0" lang="it-IT" sz="2200" b="0" i="0" u="none" strike="noStrike" kern="1200" cap="none" spc="0" normalizeH="0" baseline="0" noProof="0" dirty="0" err="1">
                    <a:ln>
                      <a:noFill/>
                    </a:ln>
                    <a:solidFill>
                      <a:schemeClr val="tx1"/>
                    </a:solidFill>
                    <a:effectLst/>
                    <a:uLnTx/>
                    <a:uFillTx/>
                    <a:latin typeface="TimesLTStd-Roman"/>
                  </a:rPr>
                  <a:t>equatorial</a:t>
                </a:r>
                <a:r>
                  <a:rPr kumimoji="0" lang="it-IT" sz="2200" b="0" i="0" u="none" strike="noStrike" kern="1200" cap="none" spc="0" normalizeH="0" baseline="0" noProof="0" dirty="0">
                    <a:ln>
                      <a:noFill/>
                    </a:ln>
                    <a:solidFill>
                      <a:schemeClr val="tx1"/>
                    </a:solidFill>
                    <a:effectLst/>
                    <a:uLnTx/>
                    <a:uFillTx/>
                    <a:latin typeface="TimesLTStd-Roman"/>
                  </a:rPr>
                  <a:t> to </a:t>
                </a:r>
                <a:r>
                  <a:rPr kumimoji="0" lang="it-IT" sz="2200" b="0" i="0" u="none" strike="noStrike" kern="1200" cap="none" spc="0" normalizeH="0" baseline="0" noProof="0" dirty="0" err="1">
                    <a:ln>
                      <a:noFill/>
                    </a:ln>
                    <a:solidFill>
                      <a:schemeClr val="tx1"/>
                    </a:solidFill>
                    <a:effectLst/>
                    <a:uLnTx/>
                    <a:uFillTx/>
                    <a:latin typeface="TimesLTStd-Roman"/>
                  </a:rPr>
                  <a:t>rectangular</a:t>
                </a:r>
                <a:r>
                  <a:rPr kumimoji="0" lang="it-IT" sz="2200" b="0" i="0" u="none" strike="noStrike" kern="1200" cap="none" spc="0" normalizeH="0" baseline="0" noProof="0" dirty="0">
                    <a:ln>
                      <a:noFill/>
                    </a:ln>
                    <a:solidFill>
                      <a:schemeClr val="tx1"/>
                    </a:solidFill>
                    <a:effectLst/>
                    <a:uLnTx/>
                    <a:uFillTx/>
                    <a:latin typeface="TimesLTStd-Roman"/>
                  </a:rPr>
                  <a:t> (ECI)</a:t>
                </a:r>
                <a:br>
                  <a:rPr kumimoji="0" lang="it-IT" sz="2200" b="0" i="0" u="none" strike="noStrike" kern="1200" cap="none" spc="0" normalizeH="0" baseline="0" noProof="0" dirty="0">
                    <a:ln>
                      <a:noFill/>
                    </a:ln>
                    <a:solidFill>
                      <a:schemeClr val="tx1"/>
                    </a:solidFill>
                    <a:effectLst/>
                    <a:uLnTx/>
                    <a:uFillTx/>
                    <a:latin typeface="TimesLTStd-Roman"/>
                  </a:rPr>
                </a:br>
                <a:endParaRPr kumimoji="0" lang="it-IT" sz="2200" b="0" i="0" u="none" strike="noStrike" kern="1200" cap="none" spc="0" normalizeH="0" baseline="0" noProof="0" dirty="0">
                  <a:ln>
                    <a:noFill/>
                  </a:ln>
                  <a:solidFill>
                    <a:schemeClr val="tx1"/>
                  </a:solidFill>
                  <a:effectLst/>
                  <a:uLnTx/>
                  <a:uFillTx/>
                  <a:latin typeface="TimesLTStd-Roman"/>
                </a:endParaRPr>
              </a:p>
            </p:txBody>
          </p:sp>
        </mc:Choice>
        <mc:Fallback xmlns="">
          <p:sp>
            <p:nvSpPr>
              <p:cNvPr id="5" name="CasellaDiTesto 3">
                <a:extLst>
                  <a:ext uri="{FF2B5EF4-FFF2-40B4-BE49-F238E27FC236}">
                    <a16:creationId xmlns:a16="http://schemas.microsoft.com/office/drawing/2014/main" id="{18DE9A91-404B-8B89-BDE5-FB15331E469F}"/>
                  </a:ext>
                </a:extLst>
              </p:cNvPr>
              <p:cNvSpPr txBox="1">
                <a:spLocks noRot="1" noChangeAspect="1" noMove="1" noResize="1" noEditPoints="1" noAdjustHandles="1" noChangeArrowheads="1" noChangeShapeType="1" noTextEdit="1"/>
              </p:cNvSpPr>
              <p:nvPr/>
            </p:nvSpPr>
            <p:spPr>
              <a:xfrm>
                <a:off x="488254" y="1571408"/>
                <a:ext cx="10461523" cy="4656339"/>
              </a:xfrm>
              <a:prstGeom prst="rect">
                <a:avLst/>
              </a:prstGeom>
              <a:blipFill>
                <a:blip r:embed="rId2"/>
                <a:stretch>
                  <a:fillRect l="-641" t="-916"/>
                </a:stretch>
              </a:blipFill>
            </p:spPr>
            <p:txBody>
              <a:bodyPr/>
              <a:lstStyle/>
              <a:p>
                <a:r>
                  <a:rPr lang="en-GB">
                    <a:noFill/>
                  </a:rPr>
                  <a:t> </a:t>
                </a:r>
              </a:p>
            </p:txBody>
          </p:sp>
        </mc:Fallback>
      </mc:AlternateContent>
      <p:pic>
        <p:nvPicPr>
          <p:cNvPr id="6" name="Immagine 5">
            <a:extLst>
              <a:ext uri="{FF2B5EF4-FFF2-40B4-BE49-F238E27FC236}">
                <a16:creationId xmlns:a16="http://schemas.microsoft.com/office/drawing/2014/main" id="{A32CB0A8-FEF6-DA17-5C0C-CDF294ECF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215" y="3497669"/>
            <a:ext cx="3724698" cy="1788923"/>
          </a:xfrm>
          <a:prstGeom prst="rect">
            <a:avLst/>
          </a:prstGeom>
        </p:spPr>
      </p:pic>
      <p:pic>
        <p:nvPicPr>
          <p:cNvPr id="3" name="Picture 2" descr="A possible new meteor shower in August during the Perseids | Meteor News">
            <a:extLst>
              <a:ext uri="{FF2B5EF4-FFF2-40B4-BE49-F238E27FC236}">
                <a16:creationId xmlns:a16="http://schemas.microsoft.com/office/drawing/2014/main" id="{45AA34B4-EA52-11A7-E074-9295AC52D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6215" y="719017"/>
            <a:ext cx="2972447" cy="2558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08873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3025FD-6FC7-EAAD-770A-465595C756D0}"/>
              </a:ext>
            </a:extLst>
          </p:cNvPr>
          <p:cNvSpPr>
            <a:spLocks noGrp="1"/>
          </p:cNvSpPr>
          <p:nvPr>
            <p:ph type="title"/>
          </p:nvPr>
        </p:nvSpPr>
        <p:spPr>
          <a:xfrm>
            <a:off x="919119" y="0"/>
            <a:ext cx="10353761" cy="870857"/>
          </a:xfrm>
        </p:spPr>
        <p:txBody>
          <a:bodyPr/>
          <a:lstStyle/>
          <a:p>
            <a:r>
              <a:rPr lang="it-IT" dirty="0"/>
              <a:t>Interstellar </a:t>
            </a:r>
            <a:r>
              <a:rPr lang="it-IT" dirty="0" err="1"/>
              <a:t>meteors</a:t>
            </a:r>
            <a:r>
              <a:rPr lang="it-IT" dirty="0"/>
              <a:t> </a:t>
            </a:r>
            <a:r>
              <a:rPr lang="it-IT" dirty="0" err="1"/>
              <a:t>dynamic</a:t>
            </a:r>
            <a:r>
              <a:rPr lang="it-IT" dirty="0"/>
              <a:t> model</a:t>
            </a:r>
            <a:endParaRPr lang="en-GB" dirty="0"/>
          </a:p>
        </p:txBody>
      </p:sp>
      <p:sp>
        <p:nvSpPr>
          <p:cNvPr id="4" name="Segnaposto numero diapositiva 3">
            <a:extLst>
              <a:ext uri="{FF2B5EF4-FFF2-40B4-BE49-F238E27FC236}">
                <a16:creationId xmlns:a16="http://schemas.microsoft.com/office/drawing/2014/main" id="{C571FDF5-5D26-13B6-2118-AFA00FA09026}"/>
              </a:ext>
            </a:extLst>
          </p:cNvPr>
          <p:cNvSpPr>
            <a:spLocks noGrp="1"/>
          </p:cNvSpPr>
          <p:nvPr>
            <p:ph type="sldNum" sz="quarter" idx="12"/>
          </p:nvPr>
        </p:nvSpPr>
        <p:spPr>
          <a:xfrm>
            <a:off x="11438455" y="6492875"/>
            <a:ext cx="753545" cy="365125"/>
          </a:xfrm>
        </p:spPr>
        <p:txBody>
          <a:bodyPr/>
          <a:lstStyle/>
          <a:p>
            <a:fld id="{82DEF687-A828-439A-AF0F-CFD58D36A8D4}" type="slidenum">
              <a:rPr lang="en-GB" sz="1600" smtClean="0"/>
              <a:t>22</a:t>
            </a:fld>
            <a:endParaRPr lang="en-GB" sz="1600" dirty="0"/>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026E6DD5-4002-873E-B2C8-0835FE04D4FB}"/>
                  </a:ext>
                </a:extLst>
              </p:cNvPr>
              <p:cNvSpPr txBox="1"/>
              <p:nvPr/>
            </p:nvSpPr>
            <p:spPr>
              <a:xfrm>
                <a:off x="491612" y="936935"/>
                <a:ext cx="11208774" cy="5353197"/>
              </a:xfrm>
              <a:prstGeom prst="rect">
                <a:avLst/>
              </a:prstGeom>
              <a:noFill/>
            </p:spPr>
            <p:txBody>
              <a:bodyPr wrap="square" rtlCol="0">
                <a:spAutoFit/>
              </a:bodyPr>
              <a:lstStyle/>
              <a:p>
                <a:pPr algn="l"/>
                <a:r>
                  <a:rPr lang="en-GB" sz="2200" b="0" i="0" u="none" strike="noStrike" baseline="0" dirty="0">
                    <a:latin typeface="TimesLTStd-Roman"/>
                  </a:rPr>
                  <a:t>Measured parameters of a meteor (position and speed) are used to determine the orbit of the meteoroid around the Sun. The orbital derived elements indicate the particles’ origin. However, the semi-major axis </a:t>
                </a:r>
                <a:r>
                  <a:rPr lang="en-GB" sz="2200" b="0" i="1" u="none" strike="noStrike" baseline="0" dirty="0">
                    <a:latin typeface="MTMI"/>
                  </a:rPr>
                  <a:t>a</a:t>
                </a:r>
                <a:r>
                  <a:rPr lang="en-GB" sz="2200" b="0" i="0" u="none" strike="noStrike" baseline="0" dirty="0">
                    <a:latin typeface="TimesLTStd-Roman"/>
                  </a:rPr>
                  <a:t>, which defines the type of the orbit, strongly depends upon the derived heliocentric velocity </a:t>
                </a:r>
                <a:r>
                  <a:rPr lang="en-GB" sz="2200" i="1" dirty="0">
                    <a:latin typeface="MTMI"/>
                  </a:rPr>
                  <a:t>V</a:t>
                </a:r>
                <a:r>
                  <a:rPr lang="en-GB" sz="2200" i="1" baseline="-25000" dirty="0">
                    <a:latin typeface="MTMI"/>
                  </a:rPr>
                  <a:t>H</a:t>
                </a:r>
                <a:r>
                  <a:rPr lang="en-GB" sz="2200" b="0" i="1" u="none" strike="noStrike" baseline="0" dirty="0">
                    <a:latin typeface="MTMI"/>
                  </a:rPr>
                  <a:t> </a:t>
                </a:r>
                <a:r>
                  <a:rPr lang="en-GB" sz="2200" dirty="0">
                    <a:latin typeface="TimesLTStd-Roman"/>
                  </a:rPr>
                  <a:t>:</a:t>
                </a:r>
              </a:p>
              <a:p>
                <a:pPr algn="ctr"/>
                <a:r>
                  <a:rPr lang="en-GB" sz="2200" dirty="0">
                    <a:latin typeface="TimesLTStd-Roman"/>
                  </a:rPr>
                  <a:t>  </a:t>
                </a:r>
                <a14:m>
                  <m:oMath xmlns:m="http://schemas.openxmlformats.org/officeDocument/2006/math">
                    <m:sSubSup>
                      <m:sSubSupPr>
                        <m:ctrlPr>
                          <a:rPr lang="en-GB" sz="2200" b="0" i="1" u="none" strike="noStrike" baseline="0" smtClean="0">
                            <a:latin typeface="Cambria Math" panose="02040503050406030204" pitchFamily="18" charset="0"/>
                          </a:rPr>
                        </m:ctrlPr>
                      </m:sSubSupPr>
                      <m:e>
                        <m:r>
                          <a:rPr lang="it-IT" sz="2200" b="0" i="1" u="none" strike="noStrike" baseline="0" smtClean="0">
                            <a:latin typeface="Cambria Math" panose="02040503050406030204" pitchFamily="18" charset="0"/>
                          </a:rPr>
                          <m:t>𝑉</m:t>
                        </m:r>
                      </m:e>
                      <m:sub>
                        <m:r>
                          <a:rPr lang="it-IT" sz="2200" b="0" i="1" u="none" strike="noStrike" baseline="0" smtClean="0">
                            <a:latin typeface="Cambria Math" panose="02040503050406030204" pitchFamily="18" charset="0"/>
                          </a:rPr>
                          <m:t>𝐻</m:t>
                        </m:r>
                      </m:sub>
                      <m:sup>
                        <m:r>
                          <a:rPr lang="it-IT" sz="2200" b="0" i="1" u="none" strike="noStrike" baseline="0" smtClean="0">
                            <a:latin typeface="Cambria Math" panose="02040503050406030204" pitchFamily="18" charset="0"/>
                          </a:rPr>
                          <m:t>2</m:t>
                        </m:r>
                      </m:sup>
                    </m:sSubSup>
                    <m:r>
                      <a:rPr lang="it-IT" sz="2200" b="0" i="1" u="none" strike="noStrike" baseline="0" smtClean="0">
                        <a:latin typeface="Cambria Math" panose="02040503050406030204" pitchFamily="18" charset="0"/>
                      </a:rPr>
                      <m:t>(</m:t>
                    </m:r>
                    <m:r>
                      <a:rPr lang="it-IT" sz="2200" b="0" i="1" u="none" strike="noStrike" baseline="0" smtClean="0">
                        <a:latin typeface="Cambria Math" panose="02040503050406030204" pitchFamily="18" charset="0"/>
                      </a:rPr>
                      <m:t>𝑟</m:t>
                    </m:r>
                    <m:r>
                      <a:rPr lang="it-IT" sz="2200" b="0" i="1" u="none" strike="noStrike" baseline="0" smtClean="0">
                        <a:latin typeface="Cambria Math" panose="02040503050406030204" pitchFamily="18" charset="0"/>
                      </a:rPr>
                      <m:t>,</m:t>
                    </m:r>
                    <m:r>
                      <a:rPr lang="it-IT" sz="2200" b="0" i="1" u="none" strike="noStrike" baseline="0" smtClean="0">
                        <a:latin typeface="Cambria Math" panose="02040503050406030204" pitchFamily="18" charset="0"/>
                      </a:rPr>
                      <m:t>𝑎</m:t>
                    </m:r>
                    <m:r>
                      <a:rPr lang="it-IT" sz="2200" b="0" i="1" u="none" strike="noStrike" baseline="0" smtClean="0">
                        <a:latin typeface="Cambria Math" panose="02040503050406030204" pitchFamily="18" charset="0"/>
                      </a:rPr>
                      <m:t>)=</m:t>
                    </m:r>
                    <m:r>
                      <a:rPr lang="it-IT" sz="2200" b="0" i="1" u="none" strike="noStrike" baseline="0" smtClean="0">
                        <a:latin typeface="Cambria Math" panose="02040503050406030204" pitchFamily="18" charset="0"/>
                      </a:rPr>
                      <m:t>𝐺</m:t>
                    </m:r>
                    <m:sSub>
                      <m:sSubPr>
                        <m:ctrlPr>
                          <a:rPr lang="it-IT" sz="2200" b="0" i="1" u="none" strike="noStrike" baseline="0" smtClean="0">
                            <a:latin typeface="Cambria Math" panose="02040503050406030204" pitchFamily="18" charset="0"/>
                          </a:rPr>
                        </m:ctrlPr>
                      </m:sSubPr>
                      <m:e>
                        <m:r>
                          <a:rPr lang="it-IT" sz="2200" b="0" i="1" u="none" strike="noStrike" baseline="0" smtClean="0">
                            <a:latin typeface="Cambria Math" panose="02040503050406030204" pitchFamily="18" charset="0"/>
                          </a:rPr>
                          <m:t>𝑀</m:t>
                        </m:r>
                      </m:e>
                      <m:sub>
                        <m:r>
                          <a:rPr lang="it-IT" sz="2200" b="0" i="1" u="none" strike="noStrike" baseline="0" smtClean="0">
                            <a:latin typeface="Cambria Math" panose="02040503050406030204" pitchFamily="18" charset="0"/>
                          </a:rPr>
                          <m:t>𝑆</m:t>
                        </m:r>
                      </m:sub>
                    </m:sSub>
                    <m:d>
                      <m:dPr>
                        <m:ctrlPr>
                          <a:rPr lang="it-IT" sz="2200" b="0" i="1" u="none" strike="noStrike" baseline="0" smtClean="0">
                            <a:latin typeface="Cambria Math" panose="02040503050406030204" pitchFamily="18" charset="0"/>
                          </a:rPr>
                        </m:ctrlPr>
                      </m:dPr>
                      <m:e>
                        <m:f>
                          <m:fPr>
                            <m:ctrlPr>
                              <a:rPr lang="it-IT" sz="2200" b="0" i="1" u="none" strike="noStrike" baseline="0" smtClean="0">
                                <a:latin typeface="Cambria Math" panose="02040503050406030204" pitchFamily="18" charset="0"/>
                              </a:rPr>
                            </m:ctrlPr>
                          </m:fPr>
                          <m:num>
                            <m:r>
                              <a:rPr lang="it-IT" sz="2200" b="0" i="1" u="none" strike="noStrike" baseline="0" smtClean="0">
                                <a:latin typeface="Cambria Math" panose="02040503050406030204" pitchFamily="18" charset="0"/>
                              </a:rPr>
                              <m:t>2</m:t>
                            </m:r>
                          </m:num>
                          <m:den>
                            <m:r>
                              <a:rPr lang="it-IT" sz="2200" b="0" i="1" u="none" strike="noStrike" baseline="0" smtClean="0">
                                <a:latin typeface="Cambria Math" panose="02040503050406030204" pitchFamily="18" charset="0"/>
                              </a:rPr>
                              <m:t>𝑟</m:t>
                            </m:r>
                          </m:den>
                        </m:f>
                        <m:r>
                          <a:rPr lang="it-IT" sz="2200" b="0" i="1" u="none" strike="noStrike" baseline="0" smtClean="0">
                            <a:latin typeface="Cambria Math" panose="02040503050406030204" pitchFamily="18" charset="0"/>
                          </a:rPr>
                          <m:t>−</m:t>
                        </m:r>
                        <m:f>
                          <m:fPr>
                            <m:ctrlPr>
                              <a:rPr lang="it-IT" sz="2200" b="0" i="1" u="none" strike="noStrike" baseline="0" smtClean="0">
                                <a:latin typeface="Cambria Math" panose="02040503050406030204" pitchFamily="18" charset="0"/>
                              </a:rPr>
                            </m:ctrlPr>
                          </m:fPr>
                          <m:num>
                            <m:r>
                              <a:rPr lang="it-IT" sz="2200" b="0" i="1" u="none" strike="noStrike" baseline="0" smtClean="0">
                                <a:latin typeface="Cambria Math" panose="02040503050406030204" pitchFamily="18" charset="0"/>
                              </a:rPr>
                              <m:t>1</m:t>
                            </m:r>
                          </m:num>
                          <m:den>
                            <m:r>
                              <a:rPr lang="it-IT" sz="2200" b="0" i="1" u="none" strike="noStrike" baseline="0" smtClean="0">
                                <a:latin typeface="Cambria Math" panose="02040503050406030204" pitchFamily="18" charset="0"/>
                              </a:rPr>
                              <m:t>𝑎</m:t>
                            </m:r>
                          </m:den>
                        </m:f>
                      </m:e>
                    </m:d>
                  </m:oMath>
                </a14:m>
                <a:r>
                  <a:rPr lang="en-GB" sz="2200" dirty="0">
                    <a:latin typeface="TimesLTStd-Roman"/>
                  </a:rPr>
                  <a:t>  </a:t>
                </a:r>
              </a:p>
              <a:p>
                <a:endParaRPr lang="en-GB" sz="2200" b="0" i="0" u="none" strike="noStrike" baseline="0" dirty="0">
                  <a:latin typeface="TimesLTStd-Roman"/>
                </a:endParaRPr>
              </a:p>
              <a:p>
                <a:r>
                  <a:rPr lang="en-GB" sz="2200" b="0" i="0" u="none" strike="noStrike" baseline="0" dirty="0">
                    <a:latin typeface="TimesLTStd-Roman"/>
                  </a:rPr>
                  <a:t>Orbit elements:</a:t>
                </a:r>
              </a:p>
              <a:p>
                <a:endParaRPr lang="en-GB" sz="2200" b="0" i="0" u="none" strike="noStrike" baseline="0" dirty="0">
                  <a:latin typeface="TimesLTStd-Roman"/>
                </a:endParaRPr>
              </a:p>
              <a:p>
                <a:pPr marL="342900" indent="-342900" algn="ctr">
                  <a:buFont typeface="Arial" panose="020B0604020202020204" pitchFamily="34" charset="0"/>
                  <a:buChar char="•"/>
                </a:pPr>
                <a14:m>
                  <m:oMath xmlns:m="http://schemas.openxmlformats.org/officeDocument/2006/math">
                    <m:r>
                      <a:rPr lang="it-IT" sz="2200" b="0" i="1" smtClean="0">
                        <a:latin typeface="Cambria Math" panose="02040503050406030204" pitchFamily="18" charset="0"/>
                      </a:rPr>
                      <m:t>𝑎</m:t>
                    </m:r>
                    <m:r>
                      <a:rPr lang="it-IT" sz="2200" b="0" i="1" smtClean="0">
                        <a:latin typeface="Cambria Math" panose="02040503050406030204" pitchFamily="18" charset="0"/>
                      </a:rPr>
                      <m:t>&gt;0</m:t>
                    </m:r>
                  </m:oMath>
                </a14:m>
                <a:r>
                  <a:rPr lang="en-GB" sz="2200" dirty="0">
                    <a:latin typeface="TimesLTStd-Roman"/>
                  </a:rPr>
                  <a:t> → close orbit → </a:t>
                </a:r>
                <a14:m>
                  <m:oMath xmlns:m="http://schemas.openxmlformats.org/officeDocument/2006/math">
                    <m:sSubSup>
                      <m:sSubSupPr>
                        <m:ctrlPr>
                          <a:rPr lang="en-GB" sz="2200" b="0" i="1" u="none" strike="noStrike" baseline="0" smtClean="0">
                            <a:latin typeface="Cambria Math" panose="02040503050406030204" pitchFamily="18" charset="0"/>
                          </a:rPr>
                        </m:ctrlPr>
                      </m:sSubSupPr>
                      <m:e>
                        <m:r>
                          <a:rPr lang="it-IT" sz="2200" b="0" i="1" u="none" strike="noStrike" baseline="0" smtClean="0">
                            <a:latin typeface="Cambria Math" panose="02040503050406030204" pitchFamily="18" charset="0"/>
                          </a:rPr>
                          <m:t>𝑉</m:t>
                        </m:r>
                      </m:e>
                      <m:sub>
                        <m:r>
                          <a:rPr lang="it-IT" sz="2200" b="0" i="1" u="none" strike="noStrike" baseline="0" smtClean="0">
                            <a:latin typeface="Cambria Math" panose="02040503050406030204" pitchFamily="18" charset="0"/>
                          </a:rPr>
                          <m:t>𝐻</m:t>
                        </m:r>
                      </m:sub>
                      <m:sup>
                        <m:r>
                          <a:rPr lang="it-IT" sz="2200" b="0" i="1" u="none" strike="noStrike" baseline="0" smtClean="0">
                            <a:latin typeface="Cambria Math" panose="02040503050406030204" pitchFamily="18" charset="0"/>
                          </a:rPr>
                          <m:t>2</m:t>
                        </m:r>
                      </m:sup>
                    </m:sSubSup>
                    <m:r>
                      <a:rPr lang="it-IT" sz="2200" b="0" i="0" u="none" strike="noStrike" baseline="0" smtClean="0">
                        <a:latin typeface="Cambria Math" panose="02040503050406030204" pitchFamily="18" charset="0"/>
                      </a:rPr>
                      <m:t>&lt; </m:t>
                    </m:r>
                  </m:oMath>
                </a14:m>
                <a:r>
                  <a:rPr lang="en-GB" sz="2200" dirty="0">
                    <a:latin typeface="TimesLTStd-Roman"/>
                  </a:rPr>
                  <a:t>2</a:t>
                </a:r>
                <a:r>
                  <a:rPr lang="it-IT" sz="2200" dirty="0"/>
                  <a:t> </a:t>
                </a:r>
                <a14:m>
                  <m:oMath xmlns:m="http://schemas.openxmlformats.org/officeDocument/2006/math">
                    <m:r>
                      <a:rPr lang="it-IT" sz="2200" i="1">
                        <a:latin typeface="Cambria Math" panose="02040503050406030204" pitchFamily="18" charset="0"/>
                      </a:rPr>
                      <m:t>𝐺</m:t>
                    </m:r>
                    <m:sSub>
                      <m:sSubPr>
                        <m:ctrlPr>
                          <a:rPr lang="it-IT" sz="2200" i="1">
                            <a:latin typeface="Cambria Math" panose="02040503050406030204" pitchFamily="18" charset="0"/>
                          </a:rPr>
                        </m:ctrlPr>
                      </m:sSubPr>
                      <m:e>
                        <m:r>
                          <a:rPr lang="it-IT" sz="2200" i="1">
                            <a:latin typeface="Cambria Math" panose="02040503050406030204" pitchFamily="18" charset="0"/>
                          </a:rPr>
                          <m:t>𝑀</m:t>
                        </m:r>
                      </m:e>
                      <m:sub>
                        <m:r>
                          <a:rPr lang="it-IT" sz="2200" i="1">
                            <a:latin typeface="Cambria Math" panose="02040503050406030204" pitchFamily="18" charset="0"/>
                          </a:rPr>
                          <m:t>𝑆</m:t>
                        </m:r>
                      </m:sub>
                    </m:sSub>
                  </m:oMath>
                </a14:m>
                <a:endParaRPr lang="it-IT" sz="2200" dirty="0"/>
              </a:p>
              <a:p>
                <a:pPr marL="342900" indent="-342900" algn="ctr">
                  <a:buFont typeface="Arial" panose="020B0604020202020204" pitchFamily="34" charset="0"/>
                  <a:buChar char="•"/>
                </a:pPr>
                <a:endParaRPr lang="en-GB" sz="2200" dirty="0">
                  <a:latin typeface="TimesLTStd-Roman"/>
                </a:endParaRPr>
              </a:p>
              <a:p>
                <a:pPr marL="342900" indent="-342900" algn="ctr">
                  <a:buFont typeface="Arial" panose="020B0604020202020204" pitchFamily="34" charset="0"/>
                  <a:buChar char="•"/>
                </a:pPr>
                <a:endParaRPr lang="en-GB" sz="2200" dirty="0">
                  <a:latin typeface="TimesLTStd-Roman"/>
                </a:endParaRPr>
              </a:p>
              <a:p>
                <a:pPr marL="342900" indent="-342900" algn="ctr">
                  <a:buFont typeface="Arial" panose="020B0604020202020204" pitchFamily="34" charset="0"/>
                  <a:buChar char="•"/>
                </a:pPr>
                <a14:m>
                  <m:oMath xmlns:m="http://schemas.openxmlformats.org/officeDocument/2006/math">
                    <m:r>
                      <a:rPr lang="it-IT" sz="2200" i="1">
                        <a:latin typeface="Cambria Math" panose="02040503050406030204" pitchFamily="18" charset="0"/>
                      </a:rPr>
                      <m:t>𝑎</m:t>
                    </m:r>
                    <m:r>
                      <a:rPr lang="it-IT" sz="2200" b="0" i="1" smtClean="0">
                        <a:latin typeface="Cambria Math" panose="02040503050406030204" pitchFamily="18" charset="0"/>
                      </a:rPr>
                      <m:t>&lt;</m:t>
                    </m:r>
                    <m:r>
                      <a:rPr lang="it-IT" sz="2200" i="1">
                        <a:latin typeface="Cambria Math" panose="02040503050406030204" pitchFamily="18" charset="0"/>
                      </a:rPr>
                      <m:t>0</m:t>
                    </m:r>
                  </m:oMath>
                </a14:m>
                <a:r>
                  <a:rPr lang="en-GB" sz="2200" dirty="0">
                    <a:latin typeface="TimesLTStd-Roman"/>
                  </a:rPr>
                  <a:t> → open orbit → </a:t>
                </a:r>
                <a14:m>
                  <m:oMath xmlns:m="http://schemas.openxmlformats.org/officeDocument/2006/math">
                    <m:sSubSup>
                      <m:sSubSupPr>
                        <m:ctrlPr>
                          <a:rPr lang="en-GB" sz="2200" b="0" i="1" u="none" strike="noStrike" baseline="0" smtClean="0">
                            <a:latin typeface="Cambria Math" panose="02040503050406030204" pitchFamily="18" charset="0"/>
                          </a:rPr>
                        </m:ctrlPr>
                      </m:sSubSupPr>
                      <m:e>
                        <m:r>
                          <a:rPr lang="it-IT" sz="2200" b="0" i="1" u="none" strike="noStrike" baseline="0" smtClean="0">
                            <a:latin typeface="Cambria Math" panose="02040503050406030204" pitchFamily="18" charset="0"/>
                          </a:rPr>
                          <m:t>𝑉</m:t>
                        </m:r>
                      </m:e>
                      <m:sub>
                        <m:r>
                          <a:rPr lang="it-IT" sz="2200" b="0" i="1" u="none" strike="noStrike" baseline="0" smtClean="0">
                            <a:latin typeface="Cambria Math" panose="02040503050406030204" pitchFamily="18" charset="0"/>
                          </a:rPr>
                          <m:t>𝐻</m:t>
                        </m:r>
                      </m:sub>
                      <m:sup>
                        <m:r>
                          <a:rPr lang="it-IT" sz="2200" b="0" i="1" u="none" strike="noStrike" baseline="0" smtClean="0">
                            <a:latin typeface="Cambria Math" panose="02040503050406030204" pitchFamily="18" charset="0"/>
                          </a:rPr>
                          <m:t>2</m:t>
                        </m:r>
                      </m:sup>
                    </m:sSubSup>
                    <m:r>
                      <a:rPr lang="it-IT" sz="2200" b="0" i="0" u="none" strike="noStrike" baseline="0" smtClean="0">
                        <a:latin typeface="Cambria Math" panose="02040503050406030204" pitchFamily="18" charset="0"/>
                      </a:rPr>
                      <m:t>&gt;</m:t>
                    </m:r>
                  </m:oMath>
                </a14:m>
                <a:r>
                  <a:rPr lang="en-GB" sz="2200" dirty="0">
                    <a:latin typeface="TimesLTStd-Roman"/>
                  </a:rPr>
                  <a:t> 2</a:t>
                </a:r>
                <a:r>
                  <a:rPr lang="it-IT" sz="2200" dirty="0"/>
                  <a:t> </a:t>
                </a:r>
                <a14:m>
                  <m:oMath xmlns:m="http://schemas.openxmlformats.org/officeDocument/2006/math">
                    <m:r>
                      <a:rPr lang="it-IT" sz="2200" i="1">
                        <a:latin typeface="Cambria Math" panose="02040503050406030204" pitchFamily="18" charset="0"/>
                      </a:rPr>
                      <m:t>𝐺</m:t>
                    </m:r>
                    <m:sSub>
                      <m:sSubPr>
                        <m:ctrlPr>
                          <a:rPr lang="it-IT" sz="2200" i="1">
                            <a:latin typeface="Cambria Math" panose="02040503050406030204" pitchFamily="18" charset="0"/>
                          </a:rPr>
                        </m:ctrlPr>
                      </m:sSubPr>
                      <m:e>
                        <m:r>
                          <a:rPr lang="it-IT" sz="2200" i="1">
                            <a:latin typeface="Cambria Math" panose="02040503050406030204" pitchFamily="18" charset="0"/>
                          </a:rPr>
                          <m:t>𝑀</m:t>
                        </m:r>
                      </m:e>
                      <m:sub>
                        <m:r>
                          <a:rPr lang="it-IT" sz="2200" i="1">
                            <a:latin typeface="Cambria Math" panose="02040503050406030204" pitchFamily="18" charset="0"/>
                          </a:rPr>
                          <m:t>𝑆</m:t>
                        </m:r>
                      </m:sub>
                    </m:sSub>
                  </m:oMath>
                </a14:m>
                <a:endParaRPr lang="en-GB" sz="2200" dirty="0">
                  <a:latin typeface="TimesLTStd-Roman"/>
                </a:endParaRPr>
              </a:p>
              <a:p>
                <a:pPr algn="ctr"/>
                <a:endParaRPr lang="en-GB" sz="2200" b="0" i="0" u="none" strike="noStrike" baseline="0" dirty="0">
                  <a:latin typeface="TimesLTStd-Roman"/>
                </a:endParaRPr>
              </a:p>
              <a:p>
                <a:pPr algn="ctr"/>
                <a:endParaRPr lang="en-GB" sz="2200" b="0" i="0" u="none" strike="noStrike" baseline="0" dirty="0">
                  <a:latin typeface="TimesLTStd-Roman"/>
                </a:endParaRPr>
              </a:p>
              <a:p>
                <a:pPr marL="342900" indent="-342900" algn="ctr">
                  <a:buFont typeface="Arial" panose="020B0604020202020204" pitchFamily="34" charset="0"/>
                  <a:buChar char="•"/>
                </a:pPr>
                <a14:m>
                  <m:oMath xmlns:m="http://schemas.openxmlformats.org/officeDocument/2006/math">
                    <m:r>
                      <a:rPr lang="it-IT" sz="2200" i="1" smtClean="0">
                        <a:latin typeface="Cambria Math" panose="02040503050406030204" pitchFamily="18" charset="0"/>
                        <a:ea typeface="Cambria Math" panose="02040503050406030204" pitchFamily="18" charset="0"/>
                      </a:rPr>
                      <m:t>𝜀</m:t>
                    </m:r>
                    <m:r>
                      <a:rPr lang="it-IT" sz="2200" b="0" i="1" smtClean="0">
                        <a:latin typeface="Cambria Math" panose="02040503050406030204" pitchFamily="18" charset="0"/>
                        <a:ea typeface="Cambria Math" panose="02040503050406030204" pitchFamily="18" charset="0"/>
                      </a:rPr>
                      <m:t>=1</m:t>
                    </m:r>
                  </m:oMath>
                </a14:m>
                <a:r>
                  <a:rPr lang="en-GB" sz="2200" b="0" u="none" strike="noStrike" baseline="0" dirty="0"/>
                  <a:t> </a:t>
                </a:r>
                <a:r>
                  <a:rPr lang="en-GB" sz="2200" dirty="0">
                    <a:latin typeface="Times New Roman" panose="02020603050405020304" pitchFamily="18" charset="0"/>
                    <a:cs typeface="Times New Roman" panose="02020603050405020304" pitchFamily="18" charset="0"/>
                  </a:rPr>
                  <a:t>→ parabolic orbit → </a:t>
                </a:r>
                <a14:m>
                  <m:oMath xmlns:m="http://schemas.openxmlformats.org/officeDocument/2006/math">
                    <m:sSubSup>
                      <m:sSubSupPr>
                        <m:ctrlPr>
                          <a:rPr lang="en-GB" sz="2200" b="0" i="1" u="none" strike="noStrike" baseline="0" smtClean="0">
                            <a:latin typeface="Cambria Math" panose="02040503050406030204" pitchFamily="18" charset="0"/>
                          </a:rPr>
                        </m:ctrlPr>
                      </m:sSubSupPr>
                      <m:e>
                        <m:r>
                          <a:rPr lang="it-IT" sz="2200" b="0" i="1" u="none" strike="noStrike" baseline="0" smtClean="0">
                            <a:latin typeface="Cambria Math" panose="02040503050406030204" pitchFamily="18" charset="0"/>
                          </a:rPr>
                          <m:t>𝑉</m:t>
                        </m:r>
                      </m:e>
                      <m:sub>
                        <m:r>
                          <a:rPr lang="it-IT" sz="2200" b="0" i="1" u="none" strike="noStrike" baseline="0" smtClean="0">
                            <a:latin typeface="Cambria Math" panose="02040503050406030204" pitchFamily="18" charset="0"/>
                          </a:rPr>
                          <m:t>𝐻</m:t>
                        </m:r>
                      </m:sub>
                      <m:sup>
                        <m:r>
                          <a:rPr lang="it-IT" sz="2200" b="0" i="1" u="none" strike="noStrike" baseline="0" smtClean="0">
                            <a:latin typeface="Cambria Math" panose="02040503050406030204" pitchFamily="18" charset="0"/>
                          </a:rPr>
                          <m:t>2</m:t>
                        </m:r>
                      </m:sup>
                    </m:sSubSup>
                    <m:r>
                      <a:rPr lang="it-IT" sz="2200" b="0" i="0" u="none" strike="noStrike" baseline="0" smtClean="0">
                        <a:latin typeface="Cambria Math" panose="02040503050406030204" pitchFamily="18" charset="0"/>
                      </a:rPr>
                      <m:t>=</m:t>
                    </m:r>
                  </m:oMath>
                </a14:m>
                <a:r>
                  <a:rPr lang="en-GB" sz="2200" dirty="0">
                    <a:latin typeface="TimesLTStd-Roman"/>
                  </a:rPr>
                  <a:t> 2</a:t>
                </a:r>
                <a:r>
                  <a:rPr lang="it-IT" sz="2200" dirty="0"/>
                  <a:t> </a:t>
                </a:r>
                <a14:m>
                  <m:oMath xmlns:m="http://schemas.openxmlformats.org/officeDocument/2006/math">
                    <m:r>
                      <a:rPr lang="it-IT" sz="2200" i="1">
                        <a:latin typeface="Cambria Math" panose="02040503050406030204" pitchFamily="18" charset="0"/>
                      </a:rPr>
                      <m:t>𝐺</m:t>
                    </m:r>
                    <m:sSub>
                      <m:sSubPr>
                        <m:ctrlPr>
                          <a:rPr lang="it-IT" sz="2200" i="1">
                            <a:latin typeface="Cambria Math" panose="02040503050406030204" pitchFamily="18" charset="0"/>
                          </a:rPr>
                        </m:ctrlPr>
                      </m:sSubPr>
                      <m:e>
                        <m:r>
                          <a:rPr lang="it-IT" sz="2200" i="1">
                            <a:latin typeface="Cambria Math" panose="02040503050406030204" pitchFamily="18" charset="0"/>
                          </a:rPr>
                          <m:t>𝑀</m:t>
                        </m:r>
                      </m:e>
                      <m:sub>
                        <m:r>
                          <a:rPr lang="it-IT" sz="2200" i="1">
                            <a:latin typeface="Cambria Math" panose="02040503050406030204" pitchFamily="18" charset="0"/>
                          </a:rPr>
                          <m:t>𝑆</m:t>
                        </m:r>
                      </m:sub>
                    </m:sSub>
                    <m:r>
                      <a:rPr lang="it-IT" sz="2200" b="0" i="1" smtClean="0">
                        <a:latin typeface="Cambria Math" panose="02040503050406030204" pitchFamily="18" charset="0"/>
                      </a:rPr>
                      <m:t> </m:t>
                    </m:r>
                  </m:oMath>
                </a14:m>
                <a:r>
                  <a:rPr lang="en-GB" sz="2200" dirty="0">
                    <a:latin typeface="Times New Roman" panose="02020603050405020304" pitchFamily="18" charset="0"/>
                    <a:cs typeface="Times New Roman" panose="02020603050405020304" pitchFamily="18" charset="0"/>
                  </a:rPr>
                  <a:t>~ 42 km/s</a:t>
                </a:r>
                <a:endParaRPr lang="en-GB" sz="2200" b="0" i="0" u="none" strike="noStrike" baseline="0" dirty="0">
                  <a:latin typeface="TimesLTStd-Roman"/>
                </a:endParaRPr>
              </a:p>
            </p:txBody>
          </p:sp>
        </mc:Choice>
        <mc:Fallback xmlns="">
          <p:sp>
            <p:nvSpPr>
              <p:cNvPr id="14" name="CasellaDiTesto 13">
                <a:extLst>
                  <a:ext uri="{FF2B5EF4-FFF2-40B4-BE49-F238E27FC236}">
                    <a16:creationId xmlns:a16="http://schemas.microsoft.com/office/drawing/2014/main" id="{026E6DD5-4002-873E-B2C8-0835FE04D4FB}"/>
                  </a:ext>
                </a:extLst>
              </p:cNvPr>
              <p:cNvSpPr txBox="1">
                <a:spLocks noRot="1" noChangeAspect="1" noMove="1" noResize="1" noEditPoints="1" noAdjustHandles="1" noChangeArrowheads="1" noChangeShapeType="1" noTextEdit="1"/>
              </p:cNvSpPr>
              <p:nvPr/>
            </p:nvSpPr>
            <p:spPr>
              <a:xfrm>
                <a:off x="491612" y="936935"/>
                <a:ext cx="11208774" cy="5353197"/>
              </a:xfrm>
              <a:prstGeom prst="rect">
                <a:avLst/>
              </a:prstGeom>
              <a:blipFill>
                <a:blip r:embed="rId3"/>
                <a:stretch>
                  <a:fillRect l="-707" t="-797" b="-1367"/>
                </a:stretch>
              </a:blipFill>
            </p:spPr>
            <p:txBody>
              <a:bodyPr/>
              <a:lstStyle/>
              <a:p>
                <a:r>
                  <a:rPr lang="en-GB">
                    <a:noFill/>
                  </a:rPr>
                  <a:t> </a:t>
                </a:r>
              </a:p>
            </p:txBody>
          </p:sp>
        </mc:Fallback>
      </mc:AlternateContent>
    </p:spTree>
    <p:extLst>
      <p:ext uri="{BB962C8B-B14F-4D97-AF65-F5344CB8AC3E}">
        <p14:creationId xmlns:p14="http://schemas.microsoft.com/office/powerpoint/2010/main" val="810339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grafico&#10;&#10;Descrizione generata automaticamente">
            <a:extLst>
              <a:ext uri="{FF2B5EF4-FFF2-40B4-BE49-F238E27FC236}">
                <a16:creationId xmlns:a16="http://schemas.microsoft.com/office/drawing/2014/main" id="{01F560D4-0EEB-AD82-C854-0FDABEB69B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8983" y="2289700"/>
            <a:ext cx="4513017" cy="3760848"/>
          </a:xfrm>
          <a:prstGeom prst="rect">
            <a:avLst/>
          </a:prstGeom>
        </p:spPr>
      </p:pic>
      <p:sp>
        <p:nvSpPr>
          <p:cNvPr id="5" name="CasellaDiTesto 4">
            <a:extLst>
              <a:ext uri="{FF2B5EF4-FFF2-40B4-BE49-F238E27FC236}">
                <a16:creationId xmlns:a16="http://schemas.microsoft.com/office/drawing/2014/main" id="{5EB7581C-643E-758D-3890-A58BE7224D82}"/>
              </a:ext>
            </a:extLst>
          </p:cNvPr>
          <p:cNvSpPr txBox="1"/>
          <p:nvPr/>
        </p:nvSpPr>
        <p:spPr>
          <a:xfrm>
            <a:off x="10316230" y="6090704"/>
            <a:ext cx="1875770" cy="369332"/>
          </a:xfrm>
          <a:prstGeom prst="rect">
            <a:avLst/>
          </a:prstGeom>
          <a:noFill/>
        </p:spPr>
        <p:txBody>
          <a:bodyPr wrap="none" rtlCol="0">
            <a:spAutoFit/>
          </a:bodyPr>
          <a:lstStyle/>
          <a:p>
            <a:pPr algn="r"/>
            <a:r>
              <a:rPr lang="it-IT" b="1" dirty="0"/>
              <a:t>PIOTROWSKY </a:t>
            </a:r>
            <a:endParaRPr lang="en-GB" b="1" dirty="0"/>
          </a:p>
        </p:txBody>
      </p:sp>
      <p:pic>
        <p:nvPicPr>
          <p:cNvPr id="7" name="Immagine 6" descr="Immagine che contiene grafico&#10;&#10;Descrizione generata automaticamente">
            <a:extLst>
              <a:ext uri="{FF2B5EF4-FFF2-40B4-BE49-F238E27FC236}">
                <a16:creationId xmlns:a16="http://schemas.microsoft.com/office/drawing/2014/main" id="{680364BC-F4ED-D7A0-F776-B92F522C9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65" y="2249544"/>
            <a:ext cx="4513017" cy="3760848"/>
          </a:xfrm>
          <a:prstGeom prst="rect">
            <a:avLst/>
          </a:prstGeom>
        </p:spPr>
      </p:pic>
      <p:sp>
        <p:nvSpPr>
          <p:cNvPr id="8" name="CasellaDiTesto 7">
            <a:extLst>
              <a:ext uri="{FF2B5EF4-FFF2-40B4-BE49-F238E27FC236}">
                <a16:creationId xmlns:a16="http://schemas.microsoft.com/office/drawing/2014/main" id="{C0DC0F5C-A358-4CBC-0F9B-4155F560A2FB}"/>
              </a:ext>
            </a:extLst>
          </p:cNvPr>
          <p:cNvSpPr txBox="1"/>
          <p:nvPr/>
        </p:nvSpPr>
        <p:spPr>
          <a:xfrm>
            <a:off x="81602" y="6068615"/>
            <a:ext cx="1483098" cy="369332"/>
          </a:xfrm>
          <a:prstGeom prst="rect">
            <a:avLst/>
          </a:prstGeom>
          <a:noFill/>
        </p:spPr>
        <p:txBody>
          <a:bodyPr wrap="none" rtlCol="0">
            <a:spAutoFit/>
          </a:bodyPr>
          <a:lstStyle/>
          <a:p>
            <a:r>
              <a:rPr lang="it-IT" b="1" dirty="0"/>
              <a:t>BARGHINI </a:t>
            </a:r>
            <a:endParaRPr lang="en-GB" b="1" dirty="0"/>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79A2CBFE-A301-B6EB-E46C-511720C407EA}"/>
                  </a:ext>
                </a:extLst>
              </p:cNvPr>
              <p:cNvSpPr txBox="1"/>
              <p:nvPr/>
            </p:nvSpPr>
            <p:spPr>
              <a:xfrm>
                <a:off x="557463" y="794081"/>
                <a:ext cx="10931442" cy="1188980"/>
              </a:xfrm>
              <a:prstGeom prst="rect">
                <a:avLst/>
              </a:prstGeom>
              <a:noFill/>
            </p:spPr>
            <p:txBody>
              <a:bodyPr wrap="square">
                <a:spAutoFit/>
              </a:bodyPr>
              <a:lstStyle/>
              <a:p>
                <a:pPr algn="ctr"/>
                <a:r>
                  <a:rPr lang="en-GB" sz="2200" b="0" i="0" dirty="0">
                    <a:effectLst/>
                    <a:latin typeface="Arial" panose="020B0604020202020204" pitchFamily="34" charset="0"/>
                  </a:rPr>
                  <a:t>The best way to understand if an event is an interstellar meteor candidate is to use the plots of the velocity of the meteor as a function of the radiant elongation according to:</a:t>
                </a:r>
                <a:r>
                  <a:rPr kumimoji="0" lang="it-IT" sz="2000" b="0" u="none" strike="noStrike" kern="1200" cap="none" spc="0" normalizeH="0" baseline="0" noProof="0" dirty="0">
                    <a:ln>
                      <a:noFill/>
                    </a:ln>
                    <a:solidFill>
                      <a:schemeClr val="tx1"/>
                    </a:solidFill>
                    <a:effectLst/>
                    <a:uLnTx/>
                    <a:uFillTx/>
                    <a:ea typeface="+mn-ea"/>
                    <a:cs typeface="+mn-cs"/>
                  </a:rPr>
                  <a:t> </a:t>
                </a:r>
                <a14:m>
                  <m:oMath xmlns:m="http://schemas.openxmlformats.org/officeDocument/2006/math">
                    <m:acc>
                      <m:accPr>
                        <m:chr m:val="⃑"/>
                        <m:ctrlPr>
                          <a:rPr lang="it-IT" sz="2200" i="1">
                            <a:latin typeface="Cambria Math" panose="02040503050406030204" pitchFamily="18" charset="0"/>
                          </a:rPr>
                        </m:ctrlPr>
                      </m:accPr>
                      <m:e>
                        <m:sSub>
                          <m:sSubPr>
                            <m:ctrlPr>
                              <a:rPr lang="it-IT" sz="2200" i="1">
                                <a:latin typeface="Cambria Math" panose="02040503050406030204" pitchFamily="18" charset="0"/>
                              </a:rPr>
                            </m:ctrlPr>
                          </m:sSubPr>
                          <m:e>
                            <m:r>
                              <a:rPr lang="it-IT" sz="2200">
                                <a:latin typeface="Cambria Math" panose="02040503050406030204" pitchFamily="18" charset="0"/>
                              </a:rPr>
                              <m:t>𝑉</m:t>
                            </m:r>
                          </m:e>
                          <m:sub>
                            <m:r>
                              <a:rPr lang="it-IT" sz="2200">
                                <a:latin typeface="Cambria Math" panose="02040503050406030204" pitchFamily="18" charset="0"/>
                              </a:rPr>
                              <m:t>𝐻</m:t>
                            </m:r>
                          </m:sub>
                        </m:sSub>
                      </m:e>
                    </m:acc>
                    <m:r>
                      <a:rPr lang="it-IT" sz="2200">
                        <a:latin typeface="Cambria Math" panose="02040503050406030204" pitchFamily="18" charset="0"/>
                      </a:rPr>
                      <m:t>=</m:t>
                    </m:r>
                    <m:acc>
                      <m:accPr>
                        <m:chr m:val="⃑"/>
                        <m:ctrlPr>
                          <a:rPr lang="it-IT" sz="2200" i="1">
                            <a:latin typeface="Cambria Math" panose="02040503050406030204" pitchFamily="18" charset="0"/>
                          </a:rPr>
                        </m:ctrlPr>
                      </m:accPr>
                      <m:e>
                        <m:sSub>
                          <m:sSubPr>
                            <m:ctrlPr>
                              <a:rPr lang="it-IT" sz="2200" i="1">
                                <a:latin typeface="Cambria Math" panose="02040503050406030204" pitchFamily="18" charset="0"/>
                              </a:rPr>
                            </m:ctrlPr>
                          </m:sSubPr>
                          <m:e>
                            <m:r>
                              <a:rPr lang="it-IT" sz="2200">
                                <a:latin typeface="Cambria Math" panose="02040503050406030204" pitchFamily="18" charset="0"/>
                              </a:rPr>
                              <m:t>𝑉</m:t>
                            </m:r>
                          </m:e>
                          <m:sub>
                            <m:r>
                              <a:rPr lang="it-IT" sz="2200">
                                <a:latin typeface="Cambria Math" panose="02040503050406030204" pitchFamily="18" charset="0"/>
                              </a:rPr>
                              <m:t>𝑔</m:t>
                            </m:r>
                          </m:sub>
                        </m:sSub>
                      </m:e>
                    </m:acc>
                    <m:r>
                      <a:rPr lang="it-IT" sz="2200">
                        <a:latin typeface="Cambria Math" panose="02040503050406030204" pitchFamily="18" charset="0"/>
                      </a:rPr>
                      <m:t>+</m:t>
                    </m:r>
                    <m:acc>
                      <m:accPr>
                        <m:chr m:val="⃑"/>
                        <m:ctrlPr>
                          <a:rPr lang="it-IT" sz="2200" i="1">
                            <a:latin typeface="Cambria Math" panose="02040503050406030204" pitchFamily="18" charset="0"/>
                          </a:rPr>
                        </m:ctrlPr>
                      </m:accPr>
                      <m:e>
                        <m:sSub>
                          <m:sSubPr>
                            <m:ctrlPr>
                              <a:rPr lang="it-IT" sz="2200" i="1">
                                <a:latin typeface="Cambria Math" panose="02040503050406030204" pitchFamily="18" charset="0"/>
                              </a:rPr>
                            </m:ctrlPr>
                          </m:sSubPr>
                          <m:e>
                            <m:r>
                              <a:rPr lang="it-IT" sz="2200">
                                <a:latin typeface="Cambria Math" panose="02040503050406030204" pitchFamily="18" charset="0"/>
                              </a:rPr>
                              <m:t>𝑉</m:t>
                            </m:r>
                          </m:e>
                          <m:sub>
                            <m:r>
                              <a:rPr lang="it-IT" sz="2200">
                                <a:latin typeface="Cambria Math" panose="02040503050406030204" pitchFamily="18" charset="0"/>
                              </a:rPr>
                              <m:t>0</m:t>
                            </m:r>
                          </m:sub>
                        </m:sSub>
                      </m:e>
                    </m:acc>
                  </m:oMath>
                </a14:m>
                <a:endParaRPr lang="it-IT" sz="2200" dirty="0">
                  <a:latin typeface="Arial" panose="020B0604020202020204" pitchFamily="34" charset="0"/>
                </a:endParaRPr>
              </a:p>
            </p:txBody>
          </p:sp>
        </mc:Choice>
        <mc:Fallback xmlns="">
          <p:sp>
            <p:nvSpPr>
              <p:cNvPr id="10" name="CasellaDiTesto 9">
                <a:extLst>
                  <a:ext uri="{FF2B5EF4-FFF2-40B4-BE49-F238E27FC236}">
                    <a16:creationId xmlns:a16="http://schemas.microsoft.com/office/drawing/2014/main" id="{79A2CBFE-A301-B6EB-E46C-511720C407EA}"/>
                  </a:ext>
                </a:extLst>
              </p:cNvPr>
              <p:cNvSpPr txBox="1">
                <a:spLocks noRot="1" noChangeAspect="1" noMove="1" noResize="1" noEditPoints="1" noAdjustHandles="1" noChangeArrowheads="1" noChangeShapeType="1" noTextEdit="1"/>
              </p:cNvSpPr>
              <p:nvPr/>
            </p:nvSpPr>
            <p:spPr>
              <a:xfrm>
                <a:off x="557463" y="794081"/>
                <a:ext cx="10931442" cy="1188980"/>
              </a:xfrm>
              <a:prstGeom prst="rect">
                <a:avLst/>
              </a:prstGeom>
              <a:blipFill>
                <a:blip r:embed="rId4"/>
                <a:stretch>
                  <a:fillRect l="-446" t="-2564" r="-1059"/>
                </a:stretch>
              </a:blipFill>
            </p:spPr>
            <p:txBody>
              <a:bodyPr/>
              <a:lstStyle/>
              <a:p>
                <a:r>
                  <a:rPr lang="en-GB">
                    <a:noFill/>
                  </a:rPr>
                  <a:t> </a:t>
                </a:r>
              </a:p>
            </p:txBody>
          </p:sp>
        </mc:Fallback>
      </mc:AlternateContent>
      <p:sp>
        <p:nvSpPr>
          <p:cNvPr id="11" name="Titolo 1">
            <a:extLst>
              <a:ext uri="{FF2B5EF4-FFF2-40B4-BE49-F238E27FC236}">
                <a16:creationId xmlns:a16="http://schemas.microsoft.com/office/drawing/2014/main" id="{8D412792-9FBE-0A57-2605-87FCCD97B8A9}"/>
              </a:ext>
            </a:extLst>
          </p:cNvPr>
          <p:cNvSpPr txBox="1">
            <a:spLocks/>
          </p:cNvSpPr>
          <p:nvPr/>
        </p:nvSpPr>
        <p:spPr>
          <a:xfrm>
            <a:off x="0" y="-62708"/>
            <a:ext cx="12192000" cy="892367"/>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200" b="1" dirty="0"/>
              <a:t>INTERSTELLAR METEORS DYNAMIC MODEL</a:t>
            </a:r>
            <a:endParaRPr lang="en-GB" sz="4000" b="1" dirty="0"/>
          </a:p>
        </p:txBody>
      </p:sp>
      <p:sp>
        <p:nvSpPr>
          <p:cNvPr id="12" name="CasellaDiTesto 11">
            <a:extLst>
              <a:ext uri="{FF2B5EF4-FFF2-40B4-BE49-F238E27FC236}">
                <a16:creationId xmlns:a16="http://schemas.microsoft.com/office/drawing/2014/main" id="{FA8A6DD3-89B9-EE5F-BE7F-206EE814D20B}"/>
              </a:ext>
            </a:extLst>
          </p:cNvPr>
          <p:cNvSpPr txBox="1"/>
          <p:nvPr/>
        </p:nvSpPr>
        <p:spPr>
          <a:xfrm>
            <a:off x="4690928" y="6253281"/>
            <a:ext cx="2664512" cy="584775"/>
          </a:xfrm>
          <a:prstGeom prst="rect">
            <a:avLst/>
          </a:prstGeom>
          <a:noFill/>
        </p:spPr>
        <p:txBody>
          <a:bodyPr wrap="none" rtlCol="0">
            <a:spAutoFit/>
          </a:bodyPr>
          <a:lstStyle/>
          <a:p>
            <a:r>
              <a:rPr lang="it-IT" sz="3200" b="1" dirty="0"/>
              <a:t>263 EVENTS!</a:t>
            </a:r>
            <a:endParaRPr lang="en-GB" sz="3200" b="1" dirty="0"/>
          </a:p>
        </p:txBody>
      </p:sp>
      <p:sp>
        <p:nvSpPr>
          <p:cNvPr id="2" name="Segnaposto numero diapositiva 1">
            <a:extLst>
              <a:ext uri="{FF2B5EF4-FFF2-40B4-BE49-F238E27FC236}">
                <a16:creationId xmlns:a16="http://schemas.microsoft.com/office/drawing/2014/main" id="{14A06883-116A-5AAE-6D41-D51FF62E567D}"/>
              </a:ext>
            </a:extLst>
          </p:cNvPr>
          <p:cNvSpPr>
            <a:spLocks noGrp="1"/>
          </p:cNvSpPr>
          <p:nvPr>
            <p:ph type="sldNum" sz="quarter" idx="12"/>
          </p:nvPr>
        </p:nvSpPr>
        <p:spPr>
          <a:xfrm>
            <a:off x="11122091" y="6578600"/>
            <a:ext cx="1069910" cy="259456"/>
          </a:xfrm>
        </p:spPr>
        <p:txBody>
          <a:bodyPr/>
          <a:lstStyle/>
          <a:p>
            <a:fld id="{0304DE6A-51A3-4EA9-A947-A65B51707A19}" type="slidenum">
              <a:rPr lang="en-GB" sz="1600" smtClean="0"/>
              <a:t>23</a:t>
            </a:fld>
            <a:endParaRPr lang="en-GB" sz="1600" dirty="0"/>
          </a:p>
        </p:txBody>
      </p:sp>
      <p:pic>
        <p:nvPicPr>
          <p:cNvPr id="3" name="Immagine 2">
            <a:extLst>
              <a:ext uri="{FF2B5EF4-FFF2-40B4-BE49-F238E27FC236}">
                <a16:creationId xmlns:a16="http://schemas.microsoft.com/office/drawing/2014/main" id="{A3E751DB-CE33-2A61-792B-5A6F77A949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672" y="1982975"/>
            <a:ext cx="3195312" cy="1534666"/>
          </a:xfrm>
          <a:prstGeom prst="rect">
            <a:avLst/>
          </a:prstGeom>
        </p:spPr>
      </p:pic>
    </p:spTree>
    <p:extLst>
      <p:ext uri="{BB962C8B-B14F-4D97-AF65-F5344CB8AC3E}">
        <p14:creationId xmlns:p14="http://schemas.microsoft.com/office/powerpoint/2010/main" val="80431137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02CFF1-B890-A0AC-C208-C0041BCDF122}"/>
              </a:ext>
            </a:extLst>
          </p:cNvPr>
          <p:cNvSpPr>
            <a:spLocks noGrp="1"/>
          </p:cNvSpPr>
          <p:nvPr>
            <p:ph type="title"/>
          </p:nvPr>
        </p:nvSpPr>
        <p:spPr>
          <a:xfrm>
            <a:off x="919119" y="23920"/>
            <a:ext cx="10353761" cy="734260"/>
          </a:xfrm>
        </p:spPr>
        <p:txBody>
          <a:bodyPr/>
          <a:lstStyle/>
          <a:p>
            <a:r>
              <a:rPr lang="it-IT" dirty="0" err="1"/>
              <a:t>Example</a:t>
            </a:r>
            <a:r>
              <a:rPr lang="it-IT" dirty="0"/>
              <a:t> </a:t>
            </a:r>
            <a:r>
              <a:rPr lang="it-IT" dirty="0" err="1"/>
              <a:t>Candidates</a:t>
            </a:r>
            <a:r>
              <a:rPr lang="it-IT" dirty="0"/>
              <a:t> </a:t>
            </a:r>
            <a:endParaRPr lang="en-GB" dirty="0"/>
          </a:p>
        </p:txBody>
      </p:sp>
      <p:sp>
        <p:nvSpPr>
          <p:cNvPr id="3" name="Segnaposto contenuto 2">
            <a:extLst>
              <a:ext uri="{FF2B5EF4-FFF2-40B4-BE49-F238E27FC236}">
                <a16:creationId xmlns:a16="http://schemas.microsoft.com/office/drawing/2014/main" id="{442DB580-471E-F8FD-BF95-6C15DAA351B5}"/>
              </a:ext>
            </a:extLst>
          </p:cNvPr>
          <p:cNvSpPr>
            <a:spLocks noGrp="1"/>
          </p:cNvSpPr>
          <p:nvPr>
            <p:ph idx="1"/>
          </p:nvPr>
        </p:nvSpPr>
        <p:spPr>
          <a:xfrm>
            <a:off x="108717" y="666118"/>
            <a:ext cx="5763630" cy="2480441"/>
          </a:xfrm>
        </p:spPr>
        <p:txBody>
          <a:bodyPr/>
          <a:lstStyle/>
          <a:p>
            <a:pPr marL="0" indent="0">
              <a:buNone/>
            </a:pPr>
            <a:r>
              <a:rPr lang="it-IT" dirty="0" err="1">
                <a:latin typeface="TimesLTStd-Roman"/>
              </a:rPr>
              <a:t>Research</a:t>
            </a:r>
            <a:r>
              <a:rPr lang="it-IT" dirty="0">
                <a:latin typeface="TimesLTStd-Roman"/>
              </a:rPr>
              <a:t> in </a:t>
            </a:r>
            <a:r>
              <a:rPr lang="it-IT" dirty="0" err="1">
                <a:latin typeface="TimesLTStd-Roman"/>
              </a:rPr>
              <a:t>two</a:t>
            </a:r>
            <a:r>
              <a:rPr lang="it-IT" dirty="0">
                <a:latin typeface="TimesLTStd-Roman"/>
              </a:rPr>
              <a:t> databases:</a:t>
            </a:r>
          </a:p>
          <a:p>
            <a:r>
              <a:rPr lang="it-IT" dirty="0">
                <a:latin typeface="TimesLTStd-Roman"/>
              </a:rPr>
              <a:t>V</a:t>
            </a:r>
            <a:r>
              <a:rPr lang="it-IT" baseline="-25000" dirty="0">
                <a:latin typeface="TimesLTStd-Roman"/>
              </a:rPr>
              <a:t>H </a:t>
            </a:r>
            <a:r>
              <a:rPr lang="it-IT" dirty="0">
                <a:latin typeface="TimesLTStd-Roman"/>
              </a:rPr>
              <a:t>&gt; 42 km/s </a:t>
            </a:r>
            <a:r>
              <a:rPr lang="it-IT" dirty="0" err="1">
                <a:latin typeface="TimesLTStd-Roman"/>
              </a:rPr>
              <a:t>selection</a:t>
            </a:r>
            <a:r>
              <a:rPr lang="it-IT" dirty="0">
                <a:latin typeface="TimesLTStd-Roman"/>
              </a:rPr>
              <a:t> and </a:t>
            </a:r>
            <a:r>
              <a:rPr lang="en-GB" sz="2000" b="1" i="0" u="none" strike="noStrike" baseline="0" dirty="0">
                <a:latin typeface="TimesLTStd-Roman"/>
              </a:rPr>
              <a:t>3σ</a:t>
            </a:r>
            <a:r>
              <a:rPr lang="it-IT" dirty="0">
                <a:latin typeface="TimesLTStd-Roman"/>
              </a:rPr>
              <a:t>;</a:t>
            </a:r>
          </a:p>
          <a:p>
            <a:r>
              <a:rPr lang="en-US" dirty="0">
                <a:solidFill>
                  <a:srgbClr val="E8EAED"/>
                </a:solidFill>
                <a:effectLst/>
                <a:latin typeface="TimesLTStd-Roman"/>
              </a:rPr>
              <a:t>Trajectory simulation (inclination between [0,90]°) ;</a:t>
            </a:r>
            <a:endParaRPr lang="it-IT" dirty="0">
              <a:latin typeface="TimesLTStd-Roman"/>
            </a:endParaRPr>
          </a:p>
          <a:p>
            <a:r>
              <a:rPr lang="en-GB" sz="2000" b="1" i="0" u="none" strike="noStrike" baseline="0" dirty="0">
                <a:latin typeface="TimesLTStd-Roman"/>
              </a:rPr>
              <a:t>3σ</a:t>
            </a:r>
            <a:r>
              <a:rPr lang="it-IT" sz="2000" b="1" i="0" u="none" strike="noStrike" baseline="0" dirty="0">
                <a:latin typeface="TimesLTStd-Roman"/>
              </a:rPr>
              <a:t> </a:t>
            </a:r>
            <a:r>
              <a:rPr kumimoji="0" lang="en-US" altLang="en-US" sz="2000" b="0" i="0" u="none" strike="noStrike" cap="none" normalizeH="0" baseline="0" dirty="0">
                <a:ln>
                  <a:noFill/>
                </a:ln>
                <a:solidFill>
                  <a:srgbClr val="E8EAED"/>
                </a:solidFill>
                <a:effectLst/>
                <a:latin typeface="TimesLTStd-Roman"/>
              </a:rPr>
              <a:t>acceptance</a:t>
            </a:r>
          </a:p>
          <a:p>
            <a:endParaRPr lang="en-GB" dirty="0">
              <a:latin typeface="TimesLTStd-Roman"/>
            </a:endParaRPr>
          </a:p>
        </p:txBody>
      </p:sp>
      <p:sp>
        <p:nvSpPr>
          <p:cNvPr id="4" name="Segnaposto numero diapositiva 3">
            <a:extLst>
              <a:ext uri="{FF2B5EF4-FFF2-40B4-BE49-F238E27FC236}">
                <a16:creationId xmlns:a16="http://schemas.microsoft.com/office/drawing/2014/main" id="{E221E243-2973-9A99-8FED-7495717661DD}"/>
              </a:ext>
            </a:extLst>
          </p:cNvPr>
          <p:cNvSpPr>
            <a:spLocks noGrp="1"/>
          </p:cNvSpPr>
          <p:nvPr>
            <p:ph type="sldNum" sz="quarter" idx="12"/>
          </p:nvPr>
        </p:nvSpPr>
        <p:spPr>
          <a:xfrm>
            <a:off x="11438455" y="6492875"/>
            <a:ext cx="753545" cy="365125"/>
          </a:xfrm>
        </p:spPr>
        <p:txBody>
          <a:bodyPr/>
          <a:lstStyle/>
          <a:p>
            <a:fld id="{82DEF687-A828-439A-AF0F-CFD58D36A8D4}" type="slidenum">
              <a:rPr lang="en-GB" sz="1600" smtClean="0"/>
              <a:t>24</a:t>
            </a:fld>
            <a:endParaRPr lang="en-GB" sz="1600" dirty="0"/>
          </a:p>
        </p:txBody>
      </p:sp>
      <p:sp>
        <p:nvSpPr>
          <p:cNvPr id="5" name="Rectangle 1">
            <a:extLst>
              <a:ext uri="{FF2B5EF4-FFF2-40B4-BE49-F238E27FC236}">
                <a16:creationId xmlns:a16="http://schemas.microsoft.com/office/drawing/2014/main" id="{1BA24BDA-CFDD-6899-889F-3FE66E9C2577}"/>
              </a:ext>
            </a:extLst>
          </p:cNvPr>
          <p:cNvSpPr>
            <a:spLocks noChangeArrowheads="1"/>
          </p:cNvSpPr>
          <p:nvPr/>
        </p:nvSpPr>
        <p:spPr bwMode="auto">
          <a:xfrm>
            <a:off x="0" y="179864"/>
            <a:ext cx="25648" cy="97471"/>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CasellaDiTesto 13">
            <a:extLst>
              <a:ext uri="{FF2B5EF4-FFF2-40B4-BE49-F238E27FC236}">
                <a16:creationId xmlns:a16="http://schemas.microsoft.com/office/drawing/2014/main" id="{4EF61FB8-F06D-E080-340C-38E233DF543A}"/>
              </a:ext>
            </a:extLst>
          </p:cNvPr>
          <p:cNvSpPr txBox="1"/>
          <p:nvPr/>
        </p:nvSpPr>
        <p:spPr>
          <a:xfrm>
            <a:off x="7236543" y="5534939"/>
            <a:ext cx="4573688" cy="369332"/>
          </a:xfrm>
          <a:prstGeom prst="rect">
            <a:avLst/>
          </a:prstGeom>
          <a:noFill/>
        </p:spPr>
        <p:txBody>
          <a:bodyPr wrap="none" rtlCol="0">
            <a:spAutoFit/>
          </a:bodyPr>
          <a:lstStyle/>
          <a:p>
            <a:r>
              <a:rPr lang="en-GB" dirty="0"/>
              <a:t>2020_07_28__08_09_57_gtu3186_x15_y08</a:t>
            </a:r>
          </a:p>
        </p:txBody>
      </p:sp>
      <p:pic>
        <p:nvPicPr>
          <p:cNvPr id="6" name="Immagine 5" descr="Immagine che contiene diagramma&#10;&#10;Descrizione generata automaticamente">
            <a:extLst>
              <a:ext uri="{FF2B5EF4-FFF2-40B4-BE49-F238E27FC236}">
                <a16:creationId xmlns:a16="http://schemas.microsoft.com/office/drawing/2014/main" id="{85A02C92-A656-7C6A-42D4-246158A43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0692" y="618646"/>
            <a:ext cx="4952590" cy="4952590"/>
          </a:xfrm>
          <a:prstGeom prst="rect">
            <a:avLst/>
          </a:prstGeom>
        </p:spPr>
      </p:pic>
      <p:pic>
        <p:nvPicPr>
          <p:cNvPr id="7" name="Immagine 6" descr="Immagine che contiene grafico&#10;&#10;Descrizione generata automaticamente">
            <a:extLst>
              <a:ext uri="{FF2B5EF4-FFF2-40B4-BE49-F238E27FC236}">
                <a16:creationId xmlns:a16="http://schemas.microsoft.com/office/drawing/2014/main" id="{30380CFE-AF28-BE30-A959-8CE5C75A6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18" y="3094941"/>
            <a:ext cx="6937394" cy="3467464"/>
          </a:xfrm>
          <a:prstGeom prst="rect">
            <a:avLst/>
          </a:prstGeom>
        </p:spPr>
      </p:pic>
    </p:spTree>
    <p:extLst>
      <p:ext uri="{BB962C8B-B14F-4D97-AF65-F5344CB8AC3E}">
        <p14:creationId xmlns:p14="http://schemas.microsoft.com/office/powerpoint/2010/main" val="33718753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19A2C3-A868-C191-DF63-D550F900F55C}"/>
              </a:ext>
            </a:extLst>
          </p:cNvPr>
          <p:cNvSpPr>
            <a:spLocks noGrp="1"/>
          </p:cNvSpPr>
          <p:nvPr>
            <p:ph type="title"/>
          </p:nvPr>
        </p:nvSpPr>
        <p:spPr>
          <a:xfrm>
            <a:off x="919120" y="98322"/>
            <a:ext cx="10083178" cy="530944"/>
          </a:xfrm>
        </p:spPr>
        <p:txBody>
          <a:bodyPr>
            <a:normAutofit fontScale="90000"/>
          </a:bodyPr>
          <a:lstStyle/>
          <a:p>
            <a:r>
              <a:rPr lang="it-IT" dirty="0" err="1"/>
              <a:t>Possible</a:t>
            </a:r>
            <a:r>
              <a:rPr lang="it-IT" dirty="0"/>
              <a:t> </a:t>
            </a:r>
            <a:r>
              <a:rPr lang="it-IT" dirty="0" err="1"/>
              <a:t>candidates</a:t>
            </a:r>
            <a:endParaRPr lang="en-GB" dirty="0"/>
          </a:p>
        </p:txBody>
      </p:sp>
      <p:sp>
        <p:nvSpPr>
          <p:cNvPr id="4" name="Segnaposto numero diapositiva 3">
            <a:extLst>
              <a:ext uri="{FF2B5EF4-FFF2-40B4-BE49-F238E27FC236}">
                <a16:creationId xmlns:a16="http://schemas.microsoft.com/office/drawing/2014/main" id="{9FF04475-8460-2AEA-19D4-3AE31C9D623D}"/>
              </a:ext>
            </a:extLst>
          </p:cNvPr>
          <p:cNvSpPr>
            <a:spLocks noGrp="1"/>
          </p:cNvSpPr>
          <p:nvPr>
            <p:ph type="sldNum" sz="quarter" idx="12"/>
          </p:nvPr>
        </p:nvSpPr>
        <p:spPr>
          <a:xfrm>
            <a:off x="11405208" y="6466950"/>
            <a:ext cx="753545" cy="365125"/>
          </a:xfrm>
        </p:spPr>
        <p:txBody>
          <a:bodyPr/>
          <a:lstStyle/>
          <a:p>
            <a:fld id="{82DEF687-A828-439A-AF0F-CFD58D36A8D4}" type="slidenum">
              <a:rPr lang="en-GB" sz="1600" smtClean="0"/>
              <a:t>25</a:t>
            </a:fld>
            <a:endParaRPr lang="en-GB" sz="1600"/>
          </a:p>
        </p:txBody>
      </p:sp>
      <p:pic>
        <p:nvPicPr>
          <p:cNvPr id="17" name="Immagine 16" descr="Immagine che contiene grafico&#10;&#10;Descrizione generata automaticamente">
            <a:extLst>
              <a:ext uri="{FF2B5EF4-FFF2-40B4-BE49-F238E27FC236}">
                <a16:creationId xmlns:a16="http://schemas.microsoft.com/office/drawing/2014/main" id="{5668959D-FF40-3B82-ABDB-6C2DEBB0E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9" y="735661"/>
            <a:ext cx="6698207" cy="3347913"/>
          </a:xfrm>
          <a:prstGeom prst="rect">
            <a:avLst/>
          </a:prstGeom>
        </p:spPr>
      </p:pic>
      <p:pic>
        <p:nvPicPr>
          <p:cNvPr id="19" name="Immagine 18" descr="Immagine che contiene grafico&#10;&#10;Descrizione generata automaticamente">
            <a:extLst>
              <a:ext uri="{FF2B5EF4-FFF2-40B4-BE49-F238E27FC236}">
                <a16:creationId xmlns:a16="http://schemas.microsoft.com/office/drawing/2014/main" id="{10046ABF-2ABC-5A3C-E1FF-CCADD8415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87" y="4198376"/>
            <a:ext cx="5122605" cy="2561302"/>
          </a:xfrm>
          <a:prstGeom prst="rect">
            <a:avLst/>
          </a:prstGeom>
        </p:spPr>
      </p:pic>
      <p:pic>
        <p:nvPicPr>
          <p:cNvPr id="21" name="Immagine 20" descr="Immagine che contiene diagramma&#10;&#10;Descrizione generata automaticamente">
            <a:extLst>
              <a:ext uri="{FF2B5EF4-FFF2-40B4-BE49-F238E27FC236}">
                <a16:creationId xmlns:a16="http://schemas.microsoft.com/office/drawing/2014/main" id="{45387DFA-A175-7D62-DF31-97469D5D6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433" y="598834"/>
            <a:ext cx="5301320" cy="5301320"/>
          </a:xfrm>
          <a:prstGeom prst="rect">
            <a:avLst/>
          </a:prstGeom>
        </p:spPr>
      </p:pic>
      <p:sp>
        <p:nvSpPr>
          <p:cNvPr id="22" name="CasellaDiTesto 21">
            <a:extLst>
              <a:ext uri="{FF2B5EF4-FFF2-40B4-BE49-F238E27FC236}">
                <a16:creationId xmlns:a16="http://schemas.microsoft.com/office/drawing/2014/main" id="{F21AAA00-51EE-6E5A-5F65-00B971F37B98}"/>
              </a:ext>
            </a:extLst>
          </p:cNvPr>
          <p:cNvSpPr txBox="1"/>
          <p:nvPr/>
        </p:nvSpPr>
        <p:spPr>
          <a:xfrm>
            <a:off x="7710099" y="6031334"/>
            <a:ext cx="4448654" cy="369332"/>
          </a:xfrm>
          <a:prstGeom prst="rect">
            <a:avLst/>
          </a:prstGeom>
          <a:noFill/>
        </p:spPr>
        <p:txBody>
          <a:bodyPr wrap="none" rtlCol="0">
            <a:spAutoFit/>
          </a:bodyPr>
          <a:lstStyle/>
          <a:p>
            <a:r>
              <a:rPr lang="es-ES" dirty="0"/>
              <a:t>2021_01_16__07_21_05_gtu2889_x1_y24</a:t>
            </a:r>
            <a:endParaRPr lang="en-GB" dirty="0"/>
          </a:p>
        </p:txBody>
      </p:sp>
    </p:spTree>
    <p:extLst>
      <p:ext uri="{BB962C8B-B14F-4D97-AF65-F5344CB8AC3E}">
        <p14:creationId xmlns:p14="http://schemas.microsoft.com/office/powerpoint/2010/main" val="128739670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4BF8AA-53CC-FB32-799D-C03BAD117B01}"/>
              </a:ext>
            </a:extLst>
          </p:cNvPr>
          <p:cNvSpPr>
            <a:spLocks noGrp="1"/>
          </p:cNvSpPr>
          <p:nvPr>
            <p:ph type="title"/>
          </p:nvPr>
        </p:nvSpPr>
        <p:spPr>
          <a:xfrm>
            <a:off x="797639" y="-243302"/>
            <a:ext cx="10353761" cy="1326321"/>
          </a:xfrm>
        </p:spPr>
        <p:txBody>
          <a:bodyPr/>
          <a:lstStyle/>
          <a:p>
            <a:r>
              <a:rPr lang="it-IT" dirty="0"/>
              <a:t>RESULTS</a:t>
            </a:r>
            <a:endParaRPr lang="en-GB" dirty="0"/>
          </a:p>
        </p:txBody>
      </p:sp>
      <p:sp>
        <p:nvSpPr>
          <p:cNvPr id="3" name="Segnaposto contenuto 2">
            <a:extLst>
              <a:ext uri="{FF2B5EF4-FFF2-40B4-BE49-F238E27FC236}">
                <a16:creationId xmlns:a16="http://schemas.microsoft.com/office/drawing/2014/main" id="{C6C0EFC1-1E73-EB5A-F9B0-AF50CB4F7DA1}"/>
              </a:ext>
            </a:extLst>
          </p:cNvPr>
          <p:cNvSpPr>
            <a:spLocks noGrp="1"/>
          </p:cNvSpPr>
          <p:nvPr>
            <p:ph idx="1"/>
          </p:nvPr>
        </p:nvSpPr>
        <p:spPr>
          <a:xfrm>
            <a:off x="913794" y="658761"/>
            <a:ext cx="10353762" cy="6138694"/>
          </a:xfrm>
        </p:spPr>
        <p:txBody>
          <a:bodyPr>
            <a:normAutofit/>
          </a:bodyPr>
          <a:lstStyle/>
          <a:p>
            <a:endParaRPr lang="it-IT" sz="2400" dirty="0">
              <a:latin typeface="TimesLTStd-Roman"/>
            </a:endParaRPr>
          </a:p>
          <a:p>
            <a:r>
              <a:rPr lang="it-IT" sz="2400" dirty="0">
                <a:latin typeface="TimesLTStd-Roman"/>
              </a:rPr>
              <a:t>The </a:t>
            </a:r>
            <a:r>
              <a:rPr lang="it-IT" sz="2400" dirty="0" err="1">
                <a:latin typeface="TimesLTStd-Roman"/>
              </a:rPr>
              <a:t>result</a:t>
            </a:r>
            <a:r>
              <a:rPr lang="it-IT" sz="2400" dirty="0">
                <a:latin typeface="TimesLTStd-Roman"/>
              </a:rPr>
              <a:t> from the </a:t>
            </a:r>
            <a:r>
              <a:rPr lang="it-IT" sz="2400" dirty="0" err="1">
                <a:latin typeface="TimesLTStd-Roman"/>
              </a:rPr>
              <a:t>analysis</a:t>
            </a:r>
            <a:r>
              <a:rPr lang="it-IT" sz="2400" dirty="0">
                <a:latin typeface="TimesLTStd-Roman"/>
              </a:rPr>
              <a:t> of </a:t>
            </a:r>
            <a:r>
              <a:rPr lang="it-IT" sz="2400" dirty="0" err="1">
                <a:latin typeface="TimesLTStd-Roman"/>
              </a:rPr>
              <a:t>two</a:t>
            </a:r>
            <a:r>
              <a:rPr lang="it-IT" sz="2400" dirty="0">
                <a:latin typeface="TimesLTStd-Roman"/>
              </a:rPr>
              <a:t> </a:t>
            </a:r>
            <a:r>
              <a:rPr lang="it-IT" sz="2400" dirty="0" err="1">
                <a:latin typeface="TimesLTStd-Roman"/>
              </a:rPr>
              <a:t>different</a:t>
            </a:r>
            <a:r>
              <a:rPr lang="it-IT" sz="2400" dirty="0">
                <a:latin typeface="TimesLTStd-Roman"/>
              </a:rPr>
              <a:t> datasets </a:t>
            </a:r>
            <a:r>
              <a:rPr lang="it-IT" sz="2400" dirty="0" err="1">
                <a:latin typeface="TimesLTStd-Roman"/>
              </a:rPr>
              <a:t>is</a:t>
            </a:r>
            <a:r>
              <a:rPr lang="it-IT" sz="2400" dirty="0">
                <a:latin typeface="TimesLTStd-Roman"/>
              </a:rPr>
              <a:t> </a:t>
            </a:r>
            <a:r>
              <a:rPr lang="it-IT" sz="2400" dirty="0" err="1">
                <a:latin typeface="TimesLTStd-Roman"/>
              </a:rPr>
              <a:t>that</a:t>
            </a:r>
            <a:r>
              <a:rPr lang="it-IT" sz="2400" dirty="0">
                <a:latin typeface="TimesLTStd-Roman"/>
              </a:rPr>
              <a:t> </a:t>
            </a:r>
            <a:r>
              <a:rPr lang="it-IT" sz="2400" dirty="0" err="1">
                <a:latin typeface="TimesLTStd-Roman"/>
              </a:rPr>
              <a:t>we</a:t>
            </a:r>
            <a:r>
              <a:rPr lang="it-IT" sz="2400" dirty="0">
                <a:latin typeface="TimesLTStd-Roman"/>
              </a:rPr>
              <a:t> </a:t>
            </a:r>
            <a:r>
              <a:rPr lang="it-IT" sz="2400" dirty="0" err="1">
                <a:latin typeface="TimesLTStd-Roman"/>
              </a:rPr>
              <a:t>found</a:t>
            </a:r>
            <a:r>
              <a:rPr lang="it-IT" sz="2400" dirty="0">
                <a:latin typeface="TimesLTStd-Roman"/>
              </a:rPr>
              <a:t> 9 </a:t>
            </a:r>
            <a:r>
              <a:rPr lang="it-IT" sz="2400" dirty="0" err="1">
                <a:latin typeface="TimesLTStd-Roman"/>
              </a:rPr>
              <a:t>possible</a:t>
            </a:r>
            <a:r>
              <a:rPr lang="it-IT" sz="2400" dirty="0">
                <a:latin typeface="TimesLTStd-Roman"/>
              </a:rPr>
              <a:t> </a:t>
            </a:r>
            <a:r>
              <a:rPr lang="it-IT" sz="2400" dirty="0" err="1">
                <a:latin typeface="TimesLTStd-Roman"/>
              </a:rPr>
              <a:t>interstellar</a:t>
            </a:r>
            <a:r>
              <a:rPr lang="it-IT" sz="2400" dirty="0">
                <a:latin typeface="TimesLTStd-Roman"/>
              </a:rPr>
              <a:t> </a:t>
            </a:r>
            <a:r>
              <a:rPr lang="it-IT" sz="2400" dirty="0" err="1">
                <a:latin typeface="TimesLTStd-Roman"/>
              </a:rPr>
              <a:t>meteors</a:t>
            </a:r>
            <a:r>
              <a:rPr lang="it-IT" sz="2400" dirty="0">
                <a:latin typeface="TimesLTStd-Roman"/>
              </a:rPr>
              <a:t> </a:t>
            </a:r>
            <a:r>
              <a:rPr lang="it-IT" sz="2400" dirty="0" err="1">
                <a:latin typeface="TimesLTStd-Roman"/>
              </a:rPr>
              <a:t>candidates</a:t>
            </a:r>
            <a:r>
              <a:rPr lang="it-IT" sz="2400" dirty="0">
                <a:latin typeface="TimesLTStd-Roman"/>
              </a:rPr>
              <a:t>. </a:t>
            </a:r>
            <a:br>
              <a:rPr lang="it-IT" sz="2400" dirty="0">
                <a:latin typeface="TimesLTStd-Roman"/>
              </a:rPr>
            </a:br>
            <a:endParaRPr lang="en-GB" sz="2400" dirty="0">
              <a:latin typeface="TimesLTStd-Roman"/>
            </a:endParaRPr>
          </a:p>
          <a:p>
            <a:endParaRPr lang="en-GB" sz="2400" dirty="0">
              <a:latin typeface="TimesLTStd-Roman"/>
            </a:endParaRPr>
          </a:p>
          <a:p>
            <a:pPr marL="0" indent="0">
              <a:buNone/>
            </a:pPr>
            <a:endParaRPr lang="en-GB" sz="2400" dirty="0">
              <a:latin typeface="TimesLTStd-Roman"/>
            </a:endParaRPr>
          </a:p>
          <a:p>
            <a:endParaRPr lang="en-GB" sz="2400" dirty="0">
              <a:latin typeface="TimesLTStd-Roman"/>
            </a:endParaRPr>
          </a:p>
          <a:p>
            <a:endParaRPr lang="en-GB" sz="2400" dirty="0">
              <a:latin typeface="TimesLTStd-Roman"/>
            </a:endParaRPr>
          </a:p>
          <a:p>
            <a:endParaRPr lang="en-GB" sz="2400" dirty="0">
              <a:latin typeface="TimesLTStd-Roman"/>
            </a:endParaRPr>
          </a:p>
          <a:p>
            <a:endParaRPr lang="en-GB" sz="2400" dirty="0">
              <a:latin typeface="TimesLTStd-Roman"/>
            </a:endParaRPr>
          </a:p>
          <a:p>
            <a:pPr marL="0" indent="0">
              <a:buNone/>
            </a:pPr>
            <a:endParaRPr lang="en-GB" sz="2400" dirty="0">
              <a:latin typeface="TimesLTStd-Roman"/>
            </a:endParaRPr>
          </a:p>
        </p:txBody>
      </p:sp>
      <p:sp>
        <p:nvSpPr>
          <p:cNvPr id="4" name="Segnaposto numero diapositiva 3">
            <a:extLst>
              <a:ext uri="{FF2B5EF4-FFF2-40B4-BE49-F238E27FC236}">
                <a16:creationId xmlns:a16="http://schemas.microsoft.com/office/drawing/2014/main" id="{7914F314-A1D9-91D0-08AC-FE403360DC39}"/>
              </a:ext>
            </a:extLst>
          </p:cNvPr>
          <p:cNvSpPr>
            <a:spLocks noGrp="1"/>
          </p:cNvSpPr>
          <p:nvPr>
            <p:ph type="sldNum" sz="quarter" idx="12"/>
          </p:nvPr>
        </p:nvSpPr>
        <p:spPr>
          <a:xfrm>
            <a:off x="11438455" y="6492875"/>
            <a:ext cx="753545" cy="365125"/>
          </a:xfrm>
        </p:spPr>
        <p:txBody>
          <a:bodyPr/>
          <a:lstStyle/>
          <a:p>
            <a:fld id="{82DEF687-A828-439A-AF0F-CFD58D36A8D4}" type="slidenum">
              <a:rPr lang="en-GB" sz="1600" smtClean="0"/>
              <a:t>26</a:t>
            </a:fld>
            <a:endParaRPr lang="en-GB" sz="1600"/>
          </a:p>
        </p:txBody>
      </p:sp>
      <p:graphicFrame>
        <p:nvGraphicFramePr>
          <p:cNvPr id="6" name="Oggetto 5">
            <a:extLst>
              <a:ext uri="{FF2B5EF4-FFF2-40B4-BE49-F238E27FC236}">
                <a16:creationId xmlns:a16="http://schemas.microsoft.com/office/drawing/2014/main" id="{6D457FFE-66F5-BBF3-306B-5C6A73AD065A}"/>
              </a:ext>
            </a:extLst>
          </p:cNvPr>
          <p:cNvGraphicFramePr>
            <a:graphicFrameLocks noChangeAspect="1"/>
          </p:cNvGraphicFramePr>
          <p:nvPr>
            <p:extLst>
              <p:ext uri="{D42A27DB-BD31-4B8C-83A1-F6EECF244321}">
                <p14:modId xmlns:p14="http://schemas.microsoft.com/office/powerpoint/2010/main" val="348451917"/>
              </p:ext>
            </p:extLst>
          </p:nvPr>
        </p:nvGraphicFramePr>
        <p:xfrm>
          <a:off x="683755" y="2726926"/>
          <a:ext cx="10813839" cy="3084716"/>
        </p:xfrm>
        <a:graphic>
          <a:graphicData uri="http://schemas.openxmlformats.org/presentationml/2006/ole">
            <mc:AlternateContent xmlns:mc="http://schemas.openxmlformats.org/markup-compatibility/2006">
              <mc:Choice xmlns:v="urn:schemas-microsoft-com:vml" Requires="v">
                <p:oleObj name="Worksheet" r:id="rId2" imgW="6439077" imgH="1836523" progId="Excel.Sheet.12">
                  <p:embed/>
                </p:oleObj>
              </mc:Choice>
              <mc:Fallback>
                <p:oleObj name="Worksheet" r:id="rId2" imgW="6439077" imgH="1836523" progId="Excel.Sheet.12">
                  <p:embed/>
                  <p:pic>
                    <p:nvPicPr>
                      <p:cNvPr id="6" name="Oggetto 5">
                        <a:extLst>
                          <a:ext uri="{FF2B5EF4-FFF2-40B4-BE49-F238E27FC236}">
                            <a16:creationId xmlns:a16="http://schemas.microsoft.com/office/drawing/2014/main" id="{6D457FFE-66F5-BBF3-306B-5C6A73AD065A}"/>
                          </a:ext>
                        </a:extLst>
                      </p:cNvPr>
                      <p:cNvPicPr/>
                      <p:nvPr/>
                    </p:nvPicPr>
                    <p:blipFill>
                      <a:blip r:embed="rId3"/>
                      <a:stretch>
                        <a:fillRect/>
                      </a:stretch>
                    </p:blipFill>
                    <p:spPr>
                      <a:xfrm>
                        <a:off x="683755" y="2726926"/>
                        <a:ext cx="10813839" cy="3084716"/>
                      </a:xfrm>
                      <a:prstGeom prst="rect">
                        <a:avLst/>
                      </a:prstGeom>
                    </p:spPr>
                  </p:pic>
                </p:oleObj>
              </mc:Fallback>
            </mc:AlternateContent>
          </a:graphicData>
        </a:graphic>
      </p:graphicFrame>
    </p:spTree>
    <p:extLst>
      <p:ext uri="{BB962C8B-B14F-4D97-AF65-F5344CB8AC3E}">
        <p14:creationId xmlns:p14="http://schemas.microsoft.com/office/powerpoint/2010/main" val="29529087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FD7E008-AF27-8863-AB65-A0CA5335DBFA}"/>
              </a:ext>
            </a:extLst>
          </p:cNvPr>
          <p:cNvPicPr>
            <a:picLocks noChangeAspect="1"/>
          </p:cNvPicPr>
          <p:nvPr/>
        </p:nvPicPr>
        <p:blipFill>
          <a:blip r:embed="rId2"/>
          <a:stretch>
            <a:fillRect/>
          </a:stretch>
        </p:blipFill>
        <p:spPr>
          <a:xfrm>
            <a:off x="528917" y="1333213"/>
            <a:ext cx="11134165" cy="4760635"/>
          </a:xfrm>
          <a:prstGeom prst="rect">
            <a:avLst/>
          </a:prstGeom>
        </p:spPr>
      </p:pic>
      <p:pic>
        <p:nvPicPr>
          <p:cNvPr id="3" name="Immagine 2" descr="Immagine che contiene giallo, schermata, testo, Policromia&#10;&#10;Descrizione generata automaticamente">
            <a:extLst>
              <a:ext uri="{FF2B5EF4-FFF2-40B4-BE49-F238E27FC236}">
                <a16:creationId xmlns:a16="http://schemas.microsoft.com/office/drawing/2014/main" id="{F86F9B83-5E72-62A4-B2AA-251D6A289B91}"/>
              </a:ext>
            </a:extLst>
          </p:cNvPr>
          <p:cNvPicPr>
            <a:picLocks noChangeAspect="1"/>
          </p:cNvPicPr>
          <p:nvPr/>
        </p:nvPicPr>
        <p:blipFill rotWithShape="1">
          <a:blip r:embed="rId3">
            <a:extLst>
              <a:ext uri="{28A0092B-C50C-407E-A947-70E740481C1C}">
                <a14:useLocalDpi xmlns:a14="http://schemas.microsoft.com/office/drawing/2010/main" val="0"/>
              </a:ext>
            </a:extLst>
          </a:blip>
          <a:srcRect l="11464" t="32379" r="77220" b="56302"/>
          <a:stretch/>
        </p:blipFill>
        <p:spPr>
          <a:xfrm>
            <a:off x="6398158" y="1490165"/>
            <a:ext cx="1747621" cy="1732597"/>
          </a:xfrm>
          <a:prstGeom prst="rect">
            <a:avLst/>
          </a:prstGeom>
        </p:spPr>
      </p:pic>
      <p:cxnSp>
        <p:nvCxnSpPr>
          <p:cNvPr id="4" name="Connettore 2 3">
            <a:extLst>
              <a:ext uri="{FF2B5EF4-FFF2-40B4-BE49-F238E27FC236}">
                <a16:creationId xmlns:a16="http://schemas.microsoft.com/office/drawing/2014/main" id="{F27E7611-7B34-C487-F3BC-4BBC2237C387}"/>
              </a:ext>
            </a:extLst>
          </p:cNvPr>
          <p:cNvCxnSpPr>
            <a:cxnSpLocks/>
          </p:cNvCxnSpPr>
          <p:nvPr/>
        </p:nvCxnSpPr>
        <p:spPr>
          <a:xfrm flipV="1">
            <a:off x="6409765" y="2250141"/>
            <a:ext cx="1004047" cy="367553"/>
          </a:xfrm>
          <a:prstGeom prst="straightConnector1">
            <a:avLst/>
          </a:prstGeom>
          <a:ln w="254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19487870-3DB2-1D09-FE1E-F77CB30CB105}"/>
              </a:ext>
            </a:extLst>
          </p:cNvPr>
          <p:cNvSpPr txBox="1"/>
          <p:nvPr/>
        </p:nvSpPr>
        <p:spPr>
          <a:xfrm>
            <a:off x="528917" y="408043"/>
            <a:ext cx="8679107" cy="954107"/>
          </a:xfrm>
          <a:prstGeom prst="rect">
            <a:avLst/>
          </a:prstGeom>
          <a:noFill/>
        </p:spPr>
        <p:txBody>
          <a:bodyPr wrap="none" rtlCol="0">
            <a:spAutoFit/>
          </a:bodyPr>
          <a:lstStyle/>
          <a:p>
            <a:r>
              <a:rPr lang="it-IT" sz="2800" dirty="0"/>
              <a:t>Common: </a:t>
            </a:r>
            <a:r>
              <a:rPr lang="es-ES" sz="2800" dirty="0"/>
              <a:t>2021_01_16__07_21_05_gtu2888_x01_y24</a:t>
            </a:r>
          </a:p>
          <a:p>
            <a:endParaRPr lang="en-GB" sz="2800" dirty="0"/>
          </a:p>
        </p:txBody>
      </p:sp>
    </p:spTree>
    <p:extLst>
      <p:ext uri="{BB962C8B-B14F-4D97-AF65-F5344CB8AC3E}">
        <p14:creationId xmlns:p14="http://schemas.microsoft.com/office/powerpoint/2010/main" val="144289477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C80E318-76F6-0515-28B5-C2E97A29BF75}"/>
              </a:ext>
            </a:extLst>
          </p:cNvPr>
          <p:cNvPicPr>
            <a:picLocks noChangeAspect="1"/>
          </p:cNvPicPr>
          <p:nvPr/>
        </p:nvPicPr>
        <p:blipFill>
          <a:blip r:embed="rId2">
            <a:alphaModFix/>
          </a:blip>
          <a:stretch>
            <a:fillRect/>
          </a:stretch>
        </p:blipFill>
        <p:spPr>
          <a:xfrm>
            <a:off x="514533" y="1317652"/>
            <a:ext cx="11162931" cy="4776195"/>
          </a:xfrm>
          <a:prstGeom prst="rect">
            <a:avLst/>
          </a:prstGeom>
        </p:spPr>
      </p:pic>
      <p:pic>
        <p:nvPicPr>
          <p:cNvPr id="3" name="Immagine 2" descr="Immagine che contiene schermata, testo, quadrato, Rettangolo&#10;&#10;Descrizione generata automaticamente">
            <a:extLst>
              <a:ext uri="{FF2B5EF4-FFF2-40B4-BE49-F238E27FC236}">
                <a16:creationId xmlns:a16="http://schemas.microsoft.com/office/drawing/2014/main" id="{756B26F7-E3F7-EF01-E4A0-4D3290A4EAEE}"/>
              </a:ext>
            </a:extLst>
          </p:cNvPr>
          <p:cNvPicPr>
            <a:picLocks noChangeAspect="1"/>
          </p:cNvPicPr>
          <p:nvPr/>
        </p:nvPicPr>
        <p:blipFill rotWithShape="1">
          <a:blip r:embed="rId3">
            <a:extLst>
              <a:ext uri="{28A0092B-C50C-407E-A947-70E740481C1C}">
                <a14:useLocalDpi xmlns:a14="http://schemas.microsoft.com/office/drawing/2010/main" val="0"/>
              </a:ext>
            </a:extLst>
          </a:blip>
          <a:srcRect l="72433" t="37052" r="11712" b="46829"/>
          <a:stretch/>
        </p:blipFill>
        <p:spPr>
          <a:xfrm>
            <a:off x="6405535" y="1434353"/>
            <a:ext cx="1725453" cy="1730188"/>
          </a:xfrm>
          <a:prstGeom prst="rect">
            <a:avLst/>
          </a:prstGeom>
        </p:spPr>
      </p:pic>
      <p:cxnSp>
        <p:nvCxnSpPr>
          <p:cNvPr id="4" name="Connettore 2 3">
            <a:extLst>
              <a:ext uri="{FF2B5EF4-FFF2-40B4-BE49-F238E27FC236}">
                <a16:creationId xmlns:a16="http://schemas.microsoft.com/office/drawing/2014/main" id="{D9D39A9F-502A-FEAC-8DC9-E3ECC4B015D3}"/>
              </a:ext>
            </a:extLst>
          </p:cNvPr>
          <p:cNvCxnSpPr>
            <a:cxnSpLocks/>
          </p:cNvCxnSpPr>
          <p:nvPr/>
        </p:nvCxnSpPr>
        <p:spPr>
          <a:xfrm>
            <a:off x="6853772" y="1857375"/>
            <a:ext cx="651928" cy="1000125"/>
          </a:xfrm>
          <a:prstGeom prst="straightConnector1">
            <a:avLst/>
          </a:prstGeom>
          <a:ln w="254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A98B9A5D-6118-5874-446F-BA7B4494F8E2}"/>
              </a:ext>
            </a:extLst>
          </p:cNvPr>
          <p:cNvSpPr txBox="1"/>
          <p:nvPr/>
        </p:nvSpPr>
        <p:spPr>
          <a:xfrm>
            <a:off x="514533" y="288749"/>
            <a:ext cx="8679107" cy="954107"/>
          </a:xfrm>
          <a:prstGeom prst="rect">
            <a:avLst/>
          </a:prstGeom>
          <a:noFill/>
        </p:spPr>
        <p:txBody>
          <a:bodyPr wrap="none" rtlCol="0">
            <a:spAutoFit/>
          </a:bodyPr>
          <a:lstStyle/>
          <a:p>
            <a:r>
              <a:rPr lang="it-IT" sz="2800" dirty="0"/>
              <a:t>Common: </a:t>
            </a:r>
            <a:r>
              <a:rPr lang="es-ES" sz="2800" dirty="0"/>
              <a:t>2020_07_28__08_12_10_gtu0016_x42_y27</a:t>
            </a:r>
            <a:endParaRPr lang="en-GB" sz="2800" dirty="0"/>
          </a:p>
          <a:p>
            <a:endParaRPr lang="en-GB" sz="2800" dirty="0"/>
          </a:p>
        </p:txBody>
      </p:sp>
    </p:spTree>
    <p:extLst>
      <p:ext uri="{BB962C8B-B14F-4D97-AF65-F5344CB8AC3E}">
        <p14:creationId xmlns:p14="http://schemas.microsoft.com/office/powerpoint/2010/main" val="1381347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DCF0BF4-A493-0C66-D31F-3442BAF9A918}"/>
              </a:ext>
            </a:extLst>
          </p:cNvPr>
          <p:cNvPicPr>
            <a:picLocks noChangeAspect="1"/>
          </p:cNvPicPr>
          <p:nvPr/>
        </p:nvPicPr>
        <p:blipFill>
          <a:blip r:embed="rId2"/>
          <a:stretch>
            <a:fillRect/>
          </a:stretch>
        </p:blipFill>
        <p:spPr>
          <a:xfrm>
            <a:off x="536945" y="1335582"/>
            <a:ext cx="11118106" cy="4753770"/>
          </a:xfrm>
          <a:prstGeom prst="rect">
            <a:avLst/>
          </a:prstGeom>
        </p:spPr>
      </p:pic>
      <p:pic>
        <p:nvPicPr>
          <p:cNvPr id="3" name="Immagine 2" descr="Immagine che contiene schermata, testo, giallo, Policromia&#10;&#10;Descrizione generata automaticamente">
            <a:extLst>
              <a:ext uri="{FF2B5EF4-FFF2-40B4-BE49-F238E27FC236}">
                <a16:creationId xmlns:a16="http://schemas.microsoft.com/office/drawing/2014/main" id="{EAC77EC0-69B3-55C0-1C40-E8E6723C6666}"/>
              </a:ext>
            </a:extLst>
          </p:cNvPr>
          <p:cNvPicPr>
            <a:picLocks noChangeAspect="1"/>
          </p:cNvPicPr>
          <p:nvPr/>
        </p:nvPicPr>
        <p:blipFill rotWithShape="1">
          <a:blip r:embed="rId3">
            <a:extLst>
              <a:ext uri="{28A0092B-C50C-407E-A947-70E740481C1C}">
                <a14:useLocalDpi xmlns:a14="http://schemas.microsoft.com/office/drawing/2010/main" val="0"/>
              </a:ext>
            </a:extLst>
          </a:blip>
          <a:srcRect l="11377" t="42234" r="72305" b="42027"/>
          <a:stretch/>
        </p:blipFill>
        <p:spPr>
          <a:xfrm>
            <a:off x="6410228" y="1461154"/>
            <a:ext cx="1734532" cy="1725106"/>
          </a:xfrm>
          <a:prstGeom prst="rect">
            <a:avLst/>
          </a:prstGeom>
        </p:spPr>
      </p:pic>
      <p:cxnSp>
        <p:nvCxnSpPr>
          <p:cNvPr id="4" name="Connettore 2 3">
            <a:extLst>
              <a:ext uri="{FF2B5EF4-FFF2-40B4-BE49-F238E27FC236}">
                <a16:creationId xmlns:a16="http://schemas.microsoft.com/office/drawing/2014/main" id="{082AD6CA-DEEF-00EB-0D52-3E6C6F95F291}"/>
              </a:ext>
            </a:extLst>
          </p:cNvPr>
          <p:cNvCxnSpPr>
            <a:cxnSpLocks/>
          </p:cNvCxnSpPr>
          <p:nvPr/>
        </p:nvCxnSpPr>
        <p:spPr>
          <a:xfrm>
            <a:off x="6561055" y="2233843"/>
            <a:ext cx="867267" cy="0"/>
          </a:xfrm>
          <a:prstGeom prst="straightConnector1">
            <a:avLst/>
          </a:prstGeom>
          <a:ln w="254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01DDEF1C-B27D-65A8-8433-DC26F1291F1E}"/>
              </a:ext>
            </a:extLst>
          </p:cNvPr>
          <p:cNvSpPr txBox="1"/>
          <p:nvPr/>
        </p:nvSpPr>
        <p:spPr>
          <a:xfrm>
            <a:off x="598029" y="327320"/>
            <a:ext cx="8958863" cy="954107"/>
          </a:xfrm>
          <a:prstGeom prst="rect">
            <a:avLst/>
          </a:prstGeom>
          <a:noFill/>
        </p:spPr>
        <p:txBody>
          <a:bodyPr wrap="none" rtlCol="0">
            <a:spAutoFit/>
          </a:bodyPr>
          <a:lstStyle/>
          <a:p>
            <a:pPr algn="r"/>
            <a:r>
              <a:rPr lang="it-IT" sz="2800" dirty="0" err="1"/>
              <a:t>Piotrowsky</a:t>
            </a:r>
            <a:r>
              <a:rPr lang="it-IT" sz="2800" dirty="0"/>
              <a:t>: </a:t>
            </a:r>
            <a:r>
              <a:rPr lang="es-ES" sz="2800" dirty="0"/>
              <a:t>2020_05_25__23_54_13_gtu1442_x00_y30</a:t>
            </a:r>
            <a:endParaRPr lang="en-GB" sz="2800" dirty="0"/>
          </a:p>
          <a:p>
            <a:pPr algn="r"/>
            <a:endParaRPr lang="en-GB" sz="2800" dirty="0"/>
          </a:p>
        </p:txBody>
      </p:sp>
    </p:spTree>
    <p:extLst>
      <p:ext uri="{BB962C8B-B14F-4D97-AF65-F5344CB8AC3E}">
        <p14:creationId xmlns:p14="http://schemas.microsoft.com/office/powerpoint/2010/main" val="367045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C785DD-6122-7DED-1A75-BEAF8B04F8E3}"/>
              </a:ext>
            </a:extLst>
          </p:cNvPr>
          <p:cNvSpPr>
            <a:spLocks noGrp="1"/>
          </p:cNvSpPr>
          <p:nvPr>
            <p:ph type="title"/>
          </p:nvPr>
        </p:nvSpPr>
        <p:spPr>
          <a:xfrm>
            <a:off x="127819" y="-14999"/>
            <a:ext cx="7994986" cy="1326321"/>
          </a:xfrm>
        </p:spPr>
        <p:txBody>
          <a:bodyPr>
            <a:normAutofit/>
          </a:bodyPr>
          <a:lstStyle/>
          <a:p>
            <a:r>
              <a:rPr lang="it-IT" sz="4800" dirty="0"/>
              <a:t>MINI-EUSO</a:t>
            </a:r>
            <a:endParaRPr lang="en-GB" sz="4800" dirty="0"/>
          </a:p>
        </p:txBody>
      </p:sp>
      <p:sp>
        <p:nvSpPr>
          <p:cNvPr id="4" name="Segnaposto numero diapositiva 3">
            <a:extLst>
              <a:ext uri="{FF2B5EF4-FFF2-40B4-BE49-F238E27FC236}">
                <a16:creationId xmlns:a16="http://schemas.microsoft.com/office/drawing/2014/main" id="{D5C6E159-C8C9-D6B5-A51F-3D6B1ABFBBFA}"/>
              </a:ext>
            </a:extLst>
          </p:cNvPr>
          <p:cNvSpPr>
            <a:spLocks noGrp="1"/>
          </p:cNvSpPr>
          <p:nvPr>
            <p:ph type="sldNum" sz="quarter" idx="12"/>
          </p:nvPr>
        </p:nvSpPr>
        <p:spPr>
          <a:xfrm>
            <a:off x="11438455" y="6466624"/>
            <a:ext cx="753545" cy="365125"/>
          </a:xfrm>
        </p:spPr>
        <p:txBody>
          <a:bodyPr/>
          <a:lstStyle/>
          <a:p>
            <a:fld id="{82DEF687-A828-439A-AF0F-CFD58D36A8D4}" type="slidenum">
              <a:rPr lang="en-GB" sz="1600" smtClean="0"/>
              <a:t>3</a:t>
            </a:fld>
            <a:endParaRPr lang="en-GB" sz="1600" dirty="0"/>
          </a:p>
        </p:txBody>
      </p:sp>
      <p:sp>
        <p:nvSpPr>
          <p:cNvPr id="7" name="CasellaDiTesto 6">
            <a:extLst>
              <a:ext uri="{FF2B5EF4-FFF2-40B4-BE49-F238E27FC236}">
                <a16:creationId xmlns:a16="http://schemas.microsoft.com/office/drawing/2014/main" id="{9FD82C07-7A9B-6699-1A1B-86430EB6E8E1}"/>
              </a:ext>
            </a:extLst>
          </p:cNvPr>
          <p:cNvSpPr txBox="1"/>
          <p:nvPr/>
        </p:nvSpPr>
        <p:spPr>
          <a:xfrm>
            <a:off x="127818" y="1641184"/>
            <a:ext cx="7994987" cy="1107996"/>
          </a:xfrm>
          <a:prstGeom prst="rect">
            <a:avLst/>
          </a:prstGeom>
          <a:noFill/>
        </p:spPr>
        <p:txBody>
          <a:bodyPr wrap="square" rtlCol="0">
            <a:spAutoFit/>
          </a:bodyPr>
          <a:lstStyle/>
          <a:p>
            <a:r>
              <a:rPr lang="en-GB" sz="2200" dirty="0">
                <a:latin typeface="TimesLTStd-Roman"/>
              </a:rPr>
              <a:t>L</a:t>
            </a:r>
            <a:r>
              <a:rPr lang="en-US" sz="2200" dirty="0" err="1">
                <a:latin typeface="TimesLTStd-Roman"/>
              </a:rPr>
              <a:t>ocated</a:t>
            </a:r>
            <a:r>
              <a:rPr lang="en-US" sz="2200" dirty="0">
                <a:latin typeface="TimesLTStd-Roman"/>
              </a:rPr>
              <a:t> in front of the UV transparent window in the Zvezda Russian module in the ISS, looking at Earth in nadir position.</a:t>
            </a:r>
            <a:r>
              <a:rPr lang="en-GB" sz="2200" dirty="0">
                <a:latin typeface="TimesLTStd-Roman"/>
              </a:rPr>
              <a:t> </a:t>
            </a:r>
            <a:br>
              <a:rPr lang="en-GB" sz="2200" dirty="0">
                <a:latin typeface="TimesLTStd-Roman"/>
              </a:rPr>
            </a:br>
            <a:r>
              <a:rPr lang="en-GB" sz="2200" dirty="0">
                <a:latin typeface="TimesLTStd-Roman"/>
              </a:rPr>
              <a:t>(Launch on 22 August 2019)</a:t>
            </a:r>
            <a:endParaRPr lang="en-US" sz="2200" dirty="0">
              <a:latin typeface="TimesLTStd-Roman"/>
            </a:endParaRPr>
          </a:p>
        </p:txBody>
      </p:sp>
      <p:pic>
        <p:nvPicPr>
          <p:cNvPr id="1026" name="Picture 2" descr="NASA and Roscosmos Found Leak on the International Space Station">
            <a:extLst>
              <a:ext uri="{FF2B5EF4-FFF2-40B4-BE49-F238E27FC236}">
                <a16:creationId xmlns:a16="http://schemas.microsoft.com/office/drawing/2014/main" id="{9BD41E3A-F2AC-7AEC-E43C-C47E26C82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2806" y="26251"/>
            <a:ext cx="4069194" cy="3051896"/>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90D99995-6631-0BBB-EC24-BC60B78D84FA}"/>
              </a:ext>
            </a:extLst>
          </p:cNvPr>
          <p:cNvSpPr txBox="1"/>
          <p:nvPr/>
        </p:nvSpPr>
        <p:spPr>
          <a:xfrm>
            <a:off x="5024740" y="3895621"/>
            <a:ext cx="7167260" cy="1077218"/>
          </a:xfrm>
          <a:prstGeom prst="rect">
            <a:avLst/>
          </a:prstGeom>
          <a:noFill/>
        </p:spPr>
        <p:txBody>
          <a:bodyPr wrap="square" rtlCol="0">
            <a:spAutoFit/>
          </a:bodyPr>
          <a:lstStyle/>
          <a:p>
            <a:r>
              <a:rPr lang="en-GB" sz="2200" dirty="0">
                <a:latin typeface="TimesLTStd-Roman"/>
              </a:rPr>
              <a:t>The optical system consists of two Fresnel lenses of 25 cm diameter each with a wide field of view of 44°x44°.</a:t>
            </a:r>
          </a:p>
          <a:p>
            <a:r>
              <a:rPr lang="en-GB" sz="2000" dirty="0">
                <a:latin typeface="TimesLTStd-Roman"/>
              </a:rPr>
              <a:t>Night UV emission from the Earth (290–430 nm)</a:t>
            </a:r>
            <a:endParaRPr lang="en-GB" sz="2200" dirty="0">
              <a:latin typeface="TimesLTStd-Roman"/>
            </a:endParaRPr>
          </a:p>
        </p:txBody>
      </p:sp>
      <p:sp>
        <p:nvSpPr>
          <p:cNvPr id="5" name="CasellaDiTesto 4">
            <a:extLst>
              <a:ext uri="{FF2B5EF4-FFF2-40B4-BE49-F238E27FC236}">
                <a16:creationId xmlns:a16="http://schemas.microsoft.com/office/drawing/2014/main" id="{EA2185E7-0B8A-9EA5-1E4A-7361E4577BF8}"/>
              </a:ext>
            </a:extLst>
          </p:cNvPr>
          <p:cNvSpPr txBox="1"/>
          <p:nvPr/>
        </p:nvSpPr>
        <p:spPr>
          <a:xfrm>
            <a:off x="5050634" y="5020074"/>
            <a:ext cx="6764593" cy="1446550"/>
          </a:xfrm>
          <a:prstGeom prst="rect">
            <a:avLst/>
          </a:prstGeom>
          <a:noFill/>
        </p:spPr>
        <p:txBody>
          <a:bodyPr wrap="square" rtlCol="0">
            <a:spAutoFit/>
          </a:bodyPr>
          <a:lstStyle/>
          <a:p>
            <a:r>
              <a:rPr lang="en-GB" sz="2200" dirty="0">
                <a:latin typeface="TimesLTStd-Roman"/>
              </a:rPr>
              <a:t>Time resolutions:</a:t>
            </a:r>
            <a:br>
              <a:rPr lang="en-GB" sz="2200" dirty="0">
                <a:latin typeface="TimesLTStd-Roman"/>
              </a:rPr>
            </a:br>
            <a:r>
              <a:rPr lang="en-GB" sz="2200" dirty="0">
                <a:latin typeface="TimesLTStd-Roman"/>
              </a:rPr>
              <a:t>• 2.5 </a:t>
            </a:r>
            <a:r>
              <a:rPr lang="en-GB" sz="2200" dirty="0" err="1">
                <a:latin typeface="TimesLTStd-Roman"/>
              </a:rPr>
              <a:t>μs</a:t>
            </a:r>
            <a:r>
              <a:rPr lang="en-GB" sz="2200" dirty="0">
                <a:latin typeface="TimesLTStd-Roman"/>
              </a:rPr>
              <a:t> time resolution → D1 GTU (</a:t>
            </a:r>
            <a:r>
              <a:rPr lang="en-GB" sz="2200" dirty="0">
                <a:solidFill>
                  <a:schemeClr val="accent1"/>
                </a:solidFill>
                <a:latin typeface="TimesLTStd-Roman"/>
              </a:rPr>
              <a:t>G</a:t>
            </a:r>
            <a:r>
              <a:rPr lang="en-GB" sz="2200" dirty="0">
                <a:latin typeface="TimesLTStd-Roman"/>
              </a:rPr>
              <a:t>ate </a:t>
            </a:r>
            <a:r>
              <a:rPr lang="en-GB" sz="2200" dirty="0">
                <a:solidFill>
                  <a:schemeClr val="accent1"/>
                </a:solidFill>
                <a:latin typeface="TimesLTStd-Roman"/>
              </a:rPr>
              <a:t>T</a:t>
            </a:r>
            <a:r>
              <a:rPr lang="en-GB" sz="2200" dirty="0">
                <a:latin typeface="TimesLTStd-Roman"/>
              </a:rPr>
              <a:t>ime </a:t>
            </a:r>
            <a:r>
              <a:rPr lang="en-GB" sz="2200" dirty="0">
                <a:solidFill>
                  <a:schemeClr val="accent1"/>
                </a:solidFill>
                <a:latin typeface="TimesLTStd-Roman"/>
              </a:rPr>
              <a:t>U</a:t>
            </a:r>
            <a:r>
              <a:rPr lang="en-GB" sz="2200" dirty="0">
                <a:latin typeface="TimesLTStd-Roman"/>
              </a:rPr>
              <a:t>nit).</a:t>
            </a:r>
            <a:br>
              <a:rPr lang="en-GB" sz="2200" dirty="0">
                <a:latin typeface="TimesLTStd-Roman"/>
              </a:rPr>
            </a:br>
            <a:r>
              <a:rPr lang="en-GB" sz="2200" dirty="0">
                <a:latin typeface="TimesLTStd-Roman"/>
              </a:rPr>
              <a:t>• 320 </a:t>
            </a:r>
            <a:r>
              <a:rPr lang="en-GB" sz="2200" dirty="0" err="1">
                <a:latin typeface="TimesLTStd-Roman"/>
              </a:rPr>
              <a:t>μs</a:t>
            </a:r>
            <a:r>
              <a:rPr lang="en-GB" sz="2200" dirty="0">
                <a:latin typeface="TimesLTStd-Roman"/>
              </a:rPr>
              <a:t> time resolution → D2 GTU.</a:t>
            </a:r>
            <a:br>
              <a:rPr lang="en-GB" sz="2200" dirty="0">
                <a:latin typeface="TimesLTStd-Roman"/>
              </a:rPr>
            </a:br>
            <a:r>
              <a:rPr lang="en-GB" sz="2200" dirty="0">
                <a:latin typeface="TimesLTStd-Roman"/>
              </a:rPr>
              <a:t>• 40.96 </a:t>
            </a:r>
            <a:r>
              <a:rPr lang="en-GB" sz="2200" dirty="0" err="1">
                <a:latin typeface="TimesLTStd-Roman"/>
              </a:rPr>
              <a:t>ms</a:t>
            </a:r>
            <a:r>
              <a:rPr lang="en-GB" sz="2200" dirty="0">
                <a:latin typeface="TimesLTStd-Roman"/>
              </a:rPr>
              <a:t> time resolution → D3 GTU</a:t>
            </a:r>
          </a:p>
        </p:txBody>
      </p:sp>
      <p:pic>
        <p:nvPicPr>
          <p:cNvPr id="6" name="Picture 6" descr="La curva dell'energia di legame: Esperimenti">
            <a:extLst>
              <a:ext uri="{FF2B5EF4-FFF2-40B4-BE49-F238E27FC236}">
                <a16:creationId xmlns:a16="http://schemas.microsoft.com/office/drawing/2014/main" id="{8E1D3A16-11DD-3D36-3C62-02625F93C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19" y="3548437"/>
            <a:ext cx="4738641" cy="321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559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49F86C-816F-1B98-0208-49A6841D03FB}"/>
              </a:ext>
            </a:extLst>
          </p:cNvPr>
          <p:cNvSpPr>
            <a:spLocks noGrp="1"/>
          </p:cNvSpPr>
          <p:nvPr>
            <p:ph type="title"/>
          </p:nvPr>
        </p:nvSpPr>
        <p:spPr>
          <a:xfrm>
            <a:off x="919119" y="2765839"/>
            <a:ext cx="10353761" cy="1326321"/>
          </a:xfrm>
        </p:spPr>
        <p:txBody>
          <a:bodyPr>
            <a:normAutofit/>
          </a:bodyPr>
          <a:lstStyle/>
          <a:p>
            <a:r>
              <a:rPr lang="en-GB" sz="4000" dirty="0" err="1"/>
              <a:t>Nuclearites</a:t>
            </a:r>
            <a:r>
              <a:rPr lang="en-GB" sz="4000" dirty="0"/>
              <a:t>’ simulation</a:t>
            </a:r>
          </a:p>
        </p:txBody>
      </p:sp>
    </p:spTree>
    <p:extLst>
      <p:ext uri="{BB962C8B-B14F-4D97-AF65-F5344CB8AC3E}">
        <p14:creationId xmlns:p14="http://schemas.microsoft.com/office/powerpoint/2010/main" val="3833212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0521FC-45A5-08EA-D141-0E69A6EC4968}"/>
              </a:ext>
            </a:extLst>
          </p:cNvPr>
          <p:cNvSpPr>
            <a:spLocks noGrp="1"/>
          </p:cNvSpPr>
          <p:nvPr>
            <p:ph type="title"/>
          </p:nvPr>
        </p:nvSpPr>
        <p:spPr>
          <a:xfrm>
            <a:off x="1318516" y="-244671"/>
            <a:ext cx="9601196" cy="1303867"/>
          </a:xfrm>
        </p:spPr>
        <p:txBody>
          <a:bodyPr/>
          <a:lstStyle/>
          <a:p>
            <a:r>
              <a:rPr lang="it-IT" dirty="0" err="1"/>
              <a:t>Nuclearites</a:t>
            </a:r>
            <a:endParaRPr lang="en-GB" dirty="0"/>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6C0A0463-C48B-4F96-5808-F1B01E88515C}"/>
                  </a:ext>
                </a:extLst>
              </p:cNvPr>
              <p:cNvSpPr>
                <a:spLocks noGrp="1"/>
              </p:cNvSpPr>
              <p:nvPr>
                <p:ph idx="1"/>
              </p:nvPr>
            </p:nvSpPr>
            <p:spPr>
              <a:xfrm>
                <a:off x="669259" y="667311"/>
                <a:ext cx="10899710" cy="4165947"/>
              </a:xfrm>
            </p:spPr>
            <p:txBody>
              <a:bodyPr>
                <a:normAutofit/>
              </a:bodyPr>
              <a:lstStyle/>
              <a:p>
                <a:r>
                  <a:rPr lang="it-IT" sz="2400" dirty="0" err="1"/>
                  <a:t>Simulations</a:t>
                </a:r>
                <a:r>
                  <a:rPr lang="it-IT" sz="2400" dirty="0"/>
                  <a:t> with </a:t>
                </a:r>
                <a:r>
                  <a:rPr lang="it-IT" sz="2400" dirty="0" err="1"/>
                  <a:t>different</a:t>
                </a:r>
                <a:r>
                  <a:rPr lang="it-IT" sz="2400" dirty="0"/>
                  <a:t> range in mass (from 1g to 100 kg) to </a:t>
                </a:r>
                <a:r>
                  <a:rPr lang="it-IT" sz="2400" dirty="0" err="1"/>
                  <a:t>have</a:t>
                </a:r>
                <a:r>
                  <a:rPr lang="it-IT" sz="2400" dirty="0"/>
                  <a:t> a </a:t>
                </a:r>
                <a:r>
                  <a:rPr lang="it-IT" sz="2400" dirty="0" err="1"/>
                  <a:t>significant</a:t>
                </a:r>
                <a:r>
                  <a:rPr lang="it-IT" sz="2400" dirty="0"/>
                  <a:t> </a:t>
                </a:r>
                <a:r>
                  <a:rPr lang="it-IT" sz="2400" dirty="0" err="1"/>
                  <a:t>flux</a:t>
                </a:r>
                <a:r>
                  <a:rPr lang="it-IT" sz="2400" dirty="0"/>
                  <a:t> </a:t>
                </a:r>
                <a:r>
                  <a:rPr lang="it-IT" sz="2400" dirty="0" err="1"/>
                  <a:t>value</a:t>
                </a:r>
                <a:r>
                  <a:rPr lang="it-IT" sz="2400" dirty="0"/>
                  <a:t> (from 0,05 to 100 </a:t>
                </a:r>
                <a:r>
                  <a:rPr lang="it-IT" sz="2400" dirty="0" err="1"/>
                  <a:t>cnts</a:t>
                </a:r>
                <a:r>
                  <a:rPr lang="it-IT" sz="2400" dirty="0"/>
                  <a:t>) with </a:t>
                </a:r>
                <a:r>
                  <a:rPr lang="it-IT" sz="2400" dirty="0" err="1"/>
                  <a:t>half-magnitude</a:t>
                </a:r>
                <a:r>
                  <a:rPr lang="it-IT" sz="2400" dirty="0"/>
                  <a:t> steps; </a:t>
                </a:r>
              </a:p>
              <a:p>
                <a:r>
                  <a:rPr lang="en-GB" sz="2400" dirty="0"/>
                  <a:t>The azimuth was generated between [0°, 360°] while the inclination distribution varies between θ ∈[ -90°,90°] with a functional form of the type: </a:t>
                </a:r>
                <a14:m>
                  <m:oMath xmlns:m="http://schemas.openxmlformats.org/officeDocument/2006/math">
                    <m:r>
                      <a:rPr lang="en-GB" sz="2400" i="1" smtClean="0">
                        <a:latin typeface="Cambria Math" panose="02040503050406030204" pitchFamily="18" charset="0"/>
                        <a:ea typeface="Cambria Math" panose="02040503050406030204" pitchFamily="18" charset="0"/>
                      </a:rPr>
                      <m:t>𝜌</m:t>
                    </m:r>
                    <m:d>
                      <m:dPr>
                        <m:ctrlPr>
                          <a:rPr lang="it-IT" sz="2400" b="0" i="1" smtClean="0">
                            <a:latin typeface="Cambria Math" panose="02040503050406030204" pitchFamily="18" charset="0"/>
                            <a:ea typeface="Cambria Math" panose="02040503050406030204" pitchFamily="18" charset="0"/>
                          </a:rPr>
                        </m:ctrlPr>
                      </m:dPr>
                      <m:e>
                        <m:r>
                          <a:rPr lang="it-IT" sz="2400" b="0" i="1" smtClean="0">
                            <a:latin typeface="Cambria Math" panose="02040503050406030204" pitchFamily="18" charset="0"/>
                            <a:ea typeface="Cambria Math" panose="02040503050406030204" pitchFamily="18" charset="0"/>
                          </a:rPr>
                          <m:t>𝜃</m:t>
                        </m:r>
                      </m:e>
                    </m:d>
                    <m:r>
                      <a:rPr lang="it-IT" sz="2400" b="0" i="1" smtClean="0">
                        <a:latin typeface="Cambria Math" panose="02040503050406030204" pitchFamily="18" charset="0"/>
                        <a:ea typeface="Cambria Math" panose="02040503050406030204" pitchFamily="18" charset="0"/>
                      </a:rPr>
                      <m:t>=</m:t>
                    </m:r>
                    <m:f>
                      <m:fPr>
                        <m:ctrlPr>
                          <a:rPr lang="it-IT" sz="2400" b="0" i="1" smtClean="0">
                            <a:latin typeface="Cambria Math" panose="02040503050406030204" pitchFamily="18" charset="0"/>
                            <a:ea typeface="Cambria Math" panose="02040503050406030204" pitchFamily="18" charset="0"/>
                          </a:rPr>
                        </m:ctrlPr>
                      </m:fPr>
                      <m:num>
                        <m:r>
                          <a:rPr lang="it-IT" sz="2400" b="0" i="1" smtClean="0">
                            <a:latin typeface="Cambria Math" panose="02040503050406030204" pitchFamily="18" charset="0"/>
                            <a:ea typeface="Cambria Math" panose="02040503050406030204" pitchFamily="18" charset="0"/>
                          </a:rPr>
                          <m:t>1</m:t>
                        </m:r>
                      </m:num>
                      <m:den>
                        <m:r>
                          <a:rPr lang="it-IT" sz="2400" b="0" i="1" smtClean="0">
                            <a:latin typeface="Cambria Math" panose="02040503050406030204" pitchFamily="18" charset="0"/>
                            <a:ea typeface="Cambria Math" panose="02040503050406030204" pitchFamily="18" charset="0"/>
                          </a:rPr>
                          <m:t>2</m:t>
                        </m:r>
                      </m:den>
                    </m:f>
                    <m:r>
                      <m:rPr>
                        <m:sty m:val="p"/>
                      </m:rPr>
                      <a:rPr lang="it-IT" sz="2400" b="0" i="0" smtClean="0">
                        <a:latin typeface="Cambria Math" panose="02040503050406030204" pitchFamily="18" charset="0"/>
                        <a:ea typeface="Cambria Math" panose="02040503050406030204" pitchFamily="18" charset="0"/>
                      </a:rPr>
                      <m:t>cos</m:t>
                    </m:r>
                    <m:r>
                      <a:rPr lang="it-IT" sz="2400" b="0" i="1" smtClean="0">
                        <a:latin typeface="Cambria Math" panose="02040503050406030204" pitchFamily="18" charset="0"/>
                        <a:ea typeface="Cambria Math" panose="02040503050406030204" pitchFamily="18" charset="0"/>
                      </a:rPr>
                      <m:t>⁡(</m:t>
                    </m:r>
                    <m:r>
                      <a:rPr lang="it-IT" sz="2400" b="0" i="1" smtClean="0">
                        <a:latin typeface="Cambria Math" panose="02040503050406030204" pitchFamily="18" charset="0"/>
                        <a:ea typeface="Cambria Math" panose="02040503050406030204" pitchFamily="18" charset="0"/>
                      </a:rPr>
                      <m:t>𝜃</m:t>
                    </m:r>
                    <m:r>
                      <a:rPr lang="it-IT" sz="2400" b="0" i="1" smtClean="0">
                        <a:latin typeface="Cambria Math" panose="02040503050406030204" pitchFamily="18" charset="0"/>
                        <a:ea typeface="Cambria Math" panose="02040503050406030204" pitchFamily="18" charset="0"/>
                      </a:rPr>
                      <m:t>)</m:t>
                    </m:r>
                  </m:oMath>
                </a14:m>
                <a:endParaRPr lang="it-IT" sz="2400" dirty="0"/>
              </a:p>
              <a:p>
                <a:r>
                  <a:rPr lang="it-IT" sz="2400" dirty="0"/>
                  <a:t>Constant speed: 250 km/s;</a:t>
                </a:r>
              </a:p>
              <a:p>
                <a:r>
                  <a:rPr lang="it-IT" sz="2400" dirty="0"/>
                  <a:t>Background </a:t>
                </a:r>
                <a:r>
                  <a:rPr lang="it-IT" sz="2400" dirty="0" err="1"/>
                  <a:t>values</a:t>
                </a:r>
                <a:r>
                  <a:rPr lang="it-IT" sz="2400" dirty="0"/>
                  <a:t>: (0.1 – 0.2 – 0.5 – 1 – 2 – 5 – 10) </a:t>
                </a:r>
                <a:r>
                  <a:rPr lang="it-IT" sz="2400" dirty="0" err="1"/>
                  <a:t>cnts</a:t>
                </a:r>
                <a:r>
                  <a:rPr lang="it-IT" sz="2400" dirty="0"/>
                  <a:t>/GTU;</a:t>
                </a:r>
              </a:p>
              <a:p>
                <a:pPr marL="0" indent="0">
                  <a:buNone/>
                </a:pPr>
                <a:endParaRPr lang="it-IT" sz="2400" dirty="0"/>
              </a:p>
              <a:p>
                <a:endParaRPr lang="en-GB" sz="2400" dirty="0"/>
              </a:p>
            </p:txBody>
          </p:sp>
        </mc:Choice>
        <mc:Fallback xmlns="">
          <p:sp>
            <p:nvSpPr>
              <p:cNvPr id="3" name="Segnaposto contenuto 2">
                <a:extLst>
                  <a:ext uri="{FF2B5EF4-FFF2-40B4-BE49-F238E27FC236}">
                    <a16:creationId xmlns:a16="http://schemas.microsoft.com/office/drawing/2014/main" id="{6C0A0463-C48B-4F96-5808-F1B01E88515C}"/>
                  </a:ext>
                </a:extLst>
              </p:cNvPr>
              <p:cNvSpPr>
                <a:spLocks noGrp="1" noRot="1" noChangeAspect="1" noMove="1" noResize="1" noEditPoints="1" noAdjustHandles="1" noChangeArrowheads="1" noChangeShapeType="1" noTextEdit="1"/>
              </p:cNvSpPr>
              <p:nvPr>
                <p:ph idx="1"/>
              </p:nvPr>
            </p:nvSpPr>
            <p:spPr>
              <a:xfrm>
                <a:off x="669259" y="667311"/>
                <a:ext cx="10899710" cy="4165947"/>
              </a:xfrm>
              <a:blipFill>
                <a:blip r:embed="rId2"/>
                <a:stretch>
                  <a:fillRect l="-895" t="-585" r="-1846"/>
                </a:stretch>
              </a:blipFill>
            </p:spPr>
            <p:txBody>
              <a:bodyPr/>
              <a:lstStyle/>
              <a:p>
                <a:r>
                  <a:rPr lang="en-GB">
                    <a:noFill/>
                  </a:rPr>
                  <a:t> </a:t>
                </a:r>
              </a:p>
            </p:txBody>
          </p:sp>
        </mc:Fallback>
      </mc:AlternateContent>
      <p:sp>
        <p:nvSpPr>
          <p:cNvPr id="4" name="Segnaposto numero diapositiva 3">
            <a:extLst>
              <a:ext uri="{FF2B5EF4-FFF2-40B4-BE49-F238E27FC236}">
                <a16:creationId xmlns:a16="http://schemas.microsoft.com/office/drawing/2014/main" id="{23DE5953-C1FD-78F1-160B-1530711F65AD}"/>
              </a:ext>
            </a:extLst>
          </p:cNvPr>
          <p:cNvSpPr>
            <a:spLocks noGrp="1"/>
          </p:cNvSpPr>
          <p:nvPr>
            <p:ph type="sldNum" sz="quarter" idx="12"/>
          </p:nvPr>
        </p:nvSpPr>
        <p:spPr>
          <a:xfrm>
            <a:off x="11457993" y="6578600"/>
            <a:ext cx="734008" cy="279400"/>
          </a:xfrm>
        </p:spPr>
        <p:txBody>
          <a:bodyPr/>
          <a:lstStyle/>
          <a:p>
            <a:fld id="{0304DE6A-51A3-4EA9-A947-A65B51707A19}" type="slidenum">
              <a:rPr lang="en-GB" sz="1600" smtClean="0"/>
              <a:t>31</a:t>
            </a:fld>
            <a:endParaRPr lang="en-GB" sz="1600" dirty="0"/>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E7C66E43-6C8B-7A3F-D63B-82951D20A1B6}"/>
                  </a:ext>
                </a:extLst>
              </p:cNvPr>
              <p:cNvSpPr txBox="1"/>
              <p:nvPr/>
            </p:nvSpPr>
            <p:spPr>
              <a:xfrm>
                <a:off x="2831675" y="4566190"/>
                <a:ext cx="6574877" cy="2504853"/>
              </a:xfrm>
              <a:prstGeom prst="rect">
                <a:avLst/>
              </a:prstGeom>
              <a:noFill/>
            </p:spPr>
            <p:txBody>
              <a:bodyPr wrap="none" rtlCol="0">
                <a:spAutoFit/>
              </a:bodyPr>
              <a:lstStyle/>
              <a:p>
                <a:r>
                  <a:rPr lang="it-IT" sz="3200" u="sng" dirty="0"/>
                  <a:t>PURPOSE</a:t>
                </a:r>
                <a:r>
                  <a:rPr lang="it-IT" sz="3200" dirty="0"/>
                  <a:t>: </a:t>
                </a:r>
                <a:r>
                  <a:rPr lang="it-IT" sz="3200" dirty="0" err="1"/>
                  <a:t>Mini-EUSO’s</a:t>
                </a:r>
                <a:r>
                  <a:rPr lang="it-IT" sz="3200" dirty="0"/>
                  <a:t> </a:t>
                </a:r>
                <a:r>
                  <a:rPr lang="it-IT" sz="3200" dirty="0" err="1"/>
                  <a:t>efficiency</a:t>
                </a:r>
                <a:r>
                  <a:rPr lang="it-IT" sz="3200" dirty="0"/>
                  <a:t>!</a:t>
                </a:r>
                <a:br>
                  <a:rPr lang="it-IT" sz="3200" dirty="0"/>
                </a:br>
                <a:endParaRPr lang="it-IT" sz="3200" dirty="0"/>
              </a:p>
              <a:p>
                <a:pPr algn="ctr"/>
                <a14:m>
                  <m:oMathPara xmlns:m="http://schemas.openxmlformats.org/officeDocument/2006/math">
                    <m:oMathParaPr>
                      <m:jc m:val="centerGroup"/>
                    </m:oMathParaPr>
                    <m:oMath xmlns:m="http://schemas.openxmlformats.org/officeDocument/2006/math">
                      <m:r>
                        <a:rPr lang="it-IT" sz="3200" i="1" smtClean="0">
                          <a:latin typeface="Cambria Math" panose="02040503050406030204" pitchFamily="18" charset="0"/>
                          <a:ea typeface="Cambria Math" panose="02040503050406030204" pitchFamily="18" charset="0"/>
                        </a:rPr>
                        <m:t>𝜀</m:t>
                      </m:r>
                      <m:r>
                        <a:rPr lang="it-IT" sz="3200" b="0" i="1" smtClean="0">
                          <a:latin typeface="Cambria Math" panose="02040503050406030204" pitchFamily="18" charset="0"/>
                          <a:ea typeface="Cambria Math" panose="02040503050406030204" pitchFamily="18" charset="0"/>
                        </a:rPr>
                        <m:t>=</m:t>
                      </m:r>
                      <m:f>
                        <m:fPr>
                          <m:ctrlPr>
                            <a:rPr lang="it-IT" sz="3200" b="0" i="1" smtClean="0">
                              <a:latin typeface="Cambria Math" panose="02040503050406030204" pitchFamily="18" charset="0"/>
                              <a:ea typeface="Cambria Math" panose="02040503050406030204" pitchFamily="18" charset="0"/>
                            </a:rPr>
                          </m:ctrlPr>
                        </m:fPr>
                        <m:num>
                          <m:r>
                            <a:rPr lang="it-IT" sz="3200" b="0" i="1" smtClean="0">
                              <a:latin typeface="Cambria Math" panose="02040503050406030204" pitchFamily="18" charset="0"/>
                              <a:ea typeface="Cambria Math" panose="02040503050406030204" pitchFamily="18" charset="0"/>
                            </a:rPr>
                            <m:t>𝑇𝑜𝑡𝑎𝑙</m:t>
                          </m:r>
                          <m:r>
                            <a:rPr lang="it-IT" sz="3200" b="0" i="1" smtClean="0">
                              <a:latin typeface="Cambria Math" panose="02040503050406030204" pitchFamily="18" charset="0"/>
                              <a:ea typeface="Cambria Math" panose="02040503050406030204" pitchFamily="18" charset="0"/>
                            </a:rPr>
                            <m:t> </m:t>
                          </m:r>
                          <m:r>
                            <a:rPr lang="it-IT" sz="3200" b="0" i="1" smtClean="0">
                              <a:latin typeface="Cambria Math" panose="02040503050406030204" pitchFamily="18" charset="0"/>
                              <a:ea typeface="Cambria Math" panose="02040503050406030204" pitchFamily="18" charset="0"/>
                            </a:rPr>
                            <m:t>𝑡𝑟𝑖𝑔𝑔𝑒𝑟</m:t>
                          </m:r>
                          <m:r>
                            <a:rPr lang="it-IT" sz="3200" b="0" i="1" smtClean="0">
                              <a:latin typeface="Cambria Math" panose="02040503050406030204" pitchFamily="18" charset="0"/>
                              <a:ea typeface="Cambria Math" panose="02040503050406030204" pitchFamily="18" charset="0"/>
                            </a:rPr>
                            <m:t> </m:t>
                          </m:r>
                          <m:r>
                            <a:rPr lang="it-IT" sz="3200" b="0" i="1" smtClean="0">
                              <a:latin typeface="Cambria Math" panose="02040503050406030204" pitchFamily="18" charset="0"/>
                              <a:ea typeface="Cambria Math" panose="02040503050406030204" pitchFamily="18" charset="0"/>
                            </a:rPr>
                            <m:t>𝑒𝑣𝑒𝑛𝑡𝑠</m:t>
                          </m:r>
                        </m:num>
                        <m:den>
                          <m:r>
                            <a:rPr lang="it-IT" sz="3200" b="0" i="1" smtClean="0">
                              <a:latin typeface="Cambria Math" panose="02040503050406030204" pitchFamily="18" charset="0"/>
                              <a:ea typeface="Cambria Math" panose="02040503050406030204" pitchFamily="18" charset="0"/>
                            </a:rPr>
                            <m:t>𝑇𝑜𝑡𝑎𝑙</m:t>
                          </m:r>
                          <m:r>
                            <a:rPr lang="it-IT" sz="3200" b="0" i="1" smtClean="0">
                              <a:latin typeface="Cambria Math" panose="02040503050406030204" pitchFamily="18" charset="0"/>
                              <a:ea typeface="Cambria Math" panose="02040503050406030204" pitchFamily="18" charset="0"/>
                            </a:rPr>
                            <m:t> </m:t>
                          </m:r>
                          <m:r>
                            <a:rPr lang="it-IT" sz="3200" b="0" i="1" smtClean="0">
                              <a:latin typeface="Cambria Math" panose="02040503050406030204" pitchFamily="18" charset="0"/>
                              <a:ea typeface="Cambria Math" panose="02040503050406030204" pitchFamily="18" charset="0"/>
                            </a:rPr>
                            <m:t>𝑒𝑣𝑒𝑛𝑡𝑠</m:t>
                          </m:r>
                        </m:den>
                      </m:f>
                    </m:oMath>
                  </m:oMathPara>
                </a14:m>
                <a:endParaRPr lang="it-IT" sz="3200" dirty="0"/>
              </a:p>
              <a:p>
                <a:endParaRPr lang="en-GB" sz="3200" dirty="0"/>
              </a:p>
            </p:txBody>
          </p:sp>
        </mc:Choice>
        <mc:Fallback xmlns="">
          <p:sp>
            <p:nvSpPr>
              <p:cNvPr id="5" name="CasellaDiTesto 4">
                <a:extLst>
                  <a:ext uri="{FF2B5EF4-FFF2-40B4-BE49-F238E27FC236}">
                    <a16:creationId xmlns:a16="http://schemas.microsoft.com/office/drawing/2014/main" id="{E7C66E43-6C8B-7A3F-D63B-82951D20A1B6}"/>
                  </a:ext>
                </a:extLst>
              </p:cNvPr>
              <p:cNvSpPr txBox="1">
                <a:spLocks noRot="1" noChangeAspect="1" noMove="1" noResize="1" noEditPoints="1" noAdjustHandles="1" noChangeArrowheads="1" noChangeShapeType="1" noTextEdit="1"/>
              </p:cNvSpPr>
              <p:nvPr/>
            </p:nvSpPr>
            <p:spPr>
              <a:xfrm>
                <a:off x="2831675" y="4566190"/>
                <a:ext cx="6574877" cy="2504853"/>
              </a:xfrm>
              <a:prstGeom prst="rect">
                <a:avLst/>
              </a:prstGeom>
              <a:blipFill>
                <a:blip r:embed="rId3"/>
                <a:stretch>
                  <a:fillRect l="-2412" t="-3406" r="-1670"/>
                </a:stretch>
              </a:blipFill>
            </p:spPr>
            <p:txBody>
              <a:bodyPr/>
              <a:lstStyle/>
              <a:p>
                <a:r>
                  <a:rPr lang="en-GB">
                    <a:noFill/>
                  </a:rPr>
                  <a:t> </a:t>
                </a:r>
              </a:p>
            </p:txBody>
          </p:sp>
        </mc:Fallback>
      </mc:AlternateContent>
    </p:spTree>
    <p:extLst>
      <p:ext uri="{BB962C8B-B14F-4D97-AF65-F5344CB8AC3E}">
        <p14:creationId xmlns:p14="http://schemas.microsoft.com/office/powerpoint/2010/main" val="37823412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FB65AE-D41F-0C17-86E5-A8002EE22EFE}"/>
              </a:ext>
            </a:extLst>
          </p:cNvPr>
          <p:cNvSpPr>
            <a:spLocks noGrp="1"/>
          </p:cNvSpPr>
          <p:nvPr>
            <p:ph type="title"/>
          </p:nvPr>
        </p:nvSpPr>
        <p:spPr>
          <a:xfrm>
            <a:off x="919119" y="-285914"/>
            <a:ext cx="10353761" cy="1326321"/>
          </a:xfrm>
        </p:spPr>
        <p:txBody>
          <a:bodyPr/>
          <a:lstStyle/>
          <a:p>
            <a:r>
              <a:rPr lang="it-IT" dirty="0"/>
              <a:t>First </a:t>
            </a:r>
            <a:r>
              <a:rPr lang="it-IT" dirty="0" err="1"/>
              <a:t>results</a:t>
            </a:r>
            <a:endParaRPr lang="en-GB" dirty="0"/>
          </a:p>
        </p:txBody>
      </p:sp>
      <p:sp>
        <p:nvSpPr>
          <p:cNvPr id="3" name="CasellaDiTesto 2">
            <a:extLst>
              <a:ext uri="{FF2B5EF4-FFF2-40B4-BE49-F238E27FC236}">
                <a16:creationId xmlns:a16="http://schemas.microsoft.com/office/drawing/2014/main" id="{E62C9C77-668C-1017-0A20-C2D0B90DD411}"/>
              </a:ext>
            </a:extLst>
          </p:cNvPr>
          <p:cNvSpPr txBox="1"/>
          <p:nvPr/>
        </p:nvSpPr>
        <p:spPr>
          <a:xfrm>
            <a:off x="249809" y="5112547"/>
            <a:ext cx="11922544" cy="1446550"/>
          </a:xfrm>
          <a:prstGeom prst="rect">
            <a:avLst/>
          </a:prstGeom>
          <a:noFill/>
        </p:spPr>
        <p:txBody>
          <a:bodyPr wrap="square" rtlCol="0">
            <a:spAutoFit/>
          </a:bodyPr>
          <a:lstStyle/>
          <a:p>
            <a:pPr marL="285750" indent="-285750" algn="l">
              <a:buFont typeface="Arial" panose="020B0604020202020204" pitchFamily="34" charset="0"/>
              <a:buChar char="•"/>
            </a:pPr>
            <a:r>
              <a:rPr lang="en-GB" sz="2200" dirty="0">
                <a:latin typeface="SFRM1200"/>
              </a:rPr>
              <a:t>T</a:t>
            </a:r>
            <a:r>
              <a:rPr lang="en-GB" sz="2200" b="0" i="0" u="none" strike="noStrike" baseline="0" dirty="0">
                <a:latin typeface="SFRM1200"/>
              </a:rPr>
              <a:t>he efficiency does not stabilise as mass increases, but on the contrary tends first to peak </a:t>
            </a:r>
            <a:endParaRPr lang="en-GB" sz="2200" dirty="0">
              <a:latin typeface="SFRM1200"/>
            </a:endParaRPr>
          </a:p>
          <a:p>
            <a:pPr marL="285750" indent="-285750" algn="l">
              <a:buFont typeface="Arial" panose="020B0604020202020204" pitchFamily="34" charset="0"/>
              <a:buChar char="•"/>
            </a:pPr>
            <a:r>
              <a:rPr lang="en-GB" sz="2200" b="0" i="0" u="none" strike="noStrike" baseline="0" dirty="0">
                <a:latin typeface="SFRM1200"/>
              </a:rPr>
              <a:t>looking at the maximum efficiency values, one realises that they are around 60% for background value 1; </a:t>
            </a:r>
          </a:p>
          <a:p>
            <a:pPr marL="285750" indent="-285750" algn="l">
              <a:buFont typeface="Arial" panose="020B0604020202020204" pitchFamily="34" charset="0"/>
              <a:buChar char="•"/>
            </a:pPr>
            <a:r>
              <a:rPr lang="en-GB" sz="2200" b="0" i="0" u="none" strike="noStrike" baseline="0" dirty="0">
                <a:latin typeface="SFRM1200"/>
              </a:rPr>
              <a:t>as the background increases, the efficiency increases.</a:t>
            </a:r>
            <a:endParaRPr lang="en-GB" sz="2200" dirty="0"/>
          </a:p>
        </p:txBody>
      </p:sp>
      <p:pic>
        <p:nvPicPr>
          <p:cNvPr id="4" name="Immagine 3" descr="Immagine che contiene testo, diagramma, Diagramma, linea&#10;&#10;Descrizione generata automaticamente">
            <a:extLst>
              <a:ext uri="{FF2B5EF4-FFF2-40B4-BE49-F238E27FC236}">
                <a16:creationId xmlns:a16="http://schemas.microsoft.com/office/drawing/2014/main" id="{A9795FEE-D451-787A-CE88-37099C474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694" y="1022178"/>
            <a:ext cx="5686583" cy="3996301"/>
          </a:xfrm>
          <a:prstGeom prst="rect">
            <a:avLst/>
          </a:prstGeom>
        </p:spPr>
      </p:pic>
      <p:pic>
        <p:nvPicPr>
          <p:cNvPr id="6" name="Immagine 5" descr="Immagine che contiene testo, schermata, Policromia, diagramma&#10;&#10;Descrizione generata automaticamente">
            <a:extLst>
              <a:ext uri="{FF2B5EF4-FFF2-40B4-BE49-F238E27FC236}">
                <a16:creationId xmlns:a16="http://schemas.microsoft.com/office/drawing/2014/main" id="{B7404F0A-EEF6-4EDD-7FD5-B88887E4E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1081" y="1022178"/>
            <a:ext cx="5686583" cy="3996302"/>
          </a:xfrm>
          <a:prstGeom prst="rect">
            <a:avLst/>
          </a:prstGeom>
        </p:spPr>
      </p:pic>
    </p:spTree>
    <p:extLst>
      <p:ext uri="{BB962C8B-B14F-4D97-AF65-F5344CB8AC3E}">
        <p14:creationId xmlns:p14="http://schemas.microsoft.com/office/powerpoint/2010/main" val="1531236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08ADB2-00AE-5E6B-82C2-8841F950D061}"/>
              </a:ext>
            </a:extLst>
          </p:cNvPr>
          <p:cNvSpPr>
            <a:spLocks noGrp="1"/>
          </p:cNvSpPr>
          <p:nvPr>
            <p:ph type="title"/>
          </p:nvPr>
        </p:nvSpPr>
        <p:spPr>
          <a:xfrm>
            <a:off x="0" y="0"/>
            <a:ext cx="12192000" cy="1326321"/>
          </a:xfrm>
        </p:spPr>
        <p:txBody>
          <a:bodyPr>
            <a:normAutofit/>
          </a:bodyPr>
          <a:lstStyle/>
          <a:p>
            <a:r>
              <a:rPr lang="it-IT" sz="4400" dirty="0" err="1"/>
              <a:t>conclusions</a:t>
            </a:r>
            <a:endParaRPr lang="en-GB" sz="4400" dirty="0"/>
          </a:p>
        </p:txBody>
      </p:sp>
      <p:sp>
        <p:nvSpPr>
          <p:cNvPr id="3" name="Segnaposto contenuto 2">
            <a:extLst>
              <a:ext uri="{FF2B5EF4-FFF2-40B4-BE49-F238E27FC236}">
                <a16:creationId xmlns:a16="http://schemas.microsoft.com/office/drawing/2014/main" id="{A1864107-9EF5-0808-3137-8F8922CFCCFC}"/>
              </a:ext>
            </a:extLst>
          </p:cNvPr>
          <p:cNvSpPr>
            <a:spLocks noGrp="1"/>
          </p:cNvSpPr>
          <p:nvPr>
            <p:ph idx="1"/>
          </p:nvPr>
        </p:nvSpPr>
        <p:spPr>
          <a:xfrm>
            <a:off x="0" y="1101012"/>
            <a:ext cx="12192000" cy="5756988"/>
          </a:xfrm>
        </p:spPr>
        <p:txBody>
          <a:bodyPr>
            <a:normAutofit/>
          </a:bodyPr>
          <a:lstStyle/>
          <a:p>
            <a:pPr marL="0" indent="0" algn="ctr">
              <a:buNone/>
            </a:pPr>
            <a:r>
              <a:rPr lang="en-GB" sz="2400" dirty="0"/>
              <a:t>In conclusion, it is possible to summarise the results in three macro topics:</a:t>
            </a:r>
            <a:br>
              <a:rPr lang="en-GB" sz="2400" dirty="0"/>
            </a:br>
            <a:endParaRPr lang="en-GB" sz="2400" dirty="0"/>
          </a:p>
          <a:p>
            <a:pPr marL="285750" indent="-285750">
              <a:buFont typeface="Arial" panose="020B0604020202020204" pitchFamily="34" charset="0"/>
              <a:buChar char="•"/>
            </a:pPr>
            <a:r>
              <a:rPr lang="en-GB" sz="2400" u="sng" dirty="0"/>
              <a:t>Comparison results</a:t>
            </a:r>
            <a:r>
              <a:rPr lang="en-GB" sz="2400" dirty="0"/>
              <a:t>: </a:t>
            </a:r>
            <a:r>
              <a:rPr lang="it-IT" sz="2400" dirty="0" err="1">
                <a:effectLst/>
              </a:rPr>
              <a:t>Barghini’s</a:t>
            </a:r>
            <a:r>
              <a:rPr lang="it-IT" sz="2400" dirty="0">
                <a:effectLst/>
              </a:rPr>
              <a:t> and </a:t>
            </a:r>
            <a:r>
              <a:rPr lang="it-IT" sz="2400" dirty="0" err="1">
                <a:effectLst/>
              </a:rPr>
              <a:t>Piotrowsky’s</a:t>
            </a:r>
            <a:r>
              <a:rPr lang="it-IT" sz="2400" dirty="0">
                <a:effectLst/>
              </a:rPr>
              <a:t> data sets show </a:t>
            </a:r>
            <a:r>
              <a:rPr lang="it-IT" sz="2400" dirty="0" err="1">
                <a:effectLst/>
              </a:rPr>
              <a:t>similar</a:t>
            </a:r>
            <a:r>
              <a:rPr lang="it-IT" sz="2400" dirty="0">
                <a:effectLst/>
              </a:rPr>
              <a:t> </a:t>
            </a:r>
            <a:r>
              <a:rPr lang="it-IT" sz="2400" dirty="0" err="1">
                <a:effectLst/>
              </a:rPr>
              <a:t>numbers</a:t>
            </a:r>
            <a:r>
              <a:rPr lang="it-IT" sz="2400" dirty="0">
                <a:effectLst/>
              </a:rPr>
              <a:t> of detective </a:t>
            </a:r>
            <a:r>
              <a:rPr lang="it-IT" sz="2400" dirty="0" err="1">
                <a:effectLst/>
              </a:rPr>
              <a:t>meteors</a:t>
            </a:r>
            <a:r>
              <a:rPr lang="it-IT" sz="2400" dirty="0">
                <a:effectLst/>
              </a:rPr>
              <a:t> in </a:t>
            </a:r>
            <a:r>
              <a:rPr lang="it-IT" sz="2400" dirty="0" err="1">
                <a:effectLst/>
              </a:rPr>
              <a:t>particular</a:t>
            </a:r>
            <a:r>
              <a:rPr lang="it-IT" sz="2400" dirty="0">
                <a:effectLst/>
              </a:rPr>
              <a:t> 27% in common and 73% </a:t>
            </a:r>
            <a:r>
              <a:rPr lang="it-IT" sz="2400" dirty="0" err="1">
                <a:effectLst/>
              </a:rPr>
              <a:t>not</a:t>
            </a:r>
            <a:r>
              <a:rPr lang="it-IT" sz="2400" dirty="0">
                <a:effectLst/>
              </a:rPr>
              <a:t> in common.</a:t>
            </a:r>
          </a:p>
          <a:p>
            <a:pPr marL="0" indent="0">
              <a:buNone/>
            </a:pPr>
            <a:endParaRPr lang="en-GB" sz="2400" dirty="0">
              <a:effectLst/>
            </a:endParaRPr>
          </a:p>
          <a:p>
            <a:r>
              <a:rPr lang="en-GB" sz="2400" u="sng" dirty="0"/>
              <a:t>Interstellar meteor candidates</a:t>
            </a:r>
            <a:r>
              <a:rPr lang="en-GB" sz="2400" dirty="0"/>
              <a:t>: 3 possible events seen by Mini-EUSO are candidates to be interstellar meteor.</a:t>
            </a:r>
            <a:br>
              <a:rPr lang="en-GB" sz="2400" dirty="0"/>
            </a:br>
            <a:endParaRPr lang="en-GB" sz="2400" dirty="0"/>
          </a:p>
          <a:p>
            <a:r>
              <a:rPr lang="en-GB" sz="2400" u="sng" dirty="0"/>
              <a:t>Mini-EUSO’s efficiency for </a:t>
            </a:r>
            <a:r>
              <a:rPr lang="en-GB" sz="2400" u="sng" dirty="0" err="1"/>
              <a:t>nuclearites</a:t>
            </a:r>
            <a:r>
              <a:rPr lang="en-GB" sz="2400" u="sng" dirty="0"/>
              <a:t>: </a:t>
            </a:r>
            <a:r>
              <a:rPr lang="en-GB" sz="2400" dirty="0"/>
              <a:t>preliminary results indicate a relatively low efficiency (max 70%) and a peculiar decrease of the efficiency for masses greater than 1 kg, maybe related to a not full suitability of the trigger for these fast events.</a:t>
            </a:r>
          </a:p>
        </p:txBody>
      </p:sp>
    </p:spTree>
    <p:extLst>
      <p:ext uri="{BB962C8B-B14F-4D97-AF65-F5344CB8AC3E}">
        <p14:creationId xmlns:p14="http://schemas.microsoft.com/office/powerpoint/2010/main" val="474943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49F86C-816F-1B98-0208-49A6841D03FB}"/>
              </a:ext>
            </a:extLst>
          </p:cNvPr>
          <p:cNvSpPr>
            <a:spLocks noGrp="1"/>
          </p:cNvSpPr>
          <p:nvPr>
            <p:ph type="title"/>
          </p:nvPr>
        </p:nvSpPr>
        <p:spPr>
          <a:xfrm>
            <a:off x="919119" y="2663201"/>
            <a:ext cx="10353761" cy="1326321"/>
          </a:xfrm>
        </p:spPr>
        <p:txBody>
          <a:bodyPr/>
          <a:lstStyle/>
          <a:p>
            <a:r>
              <a:rPr lang="en-GB" dirty="0"/>
              <a:t>Thank you for your attention!</a:t>
            </a:r>
            <a:br>
              <a:rPr lang="en-GB" dirty="0"/>
            </a:br>
            <a:endParaRPr lang="en-GB" dirty="0"/>
          </a:p>
        </p:txBody>
      </p:sp>
      <p:sp>
        <p:nvSpPr>
          <p:cNvPr id="3" name="CasellaDiTesto 2">
            <a:extLst>
              <a:ext uri="{FF2B5EF4-FFF2-40B4-BE49-F238E27FC236}">
                <a16:creationId xmlns:a16="http://schemas.microsoft.com/office/drawing/2014/main" id="{B7B7965F-CA57-F72A-E6DC-7E713441A0EF}"/>
              </a:ext>
            </a:extLst>
          </p:cNvPr>
          <p:cNvSpPr txBox="1"/>
          <p:nvPr/>
        </p:nvSpPr>
        <p:spPr>
          <a:xfrm>
            <a:off x="5442166" y="3516868"/>
            <a:ext cx="1307666" cy="369332"/>
          </a:xfrm>
          <a:prstGeom prst="rect">
            <a:avLst/>
          </a:prstGeom>
          <a:noFill/>
        </p:spPr>
        <p:txBody>
          <a:bodyPr wrap="none" rtlCol="0">
            <a:spAutoFit/>
          </a:bodyPr>
          <a:lstStyle/>
          <a:p>
            <a:r>
              <a:rPr lang="it-IT" dirty="0"/>
              <a:t>F. Reynaud</a:t>
            </a:r>
            <a:endParaRPr lang="en-GB" dirty="0"/>
          </a:p>
        </p:txBody>
      </p:sp>
    </p:spTree>
    <p:extLst>
      <p:ext uri="{BB962C8B-B14F-4D97-AF65-F5344CB8AC3E}">
        <p14:creationId xmlns:p14="http://schemas.microsoft.com/office/powerpoint/2010/main" val="262899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D294B8-E64E-98FE-9EDF-E0FA739C2BDE}"/>
              </a:ext>
            </a:extLst>
          </p:cNvPr>
          <p:cNvSpPr>
            <a:spLocks noGrp="1"/>
          </p:cNvSpPr>
          <p:nvPr>
            <p:ph type="title"/>
          </p:nvPr>
        </p:nvSpPr>
        <p:spPr>
          <a:xfrm>
            <a:off x="919119" y="2765839"/>
            <a:ext cx="10353761" cy="1326321"/>
          </a:xfrm>
        </p:spPr>
        <p:txBody>
          <a:bodyPr/>
          <a:lstStyle/>
          <a:p>
            <a:r>
              <a:rPr lang="it-IT" dirty="0"/>
              <a:t>Slide di backup</a:t>
            </a:r>
            <a:endParaRPr lang="en-GB" dirty="0"/>
          </a:p>
        </p:txBody>
      </p:sp>
    </p:spTree>
    <p:extLst>
      <p:ext uri="{BB962C8B-B14F-4D97-AF65-F5344CB8AC3E}">
        <p14:creationId xmlns:p14="http://schemas.microsoft.com/office/powerpoint/2010/main" val="2531466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1CE5AD-3986-89D0-0C82-F9008B420D43}"/>
              </a:ext>
            </a:extLst>
          </p:cNvPr>
          <p:cNvSpPr>
            <a:spLocks noGrp="1"/>
          </p:cNvSpPr>
          <p:nvPr>
            <p:ph type="title"/>
          </p:nvPr>
        </p:nvSpPr>
        <p:spPr>
          <a:xfrm>
            <a:off x="103237" y="2765839"/>
            <a:ext cx="4434770" cy="1326321"/>
          </a:xfrm>
        </p:spPr>
        <p:txBody>
          <a:bodyPr>
            <a:normAutofit/>
          </a:bodyPr>
          <a:lstStyle/>
          <a:p>
            <a:r>
              <a:rPr lang="it-IT" sz="3200" dirty="0" err="1"/>
              <a:t>Meteors</a:t>
            </a:r>
            <a:r>
              <a:rPr lang="it-IT" sz="3200" dirty="0"/>
              <a:t>’ </a:t>
            </a:r>
            <a:r>
              <a:rPr lang="it-IT" sz="3200" dirty="0" err="1"/>
              <a:t>origin</a:t>
            </a:r>
            <a:endParaRPr lang="en-GB" sz="3200" dirty="0"/>
          </a:p>
        </p:txBody>
      </p:sp>
      <p:sp>
        <p:nvSpPr>
          <p:cNvPr id="4" name="Segnaposto numero diapositiva 3">
            <a:extLst>
              <a:ext uri="{FF2B5EF4-FFF2-40B4-BE49-F238E27FC236}">
                <a16:creationId xmlns:a16="http://schemas.microsoft.com/office/drawing/2014/main" id="{B14D1D72-61AD-41F3-0F59-F2EC39FE9F28}"/>
              </a:ext>
            </a:extLst>
          </p:cNvPr>
          <p:cNvSpPr>
            <a:spLocks noGrp="1"/>
          </p:cNvSpPr>
          <p:nvPr>
            <p:ph type="sldNum" sz="quarter" idx="12"/>
          </p:nvPr>
        </p:nvSpPr>
        <p:spPr>
          <a:xfrm>
            <a:off x="11438455" y="6492875"/>
            <a:ext cx="753545" cy="365125"/>
          </a:xfrm>
        </p:spPr>
        <p:txBody>
          <a:bodyPr/>
          <a:lstStyle/>
          <a:p>
            <a:fld id="{82DEF687-A828-439A-AF0F-CFD58D36A8D4}" type="slidenum">
              <a:rPr lang="en-GB" sz="1600" smtClean="0"/>
              <a:t>36</a:t>
            </a:fld>
            <a:endParaRPr lang="en-GB" sz="1600"/>
          </a:p>
        </p:txBody>
      </p:sp>
      <p:cxnSp>
        <p:nvCxnSpPr>
          <p:cNvPr id="5" name="Connettore 2 4">
            <a:extLst>
              <a:ext uri="{FF2B5EF4-FFF2-40B4-BE49-F238E27FC236}">
                <a16:creationId xmlns:a16="http://schemas.microsoft.com/office/drawing/2014/main" id="{1B05E85A-EC33-1E1A-9645-D6FA142D93EE}"/>
              </a:ext>
            </a:extLst>
          </p:cNvPr>
          <p:cNvCxnSpPr>
            <a:cxnSpLocks/>
          </p:cNvCxnSpPr>
          <p:nvPr/>
        </p:nvCxnSpPr>
        <p:spPr>
          <a:xfrm>
            <a:off x="4538008" y="3429000"/>
            <a:ext cx="1700979" cy="182461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6" name="Connettore 2 5">
            <a:extLst>
              <a:ext uri="{FF2B5EF4-FFF2-40B4-BE49-F238E27FC236}">
                <a16:creationId xmlns:a16="http://schemas.microsoft.com/office/drawing/2014/main" id="{BCA8CCCF-67B6-4492-C58B-4F1BAC676A05}"/>
              </a:ext>
            </a:extLst>
          </p:cNvPr>
          <p:cNvCxnSpPr>
            <a:cxnSpLocks/>
          </p:cNvCxnSpPr>
          <p:nvPr/>
        </p:nvCxnSpPr>
        <p:spPr>
          <a:xfrm flipV="1">
            <a:off x="4538007" y="2035277"/>
            <a:ext cx="1661229" cy="139372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 name="CasellaDiTesto 6">
            <a:extLst>
              <a:ext uri="{FF2B5EF4-FFF2-40B4-BE49-F238E27FC236}">
                <a16:creationId xmlns:a16="http://schemas.microsoft.com/office/drawing/2014/main" id="{F664843F-0239-6450-3870-22150DFF4B7A}"/>
              </a:ext>
            </a:extLst>
          </p:cNvPr>
          <p:cNvSpPr txBox="1"/>
          <p:nvPr/>
        </p:nvSpPr>
        <p:spPr>
          <a:xfrm>
            <a:off x="6489179" y="1435112"/>
            <a:ext cx="4949276" cy="1200329"/>
          </a:xfrm>
          <a:prstGeom prst="rect">
            <a:avLst/>
          </a:prstGeom>
          <a:noFill/>
        </p:spPr>
        <p:txBody>
          <a:bodyPr wrap="square" rtlCol="0">
            <a:spAutoFit/>
          </a:bodyPr>
          <a:lstStyle/>
          <a:p>
            <a:pPr algn="l"/>
            <a:r>
              <a:rPr lang="it-IT" sz="2400" dirty="0" err="1">
                <a:latin typeface="TimesLTStd-Roman"/>
              </a:rPr>
              <a:t>Asteroid</a:t>
            </a:r>
            <a:r>
              <a:rPr lang="it-IT" sz="2400" dirty="0">
                <a:latin typeface="TimesLTStd-Roman"/>
              </a:rPr>
              <a:t>: </a:t>
            </a:r>
            <a:r>
              <a:rPr lang="en-GB" sz="2400" dirty="0">
                <a:latin typeface="TimesLTStd-Roman"/>
              </a:rPr>
              <a:t> </a:t>
            </a:r>
            <a:r>
              <a:rPr lang="en-GB" sz="2400" b="0" i="0" u="none" strike="noStrike" baseline="0" dirty="0">
                <a:latin typeface="TimesLTStd-Roman"/>
              </a:rPr>
              <a:t>typically have </a:t>
            </a:r>
            <a:r>
              <a:rPr lang="en-GB" sz="2400" dirty="0">
                <a:latin typeface="TimesLTStd-Roman"/>
              </a:rPr>
              <a:t> </a:t>
            </a:r>
            <a:r>
              <a:rPr lang="en-GB" sz="2400" b="1" i="0" u="sng" strike="noStrike" baseline="0" dirty="0">
                <a:latin typeface="TimesLTStd-Roman"/>
              </a:rPr>
              <a:t>prograde orbits</a:t>
            </a:r>
            <a:r>
              <a:rPr lang="en-GB" sz="2400" b="0" i="0" u="none" strike="noStrike" baseline="0" dirty="0">
                <a:latin typeface="TimesLTStd-Roman"/>
              </a:rPr>
              <a:t>, «low» velocity &lt; 40 km/s</a:t>
            </a:r>
          </a:p>
          <a:p>
            <a:endParaRPr lang="en-GB" sz="2400" dirty="0">
              <a:latin typeface="TimesLTStd-Roman"/>
            </a:endParaRPr>
          </a:p>
        </p:txBody>
      </p:sp>
      <p:sp>
        <p:nvSpPr>
          <p:cNvPr id="20" name="CasellaDiTesto 19">
            <a:extLst>
              <a:ext uri="{FF2B5EF4-FFF2-40B4-BE49-F238E27FC236}">
                <a16:creationId xmlns:a16="http://schemas.microsoft.com/office/drawing/2014/main" id="{6BE72136-C3E0-CFFD-D14D-E1F1C3F87C67}"/>
              </a:ext>
            </a:extLst>
          </p:cNvPr>
          <p:cNvSpPr txBox="1"/>
          <p:nvPr/>
        </p:nvSpPr>
        <p:spPr>
          <a:xfrm>
            <a:off x="6368283" y="5206839"/>
            <a:ext cx="4816329" cy="1200329"/>
          </a:xfrm>
          <a:prstGeom prst="rect">
            <a:avLst/>
          </a:prstGeom>
          <a:noFill/>
        </p:spPr>
        <p:txBody>
          <a:bodyPr wrap="square" rtlCol="0">
            <a:spAutoFit/>
          </a:bodyPr>
          <a:lstStyle/>
          <a:p>
            <a:r>
              <a:rPr lang="it-IT" sz="2400" dirty="0" err="1">
                <a:latin typeface="TimesLTStd-Roman"/>
              </a:rPr>
              <a:t>Comet</a:t>
            </a:r>
            <a:r>
              <a:rPr lang="it-IT" sz="2400" dirty="0">
                <a:latin typeface="TimesLTStd-Roman"/>
              </a:rPr>
              <a:t>: </a:t>
            </a:r>
            <a:r>
              <a:rPr lang="it-IT" sz="2400" dirty="0" err="1">
                <a:latin typeface="TimesLTStd-Roman"/>
              </a:rPr>
              <a:t>typically</a:t>
            </a:r>
            <a:r>
              <a:rPr lang="it-IT" sz="2400" dirty="0">
                <a:latin typeface="TimesLTStd-Roman"/>
              </a:rPr>
              <a:t> </a:t>
            </a:r>
            <a:r>
              <a:rPr lang="en-GB" sz="2400" b="0" i="0" u="none" strike="noStrike" baseline="0" dirty="0">
                <a:latin typeface="TimesLTStd-Roman"/>
              </a:rPr>
              <a:t>have </a:t>
            </a:r>
            <a:r>
              <a:rPr lang="en-GB" sz="2400" b="1" i="0" u="sng" strike="noStrike" baseline="0" dirty="0">
                <a:latin typeface="TimesLTStd-Roman"/>
              </a:rPr>
              <a:t>retrograde orbits</a:t>
            </a:r>
            <a:r>
              <a:rPr lang="en-GB" sz="2400" dirty="0">
                <a:latin typeface="TimesLTStd-Roman"/>
              </a:rPr>
              <a:t>, </a:t>
            </a:r>
            <a:r>
              <a:rPr lang="en-GB" sz="2400" b="0" i="0" u="none" strike="noStrike" baseline="0" dirty="0">
                <a:latin typeface="TimesLTStd-Roman"/>
              </a:rPr>
              <a:t>«high» velocity &gt; 40 km/s</a:t>
            </a:r>
          </a:p>
          <a:p>
            <a:endParaRPr lang="en-GB" sz="2400" dirty="0">
              <a:latin typeface="TimesLTStd-Roman"/>
            </a:endParaRPr>
          </a:p>
        </p:txBody>
      </p:sp>
      <p:pic>
        <p:nvPicPr>
          <p:cNvPr id="3" name="Picture 2" descr="Meteor of Interstellar Origin May Have Slammed into Earth in 2014 |  Astronomy | Sci-News.com">
            <a:extLst>
              <a:ext uri="{FF2B5EF4-FFF2-40B4-BE49-F238E27FC236}">
                <a16:creationId xmlns:a16="http://schemas.microsoft.com/office/drawing/2014/main" id="{89CF4391-4762-60A2-2B92-A7CF565EF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0666"/>
            <a:ext cx="4541668" cy="25650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9 Amazing Meteor Showers to See in 2023 - AFAR">
            <a:extLst>
              <a:ext uri="{FF2B5EF4-FFF2-40B4-BE49-F238E27FC236}">
                <a16:creationId xmlns:a16="http://schemas.microsoft.com/office/drawing/2014/main" id="{C61262AB-ADE2-2259-BCE6-4C1AC9D43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99" y="4169472"/>
            <a:ext cx="4434770" cy="258166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ttore 2 9">
            <a:extLst>
              <a:ext uri="{FF2B5EF4-FFF2-40B4-BE49-F238E27FC236}">
                <a16:creationId xmlns:a16="http://schemas.microsoft.com/office/drawing/2014/main" id="{7CBB968A-56E8-A947-5737-3CD11D1346C6}"/>
              </a:ext>
            </a:extLst>
          </p:cNvPr>
          <p:cNvCxnSpPr>
            <a:cxnSpLocks/>
          </p:cNvCxnSpPr>
          <p:nvPr/>
        </p:nvCxnSpPr>
        <p:spPr>
          <a:xfrm>
            <a:off x="4538007" y="3429000"/>
            <a:ext cx="1700979" cy="182461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Connettore 2 10">
            <a:extLst>
              <a:ext uri="{FF2B5EF4-FFF2-40B4-BE49-F238E27FC236}">
                <a16:creationId xmlns:a16="http://schemas.microsoft.com/office/drawing/2014/main" id="{82228309-B290-9760-11E0-9E2ED14E8B03}"/>
              </a:ext>
            </a:extLst>
          </p:cNvPr>
          <p:cNvCxnSpPr>
            <a:cxnSpLocks/>
          </p:cNvCxnSpPr>
          <p:nvPr/>
        </p:nvCxnSpPr>
        <p:spPr>
          <a:xfrm flipV="1">
            <a:off x="4538006" y="2035277"/>
            <a:ext cx="1661229" cy="139372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179182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FAEC5C-B3F8-C056-FD40-1B3D4BF38642}"/>
              </a:ext>
            </a:extLst>
          </p:cNvPr>
          <p:cNvSpPr>
            <a:spLocks noGrp="1"/>
          </p:cNvSpPr>
          <p:nvPr>
            <p:ph type="title"/>
          </p:nvPr>
        </p:nvSpPr>
        <p:spPr>
          <a:xfrm>
            <a:off x="913795" y="132736"/>
            <a:ext cx="10353761" cy="1326321"/>
          </a:xfrm>
        </p:spPr>
        <p:txBody>
          <a:bodyPr>
            <a:normAutofit/>
          </a:bodyPr>
          <a:lstStyle/>
          <a:p>
            <a:r>
              <a:rPr lang="en-GB" b="1" i="0" u="none" strike="noStrike" baseline="0" dirty="0">
                <a:latin typeface="TimesLTStd-Bold"/>
              </a:rPr>
              <a:t>Dynamics of Extra-Solar System Particles</a:t>
            </a:r>
            <a:endParaRPr lang="en-GB" dirty="0"/>
          </a:p>
        </p:txBody>
      </p:sp>
      <p:sp>
        <p:nvSpPr>
          <p:cNvPr id="4" name="Segnaposto numero diapositiva 3">
            <a:extLst>
              <a:ext uri="{FF2B5EF4-FFF2-40B4-BE49-F238E27FC236}">
                <a16:creationId xmlns:a16="http://schemas.microsoft.com/office/drawing/2014/main" id="{4D9DC45D-A438-46AE-FEF3-0011E7906A8D}"/>
              </a:ext>
            </a:extLst>
          </p:cNvPr>
          <p:cNvSpPr>
            <a:spLocks noGrp="1"/>
          </p:cNvSpPr>
          <p:nvPr>
            <p:ph type="sldNum" sz="quarter" idx="12"/>
          </p:nvPr>
        </p:nvSpPr>
        <p:spPr>
          <a:xfrm>
            <a:off x="11438455" y="6492875"/>
            <a:ext cx="753545" cy="365125"/>
          </a:xfrm>
        </p:spPr>
        <p:txBody>
          <a:bodyPr/>
          <a:lstStyle/>
          <a:p>
            <a:fld id="{82DEF687-A828-439A-AF0F-CFD58D36A8D4}" type="slidenum">
              <a:rPr lang="en-GB" sz="1600" smtClean="0"/>
              <a:t>37</a:t>
            </a:fld>
            <a:endParaRPr lang="en-GB" sz="1600" dirty="0"/>
          </a:p>
        </p:txBody>
      </p:sp>
      <p:pic>
        <p:nvPicPr>
          <p:cNvPr id="8" name="Immagine 7">
            <a:extLst>
              <a:ext uri="{FF2B5EF4-FFF2-40B4-BE49-F238E27FC236}">
                <a16:creationId xmlns:a16="http://schemas.microsoft.com/office/drawing/2014/main" id="{A0BEBF1B-D7E5-D5A8-48E1-782BC7ECE080}"/>
              </a:ext>
            </a:extLst>
          </p:cNvPr>
          <p:cNvPicPr>
            <a:picLocks noChangeAspect="1"/>
          </p:cNvPicPr>
          <p:nvPr/>
        </p:nvPicPr>
        <p:blipFill>
          <a:blip r:embed="rId2"/>
          <a:stretch>
            <a:fillRect/>
          </a:stretch>
        </p:blipFill>
        <p:spPr>
          <a:xfrm>
            <a:off x="6232533" y="1319698"/>
            <a:ext cx="5378850" cy="4912388"/>
          </a:xfrm>
          <a:prstGeom prst="rect">
            <a:avLst/>
          </a:prstGeom>
        </p:spPr>
      </p:pic>
      <p:sp>
        <p:nvSpPr>
          <p:cNvPr id="9" name="Segnaposto contenuto 2">
            <a:extLst>
              <a:ext uri="{FF2B5EF4-FFF2-40B4-BE49-F238E27FC236}">
                <a16:creationId xmlns:a16="http://schemas.microsoft.com/office/drawing/2014/main" id="{BCBAC453-37CD-C3E1-2D0F-5A7908FFE903}"/>
              </a:ext>
            </a:extLst>
          </p:cNvPr>
          <p:cNvSpPr txBox="1">
            <a:spLocks/>
          </p:cNvSpPr>
          <p:nvPr/>
        </p:nvSpPr>
        <p:spPr>
          <a:xfrm>
            <a:off x="569968" y="1272245"/>
            <a:ext cx="5389500" cy="4263316"/>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buNone/>
            </a:pPr>
            <a:endParaRPr lang="en-GB" sz="2200" dirty="0">
              <a:latin typeface="TimesLTStd-Roman"/>
              <a:cs typeface="Arial" panose="020B0604020202020204" pitchFamily="34" charset="0"/>
            </a:endParaRPr>
          </a:p>
          <a:p>
            <a:pPr marL="0" indent="0">
              <a:buNone/>
            </a:pPr>
            <a:endParaRPr lang="en-GB" sz="2200" dirty="0">
              <a:latin typeface="TimesLTStd-Roman"/>
              <a:cs typeface="Arial" panose="020B0604020202020204" pitchFamily="34" charset="0"/>
            </a:endParaRPr>
          </a:p>
          <a:p>
            <a:pPr marL="0" indent="0">
              <a:buNone/>
            </a:pPr>
            <a:r>
              <a:rPr lang="en-GB" sz="2200" dirty="0">
                <a:latin typeface="TimesLTStd-Roman"/>
                <a:cs typeface="Arial" panose="020B0604020202020204" pitchFamily="34" charset="0"/>
              </a:rPr>
              <a:t>The dust particles from the Local Interstellar Cloud (LIC) which move inside the heliosphere experience the solar gravity, solar radiation pressure and the Lorentz force.</a:t>
            </a:r>
            <a:br>
              <a:rPr lang="en-GB" sz="2200" dirty="0">
                <a:latin typeface="TimesLTStd-Roman"/>
                <a:cs typeface="Arial" panose="020B0604020202020204" pitchFamily="34" charset="0"/>
              </a:rPr>
            </a:br>
            <a:r>
              <a:rPr lang="en-GB" sz="2200" dirty="0">
                <a:latin typeface="TimesLTStd-Roman"/>
                <a:cs typeface="Arial" panose="020B0604020202020204" pitchFamily="34" charset="0"/>
              </a:rPr>
              <a:t>The strength of these forces is given by the ratio F</a:t>
            </a:r>
            <a:r>
              <a:rPr lang="en-GB" sz="2200" baseline="-25000" dirty="0">
                <a:latin typeface="TimesLTStd-Roman"/>
                <a:cs typeface="Arial" panose="020B0604020202020204" pitchFamily="34" charset="0"/>
              </a:rPr>
              <a:t>SRP</a:t>
            </a:r>
            <a:r>
              <a:rPr lang="en-GB" sz="2200" dirty="0">
                <a:latin typeface="TimesLTStd-Roman"/>
                <a:cs typeface="Arial" panose="020B0604020202020204" pitchFamily="34" charset="0"/>
              </a:rPr>
              <a:t>/</a:t>
            </a:r>
            <a:r>
              <a:rPr lang="en-GB" sz="2200" dirty="0" err="1">
                <a:latin typeface="TimesLTStd-Roman"/>
                <a:cs typeface="Arial" panose="020B0604020202020204" pitchFamily="34" charset="0"/>
              </a:rPr>
              <a:t>F</a:t>
            </a:r>
            <a:r>
              <a:rPr lang="en-GB" sz="2200" baseline="-25000" dirty="0" err="1">
                <a:latin typeface="TimesLTStd-Roman"/>
                <a:cs typeface="Arial" panose="020B0604020202020204" pitchFamily="34" charset="0"/>
              </a:rPr>
              <a:t>grav</a:t>
            </a:r>
            <a:r>
              <a:rPr lang="en-GB" sz="2200" baseline="-25000" dirty="0">
                <a:latin typeface="TimesLTStd-Roman"/>
                <a:cs typeface="Arial" panose="020B0604020202020204" pitchFamily="34" charset="0"/>
              </a:rPr>
              <a:t> </a:t>
            </a:r>
            <a:r>
              <a:rPr lang="en-GB" sz="2200" dirty="0">
                <a:latin typeface="TimesLTStd-Roman"/>
                <a:cs typeface="Arial" panose="020B0604020202020204" pitchFamily="34" charset="0"/>
              </a:rPr>
              <a:t>(β parameter).</a:t>
            </a:r>
          </a:p>
        </p:txBody>
      </p:sp>
      <p:sp>
        <p:nvSpPr>
          <p:cNvPr id="12" name="CasellaDiTesto 11">
            <a:extLst>
              <a:ext uri="{FF2B5EF4-FFF2-40B4-BE49-F238E27FC236}">
                <a16:creationId xmlns:a16="http://schemas.microsoft.com/office/drawing/2014/main" id="{6F29C942-72E5-E0D1-C64C-E18FBC0A14C0}"/>
              </a:ext>
            </a:extLst>
          </p:cNvPr>
          <p:cNvSpPr txBox="1"/>
          <p:nvPr/>
        </p:nvSpPr>
        <p:spPr>
          <a:xfrm>
            <a:off x="3835575" y="5585755"/>
            <a:ext cx="2396958" cy="646331"/>
          </a:xfrm>
          <a:prstGeom prst="rect">
            <a:avLst/>
          </a:prstGeom>
          <a:noFill/>
        </p:spPr>
        <p:txBody>
          <a:bodyPr wrap="square" rtlCol="0">
            <a:spAutoFit/>
          </a:bodyPr>
          <a:lstStyle/>
          <a:p>
            <a:pPr marL="285750" indent="-285750">
              <a:buFont typeface="Arial" panose="020B0604020202020204" pitchFamily="34" charset="0"/>
              <a:buChar char="•"/>
            </a:pPr>
            <a:r>
              <a:rPr lang="it-IT" dirty="0"/>
              <a:t>d &lt; </a:t>
            </a:r>
            <a:r>
              <a:rPr lang="en-GB" sz="1800" b="0" i="0" u="none" strike="noStrike" baseline="0" dirty="0">
                <a:latin typeface="AdvTTe692faf0"/>
              </a:rPr>
              <a:t>1 </a:t>
            </a:r>
            <a:r>
              <a:rPr lang="en-GB" sz="1800" b="0" i="0" u="none" strike="noStrike" baseline="0" dirty="0" err="1">
                <a:latin typeface="AdvOTb0c9bf5d+03"/>
              </a:rPr>
              <a:t>μ</a:t>
            </a:r>
            <a:r>
              <a:rPr lang="en-GB" sz="1800" b="0" i="0" u="none" strike="noStrike" baseline="0" dirty="0" err="1">
                <a:latin typeface="AdvTTe692faf0"/>
              </a:rPr>
              <a:t>m</a:t>
            </a:r>
            <a:r>
              <a:rPr lang="en-GB" sz="1800" b="0" i="0" u="none" strike="noStrike" baseline="0" dirty="0">
                <a:latin typeface="AdvTTe692faf0"/>
              </a:rPr>
              <a:t> → </a:t>
            </a:r>
            <a:r>
              <a:rPr lang="en-GB" sz="1800" b="0" i="0" u="none" strike="noStrike" baseline="0" dirty="0">
                <a:latin typeface="AdvOT6bc95374.I+03"/>
              </a:rPr>
              <a:t>β </a:t>
            </a:r>
            <a:r>
              <a:rPr lang="en-GB" sz="1800" b="0" i="0" u="none" strike="noStrike" baseline="0" dirty="0">
                <a:latin typeface="AdvP4C4E51"/>
              </a:rPr>
              <a:t>&gt; </a:t>
            </a:r>
            <a:r>
              <a:rPr lang="en-GB" sz="1800" b="0" i="0" u="none" strike="noStrike" baseline="0" dirty="0">
                <a:latin typeface="AdvTTe692faf0"/>
              </a:rPr>
              <a:t>1 </a:t>
            </a:r>
            <a:endParaRPr lang="it-IT" dirty="0"/>
          </a:p>
          <a:p>
            <a:pPr marL="285750" indent="-285750">
              <a:buFont typeface="Arial" panose="020B0604020202020204" pitchFamily="34" charset="0"/>
              <a:buChar char="•"/>
            </a:pPr>
            <a:r>
              <a:rPr lang="it-IT" dirty="0"/>
              <a:t>d &gt; </a:t>
            </a:r>
            <a:r>
              <a:rPr lang="en-GB" sz="1800" b="0" i="0" u="none" strike="noStrike" baseline="0" dirty="0">
                <a:latin typeface="AdvTTe692faf0"/>
              </a:rPr>
              <a:t>1 </a:t>
            </a:r>
            <a:r>
              <a:rPr lang="en-GB" sz="1800" b="0" i="0" u="none" strike="noStrike" baseline="0" dirty="0" err="1">
                <a:latin typeface="AdvOTb0c9bf5d+03"/>
              </a:rPr>
              <a:t>μ</a:t>
            </a:r>
            <a:r>
              <a:rPr lang="en-GB" sz="1800" b="0" i="0" u="none" strike="noStrike" baseline="0" dirty="0" err="1">
                <a:latin typeface="AdvTTe692faf0"/>
              </a:rPr>
              <a:t>m</a:t>
            </a:r>
            <a:r>
              <a:rPr lang="en-GB" sz="1800" b="0" i="0" u="none" strike="noStrike" baseline="0" dirty="0">
                <a:latin typeface="AdvTTe692faf0"/>
              </a:rPr>
              <a:t> → </a:t>
            </a:r>
            <a:r>
              <a:rPr lang="en-GB" sz="1800" b="0" i="0" u="none" strike="noStrike" baseline="0" dirty="0">
                <a:latin typeface="AdvOT6bc95374.I+03"/>
              </a:rPr>
              <a:t>β </a:t>
            </a:r>
            <a:r>
              <a:rPr lang="en-GB" dirty="0">
                <a:latin typeface="AdvP4C4E51"/>
              </a:rPr>
              <a:t>&lt;</a:t>
            </a:r>
            <a:r>
              <a:rPr lang="en-GB" sz="1800" b="0" i="0" u="none" strike="noStrike" baseline="0" dirty="0">
                <a:latin typeface="AdvP4C4E51"/>
              </a:rPr>
              <a:t> </a:t>
            </a:r>
            <a:r>
              <a:rPr lang="en-GB" sz="1800" b="0" i="0" u="none" strike="noStrike" baseline="0" dirty="0">
                <a:latin typeface="AdvTTe692faf0"/>
              </a:rPr>
              <a:t>1 </a:t>
            </a:r>
            <a:endParaRPr lang="en-GB" dirty="0"/>
          </a:p>
        </p:txBody>
      </p:sp>
    </p:spTree>
    <p:extLst>
      <p:ext uri="{BB962C8B-B14F-4D97-AF65-F5344CB8AC3E}">
        <p14:creationId xmlns:p14="http://schemas.microsoft.com/office/powerpoint/2010/main" val="119662676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54B5B7DB-7C28-AB1D-371B-D517A5AFC9A9}"/>
              </a:ext>
            </a:extLst>
          </p:cNvPr>
          <p:cNvSpPr>
            <a:spLocks noGrp="1"/>
          </p:cNvSpPr>
          <p:nvPr>
            <p:ph type="sldNum" sz="quarter" idx="12"/>
          </p:nvPr>
        </p:nvSpPr>
        <p:spPr>
          <a:xfrm>
            <a:off x="11413466" y="6491048"/>
            <a:ext cx="753545" cy="365125"/>
          </a:xfrm>
        </p:spPr>
        <p:txBody>
          <a:bodyPr/>
          <a:lstStyle/>
          <a:p>
            <a:fld id="{82DEF687-A828-439A-AF0F-CFD58D36A8D4}" type="slidenum">
              <a:rPr lang="en-GB" sz="1600" smtClean="0"/>
              <a:t>38</a:t>
            </a:fld>
            <a:endParaRPr lang="en-GB" sz="1600"/>
          </a:p>
        </p:txBody>
      </p:sp>
      <p:sp>
        <p:nvSpPr>
          <p:cNvPr id="5" name="Titolo 1">
            <a:extLst>
              <a:ext uri="{FF2B5EF4-FFF2-40B4-BE49-F238E27FC236}">
                <a16:creationId xmlns:a16="http://schemas.microsoft.com/office/drawing/2014/main" id="{E93A9F5B-06ED-26B1-2A92-F225141412CA}"/>
              </a:ext>
            </a:extLst>
          </p:cNvPr>
          <p:cNvSpPr>
            <a:spLocks noGrp="1"/>
          </p:cNvSpPr>
          <p:nvPr>
            <p:ph type="title"/>
          </p:nvPr>
        </p:nvSpPr>
        <p:spPr>
          <a:xfrm>
            <a:off x="-5325" y="83575"/>
            <a:ext cx="12191999" cy="1013648"/>
          </a:xfrm>
        </p:spPr>
        <p:txBody>
          <a:bodyPr/>
          <a:lstStyle/>
          <a:p>
            <a:r>
              <a:rPr lang="it-IT" dirty="0"/>
              <a:t>OFFLINE TRIGGER</a:t>
            </a:r>
            <a:endParaRPr lang="en-GB" dirty="0"/>
          </a:p>
        </p:txBody>
      </p:sp>
      <p:sp>
        <p:nvSpPr>
          <p:cNvPr id="6" name="Titolo 1">
            <a:extLst>
              <a:ext uri="{FF2B5EF4-FFF2-40B4-BE49-F238E27FC236}">
                <a16:creationId xmlns:a16="http://schemas.microsoft.com/office/drawing/2014/main" id="{DF7A167C-DE0B-25EB-2DE9-48A95CFA3C4C}"/>
              </a:ext>
            </a:extLst>
          </p:cNvPr>
          <p:cNvSpPr txBox="1">
            <a:spLocks/>
          </p:cNvSpPr>
          <p:nvPr/>
        </p:nvSpPr>
        <p:spPr>
          <a:xfrm>
            <a:off x="57981" y="726463"/>
            <a:ext cx="4828652" cy="13263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it-IT" dirty="0" err="1"/>
              <a:t>Barghini</a:t>
            </a:r>
            <a:endParaRPr lang="en-GB" dirty="0"/>
          </a:p>
        </p:txBody>
      </p:sp>
      <p:sp>
        <p:nvSpPr>
          <p:cNvPr id="7" name="Segnaposto contenuto 2">
            <a:extLst>
              <a:ext uri="{FF2B5EF4-FFF2-40B4-BE49-F238E27FC236}">
                <a16:creationId xmlns:a16="http://schemas.microsoft.com/office/drawing/2014/main" id="{E049E191-6392-070B-E5B3-A4B167CDC3BC}"/>
              </a:ext>
            </a:extLst>
          </p:cNvPr>
          <p:cNvSpPr>
            <a:spLocks noGrp="1"/>
          </p:cNvSpPr>
          <p:nvPr>
            <p:ph idx="1"/>
          </p:nvPr>
        </p:nvSpPr>
        <p:spPr>
          <a:xfrm>
            <a:off x="130950" y="2038204"/>
            <a:ext cx="5231774" cy="3816847"/>
          </a:xfrm>
        </p:spPr>
        <p:txBody>
          <a:bodyPr>
            <a:normAutofit/>
          </a:bodyPr>
          <a:lstStyle/>
          <a:p>
            <a:r>
              <a:rPr lang="en-GB" sz="1800" b="0" i="0" u="none" strike="noStrike" baseline="0" dirty="0">
                <a:latin typeface="TimesLTStd-Roman"/>
              </a:rPr>
              <a:t>Track of </a:t>
            </a:r>
            <a:r>
              <a:rPr lang="en-GB" sz="1800" b="1" i="0" u="none" strike="noStrike" baseline="0" dirty="0">
                <a:latin typeface="TimesLTStd-Roman"/>
              </a:rPr>
              <a:t>over-threshold pixels over 4 consecutives GTUs </a:t>
            </a:r>
            <a:r>
              <a:rPr lang="en-GB" sz="1800" b="0" i="0" u="none" strike="noStrike" baseline="0" dirty="0">
                <a:latin typeface="TimesLTStd-Roman"/>
              </a:rPr>
              <a:t>(D3)</a:t>
            </a:r>
          </a:p>
          <a:p>
            <a:r>
              <a:rPr lang="en-GB" sz="1800" b="0" i="0" u="none" strike="noStrike" baseline="0" dirty="0">
                <a:latin typeface="TimesLTStd-Roman"/>
              </a:rPr>
              <a:t>The threshold is set at pixel level: </a:t>
            </a:r>
            <a:r>
              <a:rPr lang="en-GB" sz="1800" b="1" i="0" u="none" strike="noStrike" baseline="0" dirty="0" err="1">
                <a:latin typeface="TimesLTStd-Roman"/>
              </a:rPr>
              <a:t>μpix</a:t>
            </a:r>
            <a:r>
              <a:rPr lang="en-GB" sz="1800" b="1" i="0" u="none" strike="noStrike" baseline="0" dirty="0">
                <a:latin typeface="TimesLTStd-Roman"/>
              </a:rPr>
              <a:t>+ 3σpix </a:t>
            </a:r>
            <a:r>
              <a:rPr lang="en-GB" sz="1800" b="0" i="0" u="none" strike="noStrike" baseline="0" dirty="0">
                <a:latin typeface="TimesLTStd-Roman"/>
              </a:rPr>
              <a:t>computed over the last 16 GTUs</a:t>
            </a:r>
          </a:p>
          <a:p>
            <a:r>
              <a:rPr lang="en-GB" sz="1800" b="0" i="0" u="none" strike="noStrike" baseline="0" dirty="0">
                <a:latin typeface="TimesLTStd-Roman"/>
              </a:rPr>
              <a:t>The trigger is discarded if more than 64 pixels are triggered at the same time on the same EC (Cathode2 → Cathode3)</a:t>
            </a:r>
          </a:p>
          <a:p>
            <a:endParaRPr lang="en-GB" sz="1800" dirty="0">
              <a:latin typeface="TimesLTStd-Roman"/>
            </a:endParaRPr>
          </a:p>
        </p:txBody>
      </p:sp>
      <p:sp>
        <p:nvSpPr>
          <p:cNvPr id="8" name="Segnaposto contenuto 2">
            <a:extLst>
              <a:ext uri="{FF2B5EF4-FFF2-40B4-BE49-F238E27FC236}">
                <a16:creationId xmlns:a16="http://schemas.microsoft.com/office/drawing/2014/main" id="{79B87C8A-599C-10F8-E7DA-46EB1F4A8A1B}"/>
              </a:ext>
            </a:extLst>
          </p:cNvPr>
          <p:cNvSpPr txBox="1">
            <a:spLocks/>
          </p:cNvSpPr>
          <p:nvPr/>
        </p:nvSpPr>
        <p:spPr>
          <a:xfrm>
            <a:off x="6090675" y="1820094"/>
            <a:ext cx="5668705" cy="503607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buFont typeface="Arial" panose="020B0604020202020204" pitchFamily="34" charset="0"/>
              <a:buNone/>
            </a:pPr>
            <a:r>
              <a:rPr lang="en-GB" sz="1800" dirty="0">
                <a:effectLst/>
                <a:latin typeface="TimesLTStd-Roman"/>
              </a:rPr>
              <a:t>The principles of the off-line trigger:</a:t>
            </a:r>
          </a:p>
          <a:p>
            <a:r>
              <a:rPr lang="en-GB" sz="1800" dirty="0">
                <a:effectLst/>
                <a:latin typeface="TimesLTStd-Roman"/>
              </a:rPr>
              <a:t> Divides data into cathode 3 and cathode 2 for each EC;</a:t>
            </a:r>
          </a:p>
          <a:p>
            <a:r>
              <a:rPr lang="en-GB" sz="1800" dirty="0">
                <a:effectLst/>
                <a:latin typeface="TimesLTStd-Roman"/>
              </a:rPr>
              <a:t> Find pixel’s signal rise over threshold, after background subtraction (</a:t>
            </a:r>
            <a:r>
              <a:rPr lang="en-GB" sz="1800" dirty="0" err="1">
                <a:effectLst/>
                <a:latin typeface="TimesLTStd-Roman"/>
              </a:rPr>
              <a:t>TSpectrum</a:t>
            </a:r>
            <a:r>
              <a:rPr lang="en-GB" sz="1800" dirty="0">
                <a:effectLst/>
                <a:latin typeface="TimesLTStd-Roman"/>
              </a:rPr>
              <a:t> for now);</a:t>
            </a:r>
          </a:p>
          <a:p>
            <a:r>
              <a:rPr lang="en-GB" sz="1800" dirty="0">
                <a:effectLst/>
                <a:latin typeface="TimesLTStd-Roman"/>
              </a:rPr>
              <a:t> Leave consecutive events (at least 2 in 4 frames);</a:t>
            </a:r>
          </a:p>
          <a:p>
            <a:r>
              <a:rPr lang="en-GB" sz="1800" dirty="0">
                <a:effectLst/>
                <a:latin typeface="TimesLTStd-Roman"/>
              </a:rPr>
              <a:t> Group those single-pixel events together in space-time using KD-tree;</a:t>
            </a:r>
          </a:p>
          <a:p>
            <a:r>
              <a:rPr lang="en-GB" sz="1800" dirty="0">
                <a:effectLst/>
                <a:latin typeface="TimesLTStd-Roman"/>
              </a:rPr>
              <a:t> Apply a lot of cuts and categorisations (meteors, flashes, lightnings, etc.) in two steps</a:t>
            </a:r>
          </a:p>
          <a:p>
            <a:r>
              <a:rPr lang="en-GB" sz="1800" dirty="0">
                <a:effectLst/>
                <a:latin typeface="TimesLTStd-Roman"/>
              </a:rPr>
              <a:t> Perform basic measurements and image preparation (</a:t>
            </a:r>
            <a:r>
              <a:rPr lang="en-GB" sz="1800" dirty="0" err="1">
                <a:effectLst/>
                <a:latin typeface="TimesLTStd-Roman"/>
              </a:rPr>
              <a:t>lightcurve</a:t>
            </a:r>
            <a:r>
              <a:rPr lang="en-GB" sz="1800" dirty="0">
                <a:effectLst/>
                <a:latin typeface="TimesLTStd-Roman"/>
              </a:rPr>
              <a:t>, track, animation, etc.) for meteors;</a:t>
            </a:r>
          </a:p>
          <a:p>
            <a:r>
              <a:rPr lang="en-GB" sz="1800" dirty="0">
                <a:effectLst/>
                <a:latin typeface="TimesLTStd-Roman"/>
              </a:rPr>
              <a:t> Stores information in a database.</a:t>
            </a:r>
          </a:p>
        </p:txBody>
      </p:sp>
      <p:sp>
        <p:nvSpPr>
          <p:cNvPr id="9" name="Titolo 1">
            <a:extLst>
              <a:ext uri="{FF2B5EF4-FFF2-40B4-BE49-F238E27FC236}">
                <a16:creationId xmlns:a16="http://schemas.microsoft.com/office/drawing/2014/main" id="{79CF2F0A-D794-E9A6-C62D-4DB6E7B12014}"/>
              </a:ext>
            </a:extLst>
          </p:cNvPr>
          <p:cNvSpPr txBox="1">
            <a:spLocks/>
          </p:cNvSpPr>
          <p:nvPr/>
        </p:nvSpPr>
        <p:spPr>
          <a:xfrm>
            <a:off x="6448841" y="726463"/>
            <a:ext cx="4828652" cy="13263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it-IT" dirty="0" err="1"/>
              <a:t>piotrowsky</a:t>
            </a:r>
            <a:endParaRPr lang="en-GB" dirty="0"/>
          </a:p>
        </p:txBody>
      </p:sp>
      <p:pic>
        <p:nvPicPr>
          <p:cNvPr id="15" name="Immagine 14">
            <a:extLst>
              <a:ext uri="{FF2B5EF4-FFF2-40B4-BE49-F238E27FC236}">
                <a16:creationId xmlns:a16="http://schemas.microsoft.com/office/drawing/2014/main" id="{15E3D60F-C007-2D25-A566-B44474A7654C}"/>
              </a:ext>
            </a:extLst>
          </p:cNvPr>
          <p:cNvPicPr>
            <a:picLocks noChangeAspect="1"/>
          </p:cNvPicPr>
          <p:nvPr/>
        </p:nvPicPr>
        <p:blipFill>
          <a:blip r:embed="rId2"/>
          <a:stretch>
            <a:fillRect/>
          </a:stretch>
        </p:blipFill>
        <p:spPr>
          <a:xfrm>
            <a:off x="3539600" y="4790133"/>
            <a:ext cx="1879068" cy="1883478"/>
          </a:xfrm>
          <a:prstGeom prst="rect">
            <a:avLst/>
          </a:prstGeom>
        </p:spPr>
      </p:pic>
      <p:pic>
        <p:nvPicPr>
          <p:cNvPr id="16" name="Immagine 15">
            <a:extLst>
              <a:ext uri="{FF2B5EF4-FFF2-40B4-BE49-F238E27FC236}">
                <a16:creationId xmlns:a16="http://schemas.microsoft.com/office/drawing/2014/main" id="{5229C693-D576-50D1-D08E-7A2AE347F1CB}"/>
              </a:ext>
            </a:extLst>
          </p:cNvPr>
          <p:cNvPicPr>
            <a:picLocks noChangeAspect="1"/>
          </p:cNvPicPr>
          <p:nvPr/>
        </p:nvPicPr>
        <p:blipFill>
          <a:blip r:embed="rId3"/>
          <a:stretch>
            <a:fillRect/>
          </a:stretch>
        </p:blipFill>
        <p:spPr>
          <a:xfrm>
            <a:off x="75005" y="4816045"/>
            <a:ext cx="1879069" cy="1883814"/>
          </a:xfrm>
          <a:prstGeom prst="rect">
            <a:avLst/>
          </a:prstGeom>
        </p:spPr>
      </p:pic>
      <p:cxnSp>
        <p:nvCxnSpPr>
          <p:cNvPr id="17" name="Connettore 2 16">
            <a:extLst>
              <a:ext uri="{FF2B5EF4-FFF2-40B4-BE49-F238E27FC236}">
                <a16:creationId xmlns:a16="http://schemas.microsoft.com/office/drawing/2014/main" id="{9D065B6B-8C33-FB17-2464-0E536AA5A6EE}"/>
              </a:ext>
            </a:extLst>
          </p:cNvPr>
          <p:cNvCxnSpPr>
            <a:cxnSpLocks/>
          </p:cNvCxnSpPr>
          <p:nvPr/>
        </p:nvCxnSpPr>
        <p:spPr>
          <a:xfrm>
            <a:off x="2117657" y="5741145"/>
            <a:ext cx="1185982"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961992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5E2B31-748A-9196-013D-4325174D8813}"/>
              </a:ext>
            </a:extLst>
          </p:cNvPr>
          <p:cNvSpPr>
            <a:spLocks noGrp="1"/>
          </p:cNvSpPr>
          <p:nvPr>
            <p:ph type="title"/>
          </p:nvPr>
        </p:nvSpPr>
        <p:spPr>
          <a:xfrm>
            <a:off x="1079537" y="137357"/>
            <a:ext cx="10353761" cy="1021521"/>
          </a:xfrm>
        </p:spPr>
        <p:txBody>
          <a:bodyPr/>
          <a:lstStyle/>
          <a:p>
            <a:r>
              <a:rPr lang="en-GB" dirty="0"/>
              <a:t>Meteor tracking algorithm</a:t>
            </a:r>
          </a:p>
        </p:txBody>
      </p:sp>
      <p:sp>
        <p:nvSpPr>
          <p:cNvPr id="3" name="Segnaposto contenuto 2">
            <a:extLst>
              <a:ext uri="{FF2B5EF4-FFF2-40B4-BE49-F238E27FC236}">
                <a16:creationId xmlns:a16="http://schemas.microsoft.com/office/drawing/2014/main" id="{BD5571AB-38D3-4EA2-7D22-FDDE5C0FD685}"/>
              </a:ext>
            </a:extLst>
          </p:cNvPr>
          <p:cNvSpPr>
            <a:spLocks noGrp="1"/>
          </p:cNvSpPr>
          <p:nvPr>
            <p:ph idx="1"/>
          </p:nvPr>
        </p:nvSpPr>
        <p:spPr>
          <a:xfrm>
            <a:off x="-1" y="1318854"/>
            <a:ext cx="12192000" cy="4924629"/>
          </a:xfrm>
        </p:spPr>
        <p:txBody>
          <a:bodyPr>
            <a:normAutofit/>
          </a:bodyPr>
          <a:lstStyle/>
          <a:p>
            <a:pPr algn="l"/>
            <a:endParaRPr lang="en-GB" sz="2200" b="0" i="0" u="none" strike="noStrike" baseline="0" dirty="0">
              <a:solidFill>
                <a:srgbClr val="000000"/>
              </a:solidFill>
              <a:latin typeface="TimesLTStd-Roman"/>
            </a:endParaRPr>
          </a:p>
          <a:p>
            <a:r>
              <a:rPr lang="en-GB" sz="2200" dirty="0">
                <a:latin typeface="TimesLTStd-Roman"/>
              </a:rPr>
              <a:t>Starting from the trigger results(first triggered pixel and GTU),  we scan neighbouring pixels to reconstruct the entire meteor track</a:t>
            </a:r>
            <a:br>
              <a:rPr lang="en-GB" sz="2200" dirty="0">
                <a:latin typeface="TimesLTStd-Roman"/>
              </a:rPr>
            </a:br>
            <a:endParaRPr lang="en-GB" sz="2200" dirty="0">
              <a:latin typeface="TimesLTStd-Roman"/>
            </a:endParaRPr>
          </a:p>
          <a:p>
            <a:r>
              <a:rPr lang="en-GB" sz="2200" dirty="0">
                <a:latin typeface="TimesLTStd-Roman"/>
              </a:rPr>
              <a:t>For each pixel, we perform an automatic gaussian fit + polynomial background on the </a:t>
            </a:r>
            <a:r>
              <a:rPr lang="en-GB" sz="2200" dirty="0" err="1">
                <a:latin typeface="TimesLTStd-Roman"/>
              </a:rPr>
              <a:t>lightcurve</a:t>
            </a:r>
            <a:r>
              <a:rPr lang="en-GB" sz="2200" dirty="0">
                <a:latin typeface="TimesLTStd-Roman"/>
              </a:rPr>
              <a:t> within ± 30 GTUs</a:t>
            </a:r>
            <a:br>
              <a:rPr lang="en-GB" sz="2200" dirty="0">
                <a:latin typeface="TimesLTStd-Roman"/>
              </a:rPr>
            </a:br>
            <a:endParaRPr lang="en-GB" sz="2200" dirty="0">
              <a:latin typeface="TimesLTStd-Roman"/>
            </a:endParaRPr>
          </a:p>
          <a:p>
            <a:r>
              <a:rPr lang="en-GB" sz="2200" dirty="0">
                <a:latin typeface="TimesLTStd-Roman"/>
              </a:rPr>
              <a:t>If several criteria are matched(e.g., is the gaussian height significant?) the pixel is added to the track and its first neighbourhood is added to the process.  This procedure is iteratively repeated until no more pixels are found to be significant.</a:t>
            </a:r>
          </a:p>
          <a:p>
            <a:endParaRPr lang="en-GB" sz="2200" dirty="0">
              <a:latin typeface="TimesLTStd-Roman"/>
            </a:endParaRPr>
          </a:p>
        </p:txBody>
      </p:sp>
      <p:sp>
        <p:nvSpPr>
          <p:cNvPr id="4" name="Segnaposto numero diapositiva 3">
            <a:extLst>
              <a:ext uri="{FF2B5EF4-FFF2-40B4-BE49-F238E27FC236}">
                <a16:creationId xmlns:a16="http://schemas.microsoft.com/office/drawing/2014/main" id="{2AF436EF-001D-7400-958F-FB97C7C09D6D}"/>
              </a:ext>
            </a:extLst>
          </p:cNvPr>
          <p:cNvSpPr>
            <a:spLocks noGrp="1"/>
          </p:cNvSpPr>
          <p:nvPr>
            <p:ph type="sldNum" sz="quarter" idx="12"/>
          </p:nvPr>
        </p:nvSpPr>
        <p:spPr>
          <a:xfrm>
            <a:off x="11438455" y="6492875"/>
            <a:ext cx="753545" cy="365125"/>
          </a:xfrm>
        </p:spPr>
        <p:txBody>
          <a:bodyPr/>
          <a:lstStyle/>
          <a:p>
            <a:fld id="{82DEF687-A828-439A-AF0F-CFD58D36A8D4}" type="slidenum">
              <a:rPr lang="en-GB" sz="1600" smtClean="0"/>
              <a:t>39</a:t>
            </a:fld>
            <a:endParaRPr lang="en-GB" sz="1600"/>
          </a:p>
        </p:txBody>
      </p:sp>
    </p:spTree>
    <p:extLst>
      <p:ext uri="{BB962C8B-B14F-4D97-AF65-F5344CB8AC3E}">
        <p14:creationId xmlns:p14="http://schemas.microsoft.com/office/powerpoint/2010/main" val="2203281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C785DD-6122-7DED-1A75-BEAF8B04F8E3}"/>
              </a:ext>
            </a:extLst>
          </p:cNvPr>
          <p:cNvSpPr>
            <a:spLocks noGrp="1"/>
          </p:cNvSpPr>
          <p:nvPr>
            <p:ph type="title"/>
          </p:nvPr>
        </p:nvSpPr>
        <p:spPr>
          <a:xfrm>
            <a:off x="5102941" y="3172408"/>
            <a:ext cx="6915729" cy="909734"/>
          </a:xfrm>
        </p:spPr>
        <p:txBody>
          <a:bodyPr>
            <a:normAutofit fontScale="90000"/>
          </a:bodyPr>
          <a:lstStyle/>
          <a:p>
            <a:r>
              <a:rPr lang="en-US" sz="4800" dirty="0">
                <a:latin typeface="TimesLTStd-Roman"/>
                <a:ea typeface="+mj-ea"/>
                <a:cs typeface="+mj-cs"/>
              </a:rPr>
              <a:t>Scientific objectives </a:t>
            </a:r>
            <a:br>
              <a:rPr lang="en-US" sz="4800" dirty="0">
                <a:latin typeface="TimesLTStd-Roman"/>
                <a:ea typeface="+mj-ea"/>
                <a:cs typeface="+mj-cs"/>
              </a:rPr>
            </a:br>
            <a:endParaRPr lang="en-GB" sz="4800" dirty="0"/>
          </a:p>
        </p:txBody>
      </p:sp>
      <p:sp>
        <p:nvSpPr>
          <p:cNvPr id="4" name="Segnaposto numero diapositiva 3">
            <a:extLst>
              <a:ext uri="{FF2B5EF4-FFF2-40B4-BE49-F238E27FC236}">
                <a16:creationId xmlns:a16="http://schemas.microsoft.com/office/drawing/2014/main" id="{D5C6E159-C8C9-D6B5-A51F-3D6B1ABFBBFA}"/>
              </a:ext>
            </a:extLst>
          </p:cNvPr>
          <p:cNvSpPr>
            <a:spLocks noGrp="1"/>
          </p:cNvSpPr>
          <p:nvPr>
            <p:ph type="sldNum" sz="quarter" idx="12"/>
          </p:nvPr>
        </p:nvSpPr>
        <p:spPr>
          <a:xfrm>
            <a:off x="11265125" y="6351361"/>
            <a:ext cx="753545" cy="365125"/>
          </a:xfrm>
        </p:spPr>
        <p:txBody>
          <a:bodyPr/>
          <a:lstStyle/>
          <a:p>
            <a:fld id="{82DEF687-A828-439A-AF0F-CFD58D36A8D4}" type="slidenum">
              <a:rPr lang="en-GB" sz="1600" smtClean="0"/>
              <a:t>4</a:t>
            </a:fld>
            <a:endParaRPr lang="en-GB" sz="1600" dirty="0"/>
          </a:p>
        </p:txBody>
      </p:sp>
      <p:pic>
        <p:nvPicPr>
          <p:cNvPr id="5" name="Immagine 4">
            <a:extLst>
              <a:ext uri="{FF2B5EF4-FFF2-40B4-BE49-F238E27FC236}">
                <a16:creationId xmlns:a16="http://schemas.microsoft.com/office/drawing/2014/main" id="{2241C593-52EB-399E-20FA-9B6010D4E110}"/>
              </a:ext>
            </a:extLst>
          </p:cNvPr>
          <p:cNvPicPr>
            <a:picLocks noChangeAspect="1"/>
          </p:cNvPicPr>
          <p:nvPr/>
        </p:nvPicPr>
        <p:blipFill>
          <a:blip r:embed="rId3"/>
          <a:stretch>
            <a:fillRect/>
          </a:stretch>
        </p:blipFill>
        <p:spPr>
          <a:xfrm>
            <a:off x="993059" y="141514"/>
            <a:ext cx="5102941" cy="6574972"/>
          </a:xfrm>
          <a:prstGeom prst="rect">
            <a:avLst/>
          </a:prstGeom>
        </p:spPr>
      </p:pic>
    </p:spTree>
    <p:extLst>
      <p:ext uri="{BB962C8B-B14F-4D97-AF65-F5344CB8AC3E}">
        <p14:creationId xmlns:p14="http://schemas.microsoft.com/office/powerpoint/2010/main" val="30826430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72A16F-17C4-2BDE-B9FD-0472A0DEC9DB}"/>
              </a:ext>
            </a:extLst>
          </p:cNvPr>
          <p:cNvSpPr>
            <a:spLocks noGrp="1"/>
          </p:cNvSpPr>
          <p:nvPr>
            <p:ph type="title" idx="4294967295"/>
          </p:nvPr>
        </p:nvSpPr>
        <p:spPr>
          <a:xfrm>
            <a:off x="1224436" y="-52607"/>
            <a:ext cx="10374809" cy="1304925"/>
          </a:xfrm>
        </p:spPr>
        <p:txBody>
          <a:bodyPr>
            <a:normAutofit/>
          </a:bodyPr>
          <a:lstStyle/>
          <a:p>
            <a:r>
              <a:rPr lang="it-IT" sz="3200" dirty="0" err="1"/>
              <a:t>Histogram</a:t>
            </a:r>
            <a:r>
              <a:rPr lang="it-IT" sz="3200" dirty="0"/>
              <a:t> Plot </a:t>
            </a:r>
            <a:r>
              <a:rPr lang="it-IT" sz="3200" dirty="0" err="1"/>
              <a:t>Results</a:t>
            </a:r>
            <a:r>
              <a:rPr lang="it-IT" sz="3200" dirty="0"/>
              <a:t> (common data)</a:t>
            </a:r>
            <a:endParaRPr lang="en-GB" sz="3200" dirty="0"/>
          </a:p>
        </p:txBody>
      </p:sp>
      <p:sp>
        <p:nvSpPr>
          <p:cNvPr id="3" name="CasellaDiTesto 2">
            <a:extLst>
              <a:ext uri="{FF2B5EF4-FFF2-40B4-BE49-F238E27FC236}">
                <a16:creationId xmlns:a16="http://schemas.microsoft.com/office/drawing/2014/main" id="{3D7BFD37-64DA-8443-C839-A62202C30AD2}"/>
              </a:ext>
            </a:extLst>
          </p:cNvPr>
          <p:cNvSpPr txBox="1"/>
          <p:nvPr/>
        </p:nvSpPr>
        <p:spPr>
          <a:xfrm>
            <a:off x="641915" y="961666"/>
            <a:ext cx="1267655" cy="369332"/>
          </a:xfrm>
          <a:prstGeom prst="rect">
            <a:avLst/>
          </a:prstGeom>
          <a:noFill/>
        </p:spPr>
        <p:txBody>
          <a:bodyPr wrap="none" rtlCol="0">
            <a:spAutoFit/>
          </a:bodyPr>
          <a:lstStyle/>
          <a:p>
            <a:r>
              <a:rPr lang="it-IT" b="1" dirty="0" err="1"/>
              <a:t>Magnitude</a:t>
            </a:r>
            <a:endParaRPr lang="en-GB" b="1" dirty="0"/>
          </a:p>
        </p:txBody>
      </p:sp>
      <p:sp>
        <p:nvSpPr>
          <p:cNvPr id="5" name="CasellaDiTesto 4">
            <a:extLst>
              <a:ext uri="{FF2B5EF4-FFF2-40B4-BE49-F238E27FC236}">
                <a16:creationId xmlns:a16="http://schemas.microsoft.com/office/drawing/2014/main" id="{76F434F3-670C-4076-1021-4818EF532852}"/>
              </a:ext>
            </a:extLst>
          </p:cNvPr>
          <p:cNvSpPr txBox="1"/>
          <p:nvPr/>
        </p:nvSpPr>
        <p:spPr>
          <a:xfrm>
            <a:off x="5489044" y="5931874"/>
            <a:ext cx="1394934" cy="369332"/>
          </a:xfrm>
          <a:prstGeom prst="rect">
            <a:avLst/>
          </a:prstGeom>
          <a:noFill/>
        </p:spPr>
        <p:txBody>
          <a:bodyPr wrap="none" rtlCol="0">
            <a:spAutoFit/>
          </a:bodyPr>
          <a:lstStyle/>
          <a:p>
            <a:r>
              <a:rPr lang="it-IT" b="1" dirty="0"/>
              <a:t>Duration [s]</a:t>
            </a:r>
            <a:endParaRPr lang="en-GB" b="1" dirty="0"/>
          </a:p>
        </p:txBody>
      </p:sp>
      <p:sp>
        <p:nvSpPr>
          <p:cNvPr id="6" name="CasellaDiTesto 5">
            <a:extLst>
              <a:ext uri="{FF2B5EF4-FFF2-40B4-BE49-F238E27FC236}">
                <a16:creationId xmlns:a16="http://schemas.microsoft.com/office/drawing/2014/main" id="{11F39B15-5C81-6244-FCA5-C636EE2D92C7}"/>
              </a:ext>
            </a:extLst>
          </p:cNvPr>
          <p:cNvSpPr txBox="1"/>
          <p:nvPr/>
        </p:nvSpPr>
        <p:spPr>
          <a:xfrm>
            <a:off x="10052028" y="900776"/>
            <a:ext cx="1547218" cy="369332"/>
          </a:xfrm>
          <a:prstGeom prst="rect">
            <a:avLst/>
          </a:prstGeom>
          <a:noFill/>
        </p:spPr>
        <p:txBody>
          <a:bodyPr wrap="none" rtlCol="0">
            <a:spAutoFit/>
          </a:bodyPr>
          <a:lstStyle/>
          <a:p>
            <a:r>
              <a:rPr lang="it-IT" b="1" dirty="0"/>
              <a:t>Speed [km/s]</a:t>
            </a:r>
            <a:endParaRPr lang="en-GB" b="1" dirty="0"/>
          </a:p>
        </p:txBody>
      </p:sp>
      <p:pic>
        <p:nvPicPr>
          <p:cNvPr id="14" name="Immagine 13">
            <a:extLst>
              <a:ext uri="{FF2B5EF4-FFF2-40B4-BE49-F238E27FC236}">
                <a16:creationId xmlns:a16="http://schemas.microsoft.com/office/drawing/2014/main" id="{E0666590-5A2F-A2FE-6452-33580CA5CC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000" y="3582801"/>
            <a:ext cx="3510000" cy="2340000"/>
          </a:xfrm>
          <a:prstGeom prst="rect">
            <a:avLst/>
          </a:prstGeom>
        </p:spPr>
      </p:pic>
      <p:pic>
        <p:nvPicPr>
          <p:cNvPr id="17" name="Immagine 16">
            <a:extLst>
              <a:ext uri="{FF2B5EF4-FFF2-40B4-BE49-F238E27FC236}">
                <a16:creationId xmlns:a16="http://schemas.microsoft.com/office/drawing/2014/main" id="{93B92A4D-0556-B0F8-0DF1-F5CCB9B3C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1000" y="1085442"/>
            <a:ext cx="3510000" cy="2340000"/>
          </a:xfrm>
          <a:prstGeom prst="rect">
            <a:avLst/>
          </a:prstGeom>
        </p:spPr>
      </p:pic>
      <p:pic>
        <p:nvPicPr>
          <p:cNvPr id="7" name="Immagine 6">
            <a:extLst>
              <a:ext uri="{FF2B5EF4-FFF2-40B4-BE49-F238E27FC236}">
                <a16:creationId xmlns:a16="http://schemas.microsoft.com/office/drawing/2014/main" id="{E1F47323-470A-DC8D-B04C-EF809F4938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457" y="3776540"/>
            <a:ext cx="3510000" cy="2340000"/>
          </a:xfrm>
          <a:prstGeom prst="rect">
            <a:avLst/>
          </a:prstGeom>
        </p:spPr>
      </p:pic>
      <p:pic>
        <p:nvPicPr>
          <p:cNvPr id="10" name="Immagine 9">
            <a:extLst>
              <a:ext uri="{FF2B5EF4-FFF2-40B4-BE49-F238E27FC236}">
                <a16:creationId xmlns:a16="http://schemas.microsoft.com/office/drawing/2014/main" id="{A9B998FA-00D8-2BA8-3E4C-9EDFE4D311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0085" y="1330998"/>
            <a:ext cx="3510000" cy="2340000"/>
          </a:xfrm>
          <a:prstGeom prst="rect">
            <a:avLst/>
          </a:prstGeom>
        </p:spPr>
      </p:pic>
      <p:pic>
        <p:nvPicPr>
          <p:cNvPr id="13" name="Immagine 12">
            <a:extLst>
              <a:ext uri="{FF2B5EF4-FFF2-40B4-BE49-F238E27FC236}">
                <a16:creationId xmlns:a16="http://schemas.microsoft.com/office/drawing/2014/main" id="{91C786B8-870A-D985-A2B2-731545C5B3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0085" y="3735265"/>
            <a:ext cx="3510000" cy="2340000"/>
          </a:xfrm>
          <a:prstGeom prst="rect">
            <a:avLst/>
          </a:prstGeom>
        </p:spPr>
      </p:pic>
      <p:pic>
        <p:nvPicPr>
          <p:cNvPr id="16" name="Immagine 15">
            <a:extLst>
              <a:ext uri="{FF2B5EF4-FFF2-40B4-BE49-F238E27FC236}">
                <a16:creationId xmlns:a16="http://schemas.microsoft.com/office/drawing/2014/main" id="{C31CC596-4AC9-EB7E-86CB-D6BE2A6CBC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457" y="1330998"/>
            <a:ext cx="3510000" cy="2340000"/>
          </a:xfrm>
          <a:prstGeom prst="rect">
            <a:avLst/>
          </a:prstGeom>
        </p:spPr>
      </p:pic>
    </p:spTree>
    <p:extLst>
      <p:ext uri="{BB962C8B-B14F-4D97-AF65-F5344CB8AC3E}">
        <p14:creationId xmlns:p14="http://schemas.microsoft.com/office/powerpoint/2010/main" val="2450160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E0608FEF-42BF-1160-93FC-2B5445664371}"/>
              </a:ext>
            </a:extLst>
          </p:cNvPr>
          <p:cNvSpPr txBox="1">
            <a:spLocks/>
          </p:cNvSpPr>
          <p:nvPr/>
        </p:nvSpPr>
        <p:spPr>
          <a:xfrm>
            <a:off x="1295400" y="323850"/>
            <a:ext cx="9601200" cy="990827"/>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dirty="0"/>
              <a:t>Duration </a:t>
            </a:r>
            <a:r>
              <a:rPr lang="it-IT" sz="2800" b="1" dirty="0" err="1"/>
              <a:t>distribution</a:t>
            </a:r>
            <a:endParaRPr lang="en-GB" sz="2800" b="1" dirty="0"/>
          </a:p>
        </p:txBody>
      </p:sp>
      <p:pic>
        <p:nvPicPr>
          <p:cNvPr id="6" name="Immagine 5">
            <a:extLst>
              <a:ext uri="{FF2B5EF4-FFF2-40B4-BE49-F238E27FC236}">
                <a16:creationId xmlns:a16="http://schemas.microsoft.com/office/drawing/2014/main" id="{BFB4D0C9-7232-A411-ABB9-6E3D02417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291" y="1600199"/>
            <a:ext cx="5486400" cy="3657601"/>
          </a:xfrm>
          <a:prstGeom prst="rect">
            <a:avLst/>
          </a:prstGeom>
        </p:spPr>
      </p:pic>
      <p:pic>
        <p:nvPicPr>
          <p:cNvPr id="10" name="Immagine 9">
            <a:extLst>
              <a:ext uri="{FF2B5EF4-FFF2-40B4-BE49-F238E27FC236}">
                <a16:creationId xmlns:a16="http://schemas.microsoft.com/office/drawing/2014/main" id="{F2E4B613-209B-3592-53E5-6E1733913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691" y="1600199"/>
            <a:ext cx="5486400" cy="3657601"/>
          </a:xfrm>
          <a:prstGeom prst="rect">
            <a:avLst/>
          </a:prstGeom>
        </p:spPr>
      </p:pic>
      <p:sp>
        <p:nvSpPr>
          <p:cNvPr id="2" name="CasellaDiTesto 1">
            <a:extLst>
              <a:ext uri="{FF2B5EF4-FFF2-40B4-BE49-F238E27FC236}">
                <a16:creationId xmlns:a16="http://schemas.microsoft.com/office/drawing/2014/main" id="{0E139558-1FE2-C59E-56DE-12379912BE72}"/>
              </a:ext>
            </a:extLst>
          </p:cNvPr>
          <p:cNvSpPr txBox="1"/>
          <p:nvPr/>
        </p:nvSpPr>
        <p:spPr>
          <a:xfrm>
            <a:off x="5463677" y="4768644"/>
            <a:ext cx="587014" cy="369332"/>
          </a:xfrm>
          <a:prstGeom prst="rect">
            <a:avLst/>
          </a:prstGeom>
          <a:noFill/>
        </p:spPr>
        <p:txBody>
          <a:bodyPr wrap="square" rtlCol="0">
            <a:spAutoFit/>
          </a:bodyPr>
          <a:lstStyle/>
          <a:p>
            <a:r>
              <a:rPr lang="it-IT" dirty="0">
                <a:solidFill>
                  <a:schemeClr val="bg1"/>
                </a:solidFill>
              </a:rPr>
              <a:t>[s]</a:t>
            </a:r>
            <a:endParaRPr lang="en-GB" dirty="0">
              <a:solidFill>
                <a:schemeClr val="bg1"/>
              </a:solidFill>
            </a:endParaRPr>
          </a:p>
        </p:txBody>
      </p:sp>
      <p:sp>
        <p:nvSpPr>
          <p:cNvPr id="4" name="CasellaDiTesto 3">
            <a:extLst>
              <a:ext uri="{FF2B5EF4-FFF2-40B4-BE49-F238E27FC236}">
                <a16:creationId xmlns:a16="http://schemas.microsoft.com/office/drawing/2014/main" id="{09CF70AF-1CE8-42CB-A96C-F2F625707AB5}"/>
              </a:ext>
            </a:extLst>
          </p:cNvPr>
          <p:cNvSpPr txBox="1"/>
          <p:nvPr/>
        </p:nvSpPr>
        <p:spPr>
          <a:xfrm>
            <a:off x="10950077" y="4768643"/>
            <a:ext cx="587014" cy="369332"/>
          </a:xfrm>
          <a:prstGeom prst="rect">
            <a:avLst/>
          </a:prstGeom>
          <a:noFill/>
        </p:spPr>
        <p:txBody>
          <a:bodyPr wrap="square" rtlCol="0">
            <a:spAutoFit/>
          </a:bodyPr>
          <a:lstStyle/>
          <a:p>
            <a:r>
              <a:rPr lang="it-IT" dirty="0">
                <a:solidFill>
                  <a:schemeClr val="bg1"/>
                </a:solidFill>
              </a:rPr>
              <a:t>[s]</a:t>
            </a:r>
            <a:endParaRPr lang="en-GB" dirty="0">
              <a:solidFill>
                <a:schemeClr val="bg1"/>
              </a:solidFill>
            </a:endParaRPr>
          </a:p>
        </p:txBody>
      </p:sp>
    </p:spTree>
    <p:extLst>
      <p:ext uri="{BB962C8B-B14F-4D97-AF65-F5344CB8AC3E}">
        <p14:creationId xmlns:p14="http://schemas.microsoft.com/office/powerpoint/2010/main" val="2610820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olo 1">
            <a:extLst>
              <a:ext uri="{FF2B5EF4-FFF2-40B4-BE49-F238E27FC236}">
                <a16:creationId xmlns:a16="http://schemas.microsoft.com/office/drawing/2014/main" id="{1307A3B4-5B31-C608-5E80-599959A1D4A4}"/>
              </a:ext>
            </a:extLst>
          </p:cNvPr>
          <p:cNvSpPr txBox="1">
            <a:spLocks/>
          </p:cNvSpPr>
          <p:nvPr/>
        </p:nvSpPr>
        <p:spPr>
          <a:xfrm>
            <a:off x="1295400" y="314324"/>
            <a:ext cx="9601200" cy="1000352"/>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dirty="0" err="1"/>
              <a:t>Magnitude</a:t>
            </a:r>
            <a:r>
              <a:rPr lang="it-IT" sz="2800" b="1" dirty="0"/>
              <a:t> </a:t>
            </a:r>
            <a:r>
              <a:rPr lang="it-IT" sz="2800" b="1" dirty="0" err="1"/>
              <a:t>distribution</a:t>
            </a:r>
            <a:endParaRPr lang="en-GB" sz="2800" b="1" dirty="0"/>
          </a:p>
        </p:txBody>
      </p:sp>
      <p:pic>
        <p:nvPicPr>
          <p:cNvPr id="4" name="Immagine 3">
            <a:extLst>
              <a:ext uri="{FF2B5EF4-FFF2-40B4-BE49-F238E27FC236}">
                <a16:creationId xmlns:a16="http://schemas.microsoft.com/office/drawing/2014/main" id="{BEC9C9F7-2B40-5B50-B24C-933EF4547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801958"/>
            <a:ext cx="5485714" cy="3657143"/>
          </a:xfrm>
          <a:prstGeom prst="rect">
            <a:avLst/>
          </a:prstGeom>
        </p:spPr>
      </p:pic>
      <p:pic>
        <p:nvPicPr>
          <p:cNvPr id="7" name="Immagine 6">
            <a:extLst>
              <a:ext uri="{FF2B5EF4-FFF2-40B4-BE49-F238E27FC236}">
                <a16:creationId xmlns:a16="http://schemas.microsoft.com/office/drawing/2014/main" id="{900C1031-AA1C-2C04-3D9A-D726D63CC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17" y="1801959"/>
            <a:ext cx="5485714" cy="3657143"/>
          </a:xfrm>
          <a:prstGeom prst="rect">
            <a:avLst/>
          </a:prstGeom>
        </p:spPr>
      </p:pic>
    </p:spTree>
    <p:extLst>
      <p:ext uri="{BB962C8B-B14F-4D97-AF65-F5344CB8AC3E}">
        <p14:creationId xmlns:p14="http://schemas.microsoft.com/office/powerpoint/2010/main" val="2931207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E9C6FDAE-973D-2074-75AE-980AB30B9EBB}"/>
              </a:ext>
            </a:extLst>
          </p:cNvPr>
          <p:cNvSpPr txBox="1">
            <a:spLocks/>
          </p:cNvSpPr>
          <p:nvPr/>
        </p:nvSpPr>
        <p:spPr>
          <a:xfrm>
            <a:off x="574810" y="340953"/>
            <a:ext cx="10992465" cy="973722"/>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dirty="0"/>
              <a:t>Speed </a:t>
            </a:r>
            <a:r>
              <a:rPr lang="it-IT" sz="2800" b="1" dirty="0" err="1"/>
              <a:t>distribution</a:t>
            </a:r>
            <a:endParaRPr lang="en-GB" sz="2800" b="1" dirty="0"/>
          </a:p>
        </p:txBody>
      </p:sp>
      <p:pic>
        <p:nvPicPr>
          <p:cNvPr id="5" name="Immagine 4">
            <a:extLst>
              <a:ext uri="{FF2B5EF4-FFF2-40B4-BE49-F238E27FC236}">
                <a16:creationId xmlns:a16="http://schemas.microsoft.com/office/drawing/2014/main" id="{CE94D71F-B6F9-07F0-6618-B17837961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1561" y="1573390"/>
            <a:ext cx="5485714" cy="3657143"/>
          </a:xfrm>
          <a:prstGeom prst="rect">
            <a:avLst/>
          </a:prstGeom>
        </p:spPr>
      </p:pic>
      <p:pic>
        <p:nvPicPr>
          <p:cNvPr id="10" name="Immagine 9">
            <a:extLst>
              <a:ext uri="{FF2B5EF4-FFF2-40B4-BE49-F238E27FC236}">
                <a16:creationId xmlns:a16="http://schemas.microsoft.com/office/drawing/2014/main" id="{22831A4D-5EF8-24FA-AD2E-54DA291B1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286" y="1573390"/>
            <a:ext cx="5485714" cy="3657143"/>
          </a:xfrm>
          <a:prstGeom prst="rect">
            <a:avLst/>
          </a:prstGeom>
        </p:spPr>
      </p:pic>
      <p:sp>
        <p:nvSpPr>
          <p:cNvPr id="4" name="CasellaDiTesto 3">
            <a:extLst>
              <a:ext uri="{FF2B5EF4-FFF2-40B4-BE49-F238E27FC236}">
                <a16:creationId xmlns:a16="http://schemas.microsoft.com/office/drawing/2014/main" id="{12EE20C4-BCA4-6FEB-6F44-3D8128D86F50}"/>
              </a:ext>
            </a:extLst>
          </p:cNvPr>
          <p:cNvSpPr txBox="1"/>
          <p:nvPr/>
        </p:nvSpPr>
        <p:spPr>
          <a:xfrm>
            <a:off x="5492950" y="4722827"/>
            <a:ext cx="603050" cy="307777"/>
          </a:xfrm>
          <a:prstGeom prst="rect">
            <a:avLst/>
          </a:prstGeom>
          <a:noFill/>
        </p:spPr>
        <p:txBody>
          <a:bodyPr wrap="none" rtlCol="0">
            <a:spAutoFit/>
          </a:bodyPr>
          <a:lstStyle/>
          <a:p>
            <a:r>
              <a:rPr lang="it-IT" sz="1400" dirty="0">
                <a:solidFill>
                  <a:schemeClr val="bg1"/>
                </a:solidFill>
              </a:rPr>
              <a:t>km/s</a:t>
            </a:r>
            <a:endParaRPr lang="en-GB" sz="1400" dirty="0">
              <a:solidFill>
                <a:schemeClr val="bg1"/>
              </a:solidFill>
            </a:endParaRPr>
          </a:p>
        </p:txBody>
      </p:sp>
      <p:sp>
        <p:nvSpPr>
          <p:cNvPr id="6" name="CasellaDiTesto 5">
            <a:extLst>
              <a:ext uri="{FF2B5EF4-FFF2-40B4-BE49-F238E27FC236}">
                <a16:creationId xmlns:a16="http://schemas.microsoft.com/office/drawing/2014/main" id="{6B4884E8-1EC1-BD75-9F45-42B2949F7F18}"/>
              </a:ext>
            </a:extLst>
          </p:cNvPr>
          <p:cNvSpPr txBox="1"/>
          <p:nvPr/>
        </p:nvSpPr>
        <p:spPr>
          <a:xfrm>
            <a:off x="10964225" y="4722827"/>
            <a:ext cx="603050" cy="307777"/>
          </a:xfrm>
          <a:prstGeom prst="rect">
            <a:avLst/>
          </a:prstGeom>
          <a:noFill/>
        </p:spPr>
        <p:txBody>
          <a:bodyPr wrap="none" rtlCol="0">
            <a:spAutoFit/>
          </a:bodyPr>
          <a:lstStyle/>
          <a:p>
            <a:r>
              <a:rPr lang="it-IT" sz="1400" dirty="0">
                <a:solidFill>
                  <a:schemeClr val="bg1"/>
                </a:solidFill>
              </a:rPr>
              <a:t>km/s</a:t>
            </a:r>
            <a:endParaRPr lang="en-GB" sz="1400" dirty="0">
              <a:solidFill>
                <a:schemeClr val="bg1"/>
              </a:solidFill>
            </a:endParaRPr>
          </a:p>
        </p:txBody>
      </p:sp>
    </p:spTree>
    <p:extLst>
      <p:ext uri="{BB962C8B-B14F-4D97-AF65-F5344CB8AC3E}">
        <p14:creationId xmlns:p14="http://schemas.microsoft.com/office/powerpoint/2010/main" val="1308413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97A6211C-339B-493D-925C-9A3680A0DAAD}"/>
              </a:ext>
            </a:extLst>
          </p:cNvPr>
          <p:cNvSpPr txBox="1"/>
          <p:nvPr/>
        </p:nvSpPr>
        <p:spPr>
          <a:xfrm>
            <a:off x="3522218" y="639938"/>
            <a:ext cx="5147563" cy="646331"/>
          </a:xfrm>
          <a:prstGeom prst="rect">
            <a:avLst/>
          </a:prstGeom>
          <a:noFill/>
        </p:spPr>
        <p:txBody>
          <a:bodyPr wrap="none" rtlCol="0">
            <a:spAutoFit/>
          </a:bodyPr>
          <a:lstStyle/>
          <a:p>
            <a:r>
              <a:rPr lang="it-IT" sz="3600" dirty="0" err="1"/>
              <a:t>Different</a:t>
            </a:r>
            <a:r>
              <a:rPr lang="it-IT" sz="3600" dirty="0"/>
              <a:t> Data Distribution</a:t>
            </a:r>
            <a:endParaRPr lang="en-GB" sz="3600" dirty="0"/>
          </a:p>
        </p:txBody>
      </p:sp>
      <p:pic>
        <p:nvPicPr>
          <p:cNvPr id="3" name="Immagine 2">
            <a:extLst>
              <a:ext uri="{FF2B5EF4-FFF2-40B4-BE49-F238E27FC236}">
                <a16:creationId xmlns:a16="http://schemas.microsoft.com/office/drawing/2014/main" id="{843E0A8E-776F-0966-6919-B9BF4CBA53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1415760"/>
            <a:ext cx="5485714" cy="3657143"/>
          </a:xfrm>
          <a:prstGeom prst="rect">
            <a:avLst/>
          </a:prstGeom>
        </p:spPr>
      </p:pic>
      <p:pic>
        <p:nvPicPr>
          <p:cNvPr id="7" name="Immagine 6">
            <a:extLst>
              <a:ext uri="{FF2B5EF4-FFF2-40B4-BE49-F238E27FC236}">
                <a16:creationId xmlns:a16="http://schemas.microsoft.com/office/drawing/2014/main" id="{D0E642C5-07DA-1789-E3A0-FBF74B38F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287" y="1415761"/>
            <a:ext cx="5485714" cy="3657143"/>
          </a:xfrm>
          <a:prstGeom prst="rect">
            <a:avLst/>
          </a:prstGeom>
        </p:spPr>
      </p:pic>
      <p:sp>
        <p:nvSpPr>
          <p:cNvPr id="9" name="CasellaDiTesto 8">
            <a:extLst>
              <a:ext uri="{FF2B5EF4-FFF2-40B4-BE49-F238E27FC236}">
                <a16:creationId xmlns:a16="http://schemas.microsoft.com/office/drawing/2014/main" id="{714A99C0-8016-E61F-610A-44D26E93F24F}"/>
              </a:ext>
            </a:extLst>
          </p:cNvPr>
          <p:cNvSpPr txBox="1"/>
          <p:nvPr/>
        </p:nvSpPr>
        <p:spPr>
          <a:xfrm>
            <a:off x="5476569" y="4585585"/>
            <a:ext cx="603050" cy="307777"/>
          </a:xfrm>
          <a:prstGeom prst="rect">
            <a:avLst/>
          </a:prstGeom>
          <a:noFill/>
        </p:spPr>
        <p:txBody>
          <a:bodyPr wrap="none" rtlCol="0">
            <a:spAutoFit/>
          </a:bodyPr>
          <a:lstStyle/>
          <a:p>
            <a:r>
              <a:rPr lang="it-IT" sz="1400" dirty="0">
                <a:solidFill>
                  <a:schemeClr val="bg1"/>
                </a:solidFill>
              </a:rPr>
              <a:t>km/s</a:t>
            </a:r>
            <a:endParaRPr lang="en-GB" sz="1400" dirty="0">
              <a:solidFill>
                <a:schemeClr val="bg1"/>
              </a:solidFill>
            </a:endParaRPr>
          </a:p>
        </p:txBody>
      </p:sp>
    </p:spTree>
    <p:extLst>
      <p:ext uri="{BB962C8B-B14F-4D97-AF65-F5344CB8AC3E}">
        <p14:creationId xmlns:p14="http://schemas.microsoft.com/office/powerpoint/2010/main" val="1775701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28F6F82-C302-BFAA-F1CA-3E3EB7064A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1627466"/>
            <a:ext cx="5485714" cy="3657143"/>
          </a:xfrm>
          <a:prstGeom prst="rect">
            <a:avLst/>
          </a:prstGeom>
        </p:spPr>
      </p:pic>
      <p:pic>
        <p:nvPicPr>
          <p:cNvPr id="5" name="Immagine 4">
            <a:extLst>
              <a:ext uri="{FF2B5EF4-FFF2-40B4-BE49-F238E27FC236}">
                <a16:creationId xmlns:a16="http://schemas.microsoft.com/office/drawing/2014/main" id="{101AAD96-E753-5218-59CC-E51C6ABE0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285" y="1627466"/>
            <a:ext cx="5485714" cy="3657143"/>
          </a:xfrm>
          <a:prstGeom prst="rect">
            <a:avLst/>
          </a:prstGeom>
        </p:spPr>
      </p:pic>
      <p:sp>
        <p:nvSpPr>
          <p:cNvPr id="6" name="CasellaDiTesto 5">
            <a:extLst>
              <a:ext uri="{FF2B5EF4-FFF2-40B4-BE49-F238E27FC236}">
                <a16:creationId xmlns:a16="http://schemas.microsoft.com/office/drawing/2014/main" id="{4DD46D80-3B1E-2522-FBB7-4B3881617966}"/>
              </a:ext>
            </a:extLst>
          </p:cNvPr>
          <p:cNvSpPr txBox="1"/>
          <p:nvPr/>
        </p:nvSpPr>
        <p:spPr>
          <a:xfrm>
            <a:off x="3522218" y="639938"/>
            <a:ext cx="5147563" cy="646331"/>
          </a:xfrm>
          <a:prstGeom prst="rect">
            <a:avLst/>
          </a:prstGeom>
          <a:noFill/>
        </p:spPr>
        <p:txBody>
          <a:bodyPr wrap="none" rtlCol="0">
            <a:spAutoFit/>
          </a:bodyPr>
          <a:lstStyle/>
          <a:p>
            <a:r>
              <a:rPr lang="it-IT" sz="3600" dirty="0" err="1"/>
              <a:t>Different</a:t>
            </a:r>
            <a:r>
              <a:rPr lang="it-IT" sz="3600" dirty="0"/>
              <a:t> Data Distribution</a:t>
            </a:r>
            <a:endParaRPr lang="en-GB" sz="3600" dirty="0"/>
          </a:p>
        </p:txBody>
      </p:sp>
      <p:sp>
        <p:nvSpPr>
          <p:cNvPr id="2" name="CasellaDiTesto 1">
            <a:extLst>
              <a:ext uri="{FF2B5EF4-FFF2-40B4-BE49-F238E27FC236}">
                <a16:creationId xmlns:a16="http://schemas.microsoft.com/office/drawing/2014/main" id="{27BF0AF2-9003-8417-BA2B-A742883D9171}"/>
              </a:ext>
            </a:extLst>
          </p:cNvPr>
          <p:cNvSpPr txBox="1"/>
          <p:nvPr/>
        </p:nvSpPr>
        <p:spPr>
          <a:xfrm>
            <a:off x="5533024" y="4809425"/>
            <a:ext cx="603050" cy="307777"/>
          </a:xfrm>
          <a:prstGeom prst="rect">
            <a:avLst/>
          </a:prstGeom>
          <a:noFill/>
        </p:spPr>
        <p:txBody>
          <a:bodyPr wrap="none" rtlCol="0">
            <a:spAutoFit/>
          </a:bodyPr>
          <a:lstStyle/>
          <a:p>
            <a:r>
              <a:rPr lang="it-IT" sz="1400" dirty="0">
                <a:solidFill>
                  <a:schemeClr val="bg1"/>
                </a:solidFill>
              </a:rPr>
              <a:t>km/s</a:t>
            </a:r>
            <a:endParaRPr lang="en-GB" sz="1400" dirty="0">
              <a:solidFill>
                <a:schemeClr val="bg1"/>
              </a:solidFill>
            </a:endParaRPr>
          </a:p>
        </p:txBody>
      </p:sp>
    </p:spTree>
    <p:extLst>
      <p:ext uri="{BB962C8B-B14F-4D97-AF65-F5344CB8AC3E}">
        <p14:creationId xmlns:p14="http://schemas.microsoft.com/office/powerpoint/2010/main" val="1656479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986DEC-54A1-1DEB-1C83-1AC52AC49157}"/>
              </a:ext>
            </a:extLst>
          </p:cNvPr>
          <p:cNvSpPr txBox="1">
            <a:spLocks/>
          </p:cNvSpPr>
          <p:nvPr/>
        </p:nvSpPr>
        <p:spPr>
          <a:xfrm>
            <a:off x="599767" y="356911"/>
            <a:ext cx="10992465" cy="973722"/>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dirty="0"/>
              <a:t>Delta </a:t>
            </a:r>
            <a:r>
              <a:rPr lang="it-IT" sz="2800" b="1" dirty="0" err="1"/>
              <a:t>distribution</a:t>
            </a:r>
            <a:endParaRPr lang="en-GB" sz="2800" b="1" dirty="0"/>
          </a:p>
        </p:txBody>
      </p:sp>
      <p:pic>
        <p:nvPicPr>
          <p:cNvPr id="4" name="Immagine 3">
            <a:extLst>
              <a:ext uri="{FF2B5EF4-FFF2-40B4-BE49-F238E27FC236}">
                <a16:creationId xmlns:a16="http://schemas.microsoft.com/office/drawing/2014/main" id="{17459ED1-FAF0-4F48-8156-D5AF760B4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7365" y="1245154"/>
            <a:ext cx="5485714" cy="3657143"/>
          </a:xfrm>
          <a:prstGeom prst="rect">
            <a:avLst/>
          </a:prstGeom>
        </p:spPr>
      </p:pic>
      <p:pic>
        <p:nvPicPr>
          <p:cNvPr id="7" name="Immagine 6">
            <a:extLst>
              <a:ext uri="{FF2B5EF4-FFF2-40B4-BE49-F238E27FC236}">
                <a16:creationId xmlns:a16="http://schemas.microsoft.com/office/drawing/2014/main" id="{8660E773-CAB6-8FA9-7B47-9903A3A9A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111" y="1245154"/>
            <a:ext cx="5485714" cy="3657143"/>
          </a:xfrm>
          <a:prstGeom prst="rect">
            <a:avLst/>
          </a:prstGeom>
        </p:spPr>
      </p:pic>
      <p:sp>
        <p:nvSpPr>
          <p:cNvPr id="3" name="CasellaDiTesto 2">
            <a:extLst>
              <a:ext uri="{FF2B5EF4-FFF2-40B4-BE49-F238E27FC236}">
                <a16:creationId xmlns:a16="http://schemas.microsoft.com/office/drawing/2014/main" id="{FC97A647-C401-7890-4FCC-7AEB4F866DFE}"/>
              </a:ext>
            </a:extLst>
          </p:cNvPr>
          <p:cNvSpPr txBox="1"/>
          <p:nvPr/>
        </p:nvSpPr>
        <p:spPr>
          <a:xfrm>
            <a:off x="796414" y="5046869"/>
            <a:ext cx="10716476" cy="923330"/>
          </a:xfrm>
          <a:prstGeom prst="rect">
            <a:avLst/>
          </a:prstGeom>
          <a:noFill/>
        </p:spPr>
        <p:txBody>
          <a:bodyPr wrap="square" rtlCol="0">
            <a:spAutoFit/>
          </a:bodyPr>
          <a:lstStyle/>
          <a:p>
            <a:pPr marL="285750" indent="-285750">
              <a:buFont typeface="Arial" panose="020B0604020202020204" pitchFamily="34" charset="0"/>
              <a:buChar char="•"/>
            </a:pPr>
            <a:r>
              <a:rPr lang="en-GB" dirty="0"/>
              <a:t>The queues</a:t>
            </a:r>
            <a:r>
              <a:rPr lang="it-IT" dirty="0"/>
              <a:t> </a:t>
            </a:r>
            <a:r>
              <a:rPr lang="it-IT" dirty="0" err="1"/>
              <a:t>represent</a:t>
            </a:r>
            <a:r>
              <a:rPr lang="it-IT" dirty="0"/>
              <a:t> </a:t>
            </a:r>
            <a:r>
              <a:rPr lang="it-IT" dirty="0" err="1"/>
              <a:t>different</a:t>
            </a:r>
            <a:r>
              <a:rPr lang="it-IT" dirty="0"/>
              <a:t> events </a:t>
            </a:r>
            <a:r>
              <a:rPr lang="it-IT" dirty="0" err="1"/>
              <a:t>that</a:t>
            </a:r>
            <a:r>
              <a:rPr lang="it-IT" dirty="0"/>
              <a:t> are </a:t>
            </a:r>
            <a:r>
              <a:rPr lang="it-IT" dirty="0" err="1"/>
              <a:t>still</a:t>
            </a:r>
            <a:r>
              <a:rPr lang="it-IT" dirty="0"/>
              <a:t> in </a:t>
            </a:r>
            <a:r>
              <a:rPr lang="it-IT" dirty="0" err="1"/>
              <a:t>analysis</a:t>
            </a:r>
            <a:r>
              <a:rPr lang="it-IT" dirty="0"/>
              <a:t> to </a:t>
            </a:r>
            <a:r>
              <a:rPr lang="it-IT" dirty="0" err="1"/>
              <a:t>understand</a:t>
            </a:r>
            <a:r>
              <a:rPr lang="it-IT" dirty="0"/>
              <a:t> </a:t>
            </a:r>
            <a:r>
              <a:rPr lang="it-IT" dirty="0" err="1"/>
              <a:t>why</a:t>
            </a:r>
            <a:r>
              <a:rPr lang="it-IT" dirty="0"/>
              <a:t> </a:t>
            </a:r>
            <a:r>
              <a:rPr lang="en-US" altLang="en-US" dirty="0"/>
              <a:t>they are being processed by the two triggers. </a:t>
            </a:r>
          </a:p>
          <a:p>
            <a:r>
              <a:rPr lang="it-IT" dirty="0"/>
              <a:t> </a:t>
            </a:r>
            <a:endParaRPr lang="en-GB" dirty="0"/>
          </a:p>
        </p:txBody>
      </p:sp>
      <p:sp>
        <p:nvSpPr>
          <p:cNvPr id="6" name="CasellaDiTesto 5">
            <a:extLst>
              <a:ext uri="{FF2B5EF4-FFF2-40B4-BE49-F238E27FC236}">
                <a16:creationId xmlns:a16="http://schemas.microsoft.com/office/drawing/2014/main" id="{2C65496F-8A69-EC52-9C7F-9D7EC63BD1D3}"/>
              </a:ext>
            </a:extLst>
          </p:cNvPr>
          <p:cNvSpPr txBox="1"/>
          <p:nvPr/>
        </p:nvSpPr>
        <p:spPr>
          <a:xfrm>
            <a:off x="10949914" y="4428269"/>
            <a:ext cx="562975" cy="307777"/>
          </a:xfrm>
          <a:prstGeom prst="rect">
            <a:avLst/>
          </a:prstGeom>
          <a:noFill/>
        </p:spPr>
        <p:txBody>
          <a:bodyPr wrap="square" rtlCol="0">
            <a:spAutoFit/>
          </a:bodyPr>
          <a:lstStyle/>
          <a:p>
            <a:r>
              <a:rPr lang="it-IT" sz="1400" dirty="0"/>
              <a:t>km/s</a:t>
            </a:r>
            <a:endParaRPr lang="en-GB" sz="1400" dirty="0"/>
          </a:p>
        </p:txBody>
      </p:sp>
    </p:spTree>
    <p:extLst>
      <p:ext uri="{BB962C8B-B14F-4D97-AF65-F5344CB8AC3E}">
        <p14:creationId xmlns:p14="http://schemas.microsoft.com/office/powerpoint/2010/main" val="22000588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3420EDE0-391C-9911-37D2-CF4BD3D20EAA}"/>
              </a:ext>
            </a:extLst>
          </p:cNvPr>
          <p:cNvSpPr txBox="1">
            <a:spLocks/>
          </p:cNvSpPr>
          <p:nvPr/>
        </p:nvSpPr>
        <p:spPr>
          <a:xfrm>
            <a:off x="1295400" y="436694"/>
            <a:ext cx="9601200" cy="1303337"/>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200" dirty="0"/>
              <a:t>Z Distribution Test</a:t>
            </a:r>
            <a:endParaRPr lang="en-GB" sz="3200" dirty="0"/>
          </a:p>
        </p:txBody>
      </p:sp>
      <p:pic>
        <p:nvPicPr>
          <p:cNvPr id="4" name="Immagine 3">
            <a:extLst>
              <a:ext uri="{FF2B5EF4-FFF2-40B4-BE49-F238E27FC236}">
                <a16:creationId xmlns:a16="http://schemas.microsoft.com/office/drawing/2014/main" id="{02BC3E03-CA9F-1BC9-242B-AF73DFB70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8188" y="1460827"/>
            <a:ext cx="5485714" cy="3657143"/>
          </a:xfrm>
          <a:prstGeom prst="rect">
            <a:avLst/>
          </a:prstGeom>
        </p:spPr>
      </p:pic>
      <p:pic>
        <p:nvPicPr>
          <p:cNvPr id="7" name="Immagine 6">
            <a:extLst>
              <a:ext uri="{FF2B5EF4-FFF2-40B4-BE49-F238E27FC236}">
                <a16:creationId xmlns:a16="http://schemas.microsoft.com/office/drawing/2014/main" id="{6FB7AFE1-D1F7-12B9-3683-7B6E6BD65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98" y="1460827"/>
            <a:ext cx="5485714" cy="3657143"/>
          </a:xfrm>
          <a:prstGeom prst="rect">
            <a:avLst/>
          </a:prstGeom>
        </p:spPr>
      </p:pic>
    </p:spTree>
    <p:extLst>
      <p:ext uri="{BB962C8B-B14F-4D97-AF65-F5344CB8AC3E}">
        <p14:creationId xmlns:p14="http://schemas.microsoft.com/office/powerpoint/2010/main" val="116396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77BAB7-109B-F48B-D0D1-7F50C2D22F04}"/>
              </a:ext>
            </a:extLst>
          </p:cNvPr>
          <p:cNvSpPr>
            <a:spLocks noGrp="1"/>
          </p:cNvSpPr>
          <p:nvPr>
            <p:ph type="title"/>
          </p:nvPr>
        </p:nvSpPr>
        <p:spPr>
          <a:xfrm>
            <a:off x="913794" y="147485"/>
            <a:ext cx="10353761" cy="757084"/>
          </a:xfrm>
        </p:spPr>
        <p:txBody>
          <a:bodyPr/>
          <a:lstStyle/>
          <a:p>
            <a:r>
              <a:rPr lang="it-IT" dirty="0"/>
              <a:t>Not </a:t>
            </a:r>
            <a:r>
              <a:rPr lang="it-IT" dirty="0" err="1"/>
              <a:t>possible</a:t>
            </a:r>
            <a:r>
              <a:rPr lang="it-IT" dirty="0"/>
              <a:t> candidate</a:t>
            </a:r>
            <a:endParaRPr lang="en-GB" dirty="0"/>
          </a:p>
        </p:txBody>
      </p:sp>
      <p:sp>
        <p:nvSpPr>
          <p:cNvPr id="4" name="Segnaposto numero diapositiva 3">
            <a:extLst>
              <a:ext uri="{FF2B5EF4-FFF2-40B4-BE49-F238E27FC236}">
                <a16:creationId xmlns:a16="http://schemas.microsoft.com/office/drawing/2014/main" id="{04D872E0-9C6E-6063-6B18-BEDAAC7DDEF6}"/>
              </a:ext>
            </a:extLst>
          </p:cNvPr>
          <p:cNvSpPr>
            <a:spLocks noGrp="1"/>
          </p:cNvSpPr>
          <p:nvPr>
            <p:ph type="sldNum" sz="quarter" idx="12"/>
          </p:nvPr>
        </p:nvSpPr>
        <p:spPr>
          <a:xfrm>
            <a:off x="0" y="6492875"/>
            <a:ext cx="753545" cy="365125"/>
          </a:xfrm>
        </p:spPr>
        <p:txBody>
          <a:bodyPr/>
          <a:lstStyle/>
          <a:p>
            <a:pPr algn="l"/>
            <a:fld id="{82DEF687-A828-439A-AF0F-CFD58D36A8D4}" type="slidenum">
              <a:rPr lang="en-GB" sz="1600" smtClean="0"/>
              <a:pPr algn="l"/>
              <a:t>48</a:t>
            </a:fld>
            <a:endParaRPr lang="en-GB" sz="1600" dirty="0"/>
          </a:p>
        </p:txBody>
      </p:sp>
      <p:sp>
        <p:nvSpPr>
          <p:cNvPr id="11" name="CasellaDiTesto 10">
            <a:extLst>
              <a:ext uri="{FF2B5EF4-FFF2-40B4-BE49-F238E27FC236}">
                <a16:creationId xmlns:a16="http://schemas.microsoft.com/office/drawing/2014/main" id="{BC4438E3-D39D-FB31-1B5D-1E2B17F33669}"/>
              </a:ext>
            </a:extLst>
          </p:cNvPr>
          <p:cNvSpPr txBox="1"/>
          <p:nvPr/>
        </p:nvSpPr>
        <p:spPr>
          <a:xfrm>
            <a:off x="39618" y="4444181"/>
            <a:ext cx="4573688" cy="369332"/>
          </a:xfrm>
          <a:prstGeom prst="rect">
            <a:avLst/>
          </a:prstGeom>
          <a:noFill/>
        </p:spPr>
        <p:txBody>
          <a:bodyPr wrap="none" rtlCol="0">
            <a:spAutoFit/>
          </a:bodyPr>
          <a:lstStyle/>
          <a:p>
            <a:r>
              <a:rPr lang="es-ES" dirty="0"/>
              <a:t>2020_05_25__17_53_58_gtu0568_x14_y43</a:t>
            </a:r>
            <a:endParaRPr lang="en-GB" dirty="0"/>
          </a:p>
        </p:txBody>
      </p:sp>
      <p:pic>
        <p:nvPicPr>
          <p:cNvPr id="3" name="Immagine 2" descr="Immagine che contiene grafico&#10;&#10;Descrizione generata automaticamente">
            <a:extLst>
              <a:ext uri="{FF2B5EF4-FFF2-40B4-BE49-F238E27FC236}">
                <a16:creationId xmlns:a16="http://schemas.microsoft.com/office/drawing/2014/main" id="{2F3B370F-6204-A356-F203-4D0C3BB7D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18" y="810739"/>
            <a:ext cx="7118152" cy="3557811"/>
          </a:xfrm>
          <a:prstGeom prst="rect">
            <a:avLst/>
          </a:prstGeom>
        </p:spPr>
      </p:pic>
      <p:pic>
        <p:nvPicPr>
          <p:cNvPr id="5" name="Immagine 4" descr="Immagine che contiene diagramma&#10;&#10;Descrizione generata automaticamente">
            <a:extLst>
              <a:ext uri="{FF2B5EF4-FFF2-40B4-BE49-F238E27FC236}">
                <a16:creationId xmlns:a16="http://schemas.microsoft.com/office/drawing/2014/main" id="{218739ED-83CE-E6E9-82CD-E4A591C4F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8162" y="2003780"/>
            <a:ext cx="4854220" cy="4854220"/>
          </a:xfrm>
          <a:prstGeom prst="rect">
            <a:avLst/>
          </a:prstGeom>
        </p:spPr>
      </p:pic>
    </p:spTree>
    <p:extLst>
      <p:ext uri="{BB962C8B-B14F-4D97-AF65-F5344CB8AC3E}">
        <p14:creationId xmlns:p14="http://schemas.microsoft.com/office/powerpoint/2010/main" val="1398546557"/>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742309-060F-FF86-85A5-3BFADA0909DF}"/>
              </a:ext>
            </a:extLst>
          </p:cNvPr>
          <p:cNvSpPr>
            <a:spLocks noGrp="1"/>
          </p:cNvSpPr>
          <p:nvPr>
            <p:ph type="title" idx="4294967295"/>
          </p:nvPr>
        </p:nvSpPr>
        <p:spPr>
          <a:xfrm>
            <a:off x="650891" y="506963"/>
            <a:ext cx="10890217" cy="874713"/>
          </a:xfrm>
        </p:spPr>
        <p:txBody>
          <a:bodyPr>
            <a:normAutofit/>
          </a:bodyPr>
          <a:lstStyle/>
          <a:p>
            <a:r>
              <a:rPr lang="it-IT" sz="4000" dirty="0"/>
              <a:t>First Common </a:t>
            </a:r>
            <a:r>
              <a:rPr lang="it-IT" sz="4000" dirty="0" err="1"/>
              <a:t>Possible</a:t>
            </a:r>
            <a:r>
              <a:rPr lang="it-IT" sz="4000" dirty="0"/>
              <a:t> candidate</a:t>
            </a:r>
            <a:endParaRPr lang="en-GB" sz="4000" dirty="0"/>
          </a:p>
        </p:txBody>
      </p:sp>
      <p:pic>
        <p:nvPicPr>
          <p:cNvPr id="13" name="Immagine 12" descr="Immagine che contiene grafico&#10;&#10;Descrizione generata automaticamente">
            <a:extLst>
              <a:ext uri="{FF2B5EF4-FFF2-40B4-BE49-F238E27FC236}">
                <a16:creationId xmlns:a16="http://schemas.microsoft.com/office/drawing/2014/main" id="{0F7F4481-EAD0-52CC-7047-E5AB5A69D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03" y="1286433"/>
            <a:ext cx="6095304" cy="3046569"/>
          </a:xfrm>
          <a:prstGeom prst="rect">
            <a:avLst/>
          </a:prstGeom>
        </p:spPr>
      </p:pic>
      <p:pic>
        <p:nvPicPr>
          <p:cNvPr id="15" name="Immagine 14" descr="Immagine che contiene grafico&#10;&#10;Descrizione generata automaticamente">
            <a:extLst>
              <a:ext uri="{FF2B5EF4-FFF2-40B4-BE49-F238E27FC236}">
                <a16:creationId xmlns:a16="http://schemas.microsoft.com/office/drawing/2014/main" id="{A6166D21-D610-4132-E107-356809D65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310" y="4333002"/>
            <a:ext cx="4873690" cy="1778550"/>
          </a:xfrm>
          <a:prstGeom prst="rect">
            <a:avLst/>
          </a:prstGeom>
        </p:spPr>
      </p:pic>
      <p:pic>
        <p:nvPicPr>
          <p:cNvPr id="17" name="Immagine 16" descr="Immagine che contiene diagramma&#10;&#10;Descrizione generata automaticamente">
            <a:extLst>
              <a:ext uri="{FF2B5EF4-FFF2-40B4-BE49-F238E27FC236}">
                <a16:creationId xmlns:a16="http://schemas.microsoft.com/office/drawing/2014/main" id="{A97918FB-F36F-86EF-C88F-9BEAAA389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487" y="1665142"/>
            <a:ext cx="4952590" cy="4583258"/>
          </a:xfrm>
          <a:prstGeom prst="rect">
            <a:avLst/>
          </a:prstGeom>
        </p:spPr>
      </p:pic>
      <p:sp>
        <p:nvSpPr>
          <p:cNvPr id="12" name="CasellaDiTesto 11">
            <a:extLst>
              <a:ext uri="{FF2B5EF4-FFF2-40B4-BE49-F238E27FC236}">
                <a16:creationId xmlns:a16="http://schemas.microsoft.com/office/drawing/2014/main" id="{1D90DDE8-975D-AF60-EC9E-2F84CE42F96B}"/>
              </a:ext>
            </a:extLst>
          </p:cNvPr>
          <p:cNvSpPr txBox="1"/>
          <p:nvPr/>
        </p:nvSpPr>
        <p:spPr>
          <a:xfrm>
            <a:off x="7587929" y="1299647"/>
            <a:ext cx="4107215" cy="369332"/>
          </a:xfrm>
          <a:prstGeom prst="rect">
            <a:avLst/>
          </a:prstGeom>
          <a:noFill/>
        </p:spPr>
        <p:txBody>
          <a:bodyPr wrap="none" rtlCol="0">
            <a:spAutoFit/>
          </a:bodyPr>
          <a:lstStyle/>
          <a:p>
            <a:r>
              <a:rPr lang="es-ES" dirty="0"/>
              <a:t>2020_07_28__08_12_10_gtu0016_x42_y27</a:t>
            </a:r>
            <a:endParaRPr lang="en-GB" dirty="0"/>
          </a:p>
        </p:txBody>
      </p:sp>
      <p:pic>
        <p:nvPicPr>
          <p:cNvPr id="19" name="Immagine 18" descr="Immagine che contiene diagramma&#10;&#10;Descrizione generata automaticamente">
            <a:extLst>
              <a:ext uri="{FF2B5EF4-FFF2-40B4-BE49-F238E27FC236}">
                <a16:creationId xmlns:a16="http://schemas.microsoft.com/office/drawing/2014/main" id="{1B49FAA1-EE3D-0B3E-6872-5E3B8D5786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7661" y="1668979"/>
            <a:ext cx="4952590" cy="4583258"/>
          </a:xfrm>
          <a:prstGeom prst="rect">
            <a:avLst/>
          </a:prstGeom>
        </p:spPr>
      </p:pic>
      <p:sp>
        <p:nvSpPr>
          <p:cNvPr id="3" name="Segnaposto numero diapositiva 2">
            <a:extLst>
              <a:ext uri="{FF2B5EF4-FFF2-40B4-BE49-F238E27FC236}">
                <a16:creationId xmlns:a16="http://schemas.microsoft.com/office/drawing/2014/main" id="{F13A1A88-2F22-8933-83A9-64FB50CD237F}"/>
              </a:ext>
            </a:extLst>
          </p:cNvPr>
          <p:cNvSpPr>
            <a:spLocks noGrp="1"/>
          </p:cNvSpPr>
          <p:nvPr>
            <p:ph type="sldNum" sz="quarter" idx="12"/>
          </p:nvPr>
        </p:nvSpPr>
        <p:spPr>
          <a:xfrm>
            <a:off x="11457993" y="6578600"/>
            <a:ext cx="734008" cy="279400"/>
          </a:xfrm>
        </p:spPr>
        <p:txBody>
          <a:bodyPr/>
          <a:lstStyle/>
          <a:p>
            <a:fld id="{0304DE6A-51A3-4EA9-A947-A65B51707A19}" type="slidenum">
              <a:rPr lang="en-GB" sz="1600" smtClean="0"/>
              <a:t>49</a:t>
            </a:fld>
            <a:endParaRPr lang="en-GB" sz="1600" dirty="0"/>
          </a:p>
        </p:txBody>
      </p:sp>
    </p:spTree>
    <p:extLst>
      <p:ext uri="{BB962C8B-B14F-4D97-AF65-F5344CB8AC3E}">
        <p14:creationId xmlns:p14="http://schemas.microsoft.com/office/powerpoint/2010/main" val="3621981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2708FEC-7BEE-AC81-09F5-3E07C2491119}"/>
              </a:ext>
            </a:extLst>
          </p:cNvPr>
          <p:cNvSpPr>
            <a:spLocks noGrp="1"/>
          </p:cNvSpPr>
          <p:nvPr>
            <p:ph type="sldNum" sz="quarter" idx="12"/>
          </p:nvPr>
        </p:nvSpPr>
        <p:spPr/>
        <p:txBody>
          <a:bodyPr/>
          <a:lstStyle/>
          <a:p>
            <a:fld id="{82DEF687-A828-439A-AF0F-CFD58D36A8D4}" type="slidenum">
              <a:rPr lang="en-GB" smtClean="0"/>
              <a:t>5</a:t>
            </a:fld>
            <a:endParaRPr lang="en-GB"/>
          </a:p>
        </p:txBody>
      </p:sp>
      <p:pic>
        <p:nvPicPr>
          <p:cNvPr id="1026" name="Picture 2" descr="The Weather Network - Monday's Alberta fireball ID'd as speeding comet  fragment">
            <a:extLst>
              <a:ext uri="{FF2B5EF4-FFF2-40B4-BE49-F238E27FC236}">
                <a16:creationId xmlns:a16="http://schemas.microsoft.com/office/drawing/2014/main" id="{AA264B5C-28C0-5B4E-C630-DBEACA840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olo 1">
            <a:extLst>
              <a:ext uri="{FF2B5EF4-FFF2-40B4-BE49-F238E27FC236}">
                <a16:creationId xmlns:a16="http://schemas.microsoft.com/office/drawing/2014/main" id="{89325A4B-0216-7447-D967-4605E7D5A3C4}"/>
              </a:ext>
            </a:extLst>
          </p:cNvPr>
          <p:cNvSpPr txBox="1">
            <a:spLocks/>
          </p:cNvSpPr>
          <p:nvPr/>
        </p:nvSpPr>
        <p:spPr>
          <a:xfrm>
            <a:off x="6684228" y="0"/>
            <a:ext cx="6093873" cy="1905000"/>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lnSpc>
                <a:spcPct val="90000"/>
              </a:lnSpc>
            </a:pPr>
            <a:r>
              <a:rPr lang="it-IT" sz="2800" b="1" dirty="0" err="1">
                <a:solidFill>
                  <a:schemeClr val="tx1"/>
                </a:solidFill>
                <a:effectLst>
                  <a:outerShdw blurRad="50800" dist="63500" dir="2700000" algn="tl" rotWithShape="0">
                    <a:srgbClr val="000000">
                      <a:alpha val="48000"/>
                    </a:srgbClr>
                  </a:outerShdw>
                </a:effectLst>
              </a:rPr>
              <a:t>Meteors</a:t>
            </a:r>
            <a:r>
              <a:rPr lang="it-IT" sz="2800" b="1" dirty="0">
                <a:solidFill>
                  <a:schemeClr val="tx1"/>
                </a:solidFill>
                <a:effectLst>
                  <a:outerShdw blurRad="50800" dist="63500" dir="2700000" algn="tl" rotWithShape="0">
                    <a:srgbClr val="000000">
                      <a:alpha val="48000"/>
                    </a:srgbClr>
                  </a:outerShdw>
                </a:effectLst>
              </a:rPr>
              <a:t> </a:t>
            </a:r>
            <a:r>
              <a:rPr lang="it-IT" sz="2800" b="1" dirty="0" err="1">
                <a:solidFill>
                  <a:schemeClr val="tx1"/>
                </a:solidFill>
                <a:effectLst>
                  <a:outerShdw blurRad="50800" dist="63500" dir="2700000" algn="tl" rotWithShape="0">
                    <a:srgbClr val="000000">
                      <a:alpha val="48000"/>
                    </a:srgbClr>
                  </a:outerShdw>
                </a:effectLst>
              </a:rPr>
              <a:t>terminology</a:t>
            </a:r>
            <a:endParaRPr lang="it-IT" sz="2800" b="1" dirty="0">
              <a:solidFill>
                <a:schemeClr val="tx1"/>
              </a:solidFill>
              <a:effectLst>
                <a:outerShdw blurRad="50800" dist="63500" dir="2700000" algn="tl" rotWithShape="0">
                  <a:srgbClr val="000000">
                    <a:alpha val="48000"/>
                  </a:srgbClr>
                </a:outerShdw>
              </a:effectLst>
            </a:endParaRPr>
          </a:p>
        </p:txBody>
      </p:sp>
    </p:spTree>
    <p:extLst>
      <p:ext uri="{BB962C8B-B14F-4D97-AF65-F5344CB8AC3E}">
        <p14:creationId xmlns:p14="http://schemas.microsoft.com/office/powerpoint/2010/main" val="36124106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grafico&#10;&#10;Descrizione generata automaticamente">
            <a:extLst>
              <a:ext uri="{FF2B5EF4-FFF2-40B4-BE49-F238E27FC236}">
                <a16:creationId xmlns:a16="http://schemas.microsoft.com/office/drawing/2014/main" id="{5F5EB1ED-D4F4-5472-9856-C6A963D2B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757" y="1374652"/>
            <a:ext cx="9672336" cy="4834449"/>
          </a:xfrm>
          <a:prstGeom prst="rect">
            <a:avLst/>
          </a:prstGeom>
        </p:spPr>
      </p:pic>
      <p:sp>
        <p:nvSpPr>
          <p:cNvPr id="2" name="Titolo 1">
            <a:extLst>
              <a:ext uri="{FF2B5EF4-FFF2-40B4-BE49-F238E27FC236}">
                <a16:creationId xmlns:a16="http://schemas.microsoft.com/office/drawing/2014/main" id="{D1742309-060F-FF86-85A5-3BFADA0909DF}"/>
              </a:ext>
            </a:extLst>
          </p:cNvPr>
          <p:cNvSpPr>
            <a:spLocks noGrp="1"/>
          </p:cNvSpPr>
          <p:nvPr>
            <p:ph type="title"/>
          </p:nvPr>
        </p:nvSpPr>
        <p:spPr>
          <a:xfrm>
            <a:off x="604934" y="175898"/>
            <a:ext cx="10982131" cy="875589"/>
          </a:xfrm>
        </p:spPr>
        <p:txBody>
          <a:bodyPr>
            <a:normAutofit fontScale="90000"/>
          </a:bodyPr>
          <a:lstStyle/>
          <a:p>
            <a:r>
              <a:rPr lang="it-IT" sz="4000" dirty="0"/>
              <a:t>Second Common </a:t>
            </a:r>
            <a:r>
              <a:rPr lang="it-IT" sz="4000" dirty="0" err="1"/>
              <a:t>Possible</a:t>
            </a:r>
            <a:r>
              <a:rPr lang="it-IT" sz="4000" dirty="0"/>
              <a:t> candidate</a:t>
            </a:r>
            <a:endParaRPr lang="en-GB" sz="4000" dirty="0"/>
          </a:p>
        </p:txBody>
      </p:sp>
      <p:sp>
        <p:nvSpPr>
          <p:cNvPr id="4" name="Segnaposto numero diapositiva 3">
            <a:extLst>
              <a:ext uri="{FF2B5EF4-FFF2-40B4-BE49-F238E27FC236}">
                <a16:creationId xmlns:a16="http://schemas.microsoft.com/office/drawing/2014/main" id="{9CFA0A48-AEC9-6E0E-5E93-449ADFC1D663}"/>
              </a:ext>
            </a:extLst>
          </p:cNvPr>
          <p:cNvSpPr>
            <a:spLocks noGrp="1"/>
          </p:cNvSpPr>
          <p:nvPr>
            <p:ph type="sldNum" sz="quarter" idx="12"/>
          </p:nvPr>
        </p:nvSpPr>
        <p:spPr>
          <a:xfrm>
            <a:off x="11438455" y="6492875"/>
            <a:ext cx="753545" cy="365125"/>
          </a:xfrm>
        </p:spPr>
        <p:txBody>
          <a:bodyPr/>
          <a:lstStyle/>
          <a:p>
            <a:fld id="{82DEF687-A828-439A-AF0F-CFD58D36A8D4}" type="slidenum">
              <a:rPr lang="en-GB" sz="1600" smtClean="0"/>
              <a:t>50</a:t>
            </a:fld>
            <a:endParaRPr lang="en-GB" sz="1600" dirty="0"/>
          </a:p>
        </p:txBody>
      </p:sp>
      <p:pic>
        <p:nvPicPr>
          <p:cNvPr id="9" name="Immagine 8" descr="Immagine che contiene grafico&#10;&#10;Descrizione generata automaticamente">
            <a:extLst>
              <a:ext uri="{FF2B5EF4-FFF2-40B4-BE49-F238E27FC236}">
                <a16:creationId xmlns:a16="http://schemas.microsoft.com/office/drawing/2014/main" id="{0179295F-7247-0E86-BB44-9CBBFC3BA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637" y="1202632"/>
            <a:ext cx="10111491" cy="5053949"/>
          </a:xfrm>
          <a:prstGeom prst="rect">
            <a:avLst/>
          </a:prstGeom>
        </p:spPr>
      </p:pic>
      <p:pic>
        <p:nvPicPr>
          <p:cNvPr id="11" name="Immagine 10" descr="Immagine che contiene diagramma&#10;&#10;Descrizione generata automaticamente">
            <a:extLst>
              <a:ext uri="{FF2B5EF4-FFF2-40B4-BE49-F238E27FC236}">
                <a16:creationId xmlns:a16="http://schemas.microsoft.com/office/drawing/2014/main" id="{C41DCEA2-CDBF-B032-893B-F1B4A97C1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9653" y="1363411"/>
            <a:ext cx="4823769" cy="4953600"/>
          </a:xfrm>
          <a:prstGeom prst="rect">
            <a:avLst/>
          </a:prstGeom>
        </p:spPr>
      </p:pic>
      <p:pic>
        <p:nvPicPr>
          <p:cNvPr id="8" name="Immagine 7" descr="Immagine che contiene diagramma&#10;&#10;Descrizione generata automaticamente">
            <a:extLst>
              <a:ext uri="{FF2B5EF4-FFF2-40B4-BE49-F238E27FC236}">
                <a16:creationId xmlns:a16="http://schemas.microsoft.com/office/drawing/2014/main" id="{4E7ED7F8-3842-8A77-9E39-CADBA8EFE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9642" y="1364421"/>
            <a:ext cx="4823769" cy="4952590"/>
          </a:xfrm>
          <a:prstGeom prst="rect">
            <a:avLst/>
          </a:prstGeom>
        </p:spPr>
      </p:pic>
      <p:sp>
        <p:nvSpPr>
          <p:cNvPr id="12" name="CasellaDiTesto 11">
            <a:extLst>
              <a:ext uri="{FF2B5EF4-FFF2-40B4-BE49-F238E27FC236}">
                <a16:creationId xmlns:a16="http://schemas.microsoft.com/office/drawing/2014/main" id="{1D90DDE8-975D-AF60-EC9E-2F84CE42F96B}"/>
              </a:ext>
            </a:extLst>
          </p:cNvPr>
          <p:cNvSpPr txBox="1"/>
          <p:nvPr/>
        </p:nvSpPr>
        <p:spPr>
          <a:xfrm>
            <a:off x="3761538" y="801922"/>
            <a:ext cx="4573688" cy="646331"/>
          </a:xfrm>
          <a:prstGeom prst="rect">
            <a:avLst/>
          </a:prstGeom>
          <a:noFill/>
        </p:spPr>
        <p:txBody>
          <a:bodyPr wrap="none" rtlCol="0">
            <a:spAutoFit/>
          </a:bodyPr>
          <a:lstStyle/>
          <a:p>
            <a:r>
              <a:rPr lang="es-ES" dirty="0"/>
              <a:t>2021_01_16__07_21_05_gtu2888_x01_y24</a:t>
            </a:r>
          </a:p>
          <a:p>
            <a:endParaRPr lang="en-GB" dirty="0"/>
          </a:p>
        </p:txBody>
      </p:sp>
      <p:sp>
        <p:nvSpPr>
          <p:cNvPr id="3" name="CasellaDiTesto 2">
            <a:extLst>
              <a:ext uri="{FF2B5EF4-FFF2-40B4-BE49-F238E27FC236}">
                <a16:creationId xmlns:a16="http://schemas.microsoft.com/office/drawing/2014/main" id="{98BD5633-2F21-9EC2-3C2D-E16BF1C0FA8B}"/>
              </a:ext>
            </a:extLst>
          </p:cNvPr>
          <p:cNvSpPr txBox="1"/>
          <p:nvPr/>
        </p:nvSpPr>
        <p:spPr>
          <a:xfrm>
            <a:off x="992637" y="1244889"/>
            <a:ext cx="10111491" cy="369332"/>
          </a:xfrm>
          <a:prstGeom prst="rect">
            <a:avLst/>
          </a:prstGeom>
          <a:noFill/>
        </p:spPr>
        <p:txBody>
          <a:bodyPr wrap="square" rtlCol="0">
            <a:spAutoFit/>
          </a:bodyPr>
          <a:lstStyle/>
          <a:p>
            <a:r>
              <a:rPr lang="it-IT" dirty="0">
                <a:solidFill>
                  <a:schemeClr val="bg1"/>
                </a:solidFill>
              </a:rPr>
              <a:t>BEFORE                                                                                                                                                 AFTER</a:t>
            </a:r>
            <a:endParaRPr lang="en-GB" dirty="0">
              <a:solidFill>
                <a:schemeClr val="bg1"/>
              </a:solidFill>
            </a:endParaRPr>
          </a:p>
        </p:txBody>
      </p:sp>
    </p:spTree>
    <p:extLst>
      <p:ext uri="{BB962C8B-B14F-4D97-AF65-F5344CB8AC3E}">
        <p14:creationId xmlns:p14="http://schemas.microsoft.com/office/powerpoint/2010/main" val="2856124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grafico&#10;&#10;Descrizione generata automaticamente">
            <a:extLst>
              <a:ext uri="{FF2B5EF4-FFF2-40B4-BE49-F238E27FC236}">
                <a16:creationId xmlns:a16="http://schemas.microsoft.com/office/drawing/2014/main" id="{791C1312-C7C9-4FC8-64E1-A652041E2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001" y="1459359"/>
            <a:ext cx="10178167" cy="5087275"/>
          </a:xfrm>
          <a:prstGeom prst="rect">
            <a:avLst/>
          </a:prstGeom>
        </p:spPr>
      </p:pic>
      <p:sp>
        <p:nvSpPr>
          <p:cNvPr id="6" name="CasellaDiTesto 5">
            <a:extLst>
              <a:ext uri="{FF2B5EF4-FFF2-40B4-BE49-F238E27FC236}">
                <a16:creationId xmlns:a16="http://schemas.microsoft.com/office/drawing/2014/main" id="{7D37B89E-7910-E9B4-C037-FD95BB0F2390}"/>
              </a:ext>
            </a:extLst>
          </p:cNvPr>
          <p:cNvSpPr txBox="1"/>
          <p:nvPr/>
        </p:nvSpPr>
        <p:spPr>
          <a:xfrm>
            <a:off x="3685725" y="770676"/>
            <a:ext cx="6383927" cy="369332"/>
          </a:xfrm>
          <a:prstGeom prst="rect">
            <a:avLst/>
          </a:prstGeom>
          <a:noFill/>
        </p:spPr>
        <p:txBody>
          <a:bodyPr wrap="none" rtlCol="0">
            <a:spAutoFit/>
          </a:bodyPr>
          <a:lstStyle/>
          <a:p>
            <a:r>
              <a:rPr lang="it-IT" b="1" dirty="0"/>
              <a:t>PIOTROWSKY: </a:t>
            </a:r>
            <a:r>
              <a:rPr lang="es-ES" b="1" dirty="0"/>
              <a:t>2020_05_25__23_54_13_gtu1442_x00_y30</a:t>
            </a:r>
            <a:endParaRPr lang="en-GB" b="1" dirty="0"/>
          </a:p>
        </p:txBody>
      </p:sp>
      <p:pic>
        <p:nvPicPr>
          <p:cNvPr id="9" name="Immagine 8" descr="Immagine che contiene grafico&#10;&#10;Descrizione generata automaticamente">
            <a:extLst>
              <a:ext uri="{FF2B5EF4-FFF2-40B4-BE49-F238E27FC236}">
                <a16:creationId xmlns:a16="http://schemas.microsoft.com/office/drawing/2014/main" id="{08631858-6E65-10AC-C9FC-F6905CA1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519" y="3429000"/>
            <a:ext cx="5316649" cy="2658324"/>
          </a:xfrm>
          <a:prstGeom prst="rect">
            <a:avLst/>
          </a:prstGeom>
        </p:spPr>
      </p:pic>
      <p:pic>
        <p:nvPicPr>
          <p:cNvPr id="5" name="Immagine 4" descr="Immagine che contiene diagramma&#10;&#10;Descrizione generata automaticamente">
            <a:extLst>
              <a:ext uri="{FF2B5EF4-FFF2-40B4-BE49-F238E27FC236}">
                <a16:creationId xmlns:a16="http://schemas.microsoft.com/office/drawing/2014/main" id="{FD9D8C24-054C-C372-931C-8061B75E8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357" y="1459359"/>
            <a:ext cx="4952590" cy="4952590"/>
          </a:xfrm>
          <a:prstGeom prst="rect">
            <a:avLst/>
          </a:prstGeom>
        </p:spPr>
      </p:pic>
      <p:sp>
        <p:nvSpPr>
          <p:cNvPr id="2" name="CasellaDiTesto 1">
            <a:extLst>
              <a:ext uri="{FF2B5EF4-FFF2-40B4-BE49-F238E27FC236}">
                <a16:creationId xmlns:a16="http://schemas.microsoft.com/office/drawing/2014/main" id="{9FB60D3B-0E3E-100A-3401-9E9F5CB540B4}"/>
              </a:ext>
            </a:extLst>
          </p:cNvPr>
          <p:cNvSpPr txBox="1"/>
          <p:nvPr/>
        </p:nvSpPr>
        <p:spPr>
          <a:xfrm>
            <a:off x="1040254" y="1090027"/>
            <a:ext cx="10111491" cy="369332"/>
          </a:xfrm>
          <a:prstGeom prst="rect">
            <a:avLst/>
          </a:prstGeom>
          <a:noFill/>
        </p:spPr>
        <p:txBody>
          <a:bodyPr wrap="square" rtlCol="0">
            <a:spAutoFit/>
          </a:bodyPr>
          <a:lstStyle/>
          <a:p>
            <a:r>
              <a:rPr lang="it-IT" dirty="0"/>
              <a:t>BEFORE                                                                                                                                                 AFTER</a:t>
            </a:r>
            <a:endParaRPr lang="en-GB" dirty="0"/>
          </a:p>
        </p:txBody>
      </p:sp>
      <p:sp>
        <p:nvSpPr>
          <p:cNvPr id="4" name="Segnaposto numero diapositiva 3">
            <a:extLst>
              <a:ext uri="{FF2B5EF4-FFF2-40B4-BE49-F238E27FC236}">
                <a16:creationId xmlns:a16="http://schemas.microsoft.com/office/drawing/2014/main" id="{64004162-9836-EA2B-695C-E72053553158}"/>
              </a:ext>
            </a:extLst>
          </p:cNvPr>
          <p:cNvSpPr>
            <a:spLocks noGrp="1"/>
          </p:cNvSpPr>
          <p:nvPr>
            <p:ph type="sldNum" sz="quarter" idx="12"/>
          </p:nvPr>
        </p:nvSpPr>
        <p:spPr>
          <a:xfrm>
            <a:off x="11476653" y="6578600"/>
            <a:ext cx="715347" cy="279400"/>
          </a:xfrm>
        </p:spPr>
        <p:txBody>
          <a:bodyPr/>
          <a:lstStyle/>
          <a:p>
            <a:fld id="{0304DE6A-51A3-4EA9-A947-A65B51707A19}" type="slidenum">
              <a:rPr lang="en-GB" sz="1600" smtClean="0"/>
              <a:t>51</a:t>
            </a:fld>
            <a:endParaRPr lang="en-GB" sz="1600" dirty="0"/>
          </a:p>
        </p:txBody>
      </p:sp>
      <p:pic>
        <p:nvPicPr>
          <p:cNvPr id="3" name="Immagine 2" descr="Immagine che contiene diagramma&#10;&#10;Descrizione generata automaticamente">
            <a:extLst>
              <a:ext uri="{FF2B5EF4-FFF2-40B4-BE49-F238E27FC236}">
                <a16:creationId xmlns:a16="http://schemas.microsoft.com/office/drawing/2014/main" id="{4DA20C5A-FA50-3C58-26B3-CA415FB7B0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9430" y="1459359"/>
            <a:ext cx="4952590" cy="4952590"/>
          </a:xfrm>
          <a:prstGeom prst="rect">
            <a:avLst/>
          </a:prstGeom>
        </p:spPr>
      </p:pic>
      <p:sp>
        <p:nvSpPr>
          <p:cNvPr id="8" name="Titolo 1">
            <a:extLst>
              <a:ext uri="{FF2B5EF4-FFF2-40B4-BE49-F238E27FC236}">
                <a16:creationId xmlns:a16="http://schemas.microsoft.com/office/drawing/2014/main" id="{6592E7D7-C8FE-150C-0A78-6B76184C5CAA}"/>
              </a:ext>
            </a:extLst>
          </p:cNvPr>
          <p:cNvSpPr txBox="1">
            <a:spLocks/>
          </p:cNvSpPr>
          <p:nvPr/>
        </p:nvSpPr>
        <p:spPr>
          <a:xfrm>
            <a:off x="604934" y="175898"/>
            <a:ext cx="10982131" cy="875589"/>
          </a:xfrm>
          <a:prstGeom prst="rect">
            <a:avLst/>
          </a:prstGeom>
        </p:spPr>
        <p:txBody>
          <a:bodyPr>
            <a:normAutofit fontScale="97500"/>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it-IT" sz="4000" dirty="0"/>
              <a:t>THIRD </a:t>
            </a:r>
            <a:r>
              <a:rPr lang="it-IT" sz="4000" dirty="0" err="1"/>
              <a:t>Possible</a:t>
            </a:r>
            <a:r>
              <a:rPr lang="it-IT" sz="4000" dirty="0"/>
              <a:t> candidate</a:t>
            </a:r>
            <a:endParaRPr lang="en-GB" sz="4000" dirty="0"/>
          </a:p>
        </p:txBody>
      </p:sp>
    </p:spTree>
    <p:extLst>
      <p:ext uri="{BB962C8B-B14F-4D97-AF65-F5344CB8AC3E}">
        <p14:creationId xmlns:p14="http://schemas.microsoft.com/office/powerpoint/2010/main" val="193929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4D76C32A-329B-0603-F183-9D66A8A7638D}"/>
              </a:ext>
            </a:extLst>
          </p:cNvPr>
          <p:cNvSpPr txBox="1">
            <a:spLocks/>
          </p:cNvSpPr>
          <p:nvPr/>
        </p:nvSpPr>
        <p:spPr>
          <a:xfrm>
            <a:off x="0" y="73210"/>
            <a:ext cx="12192000" cy="111084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4000" b="1" dirty="0"/>
              <a:t>R</a:t>
            </a:r>
            <a:r>
              <a:rPr lang="en-GB" sz="4000" b="1" dirty="0"/>
              <a:t>ESULTS</a:t>
            </a:r>
          </a:p>
        </p:txBody>
      </p:sp>
      <p:sp>
        <p:nvSpPr>
          <p:cNvPr id="9" name="CasellaDiTesto 8">
            <a:extLst>
              <a:ext uri="{FF2B5EF4-FFF2-40B4-BE49-F238E27FC236}">
                <a16:creationId xmlns:a16="http://schemas.microsoft.com/office/drawing/2014/main" id="{221CCCB7-CD57-5811-E870-8C07EDED8066}"/>
              </a:ext>
            </a:extLst>
          </p:cNvPr>
          <p:cNvSpPr txBox="1"/>
          <p:nvPr/>
        </p:nvSpPr>
        <p:spPr>
          <a:xfrm>
            <a:off x="5276946" y="6133525"/>
            <a:ext cx="2279791" cy="584775"/>
          </a:xfrm>
          <a:prstGeom prst="rect">
            <a:avLst/>
          </a:prstGeom>
          <a:noFill/>
        </p:spPr>
        <p:txBody>
          <a:bodyPr wrap="none" rtlCol="0">
            <a:spAutoFit/>
          </a:bodyPr>
          <a:lstStyle/>
          <a:p>
            <a:r>
              <a:rPr lang="it-IT" sz="3200" b="1" dirty="0"/>
              <a:t>3 EVENTS!</a:t>
            </a:r>
            <a:endParaRPr lang="en-GB" sz="3200" b="1" dirty="0"/>
          </a:p>
        </p:txBody>
      </p:sp>
      <p:pic>
        <p:nvPicPr>
          <p:cNvPr id="3" name="Immagine 2" descr="Immagine che contiene grafico&#10;&#10;Descrizione generata automaticamente">
            <a:extLst>
              <a:ext uri="{FF2B5EF4-FFF2-40B4-BE49-F238E27FC236}">
                <a16:creationId xmlns:a16="http://schemas.microsoft.com/office/drawing/2014/main" id="{4ED816F0-9FFD-68FC-C4CA-FB686142C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7018" y="1538901"/>
            <a:ext cx="5087350" cy="4239458"/>
          </a:xfrm>
          <a:prstGeom prst="rect">
            <a:avLst/>
          </a:prstGeom>
        </p:spPr>
      </p:pic>
      <p:pic>
        <p:nvPicPr>
          <p:cNvPr id="11" name="Immagine 10" descr="Immagine che contiene grafico&#10;&#10;Descrizione generata automaticamente">
            <a:extLst>
              <a:ext uri="{FF2B5EF4-FFF2-40B4-BE49-F238E27FC236}">
                <a16:creationId xmlns:a16="http://schemas.microsoft.com/office/drawing/2014/main" id="{71F2DAF8-360E-CA5A-0DD4-863728287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807" y="1539222"/>
            <a:ext cx="5087349" cy="4239458"/>
          </a:xfrm>
          <a:prstGeom prst="rect">
            <a:avLst/>
          </a:prstGeom>
        </p:spPr>
      </p:pic>
      <p:sp>
        <p:nvSpPr>
          <p:cNvPr id="7" name="CasellaDiTesto 6">
            <a:extLst>
              <a:ext uri="{FF2B5EF4-FFF2-40B4-BE49-F238E27FC236}">
                <a16:creationId xmlns:a16="http://schemas.microsoft.com/office/drawing/2014/main" id="{944200F5-FC93-F08F-EE53-4A858ADA4B22}"/>
              </a:ext>
            </a:extLst>
          </p:cNvPr>
          <p:cNvSpPr txBox="1"/>
          <p:nvPr/>
        </p:nvSpPr>
        <p:spPr>
          <a:xfrm>
            <a:off x="703095" y="999390"/>
            <a:ext cx="1483098" cy="369332"/>
          </a:xfrm>
          <a:prstGeom prst="rect">
            <a:avLst/>
          </a:prstGeom>
          <a:noFill/>
        </p:spPr>
        <p:txBody>
          <a:bodyPr wrap="none" rtlCol="0">
            <a:spAutoFit/>
          </a:bodyPr>
          <a:lstStyle/>
          <a:p>
            <a:r>
              <a:rPr lang="it-IT" b="1" dirty="0"/>
              <a:t>BARGHINI </a:t>
            </a:r>
            <a:endParaRPr lang="en-GB" b="1" dirty="0"/>
          </a:p>
        </p:txBody>
      </p:sp>
      <p:sp>
        <p:nvSpPr>
          <p:cNvPr id="5" name="CasellaDiTesto 4">
            <a:extLst>
              <a:ext uri="{FF2B5EF4-FFF2-40B4-BE49-F238E27FC236}">
                <a16:creationId xmlns:a16="http://schemas.microsoft.com/office/drawing/2014/main" id="{FE2EACEB-CA03-C529-400E-81CEC25ECBF1}"/>
              </a:ext>
            </a:extLst>
          </p:cNvPr>
          <p:cNvSpPr txBox="1"/>
          <p:nvPr/>
        </p:nvSpPr>
        <p:spPr>
          <a:xfrm>
            <a:off x="9628422" y="1001441"/>
            <a:ext cx="1875770" cy="369332"/>
          </a:xfrm>
          <a:prstGeom prst="rect">
            <a:avLst/>
          </a:prstGeom>
          <a:noFill/>
        </p:spPr>
        <p:txBody>
          <a:bodyPr wrap="none" rtlCol="0">
            <a:spAutoFit/>
          </a:bodyPr>
          <a:lstStyle/>
          <a:p>
            <a:pPr algn="r"/>
            <a:r>
              <a:rPr lang="it-IT" b="1" dirty="0"/>
              <a:t>PIOTROWSKY </a:t>
            </a:r>
            <a:endParaRPr lang="en-GB" b="1" dirty="0"/>
          </a:p>
        </p:txBody>
      </p:sp>
      <p:sp>
        <p:nvSpPr>
          <p:cNvPr id="2" name="Segnaposto numero diapositiva 1">
            <a:extLst>
              <a:ext uri="{FF2B5EF4-FFF2-40B4-BE49-F238E27FC236}">
                <a16:creationId xmlns:a16="http://schemas.microsoft.com/office/drawing/2014/main" id="{8C642A15-7E7F-4338-7100-9C5B12A1E619}"/>
              </a:ext>
            </a:extLst>
          </p:cNvPr>
          <p:cNvSpPr>
            <a:spLocks noGrp="1"/>
          </p:cNvSpPr>
          <p:nvPr>
            <p:ph type="sldNum" sz="quarter" idx="12"/>
          </p:nvPr>
        </p:nvSpPr>
        <p:spPr>
          <a:xfrm>
            <a:off x="11196735" y="6502536"/>
            <a:ext cx="995266" cy="355464"/>
          </a:xfrm>
        </p:spPr>
        <p:txBody>
          <a:bodyPr/>
          <a:lstStyle/>
          <a:p>
            <a:fld id="{0304DE6A-51A3-4EA9-A947-A65B51707A19}" type="slidenum">
              <a:rPr lang="en-GB" sz="1600" smtClean="0"/>
              <a:t>52</a:t>
            </a:fld>
            <a:endParaRPr lang="en-GB" sz="1600" dirty="0"/>
          </a:p>
        </p:txBody>
      </p:sp>
    </p:spTree>
    <p:extLst>
      <p:ext uri="{BB962C8B-B14F-4D97-AF65-F5344CB8AC3E}">
        <p14:creationId xmlns:p14="http://schemas.microsoft.com/office/powerpoint/2010/main" val="1543268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diagramma&#10;&#10;Descrizione generata automaticamente">
            <a:extLst>
              <a:ext uri="{FF2B5EF4-FFF2-40B4-BE49-F238E27FC236}">
                <a16:creationId xmlns:a16="http://schemas.microsoft.com/office/drawing/2014/main" id="{F901ED0B-6F30-D12E-2F6F-710AA86EC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98" y="729939"/>
            <a:ext cx="3780696" cy="3498756"/>
          </a:xfrm>
          <a:prstGeom prst="rect">
            <a:avLst/>
          </a:prstGeom>
        </p:spPr>
      </p:pic>
      <p:pic>
        <p:nvPicPr>
          <p:cNvPr id="5" name="Immagine 4" descr="Immagine che contiene diagramma&#10;&#10;Descrizione generata automaticamente">
            <a:extLst>
              <a:ext uri="{FF2B5EF4-FFF2-40B4-BE49-F238E27FC236}">
                <a16:creationId xmlns:a16="http://schemas.microsoft.com/office/drawing/2014/main" id="{BC893E13-F855-5FC0-74EB-9E92866BE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1975" y="800170"/>
            <a:ext cx="3780696" cy="3498755"/>
          </a:xfrm>
          <a:prstGeom prst="rect">
            <a:avLst/>
          </a:prstGeom>
        </p:spPr>
      </p:pic>
      <p:pic>
        <p:nvPicPr>
          <p:cNvPr id="6" name="Immagine 5" descr="Immagine che contiene diagramma&#10;&#10;Descrizione generata automaticamente">
            <a:extLst>
              <a:ext uri="{FF2B5EF4-FFF2-40B4-BE49-F238E27FC236}">
                <a16:creationId xmlns:a16="http://schemas.microsoft.com/office/drawing/2014/main" id="{80DC60F5-D686-6273-6F01-8526F71153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2856" y="3025629"/>
            <a:ext cx="3780696" cy="3498755"/>
          </a:xfrm>
          <a:prstGeom prst="rect">
            <a:avLst/>
          </a:prstGeom>
        </p:spPr>
      </p:pic>
      <p:sp>
        <p:nvSpPr>
          <p:cNvPr id="7" name="CasellaDiTesto 6">
            <a:extLst>
              <a:ext uri="{FF2B5EF4-FFF2-40B4-BE49-F238E27FC236}">
                <a16:creationId xmlns:a16="http://schemas.microsoft.com/office/drawing/2014/main" id="{14981E07-5E7E-4453-FC65-4083402168DE}"/>
              </a:ext>
            </a:extLst>
          </p:cNvPr>
          <p:cNvSpPr txBox="1"/>
          <p:nvPr/>
        </p:nvSpPr>
        <p:spPr>
          <a:xfrm>
            <a:off x="0" y="4228694"/>
            <a:ext cx="4076757" cy="338554"/>
          </a:xfrm>
          <a:prstGeom prst="rect">
            <a:avLst/>
          </a:prstGeom>
          <a:noFill/>
        </p:spPr>
        <p:txBody>
          <a:bodyPr wrap="none" rtlCol="0">
            <a:spAutoFit/>
          </a:bodyPr>
          <a:lstStyle/>
          <a:p>
            <a:r>
              <a:rPr lang="es-ES" sz="1600" dirty="0"/>
              <a:t>2020_07_28__08_12_10_gtu0016_x42_y27</a:t>
            </a:r>
            <a:endParaRPr lang="en-GB" sz="1600" dirty="0"/>
          </a:p>
        </p:txBody>
      </p:sp>
      <p:sp>
        <p:nvSpPr>
          <p:cNvPr id="8" name="CasellaDiTesto 7">
            <a:extLst>
              <a:ext uri="{FF2B5EF4-FFF2-40B4-BE49-F238E27FC236}">
                <a16:creationId xmlns:a16="http://schemas.microsoft.com/office/drawing/2014/main" id="{11AF199C-83B1-87C8-01B6-8784627F6ADE}"/>
              </a:ext>
            </a:extLst>
          </p:cNvPr>
          <p:cNvSpPr txBox="1"/>
          <p:nvPr/>
        </p:nvSpPr>
        <p:spPr>
          <a:xfrm>
            <a:off x="7993945" y="4326917"/>
            <a:ext cx="4076757" cy="584775"/>
          </a:xfrm>
          <a:prstGeom prst="rect">
            <a:avLst/>
          </a:prstGeom>
          <a:noFill/>
        </p:spPr>
        <p:txBody>
          <a:bodyPr wrap="none" rtlCol="0">
            <a:spAutoFit/>
          </a:bodyPr>
          <a:lstStyle/>
          <a:p>
            <a:r>
              <a:rPr lang="es-ES" sz="1600" dirty="0"/>
              <a:t>2021_01_16__07_21_05_gtu2888_x01_y24</a:t>
            </a:r>
          </a:p>
          <a:p>
            <a:endParaRPr lang="en-GB" sz="1600" dirty="0"/>
          </a:p>
        </p:txBody>
      </p:sp>
      <p:sp>
        <p:nvSpPr>
          <p:cNvPr id="9" name="CasellaDiTesto 8">
            <a:extLst>
              <a:ext uri="{FF2B5EF4-FFF2-40B4-BE49-F238E27FC236}">
                <a16:creationId xmlns:a16="http://schemas.microsoft.com/office/drawing/2014/main" id="{C59EA9C7-9CC1-327D-0010-F7001FBC0800}"/>
              </a:ext>
            </a:extLst>
          </p:cNvPr>
          <p:cNvSpPr txBox="1"/>
          <p:nvPr/>
        </p:nvSpPr>
        <p:spPr>
          <a:xfrm>
            <a:off x="4072856" y="6519446"/>
            <a:ext cx="4076757" cy="338554"/>
          </a:xfrm>
          <a:prstGeom prst="rect">
            <a:avLst/>
          </a:prstGeom>
          <a:noFill/>
        </p:spPr>
        <p:txBody>
          <a:bodyPr wrap="none" rtlCol="0">
            <a:spAutoFit/>
          </a:bodyPr>
          <a:lstStyle/>
          <a:p>
            <a:r>
              <a:rPr lang="es-ES" sz="1600" dirty="0"/>
              <a:t>2020_05_25__23_54_13_gtu1442_x00_y30</a:t>
            </a:r>
            <a:endParaRPr lang="en-GB" sz="1600" dirty="0"/>
          </a:p>
        </p:txBody>
      </p:sp>
      <p:sp>
        <p:nvSpPr>
          <p:cNvPr id="10" name="Titolo 1">
            <a:extLst>
              <a:ext uri="{FF2B5EF4-FFF2-40B4-BE49-F238E27FC236}">
                <a16:creationId xmlns:a16="http://schemas.microsoft.com/office/drawing/2014/main" id="{04940255-E358-F738-B166-3B688190D017}"/>
              </a:ext>
            </a:extLst>
          </p:cNvPr>
          <p:cNvSpPr txBox="1">
            <a:spLocks/>
          </p:cNvSpPr>
          <p:nvPr/>
        </p:nvSpPr>
        <p:spPr>
          <a:xfrm>
            <a:off x="650892" y="-144775"/>
            <a:ext cx="10890217" cy="87471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it-IT" sz="4000" dirty="0" err="1"/>
              <a:t>Possible</a:t>
            </a:r>
            <a:r>
              <a:rPr lang="it-IT" sz="4000" dirty="0"/>
              <a:t> </a:t>
            </a:r>
            <a:r>
              <a:rPr lang="it-IT" sz="4000" dirty="0" err="1"/>
              <a:t>candidates</a:t>
            </a:r>
            <a:endParaRPr lang="en-GB" sz="4000" dirty="0"/>
          </a:p>
        </p:txBody>
      </p:sp>
      <p:sp>
        <p:nvSpPr>
          <p:cNvPr id="11" name="CasellaDiTesto 10">
            <a:extLst>
              <a:ext uri="{FF2B5EF4-FFF2-40B4-BE49-F238E27FC236}">
                <a16:creationId xmlns:a16="http://schemas.microsoft.com/office/drawing/2014/main" id="{BECF9FA3-663B-15C4-0AD6-2206F73A7BE7}"/>
              </a:ext>
            </a:extLst>
          </p:cNvPr>
          <p:cNvSpPr txBox="1"/>
          <p:nvPr/>
        </p:nvSpPr>
        <p:spPr>
          <a:xfrm>
            <a:off x="44401" y="391386"/>
            <a:ext cx="1159292" cy="369332"/>
          </a:xfrm>
          <a:prstGeom prst="rect">
            <a:avLst/>
          </a:prstGeom>
          <a:noFill/>
        </p:spPr>
        <p:txBody>
          <a:bodyPr wrap="none" rtlCol="0">
            <a:spAutoFit/>
          </a:bodyPr>
          <a:lstStyle/>
          <a:p>
            <a:r>
              <a:rPr lang="it-IT" dirty="0"/>
              <a:t>Common</a:t>
            </a:r>
            <a:endParaRPr lang="en-GB" dirty="0"/>
          </a:p>
        </p:txBody>
      </p:sp>
      <p:sp>
        <p:nvSpPr>
          <p:cNvPr id="12" name="CasellaDiTesto 11">
            <a:extLst>
              <a:ext uri="{FF2B5EF4-FFF2-40B4-BE49-F238E27FC236}">
                <a16:creationId xmlns:a16="http://schemas.microsoft.com/office/drawing/2014/main" id="{AF29ED0B-1AFC-36DF-8479-B90B5425363D}"/>
              </a:ext>
            </a:extLst>
          </p:cNvPr>
          <p:cNvSpPr txBox="1"/>
          <p:nvPr/>
        </p:nvSpPr>
        <p:spPr>
          <a:xfrm>
            <a:off x="9452677" y="465713"/>
            <a:ext cx="1159292" cy="369332"/>
          </a:xfrm>
          <a:prstGeom prst="rect">
            <a:avLst/>
          </a:prstGeom>
          <a:noFill/>
        </p:spPr>
        <p:txBody>
          <a:bodyPr wrap="none" rtlCol="0">
            <a:spAutoFit/>
          </a:bodyPr>
          <a:lstStyle/>
          <a:p>
            <a:r>
              <a:rPr lang="it-IT" dirty="0"/>
              <a:t>Common</a:t>
            </a:r>
            <a:endParaRPr lang="en-GB" dirty="0"/>
          </a:p>
        </p:txBody>
      </p:sp>
      <p:sp>
        <p:nvSpPr>
          <p:cNvPr id="13" name="CasellaDiTesto 12">
            <a:extLst>
              <a:ext uri="{FF2B5EF4-FFF2-40B4-BE49-F238E27FC236}">
                <a16:creationId xmlns:a16="http://schemas.microsoft.com/office/drawing/2014/main" id="{AA90602D-4DA5-9321-4B90-0E449B56BAD7}"/>
              </a:ext>
            </a:extLst>
          </p:cNvPr>
          <p:cNvSpPr txBox="1"/>
          <p:nvPr/>
        </p:nvSpPr>
        <p:spPr>
          <a:xfrm>
            <a:off x="5293886" y="2651357"/>
            <a:ext cx="1338636" cy="369332"/>
          </a:xfrm>
          <a:prstGeom prst="rect">
            <a:avLst/>
          </a:prstGeom>
          <a:noFill/>
        </p:spPr>
        <p:txBody>
          <a:bodyPr wrap="none" rtlCol="0">
            <a:spAutoFit/>
          </a:bodyPr>
          <a:lstStyle/>
          <a:p>
            <a:pPr algn="r"/>
            <a:r>
              <a:rPr lang="it-IT" dirty="0" err="1"/>
              <a:t>Piotrowsky</a:t>
            </a:r>
            <a:endParaRPr lang="en-GB" dirty="0"/>
          </a:p>
        </p:txBody>
      </p:sp>
      <p:sp>
        <p:nvSpPr>
          <p:cNvPr id="3" name="Segnaposto numero diapositiva 2">
            <a:extLst>
              <a:ext uri="{FF2B5EF4-FFF2-40B4-BE49-F238E27FC236}">
                <a16:creationId xmlns:a16="http://schemas.microsoft.com/office/drawing/2014/main" id="{B1332D1E-C061-9916-AC2C-61A07663A2FA}"/>
              </a:ext>
            </a:extLst>
          </p:cNvPr>
          <p:cNvSpPr>
            <a:spLocks noGrp="1"/>
          </p:cNvSpPr>
          <p:nvPr>
            <p:ph type="sldNum" sz="quarter" idx="12"/>
          </p:nvPr>
        </p:nvSpPr>
        <p:spPr>
          <a:xfrm>
            <a:off x="11438455" y="6492875"/>
            <a:ext cx="753545" cy="365125"/>
          </a:xfrm>
        </p:spPr>
        <p:txBody>
          <a:bodyPr/>
          <a:lstStyle/>
          <a:p>
            <a:fld id="{9D350B63-72CF-48D3-A76F-495A3E83AC06}" type="slidenum">
              <a:rPr lang="en-GB" sz="1600" smtClean="0"/>
              <a:t>53</a:t>
            </a:fld>
            <a:endParaRPr lang="en-GB" sz="1600"/>
          </a:p>
        </p:txBody>
      </p:sp>
    </p:spTree>
    <p:extLst>
      <p:ext uri="{BB962C8B-B14F-4D97-AF65-F5344CB8AC3E}">
        <p14:creationId xmlns:p14="http://schemas.microsoft.com/office/powerpoint/2010/main" val="386973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C0202A2-E055-50B3-A55C-D6A055B899F7}"/>
              </a:ext>
            </a:extLst>
          </p:cNvPr>
          <p:cNvSpPr>
            <a:spLocks noGrp="1"/>
          </p:cNvSpPr>
          <p:nvPr>
            <p:ph type="sldNum" sz="quarter" idx="12"/>
          </p:nvPr>
        </p:nvSpPr>
        <p:spPr>
          <a:xfrm>
            <a:off x="11318033" y="6578600"/>
            <a:ext cx="873967" cy="279400"/>
          </a:xfrm>
        </p:spPr>
        <p:txBody>
          <a:bodyPr/>
          <a:lstStyle/>
          <a:p>
            <a:fld id="{0304DE6A-51A3-4EA9-A947-A65B51707A19}" type="slidenum">
              <a:rPr lang="en-GB" sz="1600" smtClean="0"/>
              <a:t>54</a:t>
            </a:fld>
            <a:endParaRPr lang="en-GB" sz="1600" dirty="0"/>
          </a:p>
        </p:txBody>
      </p:sp>
      <p:pic>
        <p:nvPicPr>
          <p:cNvPr id="10" name="Immagine 9" descr="Immagine che contiene grafico&#10;&#10;Descrizione generata automaticamente">
            <a:extLst>
              <a:ext uri="{FF2B5EF4-FFF2-40B4-BE49-F238E27FC236}">
                <a16:creationId xmlns:a16="http://schemas.microsoft.com/office/drawing/2014/main" id="{BF6E2D9D-FC06-55B4-B18E-1DFFB14EF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6169" y="1750357"/>
            <a:ext cx="5455277" cy="3978278"/>
          </a:xfrm>
          <a:prstGeom prst="rect">
            <a:avLst/>
          </a:prstGeom>
        </p:spPr>
      </p:pic>
      <p:pic>
        <p:nvPicPr>
          <p:cNvPr id="12" name="Immagine 11">
            <a:extLst>
              <a:ext uri="{FF2B5EF4-FFF2-40B4-BE49-F238E27FC236}">
                <a16:creationId xmlns:a16="http://schemas.microsoft.com/office/drawing/2014/main" id="{88DCA5DF-D03A-602A-2207-50771C221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54" y="1750358"/>
            <a:ext cx="5455277" cy="3978277"/>
          </a:xfrm>
          <a:prstGeom prst="rect">
            <a:avLst/>
          </a:prstGeom>
        </p:spPr>
      </p:pic>
      <p:sp>
        <p:nvSpPr>
          <p:cNvPr id="13" name="Titolo 1">
            <a:extLst>
              <a:ext uri="{FF2B5EF4-FFF2-40B4-BE49-F238E27FC236}">
                <a16:creationId xmlns:a16="http://schemas.microsoft.com/office/drawing/2014/main" id="{B3D4B25D-7677-ED2F-7AD2-CAB41CF46EBA}"/>
              </a:ext>
            </a:extLst>
          </p:cNvPr>
          <p:cNvSpPr txBox="1">
            <a:spLocks/>
          </p:cNvSpPr>
          <p:nvPr/>
        </p:nvSpPr>
        <p:spPr>
          <a:xfrm>
            <a:off x="1024414" y="817028"/>
            <a:ext cx="4667558" cy="874713"/>
          </a:xfrm>
          <a:prstGeom prst="rect">
            <a:avLst/>
          </a:prstGeom>
          <a:effectLst/>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4000" dirty="0"/>
              <a:t>First Common </a:t>
            </a:r>
            <a:r>
              <a:rPr lang="it-IT" sz="4000" dirty="0" err="1"/>
              <a:t>Possible</a:t>
            </a:r>
            <a:r>
              <a:rPr lang="it-IT" sz="4000" dirty="0"/>
              <a:t> candidate</a:t>
            </a:r>
            <a:endParaRPr lang="en-GB" sz="4000" dirty="0"/>
          </a:p>
        </p:txBody>
      </p:sp>
      <p:sp>
        <p:nvSpPr>
          <p:cNvPr id="14" name="CasellaDiTesto 13">
            <a:extLst>
              <a:ext uri="{FF2B5EF4-FFF2-40B4-BE49-F238E27FC236}">
                <a16:creationId xmlns:a16="http://schemas.microsoft.com/office/drawing/2014/main" id="{CC018CFE-FEE9-2EDD-5474-F8DDBC52AFE2}"/>
              </a:ext>
            </a:extLst>
          </p:cNvPr>
          <p:cNvSpPr txBox="1"/>
          <p:nvPr/>
        </p:nvSpPr>
        <p:spPr>
          <a:xfrm>
            <a:off x="996821" y="5787252"/>
            <a:ext cx="4107215" cy="369332"/>
          </a:xfrm>
          <a:prstGeom prst="rect">
            <a:avLst/>
          </a:prstGeom>
          <a:noFill/>
        </p:spPr>
        <p:txBody>
          <a:bodyPr wrap="none" rtlCol="0">
            <a:spAutoFit/>
          </a:bodyPr>
          <a:lstStyle/>
          <a:p>
            <a:r>
              <a:rPr lang="es-ES" dirty="0"/>
              <a:t>2020_07_28__08_12_10_gtu0016_x42_y27</a:t>
            </a:r>
            <a:endParaRPr lang="en-GB" dirty="0"/>
          </a:p>
        </p:txBody>
      </p:sp>
      <p:sp>
        <p:nvSpPr>
          <p:cNvPr id="15" name="Titolo 1">
            <a:extLst>
              <a:ext uri="{FF2B5EF4-FFF2-40B4-BE49-F238E27FC236}">
                <a16:creationId xmlns:a16="http://schemas.microsoft.com/office/drawing/2014/main" id="{C748F962-E319-889F-880F-97839EF0DBB1}"/>
              </a:ext>
            </a:extLst>
          </p:cNvPr>
          <p:cNvSpPr txBox="1">
            <a:spLocks/>
          </p:cNvSpPr>
          <p:nvPr/>
        </p:nvSpPr>
        <p:spPr>
          <a:xfrm>
            <a:off x="6500030" y="817027"/>
            <a:ext cx="4667558" cy="874713"/>
          </a:xfrm>
          <a:prstGeom prst="rect">
            <a:avLst/>
          </a:prstGeom>
          <a:effectLst/>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4000" dirty="0"/>
              <a:t>Second Common </a:t>
            </a:r>
            <a:r>
              <a:rPr lang="it-IT" sz="4000" dirty="0" err="1"/>
              <a:t>Possible</a:t>
            </a:r>
            <a:r>
              <a:rPr lang="it-IT" sz="4000" dirty="0"/>
              <a:t> candidate</a:t>
            </a:r>
            <a:endParaRPr lang="en-GB" sz="4000" dirty="0"/>
          </a:p>
        </p:txBody>
      </p:sp>
      <p:sp>
        <p:nvSpPr>
          <p:cNvPr id="16" name="CasellaDiTesto 15">
            <a:extLst>
              <a:ext uri="{FF2B5EF4-FFF2-40B4-BE49-F238E27FC236}">
                <a16:creationId xmlns:a16="http://schemas.microsoft.com/office/drawing/2014/main" id="{430791C0-32DE-0BDC-9455-AC34CA280ED4}"/>
              </a:ext>
            </a:extLst>
          </p:cNvPr>
          <p:cNvSpPr txBox="1"/>
          <p:nvPr/>
        </p:nvSpPr>
        <p:spPr>
          <a:xfrm>
            <a:off x="6987758" y="5771490"/>
            <a:ext cx="4573688" cy="646331"/>
          </a:xfrm>
          <a:prstGeom prst="rect">
            <a:avLst/>
          </a:prstGeom>
          <a:noFill/>
        </p:spPr>
        <p:txBody>
          <a:bodyPr wrap="none" rtlCol="0">
            <a:spAutoFit/>
          </a:bodyPr>
          <a:lstStyle/>
          <a:p>
            <a:r>
              <a:rPr lang="es-ES" dirty="0"/>
              <a:t>2021_01_16__07_21_05_gtu2888_x01_y24</a:t>
            </a:r>
          </a:p>
          <a:p>
            <a:endParaRPr lang="en-GB" dirty="0"/>
          </a:p>
        </p:txBody>
      </p:sp>
      <p:sp>
        <p:nvSpPr>
          <p:cNvPr id="17" name="Ovale 16">
            <a:extLst>
              <a:ext uri="{FF2B5EF4-FFF2-40B4-BE49-F238E27FC236}">
                <a16:creationId xmlns:a16="http://schemas.microsoft.com/office/drawing/2014/main" id="{91D1CBF8-F27D-0984-A9EC-3EFE82CC13E7}"/>
              </a:ext>
            </a:extLst>
          </p:cNvPr>
          <p:cNvSpPr/>
          <p:nvPr/>
        </p:nvSpPr>
        <p:spPr>
          <a:xfrm>
            <a:off x="4708430" y="3321698"/>
            <a:ext cx="746449" cy="5411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a:extLst>
              <a:ext uri="{FF2B5EF4-FFF2-40B4-BE49-F238E27FC236}">
                <a16:creationId xmlns:a16="http://schemas.microsoft.com/office/drawing/2014/main" id="{71FE54CE-942E-7913-715D-AE0C515D1C9E}"/>
              </a:ext>
            </a:extLst>
          </p:cNvPr>
          <p:cNvSpPr/>
          <p:nvPr/>
        </p:nvSpPr>
        <p:spPr>
          <a:xfrm>
            <a:off x="6717622" y="3468908"/>
            <a:ext cx="746449" cy="5411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2429374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1DEB65-FBF3-0387-7534-E02070D9B571}"/>
              </a:ext>
            </a:extLst>
          </p:cNvPr>
          <p:cNvSpPr>
            <a:spLocks noGrp="1"/>
          </p:cNvSpPr>
          <p:nvPr>
            <p:ph type="title"/>
          </p:nvPr>
        </p:nvSpPr>
        <p:spPr>
          <a:xfrm>
            <a:off x="0" y="0"/>
            <a:ext cx="12191999" cy="948573"/>
          </a:xfrm>
        </p:spPr>
        <p:txBody>
          <a:bodyPr/>
          <a:lstStyle/>
          <a:p>
            <a:r>
              <a:rPr lang="en-GB" dirty="0"/>
              <a:t>Objects of Apparent Interstellar Origin</a:t>
            </a:r>
          </a:p>
        </p:txBody>
      </p:sp>
      <p:sp>
        <p:nvSpPr>
          <p:cNvPr id="4" name="Segnaposto numero diapositiva 3">
            <a:extLst>
              <a:ext uri="{FF2B5EF4-FFF2-40B4-BE49-F238E27FC236}">
                <a16:creationId xmlns:a16="http://schemas.microsoft.com/office/drawing/2014/main" id="{7D4C9938-1A4C-760F-3C33-6D99D1A41744}"/>
              </a:ext>
            </a:extLst>
          </p:cNvPr>
          <p:cNvSpPr>
            <a:spLocks noGrp="1"/>
          </p:cNvSpPr>
          <p:nvPr>
            <p:ph type="sldNum" sz="quarter" idx="12"/>
          </p:nvPr>
        </p:nvSpPr>
        <p:spPr>
          <a:xfrm>
            <a:off x="11438455" y="6492875"/>
            <a:ext cx="753545" cy="365125"/>
          </a:xfrm>
        </p:spPr>
        <p:txBody>
          <a:bodyPr/>
          <a:lstStyle/>
          <a:p>
            <a:fld id="{82DEF687-A828-439A-AF0F-CFD58D36A8D4}" type="slidenum">
              <a:rPr lang="en-GB" sz="1600" smtClean="0"/>
              <a:t>6</a:t>
            </a:fld>
            <a:endParaRPr lang="en-GB" sz="1600"/>
          </a:p>
        </p:txBody>
      </p:sp>
      <p:sp>
        <p:nvSpPr>
          <p:cNvPr id="7" name="CasellaDiTesto 6">
            <a:extLst>
              <a:ext uri="{FF2B5EF4-FFF2-40B4-BE49-F238E27FC236}">
                <a16:creationId xmlns:a16="http://schemas.microsoft.com/office/drawing/2014/main" id="{AF7A744A-ECAB-4777-96D3-C9B8DC6B574A}"/>
              </a:ext>
            </a:extLst>
          </p:cNvPr>
          <p:cNvSpPr txBox="1"/>
          <p:nvPr/>
        </p:nvSpPr>
        <p:spPr>
          <a:xfrm>
            <a:off x="171389" y="1213463"/>
            <a:ext cx="7267254" cy="1631216"/>
          </a:xfrm>
          <a:prstGeom prst="rect">
            <a:avLst/>
          </a:prstGeom>
          <a:noFill/>
        </p:spPr>
        <p:txBody>
          <a:bodyPr wrap="square" rtlCol="0">
            <a:spAutoFit/>
          </a:bodyPr>
          <a:lstStyle/>
          <a:p>
            <a:r>
              <a:rPr lang="en-GB" sz="2000" b="1" i="0" dirty="0">
                <a:effectLst/>
                <a:latin typeface="TimesLTStd-Roman"/>
              </a:rPr>
              <a:t>ʻ1I/Oumuamua’</a:t>
            </a:r>
            <a:r>
              <a:rPr lang="en-GB" sz="2000" b="0" i="0" dirty="0">
                <a:effectLst/>
                <a:latin typeface="TimesLTStd-Roman"/>
              </a:rPr>
              <a:t> is the first </a:t>
            </a:r>
            <a:r>
              <a:rPr lang="en-GB" sz="2000" dirty="0">
                <a:latin typeface="TimesLTStd-Roman"/>
              </a:rPr>
              <a:t>interstellar object</a:t>
            </a:r>
            <a:r>
              <a:rPr lang="en-GB" sz="2000" b="0" i="0" dirty="0">
                <a:effectLst/>
                <a:latin typeface="TimesLTStd-Roman"/>
              </a:rPr>
              <a:t> detected passing through the </a:t>
            </a:r>
            <a:r>
              <a:rPr lang="en-GB" sz="2000" dirty="0">
                <a:latin typeface="TimesLTStd-Roman"/>
              </a:rPr>
              <a:t>Solar System</a:t>
            </a:r>
            <a:r>
              <a:rPr lang="en-GB" sz="2000" b="0" i="0" dirty="0">
                <a:effectLst/>
                <a:latin typeface="TimesLTStd-Roman"/>
              </a:rPr>
              <a:t>. </a:t>
            </a:r>
            <a:r>
              <a:rPr lang="en-GB" sz="2000" dirty="0">
                <a:latin typeface="TimesLTStd-Roman"/>
              </a:rPr>
              <a:t>I</a:t>
            </a:r>
            <a:r>
              <a:rPr lang="en-GB" sz="2000" b="0" i="0" dirty="0">
                <a:effectLst/>
                <a:latin typeface="TimesLTStd-Roman"/>
              </a:rPr>
              <a:t>t was discovered by  Robert </a:t>
            </a:r>
            <a:r>
              <a:rPr lang="en-GB" sz="2000" b="0" i="0" dirty="0" err="1">
                <a:effectLst/>
                <a:latin typeface="TimesLTStd-Roman"/>
              </a:rPr>
              <a:t>Weryk</a:t>
            </a:r>
            <a:r>
              <a:rPr lang="en-GB" sz="2000" b="0" i="0" dirty="0">
                <a:effectLst/>
                <a:latin typeface="TimesLTStd-Roman"/>
              </a:rPr>
              <a:t> </a:t>
            </a:r>
            <a:r>
              <a:rPr lang="en-GB" sz="2000" dirty="0">
                <a:latin typeface="TimesLTStd-Roman"/>
              </a:rPr>
              <a:t>using the Pan-STARRS telescope at Haleakala Observatory, Hawaii, on 19 October 2017.</a:t>
            </a:r>
          </a:p>
          <a:p>
            <a:pPr algn="r"/>
            <a:r>
              <a:rPr lang="en-GB" sz="2000" dirty="0">
                <a:latin typeface="TimesLTStd-Roman"/>
              </a:rPr>
              <a:t>100 m &lt; d &lt; 1.000 m</a:t>
            </a:r>
          </a:p>
        </p:txBody>
      </p:sp>
      <p:pic>
        <p:nvPicPr>
          <p:cNvPr id="3" name="Immagine 2" descr="Immagine che contiene cometa, notte, cielo notturno">
            <a:extLst>
              <a:ext uri="{FF2B5EF4-FFF2-40B4-BE49-F238E27FC236}">
                <a16:creationId xmlns:a16="http://schemas.microsoft.com/office/drawing/2014/main" id="{B233BAAC-0058-348A-4F3B-91824F5FA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778" y="3460232"/>
            <a:ext cx="3551238" cy="3240067"/>
          </a:xfrm>
          <a:prstGeom prst="rect">
            <a:avLst/>
          </a:prstGeom>
        </p:spPr>
      </p:pic>
      <p:sp>
        <p:nvSpPr>
          <p:cNvPr id="5" name="Segnaposto contenuto 2">
            <a:extLst>
              <a:ext uri="{FF2B5EF4-FFF2-40B4-BE49-F238E27FC236}">
                <a16:creationId xmlns:a16="http://schemas.microsoft.com/office/drawing/2014/main" id="{0915A055-1449-E95E-EB73-545E0673AC91}"/>
              </a:ext>
            </a:extLst>
          </p:cNvPr>
          <p:cNvSpPr txBox="1">
            <a:spLocks/>
          </p:cNvSpPr>
          <p:nvPr/>
        </p:nvSpPr>
        <p:spPr>
          <a:xfrm>
            <a:off x="3805016" y="3785298"/>
            <a:ext cx="8298425" cy="2915001"/>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buFont typeface="Arial" panose="020B0604020202020204" pitchFamily="34" charset="0"/>
              <a:buNone/>
            </a:pPr>
            <a:r>
              <a:rPr lang="en-GB" b="1" dirty="0">
                <a:effectLst/>
                <a:latin typeface="TimesLTStd-Roman"/>
              </a:rPr>
              <a:t>‘2I/Borisov’ </a:t>
            </a:r>
            <a:r>
              <a:rPr lang="en-GB" dirty="0">
                <a:effectLst/>
                <a:latin typeface="TimesLTStd-Roman"/>
              </a:rPr>
              <a:t>is the first observed rogue comet and the second observed interstellar interloper after ʻOumuamua. It was discovered by the Crimean amateur astronomer and telescope maker </a:t>
            </a:r>
            <a:r>
              <a:rPr lang="en-GB" dirty="0" err="1">
                <a:effectLst/>
                <a:latin typeface="TimesLTStd-Roman"/>
              </a:rPr>
              <a:t>Gennadiy</a:t>
            </a:r>
            <a:r>
              <a:rPr lang="en-GB" dirty="0">
                <a:effectLst/>
                <a:latin typeface="TimesLTStd-Roman"/>
              </a:rPr>
              <a:t> Borisov on 30 August 2019.</a:t>
            </a:r>
          </a:p>
          <a:p>
            <a:pPr marL="0" indent="0">
              <a:buFont typeface="Arial" panose="020B0604020202020204" pitchFamily="34" charset="0"/>
              <a:buNone/>
            </a:pPr>
            <a:endParaRPr lang="en-GB" dirty="0">
              <a:effectLst/>
              <a:latin typeface="TimesLTStd-Roman"/>
            </a:endParaRPr>
          </a:p>
          <a:p>
            <a:pPr marL="0" indent="0">
              <a:buFont typeface="Arial" panose="020B0604020202020204" pitchFamily="34" charset="0"/>
              <a:buNone/>
            </a:pPr>
            <a:br>
              <a:rPr lang="en-GB" dirty="0">
                <a:effectLst/>
                <a:latin typeface="TimesLTStd-Roman"/>
              </a:rPr>
            </a:br>
            <a:r>
              <a:rPr lang="en-GB" dirty="0">
                <a:effectLst/>
                <a:latin typeface="TimesLTStd-Roman"/>
              </a:rPr>
              <a:t>1.4 km &lt; d &lt; 16 km</a:t>
            </a:r>
          </a:p>
          <a:p>
            <a:pPr marL="0" indent="0">
              <a:buFont typeface="Arial" panose="020B0604020202020204" pitchFamily="34" charset="0"/>
              <a:buNone/>
            </a:pPr>
            <a:endParaRPr lang="en-GB" dirty="0">
              <a:latin typeface="TimesLTStd-Roman"/>
            </a:endParaRPr>
          </a:p>
        </p:txBody>
      </p:sp>
      <p:pic>
        <p:nvPicPr>
          <p:cNvPr id="3074" name="Picture 2" descr="Oumuamua's path in our solar system | Space | EarthSky">
            <a:extLst>
              <a:ext uri="{FF2B5EF4-FFF2-40B4-BE49-F238E27FC236}">
                <a16:creationId xmlns:a16="http://schemas.microsoft.com/office/drawing/2014/main" id="{2FE18819-FE32-AD0C-9757-DC92229312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3256" y="773091"/>
            <a:ext cx="4311432" cy="2862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331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68E0C4-018A-80E9-78CD-C2215EB270A1}"/>
              </a:ext>
            </a:extLst>
          </p:cNvPr>
          <p:cNvSpPr>
            <a:spLocks noGrp="1"/>
          </p:cNvSpPr>
          <p:nvPr>
            <p:ph type="title"/>
          </p:nvPr>
        </p:nvSpPr>
        <p:spPr>
          <a:xfrm>
            <a:off x="913795" y="-236512"/>
            <a:ext cx="10353761" cy="1326321"/>
          </a:xfrm>
        </p:spPr>
        <p:txBody>
          <a:bodyPr/>
          <a:lstStyle/>
          <a:p>
            <a:r>
              <a:rPr lang="it-IT" dirty="0" err="1"/>
              <a:t>Nuclearites</a:t>
            </a:r>
            <a:endParaRPr lang="en-GB" dirty="0"/>
          </a:p>
        </p:txBody>
      </p:sp>
      <p:sp>
        <p:nvSpPr>
          <p:cNvPr id="3" name="Segnaposto contenuto 2">
            <a:extLst>
              <a:ext uri="{FF2B5EF4-FFF2-40B4-BE49-F238E27FC236}">
                <a16:creationId xmlns:a16="http://schemas.microsoft.com/office/drawing/2014/main" id="{A6159920-16CA-A623-1645-66C6A2AEF007}"/>
              </a:ext>
            </a:extLst>
          </p:cNvPr>
          <p:cNvSpPr>
            <a:spLocks noGrp="1"/>
          </p:cNvSpPr>
          <p:nvPr>
            <p:ph idx="1"/>
          </p:nvPr>
        </p:nvSpPr>
        <p:spPr>
          <a:xfrm>
            <a:off x="5451973" y="707923"/>
            <a:ext cx="6753662" cy="6150077"/>
          </a:xfrm>
        </p:spPr>
        <p:txBody>
          <a:bodyPr>
            <a:noAutofit/>
          </a:bodyPr>
          <a:lstStyle/>
          <a:p>
            <a:pPr marL="0" indent="0" algn="l">
              <a:buNone/>
            </a:pPr>
            <a:r>
              <a:rPr lang="en-GB" sz="2200" b="0" i="0" u="none" strike="noStrike" baseline="0" dirty="0" err="1">
                <a:latin typeface="TimesLTStd-Roman"/>
              </a:rPr>
              <a:t>Nuclearites</a:t>
            </a:r>
            <a:r>
              <a:rPr lang="en-GB" sz="2200" b="0" i="0" u="none" strike="noStrike" baseline="0" dirty="0">
                <a:latin typeface="TimesLTStd-Roman"/>
              </a:rPr>
              <a:t> are strange quark matter conglomerates that are hypothesized as possible candidates of macroscopic dark matter.</a:t>
            </a:r>
          </a:p>
          <a:p>
            <a:pPr marL="0" indent="0" algn="l">
              <a:buNone/>
            </a:pPr>
            <a:endParaRPr lang="en-GB" sz="2200" dirty="0">
              <a:latin typeface="TimesLTStd-Roman"/>
            </a:endParaRPr>
          </a:p>
          <a:p>
            <a:pPr marL="0" indent="0" algn="l">
              <a:buNone/>
            </a:pPr>
            <a:endParaRPr lang="en-GB" sz="2200" dirty="0">
              <a:latin typeface="TimesLTStd-Roman"/>
            </a:endParaRPr>
          </a:p>
          <a:p>
            <a:pPr marL="0" indent="0" algn="l">
              <a:buNone/>
            </a:pPr>
            <a:endParaRPr lang="en-GB" sz="2200" dirty="0">
              <a:latin typeface="TimesLTStd-Roman"/>
            </a:endParaRPr>
          </a:p>
          <a:p>
            <a:pPr marL="0" indent="0" algn="l">
              <a:buNone/>
            </a:pPr>
            <a:r>
              <a:rPr lang="en-GB" sz="2200" b="0" i="0" u="none" strike="noStrike" baseline="0" dirty="0">
                <a:latin typeface="TimesLTStd-Roman"/>
              </a:rPr>
              <a:t>The original idea was proposed by Witten in 1984 who suggested that </a:t>
            </a:r>
            <a:r>
              <a:rPr lang="en-GB" sz="2200" b="0" i="0" u="none" strike="noStrike" baseline="0" dirty="0">
                <a:solidFill>
                  <a:schemeClr val="accent1"/>
                </a:solidFill>
                <a:latin typeface="TimesLTStd-Roman"/>
              </a:rPr>
              <a:t>s</a:t>
            </a:r>
            <a:r>
              <a:rPr lang="en-GB" sz="2200" b="0" i="0" u="none" strike="noStrike" baseline="0" dirty="0">
                <a:latin typeface="TimesLTStd-Roman"/>
              </a:rPr>
              <a:t>trange </a:t>
            </a:r>
            <a:r>
              <a:rPr lang="en-GB" sz="2200" b="0" i="0" u="none" strike="noStrike" baseline="0" dirty="0">
                <a:solidFill>
                  <a:schemeClr val="accent1"/>
                </a:solidFill>
                <a:latin typeface="TimesLTStd-Roman"/>
              </a:rPr>
              <a:t>q</a:t>
            </a:r>
            <a:r>
              <a:rPr lang="en-GB" sz="2200" b="0" i="0" u="none" strike="noStrike" baseline="0" dirty="0">
                <a:latin typeface="TimesLTStd-Roman"/>
              </a:rPr>
              <a:t>uark </a:t>
            </a:r>
            <a:r>
              <a:rPr lang="en-GB" sz="2200" b="0" i="0" u="none" strike="noStrike" baseline="0" dirty="0">
                <a:solidFill>
                  <a:schemeClr val="accent1"/>
                </a:solidFill>
                <a:latin typeface="TimesLTStd-Roman"/>
              </a:rPr>
              <a:t>m</a:t>
            </a:r>
            <a:r>
              <a:rPr lang="en-GB" sz="2200" b="0" i="0" u="none" strike="noStrike" baseline="0" dirty="0">
                <a:latin typeface="TimesLTStd-Roman"/>
              </a:rPr>
              <a:t>atter (SQM), in the form of macroscopic aggregates of up, down and strange quarks, might be more stable than ordinary matter. Later, De </a:t>
            </a:r>
            <a:r>
              <a:rPr lang="en-GB" sz="2200" b="0" i="0" u="none" strike="noStrike" baseline="0" dirty="0" err="1">
                <a:latin typeface="TimesLTStd-Roman"/>
              </a:rPr>
              <a:t>Rujula</a:t>
            </a:r>
            <a:r>
              <a:rPr lang="en-GB" sz="2200" b="0" i="0" u="none" strike="noStrike" baseline="0" dirty="0">
                <a:latin typeface="TimesLTStd-Roman"/>
              </a:rPr>
              <a:t> and Glashow developed a theoretical description of the interaction with the Earth’s atmosphere of such compact objects, that were named </a:t>
            </a:r>
            <a:r>
              <a:rPr lang="en-GB" sz="2200" b="0" i="1" u="none" strike="noStrike" baseline="0" dirty="0" err="1">
                <a:latin typeface="TimesLTStd-Roman"/>
              </a:rPr>
              <a:t>nuclearites</a:t>
            </a:r>
            <a:r>
              <a:rPr lang="en-GB" sz="2200" b="0" i="0" u="none" strike="noStrike" baseline="0" dirty="0">
                <a:latin typeface="TimesLTStd-Roman"/>
              </a:rPr>
              <a:t>.</a:t>
            </a:r>
            <a:endParaRPr lang="en-GB" sz="2200" dirty="0">
              <a:latin typeface="TimesLTStd-Roman"/>
            </a:endParaRPr>
          </a:p>
        </p:txBody>
      </p:sp>
      <p:sp>
        <p:nvSpPr>
          <p:cNvPr id="4" name="Segnaposto numero diapositiva 3">
            <a:extLst>
              <a:ext uri="{FF2B5EF4-FFF2-40B4-BE49-F238E27FC236}">
                <a16:creationId xmlns:a16="http://schemas.microsoft.com/office/drawing/2014/main" id="{BE5CC0F0-0D45-C532-7D37-118358BBA777}"/>
              </a:ext>
            </a:extLst>
          </p:cNvPr>
          <p:cNvSpPr>
            <a:spLocks noGrp="1"/>
          </p:cNvSpPr>
          <p:nvPr>
            <p:ph type="sldNum" sz="quarter" idx="12"/>
          </p:nvPr>
        </p:nvSpPr>
        <p:spPr>
          <a:xfrm>
            <a:off x="11438455" y="6492875"/>
            <a:ext cx="753545" cy="365125"/>
          </a:xfrm>
        </p:spPr>
        <p:txBody>
          <a:bodyPr/>
          <a:lstStyle/>
          <a:p>
            <a:fld id="{82DEF687-A828-439A-AF0F-CFD58D36A8D4}" type="slidenum">
              <a:rPr lang="en-GB" sz="1600" smtClean="0"/>
              <a:t>7</a:t>
            </a:fld>
            <a:endParaRPr lang="en-GB" sz="1600"/>
          </a:p>
        </p:txBody>
      </p:sp>
      <p:pic>
        <p:nvPicPr>
          <p:cNvPr id="6" name="Picture 2" descr="Ask Ethan: It's Absurd To Think Dark Matter Might Be Made Of Hexaquarks,  Right?">
            <a:extLst>
              <a:ext uri="{FF2B5EF4-FFF2-40B4-BE49-F238E27FC236}">
                <a16:creationId xmlns:a16="http://schemas.microsoft.com/office/drawing/2014/main" id="{7244F3D6-DF6F-29E3-E538-976DFF85A5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06" b="2425"/>
          <a:stretch/>
        </p:blipFill>
        <p:spPr bwMode="auto">
          <a:xfrm>
            <a:off x="-24284" y="707923"/>
            <a:ext cx="5438338" cy="60895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779C82E0-95D4-859A-1903-BA47B9697C82}"/>
              </a:ext>
            </a:extLst>
          </p:cNvPr>
          <p:cNvSpPr txBox="1"/>
          <p:nvPr/>
        </p:nvSpPr>
        <p:spPr>
          <a:xfrm>
            <a:off x="2386959" y="2497189"/>
            <a:ext cx="508872" cy="307777"/>
          </a:xfrm>
          <a:prstGeom prst="rect">
            <a:avLst/>
          </a:prstGeom>
          <a:noFill/>
        </p:spPr>
        <p:txBody>
          <a:bodyPr wrap="square" rtlCol="0">
            <a:spAutoFit/>
          </a:bodyPr>
          <a:lstStyle/>
          <a:p>
            <a:r>
              <a:rPr lang="it-IT" sz="1400" dirty="0">
                <a:solidFill>
                  <a:schemeClr val="bg1"/>
                </a:solidFill>
              </a:rPr>
              <a:t>UP</a:t>
            </a:r>
          </a:p>
        </p:txBody>
      </p:sp>
      <p:sp>
        <p:nvSpPr>
          <p:cNvPr id="8" name="CasellaDiTesto 7">
            <a:extLst>
              <a:ext uri="{FF2B5EF4-FFF2-40B4-BE49-F238E27FC236}">
                <a16:creationId xmlns:a16="http://schemas.microsoft.com/office/drawing/2014/main" id="{D34AA42C-1AE8-D091-0B42-730096C92B88}"/>
              </a:ext>
            </a:extLst>
          </p:cNvPr>
          <p:cNvSpPr txBox="1"/>
          <p:nvPr/>
        </p:nvSpPr>
        <p:spPr>
          <a:xfrm>
            <a:off x="791922" y="3121223"/>
            <a:ext cx="938555" cy="307777"/>
          </a:xfrm>
          <a:prstGeom prst="rect">
            <a:avLst/>
          </a:prstGeom>
          <a:noFill/>
        </p:spPr>
        <p:txBody>
          <a:bodyPr wrap="square" rtlCol="0">
            <a:spAutoFit/>
          </a:bodyPr>
          <a:lstStyle/>
          <a:p>
            <a:r>
              <a:rPr lang="it-IT" sz="1400" dirty="0">
                <a:solidFill>
                  <a:schemeClr val="bg1"/>
                </a:solidFill>
              </a:rPr>
              <a:t>DOWN</a:t>
            </a:r>
          </a:p>
        </p:txBody>
      </p:sp>
      <p:sp>
        <p:nvSpPr>
          <p:cNvPr id="9" name="CasellaDiTesto 8">
            <a:extLst>
              <a:ext uri="{FF2B5EF4-FFF2-40B4-BE49-F238E27FC236}">
                <a16:creationId xmlns:a16="http://schemas.microsoft.com/office/drawing/2014/main" id="{F264D8C8-7ADA-376E-F85B-FDF87B097503}"/>
              </a:ext>
            </a:extLst>
          </p:cNvPr>
          <p:cNvSpPr txBox="1"/>
          <p:nvPr/>
        </p:nvSpPr>
        <p:spPr>
          <a:xfrm>
            <a:off x="3441306" y="2685630"/>
            <a:ext cx="1203779" cy="307777"/>
          </a:xfrm>
          <a:prstGeom prst="rect">
            <a:avLst/>
          </a:prstGeom>
          <a:noFill/>
        </p:spPr>
        <p:txBody>
          <a:bodyPr wrap="square" rtlCol="0">
            <a:spAutoFit/>
          </a:bodyPr>
          <a:lstStyle/>
          <a:p>
            <a:r>
              <a:rPr lang="it-IT" sz="1400" dirty="0">
                <a:solidFill>
                  <a:schemeClr val="bg1"/>
                </a:solidFill>
              </a:rPr>
              <a:t>STRANGE</a:t>
            </a:r>
          </a:p>
        </p:txBody>
      </p:sp>
      <p:sp>
        <p:nvSpPr>
          <p:cNvPr id="10" name="CasellaDiTesto 9">
            <a:extLst>
              <a:ext uri="{FF2B5EF4-FFF2-40B4-BE49-F238E27FC236}">
                <a16:creationId xmlns:a16="http://schemas.microsoft.com/office/drawing/2014/main" id="{0A15F102-9322-DD69-9C08-CC4178E19E98}"/>
              </a:ext>
            </a:extLst>
          </p:cNvPr>
          <p:cNvSpPr txBox="1"/>
          <p:nvPr/>
        </p:nvSpPr>
        <p:spPr>
          <a:xfrm>
            <a:off x="1914532" y="4944735"/>
            <a:ext cx="287893" cy="523220"/>
          </a:xfrm>
          <a:prstGeom prst="rect">
            <a:avLst/>
          </a:prstGeom>
          <a:noFill/>
        </p:spPr>
        <p:txBody>
          <a:bodyPr wrap="square" rtlCol="0">
            <a:spAutoFit/>
          </a:bodyPr>
          <a:lstStyle/>
          <a:p>
            <a:r>
              <a:rPr lang="it-IT" sz="1400" dirty="0">
                <a:solidFill>
                  <a:schemeClr val="bg1"/>
                </a:solidFill>
              </a:rPr>
              <a:t>S</a:t>
            </a:r>
          </a:p>
          <a:p>
            <a:endParaRPr lang="it-IT" sz="1400" dirty="0">
              <a:solidFill>
                <a:schemeClr val="bg1"/>
              </a:solidFill>
            </a:endParaRPr>
          </a:p>
        </p:txBody>
      </p:sp>
      <p:sp>
        <p:nvSpPr>
          <p:cNvPr id="11" name="CasellaDiTesto 10">
            <a:extLst>
              <a:ext uri="{FF2B5EF4-FFF2-40B4-BE49-F238E27FC236}">
                <a16:creationId xmlns:a16="http://schemas.microsoft.com/office/drawing/2014/main" id="{3BE55C73-9904-5727-0B65-C97AEF459DD3}"/>
              </a:ext>
            </a:extLst>
          </p:cNvPr>
          <p:cNvSpPr txBox="1"/>
          <p:nvPr/>
        </p:nvSpPr>
        <p:spPr>
          <a:xfrm>
            <a:off x="4226394" y="4288633"/>
            <a:ext cx="369530" cy="307777"/>
          </a:xfrm>
          <a:prstGeom prst="rect">
            <a:avLst/>
          </a:prstGeom>
          <a:noFill/>
        </p:spPr>
        <p:txBody>
          <a:bodyPr wrap="square" rtlCol="0">
            <a:spAutoFit/>
          </a:bodyPr>
          <a:lstStyle/>
          <a:p>
            <a:r>
              <a:rPr lang="it-IT" sz="1400" dirty="0">
                <a:solidFill>
                  <a:schemeClr val="bg1"/>
                </a:solidFill>
              </a:rPr>
              <a:t>D</a:t>
            </a:r>
          </a:p>
        </p:txBody>
      </p:sp>
      <p:sp>
        <p:nvSpPr>
          <p:cNvPr id="12" name="CasellaDiTesto 11">
            <a:extLst>
              <a:ext uri="{FF2B5EF4-FFF2-40B4-BE49-F238E27FC236}">
                <a16:creationId xmlns:a16="http://schemas.microsoft.com/office/drawing/2014/main" id="{D1AD594D-5E10-1CFF-48CB-04B444980E0F}"/>
              </a:ext>
            </a:extLst>
          </p:cNvPr>
          <p:cNvSpPr txBox="1"/>
          <p:nvPr/>
        </p:nvSpPr>
        <p:spPr>
          <a:xfrm>
            <a:off x="2641395" y="4423687"/>
            <a:ext cx="374959" cy="307777"/>
          </a:xfrm>
          <a:prstGeom prst="rect">
            <a:avLst/>
          </a:prstGeom>
          <a:noFill/>
        </p:spPr>
        <p:txBody>
          <a:bodyPr wrap="square" rtlCol="0">
            <a:spAutoFit/>
          </a:bodyPr>
          <a:lstStyle/>
          <a:p>
            <a:r>
              <a:rPr lang="it-IT" sz="1400" dirty="0">
                <a:solidFill>
                  <a:schemeClr val="bg1"/>
                </a:solidFill>
              </a:rPr>
              <a:t>U</a:t>
            </a:r>
          </a:p>
        </p:txBody>
      </p:sp>
      <p:pic>
        <p:nvPicPr>
          <p:cNvPr id="13" name="Immagine 12">
            <a:extLst>
              <a:ext uri="{FF2B5EF4-FFF2-40B4-BE49-F238E27FC236}">
                <a16:creationId xmlns:a16="http://schemas.microsoft.com/office/drawing/2014/main" id="{76E4CC34-97F5-D3A8-9EF4-52629F278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5297" y="1906799"/>
            <a:ext cx="2567709" cy="1557662"/>
          </a:xfrm>
          <a:prstGeom prst="rect">
            <a:avLst/>
          </a:prstGeom>
        </p:spPr>
      </p:pic>
    </p:spTree>
    <p:extLst>
      <p:ext uri="{BB962C8B-B14F-4D97-AF65-F5344CB8AC3E}">
        <p14:creationId xmlns:p14="http://schemas.microsoft.com/office/powerpoint/2010/main" val="11033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A3C07D-F6BD-128E-45CB-525B2B31F0AF}"/>
              </a:ext>
            </a:extLst>
          </p:cNvPr>
          <p:cNvSpPr>
            <a:spLocks noGrp="1"/>
          </p:cNvSpPr>
          <p:nvPr>
            <p:ph type="title"/>
          </p:nvPr>
        </p:nvSpPr>
        <p:spPr>
          <a:xfrm>
            <a:off x="919119" y="0"/>
            <a:ext cx="10353761" cy="1039733"/>
          </a:xfrm>
        </p:spPr>
        <p:txBody>
          <a:bodyPr/>
          <a:lstStyle/>
          <a:p>
            <a:r>
              <a:rPr lang="it-IT" dirty="0" err="1"/>
              <a:t>NUCLEArites</a:t>
            </a:r>
            <a:r>
              <a:rPr lang="it-IT" dirty="0"/>
              <a:t> </a:t>
            </a:r>
            <a:r>
              <a:rPr lang="it-IT" dirty="0" err="1"/>
              <a:t>properties</a:t>
            </a:r>
            <a:endParaRPr lang="en-GB" dirty="0"/>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9FF424DF-1D99-63A1-1D40-E7B4AA12F22A}"/>
                  </a:ext>
                </a:extLst>
              </p:cNvPr>
              <p:cNvSpPr>
                <a:spLocks noGrp="1"/>
              </p:cNvSpPr>
              <p:nvPr>
                <p:ph idx="1"/>
              </p:nvPr>
            </p:nvSpPr>
            <p:spPr>
              <a:xfrm>
                <a:off x="160249" y="1039733"/>
                <a:ext cx="11923596" cy="5547879"/>
              </a:xfrm>
            </p:spPr>
            <p:txBody>
              <a:bodyPr>
                <a:normAutofit/>
              </a:bodyPr>
              <a:lstStyle/>
              <a:p>
                <a:pPr marL="0" indent="0" algn="l">
                  <a:buNone/>
                </a:pPr>
                <a:r>
                  <a:rPr lang="en-GB" sz="2200" b="0" i="0" u="none" strike="noStrike" baseline="0" dirty="0">
                    <a:latin typeface="TimesLTStd-Roman"/>
                  </a:rPr>
                  <a:t>Main characteristics: </a:t>
                </a:r>
              </a:p>
              <a:p>
                <a:r>
                  <a:rPr lang="en-GB" sz="2200" b="0" i="0" u="none" strike="noStrike" baseline="0" dirty="0">
                    <a:latin typeface="TimesLTStd-Roman"/>
                  </a:rPr>
                  <a:t>Typical speed: 250 km/s, that is the typical rotation speed of the Galaxy and does not consider the Earth motion.</a:t>
                </a:r>
              </a:p>
              <a:p>
                <a:r>
                  <a:rPr lang="en-GB" sz="2200" dirty="0">
                    <a:latin typeface="TimesLTStd-Roman"/>
                  </a:rPr>
                  <a:t>L</a:t>
                </a:r>
                <a:r>
                  <a:rPr lang="en-GB" sz="2200" b="0" i="0" u="none" strike="noStrike" baseline="0" dirty="0">
                    <a:latin typeface="TimesLTStd-Roman"/>
                  </a:rPr>
                  <a:t>ose energy via quasi-elastic</a:t>
                </a:r>
                <a:r>
                  <a:rPr lang="en-GB" sz="2200" dirty="0">
                    <a:latin typeface="TimesLTStd-Roman"/>
                  </a:rPr>
                  <a:t> </a:t>
                </a:r>
                <a:r>
                  <a:rPr lang="en-GB" sz="2200" b="0" i="0" u="none" strike="noStrike" baseline="0" dirty="0">
                    <a:latin typeface="TimesLTStd-Roman"/>
                  </a:rPr>
                  <a:t>collisions with the molecules of the medium and subsequently forming an expanding thermal cylindrical shock wave and convert part of their energy into visible light:</a:t>
                </a:r>
              </a:p>
              <a:p>
                <a:pPr marL="0" indent="0">
                  <a:buNone/>
                </a:pPr>
                <a:r>
                  <a:rPr lang="en-GB" sz="2200" dirty="0">
                    <a:latin typeface="TimesLTStd-Roman"/>
                  </a:rPr>
                  <a:t>   </a:t>
                </a:r>
                <a14:m>
                  <m:oMath xmlns:m="http://schemas.openxmlformats.org/officeDocument/2006/math">
                    <m:f>
                      <m:fPr>
                        <m:ctrlPr>
                          <a:rPr lang="it-IT" sz="2200" i="1" smtClean="0">
                            <a:latin typeface="Cambria Math" panose="02040503050406030204" pitchFamily="18" charset="0"/>
                          </a:rPr>
                        </m:ctrlPr>
                      </m:fPr>
                      <m:num>
                        <m:r>
                          <a:rPr lang="it-IT" sz="2200" b="0" i="1" smtClean="0">
                            <a:latin typeface="Cambria Math" panose="02040503050406030204" pitchFamily="18" charset="0"/>
                          </a:rPr>
                          <m:t>𝑑𝐸</m:t>
                        </m:r>
                      </m:num>
                      <m:den>
                        <m:r>
                          <a:rPr lang="it-IT" sz="2200" b="0" i="1" smtClean="0">
                            <a:latin typeface="Cambria Math" panose="02040503050406030204" pitchFamily="18" charset="0"/>
                          </a:rPr>
                          <m:t>𝑑𝑥</m:t>
                        </m:r>
                      </m:den>
                    </m:f>
                    <m:r>
                      <a:rPr lang="it-IT" sz="2200" i="1" smtClean="0">
                        <a:latin typeface="Cambria Math" panose="02040503050406030204" pitchFamily="18" charset="0"/>
                        <a:ea typeface="Cambria Math" panose="02040503050406030204" pitchFamily="18" charset="0"/>
                      </a:rPr>
                      <m:t>=</m:t>
                    </m:r>
                    <m:r>
                      <a:rPr lang="it-IT" sz="2200" b="0" i="1" smtClean="0">
                        <a:latin typeface="Cambria Math" panose="02040503050406030204" pitchFamily="18" charset="0"/>
                        <a:ea typeface="Cambria Math" panose="02040503050406030204" pitchFamily="18" charset="0"/>
                      </a:rPr>
                      <m:t>−</m:t>
                    </m:r>
                    <m:r>
                      <a:rPr lang="it-IT" sz="2200" b="0" i="1" smtClean="0">
                        <a:latin typeface="Cambria Math" panose="02040503050406030204" pitchFamily="18" charset="0"/>
                        <a:ea typeface="Cambria Math" panose="02040503050406030204" pitchFamily="18" charset="0"/>
                      </a:rPr>
                      <m:t>𝐴</m:t>
                    </m:r>
                    <m:r>
                      <a:rPr lang="it-IT" sz="2200" b="0" i="1" smtClean="0">
                        <a:latin typeface="Cambria Math" panose="02040503050406030204" pitchFamily="18" charset="0"/>
                        <a:ea typeface="Cambria Math" panose="02040503050406030204" pitchFamily="18" charset="0"/>
                      </a:rPr>
                      <m:t>𝜌</m:t>
                    </m:r>
                    <m:sSup>
                      <m:sSupPr>
                        <m:ctrlPr>
                          <a:rPr lang="it-IT" sz="2200" b="0" i="1" smtClean="0">
                            <a:latin typeface="Cambria Math" panose="02040503050406030204" pitchFamily="18" charset="0"/>
                            <a:ea typeface="Cambria Math" panose="02040503050406030204" pitchFamily="18" charset="0"/>
                          </a:rPr>
                        </m:ctrlPr>
                      </m:sSupPr>
                      <m:e>
                        <m:r>
                          <a:rPr lang="it-IT" sz="2200" b="0" i="1" smtClean="0">
                            <a:latin typeface="Cambria Math" panose="02040503050406030204" pitchFamily="18" charset="0"/>
                            <a:ea typeface="Cambria Math" panose="02040503050406030204" pitchFamily="18" charset="0"/>
                          </a:rPr>
                          <m:t>𝑉</m:t>
                        </m:r>
                      </m:e>
                      <m:sup>
                        <m:r>
                          <a:rPr lang="it-IT" sz="2200" b="0" i="1" smtClean="0">
                            <a:latin typeface="Cambria Math" panose="02040503050406030204" pitchFamily="18" charset="0"/>
                            <a:ea typeface="Cambria Math" panose="02040503050406030204" pitchFamily="18" charset="0"/>
                          </a:rPr>
                          <m:t>2</m:t>
                        </m:r>
                      </m:sup>
                    </m:sSup>
                  </m:oMath>
                </a14:m>
                <a:r>
                  <a:rPr lang="en-GB" sz="2200" b="0" i="0" u="none" strike="noStrike" baseline="0" dirty="0">
                    <a:latin typeface="TimesLTStd-Roman"/>
                  </a:rPr>
                  <a:t>.</a:t>
                </a:r>
              </a:p>
              <a:p>
                <a:r>
                  <a:rPr lang="en-GB" sz="2200" b="0" i="0" u="none" strike="noStrike" baseline="0" dirty="0">
                    <a:latin typeface="TimesLTStd-Roman"/>
                  </a:rPr>
                  <a:t>By considering a </a:t>
                </a:r>
                <a:r>
                  <a:rPr lang="en-GB" sz="2200" b="0" i="0" u="none" strike="noStrike" baseline="0" dirty="0" err="1">
                    <a:latin typeface="TimesLTStd-Roman"/>
                  </a:rPr>
                  <a:t>nuclearite</a:t>
                </a:r>
                <a:r>
                  <a:rPr lang="en-GB" sz="2200" b="0" i="0" u="none" strike="noStrike" baseline="0" dirty="0">
                    <a:latin typeface="TimesLTStd-Roman"/>
                  </a:rPr>
                  <a:t> with nuclear density (3.6x10</a:t>
                </a:r>
                <a:r>
                  <a:rPr lang="en-GB" sz="2200" b="0" i="0" u="none" strike="noStrike" baseline="30000" dirty="0">
                    <a:latin typeface="TimesLTStd-Roman"/>
                  </a:rPr>
                  <a:t>14</a:t>
                </a:r>
                <a:r>
                  <a:rPr lang="en-GB" sz="2200" b="0" i="0" u="none" strike="noStrike" baseline="0" dirty="0">
                    <a:latin typeface="TimesLTStd-Roman"/>
                  </a:rPr>
                  <a:t> g/cm</a:t>
                </a:r>
                <a:r>
                  <a:rPr lang="en-GB" sz="2200" b="0" i="0" u="none" strike="noStrike" baseline="30000" dirty="0">
                    <a:latin typeface="TimesLTStd-Roman"/>
                  </a:rPr>
                  <a:t>3</a:t>
                </a:r>
                <a:r>
                  <a:rPr lang="en-GB" sz="2200" b="0" i="0" u="none" strike="noStrike" baseline="0" dirty="0">
                    <a:latin typeface="TimesLTStd-Roman"/>
                  </a:rPr>
                  <a:t>), the luminous efficiency is estimated to be about 4% and independent from both mass and velocity of the object.</a:t>
                </a:r>
                <a:endParaRPr lang="en-GB" sz="2200" dirty="0">
                  <a:latin typeface="TimesLTStd-Roman"/>
                </a:endParaRPr>
              </a:p>
              <a:p>
                <a:r>
                  <a:rPr lang="en-US" sz="2200" dirty="0">
                    <a:solidFill>
                      <a:schemeClr val="tx1"/>
                    </a:solidFill>
                    <a:latin typeface="TimesLTStd-Roman"/>
                  </a:rPr>
                  <a:t> Starting height: </a:t>
                </a:r>
                <a14:m>
                  <m:oMath xmlns:m="http://schemas.openxmlformats.org/officeDocument/2006/math">
                    <m:sSub>
                      <m:sSubPr>
                        <m:ctrlPr>
                          <a:rPr lang="en-US" sz="2200" i="1" smtClean="0">
                            <a:solidFill>
                              <a:schemeClr val="tx1"/>
                            </a:solidFill>
                            <a:latin typeface="Cambria Math" panose="02040503050406030204" pitchFamily="18" charset="0"/>
                          </a:rPr>
                        </m:ctrlPr>
                      </m:sSubPr>
                      <m:e>
                        <m:r>
                          <a:rPr lang="it-IT" sz="2200" i="1">
                            <a:solidFill>
                              <a:schemeClr val="tx1"/>
                            </a:solidFill>
                            <a:latin typeface="Cambria Math" panose="02040503050406030204" pitchFamily="18" charset="0"/>
                          </a:rPr>
                          <m:t>h</m:t>
                        </m:r>
                      </m:e>
                      <m:sub>
                        <m:r>
                          <a:rPr lang="it-IT" sz="2200" i="1">
                            <a:solidFill>
                              <a:schemeClr val="tx1"/>
                            </a:solidFill>
                            <a:latin typeface="Cambria Math" panose="02040503050406030204" pitchFamily="18" charset="0"/>
                          </a:rPr>
                          <m:t>𝑚𝑎𝑥</m:t>
                        </m:r>
                      </m:sub>
                    </m:sSub>
                    <m:r>
                      <a:rPr lang="it-IT" sz="2200" i="1">
                        <a:solidFill>
                          <a:schemeClr val="tx1"/>
                        </a:solidFill>
                        <a:latin typeface="Cambria Math" panose="02040503050406030204" pitchFamily="18" charset="0"/>
                      </a:rPr>
                      <m:t>=2,7∗</m:t>
                    </m:r>
                    <m:r>
                      <a:rPr lang="it-IT" sz="2200" b="0" i="1" smtClean="0">
                        <a:solidFill>
                          <a:schemeClr val="tx1"/>
                        </a:solidFill>
                        <a:latin typeface="Cambria Math" panose="02040503050406030204" pitchFamily="18" charset="0"/>
                      </a:rPr>
                      <m:t>𝑙𝑛</m:t>
                    </m:r>
                    <m:d>
                      <m:dPr>
                        <m:ctrlPr>
                          <a:rPr lang="it-IT" sz="2200" i="1" smtClean="0">
                            <a:solidFill>
                              <a:schemeClr val="tx1"/>
                            </a:solidFill>
                            <a:latin typeface="Cambria Math" panose="02040503050406030204" pitchFamily="18" charset="0"/>
                          </a:rPr>
                        </m:ctrlPr>
                      </m:dPr>
                      <m:e>
                        <m:f>
                          <m:fPr>
                            <m:ctrlPr>
                              <a:rPr lang="it-IT" sz="2200" i="1" smtClean="0">
                                <a:solidFill>
                                  <a:schemeClr val="tx1"/>
                                </a:solidFill>
                                <a:latin typeface="Cambria Math" panose="02040503050406030204" pitchFamily="18" charset="0"/>
                              </a:rPr>
                            </m:ctrlPr>
                          </m:fPr>
                          <m:num>
                            <m:r>
                              <a:rPr lang="it-IT" sz="2200" b="0" i="1" smtClean="0">
                                <a:solidFill>
                                  <a:schemeClr val="tx1"/>
                                </a:solidFill>
                                <a:latin typeface="Cambria Math" panose="02040503050406030204" pitchFamily="18" charset="0"/>
                              </a:rPr>
                              <m:t>𝑀</m:t>
                            </m:r>
                          </m:num>
                          <m:den>
                            <m:r>
                              <a:rPr lang="it-IT" sz="2200" b="0" i="1" smtClean="0">
                                <a:solidFill>
                                  <a:schemeClr val="tx1"/>
                                </a:solidFill>
                                <a:latin typeface="Cambria Math" panose="02040503050406030204" pitchFamily="18" charset="0"/>
                              </a:rPr>
                              <m:t>1,2∗</m:t>
                            </m:r>
                            <m:sSup>
                              <m:sSupPr>
                                <m:ctrlPr>
                                  <a:rPr lang="it-IT" sz="2200" b="0" i="1" smtClean="0">
                                    <a:solidFill>
                                      <a:schemeClr val="tx1"/>
                                    </a:solidFill>
                                    <a:latin typeface="Cambria Math" panose="02040503050406030204" pitchFamily="18" charset="0"/>
                                  </a:rPr>
                                </m:ctrlPr>
                              </m:sSupPr>
                              <m:e>
                                <m:r>
                                  <a:rPr lang="it-IT" sz="2200" b="0" i="1" smtClean="0">
                                    <a:solidFill>
                                      <a:schemeClr val="tx1"/>
                                    </a:solidFill>
                                    <a:latin typeface="Cambria Math" panose="02040503050406030204" pitchFamily="18" charset="0"/>
                                  </a:rPr>
                                  <m:t>10</m:t>
                                </m:r>
                              </m:e>
                              <m:sup>
                                <m:r>
                                  <a:rPr lang="it-IT" sz="2200" b="0" i="1" smtClean="0">
                                    <a:solidFill>
                                      <a:schemeClr val="tx1"/>
                                    </a:solidFill>
                                    <a:latin typeface="Cambria Math" panose="02040503050406030204" pitchFamily="18" charset="0"/>
                                  </a:rPr>
                                  <m:t>−5</m:t>
                                </m:r>
                              </m:sup>
                            </m:sSup>
                          </m:den>
                        </m:f>
                      </m:e>
                    </m:d>
                    <m:r>
                      <a:rPr lang="it-IT" sz="2200" i="1">
                        <a:solidFill>
                          <a:schemeClr val="tx1"/>
                        </a:solidFill>
                        <a:latin typeface="Cambria Math" panose="02040503050406030204" pitchFamily="18" charset="0"/>
                      </a:rPr>
                      <m:t>𝑘𝑚</m:t>
                    </m:r>
                    <m:r>
                      <a:rPr lang="it-IT" sz="2200" i="1">
                        <a:solidFill>
                          <a:schemeClr val="tx1"/>
                        </a:solidFill>
                        <a:latin typeface="Cambria Math" panose="02040503050406030204" pitchFamily="18" charset="0"/>
                        <a:ea typeface="Cambria Math" panose="02040503050406030204" pitchFamily="18" charset="0"/>
                      </a:rPr>
                      <m:t>~10</m:t>
                    </m:r>
                    <m:r>
                      <a:rPr lang="it-IT" sz="2200" i="1">
                        <a:solidFill>
                          <a:schemeClr val="tx1"/>
                        </a:solidFill>
                        <a:latin typeface="Cambria Math" panose="02040503050406030204" pitchFamily="18" charset="0"/>
                        <a:ea typeface="Cambria Math" panose="02040503050406030204" pitchFamily="18" charset="0"/>
                      </a:rPr>
                      <m:t>𝑘𝑚</m:t>
                    </m:r>
                  </m:oMath>
                </a14:m>
                <a:endParaRPr lang="it-IT" sz="2200" dirty="0">
                  <a:latin typeface="TimesLTStd-Roman"/>
                </a:endParaRPr>
              </a:p>
              <a:p>
                <a:r>
                  <a:rPr lang="it-IT" sz="2200" dirty="0" err="1">
                    <a:latin typeface="TimesLTStd-Roman"/>
                  </a:rPr>
                  <a:t>Magnitude</a:t>
                </a:r>
                <a:r>
                  <a:rPr lang="it-IT" sz="2200" dirty="0">
                    <a:latin typeface="TimesLTStd-Roman"/>
                  </a:rPr>
                  <a:t>: </a:t>
                </a:r>
                <a14:m>
                  <m:oMath xmlns:m="http://schemas.openxmlformats.org/officeDocument/2006/math">
                    <m:r>
                      <a:rPr lang="it-IT" sz="2200" i="1" smtClean="0">
                        <a:latin typeface="Cambria Math" panose="02040503050406030204" pitchFamily="18" charset="0"/>
                      </a:rPr>
                      <m:t>𝑀</m:t>
                    </m:r>
                    <m:r>
                      <a:rPr lang="it-IT" sz="2200" i="1" smtClean="0">
                        <a:latin typeface="Cambria Math" panose="02040503050406030204" pitchFamily="18" charset="0"/>
                      </a:rPr>
                      <m:t>=10,8−1,67∗</m:t>
                    </m:r>
                    <m:func>
                      <m:funcPr>
                        <m:ctrlPr>
                          <a:rPr lang="it-IT" sz="2200" i="1">
                            <a:latin typeface="Cambria Math" panose="02040503050406030204" pitchFamily="18" charset="0"/>
                          </a:rPr>
                        </m:ctrlPr>
                      </m:funcPr>
                      <m:fName>
                        <m:sSub>
                          <m:sSubPr>
                            <m:ctrlPr>
                              <a:rPr lang="it-IT" sz="2200" i="1">
                                <a:latin typeface="Cambria Math" panose="02040503050406030204" pitchFamily="18" charset="0"/>
                              </a:rPr>
                            </m:ctrlPr>
                          </m:sSubPr>
                          <m:e>
                            <m:r>
                              <m:rPr>
                                <m:sty m:val="p"/>
                              </m:rPr>
                              <a:rPr lang="it-IT" sz="2200">
                                <a:latin typeface="Cambria Math" panose="02040503050406030204" pitchFamily="18" charset="0"/>
                              </a:rPr>
                              <m:t>log</m:t>
                            </m:r>
                          </m:e>
                          <m:sub>
                            <m:r>
                              <a:rPr lang="it-IT" sz="2200" i="1">
                                <a:latin typeface="Cambria Math" panose="02040503050406030204" pitchFamily="18" charset="0"/>
                              </a:rPr>
                              <m:t>10</m:t>
                            </m:r>
                          </m:sub>
                        </m:sSub>
                      </m:fName>
                      <m:e>
                        <m:d>
                          <m:dPr>
                            <m:ctrlPr>
                              <a:rPr lang="it-IT" sz="2200" i="1">
                                <a:latin typeface="Cambria Math" panose="02040503050406030204" pitchFamily="18" charset="0"/>
                              </a:rPr>
                            </m:ctrlPr>
                          </m:dPr>
                          <m:e>
                            <m:f>
                              <m:fPr>
                                <m:ctrlPr>
                                  <a:rPr lang="it-IT" sz="2200" i="1">
                                    <a:latin typeface="Cambria Math" panose="02040503050406030204" pitchFamily="18" charset="0"/>
                                  </a:rPr>
                                </m:ctrlPr>
                              </m:fPr>
                              <m:num>
                                <m:r>
                                  <a:rPr lang="it-IT" sz="2200" i="1">
                                    <a:latin typeface="Cambria Math" panose="02040503050406030204" pitchFamily="18" charset="0"/>
                                  </a:rPr>
                                  <m:t>𝑚</m:t>
                                </m:r>
                              </m:num>
                              <m:den>
                                <m:r>
                                  <a:rPr lang="it-IT" sz="2200" i="1">
                                    <a:latin typeface="Cambria Math" panose="02040503050406030204" pitchFamily="18" charset="0"/>
                                  </a:rPr>
                                  <m:t>1</m:t>
                                </m:r>
                                <m:r>
                                  <a:rPr lang="it-IT" sz="2200" i="1">
                                    <a:latin typeface="Cambria Math" panose="02040503050406030204" pitchFamily="18" charset="0"/>
                                    <a:ea typeface="Cambria Math" panose="02040503050406030204" pitchFamily="18" charset="0"/>
                                  </a:rPr>
                                  <m:t>𝜇</m:t>
                                </m:r>
                                <m:r>
                                  <a:rPr lang="it-IT" sz="2200" i="1">
                                    <a:latin typeface="Cambria Math" panose="02040503050406030204" pitchFamily="18" charset="0"/>
                                    <a:ea typeface="Cambria Math" panose="02040503050406030204" pitchFamily="18" charset="0"/>
                                  </a:rPr>
                                  <m:t>𝑔</m:t>
                                </m:r>
                              </m:den>
                            </m:f>
                          </m:e>
                        </m:d>
                      </m:e>
                    </m:func>
                    <m:r>
                      <a:rPr lang="it-IT" sz="2200" i="1">
                        <a:latin typeface="Cambria Math" panose="02040503050406030204" pitchFamily="18" charset="0"/>
                      </a:rPr>
                      <m:t>+5</m:t>
                    </m:r>
                    <m:func>
                      <m:funcPr>
                        <m:ctrlPr>
                          <a:rPr lang="it-IT" sz="2200" i="1">
                            <a:latin typeface="Cambria Math" panose="02040503050406030204" pitchFamily="18" charset="0"/>
                          </a:rPr>
                        </m:ctrlPr>
                      </m:funcPr>
                      <m:fName>
                        <m:sSub>
                          <m:sSubPr>
                            <m:ctrlPr>
                              <a:rPr lang="it-IT" sz="2200" i="1">
                                <a:latin typeface="Cambria Math" panose="02040503050406030204" pitchFamily="18" charset="0"/>
                              </a:rPr>
                            </m:ctrlPr>
                          </m:sSubPr>
                          <m:e>
                            <m:r>
                              <m:rPr>
                                <m:sty m:val="p"/>
                              </m:rPr>
                              <a:rPr lang="it-IT" sz="2200">
                                <a:latin typeface="Cambria Math" panose="02040503050406030204" pitchFamily="18" charset="0"/>
                              </a:rPr>
                              <m:t>log</m:t>
                            </m:r>
                          </m:e>
                          <m:sub>
                            <m:r>
                              <a:rPr lang="it-IT" sz="2200" i="1">
                                <a:latin typeface="Cambria Math" panose="02040503050406030204" pitchFamily="18" charset="0"/>
                              </a:rPr>
                              <m:t>10</m:t>
                            </m:r>
                          </m:sub>
                        </m:sSub>
                      </m:fName>
                      <m:e>
                        <m:d>
                          <m:dPr>
                            <m:ctrlPr>
                              <a:rPr lang="it-IT" sz="2200" i="1">
                                <a:latin typeface="Cambria Math" panose="02040503050406030204" pitchFamily="18" charset="0"/>
                              </a:rPr>
                            </m:ctrlPr>
                          </m:dPr>
                          <m:e>
                            <m:f>
                              <m:fPr>
                                <m:ctrlPr>
                                  <a:rPr lang="it-IT" sz="2200" i="1">
                                    <a:latin typeface="Cambria Math" panose="02040503050406030204" pitchFamily="18" charset="0"/>
                                  </a:rPr>
                                </m:ctrlPr>
                              </m:fPr>
                              <m:num>
                                <m:r>
                                  <a:rPr lang="it-IT" sz="2200" i="1">
                                    <a:latin typeface="Cambria Math" panose="02040503050406030204" pitchFamily="18" charset="0"/>
                                  </a:rPr>
                                  <m:t>h</m:t>
                                </m:r>
                              </m:num>
                              <m:den>
                                <m:r>
                                  <a:rPr lang="it-IT" sz="2200" i="1">
                                    <a:latin typeface="Cambria Math" panose="02040503050406030204" pitchFamily="18" charset="0"/>
                                  </a:rPr>
                                  <m:t>10</m:t>
                                </m:r>
                                <m:r>
                                  <a:rPr lang="it-IT" sz="2200" i="1">
                                    <a:latin typeface="Cambria Math" panose="02040503050406030204" pitchFamily="18" charset="0"/>
                                  </a:rPr>
                                  <m:t>𝑘𝑚</m:t>
                                </m:r>
                              </m:den>
                            </m:f>
                          </m:e>
                        </m:d>
                      </m:e>
                    </m:func>
                  </m:oMath>
                </a14:m>
                <a:endParaRPr lang="it-IT" sz="2200" dirty="0">
                  <a:latin typeface="TimesLTStd-Roman"/>
                </a:endParaRPr>
              </a:p>
              <a:p>
                <a:pPr marL="0" indent="0" algn="l">
                  <a:buNone/>
                </a:pPr>
                <a:endParaRPr lang="en-GB" sz="2200" dirty="0">
                  <a:latin typeface="TimesLTStd-Roman"/>
                </a:endParaRPr>
              </a:p>
            </p:txBody>
          </p:sp>
        </mc:Choice>
        <mc:Fallback xmlns="">
          <p:sp>
            <p:nvSpPr>
              <p:cNvPr id="3" name="Segnaposto contenuto 2">
                <a:extLst>
                  <a:ext uri="{FF2B5EF4-FFF2-40B4-BE49-F238E27FC236}">
                    <a16:creationId xmlns:a16="http://schemas.microsoft.com/office/drawing/2014/main" id="{9FF424DF-1D99-63A1-1D40-E7B4AA12F22A}"/>
                  </a:ext>
                </a:extLst>
              </p:cNvPr>
              <p:cNvSpPr>
                <a:spLocks noGrp="1" noRot="1" noChangeAspect="1" noMove="1" noResize="1" noEditPoints="1" noAdjustHandles="1" noChangeArrowheads="1" noChangeShapeType="1" noTextEdit="1"/>
              </p:cNvSpPr>
              <p:nvPr>
                <p:ph idx="1"/>
              </p:nvPr>
            </p:nvSpPr>
            <p:spPr>
              <a:xfrm>
                <a:off x="160249" y="1039733"/>
                <a:ext cx="11923596" cy="5547879"/>
              </a:xfrm>
              <a:blipFill>
                <a:blip r:embed="rId2"/>
                <a:stretch>
                  <a:fillRect l="-716" t="-330" r="-1483" b="-220"/>
                </a:stretch>
              </a:blipFill>
            </p:spPr>
            <p:txBody>
              <a:bodyPr/>
              <a:lstStyle/>
              <a:p>
                <a:r>
                  <a:rPr lang="en-GB">
                    <a:noFill/>
                  </a:rPr>
                  <a:t> </a:t>
                </a:r>
              </a:p>
            </p:txBody>
          </p:sp>
        </mc:Fallback>
      </mc:AlternateContent>
      <p:sp>
        <p:nvSpPr>
          <p:cNvPr id="4" name="Segnaposto numero diapositiva 3">
            <a:extLst>
              <a:ext uri="{FF2B5EF4-FFF2-40B4-BE49-F238E27FC236}">
                <a16:creationId xmlns:a16="http://schemas.microsoft.com/office/drawing/2014/main" id="{0D9D001E-9B8D-BEF7-D6BE-25AE6FA7A718}"/>
              </a:ext>
            </a:extLst>
          </p:cNvPr>
          <p:cNvSpPr>
            <a:spLocks noGrp="1"/>
          </p:cNvSpPr>
          <p:nvPr>
            <p:ph type="sldNum" sz="quarter" idx="12"/>
          </p:nvPr>
        </p:nvSpPr>
        <p:spPr>
          <a:xfrm>
            <a:off x="11438455" y="6492875"/>
            <a:ext cx="753545" cy="365125"/>
          </a:xfrm>
        </p:spPr>
        <p:txBody>
          <a:bodyPr/>
          <a:lstStyle/>
          <a:p>
            <a:fld id="{82DEF687-A828-439A-AF0F-CFD58D36A8D4}" type="slidenum">
              <a:rPr lang="en-GB" sz="1600" smtClean="0"/>
              <a:t>8</a:t>
            </a:fld>
            <a:endParaRPr lang="en-GB" sz="1600" dirty="0"/>
          </a:p>
        </p:txBody>
      </p:sp>
    </p:spTree>
    <p:extLst>
      <p:ext uri="{BB962C8B-B14F-4D97-AF65-F5344CB8AC3E}">
        <p14:creationId xmlns:p14="http://schemas.microsoft.com/office/powerpoint/2010/main" val="1300507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5D9E95-EDFE-2BBF-E632-31276F853140}"/>
              </a:ext>
            </a:extLst>
          </p:cNvPr>
          <p:cNvSpPr>
            <a:spLocks noGrp="1"/>
          </p:cNvSpPr>
          <p:nvPr>
            <p:ph type="title"/>
          </p:nvPr>
        </p:nvSpPr>
        <p:spPr>
          <a:xfrm>
            <a:off x="919119" y="2765839"/>
            <a:ext cx="10353761" cy="1326321"/>
          </a:xfrm>
        </p:spPr>
        <p:txBody>
          <a:bodyPr>
            <a:normAutofit/>
          </a:bodyPr>
          <a:lstStyle/>
          <a:p>
            <a:r>
              <a:rPr lang="it-IT" sz="4000" dirty="0"/>
              <a:t>DATA ANALYSIS</a:t>
            </a:r>
            <a:endParaRPr lang="en-GB" sz="4000" dirty="0"/>
          </a:p>
        </p:txBody>
      </p:sp>
    </p:spTree>
    <p:extLst>
      <p:ext uri="{BB962C8B-B14F-4D97-AF65-F5344CB8AC3E}">
        <p14:creationId xmlns:p14="http://schemas.microsoft.com/office/powerpoint/2010/main" val="7483534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Damascato</Template>
  <TotalTime>675</TotalTime>
  <Words>1984</Words>
  <Application>Microsoft Office PowerPoint</Application>
  <PresentationFormat>Widescreen</PresentationFormat>
  <Paragraphs>284</Paragraphs>
  <Slides>54</Slides>
  <Notes>4</Notes>
  <HiddenSlides>0</HiddenSlides>
  <MMClips>0</MMClips>
  <ScaleCrop>false</ScaleCrop>
  <HeadingPairs>
    <vt:vector size="8" baseType="variant">
      <vt:variant>
        <vt:lpstr>Caratteri utilizzati</vt:lpstr>
      </vt:variant>
      <vt:variant>
        <vt:i4>15</vt:i4>
      </vt:variant>
      <vt:variant>
        <vt:lpstr>Tema</vt:lpstr>
      </vt:variant>
      <vt:variant>
        <vt:i4>1</vt:i4>
      </vt:variant>
      <vt:variant>
        <vt:lpstr>Server OLE incorporati</vt:lpstr>
      </vt:variant>
      <vt:variant>
        <vt:i4>1</vt:i4>
      </vt:variant>
      <vt:variant>
        <vt:lpstr>Titoli diapositive</vt:lpstr>
      </vt:variant>
      <vt:variant>
        <vt:i4>54</vt:i4>
      </vt:variant>
    </vt:vector>
  </HeadingPairs>
  <TitlesOfParts>
    <vt:vector size="71" baseType="lpstr">
      <vt:lpstr>AdvOT6bc95374.I+03</vt:lpstr>
      <vt:lpstr>AdvOTb0c9bf5d+03</vt:lpstr>
      <vt:lpstr>AdvP4C4E51</vt:lpstr>
      <vt:lpstr>AdvTTe692faf0</vt:lpstr>
      <vt:lpstr>Arial</vt:lpstr>
      <vt:lpstr>Bookman Old Style</vt:lpstr>
      <vt:lpstr>Calibri</vt:lpstr>
      <vt:lpstr>Cambria Math</vt:lpstr>
      <vt:lpstr>MTMI</vt:lpstr>
      <vt:lpstr>Rockwell</vt:lpstr>
      <vt:lpstr>SFBX2074</vt:lpstr>
      <vt:lpstr>SFRM1200</vt:lpstr>
      <vt:lpstr>Times New Roman</vt:lpstr>
      <vt:lpstr>TimesLTStd-Bold</vt:lpstr>
      <vt:lpstr>TimesLTStd-Roman</vt:lpstr>
      <vt:lpstr>Damask</vt:lpstr>
      <vt:lpstr>Worksheet</vt:lpstr>
      <vt:lpstr>Search for interstellar meteor candidates and nuclearites with the Mini-EUSO space experiment</vt:lpstr>
      <vt:lpstr>SUMMARY</vt:lpstr>
      <vt:lpstr>MINI-EUSO</vt:lpstr>
      <vt:lpstr>Scientific objectives  </vt:lpstr>
      <vt:lpstr>Presentazione standard di PowerPoint</vt:lpstr>
      <vt:lpstr>Objects of Apparent Interstellar Origin</vt:lpstr>
      <vt:lpstr>Nuclearites</vt:lpstr>
      <vt:lpstr>NUCLEArites properties</vt:lpstr>
      <vt:lpstr>DATA ANALYSIS</vt:lpstr>
      <vt:lpstr>Mini-euso data</vt:lpstr>
      <vt:lpstr>Presentazione standard di PowerPoint</vt:lpstr>
      <vt:lpstr>Meteor Event (M)</vt:lpstr>
      <vt:lpstr>Maybe meteor event (M?)</vt:lpstr>
      <vt:lpstr>Unidentified event (U)</vt:lpstr>
      <vt:lpstr>data</vt:lpstr>
      <vt:lpstr>Method and Purpose of the comparison</vt:lpstr>
      <vt:lpstr>Common data results</vt:lpstr>
      <vt:lpstr>Different data results</vt:lpstr>
      <vt:lpstr>Histogram Results</vt:lpstr>
      <vt:lpstr>INTERSTELLAR METEORS CANDIDATES</vt:lpstr>
      <vt:lpstr>Apparent → Geocentric →Heliocentric</vt:lpstr>
      <vt:lpstr>Interstellar meteors dynamic model</vt:lpstr>
      <vt:lpstr>Presentazione standard di PowerPoint</vt:lpstr>
      <vt:lpstr>Example Candidates </vt:lpstr>
      <vt:lpstr>Possible candidates</vt:lpstr>
      <vt:lpstr>RESULTS</vt:lpstr>
      <vt:lpstr>Presentazione standard di PowerPoint</vt:lpstr>
      <vt:lpstr>Presentazione standard di PowerPoint</vt:lpstr>
      <vt:lpstr>Presentazione standard di PowerPoint</vt:lpstr>
      <vt:lpstr>Nuclearites’ simulation</vt:lpstr>
      <vt:lpstr>Nuclearites</vt:lpstr>
      <vt:lpstr>First results</vt:lpstr>
      <vt:lpstr>conclusions</vt:lpstr>
      <vt:lpstr>Thank you for your attention! </vt:lpstr>
      <vt:lpstr>Slide di backup</vt:lpstr>
      <vt:lpstr>Meteors’ origin</vt:lpstr>
      <vt:lpstr>Dynamics of Extra-Solar System Particles</vt:lpstr>
      <vt:lpstr>OFFLINE TRIGGER</vt:lpstr>
      <vt:lpstr>Meteor tracking algorithm</vt:lpstr>
      <vt:lpstr>Histogram Plot Results (common data)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Not possible candidate</vt:lpstr>
      <vt:lpstr>First Common Possible candidate</vt:lpstr>
      <vt:lpstr>Second Common Possible candidate</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 FOR HIGH-SPEED EVENTS SEEN BY MINI-EUSO: NUCLEARITES AND INTERSTELLAR METEORS CANDIDATES”</dc:title>
  <dc:creator>Federico Reynaud</dc:creator>
  <cp:lastModifiedBy>Federico Reynaud</cp:lastModifiedBy>
  <cp:revision>27</cp:revision>
  <dcterms:created xsi:type="dcterms:W3CDTF">2023-05-24T08:01:19Z</dcterms:created>
  <dcterms:modified xsi:type="dcterms:W3CDTF">2023-06-13T08:13:44Z</dcterms:modified>
</cp:coreProperties>
</file>