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6" r:id="rId2"/>
    <p:sldId id="312" r:id="rId3"/>
    <p:sldId id="261" r:id="rId4"/>
    <p:sldId id="263" r:id="rId5"/>
    <p:sldId id="262" r:id="rId6"/>
    <p:sldId id="271" r:id="rId7"/>
    <p:sldId id="278" r:id="rId8"/>
    <p:sldId id="276" r:id="rId9"/>
    <p:sldId id="275" r:id="rId10"/>
    <p:sldId id="279" r:id="rId11"/>
    <p:sldId id="303" r:id="rId12"/>
    <p:sldId id="280" r:id="rId13"/>
    <p:sldId id="283" r:id="rId14"/>
    <p:sldId id="281" r:id="rId15"/>
    <p:sldId id="287" r:id="rId16"/>
    <p:sldId id="265" r:id="rId17"/>
    <p:sldId id="269" r:id="rId18"/>
    <p:sldId id="285" r:id="rId19"/>
    <p:sldId id="305" r:id="rId20"/>
    <p:sldId id="290" r:id="rId21"/>
    <p:sldId id="308" r:id="rId22"/>
    <p:sldId id="286" r:id="rId23"/>
    <p:sldId id="289" r:id="rId24"/>
    <p:sldId id="293" r:id="rId25"/>
    <p:sldId id="311" r:id="rId26"/>
    <p:sldId id="298" r:id="rId27"/>
    <p:sldId id="294" r:id="rId28"/>
    <p:sldId id="299" r:id="rId29"/>
    <p:sldId id="27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ssio Suriano" initials="AS" lastIdx="1" clrIdx="0">
    <p:extLst>
      <p:ext uri="{19B8F6BF-5375-455C-9EA6-DF929625EA0E}">
        <p15:presenceInfo xmlns:p15="http://schemas.microsoft.com/office/powerpoint/2012/main" userId="36d61f26c7fa5c2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81" d="100"/>
          <a:sy n="81" d="100"/>
        </p:scale>
        <p:origin x="59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2CF6D-AA08-4340-BBF3-47D2CEAE18BC}" type="datetimeFigureOut">
              <a:rPr lang="en-GB" smtClean="0"/>
              <a:t>21/10/2019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2578E-3C62-4C7A-9A62-76EC734304A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712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578E-3C62-4C7A-9A62-76EC734304A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0140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578E-3C62-4C7A-9A62-76EC734304A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681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578E-3C62-4C7A-9A62-76EC734304A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474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578E-3C62-4C7A-9A62-76EC734304A2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380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578E-3C62-4C7A-9A62-76EC734304A2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39942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533C2-1161-4F6C-A4C6-EAF07D9504A0}" type="datetime1">
              <a:rPr lang="en-GB" smtClean="0"/>
              <a:t>21/10/2019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740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0E759-8942-429D-8E33-7EF954E319EA}" type="datetime1">
              <a:rPr lang="en-GB" smtClean="0"/>
              <a:t>21/10/2019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1966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D8774-206E-4569-84DE-9598E3EFCA33}" type="datetime1">
              <a:rPr lang="en-GB" smtClean="0"/>
              <a:t>21/10/2019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627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16D89-892E-47C1-966B-A6A1CFB1EC55}" type="datetime1">
              <a:rPr lang="en-GB" smtClean="0"/>
              <a:t>21/10/2019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326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FBDB0-43E7-4579-AD96-A9B633E2CAAC}" type="datetime1">
              <a:rPr lang="en-GB" smtClean="0"/>
              <a:t>21/10/2019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4251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EE6AB-7192-43CB-A1B7-3CF9EDB0F9D0}" type="datetime1">
              <a:rPr lang="en-GB" smtClean="0"/>
              <a:t>21/10/2019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88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C03AE-FBBA-4C42-BF30-1F10E7DDC749}" type="datetime1">
              <a:rPr lang="en-GB" smtClean="0"/>
              <a:t>21/10/2019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342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F256-4369-4839-93E0-9D7E4E40F2F2}" type="datetime1">
              <a:rPr lang="en-GB" smtClean="0"/>
              <a:t>21/10/2019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EDC63-CB31-446E-AD21-9F8B56EA968C}" type="datetime1">
              <a:rPr lang="en-GB" smtClean="0"/>
              <a:t>21/10/2019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521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327E2-7285-4C57-8ACF-4C789D8A863B}" type="datetime1">
              <a:rPr lang="en-GB" smtClean="0"/>
              <a:t>21/10/2019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3621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8A70-6883-4A97-BC8D-3D41CBCFA0C4}" type="datetime1">
              <a:rPr lang="en-GB" smtClean="0"/>
              <a:t>21/10/2019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681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313F4-DB5B-4B99-80B7-F99169774012}" type="datetime1">
              <a:rPr lang="en-GB" smtClean="0"/>
              <a:t>21/10/2019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959DE-C380-4553-97C3-E9E26896BD73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090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://astrobook.sk/2017/06/26/airglow-la-palma/" TargetMode="External"/><Relationship Id="rId3" Type="http://schemas.openxmlformats.org/officeDocument/2006/relationships/hyperlink" Target="http://roma2.rm.ingv.it/en/research_areas/4/ionosphere" TargetMode="External"/><Relationship Id="rId7" Type="http://schemas.openxmlformats.org/officeDocument/2006/relationships/hyperlink" Target="http://www.cfht.hawaii.edu/Instruments/ObservatoryManual/CFHT_ObservatoryManual_(Sec_2).html" TargetMode="External"/><Relationship Id="rId2" Type="http://schemas.openxmlformats.org/officeDocument/2006/relationships/hyperlink" Target="http://www.physicalgeography.net/fundamentals/7a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splaobs.blogspot.com/2017/02/milky-way-with-airglow-australis-image.html" TargetMode="External"/><Relationship Id="rId5" Type="http://schemas.openxmlformats.org/officeDocument/2006/relationships/hyperlink" Target="http://spaceflight.nasa.gov/gallery/images/station/crew-28/html/iss028e050185.html" TargetMode="External"/><Relationship Id="rId4" Type="http://schemas.openxmlformats.org/officeDocument/2006/relationships/hyperlink" Target="https://spaceflight.nasa.gov/cgi-bin/comment.cgi?jsc-hsfwebma@mail.nasa.gov" TargetMode="External"/><Relationship Id="rId9" Type="http://schemas.openxmlformats.org/officeDocument/2006/relationships/hyperlink" Target="https://www.lunaticastronomical.com/AAG-CloudWatcher-cloud-detector-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BC99EF-B2E8-4006-995C-5A314B762779}"/>
              </a:ext>
            </a:extLst>
          </p:cNvPr>
          <p:cNvSpPr txBox="1"/>
          <p:nvPr/>
        </p:nvSpPr>
        <p:spPr>
          <a:xfrm>
            <a:off x="5115033" y="843039"/>
            <a:ext cx="196193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b="1" dirty="0"/>
              <a:t>Suriano Alessio</a:t>
            </a:r>
            <a:endParaRPr lang="en-GB" sz="2100" b="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904F588-5936-4B74-9640-AB09D3DFB256}"/>
              </a:ext>
            </a:extLst>
          </p:cNvPr>
          <p:cNvSpPr txBox="1"/>
          <p:nvPr/>
        </p:nvSpPr>
        <p:spPr>
          <a:xfrm>
            <a:off x="968113" y="4545795"/>
            <a:ext cx="3960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Department of Space Physics, Institute of Experimental Physics, Slovak Academy of Sciences, </a:t>
            </a:r>
            <a:r>
              <a:rPr lang="en-GB" i="1" dirty="0" err="1"/>
              <a:t>Košice</a:t>
            </a:r>
            <a:r>
              <a:rPr lang="en-GB" i="1" dirty="0"/>
              <a:t>, Slovak Republic</a:t>
            </a:r>
            <a:endParaRPr lang="en-GB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2C0CE77-D578-49B3-9675-DEA14041E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67" y="5725499"/>
            <a:ext cx="2628900" cy="39052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6375AD94-C243-441A-97CB-6988BC392665}"/>
              </a:ext>
            </a:extLst>
          </p:cNvPr>
          <p:cNvSpPr txBox="1"/>
          <p:nvPr/>
        </p:nvSpPr>
        <p:spPr>
          <a:xfrm>
            <a:off x="6483443" y="4684294"/>
            <a:ext cx="4740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i="1" dirty="0"/>
              <a:t>Dipartimento di Fisica, Università degli Studi di Torino</a:t>
            </a:r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3572FB9-1706-45F9-AE13-1F29C7C17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536" y="5286920"/>
            <a:ext cx="1070527" cy="1072405"/>
          </a:xfrm>
          <a:prstGeom prst="rect">
            <a:avLst/>
          </a:prstGeom>
        </p:spPr>
      </p:pic>
      <p:pic>
        <p:nvPicPr>
          <p:cNvPr id="12" name="Immagine 11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0FAE5952-68AC-48AD-837C-E41D2A2454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496" y="5435995"/>
            <a:ext cx="1070527" cy="92333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96A333A-8273-48C2-99B0-06103A0F8E12}"/>
              </a:ext>
            </a:extLst>
          </p:cNvPr>
          <p:cNvSpPr txBox="1"/>
          <p:nvPr/>
        </p:nvSpPr>
        <p:spPr>
          <a:xfrm>
            <a:off x="3956114" y="1551493"/>
            <a:ext cx="4279769" cy="264687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2000" dirty="0"/>
              <a:t>Erasmus Traineeship</a:t>
            </a:r>
          </a:p>
          <a:p>
            <a:pPr algn="ctr"/>
            <a:r>
              <a:rPr lang="en-GB" sz="2000" dirty="0"/>
              <a:t>A.Y. 2018/2019</a:t>
            </a:r>
          </a:p>
          <a:p>
            <a:pPr algn="ctr"/>
            <a:endParaRPr lang="en-GB" sz="1900" dirty="0"/>
          </a:p>
          <a:p>
            <a:pPr algn="ctr"/>
            <a:r>
              <a:rPr lang="en-GB" sz="2500" dirty="0"/>
              <a:t>Data processing of Airglow </a:t>
            </a:r>
            <a:r>
              <a:rPr lang="en-GB" sz="2500" dirty="0" err="1"/>
              <a:t>MOnitor</a:t>
            </a:r>
            <a:r>
              <a:rPr lang="en-GB" sz="2500" dirty="0"/>
              <a:t> – Extended Station (AMON-ES)</a:t>
            </a:r>
          </a:p>
          <a:p>
            <a:pPr algn="ctr"/>
            <a:r>
              <a:rPr lang="en-GB" sz="1600" dirty="0"/>
              <a:t>Coordinator: Prof. Mario Bertaina</a:t>
            </a:r>
          </a:p>
          <a:p>
            <a:pPr algn="ctr"/>
            <a:r>
              <a:rPr lang="en-GB" sz="1600" dirty="0"/>
              <a:t>Advisor: </a:t>
            </a:r>
            <a:r>
              <a:rPr lang="en-GB" sz="1600" dirty="0" err="1"/>
              <a:t>Dr.</a:t>
            </a:r>
            <a:r>
              <a:rPr lang="en-GB" sz="1600" dirty="0"/>
              <a:t> </a:t>
            </a:r>
            <a:r>
              <a:rPr lang="en-GB" sz="1600" dirty="0" err="1"/>
              <a:t>Šimon</a:t>
            </a:r>
            <a:r>
              <a:rPr lang="en-GB" sz="1600" dirty="0"/>
              <a:t> </a:t>
            </a:r>
            <a:r>
              <a:rPr lang="en-GB" sz="1600" dirty="0" err="1"/>
              <a:t>Mackovjak</a:t>
            </a:r>
            <a:endParaRPr lang="en-GB" sz="1600" dirty="0"/>
          </a:p>
        </p:txBody>
      </p:sp>
      <p:pic>
        <p:nvPicPr>
          <p:cNvPr id="15" name="Immagine 14" descr="Immagine che contiene clipart&#10;&#10;Descrizione generata automaticamente">
            <a:extLst>
              <a:ext uri="{FF2B5EF4-FFF2-40B4-BE49-F238E27FC236}">
                <a16:creationId xmlns:a16="http://schemas.microsoft.com/office/drawing/2014/main" id="{FB72A78F-702B-4F31-A46A-529AF6F43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129" y="339707"/>
            <a:ext cx="1762112" cy="503332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8158C94-AAF0-4E4E-89AD-B97E1438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487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orta, cioccolato, illuminato, luce&#10;&#10;Descrizione generata automaticamente">
            <a:extLst>
              <a:ext uri="{FF2B5EF4-FFF2-40B4-BE49-F238E27FC236}">
                <a16:creationId xmlns:a16="http://schemas.microsoft.com/office/drawing/2014/main" id="{FF68ED6F-25A2-453A-9336-2382EA9A4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592"/>
            <a:ext cx="12192000" cy="634481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11CA2F-3649-4668-B51A-D0193D604EB3}"/>
              </a:ext>
            </a:extLst>
          </p:cNvPr>
          <p:cNvSpPr txBox="1"/>
          <p:nvPr/>
        </p:nvSpPr>
        <p:spPr>
          <a:xfrm>
            <a:off x="0" y="6611779"/>
            <a:ext cx="31143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Fig. 9. Airglow, La Palma. [10]</a:t>
            </a:r>
            <a:endParaRPr lang="en-GB" sz="1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2B816EB-8A97-43A4-9E0D-78AE72BF4D91}"/>
              </a:ext>
            </a:extLst>
          </p:cNvPr>
          <p:cNvSpPr txBox="1"/>
          <p:nvPr/>
        </p:nvSpPr>
        <p:spPr>
          <a:xfrm>
            <a:off x="170372" y="5916026"/>
            <a:ext cx="297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18 </a:t>
            </a:r>
            <a:r>
              <a:rPr lang="it-IT" err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June</a:t>
            </a:r>
            <a:r>
              <a:rPr lang="it-IT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2017</a:t>
            </a:r>
            <a:endParaRPr lang="en-GB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50B198-7A92-452F-951A-5259A3CBDF09}"/>
              </a:ext>
            </a:extLst>
          </p:cNvPr>
          <p:cNvSpPr txBox="1"/>
          <p:nvPr/>
        </p:nvSpPr>
        <p:spPr>
          <a:xfrm>
            <a:off x="6181186" y="5916026"/>
            <a:ext cx="297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21 </a:t>
            </a:r>
            <a:r>
              <a:rPr lang="it-IT" err="1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June</a:t>
            </a:r>
            <a:r>
              <a:rPr lang="it-IT">
                <a:solidFill>
                  <a:schemeClr val="bg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2017</a:t>
            </a:r>
            <a:endParaRPr lang="en-GB">
              <a:solidFill>
                <a:schemeClr val="bg1"/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A364903-593E-4DFC-8312-DA1845614E54}"/>
              </a:ext>
            </a:extLst>
          </p:cNvPr>
          <p:cNvSpPr txBox="1"/>
          <p:nvPr/>
        </p:nvSpPr>
        <p:spPr>
          <a:xfrm>
            <a:off x="3144481" y="246221"/>
            <a:ext cx="52999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Airglow emission is not constant!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FDF1BE3-C784-4440-B52A-2EA36700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9360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35ADF5-8DF1-48C9-A553-850BF5E17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850521"/>
            <a:ext cx="10287000" cy="3156958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Could we </a:t>
            </a:r>
            <a:r>
              <a:rPr lang="en-GB" b="1" dirty="0"/>
              <a:t>monitor</a:t>
            </a:r>
            <a:r>
              <a:rPr lang="en-GB" dirty="0"/>
              <a:t> </a:t>
            </a:r>
            <a:r>
              <a:rPr lang="en-GB"/>
              <a:t>the ionosphere </a:t>
            </a:r>
            <a:r>
              <a:rPr lang="en-GB" dirty="0"/>
              <a:t>disturbances by a network</a:t>
            </a:r>
            <a:br>
              <a:rPr lang="en-GB" dirty="0"/>
            </a:br>
            <a:r>
              <a:rPr lang="en-GB" dirty="0"/>
              <a:t>of </a:t>
            </a:r>
            <a:r>
              <a:rPr lang="en-GB" b="1" dirty="0"/>
              <a:t>simple airglow photometers</a:t>
            </a:r>
            <a:r>
              <a:rPr lang="en-GB" dirty="0"/>
              <a:t>?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BF13328-3DC8-41E7-9498-7C03AC356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385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485C609E-5FEB-4E8C-ADDB-BE6939456F9F}"/>
              </a:ext>
            </a:extLst>
          </p:cNvPr>
          <p:cNvSpPr txBox="1"/>
          <p:nvPr/>
        </p:nvSpPr>
        <p:spPr>
          <a:xfrm>
            <a:off x="447073" y="284547"/>
            <a:ext cx="5471335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/>
              <a:t>AMON – Airglow MONitor</a:t>
            </a:r>
            <a:r>
              <a:rPr lang="it-IT" sz="2500" baseline="30000" dirty="0"/>
              <a:t>12</a:t>
            </a:r>
            <a:r>
              <a:rPr lang="it-IT" sz="25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8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 pixel detector based on a </a:t>
            </a:r>
            <a:r>
              <a:rPr lang="el-GR" sz="14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GB" sz="14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Spectral response 300-650nm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Weight: </a:t>
            </a:r>
            <a:r>
              <a:rPr lang="en-GB" sz="14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575g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Dimension: 110 x 75 x 95 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Lux-meter, thermometer, barometer, humidity-meter, GPS receiver, 3D accelerometer integrated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 consumption: </a:t>
            </a:r>
            <a:r>
              <a:rPr lang="en-GB" sz="14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Bandwidth: 100 B/s</a:t>
            </a:r>
          </a:p>
        </p:txBody>
      </p:sp>
      <p:pic>
        <p:nvPicPr>
          <p:cNvPr id="17" name="Immagine 1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DC09AD6C-0857-420F-8E71-C1C1B51DA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7" y="2866103"/>
            <a:ext cx="6605189" cy="3484056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7CEE1659-BE87-43AE-89E1-4E4EFB482927}"/>
              </a:ext>
            </a:extLst>
          </p:cNvPr>
          <p:cNvSpPr/>
          <p:nvPr/>
        </p:nvSpPr>
        <p:spPr>
          <a:xfrm>
            <a:off x="0" y="6457890"/>
            <a:ext cx="57106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Fig. 11. The schematic view of the instrument front-end electronics. The main components are indicated with exact denotations. [11]</a:t>
            </a:r>
          </a:p>
        </p:txBody>
      </p:sp>
      <p:pic>
        <p:nvPicPr>
          <p:cNvPr id="20" name="Google Shape;485;p61">
            <a:extLst>
              <a:ext uri="{FF2B5EF4-FFF2-40B4-BE49-F238E27FC236}">
                <a16:creationId xmlns:a16="http://schemas.microsoft.com/office/drawing/2014/main" id="{611AA8B2-B767-4320-A73F-0DAB273F3F8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r="27304"/>
          <a:stretch/>
        </p:blipFill>
        <p:spPr>
          <a:xfrm>
            <a:off x="8204226" y="3435471"/>
            <a:ext cx="3730608" cy="34211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oogle Shape;299;p50">
            <a:extLst>
              <a:ext uri="{FF2B5EF4-FFF2-40B4-BE49-F238E27FC236}">
                <a16:creationId xmlns:a16="http://schemas.microsoft.com/office/drawing/2014/main" id="{8D3BFEF8-9A4E-4B28-AEAD-3272A90D345A}"/>
              </a:ext>
            </a:extLst>
          </p:cNvPr>
          <p:cNvGrpSpPr>
            <a:grpSpLocks noChangeAspect="1"/>
          </p:cNvGrpSpPr>
          <p:nvPr/>
        </p:nvGrpSpPr>
        <p:grpSpPr>
          <a:xfrm>
            <a:off x="6598152" y="-109961"/>
            <a:ext cx="3548297" cy="3709156"/>
            <a:chOff x="2441937" y="2843080"/>
            <a:chExt cx="2029135" cy="2121124"/>
          </a:xfrm>
        </p:grpSpPr>
        <p:pic>
          <p:nvPicPr>
            <p:cNvPr id="22" name="Google Shape;300;p50">
              <a:extLst>
                <a:ext uri="{FF2B5EF4-FFF2-40B4-BE49-F238E27FC236}">
                  <a16:creationId xmlns:a16="http://schemas.microsoft.com/office/drawing/2014/main" id="{4A1F9789-051D-4E1E-A812-267606D314B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441937" y="2843080"/>
              <a:ext cx="2029135" cy="21211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301;p50">
              <a:extLst>
                <a:ext uri="{FF2B5EF4-FFF2-40B4-BE49-F238E27FC236}">
                  <a16:creationId xmlns:a16="http://schemas.microsoft.com/office/drawing/2014/main" id="{0F713734-F759-491F-881B-69FB49FBCD2F}"/>
                </a:ext>
              </a:extLst>
            </p:cNvPr>
            <p:cNvSpPr txBox="1"/>
            <p:nvPr/>
          </p:nvSpPr>
          <p:spPr>
            <a:xfrm>
              <a:off x="3563526" y="3310450"/>
              <a:ext cx="579000" cy="19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" sz="600">
                  <a:highlight>
                    <a:srgbClr val="FFFFFF"/>
                  </a:highlight>
                  <a:latin typeface="Proxima Nova"/>
                  <a:ea typeface="Proxima Nova"/>
                  <a:cs typeface="Proxima Nova"/>
                  <a:sym typeface="Proxima Nova"/>
                </a:rPr>
                <a:t>   </a:t>
              </a:r>
              <a:r>
                <a:rPr lang="en" sz="600" b="0" i="0" u="none" strike="noStrike" cap="none">
                  <a:solidFill>
                    <a:srgbClr val="000000"/>
                  </a:solidFill>
                  <a:highlight>
                    <a:srgbClr val="FFFFFF"/>
                  </a:highlight>
                  <a:latin typeface="Proxima Nova"/>
                  <a:ea typeface="Proxima Nova"/>
                  <a:cs typeface="Proxima Nova"/>
                  <a:sym typeface="Proxima Nova"/>
                </a:rPr>
                <a:t>BG3</a:t>
              </a:r>
              <a:r>
                <a:rPr lang="en" sz="600" b="0" i="0" u="none" strike="noStrike" cap="none">
                  <a:solidFill>
                    <a:srgbClr val="FFFFFF"/>
                  </a:solidFill>
                  <a:highlight>
                    <a:srgbClr val="FFFFFF"/>
                  </a:highlight>
                  <a:latin typeface="Proxima Nova"/>
                  <a:ea typeface="Proxima Nova"/>
                  <a:cs typeface="Proxima Nova"/>
                  <a:sym typeface="Proxima Nova"/>
                </a:rPr>
                <a:t>   .  </a:t>
              </a:r>
              <a:r>
                <a:rPr lang="en" sz="600" b="0" i="0" u="none" strike="noStrike" cap="none">
                  <a:solidFill>
                    <a:srgbClr val="000000"/>
                  </a:solidFill>
                  <a:highlight>
                    <a:srgbClr val="FFFFFF"/>
                  </a:highlight>
                  <a:latin typeface="Proxima Nova"/>
                  <a:ea typeface="Proxima Nova"/>
                  <a:cs typeface="Proxima Nova"/>
                  <a:sym typeface="Proxima Nova"/>
                </a:rPr>
                <a:t>   </a:t>
              </a:r>
              <a:endParaRPr sz="600" b="0" i="0" u="none" strike="noStrike" cap="none">
                <a:solidFill>
                  <a:srgbClr val="000000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0" name="Rettangolo 29">
            <a:extLst>
              <a:ext uri="{FF2B5EF4-FFF2-40B4-BE49-F238E27FC236}">
                <a16:creationId xmlns:a16="http://schemas.microsoft.com/office/drawing/2014/main" id="{68E270B1-9B26-4470-9CEC-2E2A0776AD77}"/>
              </a:ext>
            </a:extLst>
          </p:cNvPr>
          <p:cNvSpPr/>
          <p:nvPr/>
        </p:nvSpPr>
        <p:spPr>
          <a:xfrm>
            <a:off x="10044337" y="3045197"/>
            <a:ext cx="21424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Fig. 10. The exploded view of instrument with the indication of the main components. [11]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D3524BDB-300A-46E1-8563-FEDA22A36A2E}"/>
              </a:ext>
            </a:extLst>
          </p:cNvPr>
          <p:cNvSpPr/>
          <p:nvPr/>
        </p:nvSpPr>
        <p:spPr>
          <a:xfrm>
            <a:off x="7316714" y="6611779"/>
            <a:ext cx="1015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Fig. 12. AMON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EF3F845-6118-44E1-B985-1627CEF7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386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magine 20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B0F76504-BADB-4066-A871-51CD8932F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686889"/>
            <a:ext cx="6096000" cy="304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8E50AE6-42FD-4158-AA31-87B075795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74233" cy="860560"/>
          </a:xfrm>
        </p:spPr>
        <p:txBody>
          <a:bodyPr>
            <a:normAutofit fontScale="90000"/>
          </a:bodyPr>
          <a:lstStyle/>
          <a:p>
            <a:r>
              <a:rPr lang="en-GB" dirty="0"/>
              <a:t>Evolution of measured intensity in different nights</a:t>
            </a:r>
            <a:endParaRPr lang="en-GB" sz="40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9B9766B-0FE7-4B1B-963E-2684F3CB0BDD}"/>
              </a:ext>
            </a:extLst>
          </p:cNvPr>
          <p:cNvSpPr txBox="1"/>
          <p:nvPr/>
        </p:nvSpPr>
        <p:spPr>
          <a:xfrm>
            <a:off x="0" y="6611779"/>
            <a:ext cx="248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Fig. 13. </a:t>
            </a:r>
            <a:r>
              <a:rPr lang="en-GB" sz="1000" dirty="0"/>
              <a:t>Airglow intensity in different nights 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D24C4AC-C59C-4409-A68F-FF948EB61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13</a:t>
            </a:fld>
            <a:endParaRPr lang="en-GB"/>
          </a:p>
        </p:txBody>
      </p:sp>
      <p:pic>
        <p:nvPicPr>
          <p:cNvPr id="19" name="Immagine 18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5D4E621A-96EA-4602-B8D4-764C93375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716269"/>
            <a:ext cx="6096000" cy="3048000"/>
          </a:xfrm>
          <a:prstGeom prst="rect">
            <a:avLst/>
          </a:prstGeom>
        </p:spPr>
      </p:pic>
      <p:pic>
        <p:nvPicPr>
          <p:cNvPr id="24" name="Immagine 23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E6FD36F2-613A-446E-B249-B1AFB5ECF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6" y="3664024"/>
            <a:ext cx="6096000" cy="3048001"/>
          </a:xfrm>
          <a:prstGeom prst="rect">
            <a:avLst/>
          </a:prstGeom>
        </p:spPr>
      </p:pic>
      <p:pic>
        <p:nvPicPr>
          <p:cNvPr id="25" name="Immagine 2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5533C4AC-500C-49A7-A259-4736B0E19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716268"/>
            <a:ext cx="6096002" cy="304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9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7D631A9-FFB5-40BB-8CA3-3E8FA4FA9B0E}"/>
              </a:ext>
            </a:extLst>
          </p:cNvPr>
          <p:cNvSpPr txBox="1"/>
          <p:nvPr/>
        </p:nvSpPr>
        <p:spPr>
          <a:xfrm>
            <a:off x="358392" y="221672"/>
            <a:ext cx="780934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500" dirty="0"/>
              <a:t>AMON-Extended Station</a:t>
            </a:r>
          </a:p>
          <a:p>
            <a:endParaRPr lang="it-IT" sz="800" dirty="0"/>
          </a:p>
          <a:p>
            <a:r>
              <a:rPr lang="en-GB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aim is to 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investigate</a:t>
            </a:r>
            <a:r>
              <a:rPr lang="en-GB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if a network of cheap and easily operated one-pixel detectors could detect 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variation in airglow intensities </a:t>
            </a:r>
            <a:r>
              <a:rPr lang="en-GB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contribute to the 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monitoring</a:t>
            </a:r>
            <a:r>
              <a:rPr lang="en-GB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system of the 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ionospheric disturbance</a:t>
            </a:r>
            <a:r>
              <a:rPr lang="en-GB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3" name="Google Shape;488;p61">
            <a:extLst>
              <a:ext uri="{FF2B5EF4-FFF2-40B4-BE49-F238E27FC236}">
                <a16:creationId xmlns:a16="http://schemas.microsoft.com/office/drawing/2014/main" id="{CA35F541-CC59-4C8F-A851-FBD23D078AC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696212" y="4211518"/>
            <a:ext cx="4358533" cy="2424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87;p61">
            <a:extLst>
              <a:ext uri="{FF2B5EF4-FFF2-40B4-BE49-F238E27FC236}">
                <a16:creationId xmlns:a16="http://schemas.microsoft.com/office/drawing/2014/main" id="{9729D116-F52D-4C03-9FB4-5A64F6111FD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b="36135"/>
          <a:stretch/>
        </p:blipFill>
        <p:spPr>
          <a:xfrm>
            <a:off x="8596680" y="212887"/>
            <a:ext cx="3180500" cy="3207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89;p61">
            <a:extLst>
              <a:ext uri="{FF2B5EF4-FFF2-40B4-BE49-F238E27FC236}">
                <a16:creationId xmlns:a16="http://schemas.microsoft.com/office/drawing/2014/main" id="{447C9E21-87AC-416E-8472-9334A968B1E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4296" y="1916928"/>
            <a:ext cx="3816976" cy="28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C58AE35-8D6C-4F86-BF91-A236BA212681}"/>
              </a:ext>
            </a:extLst>
          </p:cNvPr>
          <p:cNvSpPr txBox="1"/>
          <p:nvPr/>
        </p:nvSpPr>
        <p:spPr>
          <a:xfrm>
            <a:off x="358392" y="4211518"/>
            <a:ext cx="326826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800" dirty="0"/>
          </a:p>
          <a:p>
            <a:pPr algn="ctr"/>
            <a:r>
              <a:rPr lang="en-GB" dirty="0"/>
              <a:t>All sky camera</a:t>
            </a:r>
          </a:p>
          <a:p>
            <a:pPr algn="ctr"/>
            <a:endParaRPr lang="en-GB" sz="8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GB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Moravian Instruments G2-4000  is a </a:t>
            </a:r>
            <a:r>
              <a:rPr lang="en-GB" sz="1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fishy</a:t>
            </a:r>
            <a:r>
              <a:rPr lang="en-GB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camera equipped with a filter wheel to select </a:t>
            </a:r>
            <a:r>
              <a:rPr lang="en-GB" sz="1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wavelength </a:t>
            </a:r>
            <a:r>
              <a:rPr lang="en-GB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(558, 630, 300 - 500, 700 - 930, 572 nm). Will provide information about airglow evolution all over the sky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DEF1B7C-B683-497E-8EE2-4C25970DE01F}"/>
              </a:ext>
            </a:extLst>
          </p:cNvPr>
          <p:cNvSpPr txBox="1"/>
          <p:nvPr/>
        </p:nvSpPr>
        <p:spPr>
          <a:xfrm>
            <a:off x="8036907" y="4647972"/>
            <a:ext cx="3849275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Ionosphere monitoring system</a:t>
            </a:r>
          </a:p>
          <a:p>
            <a:pPr algn="ctr"/>
            <a:endParaRPr lang="en-GB" sz="800" dirty="0"/>
          </a:p>
          <a:p>
            <a:pPr algn="ctr"/>
            <a:r>
              <a:rPr lang="en-GB" sz="15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Septentrio</a:t>
            </a:r>
            <a:r>
              <a:rPr lang="en-GB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PloaRxS</a:t>
            </a:r>
            <a:r>
              <a:rPr lang="en-GB" sz="1500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en-GB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 </a:t>
            </a:r>
            <a:r>
              <a:rPr lang="en-GB" sz="1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GNSS receiver</a:t>
            </a:r>
            <a:r>
              <a:rPr lang="en-GB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ionospheric </a:t>
            </a:r>
            <a:r>
              <a:rPr lang="en-GB" sz="1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scintillation monitoring </a:t>
            </a:r>
            <a:r>
              <a:rPr lang="en-GB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provides </a:t>
            </a:r>
            <a:r>
              <a:rPr lang="en-GB" sz="1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</a:t>
            </a:r>
            <a:r>
              <a:rPr lang="en-GB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index. These data will be used for </a:t>
            </a:r>
            <a:r>
              <a:rPr lang="en-GB" sz="1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 with airglow </a:t>
            </a:r>
            <a:r>
              <a:rPr lang="en-GB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223C4BD-A5A3-4180-9F8F-6FAC18556B38}"/>
              </a:ext>
            </a:extLst>
          </p:cNvPr>
          <p:cNvSpPr txBox="1"/>
          <p:nvPr/>
        </p:nvSpPr>
        <p:spPr>
          <a:xfrm>
            <a:off x="3833947" y="2256973"/>
            <a:ext cx="399582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Weather monitoring system</a:t>
            </a:r>
          </a:p>
          <a:p>
            <a:endParaRPr lang="en-GB" sz="800" dirty="0"/>
          </a:p>
          <a:p>
            <a:pPr algn="ctr"/>
            <a:r>
              <a:rPr lang="en-GB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AAG CloudWatcher</a:t>
            </a:r>
            <a:r>
              <a:rPr lang="en-GB" sz="1500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en-GB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through </a:t>
            </a:r>
            <a:r>
              <a:rPr lang="en-GB" sz="1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</a:t>
            </a:r>
            <a:r>
              <a:rPr lang="en-GB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sensor</a:t>
            </a:r>
            <a:r>
              <a:rPr lang="en-GB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thermometer, humidity meter, pression meter and rain sensor </a:t>
            </a:r>
            <a:r>
              <a:rPr lang="en-GB" sz="1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detects weather </a:t>
            </a:r>
            <a:r>
              <a:rPr lang="en-GB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 </a:t>
            </a:r>
            <a:r>
              <a:rPr lang="en-GB" sz="1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switching off </a:t>
            </a:r>
            <a:r>
              <a:rPr lang="en-GB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AMON-ES during </a:t>
            </a:r>
            <a:r>
              <a:rPr lang="en-GB" sz="1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cloudy</a:t>
            </a:r>
            <a:r>
              <a:rPr lang="en-GB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extremely freezing </a:t>
            </a:r>
            <a:r>
              <a:rPr lang="en-GB" sz="1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conditions</a:t>
            </a:r>
            <a:r>
              <a:rPr lang="en-GB" sz="1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15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https://lh5.googleusercontent.com/flj7qi_RHHlfKa5wWNpME6SkS_bicllY7N07XbtdPKyBF13jxuExMnuf4y8LkPOyaX2RfVzVdO0Ii7Y4V3hwmk6Pv1GfBKDaheQ5HvbFRwgvXtsy1gTAKtSCnTTfUtoUyPUN3lNYhYw">
            <a:extLst>
              <a:ext uri="{FF2B5EF4-FFF2-40B4-BE49-F238E27FC236}">
                <a16:creationId xmlns:a16="http://schemas.microsoft.com/office/drawing/2014/main" id="{B9689348-9897-4F60-B0E2-37041511E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41" y="2050770"/>
            <a:ext cx="3090424" cy="2059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E8D8EF5-422A-461D-AE04-30620EEB5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814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2BB15CF2-9048-4DF1-94C8-2F02F263F2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" t="19794" r="1031" b="4880"/>
          <a:stretch/>
        </p:blipFill>
        <p:spPr>
          <a:xfrm>
            <a:off x="145915" y="1820661"/>
            <a:ext cx="8813135" cy="381484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09E4C9E-5C3E-4E47-AD5C-FC33788026AE}"/>
              </a:ext>
            </a:extLst>
          </p:cNvPr>
          <p:cNvSpPr txBox="1"/>
          <p:nvPr/>
        </p:nvSpPr>
        <p:spPr>
          <a:xfrm>
            <a:off x="464153" y="504552"/>
            <a:ext cx="727983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AMON-Extended Station</a:t>
            </a:r>
          </a:p>
          <a:p>
            <a:r>
              <a:rPr lang="it-IT" sz="2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Devices </a:t>
            </a:r>
            <a:r>
              <a:rPr lang="en-GB" sz="2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integration</a:t>
            </a:r>
          </a:p>
          <a:p>
            <a:endParaRPr lang="it-IT" sz="800" dirty="0"/>
          </a:p>
        </p:txBody>
      </p:sp>
      <p:pic>
        <p:nvPicPr>
          <p:cNvPr id="4098" name="Picture 2" descr="https://lh4.googleusercontent.com/P4FoOL8SgosXDV_XNo_Zvki5_4qNp6Qq1X0OQJXOqeu0JJ5dlj-hhzgTF8KOHe1QRwsTUYO9DYUjl3VSNEIONFFkG-TE4U3VOFuSv1kNcLSj48NV0QdaYCbgIgmdq-iVrpLGRP0H6C4">
            <a:extLst>
              <a:ext uri="{FF2B5EF4-FFF2-40B4-BE49-F238E27FC236}">
                <a16:creationId xmlns:a16="http://schemas.microsoft.com/office/drawing/2014/main" id="{3F8562A5-7636-4507-A872-6A6409B22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3" r="34636"/>
          <a:stretch/>
        </p:blipFill>
        <p:spPr bwMode="auto">
          <a:xfrm>
            <a:off x="8950114" y="622569"/>
            <a:ext cx="3095972" cy="588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96A60D17-8C54-466B-BE1E-12D51EFD9FC6}"/>
              </a:ext>
            </a:extLst>
          </p:cNvPr>
          <p:cNvSpPr txBox="1"/>
          <p:nvPr/>
        </p:nvSpPr>
        <p:spPr>
          <a:xfrm>
            <a:off x="145915" y="5684448"/>
            <a:ext cx="4706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Fig. 14</a:t>
            </a:r>
            <a:r>
              <a:rPr lang="en-GB" sz="1000" dirty="0"/>
              <a:t>. Scheme of AMON Extended Station facility. Created </a:t>
            </a:r>
            <a:r>
              <a:rPr lang="it-IT" sz="1000" dirty="0"/>
              <a:t>by </a:t>
            </a:r>
            <a:r>
              <a:rPr lang="en-GB" sz="1000" dirty="0" err="1"/>
              <a:t>Šimon</a:t>
            </a:r>
            <a:r>
              <a:rPr lang="en-GB" sz="1000" dirty="0"/>
              <a:t> </a:t>
            </a:r>
            <a:r>
              <a:rPr lang="en-GB" sz="1000" dirty="0" err="1"/>
              <a:t>Mackovjak</a:t>
            </a:r>
            <a:r>
              <a:rPr lang="en-GB" sz="1000" dirty="0"/>
              <a:t>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B212064E-5B4E-4AE8-A7FB-198867551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201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EC8832-92B9-4626-B7ED-A25B1B03A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445" y="161826"/>
            <a:ext cx="10896945" cy="955815"/>
          </a:xfrm>
        </p:spPr>
        <p:txBody>
          <a:bodyPr>
            <a:normAutofit/>
          </a:bodyPr>
          <a:lstStyle/>
          <a:p>
            <a:r>
              <a:rPr lang="it-IT" sz="4300" dirty="0"/>
              <a:t>AMON-ES location</a:t>
            </a:r>
            <a:endParaRPr lang="en-GB" sz="3000" dirty="0"/>
          </a:p>
        </p:txBody>
      </p:sp>
      <p:pic>
        <p:nvPicPr>
          <p:cNvPr id="6" name="Immagine 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8730FB1F-5CC4-44C6-91BA-BF4E50553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5" y="1434371"/>
            <a:ext cx="7834835" cy="441019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3DC55D5-0C0C-435E-95F6-27020903A62B}"/>
              </a:ext>
            </a:extLst>
          </p:cNvPr>
          <p:cNvSpPr txBox="1"/>
          <p:nvPr/>
        </p:nvSpPr>
        <p:spPr>
          <a:xfrm>
            <a:off x="37751" y="5844567"/>
            <a:ext cx="36087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www.lightpollutionmap.info</a:t>
            </a: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2C91645A-5200-4177-8F31-EC24AEC8A584}"/>
              </a:ext>
            </a:extLst>
          </p:cNvPr>
          <p:cNvCxnSpPr>
            <a:cxnSpLocks/>
          </p:cNvCxnSpPr>
          <p:nvPr/>
        </p:nvCxnSpPr>
        <p:spPr>
          <a:xfrm flipH="1">
            <a:off x="7126665" y="2043875"/>
            <a:ext cx="1659116" cy="944422"/>
          </a:xfrm>
          <a:prstGeom prst="straightConnector1">
            <a:avLst/>
          </a:prstGeom>
          <a:ln w="444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8AE10AC-D553-4A48-8D29-645A1E57C692}"/>
              </a:ext>
            </a:extLst>
          </p:cNvPr>
          <p:cNvSpPr txBox="1"/>
          <p:nvPr/>
        </p:nvSpPr>
        <p:spPr>
          <a:xfrm>
            <a:off x="8308256" y="1062837"/>
            <a:ext cx="3376944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lnSpc>
                <a:spcPct val="115000"/>
              </a:lnSpc>
              <a:buClr>
                <a:srgbClr val="434343"/>
              </a:buClr>
              <a:buSzPts val="1800"/>
              <a:buFont typeface="Proxima Nova"/>
              <a:buChar char="-"/>
            </a:pPr>
            <a:r>
              <a:rPr lang="en-GB" dirty="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Astronomical Observatory at </a:t>
            </a:r>
            <a:r>
              <a:rPr lang="en-GB" dirty="0" err="1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Kolonica</a:t>
            </a:r>
            <a:r>
              <a:rPr lang="en-GB" dirty="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 Saddle</a:t>
            </a:r>
          </a:p>
          <a:p>
            <a:pPr marL="457200" lvl="0" indent="-342900">
              <a:lnSpc>
                <a:spcPct val="115000"/>
              </a:lnSpc>
              <a:buClr>
                <a:srgbClr val="434343"/>
              </a:buClr>
              <a:buSzPts val="1800"/>
              <a:buFont typeface="Proxima Nova"/>
              <a:buChar char="-"/>
            </a:pPr>
            <a:r>
              <a:rPr lang="en-GB" dirty="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Lat: 48.9349° N</a:t>
            </a:r>
          </a:p>
          <a:p>
            <a:pPr marL="114300" lvl="0">
              <a:lnSpc>
                <a:spcPct val="115000"/>
              </a:lnSpc>
              <a:buClr>
                <a:srgbClr val="434343"/>
              </a:buClr>
              <a:buSzPts val="1800"/>
            </a:pPr>
            <a:r>
              <a:rPr lang="en-GB" dirty="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	Long: 22.2737° E</a:t>
            </a:r>
          </a:p>
          <a:p>
            <a:pPr marL="457200" lvl="0" indent="-342900">
              <a:lnSpc>
                <a:spcPct val="115000"/>
              </a:lnSpc>
              <a:buClr>
                <a:srgbClr val="434343"/>
              </a:buClr>
              <a:buSzPts val="1800"/>
              <a:buFont typeface="Proxima Nova"/>
              <a:buChar char="-"/>
            </a:pPr>
            <a:r>
              <a:rPr lang="en-GB" dirty="0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Alt: 450 m </a:t>
            </a:r>
            <a:r>
              <a:rPr lang="en-GB" dirty="0" err="1">
                <a:solidFill>
                  <a:srgbClr val="434343"/>
                </a:solidFill>
                <a:latin typeface="Proxima Nova"/>
                <a:ea typeface="Proxima Nova"/>
                <a:cs typeface="Proxima Nova"/>
                <a:sym typeface="Proxima Nova"/>
              </a:rPr>
              <a:t>asl</a:t>
            </a:r>
            <a:endParaRPr lang="en-GB" dirty="0">
              <a:solidFill>
                <a:srgbClr val="434343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endParaRPr lang="en-GB" dirty="0"/>
          </a:p>
        </p:txBody>
      </p:sp>
      <p:pic>
        <p:nvPicPr>
          <p:cNvPr id="14" name="Immagine 13" descr="Immagine che contiene erba, cielo, esterni, edificio&#10;&#10;Descrizione generata automaticamente">
            <a:extLst>
              <a:ext uri="{FF2B5EF4-FFF2-40B4-BE49-F238E27FC236}">
                <a16:creationId xmlns:a16="http://schemas.microsoft.com/office/drawing/2014/main" id="{0B6A3465-EC02-4C23-9BCE-1DA03CF68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74" y="3429000"/>
            <a:ext cx="3903930" cy="2366163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5CB47CE1-2A57-4044-ABC9-E9F986E83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2058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8E3759A8-FDB5-4C1B-964A-ABC0B341D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94" y="-231669"/>
            <a:ext cx="10515600" cy="1325563"/>
          </a:xfrm>
        </p:spPr>
        <p:txBody>
          <a:bodyPr>
            <a:normAutofit/>
          </a:bodyPr>
          <a:lstStyle/>
          <a:p>
            <a:r>
              <a:rPr lang="en-GB" sz="3500" dirty="0">
                <a:latin typeface="+mn-lt"/>
              </a:rPr>
              <a:t>Sun and moon affect AMON measurements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216720F-41D5-41B0-AB5A-E435A1545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5359" y="818675"/>
            <a:ext cx="3065281" cy="550437"/>
          </a:xfrm>
        </p:spPr>
        <p:txBody>
          <a:bodyPr>
            <a:normAutofit fontScale="92500"/>
          </a:bodyPr>
          <a:lstStyle/>
          <a:p>
            <a:r>
              <a:rPr lang="en-GB" b="0" dirty="0">
                <a:latin typeface="+mj-lt"/>
              </a:rPr>
              <a:t>AMON revealed intensity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26F2D79C-8F26-462A-9FD9-FD5788F1EB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51376" y="485177"/>
            <a:ext cx="5183188" cy="823912"/>
          </a:xfrm>
        </p:spPr>
        <p:txBody>
          <a:bodyPr>
            <a:normAutofit fontScale="92500"/>
          </a:bodyPr>
          <a:lstStyle/>
          <a:p>
            <a:pPr algn="ctr"/>
            <a:r>
              <a:rPr lang="en-GB" b="0" dirty="0">
                <a:latin typeface="+mj-lt"/>
              </a:rPr>
              <a:t>AMON revealed intensity compare with sun and moon altitude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FB0B090-BC63-4AB2-BF42-5977A44DA80F}"/>
              </a:ext>
            </a:extLst>
          </p:cNvPr>
          <p:cNvSpPr txBox="1"/>
          <p:nvPr/>
        </p:nvSpPr>
        <p:spPr>
          <a:xfrm>
            <a:off x="0" y="6611779"/>
            <a:ext cx="609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Fig. 15</a:t>
            </a:r>
            <a:r>
              <a:rPr lang="en-GB" sz="1000" dirty="0"/>
              <a:t>. First AMON data plot and an evaluation’s example of Sun and Moon’s position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0195254A-809D-49F4-ADEB-A75D51690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17</a:t>
            </a:fld>
            <a:endParaRPr lang="en-GB"/>
          </a:p>
        </p:txBody>
      </p:sp>
      <p:pic>
        <p:nvPicPr>
          <p:cNvPr id="6" name="Immagine 5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C002D001-E82E-4C63-A4F1-56BDDB2FAB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" t="5360" r="7725" b="3579"/>
          <a:stretch/>
        </p:blipFill>
        <p:spPr>
          <a:xfrm>
            <a:off x="216816" y="1524283"/>
            <a:ext cx="5456565" cy="4889145"/>
          </a:xfrm>
          <a:prstGeom prst="rect">
            <a:avLst/>
          </a:prstGeom>
        </p:spPr>
      </p:pic>
      <p:pic>
        <p:nvPicPr>
          <p:cNvPr id="18" name="Immagine 1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F75F50E5-7952-49AF-910D-5C8610546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783" y="1239865"/>
            <a:ext cx="6043401" cy="537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988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lh5.googleusercontent.com/Ddpb_dy7zMpCrgRbVo_Sf8BIK3Q8gDpo9iMfjzle-_ilgMGJK5MvjBeoC7VBhzaB8pgF8S-LREBdfd72UMZ8CVy8Fq0HRCbF7KppB4utq8jF7UBh8B1-pLd5KZVBwgJm1qjgsSEbbXc">
            <a:extLst>
              <a:ext uri="{FF2B5EF4-FFF2-40B4-BE49-F238E27FC236}">
                <a16:creationId xmlns:a16="http://schemas.microsoft.com/office/drawing/2014/main" id="{3821A49E-4280-4267-B769-497883E07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5303" r="8841" b="3186"/>
          <a:stretch/>
        </p:blipFill>
        <p:spPr bwMode="auto">
          <a:xfrm>
            <a:off x="981825" y="982708"/>
            <a:ext cx="10228350" cy="563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1D06C72-65A9-4536-8ABE-7D62630C8AC3}"/>
              </a:ext>
            </a:extLst>
          </p:cNvPr>
          <p:cNvSpPr/>
          <p:nvPr/>
        </p:nvSpPr>
        <p:spPr>
          <a:xfrm>
            <a:off x="159988" y="79391"/>
            <a:ext cx="6096000" cy="9079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500" dirty="0"/>
              <a:t>Dark nights for AMON-ES</a:t>
            </a:r>
          </a:p>
          <a:p>
            <a:endParaRPr lang="en-GB" sz="800" dirty="0"/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measure airglow only in very dark conditions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9602887-0438-49F9-9EB5-21ADFEA6CA48}"/>
              </a:ext>
            </a:extLst>
          </p:cNvPr>
          <p:cNvSpPr txBox="1"/>
          <p:nvPr/>
        </p:nvSpPr>
        <p:spPr>
          <a:xfrm>
            <a:off x="0" y="6611779"/>
            <a:ext cx="6096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Fig. 16</a:t>
            </a:r>
            <a:r>
              <a:rPr lang="en-GB" sz="1000" dirty="0"/>
              <a:t>. The number of hours for day, night and dark night conditions at AOK for the year 2019.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D856CF8-B74C-4DBC-B069-1DA2103B4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9595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F1D06C72-65A9-4536-8ABE-7D62630C8AC3}"/>
              </a:ext>
            </a:extLst>
          </p:cNvPr>
          <p:cNvSpPr/>
          <p:nvPr/>
        </p:nvSpPr>
        <p:spPr>
          <a:xfrm>
            <a:off x="101923" y="124855"/>
            <a:ext cx="6096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500" dirty="0"/>
              <a:t>Non suitable weather conditions</a:t>
            </a:r>
          </a:p>
          <a:p>
            <a:endParaRPr lang="en-GB" sz="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FDB257E-35F0-46E8-9403-3E7A9CFF1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332" y="811262"/>
            <a:ext cx="7781336" cy="580051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37C01D3-2B0D-4C69-850F-A0E692B0BA98}"/>
              </a:ext>
            </a:extLst>
          </p:cNvPr>
          <p:cNvSpPr txBox="1"/>
          <p:nvPr/>
        </p:nvSpPr>
        <p:spPr>
          <a:xfrm>
            <a:off x="0" y="6611779"/>
            <a:ext cx="68864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Fig. 17</a:t>
            </a:r>
            <a:r>
              <a:rPr lang="en-GB" sz="1000" dirty="0"/>
              <a:t>. The example of not clear sky conditions at AOK. The presence of cloud is blocking the light from stars and Milky way.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3AB1949-35FE-42BE-831C-A3FD317E7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672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C5416E2-E57D-4BEE-A104-4E6943073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2</a:t>
            </a:fld>
            <a:endParaRPr lang="en-GB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E89777E-1515-4BDC-9B83-E993515B0931}"/>
              </a:ext>
            </a:extLst>
          </p:cNvPr>
          <p:cNvSpPr txBox="1"/>
          <p:nvPr/>
        </p:nvSpPr>
        <p:spPr>
          <a:xfrm>
            <a:off x="329938" y="235670"/>
            <a:ext cx="48736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500" dirty="0"/>
              <a:t>Index</a:t>
            </a:r>
            <a:endParaRPr lang="en-GB" sz="35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C3736ED-39FA-4AEA-9C48-DD46235007A7}"/>
              </a:ext>
            </a:extLst>
          </p:cNvPr>
          <p:cNvSpPr txBox="1"/>
          <p:nvPr/>
        </p:nvSpPr>
        <p:spPr>
          <a:xfrm>
            <a:off x="3314835" y="1278037"/>
            <a:ext cx="624106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Physics overview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Ionosphere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Radiative emission processes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Airglow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AMON</a:t>
            </a:r>
            <a:r>
              <a:rPr lang="it-IT" sz="2400" dirty="0"/>
              <a:t>-</a:t>
            </a:r>
            <a:r>
              <a:rPr lang="en-GB" sz="2400" dirty="0"/>
              <a:t>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The instruments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Sun and MOON influence in AMON measurements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First data plotted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Conclusions and next steps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95561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489A2D11-543B-4206-B223-1B141B95C16A}"/>
              </a:ext>
            </a:extLst>
          </p:cNvPr>
          <p:cNvSpPr/>
          <p:nvPr/>
        </p:nvSpPr>
        <p:spPr>
          <a:xfrm>
            <a:off x="0" y="0"/>
            <a:ext cx="997864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500" dirty="0"/>
              <a:t>AMON All-sky Camera (AAC) – available filters</a:t>
            </a:r>
            <a:endParaRPr lang="en-GB" sz="8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65E5ED4-ED61-4E2B-BD75-DDDAE9C9E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0" y="477054"/>
            <a:ext cx="11402219" cy="6405741"/>
          </a:xfrm>
          <a:prstGeom prst="rect">
            <a:avLst/>
          </a:prstGeom>
        </p:spPr>
      </p:pic>
      <p:sp>
        <p:nvSpPr>
          <p:cNvPr id="13" name="Parentesi graffa aperta 12">
            <a:extLst>
              <a:ext uri="{FF2B5EF4-FFF2-40B4-BE49-F238E27FC236}">
                <a16:creationId xmlns:a16="http://schemas.microsoft.com/office/drawing/2014/main" id="{4BCF2C37-2ADF-47AE-9BE4-D99AD4621E5E}"/>
              </a:ext>
            </a:extLst>
          </p:cNvPr>
          <p:cNvSpPr/>
          <p:nvPr/>
        </p:nvSpPr>
        <p:spPr>
          <a:xfrm rot="16200000">
            <a:off x="2457826" y="4672127"/>
            <a:ext cx="207386" cy="1612612"/>
          </a:xfrm>
          <a:prstGeom prst="leftBrace">
            <a:avLst/>
          </a:prstGeom>
          <a:ln w="19050">
            <a:solidFill>
              <a:srgbClr val="7030A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Parentesi graffa aperta 32">
            <a:extLst>
              <a:ext uri="{FF2B5EF4-FFF2-40B4-BE49-F238E27FC236}">
                <a16:creationId xmlns:a16="http://schemas.microsoft.com/office/drawing/2014/main" id="{FF928520-8A18-49AF-992A-6187E5218B30}"/>
              </a:ext>
            </a:extLst>
          </p:cNvPr>
          <p:cNvSpPr/>
          <p:nvPr/>
        </p:nvSpPr>
        <p:spPr>
          <a:xfrm rot="16200000">
            <a:off x="7562519" y="4476880"/>
            <a:ext cx="98315" cy="288136"/>
          </a:xfrm>
          <a:prstGeom prst="leftBrace">
            <a:avLst/>
          </a:prstGeom>
          <a:ln w="19050">
            <a:solidFill>
              <a:schemeClr val="bg2">
                <a:lumMod val="5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Parentesi graffa aperta 34">
            <a:extLst>
              <a:ext uri="{FF2B5EF4-FFF2-40B4-BE49-F238E27FC236}">
                <a16:creationId xmlns:a16="http://schemas.microsoft.com/office/drawing/2014/main" id="{047D1BA4-5786-4732-8DF8-69115A8676C4}"/>
              </a:ext>
            </a:extLst>
          </p:cNvPr>
          <p:cNvSpPr/>
          <p:nvPr/>
        </p:nvSpPr>
        <p:spPr>
          <a:xfrm rot="16200000">
            <a:off x="7221006" y="4459817"/>
            <a:ext cx="98314" cy="288138"/>
          </a:xfrm>
          <a:prstGeom prst="leftBrace">
            <a:avLst/>
          </a:prstGeom>
          <a:ln w="19050">
            <a:solidFill>
              <a:srgbClr val="00B05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Parentesi graffa aperta 54">
            <a:extLst>
              <a:ext uri="{FF2B5EF4-FFF2-40B4-BE49-F238E27FC236}">
                <a16:creationId xmlns:a16="http://schemas.microsoft.com/office/drawing/2014/main" id="{AC910CD8-C08B-49E9-8323-6BF7686E4A6D}"/>
              </a:ext>
            </a:extLst>
          </p:cNvPr>
          <p:cNvSpPr/>
          <p:nvPr/>
        </p:nvSpPr>
        <p:spPr>
          <a:xfrm rot="16200000">
            <a:off x="8881884" y="4208734"/>
            <a:ext cx="81176" cy="443059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Parentesi graffa aperta 60">
            <a:extLst>
              <a:ext uri="{FF2B5EF4-FFF2-40B4-BE49-F238E27FC236}">
                <a16:creationId xmlns:a16="http://schemas.microsoft.com/office/drawing/2014/main" id="{FEDD313B-62AF-40CD-9296-30FE0F7E989C}"/>
              </a:ext>
            </a:extLst>
          </p:cNvPr>
          <p:cNvSpPr/>
          <p:nvPr/>
        </p:nvSpPr>
        <p:spPr>
          <a:xfrm rot="16200000">
            <a:off x="10584977" y="3926312"/>
            <a:ext cx="233577" cy="1318184"/>
          </a:xfrm>
          <a:prstGeom prst="leftBrace">
            <a:avLst/>
          </a:prstGeom>
          <a:ln w="19050">
            <a:solidFill>
              <a:srgbClr val="C0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B07DE75-5B89-4569-ACF9-AC5A3BA870B2}"/>
              </a:ext>
            </a:extLst>
          </p:cNvPr>
          <p:cNvSpPr txBox="1"/>
          <p:nvPr/>
        </p:nvSpPr>
        <p:spPr>
          <a:xfrm>
            <a:off x="2306995" y="5582126"/>
            <a:ext cx="509047" cy="36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7030A0"/>
                </a:solidFill>
              </a:rPr>
              <a:t>UV</a:t>
            </a:r>
            <a:endParaRPr lang="en-GB" b="1" dirty="0">
              <a:solidFill>
                <a:srgbClr val="7030A0"/>
              </a:solidFill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6B1DA26-66F5-4E62-BC51-67F613775280}"/>
              </a:ext>
            </a:extLst>
          </p:cNvPr>
          <p:cNvSpPr txBox="1"/>
          <p:nvPr/>
        </p:nvSpPr>
        <p:spPr>
          <a:xfrm>
            <a:off x="8778403" y="4511048"/>
            <a:ext cx="288138" cy="36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R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7FFB0B0-526F-440C-BAD1-AA44621B0D69}"/>
              </a:ext>
            </a:extLst>
          </p:cNvPr>
          <p:cNvSpPr txBox="1"/>
          <p:nvPr/>
        </p:nvSpPr>
        <p:spPr>
          <a:xfrm>
            <a:off x="7449784" y="4681906"/>
            <a:ext cx="323784" cy="36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2">
                    <a:lumMod val="50000"/>
                  </a:schemeClr>
                </a:solidFill>
              </a:rPr>
              <a:t>N</a:t>
            </a:r>
            <a:endParaRPr lang="en-GB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080148D-E217-4AEB-9077-2D922EB614F9}"/>
              </a:ext>
            </a:extLst>
          </p:cNvPr>
          <p:cNvSpPr txBox="1"/>
          <p:nvPr/>
        </p:nvSpPr>
        <p:spPr>
          <a:xfrm>
            <a:off x="7099312" y="4675049"/>
            <a:ext cx="323784" cy="36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B050"/>
                </a:solidFill>
              </a:rPr>
              <a:t>G</a:t>
            </a:r>
            <a:endParaRPr lang="en-GB" b="1" dirty="0">
              <a:solidFill>
                <a:srgbClr val="00B05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9DB425C-C202-4824-90D9-2FC11322D388}"/>
              </a:ext>
            </a:extLst>
          </p:cNvPr>
          <p:cNvSpPr txBox="1"/>
          <p:nvPr/>
        </p:nvSpPr>
        <p:spPr>
          <a:xfrm>
            <a:off x="10525135" y="4782262"/>
            <a:ext cx="509047" cy="36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C00000"/>
                </a:solidFill>
              </a:rPr>
              <a:t>IR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9196233-F111-44F3-A236-D5FCDEBC9153}"/>
              </a:ext>
            </a:extLst>
          </p:cNvPr>
          <p:cNvSpPr txBox="1"/>
          <p:nvPr/>
        </p:nvSpPr>
        <p:spPr>
          <a:xfrm>
            <a:off x="1" y="6467356"/>
            <a:ext cx="4364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Fig. 21</a:t>
            </a:r>
            <a:r>
              <a:rPr lang="en-GB" sz="1000" dirty="0"/>
              <a:t>. The typical airglow spectrum by [9]. The five spectral filters that are used in AAC are indicated with the width and the designation.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ABD1178-5C67-4C83-8857-CB50102D5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28001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05C4AD7-468E-4A99-9258-8911E549E0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1" t="10139" r="13528" b="9658"/>
          <a:stretch/>
        </p:blipFill>
        <p:spPr>
          <a:xfrm>
            <a:off x="6308703" y="0"/>
            <a:ext cx="3578595" cy="357859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489A2D11-543B-4206-B223-1B141B95C16A}"/>
              </a:ext>
            </a:extLst>
          </p:cNvPr>
          <p:cNvSpPr/>
          <p:nvPr/>
        </p:nvSpPr>
        <p:spPr>
          <a:xfrm>
            <a:off x="343709" y="290535"/>
            <a:ext cx="997864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500" dirty="0"/>
              <a:t>AMON All-sky Camera (AAC)</a:t>
            </a:r>
          </a:p>
          <a:p>
            <a:endParaRPr lang="en-GB" sz="8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90649CC-BEFE-4F06-8FAF-72A56E560381}"/>
              </a:ext>
            </a:extLst>
          </p:cNvPr>
          <p:cNvSpPr txBox="1"/>
          <p:nvPr/>
        </p:nvSpPr>
        <p:spPr>
          <a:xfrm>
            <a:off x="343708" y="963353"/>
            <a:ext cx="41528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detect great changes basing on the wavelength filter we choose</a:t>
            </a:r>
          </a:p>
          <a:p>
            <a:endParaRPr lang="en-GB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705B9C-A8BA-4CC4-BC16-E957E4146B50}"/>
              </a:ext>
            </a:extLst>
          </p:cNvPr>
          <p:cNvSpPr txBox="1"/>
          <p:nvPr/>
        </p:nvSpPr>
        <p:spPr>
          <a:xfrm>
            <a:off x="0" y="6611779"/>
            <a:ext cx="47066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Fig. 22</a:t>
            </a:r>
            <a:r>
              <a:rPr lang="en-GB" sz="1000" dirty="0"/>
              <a:t>. The all sky images in filters G, N, R, IR obtained by AAC on 27 July 2019.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4F9451F-D098-4D8C-B6C3-6599C226E0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2" t="9900" r="12027" b="9900"/>
          <a:stretch/>
        </p:blipFill>
        <p:spPr>
          <a:xfrm>
            <a:off x="4358752" y="3206999"/>
            <a:ext cx="3597430" cy="359743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48AA7399-E9EB-4A87-82E8-953F325CC3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t="10140" r="12451" b="9659"/>
          <a:stretch/>
        </p:blipFill>
        <p:spPr>
          <a:xfrm>
            <a:off x="8612349" y="3270405"/>
            <a:ext cx="3578595" cy="357859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0339D4E-E14E-4B06-A14F-F6BD59E059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t="10757" r="12451" b="9041"/>
          <a:stretch/>
        </p:blipFill>
        <p:spPr>
          <a:xfrm>
            <a:off x="503700" y="2195795"/>
            <a:ext cx="3420000" cy="3420000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DEBB8C0-D129-4C56-8D01-019F0E65B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804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lh5.googleusercontent.com/-s5hwn4NXuGdi57k_H4wsP1GFfAqjL-dyOHQfSrRCKuGlFFkUbg1srHCcvVeZOhS1uuYIGp04gpEaaocuIT4cEUAY9fTQxCdQN-XDKdK1YaIyT4v_v3qm2jPGEaTqj_JNmu_8L717sE">
            <a:extLst>
              <a:ext uri="{FF2B5EF4-FFF2-40B4-BE49-F238E27FC236}">
                <a16:creationId xmlns:a16="http://schemas.microsoft.com/office/drawing/2014/main" id="{99202FBD-0CB9-4D4C-9C86-1F204BA2B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579" y="1170320"/>
            <a:ext cx="4873557" cy="505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DFAFDFAC-870C-478B-BB5A-3C3F38A19BA6}"/>
              </a:ext>
            </a:extLst>
          </p:cNvPr>
          <p:cNvSpPr txBox="1">
            <a:spLocks/>
          </p:cNvSpPr>
          <p:nvPr/>
        </p:nvSpPr>
        <p:spPr>
          <a:xfrm>
            <a:off x="300700" y="196042"/>
            <a:ext cx="10515600" cy="8605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Airglow and ionosphere composition</a:t>
            </a:r>
            <a:endParaRPr lang="en-GB" sz="4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8FC0D5-EAA7-4E95-A313-50B96C3C7859}"/>
              </a:ext>
            </a:extLst>
          </p:cNvPr>
          <p:cNvSpPr txBox="1"/>
          <p:nvPr/>
        </p:nvSpPr>
        <p:spPr>
          <a:xfrm>
            <a:off x="6633500" y="6404174"/>
            <a:ext cx="4527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Fig. 17. </a:t>
            </a:r>
            <a:r>
              <a:rPr lang="en-GB" sz="1000" dirty="0"/>
              <a:t>Detrended GPS (grey) and airglow intensity extracted from the 630.0 nm airglow images (black). [14]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B1A92D2-B89F-41B6-8CC9-4860B83A6A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7" t="10140" r="12451" b="9659"/>
          <a:stretch/>
        </p:blipFill>
        <p:spPr>
          <a:xfrm>
            <a:off x="491849" y="992607"/>
            <a:ext cx="5411567" cy="5411567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889E3735-F2EA-4A6E-A215-C60DBB129FDD}"/>
              </a:ext>
            </a:extLst>
          </p:cNvPr>
          <p:cNvSpPr txBox="1">
            <a:spLocks/>
          </p:cNvSpPr>
          <p:nvPr/>
        </p:nvSpPr>
        <p:spPr>
          <a:xfrm>
            <a:off x="645616" y="833278"/>
            <a:ext cx="10515600" cy="16033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500"/>
              </a:spcBef>
              <a:buFont typeface="Arial" panose="020B0604020202020204" pitchFamily="34" charset="0"/>
              <a:buNone/>
            </a:pPr>
            <a:r>
              <a:rPr lang="en-GB" sz="1800" b="1" dirty="0">
                <a:solidFill>
                  <a:schemeClr val="bg2">
                    <a:lumMod val="50000"/>
                  </a:schemeClr>
                </a:solidFill>
              </a:rPr>
              <a:t>Total Electron Content</a:t>
            </a:r>
            <a:r>
              <a:rPr lang="en-GB" sz="1800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n-US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E4A90EC-EB7E-4AB1-8E39-56FD573041F3}"/>
              </a:ext>
            </a:extLst>
          </p:cNvPr>
          <p:cNvSpPr txBox="1"/>
          <p:nvPr/>
        </p:nvSpPr>
        <p:spPr>
          <a:xfrm>
            <a:off x="300700" y="6358008"/>
            <a:ext cx="46133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Fig. 23. </a:t>
            </a:r>
            <a:r>
              <a:rPr lang="en-GB" sz="1000" dirty="0"/>
              <a:t>An example of multiple plasma depletions imaged in the IR airglow emission.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4CE90F96-55FD-4C50-B9D3-71D11B7A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305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lh4.googleusercontent.com/R38HoZi9wX3ki-8oaOwepxhcyiZQ9H0-HewdOHaMJaKHsZVUTra4EbRnfbCtDlSZX4BnNALPxa0O8ajT2eT1FIUvruzujoVQRobP4MYWW-6XL3zrLXgRcheo49-mCw0nsH6STJz2wfI">
            <a:extLst>
              <a:ext uri="{FF2B5EF4-FFF2-40B4-BE49-F238E27FC236}">
                <a16:creationId xmlns:a16="http://schemas.microsoft.com/office/drawing/2014/main" id="{4F46E96C-A653-40F9-8520-478695EA16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2" t="3324" b="3644"/>
          <a:stretch/>
        </p:blipFill>
        <p:spPr bwMode="auto">
          <a:xfrm>
            <a:off x="163089" y="813827"/>
            <a:ext cx="11865822" cy="592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5B76A093-4525-46C2-BD70-AD7B4960F9F5}"/>
              </a:ext>
            </a:extLst>
          </p:cNvPr>
          <p:cNvSpPr/>
          <p:nvPr/>
        </p:nvSpPr>
        <p:spPr>
          <a:xfrm>
            <a:off x="499352" y="97952"/>
            <a:ext cx="824581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500" dirty="0"/>
              <a:t>GNSS receiver - TEC by Galileo satellites</a:t>
            </a:r>
            <a:endParaRPr lang="en-GB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4D03EC8-3DE1-4C0F-8C94-7A7AF1FB23F6}"/>
              </a:ext>
            </a:extLst>
          </p:cNvPr>
          <p:cNvSpPr txBox="1"/>
          <p:nvPr/>
        </p:nvSpPr>
        <p:spPr>
          <a:xfrm>
            <a:off x="0" y="6611779"/>
            <a:ext cx="51579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Fig. 24.</a:t>
            </a:r>
            <a:r>
              <a:rPr lang="en-GB" sz="1000" dirty="0"/>
              <a:t> TEC over time by Galileo Satellites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A6ED20C-FD84-43F0-A99B-ED6C70ADE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50247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lh4.googleusercontent.com/d33KAHgU_Ijiro3QW6tBmGUx8bV-vphQ8747lkZpIB2b1yMUScrBcGw_D6dhdKdbkAMOYyfa6-i998BVZ4I-cCvBAKnCFL-7KrEulKsAhuDtw0SL_3iY524TO-dOtdhGs02Ul-ATMAQ">
            <a:extLst>
              <a:ext uri="{FF2B5EF4-FFF2-40B4-BE49-F238E27FC236}">
                <a16:creationId xmlns:a16="http://schemas.microsoft.com/office/drawing/2014/main" id="{9AD9AF6A-303A-4C0A-838E-E37AB9A211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690" y="1034125"/>
            <a:ext cx="7220950" cy="541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9DB8CB6-8945-48C8-8286-A9678C115D24}"/>
              </a:ext>
            </a:extLst>
          </p:cNvPr>
          <p:cNvSpPr txBox="1"/>
          <p:nvPr/>
        </p:nvSpPr>
        <p:spPr>
          <a:xfrm>
            <a:off x="0" y="6449838"/>
            <a:ext cx="5279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Fig. 25.</a:t>
            </a:r>
            <a:r>
              <a:rPr lang="en-GB" sz="1000" dirty="0"/>
              <a:t> An example of how to compare Airglow emission (</a:t>
            </a:r>
            <a:r>
              <a:rPr lang="en-GB" sz="1000" i="1" dirty="0"/>
              <a:t>left</a:t>
            </a:r>
            <a:r>
              <a:rPr lang="en-GB" sz="1000" dirty="0"/>
              <a:t>) and the polar plot of GNSS satellites position and value of TEC generated by script in Python (</a:t>
            </a:r>
            <a:r>
              <a:rPr lang="en-GB" sz="1000" i="1" dirty="0"/>
              <a:t>right</a:t>
            </a:r>
            <a:r>
              <a:rPr lang="en-GB" sz="1000" dirty="0"/>
              <a:t>).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B76A093-4525-46C2-BD70-AD7B4960F9F5}"/>
              </a:ext>
            </a:extLst>
          </p:cNvPr>
          <p:cNvSpPr/>
          <p:nvPr/>
        </p:nvSpPr>
        <p:spPr>
          <a:xfrm>
            <a:off x="499352" y="141416"/>
            <a:ext cx="8245813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500" dirty="0"/>
              <a:t>TEC measurements in space and time</a:t>
            </a:r>
          </a:p>
          <a:p>
            <a:endParaRPr lang="en-GB" sz="800" dirty="0"/>
          </a:p>
          <a:p>
            <a:r>
              <a:rPr lang="en-GB" sz="19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Consistency of the satellites position demonstrates the </a:t>
            </a:r>
            <a:r>
              <a:rPr lang="en-GB" sz="19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correctness</a:t>
            </a:r>
            <a:r>
              <a:rPr lang="en-GB" sz="19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the </a:t>
            </a:r>
            <a:r>
              <a:rPr lang="en-GB" sz="19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scripts</a:t>
            </a:r>
          </a:p>
          <a:p>
            <a:r>
              <a:rPr lang="en-GB" sz="19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we are using.</a:t>
            </a:r>
          </a:p>
        </p:txBody>
      </p:sp>
      <p:pic>
        <p:nvPicPr>
          <p:cNvPr id="3" name="Immagine 2" descr="Immagine che contiene interni, sedendo, fotografia, parete&#10;&#10;Descrizione generata automaticamente">
            <a:extLst>
              <a:ext uri="{FF2B5EF4-FFF2-40B4-BE49-F238E27FC236}">
                <a16:creationId xmlns:a16="http://schemas.microsoft.com/office/drawing/2014/main" id="{8032D707-9DA3-49A0-9C4B-44D6323971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69" y="1360777"/>
            <a:ext cx="6349877" cy="4762408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7737AC5-6C96-463F-AE7E-E64BD0B1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813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97F617B-E0B2-4FA5-94DD-E2794CF716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27" b="28683"/>
          <a:stretch/>
        </p:blipFill>
        <p:spPr>
          <a:xfrm>
            <a:off x="-1" y="2510"/>
            <a:ext cx="12192001" cy="3426490"/>
          </a:xfrm>
          <a:prstGeom prst="rect">
            <a:avLst/>
          </a:prstGeom>
        </p:spPr>
      </p:pic>
      <p:sp>
        <p:nvSpPr>
          <p:cNvPr id="5" name="Freccia angolare in su 4">
            <a:extLst>
              <a:ext uri="{FF2B5EF4-FFF2-40B4-BE49-F238E27FC236}">
                <a16:creationId xmlns:a16="http://schemas.microsoft.com/office/drawing/2014/main" id="{A042BEFE-7F1B-4773-9F42-A1BD7632FCDC}"/>
              </a:ext>
            </a:extLst>
          </p:cNvPr>
          <p:cNvSpPr/>
          <p:nvPr/>
        </p:nvSpPr>
        <p:spPr>
          <a:xfrm rot="5400000">
            <a:off x="1414021" y="3883845"/>
            <a:ext cx="2479249" cy="2469822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2" descr="https://lh4.googleusercontent.com/d33KAHgU_Ijiro3QW6tBmGUx8bV-vphQ8747lkZpIB2b1yMUScrBcGw_D6dhdKdbkAMOYyfa6-i998BVZ4I-cCvBAKnCFL-7KrEulKsAhuDtw0SL_3iY524TO-dOtdhGs02Ul-ATMAQ">
            <a:extLst>
              <a:ext uri="{FF2B5EF4-FFF2-40B4-BE49-F238E27FC236}">
                <a16:creationId xmlns:a16="http://schemas.microsoft.com/office/drawing/2014/main" id="{699206CB-9C4A-4C36-A22A-0FAC537DB1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855" y="2045631"/>
            <a:ext cx="6413145" cy="480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FC72E1B-8EFC-4C05-A5CA-0D9F36226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794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412E04F7-3675-4EAB-89AC-7B3951751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774" y="110375"/>
            <a:ext cx="1781666" cy="60179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AFA3140-F179-4865-95DA-B3AB9E0EE5FC}"/>
              </a:ext>
            </a:extLst>
          </p:cNvPr>
          <p:cNvSpPr/>
          <p:nvPr/>
        </p:nvSpPr>
        <p:spPr>
          <a:xfrm>
            <a:off x="150560" y="164189"/>
            <a:ext cx="1166122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500" dirty="0"/>
              <a:t>Team work in creating scripts</a:t>
            </a:r>
          </a:p>
          <a:p>
            <a:endParaRPr lang="en-GB" sz="800" dirty="0"/>
          </a:p>
          <a:p>
            <a:r>
              <a:rPr lang="en-GB" sz="19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 of the graphs shown were created whit </a:t>
            </a:r>
            <a:r>
              <a:rPr lang="en-GB" sz="19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python</a:t>
            </a:r>
            <a:r>
              <a:rPr lang="en-GB" sz="19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shared on </a:t>
            </a:r>
            <a:r>
              <a:rPr lang="en-GB" sz="19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bitbucket</a:t>
            </a:r>
            <a:r>
              <a:rPr lang="en-GB" sz="19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n-GB" sz="19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 collaboration </a:t>
            </a:r>
            <a:r>
              <a:rPr lang="en-GB" sz="19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sz="19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future usage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4BDEF07-BD17-4DD6-84AA-948B02F2B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95" y="1229224"/>
            <a:ext cx="9832156" cy="527454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A8B816-600C-4451-82FF-F5515A27512B}"/>
              </a:ext>
            </a:extLst>
          </p:cNvPr>
          <p:cNvSpPr txBox="1"/>
          <p:nvPr/>
        </p:nvSpPr>
        <p:spPr>
          <a:xfrm>
            <a:off x="0" y="6611779"/>
            <a:ext cx="46133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Fig. 26. </a:t>
            </a:r>
            <a:r>
              <a:rPr lang="en-GB" sz="1000" dirty="0"/>
              <a:t>Screenshot by bitbucket: an example of the script’s sharing process.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A9C7A27-8F7B-4F4D-B4FC-2B3DBFD48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33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3B56F69-DCAF-4817-923A-70B7A62F0DB3}"/>
              </a:ext>
            </a:extLst>
          </p:cNvPr>
          <p:cNvSpPr/>
          <p:nvPr/>
        </p:nvSpPr>
        <p:spPr>
          <a:xfrm>
            <a:off x="1973090" y="556836"/>
            <a:ext cx="824581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300" dirty="0"/>
              <a:t>Concluding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9CD6CA-4D89-4E93-9BE5-E698BC57CB60}"/>
              </a:ext>
            </a:extLst>
          </p:cNvPr>
          <p:cNvSpPr txBox="1"/>
          <p:nvPr/>
        </p:nvSpPr>
        <p:spPr>
          <a:xfrm>
            <a:off x="1076223" y="1445210"/>
            <a:ext cx="10039545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atmosphere is a </a:t>
            </a:r>
            <a:r>
              <a:rPr lang="en-GB" sz="2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dynamic system</a:t>
            </a: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which </a:t>
            </a:r>
            <a:r>
              <a:rPr lang="en-GB" sz="2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airglow</a:t>
            </a: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produced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AMON was developed in order to study the </a:t>
            </a:r>
            <a:r>
              <a:rPr lang="en-GB" sz="2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behaviour </a:t>
            </a: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the </a:t>
            </a:r>
            <a:r>
              <a:rPr lang="en-GB" sz="2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phenomena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25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AMON-ES is built and will monitor the </a:t>
            </a:r>
            <a:r>
              <a:rPr lang="en-GB" sz="2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</a:t>
            </a: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between </a:t>
            </a:r>
            <a:r>
              <a:rPr lang="en-GB" sz="2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airglow</a:t>
            </a: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emission and </a:t>
            </a:r>
            <a:r>
              <a:rPr lang="en-GB" sz="2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ionospheric composition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25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I’ve attended at the facility’s construction learning that lots of </a:t>
            </a:r>
            <a:r>
              <a:rPr lang="en-GB" sz="2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problems</a:t>
            </a: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to </a:t>
            </a:r>
            <a:r>
              <a:rPr lang="en-GB" sz="2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overcome </a:t>
            </a: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first observational campaign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25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I’ve learned that a lot of ‘</a:t>
            </a:r>
            <a:r>
              <a:rPr lang="en-GB" sz="25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behind the scene</a:t>
            </a: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work is required to understand what the instruments are telling us.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endParaRPr lang="en-GB" sz="25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76C6DADE-7919-4F58-8043-6D4D9C8AC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650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13B56F69-DCAF-4817-923A-70B7A62F0DB3}"/>
              </a:ext>
            </a:extLst>
          </p:cNvPr>
          <p:cNvSpPr/>
          <p:nvPr/>
        </p:nvSpPr>
        <p:spPr>
          <a:xfrm>
            <a:off x="408496" y="594543"/>
            <a:ext cx="824581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300" dirty="0"/>
              <a:t>Thanks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09CD6CA-4D89-4E93-9BE5-E698BC57CB60}"/>
              </a:ext>
            </a:extLst>
          </p:cNvPr>
          <p:cNvSpPr txBox="1"/>
          <p:nvPr/>
        </p:nvSpPr>
        <p:spPr>
          <a:xfrm>
            <a:off x="903403" y="1690062"/>
            <a:ext cx="519259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2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special thank to </a:t>
            </a:r>
            <a:r>
              <a:rPr lang="en-GB" sz="2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Šimon</a:t>
            </a:r>
            <a:r>
              <a:rPr lang="en-GB" sz="2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Mackovjak</a:t>
            </a:r>
            <a:r>
              <a:rPr lang="en-GB" sz="2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all the kindness demonstrated and for the fantastic possibility he gave me to join this research.</a:t>
            </a:r>
          </a:p>
          <a:p>
            <a:pPr fontAlgn="base"/>
            <a:r>
              <a:rPr lang="en-GB" sz="2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thank also to </a:t>
            </a:r>
            <a:r>
              <a:rPr lang="en-GB" sz="2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Pavol</a:t>
            </a:r>
            <a:r>
              <a:rPr lang="en-GB" sz="2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Bobík</a:t>
            </a:r>
            <a:r>
              <a:rPr lang="en-GB" sz="2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to all the team of the Space Physics Department.</a:t>
            </a:r>
          </a:p>
          <a:p>
            <a:r>
              <a:rPr lang="en-GB" sz="2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mention also to my coordinator Mario </a:t>
            </a:r>
            <a:r>
              <a:rPr lang="en-GB" sz="22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Bertaina</a:t>
            </a:r>
            <a:r>
              <a:rPr lang="en-GB" sz="22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the help and the support he gave me during my staying abroad and after my return in Italy.</a:t>
            </a:r>
          </a:p>
        </p:txBody>
      </p:sp>
      <p:pic>
        <p:nvPicPr>
          <p:cNvPr id="1026" name="Picture 2" descr="https://lh3.googleusercontent.com/Yu3Hk85-Aj1MtVs08LgWbmoOQRHBzZ2uxhxHi5vbelHOfh_zJix5X0n7mE-yvstAkilxflNp2lXbHHx779OzDxJ0zahITX2qC3IebfCSx-8B0_5LIAUJiNGxBZ9HjhHIi4bCI7DJi5M">
            <a:extLst>
              <a:ext uri="{FF2B5EF4-FFF2-40B4-BE49-F238E27FC236}">
                <a16:creationId xmlns:a16="http://schemas.microsoft.com/office/drawing/2014/main" id="{4993C31A-A85E-4A74-9704-3CCA5F628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" t="8669" r="13665" b="9141"/>
          <a:stretch/>
        </p:blipFill>
        <p:spPr bwMode="auto">
          <a:xfrm>
            <a:off x="6268823" y="523188"/>
            <a:ext cx="5514681" cy="563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AD21622-D6C9-4B82-8FCE-61B1AF7C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866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8A596C-B5EC-402E-8572-9D349973B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954"/>
            <a:ext cx="10515600" cy="596409"/>
          </a:xfrm>
        </p:spPr>
        <p:txBody>
          <a:bodyPr>
            <a:normAutofit fontScale="90000"/>
          </a:bodyPr>
          <a:lstStyle/>
          <a:p>
            <a:r>
              <a:rPr lang="en-GB"/>
              <a:t>References 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8FA8C2-1895-4E3C-AFCE-4A69EFE46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2363"/>
            <a:ext cx="10515600" cy="5064600"/>
          </a:xfrm>
        </p:spPr>
        <p:txBody>
          <a:bodyPr>
            <a:normAutofit fontScale="47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 err="1"/>
              <a:t>Bhamer</a:t>
            </a:r>
            <a:r>
              <a:rPr lang="en-GB" dirty="0"/>
              <a:t>, </a:t>
            </a:r>
            <a:r>
              <a:rPr lang="en-GB" i="1" dirty="0"/>
              <a:t>Earth's atmosphere and ionosphere</a:t>
            </a:r>
            <a:r>
              <a:rPr lang="en-GB" dirty="0"/>
              <a:t>. English Wikipedia</a:t>
            </a:r>
            <a:r>
              <a:rPr lang="en-GB" i="1" dirty="0"/>
              <a:t>,</a:t>
            </a:r>
            <a:r>
              <a:rPr lang="en-GB" dirty="0"/>
              <a:t> 2007.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/>
              <a:t>Pidwirny</a:t>
            </a:r>
            <a:r>
              <a:rPr lang="en-GB" dirty="0"/>
              <a:t>, M., Atmospheric Composition. Date Viewed, 2006, available at. </a:t>
            </a:r>
            <a:r>
              <a:rPr lang="en-GB" dirty="0">
                <a:hlinkClick r:id="rId2"/>
              </a:rPr>
              <a:t>http://www.physicalgeography.net/fundamentals/7a.html</a:t>
            </a:r>
            <a:r>
              <a:rPr lang="en-GB" dirty="0"/>
              <a:t> [</a:t>
            </a:r>
            <a:r>
              <a:rPr lang="it-IT" dirty="0" err="1"/>
              <a:t>accessed</a:t>
            </a:r>
            <a:r>
              <a:rPr lang="it-IT" dirty="0"/>
              <a:t> 2 </a:t>
            </a:r>
            <a:r>
              <a:rPr lang="it-IT" dirty="0" err="1"/>
              <a:t>May</a:t>
            </a:r>
            <a:r>
              <a:rPr lang="it-IT" dirty="0"/>
              <a:t>, 2019</a:t>
            </a:r>
            <a:r>
              <a:rPr lang="en-GB" dirty="0"/>
              <a:t>]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Zucchetti, E. </a:t>
            </a:r>
            <a:r>
              <a:rPr lang="it-IT" dirty="0" err="1"/>
              <a:t>Schiacca</a:t>
            </a:r>
            <a:r>
              <a:rPr lang="it-IT" dirty="0"/>
              <a:t>, U., </a:t>
            </a:r>
            <a:r>
              <a:rPr lang="it-IT" dirty="0" err="1"/>
              <a:t>Ionosphere</a:t>
            </a:r>
            <a:r>
              <a:rPr lang="it-IT" dirty="0"/>
              <a:t>, 2014, </a:t>
            </a:r>
            <a:r>
              <a:rPr lang="en-GB" dirty="0"/>
              <a:t>available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. </a:t>
            </a:r>
            <a:r>
              <a:rPr lang="it-IT" dirty="0">
                <a:hlinkClick r:id="rId3"/>
              </a:rPr>
              <a:t>http://roma2.rm.ingv.it/en/research_areas/4/ionosphere</a:t>
            </a:r>
            <a:r>
              <a:rPr lang="it-IT" dirty="0"/>
              <a:t> [</a:t>
            </a:r>
            <a:r>
              <a:rPr lang="it-IT" dirty="0" err="1"/>
              <a:t>accessed</a:t>
            </a:r>
            <a:r>
              <a:rPr lang="it-IT" dirty="0"/>
              <a:t> 2 </a:t>
            </a:r>
            <a:r>
              <a:rPr lang="it-IT" dirty="0" err="1"/>
              <a:t>May</a:t>
            </a:r>
            <a:r>
              <a:rPr lang="it-IT" dirty="0"/>
              <a:t>, 2019]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Hyakutake, Emissions in Comet, 1996, Scientific Figure on ResearchGate, available at. https://www.researchgate.net/figure/Energy-level-diagram-of-atomic-oxygen-showing-different-spectroscopic-transitions_fig1_221668544 [accessed 3 May, 2019]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Rupesh </a:t>
            </a:r>
            <a:r>
              <a:rPr lang="en-GB" dirty="0" err="1"/>
              <a:t>Ghodpag</a:t>
            </a:r>
            <a:r>
              <a:rPr lang="en-GB" dirty="0"/>
              <a:t>, </a:t>
            </a:r>
            <a:r>
              <a:rPr lang="en-GB" i="1" dirty="0"/>
              <a:t>Upper atmosphere study using night airglow,</a:t>
            </a:r>
            <a:r>
              <a:rPr lang="en-GB" dirty="0"/>
              <a:t> LAP LAMBERT Academic Publishing, Saarbrucken ,2010. 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 </a:t>
            </a:r>
            <a:r>
              <a:rPr lang="en-GB" dirty="0">
                <a:hlinkClick r:id="rId4"/>
              </a:rPr>
              <a:t>JSC PAO Web Team </a:t>
            </a:r>
            <a:r>
              <a:rPr lang="en-GB" dirty="0"/>
              <a:t>, </a:t>
            </a:r>
            <a:r>
              <a:rPr lang="en-GB" i="1" dirty="0"/>
              <a:t>Milky Way with airglow </a:t>
            </a:r>
            <a:r>
              <a:rPr lang="en-GB" i="1" dirty="0" err="1"/>
              <a:t>australis</a:t>
            </a:r>
            <a:r>
              <a:rPr lang="en-GB" dirty="0"/>
              <a:t>, NASA, ISS028-E-050185, 2011, available at.  </a:t>
            </a:r>
            <a:r>
              <a:rPr lang="en-GB" u="sng" dirty="0">
                <a:hlinkClick r:id="rId5"/>
              </a:rPr>
              <a:t>spaceflight.nasa.gov/gallery/images/station/crew-28/html/iss028e050185.html</a:t>
            </a:r>
            <a:r>
              <a:rPr lang="en-GB" u="sng" dirty="0"/>
              <a:t> </a:t>
            </a:r>
            <a:r>
              <a:rPr lang="it-IT" dirty="0"/>
              <a:t>[</a:t>
            </a:r>
            <a:r>
              <a:rPr lang="it-IT" dirty="0" err="1"/>
              <a:t>accessed</a:t>
            </a:r>
            <a:r>
              <a:rPr lang="it-IT" dirty="0"/>
              <a:t> 9 </a:t>
            </a:r>
            <a:r>
              <a:rPr lang="it-IT" dirty="0" err="1"/>
              <a:t>May</a:t>
            </a:r>
            <a:r>
              <a:rPr lang="it-IT" dirty="0"/>
              <a:t>, 2019].</a:t>
            </a:r>
          </a:p>
          <a:p>
            <a:pPr marL="342900" indent="-342900">
              <a:buFont typeface="+mj-lt"/>
              <a:buAutoNum type="arabicPeriod"/>
            </a:pPr>
            <a:r>
              <a:rPr lang="en" sz="2900" dirty="0">
                <a:sym typeface="Proxima Nova"/>
              </a:rPr>
              <a:t>Beletsky, </a:t>
            </a:r>
            <a:r>
              <a:rPr lang="en-GB" sz="2900" dirty="0">
                <a:sym typeface="Proxima Nova"/>
              </a:rPr>
              <a:t>Yuri</a:t>
            </a:r>
            <a:r>
              <a:rPr lang="en-GB" sz="2900" dirty="0"/>
              <a:t>, </a:t>
            </a:r>
            <a:r>
              <a:rPr lang="en-GB" i="1" dirty="0"/>
              <a:t>International Space Station Imagery</a:t>
            </a:r>
            <a:r>
              <a:rPr lang="en-GB" dirty="0"/>
              <a:t>, available at. </a:t>
            </a:r>
            <a:r>
              <a:rPr lang="en-GB" dirty="0">
                <a:hlinkClick r:id="rId6"/>
              </a:rPr>
              <a:t>esplaobs.blogspot.com/2017/02/milky-way-with-airglow-australis-image.html</a:t>
            </a:r>
            <a:r>
              <a:rPr lang="en-GB" dirty="0"/>
              <a:t> </a:t>
            </a:r>
            <a:r>
              <a:rPr lang="it-IT" dirty="0"/>
              <a:t>[</a:t>
            </a:r>
            <a:r>
              <a:rPr lang="it-IT" dirty="0" err="1"/>
              <a:t>accessed</a:t>
            </a:r>
            <a:r>
              <a:rPr lang="it-IT" dirty="0"/>
              <a:t> 9 </a:t>
            </a:r>
            <a:r>
              <a:rPr lang="it-IT" dirty="0" err="1"/>
              <a:t>May</a:t>
            </a:r>
            <a:r>
              <a:rPr lang="it-IT" dirty="0"/>
              <a:t>, 2019].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700" dirty="0"/>
              <a:t>CFHT Observatory </a:t>
            </a:r>
            <a:r>
              <a:rPr lang="en-GB" sz="2700" dirty="0" err="1"/>
              <a:t>Manua</a:t>
            </a:r>
            <a:r>
              <a:rPr lang="en-GB" sz="2700" dirty="0"/>
              <a:t>, 2003, available at. </a:t>
            </a:r>
            <a:r>
              <a:rPr lang="en-GB" dirty="0">
                <a:hlinkClick r:id="rId7"/>
              </a:rPr>
              <a:t>http://www.cfht.hawaii.edu/Instruments/ObservatoryManual/CFHT_ObservatoryManual_(Sec_2).html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F., Pfaff. R., ”The Near-Earth Plasma Environment”, </a:t>
            </a:r>
            <a:r>
              <a:rPr lang="en-GB" i="1" dirty="0"/>
              <a:t>Space Science Reviews, 2012, vol. 168, pages </a:t>
            </a:r>
            <a:r>
              <a:rPr lang="en-GB" dirty="0"/>
              <a:t>23-112.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 err="1"/>
              <a:t>Ondrej</a:t>
            </a:r>
            <a:r>
              <a:rPr lang="it-IT" dirty="0"/>
              <a:t> </a:t>
            </a:r>
            <a:r>
              <a:rPr lang="it-IT" dirty="0" err="1"/>
              <a:t>Kralik</a:t>
            </a:r>
            <a:r>
              <a:rPr lang="it-IT" dirty="0"/>
              <a:t>, </a:t>
            </a:r>
            <a:r>
              <a:rPr lang="en-GB" i="1" dirty="0"/>
              <a:t>Airglow, La Palma, </a:t>
            </a:r>
            <a:r>
              <a:rPr lang="en-GB" dirty="0"/>
              <a:t>ASTROBOOK, 2017, available at. </a:t>
            </a:r>
            <a:r>
              <a:rPr lang="en-GB" dirty="0">
                <a:hlinkClick r:id="rId8"/>
              </a:rPr>
              <a:t>http://astrobook.sk/2017/06/26/airglow-la-palma/</a:t>
            </a:r>
            <a:r>
              <a:rPr lang="en-GB" dirty="0"/>
              <a:t> [accessed 13 May, 2019]</a:t>
            </a:r>
          </a:p>
          <a:p>
            <a:pPr marL="342900" indent="-342900">
              <a:buFont typeface="+mj-lt"/>
              <a:buAutoNum type="arabicPeriod"/>
            </a:pPr>
            <a:r>
              <a:rPr lang="it-IT" dirty="0"/>
              <a:t>Š. </a:t>
            </a:r>
            <a:r>
              <a:rPr lang="it-IT" dirty="0" err="1"/>
              <a:t>Mackovjak</a:t>
            </a:r>
            <a:r>
              <a:rPr lang="it-IT" dirty="0"/>
              <a:t>, P. </a:t>
            </a:r>
            <a:r>
              <a:rPr lang="it-IT" dirty="0" err="1"/>
              <a:t>Bobík</a:t>
            </a:r>
            <a:r>
              <a:rPr lang="it-IT" dirty="0"/>
              <a:t>, J. </a:t>
            </a:r>
            <a:r>
              <a:rPr lang="it-IT" dirty="0" err="1"/>
              <a:t>Baláž</a:t>
            </a:r>
            <a:r>
              <a:rPr lang="it-IT" dirty="0"/>
              <a:t>, I. </a:t>
            </a:r>
            <a:r>
              <a:rPr lang="it-IT" dirty="0" err="1"/>
              <a:t>Strhárský</a:t>
            </a:r>
            <a:r>
              <a:rPr lang="it-IT" dirty="0"/>
              <a:t>, M. </a:t>
            </a:r>
            <a:r>
              <a:rPr lang="it-IT" dirty="0" err="1"/>
              <a:t>Putiš</a:t>
            </a:r>
            <a:r>
              <a:rPr lang="it-IT" dirty="0"/>
              <a:t>, P. </a:t>
            </a:r>
            <a:r>
              <a:rPr lang="it-IT" dirty="0" err="1"/>
              <a:t>Gorodetzky</a:t>
            </a:r>
            <a:r>
              <a:rPr lang="it-IT" i="1" dirty="0"/>
              <a:t>, </a:t>
            </a:r>
            <a:r>
              <a:rPr lang="it-IT" dirty="0"/>
              <a:t>Airglow monitoring by one-pixel detector, </a:t>
            </a:r>
            <a:r>
              <a:rPr lang="en-GB" i="1" dirty="0"/>
              <a:t>Nuclear Instruments and Methods in Physics Research Section A: Accelerators, Spectrometers, Detectors and Associated Equipment</a:t>
            </a:r>
            <a:r>
              <a:rPr lang="en-GB" dirty="0"/>
              <a:t>, 2019, </a:t>
            </a:r>
            <a:r>
              <a:rPr lang="it-IT" dirty="0"/>
              <a:t>922, Pages 150-156.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it-IT" dirty="0" err="1"/>
              <a:t>Lunatic</a:t>
            </a:r>
            <a:r>
              <a:rPr lang="it-IT" dirty="0"/>
              <a:t> </a:t>
            </a:r>
            <a:r>
              <a:rPr lang="it-IT" dirty="0" err="1"/>
              <a:t>astronomical</a:t>
            </a:r>
            <a:r>
              <a:rPr lang="it-IT" dirty="0"/>
              <a:t>. AAG </a:t>
            </a:r>
            <a:r>
              <a:rPr lang="it-IT" dirty="0" err="1"/>
              <a:t>CloudWatcher</a:t>
            </a:r>
            <a:r>
              <a:rPr lang="it-IT" dirty="0"/>
              <a:t> cloud detector, </a:t>
            </a:r>
            <a:r>
              <a:rPr lang="it-IT" dirty="0" err="1"/>
              <a:t>available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. </a:t>
            </a:r>
            <a:r>
              <a:rPr lang="en-GB" dirty="0">
                <a:hlinkClick r:id="rId9"/>
              </a:rPr>
              <a:t>https://www.lunaticastronomical.com/AAG-CloudWatcher-cloud-detector-1</a:t>
            </a:r>
            <a:r>
              <a:rPr lang="en-GB" dirty="0"/>
              <a:t> [accessed 13 May, 2019]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err="1"/>
              <a:t>Septentrio</a:t>
            </a:r>
            <a:r>
              <a:rPr lang="en-GB" dirty="0"/>
              <a:t>. </a:t>
            </a:r>
            <a:r>
              <a:rPr lang="en-GB" dirty="0" err="1"/>
              <a:t>Septentrio</a:t>
            </a:r>
            <a:r>
              <a:rPr lang="en-GB" dirty="0"/>
              <a:t> </a:t>
            </a:r>
            <a:r>
              <a:rPr lang="en-GB" dirty="0" err="1"/>
              <a:t>PloaRxS</a:t>
            </a:r>
            <a:r>
              <a:rPr lang="en-GB" dirty="0"/>
              <a:t> GNSS receiver available at. https://www.septentrio.com [accessed 13 May, 2019]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J.S. </a:t>
            </a:r>
            <a:r>
              <a:rPr lang="en-GB" dirty="0" err="1"/>
              <a:t>Haase</a:t>
            </a:r>
            <a:r>
              <a:rPr lang="en-GB" dirty="0"/>
              <a:t>, T. </a:t>
            </a:r>
            <a:r>
              <a:rPr lang="en-GB" dirty="0" err="1"/>
              <a:t>Dautermann</a:t>
            </a:r>
            <a:r>
              <a:rPr lang="en-GB" dirty="0"/>
              <a:t>, M.J. Taylor, N. </a:t>
            </a:r>
            <a:r>
              <a:rPr lang="en-GB" dirty="0" err="1"/>
              <a:t>Chapagain</a:t>
            </a:r>
            <a:r>
              <a:rPr lang="en-GB" dirty="0"/>
              <a:t>, E. Calais, D. </a:t>
            </a:r>
            <a:r>
              <a:rPr lang="en-GB" dirty="0" err="1"/>
              <a:t>Pautet</a:t>
            </a:r>
            <a:r>
              <a:rPr lang="en-GB" dirty="0"/>
              <a:t>, Propagation of plasma bubbles observed in Brazil from GPS and airglow data, </a:t>
            </a:r>
            <a:r>
              <a:rPr lang="en-GB" i="1" dirty="0"/>
              <a:t>Advances in Space Research,</a:t>
            </a:r>
            <a:r>
              <a:rPr lang="en-GB" dirty="0"/>
              <a:t> 2011, 47, pages 1758–1776.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9BECF99-1CA2-4353-93BD-46167DB5E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502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F4FA8F-BFA4-4CEB-A4E7-57DC20735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Concentration of ions changes basing on solar activity and altitude</a:t>
            </a:r>
            <a:endParaRPr lang="en-GB" dirty="0"/>
          </a:p>
        </p:txBody>
      </p:sp>
      <p:pic>
        <p:nvPicPr>
          <p:cNvPr id="5" name="Segnaposto contenuto 16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683DD69F-BA19-4F4A-A903-F28A08EED8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" b="2788"/>
          <a:stretch>
            <a:fillRect/>
          </a:stretch>
        </p:blipFill>
        <p:spPr>
          <a:xfrm>
            <a:off x="4515653" y="827820"/>
            <a:ext cx="6588526" cy="5202360"/>
          </a:xfrm>
          <a:prstGeom prst="rect">
            <a:avLst/>
          </a:prstGeom>
          <a:effectLst/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C15EFB2-2D08-4BA9-A965-87D65D486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F1 and F2 regions merges during the night forming a single F region, there are important in HF communications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F region is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dynamically active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in fact reactions occurs there: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 + h</a:t>
            </a:r>
            <a:r>
              <a:rPr lang="el-GR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ν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→ O</a:t>
            </a:r>
            <a:r>
              <a:rPr lang="it-IT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e</a:t>
            </a:r>
            <a:r>
              <a:rPr lang="it-IT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it-IT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GB" baseline="-25000" dirty="0">
                <a:solidFill>
                  <a:schemeClr val="bg2">
                    <a:lumMod val="50000"/>
                  </a:schemeClr>
                </a:solidFill>
              </a:rPr>
              <a:t>2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→ O</a:t>
            </a:r>
            <a:r>
              <a:rPr lang="it-IT" baseline="-25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O</a:t>
            </a:r>
            <a:endParaRPr lang="en-US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algn="r"/>
            <a:r>
              <a:rPr lang="en-GB" sz="1000" dirty="0"/>
              <a:t>Fig. 2. Typical day and night profiles of electron density in the ionosphere. [3]</a:t>
            </a:r>
          </a:p>
          <a:p>
            <a:endParaRPr lang="en-GB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FE42752-DB7C-4983-8431-D18DBAFAC5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579"/>
          <a:stretch/>
        </p:blipFill>
        <p:spPr>
          <a:xfrm>
            <a:off x="10909881" y="1058900"/>
            <a:ext cx="1235226" cy="4740200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A074E58-1BAB-4FDA-8A74-2CD0D8213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91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B53964-AF68-4A7D-9775-1DC598746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/>
              <a:t>Exited atoms are produced through dissociative recombination</a:t>
            </a:r>
            <a:endParaRPr lang="en-US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78B9408-C878-4B04-81E9-5DEB4F7E5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9663" y="2305869"/>
            <a:ext cx="512702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it-IT" baseline="-25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it-IT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e</a:t>
            </a:r>
            <a:r>
              <a:rPr lang="it-IT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→ O</a:t>
            </a:r>
            <a:r>
              <a:rPr lang="it-IT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O</a:t>
            </a:r>
            <a:r>
              <a:rPr lang="it-IT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+ 7eV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Thanks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atomic transitions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metastable state decays</a:t>
            </a:r>
            <a:r>
              <a:rPr lang="it-IT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ground state: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557.7 nm (green), lifetime 0.74s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630.0 nm (red), lifetime 110s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region red line is missing 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because the lifetime of the intermediate state is larger than the flew time associated at the free mean path, so</a:t>
            </a:r>
            <a:r>
              <a:rPr lang="en-GB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energy is removed through collisions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other molecules</a:t>
            </a:r>
            <a:r>
              <a:rPr lang="en-GB" baseline="30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baseline="30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aseline="30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GB" sz="1000" dirty="0"/>
              <a:t>Fig. 3. Energy level diagram of atomic oxygen showing different spectroscopic transitions related to 1S and 1D states. [4]</a:t>
            </a:r>
            <a:endParaRPr lang="en-US" sz="1000" dirty="0"/>
          </a:p>
        </p:txBody>
      </p:sp>
      <p:pic>
        <p:nvPicPr>
          <p:cNvPr id="5" name="Segnaposto contenuto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5A6A772B-D844-4073-8886-58FCC66DB8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" r="-4" b="-4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2AD7521-D08D-4EAC-A52D-7081C9D19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380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445695-B5FF-486F-BE29-E5B16E7FA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20" y="3886619"/>
            <a:ext cx="3494362" cy="719008"/>
          </a:xfrm>
        </p:spPr>
        <p:txBody>
          <a:bodyPr>
            <a:normAutofit/>
          </a:bodyPr>
          <a:lstStyle/>
          <a:p>
            <a:pPr algn="r"/>
            <a:r>
              <a:rPr lang="it-IT" dirty="0"/>
              <a:t>Airglow</a:t>
            </a:r>
            <a:endParaRPr lang="en-GB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5D974C5-53D6-4479-9A9A-7938B56A0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2764" y="3152181"/>
            <a:ext cx="6377769" cy="21878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bg2">
                    <a:lumMod val="50000"/>
                  </a:schemeClr>
                </a:solidFill>
              </a:rPr>
              <a:t>Atmospheric </a:t>
            </a: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phenomenon</a:t>
            </a:r>
            <a:r>
              <a:rPr lang="en-GB" sz="2400" dirty="0">
                <a:solidFill>
                  <a:schemeClr val="bg2">
                    <a:lumMod val="50000"/>
                  </a:schemeClr>
                </a:solidFill>
              </a:rPr>
              <a:t> formed due to </a:t>
            </a: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emission of photons </a:t>
            </a:r>
            <a:r>
              <a:rPr lang="en-GB" sz="2400" dirty="0">
                <a:solidFill>
                  <a:schemeClr val="bg2">
                    <a:lumMod val="50000"/>
                  </a:schemeClr>
                </a:solidFill>
              </a:rPr>
              <a:t>from the atmospheric constituents, which are exited directly or indirectly by the</a:t>
            </a:r>
            <a:r>
              <a:rPr lang="en-GB" sz="2400" b="1" dirty="0">
                <a:solidFill>
                  <a:schemeClr val="bg2">
                    <a:lumMod val="50000"/>
                  </a:schemeClr>
                </a:solidFill>
              </a:rPr>
              <a:t> electromagnetic radiation </a:t>
            </a:r>
            <a:r>
              <a:rPr lang="en-GB" sz="2400" dirty="0">
                <a:solidFill>
                  <a:schemeClr val="bg2">
                    <a:lumMod val="50000"/>
                  </a:schemeClr>
                </a:solidFill>
              </a:rPr>
              <a:t>of the sun.</a:t>
            </a:r>
            <a:r>
              <a:rPr lang="en-GB" sz="2400" baseline="30000" dirty="0">
                <a:solidFill>
                  <a:schemeClr val="bg2">
                    <a:lumMod val="50000"/>
                  </a:schemeClr>
                </a:solidFill>
              </a:rPr>
              <a:t>5</a:t>
            </a:r>
            <a:endParaRPr lang="en-GB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5" name="Google Shape;447;p58">
            <a:extLst>
              <a:ext uri="{FF2B5EF4-FFF2-40B4-BE49-F238E27FC236}">
                <a16:creationId xmlns:a16="http://schemas.microsoft.com/office/drawing/2014/main" id="{524E4F7F-9205-44FE-9384-FEFDDC8447A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8854"/>
            <a:ext cx="12209334" cy="18093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0783A11-BF5F-4E27-930D-BFC0F74746C2}"/>
              </a:ext>
            </a:extLst>
          </p:cNvPr>
          <p:cNvSpPr txBox="1"/>
          <p:nvPr/>
        </p:nvSpPr>
        <p:spPr>
          <a:xfrm>
            <a:off x="8636501" y="1887165"/>
            <a:ext cx="35554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Fig. 4. </a:t>
            </a:r>
            <a:r>
              <a:rPr lang="en-GB" sz="1000" dirty="0"/>
              <a:t>Airglow in </a:t>
            </a:r>
            <a:r>
              <a:rPr lang="en-GB" sz="1000" dirty="0" err="1"/>
              <a:t>Kolonica</a:t>
            </a:r>
            <a:r>
              <a:rPr lang="en-GB" sz="1000" dirty="0"/>
              <a:t>, Slovakia. Photo by </a:t>
            </a:r>
            <a:r>
              <a:rPr lang="en-GB" sz="1000" dirty="0" err="1"/>
              <a:t>Šimon</a:t>
            </a:r>
            <a:r>
              <a:rPr lang="en-GB" sz="1000" dirty="0"/>
              <a:t> </a:t>
            </a:r>
            <a:r>
              <a:rPr lang="en-GB" sz="1000" dirty="0" err="1"/>
              <a:t>Mackovjak</a:t>
            </a:r>
            <a:r>
              <a:rPr lang="en-GB" sz="1000" dirty="0"/>
              <a:t>.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05C3778-5358-4A87-95DF-B23CDD1DB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473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2B0DC63-2482-4743-B447-7610B837292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43069" y="752090"/>
            <a:ext cx="3738313" cy="14293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557.7 nm at</a:t>
            </a:r>
          </a:p>
          <a:p>
            <a:pPr marL="0" indent="0">
              <a:buNone/>
            </a:pPr>
            <a:r>
              <a:rPr lang="en-GB" b="0" dirty="0">
                <a:latin typeface="Calibri" panose="020F0502020204030204" pitchFamily="34" charset="0"/>
                <a:cs typeface="Calibri" panose="020F0502020204030204" pitchFamily="34" charset="0"/>
              </a:rPr>
              <a:t>90-100 km</a:t>
            </a:r>
            <a:endParaRPr lang="en-GB" b="0" dirty="0"/>
          </a:p>
        </p:txBody>
      </p:sp>
      <p:pic>
        <p:nvPicPr>
          <p:cNvPr id="12" name="Segnaposto contenuto 11" descr="Immagine che contiene interni&#10;&#10;Descrizione generata automaticamente">
            <a:extLst>
              <a:ext uri="{FF2B5EF4-FFF2-40B4-BE49-F238E27FC236}">
                <a16:creationId xmlns:a16="http://schemas.microsoft.com/office/drawing/2014/main" id="{D246F859-3CDB-4DA4-97BB-9EFD6A1A2E3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" r="3969"/>
          <a:stretch/>
        </p:blipFill>
        <p:spPr>
          <a:xfrm>
            <a:off x="2747058" y="0"/>
            <a:ext cx="9444942" cy="6858000"/>
          </a:xfr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FB4F4E5-75B1-40CC-96AD-F48B6FC55A70}"/>
              </a:ext>
            </a:extLst>
          </p:cNvPr>
          <p:cNvSpPr txBox="1"/>
          <p:nvPr/>
        </p:nvSpPr>
        <p:spPr>
          <a:xfrm>
            <a:off x="0" y="6457890"/>
            <a:ext cx="2662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Fig. 5. </a:t>
            </a:r>
            <a:r>
              <a:rPr lang="en-GB" sz="1000" dirty="0"/>
              <a:t>The airglow above the horizon, captured from the ISS. [6]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6B02F2A-C035-4106-BDEB-F6EB665A4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082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8">
            <a:extLst>
              <a:ext uri="{FF2B5EF4-FFF2-40B4-BE49-F238E27FC236}">
                <a16:creationId xmlns:a16="http://schemas.microsoft.com/office/drawing/2014/main" id="{32ECDAAF-E719-4489-8B34-56126A745C3B}"/>
              </a:ext>
            </a:extLst>
          </p:cNvPr>
          <p:cNvSpPr txBox="1">
            <a:spLocks/>
          </p:cNvSpPr>
          <p:nvPr/>
        </p:nvSpPr>
        <p:spPr>
          <a:xfrm>
            <a:off x="359256" y="286546"/>
            <a:ext cx="5183188" cy="8239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630.0 nm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at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150-300 km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Segnaposto contenuto 19" descr="Immagine che contiene natura, cielo notturno&#10;&#10;Descrizione generata automaticamente">
            <a:extLst>
              <a:ext uri="{FF2B5EF4-FFF2-40B4-BE49-F238E27FC236}">
                <a16:creationId xmlns:a16="http://schemas.microsoft.com/office/drawing/2014/main" id="{3EF43DDF-6E83-496C-AF26-E3D5CF215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6292"/>
            <a:ext cx="12192000" cy="538872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6E35072-4110-400B-9A44-BE85AC73CE36}"/>
              </a:ext>
            </a:extLst>
          </p:cNvPr>
          <p:cNvSpPr txBox="1"/>
          <p:nvPr/>
        </p:nvSpPr>
        <p:spPr>
          <a:xfrm>
            <a:off x="0" y="6611779"/>
            <a:ext cx="53177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Fig. 6. </a:t>
            </a:r>
            <a:r>
              <a:rPr lang="en-GB" sz="1000" dirty="0"/>
              <a:t>Milky Way vs Airglow Australis in Atacama Desert. [7]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F514801-8B86-4F6A-84DA-653281881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504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2BEBAB8-5929-4BA8-BD4A-1550E36EBB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34" y="601859"/>
            <a:ext cx="11135932" cy="6256141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14460F55-6CB0-4041-8966-32AF37DB7975}"/>
              </a:ext>
            </a:extLst>
          </p:cNvPr>
          <p:cNvSpPr/>
          <p:nvPr/>
        </p:nvSpPr>
        <p:spPr>
          <a:xfrm>
            <a:off x="1629263" y="2753128"/>
            <a:ext cx="2086624" cy="3252274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BD3D4BA-5A7E-4FFB-86AF-610CB1240B85}"/>
              </a:ext>
            </a:extLst>
          </p:cNvPr>
          <p:cNvCxnSpPr>
            <a:cxnSpLocks/>
          </p:cNvCxnSpPr>
          <p:nvPr/>
        </p:nvCxnSpPr>
        <p:spPr>
          <a:xfrm flipH="1">
            <a:off x="2790334" y="1920849"/>
            <a:ext cx="792102" cy="83227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E77014DA-4E72-40F6-AAC8-84D8618EE8C0}"/>
              </a:ext>
            </a:extLst>
          </p:cNvPr>
          <p:cNvSpPr txBox="1"/>
          <p:nvPr/>
        </p:nvSpPr>
        <p:spPr>
          <a:xfrm>
            <a:off x="2606840" y="1477438"/>
            <a:ext cx="2357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Airglow</a:t>
            </a:r>
            <a:r>
              <a:rPr lang="it-IT" sz="2000" dirty="0"/>
              <a:t> </a:t>
            </a:r>
            <a:r>
              <a:rPr lang="it-IT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UV band</a:t>
            </a:r>
            <a:endParaRPr lang="en-GB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3E2F0B2C-4730-4C7D-8F87-38D57651F875}"/>
              </a:ext>
            </a:extLst>
          </p:cNvPr>
          <p:cNvSpPr/>
          <p:nvPr/>
        </p:nvSpPr>
        <p:spPr>
          <a:xfrm>
            <a:off x="6655324" y="1877548"/>
            <a:ext cx="1181098" cy="3043244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6BE7A981-E443-4A7E-AD44-E11996BDA1D7}"/>
              </a:ext>
            </a:extLst>
          </p:cNvPr>
          <p:cNvCxnSpPr>
            <a:cxnSpLocks/>
            <a:stCxn id="15" idx="2"/>
            <a:endCxn id="13" idx="7"/>
          </p:cNvCxnSpPr>
          <p:nvPr/>
        </p:nvCxnSpPr>
        <p:spPr>
          <a:xfrm flipH="1">
            <a:off x="7663454" y="1505499"/>
            <a:ext cx="1140855" cy="81772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8B7810D-AF02-4C85-BDEE-BF4C67B55D0D}"/>
              </a:ext>
            </a:extLst>
          </p:cNvPr>
          <p:cNvSpPr txBox="1"/>
          <p:nvPr/>
        </p:nvSpPr>
        <p:spPr>
          <a:xfrm>
            <a:off x="7625438" y="1105389"/>
            <a:ext cx="2357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Airglow</a:t>
            </a:r>
            <a:r>
              <a:rPr lang="it-IT" sz="2000" dirty="0"/>
              <a:t> </a:t>
            </a:r>
            <a:r>
              <a:rPr lang="it-IT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557.7nm</a:t>
            </a:r>
            <a:endParaRPr lang="en-GB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e 21">
            <a:extLst>
              <a:ext uri="{FF2B5EF4-FFF2-40B4-BE49-F238E27FC236}">
                <a16:creationId xmlns:a16="http://schemas.microsoft.com/office/drawing/2014/main" id="{ABF60504-634A-4C01-A51F-A49B94D6763A}"/>
              </a:ext>
            </a:extLst>
          </p:cNvPr>
          <p:cNvSpPr/>
          <p:nvPr/>
        </p:nvSpPr>
        <p:spPr>
          <a:xfrm>
            <a:off x="8303224" y="1844340"/>
            <a:ext cx="1002171" cy="25860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411F8401-09BE-4BE9-BEB1-F0536DC534A7}"/>
              </a:ext>
            </a:extLst>
          </p:cNvPr>
          <p:cNvCxnSpPr>
            <a:cxnSpLocks/>
            <a:stCxn id="25" idx="0"/>
            <a:endCxn id="22" idx="4"/>
          </p:cNvCxnSpPr>
          <p:nvPr/>
        </p:nvCxnSpPr>
        <p:spPr>
          <a:xfrm flipV="1">
            <a:off x="8514205" y="4430350"/>
            <a:ext cx="290105" cy="9217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F0C0B281-19E5-4494-996A-563FB23146B4}"/>
              </a:ext>
            </a:extLst>
          </p:cNvPr>
          <p:cNvSpPr txBox="1"/>
          <p:nvPr/>
        </p:nvSpPr>
        <p:spPr>
          <a:xfrm>
            <a:off x="7335334" y="5352073"/>
            <a:ext cx="2357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Airglow</a:t>
            </a:r>
            <a:r>
              <a:rPr lang="it-IT" sz="2000" dirty="0"/>
              <a:t> </a:t>
            </a:r>
            <a:r>
              <a:rPr lang="it-IT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630nm</a:t>
            </a:r>
            <a:endParaRPr lang="en-GB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42B2C98E-6D50-441A-B4A6-9E611536199D}"/>
              </a:ext>
            </a:extLst>
          </p:cNvPr>
          <p:cNvSpPr txBox="1"/>
          <p:nvPr/>
        </p:nvSpPr>
        <p:spPr>
          <a:xfrm>
            <a:off x="192840" y="201749"/>
            <a:ext cx="6935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Oxygen airglow is the main part of visible and UV sky background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DF042394-FB88-49E4-BA74-93D1E063643B}"/>
              </a:ext>
            </a:extLst>
          </p:cNvPr>
          <p:cNvSpPr txBox="1"/>
          <p:nvPr/>
        </p:nvSpPr>
        <p:spPr>
          <a:xfrm>
            <a:off x="0" y="6457890"/>
            <a:ext cx="2483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Fig. 7. </a:t>
            </a:r>
            <a:r>
              <a:rPr lang="en-GB" sz="1000" dirty="0"/>
              <a:t>Typical spectrum of visible night sky emission at Mauna Kea. [8]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754C2F1E-FCD5-45CC-8AA2-3A2654D629B0}"/>
              </a:ext>
            </a:extLst>
          </p:cNvPr>
          <p:cNvSpPr/>
          <p:nvPr/>
        </p:nvSpPr>
        <p:spPr>
          <a:xfrm>
            <a:off x="9772196" y="2055043"/>
            <a:ext cx="1671943" cy="320974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320EAA1-B199-4C3E-AAD8-F8B5AC366F93}"/>
              </a:ext>
            </a:extLst>
          </p:cNvPr>
          <p:cNvSpPr txBox="1"/>
          <p:nvPr/>
        </p:nvSpPr>
        <p:spPr>
          <a:xfrm>
            <a:off x="9538612" y="6342584"/>
            <a:ext cx="2357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Airglow</a:t>
            </a:r>
            <a:r>
              <a:rPr lang="it-IT" sz="2000" dirty="0"/>
              <a:t> </a:t>
            </a:r>
            <a:r>
              <a:rPr lang="it-IT" sz="2000" dirty="0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infrared</a:t>
            </a:r>
            <a:endParaRPr lang="en-GB" sz="20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E7D8C429-9BD4-435B-8EFD-7FBCB313979C}"/>
              </a:ext>
            </a:extLst>
          </p:cNvPr>
          <p:cNvCxnSpPr>
            <a:cxnSpLocks/>
            <a:stCxn id="17" idx="0"/>
            <a:endCxn id="16" idx="4"/>
          </p:cNvCxnSpPr>
          <p:nvPr/>
        </p:nvCxnSpPr>
        <p:spPr>
          <a:xfrm flipH="1" flipV="1">
            <a:off x="10608168" y="5264791"/>
            <a:ext cx="109315" cy="107779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8F69BED-D8CA-44CC-BD8C-6166BC5D2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929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439A26-9DC4-4235-AB6A-B9FD940B7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23" y="-21047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dirty="0"/>
              <a:t>Upper atmosphere is a dynamic system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1C83D1D5-09B7-4CCA-82C1-5CC46FE66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925" y="937967"/>
            <a:ext cx="8338075" cy="5920033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5DC884A-1DAA-41E5-838C-185BF079C58E}"/>
              </a:ext>
            </a:extLst>
          </p:cNvPr>
          <p:cNvSpPr txBox="1"/>
          <p:nvPr/>
        </p:nvSpPr>
        <p:spPr>
          <a:xfrm>
            <a:off x="0" y="6304002"/>
            <a:ext cx="412511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Fig. 8. </a:t>
            </a:r>
            <a:r>
              <a:rPr lang="en-GB" sz="1000" dirty="0"/>
              <a:t>The various path of solar energy to the Earth’s upper atmosphere and ionosphere as well as its coupling to the magnetosphere above and the mesosphere and troposphere below. [9]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1C68945-93D6-4624-8E33-CE1B1AC5CE92}"/>
              </a:ext>
            </a:extLst>
          </p:cNvPr>
          <p:cNvSpPr txBox="1"/>
          <p:nvPr/>
        </p:nvSpPr>
        <p:spPr>
          <a:xfrm>
            <a:off x="178323" y="1420463"/>
            <a:ext cx="359175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Thermosphere-ionosphere environment is 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influenced</a:t>
            </a:r>
            <a:r>
              <a:rPr lang="en-GB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space and Earth weather conditions tides, planetary waves and atmospheric gravity waves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Seasonal, geographical and daily 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variations</a:t>
            </a:r>
            <a:r>
              <a:rPr lang="en-GB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Airglow </a:t>
            </a:r>
            <a:r>
              <a:rPr lang="en-GB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variations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be 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associated</a:t>
            </a:r>
            <a:r>
              <a:rPr lang="en-GB" sz="16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upper</a:t>
            </a:r>
            <a:r>
              <a:rPr lang="en-GB" sz="16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atmosphere composition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25F2880-5722-4968-AEB8-71F11739D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59DE-C380-4553-97C3-E9E26896BD7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3523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4615</TotalTime>
  <Words>1383</Words>
  <Application>Microsoft Office PowerPoint</Application>
  <PresentationFormat>Widescreen</PresentationFormat>
  <Paragraphs>201</Paragraphs>
  <Slides>29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Proxima Nova</vt:lpstr>
      <vt:lpstr>Office Theme</vt:lpstr>
      <vt:lpstr>Presentazione standard di PowerPoint</vt:lpstr>
      <vt:lpstr>Presentazione standard di PowerPoint</vt:lpstr>
      <vt:lpstr>Concentration of ions changes basing on solar activity and altitude</vt:lpstr>
      <vt:lpstr>Exited atoms are produced through dissociative recombination</vt:lpstr>
      <vt:lpstr>Airglow</vt:lpstr>
      <vt:lpstr>Presentazione standard di PowerPoint</vt:lpstr>
      <vt:lpstr>Presentazione standard di PowerPoint</vt:lpstr>
      <vt:lpstr>Presentazione standard di PowerPoint</vt:lpstr>
      <vt:lpstr>Upper atmosphere is a dynamic system</vt:lpstr>
      <vt:lpstr>Presentazione standard di PowerPoint</vt:lpstr>
      <vt:lpstr>Could we monitor the ionosphere disturbances by a network of simple airglow photometers?</vt:lpstr>
      <vt:lpstr>Presentazione standard di PowerPoint</vt:lpstr>
      <vt:lpstr>Evolution of measured intensity in different nights</vt:lpstr>
      <vt:lpstr>Presentazione standard di PowerPoint</vt:lpstr>
      <vt:lpstr>Presentazione standard di PowerPoint</vt:lpstr>
      <vt:lpstr>AMON-ES location</vt:lpstr>
      <vt:lpstr>Sun and moon affect AMON measurements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References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Alessio Suriano</dc:creator>
  <cp:lastModifiedBy>Alessio Suriano</cp:lastModifiedBy>
  <cp:revision>138</cp:revision>
  <dcterms:created xsi:type="dcterms:W3CDTF">2019-05-14T23:09:51Z</dcterms:created>
  <dcterms:modified xsi:type="dcterms:W3CDTF">2019-10-21T09:47:18Z</dcterms:modified>
</cp:coreProperties>
</file>