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94" r:id="rId31"/>
    <p:sldId id="286" r:id="rId32"/>
    <p:sldId id="295" r:id="rId33"/>
    <p:sldId id="287" r:id="rId34"/>
  </p:sldIdLst>
  <p:sldSz cx="9144000" cy="5143500" type="screen16x9"/>
  <p:notesSz cx="6858000" cy="9144000"/>
  <p:embeddedFontLst>
    <p:embeddedFont>
      <p:font typeface="Lora" pitchFamily="2" charset="77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2" autoAdjust="0"/>
    <p:restoredTop sz="94595"/>
  </p:normalViewPr>
  <p:slideViewPr>
    <p:cSldViewPr snapToGrid="0">
      <p:cViewPr varScale="1">
        <p:scale>
          <a:sx n="111" d="100"/>
          <a:sy n="111" d="100"/>
        </p:scale>
        <p:origin x="30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a199ad5a68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a199ad5a68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d1ad29b9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d1ad29b9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9ae21d5fe7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9ae21d5fe7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9d1ad29b9d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9d1ad29b9d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9d1ad29b9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9d1ad29b9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9ae21d5fe7_0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9ae21d5fe7_0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9ffd5a13c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9ffd5a13c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9ffd5a13c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9ffd5a13c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9d0200f9f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9d0200f9f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9ffd5a13c0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9ffd5a13c0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9ae21d5fe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9ae21d5fe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53a542e25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53a542e25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9ffd5a13c0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9ffd5a13c0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9ffd5a13c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9ffd5a13c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9ba2eb77c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9ba2eb77c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9ffd5a13c0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9ffd5a13c0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9d1ad29b9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9d1ad29b9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a199ad5a6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a199ad5a6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a199ad5a6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a199ad5a6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a199ad5a68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a199ad5a68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9d1ad29b9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9d1ad29b9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9ae21d5fe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9ae21d5fe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a3858bbc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a3858bbc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a3a521e6df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a3a521e6df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9ae21d5fe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9ae21d5fe7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3a542e25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3a542e25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9ae21d5fe7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9ae21d5fe7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9ae21d5fe7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9ae21d5fe7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9ae21d5fe7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9ae21d5fe7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ae21d5fe7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9ae21d5fe7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www.youtube.com/watch?v=lXedBGVHc4o&amp;t=62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gif"/><Relationship Id="rId4" Type="http://schemas.openxmlformats.org/officeDocument/2006/relationships/hyperlink" Target="https://www.ngdc.noaa.gov/nndc/struts/form?t=101650&amp;s=7&amp;d=7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itext.gfz-potsdam.de/geoperil/easyWave/-/tree/maste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hyperlink" Target="https://www.gebco.ne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2157150"/>
            <a:ext cx="8520600" cy="140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500">
                <a:latin typeface="Lora"/>
                <a:ea typeface="Lora"/>
                <a:cs typeface="Lora"/>
                <a:sym typeface="Lora"/>
              </a:rPr>
              <a:t>Methods for tsunami detection in Mini-EUSO measurements</a:t>
            </a:r>
            <a:endParaRPr sz="45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28900" y="4243475"/>
            <a:ext cx="5489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latin typeface="Lora"/>
                <a:ea typeface="Lora"/>
                <a:cs typeface="Lora"/>
                <a:sym typeface="Lora"/>
              </a:rPr>
              <a:t>Thesis Advisor: Mario Edoardo Bertaina</a:t>
            </a:r>
            <a:endParaRPr sz="19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latin typeface="Lora"/>
                <a:ea typeface="Lora"/>
                <a:cs typeface="Lora"/>
                <a:sym typeface="Lora"/>
              </a:rPr>
              <a:t>Thesis Co-Advisor: Pavol Bobik</a:t>
            </a:r>
            <a:endParaRPr sz="19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1675"/>
            <a:ext cx="1314850" cy="130824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5968525" y="4103725"/>
            <a:ext cx="2948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latin typeface="Lora"/>
                <a:ea typeface="Lora"/>
                <a:cs typeface="Lora"/>
                <a:sym typeface="Lora"/>
              </a:rPr>
              <a:t>Student: Filippo Faita</a:t>
            </a:r>
            <a:endParaRPr sz="19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latin typeface="Lora"/>
                <a:ea typeface="Lora"/>
                <a:cs typeface="Lora"/>
                <a:sym typeface="Lora"/>
              </a:rPr>
              <a:t>839441</a:t>
            </a:r>
            <a:endParaRPr sz="19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latin typeface="Lora"/>
                <a:ea typeface="Lora"/>
                <a:cs typeface="Lora"/>
                <a:sym typeface="Lora"/>
              </a:rPr>
              <a:t>A.Y.: 2019/2020</a:t>
            </a:r>
            <a:endParaRPr sz="19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8700" y="113250"/>
            <a:ext cx="1216975" cy="140914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1837175" y="614188"/>
            <a:ext cx="5580900" cy="11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 b="1">
                <a:latin typeface="Lora"/>
                <a:ea typeface="Lora"/>
                <a:cs typeface="Lora"/>
                <a:sym typeface="Lora"/>
              </a:rPr>
              <a:t>Virtual Traineeship Mobility</a:t>
            </a:r>
            <a:endParaRPr sz="1900" b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latin typeface="Lora"/>
                <a:ea typeface="Lora"/>
                <a:cs typeface="Lora"/>
                <a:sym typeface="Lora"/>
              </a:rPr>
              <a:t>Institute of Experimental Physics</a:t>
            </a:r>
            <a:endParaRPr sz="190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latin typeface="Lora"/>
                <a:ea typeface="Lora"/>
                <a:cs typeface="Lora"/>
                <a:sym typeface="Lora"/>
              </a:rPr>
              <a:t>Slovak Academy of Sciences</a:t>
            </a:r>
            <a:endParaRPr sz="190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latin typeface="Lora"/>
                <a:ea typeface="Lora"/>
                <a:cs typeface="Lora"/>
                <a:sym typeface="Lora"/>
              </a:rPr>
              <a:t>Košice</a:t>
            </a:r>
            <a:endParaRPr sz="19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5275" y="113250"/>
            <a:ext cx="1504696" cy="43107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>
            <a:spLocks noGrp="1"/>
          </p:cNvSpPr>
          <p:nvPr>
            <p:ph type="subTitle" idx="1"/>
          </p:nvPr>
        </p:nvSpPr>
        <p:spPr>
          <a:xfrm>
            <a:off x="8917225" y="4788600"/>
            <a:ext cx="2652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1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0750" y="180175"/>
            <a:ext cx="4331724" cy="318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/>
          <p:nvPr/>
        </p:nvSpPr>
        <p:spPr>
          <a:xfrm>
            <a:off x="212475" y="405425"/>
            <a:ext cx="5379600" cy="18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The mission started as a co-operation between Italian Space Agency and Russian Space Agency</a:t>
            </a:r>
            <a:endParaRPr sz="17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It is located in front of the UV transparent window in the Zvezda Russian module in the </a:t>
            </a:r>
            <a:r>
              <a:rPr lang="it" sz="17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ISS</a:t>
            </a:r>
            <a:r>
              <a:rPr lang="it" sz="17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, looking at Earth in </a:t>
            </a:r>
            <a:r>
              <a:rPr lang="it" sz="17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nadir position</a:t>
            </a:r>
            <a:r>
              <a:rPr lang="it" sz="17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1700"/>
          </a:p>
        </p:txBody>
      </p:sp>
      <p:sp>
        <p:nvSpPr>
          <p:cNvPr id="153" name="Google Shape;153;p22"/>
          <p:cNvSpPr txBox="1">
            <a:spLocks noGrp="1"/>
          </p:cNvSpPr>
          <p:nvPr>
            <p:ph type="title"/>
          </p:nvPr>
        </p:nvSpPr>
        <p:spPr>
          <a:xfrm>
            <a:off x="1203050" y="-39550"/>
            <a:ext cx="39723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latin typeface="Lora"/>
                <a:ea typeface="Lora"/>
                <a:cs typeface="Lora"/>
                <a:sym typeface="Lora"/>
              </a:rPr>
              <a:t>Mini-EUSO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2"/>
          <p:cNvSpPr txBox="1"/>
          <p:nvPr/>
        </p:nvSpPr>
        <p:spPr>
          <a:xfrm>
            <a:off x="212475" y="4689450"/>
            <a:ext cx="53796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it" u="sng">
                <a:solidFill>
                  <a:schemeClr val="hlink"/>
                </a:solidFill>
                <a:latin typeface="Lora"/>
                <a:ea typeface="Lora"/>
                <a:cs typeface="Lora"/>
                <a:sym typeface="Lora"/>
                <a:hlinkClick r:id="rId4"/>
              </a:rPr>
              <a:t>https://www.youtube.com/watch?v=lXedBGVHc4o&amp;t=62s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5" name="Google Shape;155;p22"/>
          <p:cNvSpPr txBox="1">
            <a:spLocks noGrp="1"/>
          </p:cNvSpPr>
          <p:nvPr>
            <p:ph type="subTitle" idx="4294967295"/>
          </p:nvPr>
        </p:nvSpPr>
        <p:spPr>
          <a:xfrm>
            <a:off x="8796700" y="4788600"/>
            <a:ext cx="3858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 dirty="0">
                <a:latin typeface="Lora"/>
                <a:ea typeface="Lora"/>
                <a:cs typeface="Lora"/>
                <a:sym typeface="Lora"/>
              </a:rPr>
              <a:t>10</a:t>
            </a:r>
            <a:endParaRPr sz="1700"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56" name="Google Shape;15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475" y="2451500"/>
            <a:ext cx="3460276" cy="2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83450" y="3309325"/>
            <a:ext cx="2407056" cy="175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0" y="-107583"/>
            <a:ext cx="2680200" cy="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300" dirty="0">
                <a:latin typeface="Lora"/>
                <a:ea typeface="Lora"/>
                <a:cs typeface="Lora"/>
                <a:sym typeface="Lora"/>
              </a:rPr>
              <a:t>Mini-EUSO </a:t>
            </a:r>
            <a:endParaRPr sz="23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3"/>
          <p:cNvSpPr txBox="1"/>
          <p:nvPr/>
        </p:nvSpPr>
        <p:spPr>
          <a:xfrm>
            <a:off x="0" y="381117"/>
            <a:ext cx="3021300" cy="4797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200" b="1" dirty="0">
                <a:latin typeface="Lora"/>
                <a:ea typeface="Lora"/>
                <a:cs typeface="Lora"/>
                <a:sym typeface="Lora"/>
              </a:rPr>
              <a:t>Atmospheric phenomena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200" b="1" dirty="0">
                <a:latin typeface="Lora"/>
                <a:ea typeface="Lora"/>
                <a:cs typeface="Lora"/>
                <a:sym typeface="Lora"/>
              </a:rPr>
              <a:t>UV light emission from Earth during nighttime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it" b="1" dirty="0">
              <a:solidFill>
                <a:schemeClr val="dk2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b="1" dirty="0">
                <a:solidFill>
                  <a:schemeClr val="dk2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Transient phenomena</a:t>
            </a:r>
            <a:endParaRPr b="1" dirty="0">
              <a:solidFill>
                <a:schemeClr val="dk2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ora"/>
              <a:buChar char="➢"/>
            </a:pPr>
            <a:r>
              <a:rPr lang="it" dirty="0">
                <a:solidFill>
                  <a:schemeClr val="dk2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Cosmic rays</a:t>
            </a:r>
            <a:endParaRPr dirty="0">
              <a:solidFill>
                <a:schemeClr val="dk2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ora"/>
              <a:buChar char="➢"/>
            </a:pPr>
            <a:r>
              <a:rPr lang="it" dirty="0">
                <a:solidFill>
                  <a:schemeClr val="dk2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Meteor</a:t>
            </a:r>
            <a:endParaRPr dirty="0">
              <a:solidFill>
                <a:schemeClr val="dk2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ora"/>
              <a:buChar char="➢"/>
            </a:pPr>
            <a:r>
              <a:rPr lang="it" dirty="0">
                <a:solidFill>
                  <a:schemeClr val="dk2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Lightning</a:t>
            </a:r>
            <a:endParaRPr dirty="0">
              <a:solidFill>
                <a:schemeClr val="dk2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ora"/>
              <a:buChar char="➢"/>
            </a:pPr>
            <a:r>
              <a:rPr lang="it" dirty="0">
                <a:solidFill>
                  <a:schemeClr val="dk2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TLE</a:t>
            </a:r>
            <a:endParaRPr dirty="0">
              <a:solidFill>
                <a:schemeClr val="dk2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ora"/>
              <a:buChar char="➢"/>
            </a:pPr>
            <a:r>
              <a:rPr lang="it" dirty="0">
                <a:solidFill>
                  <a:schemeClr val="dk2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UHECR</a:t>
            </a:r>
            <a:endParaRPr dirty="0">
              <a:solidFill>
                <a:schemeClr val="dk2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Diffuse phenomena</a:t>
            </a:r>
            <a:endParaRPr b="1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ora"/>
              <a:buChar char="➢"/>
            </a:pPr>
            <a:r>
              <a:rPr lang="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Earth emission</a:t>
            </a:r>
            <a:endParaRPr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ora"/>
              <a:buChar char="➢"/>
            </a:pPr>
            <a:r>
              <a:rPr lang="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Bioluminescence</a:t>
            </a:r>
            <a:endParaRPr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ora"/>
              <a:buChar char="➢"/>
            </a:pPr>
            <a:r>
              <a:rPr lang="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Chemiluminescence</a:t>
            </a: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ora"/>
              <a:buChar char="➢"/>
            </a:pPr>
            <a:r>
              <a:rPr lang="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Clouds</a:t>
            </a:r>
            <a:endParaRPr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500" b="1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64" name="Google Shape;16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4061" y="0"/>
            <a:ext cx="620993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 txBox="1">
            <a:spLocks noGrp="1"/>
          </p:cNvSpPr>
          <p:nvPr>
            <p:ph type="body" idx="1"/>
          </p:nvPr>
        </p:nvSpPr>
        <p:spPr>
          <a:xfrm>
            <a:off x="3350900" y="4530975"/>
            <a:ext cx="752700" cy="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cities</a:t>
            </a:r>
            <a:endParaRPr sz="1600" dirty="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66" name="Google Shape;166;p23"/>
          <p:cNvSpPr txBox="1">
            <a:spLocks noGrp="1"/>
          </p:cNvSpPr>
          <p:nvPr>
            <p:ph type="body" idx="1"/>
          </p:nvPr>
        </p:nvSpPr>
        <p:spPr>
          <a:xfrm>
            <a:off x="7494500" y="2927550"/>
            <a:ext cx="915000" cy="2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airglow</a:t>
            </a:r>
            <a:endParaRPr sz="16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67" name="Google Shape;167;p23"/>
          <p:cNvSpPr txBox="1">
            <a:spLocks noGrp="1"/>
          </p:cNvSpPr>
          <p:nvPr>
            <p:ph type="subTitle" idx="4294967295"/>
          </p:nvPr>
        </p:nvSpPr>
        <p:spPr>
          <a:xfrm>
            <a:off x="0" y="4788600"/>
            <a:ext cx="4104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11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 txBox="1">
            <a:spLocks noGrp="1"/>
          </p:cNvSpPr>
          <p:nvPr>
            <p:ph type="title"/>
          </p:nvPr>
        </p:nvSpPr>
        <p:spPr>
          <a:xfrm>
            <a:off x="3364950" y="0"/>
            <a:ext cx="262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latin typeface="Lora"/>
                <a:ea typeface="Lora"/>
                <a:cs typeface="Lora"/>
                <a:sym typeface="Lora"/>
              </a:rPr>
              <a:t>Mini-EUSO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4"/>
          <p:cNvSpPr txBox="1">
            <a:spLocks noGrp="1"/>
          </p:cNvSpPr>
          <p:nvPr>
            <p:ph type="body" idx="1"/>
          </p:nvPr>
        </p:nvSpPr>
        <p:spPr>
          <a:xfrm>
            <a:off x="33688" y="968439"/>
            <a:ext cx="6156900" cy="927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600" dirty="0">
                <a:latin typeface="Lora"/>
                <a:ea typeface="Lora"/>
                <a:cs typeface="Lora"/>
                <a:sym typeface="Lora"/>
              </a:rPr>
              <a:t>The UV light (300-400 nm) is focused onto a </a:t>
            </a:r>
            <a:r>
              <a:rPr lang="it" sz="1600" b="1" dirty="0">
                <a:latin typeface="Lora"/>
                <a:ea typeface="Lora"/>
                <a:cs typeface="Lora"/>
                <a:sym typeface="Lora"/>
              </a:rPr>
              <a:t>Photo-Detector-Module</a:t>
            </a:r>
            <a:r>
              <a:rPr lang="it" sz="1600" dirty="0">
                <a:latin typeface="Lora"/>
                <a:ea typeface="Lora"/>
                <a:cs typeface="Lora"/>
                <a:sym typeface="Lora"/>
              </a:rPr>
              <a:t> (</a:t>
            </a:r>
            <a:r>
              <a:rPr lang="it" sz="1600" b="1" dirty="0">
                <a:latin typeface="Lora"/>
                <a:ea typeface="Lora"/>
                <a:cs typeface="Lora"/>
                <a:sym typeface="Lora"/>
              </a:rPr>
              <a:t>PDM</a:t>
            </a:r>
            <a:r>
              <a:rPr lang="it" sz="1600" dirty="0">
                <a:latin typeface="Lora"/>
                <a:ea typeface="Lora"/>
                <a:cs typeface="Lora"/>
                <a:sym typeface="Lora"/>
              </a:rPr>
              <a:t>) (2304 MAPMT pixels).</a:t>
            </a:r>
            <a:endParaRPr sz="16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74" name="Google Shape;174;p24"/>
          <p:cNvSpPr txBox="1">
            <a:spLocks noGrp="1"/>
          </p:cNvSpPr>
          <p:nvPr>
            <p:ph type="subTitle" idx="4294967295"/>
          </p:nvPr>
        </p:nvSpPr>
        <p:spPr>
          <a:xfrm>
            <a:off x="8749550" y="4788600"/>
            <a:ext cx="4329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 dirty="0">
                <a:latin typeface="Lora"/>
                <a:ea typeface="Lora"/>
                <a:cs typeface="Lora"/>
                <a:sym typeface="Lora"/>
              </a:rPr>
              <a:t>12</a:t>
            </a:r>
            <a:endParaRPr sz="1700"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75" name="Google Shape;1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7227" y="562778"/>
            <a:ext cx="2508000" cy="327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4"/>
          <p:cNvSpPr txBox="1">
            <a:spLocks noGrp="1"/>
          </p:cNvSpPr>
          <p:nvPr>
            <p:ph type="body" idx="1"/>
          </p:nvPr>
        </p:nvSpPr>
        <p:spPr>
          <a:xfrm>
            <a:off x="1775662" y="3869774"/>
            <a:ext cx="5843400" cy="11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 dirty="0">
                <a:latin typeface="Lora"/>
                <a:ea typeface="Lora"/>
                <a:cs typeface="Lora"/>
                <a:sym typeface="Lora"/>
              </a:rPr>
              <a:t>The Mini-EUSO instrument comprises a compact telescope with a large field of view (44°) based on an optical system employing two </a:t>
            </a:r>
            <a:r>
              <a:rPr lang="it" sz="1600" b="1" dirty="0">
                <a:latin typeface="Lora"/>
                <a:ea typeface="Lora"/>
                <a:cs typeface="Lora"/>
                <a:sym typeface="Lora"/>
              </a:rPr>
              <a:t>Fresnel lenses</a:t>
            </a:r>
            <a:r>
              <a:rPr lang="it" sz="1600" dirty="0">
                <a:latin typeface="Lora"/>
                <a:ea typeface="Lora"/>
                <a:cs typeface="Lora"/>
                <a:sym typeface="Lora"/>
              </a:rPr>
              <a:t> for increasing light collection.</a:t>
            </a:r>
            <a:endParaRPr sz="16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77" name="Google Shape;177;p24"/>
          <p:cNvSpPr txBox="1">
            <a:spLocks noGrp="1"/>
          </p:cNvSpPr>
          <p:nvPr>
            <p:ph type="body" idx="1"/>
          </p:nvPr>
        </p:nvSpPr>
        <p:spPr>
          <a:xfrm>
            <a:off x="7219832" y="968439"/>
            <a:ext cx="1251900" cy="37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500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Fresnel lens</a:t>
            </a:r>
            <a:endParaRPr sz="1500" dirty="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78" name="Google Shape;178;p24"/>
          <p:cNvSpPr txBox="1">
            <a:spLocks noGrp="1"/>
          </p:cNvSpPr>
          <p:nvPr>
            <p:ph type="body" idx="1"/>
          </p:nvPr>
        </p:nvSpPr>
        <p:spPr>
          <a:xfrm>
            <a:off x="1385835" y="4536762"/>
            <a:ext cx="1372800" cy="37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5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NIR camera</a:t>
            </a:r>
            <a:endParaRPr sz="15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79" name="Google Shape;179;p24"/>
          <p:cNvSpPr txBox="1">
            <a:spLocks noGrp="1"/>
          </p:cNvSpPr>
          <p:nvPr>
            <p:ph type="body" idx="1"/>
          </p:nvPr>
        </p:nvSpPr>
        <p:spPr>
          <a:xfrm>
            <a:off x="73175" y="51575"/>
            <a:ext cx="2943600" cy="11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JEM-EUSO program: </a:t>
            </a:r>
            <a:r>
              <a:rPr lang="it" sz="1600" b="1">
                <a:latin typeface="Lora"/>
                <a:ea typeface="Lora"/>
                <a:cs typeface="Lora"/>
                <a:sym typeface="Lora"/>
              </a:rPr>
              <a:t>J</a:t>
            </a:r>
            <a:r>
              <a:rPr lang="it" sz="1600">
                <a:latin typeface="Lora"/>
                <a:ea typeface="Lora"/>
                <a:cs typeface="Lora"/>
                <a:sym typeface="Lora"/>
              </a:rPr>
              <a:t>oint </a:t>
            </a:r>
            <a:r>
              <a:rPr lang="it" sz="1600" b="1">
                <a:latin typeface="Lora"/>
                <a:ea typeface="Lora"/>
                <a:cs typeface="Lora"/>
                <a:sym typeface="Lora"/>
              </a:rPr>
              <a:t>E</a:t>
            </a:r>
            <a:r>
              <a:rPr lang="it" sz="1600">
                <a:latin typeface="Lora"/>
                <a:ea typeface="Lora"/>
                <a:cs typeface="Lora"/>
                <a:sym typeface="Lora"/>
              </a:rPr>
              <a:t>xperiment </a:t>
            </a:r>
            <a:r>
              <a:rPr lang="it" sz="1600" b="1">
                <a:latin typeface="Lora"/>
                <a:ea typeface="Lora"/>
                <a:cs typeface="Lora"/>
                <a:sym typeface="Lora"/>
              </a:rPr>
              <a:t>M</a:t>
            </a:r>
            <a:r>
              <a:rPr lang="it" sz="1600">
                <a:latin typeface="Lora"/>
                <a:ea typeface="Lora"/>
                <a:cs typeface="Lora"/>
                <a:sym typeface="Lora"/>
              </a:rPr>
              <a:t>issions for the</a:t>
            </a:r>
            <a:endParaRPr sz="16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600" b="1">
                <a:latin typeface="Lora"/>
                <a:ea typeface="Lora"/>
                <a:cs typeface="Lora"/>
                <a:sym typeface="Lora"/>
              </a:rPr>
              <a:t>E</a:t>
            </a:r>
            <a:r>
              <a:rPr lang="it" sz="1600">
                <a:latin typeface="Lora"/>
                <a:ea typeface="Lora"/>
                <a:cs typeface="Lora"/>
                <a:sym typeface="Lora"/>
              </a:rPr>
              <a:t>xtreme </a:t>
            </a:r>
            <a:r>
              <a:rPr lang="it" sz="1600" b="1">
                <a:latin typeface="Lora"/>
                <a:ea typeface="Lora"/>
                <a:cs typeface="Lora"/>
                <a:sym typeface="Lora"/>
              </a:rPr>
              <a:t>U</a:t>
            </a:r>
            <a:r>
              <a:rPr lang="it" sz="1600">
                <a:latin typeface="Lora"/>
                <a:ea typeface="Lora"/>
                <a:cs typeface="Lora"/>
                <a:sym typeface="Lora"/>
              </a:rPr>
              <a:t>niverse </a:t>
            </a:r>
            <a:r>
              <a:rPr lang="it" sz="1600" b="1">
                <a:latin typeface="Lora"/>
                <a:ea typeface="Lora"/>
                <a:cs typeface="Lora"/>
                <a:sym typeface="Lora"/>
              </a:rPr>
              <a:t>S</a:t>
            </a:r>
            <a:r>
              <a:rPr lang="it" sz="1600">
                <a:latin typeface="Lora"/>
                <a:ea typeface="Lora"/>
                <a:cs typeface="Lora"/>
                <a:sym typeface="Lora"/>
              </a:rPr>
              <a:t>pace </a:t>
            </a:r>
            <a:r>
              <a:rPr lang="it" sz="1600" b="1">
                <a:latin typeface="Lora"/>
                <a:ea typeface="Lora"/>
                <a:cs typeface="Lora"/>
                <a:sym typeface="Lora"/>
              </a:rPr>
              <a:t>O</a:t>
            </a:r>
            <a:r>
              <a:rPr lang="it" sz="1600">
                <a:latin typeface="Lora"/>
                <a:ea typeface="Lora"/>
                <a:cs typeface="Lora"/>
                <a:sym typeface="Lora"/>
              </a:rPr>
              <a:t>bservatory</a:t>
            </a:r>
            <a:endParaRPr sz="16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80" name="Google Shape;180;p24"/>
          <p:cNvPicPr preferRelativeResize="0"/>
          <p:nvPr/>
        </p:nvPicPr>
        <p:blipFill rotWithShape="1">
          <a:blip r:embed="rId4">
            <a:alphaModFix/>
          </a:blip>
          <a:srcRect b="53829"/>
          <a:stretch/>
        </p:blipFill>
        <p:spPr>
          <a:xfrm>
            <a:off x="186375" y="1963780"/>
            <a:ext cx="3178575" cy="183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>
            <a:spLocks noGrp="1"/>
          </p:cNvSpPr>
          <p:nvPr>
            <p:ph type="body" idx="1"/>
          </p:nvPr>
        </p:nvSpPr>
        <p:spPr>
          <a:xfrm>
            <a:off x="311700" y="1566850"/>
            <a:ext cx="85206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2200">
                <a:latin typeface="Lora"/>
                <a:ea typeface="Lora"/>
                <a:cs typeface="Lora"/>
                <a:sym typeface="Lora"/>
              </a:rPr>
              <a:t>Can Mini-EUSO see tsunamis which propagate through internal gravity waves in the atmosphere and reach the airglow layers?</a:t>
            </a:r>
            <a:endParaRPr sz="2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6" name="Google Shape;186;p25"/>
          <p:cNvSpPr txBox="1">
            <a:spLocks noGrp="1"/>
          </p:cNvSpPr>
          <p:nvPr>
            <p:ph type="subTitle" idx="4294967295"/>
          </p:nvPr>
        </p:nvSpPr>
        <p:spPr>
          <a:xfrm>
            <a:off x="0" y="4788600"/>
            <a:ext cx="3936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13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6"/>
          <p:cNvSpPr txBox="1"/>
          <p:nvPr/>
        </p:nvSpPr>
        <p:spPr>
          <a:xfrm>
            <a:off x="6334379" y="369517"/>
            <a:ext cx="2570652" cy="2296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 sz="9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Date and time: 2019_12_05 from 18:30 UTC (gtu_time+fix)</a:t>
            </a:r>
            <a:endParaRPr sz="900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 sz="9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Counts/pixel/GTU</a:t>
            </a:r>
            <a:endParaRPr sz="900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 sz="9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Location: Indian Ocean</a:t>
            </a:r>
            <a:endParaRPr sz="900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 sz="9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1 frame = signal integrated in 40.96 ms</a:t>
            </a:r>
            <a:endParaRPr sz="900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 sz="9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~14 min video (1 frame every 128 frames)</a:t>
            </a:r>
            <a:endParaRPr sz="900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 sz="9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Pixel size 6.1km   ISS speed 7,66 km/s</a:t>
            </a: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lang="it" sz="900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1 frame = </a:t>
            </a:r>
            <a:r>
              <a:rPr lang="it-IT" sz="900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signal</a:t>
            </a:r>
            <a:r>
              <a:rPr lang="it-IT" sz="9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it-IT" sz="900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integrated</a:t>
            </a:r>
            <a:r>
              <a:rPr lang="it-IT" sz="9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in 40.96 </a:t>
            </a:r>
            <a:r>
              <a:rPr lang="it-IT" sz="900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ms</a:t>
            </a:r>
            <a:r>
              <a:rPr lang="it-IT" sz="9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~14 </a:t>
            </a:r>
            <a:r>
              <a:rPr lang="it-IT" sz="900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min</a:t>
            </a:r>
            <a:r>
              <a:rPr lang="it-IT" sz="9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video (1 frame </a:t>
            </a:r>
            <a:r>
              <a:rPr lang="it-IT" sz="900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every</a:t>
            </a:r>
            <a:r>
              <a:rPr lang="it-IT" sz="9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128 frames)</a:t>
            </a: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900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238969" y="0"/>
            <a:ext cx="3288000" cy="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 dirty="0">
                <a:latin typeface="Lora"/>
                <a:ea typeface="Lora"/>
                <a:cs typeface="Lora"/>
                <a:sym typeface="Lora"/>
              </a:rPr>
              <a:t>Clouds and sea emission</a:t>
            </a:r>
            <a:endParaRPr sz="21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94" name="Google Shape;194;p26"/>
          <p:cNvSpPr txBox="1">
            <a:spLocks noGrp="1"/>
          </p:cNvSpPr>
          <p:nvPr>
            <p:ph type="subTitle" idx="4294967295"/>
          </p:nvPr>
        </p:nvSpPr>
        <p:spPr>
          <a:xfrm>
            <a:off x="0" y="4788600"/>
            <a:ext cx="3936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14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" name="Google Shape;375;p34">
            <a:extLst>
              <a:ext uri="{FF2B5EF4-FFF2-40B4-BE49-F238E27FC236}">
                <a16:creationId xmlns:a16="http://schemas.microsoft.com/office/drawing/2014/main" id="{3871D56F-30C9-436F-902E-62D545EB14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180" r="8517" b="2542"/>
          <a:stretch/>
        </p:blipFill>
        <p:spPr>
          <a:xfrm>
            <a:off x="106610" y="477328"/>
            <a:ext cx="2978719" cy="2687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76;p34">
            <a:extLst>
              <a:ext uri="{FF2B5EF4-FFF2-40B4-BE49-F238E27FC236}">
                <a16:creationId xmlns:a16="http://schemas.microsoft.com/office/drawing/2014/main" id="{6BD865B4-82A0-4873-8DF4-E3FB1E82AF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8947" b="3248"/>
          <a:stretch/>
        </p:blipFill>
        <p:spPr>
          <a:xfrm>
            <a:off x="3233547" y="491139"/>
            <a:ext cx="3081432" cy="266015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91;p26">
            <a:extLst>
              <a:ext uri="{FF2B5EF4-FFF2-40B4-BE49-F238E27FC236}">
                <a16:creationId xmlns:a16="http://schemas.microsoft.com/office/drawing/2014/main" id="{F21B4280-50E1-42C3-9F18-8EBA94777D71}"/>
              </a:ext>
            </a:extLst>
          </p:cNvPr>
          <p:cNvSpPr txBox="1"/>
          <p:nvPr/>
        </p:nvSpPr>
        <p:spPr>
          <a:xfrm>
            <a:off x="231285" y="3234740"/>
            <a:ext cx="6861078" cy="179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10 % </a:t>
            </a:r>
            <a:r>
              <a:rPr lang="it-IT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fluctuation</a:t>
            </a:r>
            <a:r>
              <a:rPr lang="it-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in </a:t>
            </a:r>
            <a:r>
              <a:rPr lang="it-IT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signal</a:t>
            </a:r>
            <a:r>
              <a:rPr lang="it-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it-IT" b="1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clearly</a:t>
            </a:r>
            <a:r>
              <a:rPr lang="it-IT" b="1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it-IT" b="1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visible</a:t>
            </a:r>
            <a:r>
              <a:rPr lang="it-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by </a:t>
            </a:r>
            <a:r>
              <a:rPr lang="it-IT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naked</a:t>
            </a:r>
            <a:r>
              <a:rPr lang="it-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it-IT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eye</a:t>
            </a:r>
            <a:r>
              <a:rPr lang="it-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(high </a:t>
            </a:r>
            <a:r>
              <a:rPr lang="it-IT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resolution</a:t>
            </a:r>
            <a:r>
              <a:rPr lang="it-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Tsunamis</a:t>
            </a:r>
            <a:r>
              <a:rPr lang="it-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it-IT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behave</a:t>
            </a:r>
            <a:r>
              <a:rPr lang="it-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like </a:t>
            </a:r>
            <a:r>
              <a:rPr lang="it-IT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waves</a:t>
            </a:r>
            <a:r>
              <a:rPr lang="it-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, with a </a:t>
            </a:r>
            <a:r>
              <a:rPr lang="it-IT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wave</a:t>
            </a:r>
            <a:r>
              <a:rPr lang="it-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it-IT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structure</a:t>
            </a:r>
            <a:r>
              <a:rPr lang="it-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made of </a:t>
            </a:r>
            <a:r>
              <a:rPr lang="it-IT" b="1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troughs</a:t>
            </a:r>
            <a:r>
              <a:rPr lang="it-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and </a:t>
            </a:r>
            <a:r>
              <a:rPr lang="it-IT" b="1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crests</a:t>
            </a:r>
            <a:r>
              <a:rPr lang="it-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it-IT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thus</a:t>
            </a:r>
            <a:r>
              <a:rPr lang="it-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it-IT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clearly</a:t>
            </a:r>
            <a:r>
              <a:rPr lang="it-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it-IT" b="1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different</a:t>
            </a:r>
            <a:r>
              <a:rPr lang="it-IT" b="1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it-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from </a:t>
            </a:r>
            <a:r>
              <a:rPr lang="it-IT" b="1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cloud </a:t>
            </a:r>
            <a:r>
              <a:rPr lang="it-IT" b="1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geometry</a:t>
            </a:r>
            <a:endParaRPr lang="it-IT" b="1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Tsunami speed </a:t>
            </a:r>
            <a:r>
              <a:rPr lang="it-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(800 km/h) and </a:t>
            </a:r>
            <a:r>
              <a:rPr lang="it-IT" b="1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cloud speed </a:t>
            </a:r>
            <a:r>
              <a:rPr lang="it-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(80 km/h) </a:t>
            </a:r>
            <a:r>
              <a:rPr lang="it-IT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have</a:t>
            </a:r>
            <a:r>
              <a:rPr lang="it-IT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it-IT" b="1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different</a:t>
            </a:r>
            <a:r>
              <a:rPr lang="it-IT" b="1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it-IT" b="1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order</a:t>
            </a:r>
            <a:r>
              <a:rPr lang="it-IT" b="1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of </a:t>
            </a:r>
            <a:r>
              <a:rPr lang="it-IT" b="1" dirty="0" err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magnitude</a:t>
            </a:r>
            <a:endParaRPr b="1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" name="Google Shape;82;p16">
            <a:extLst>
              <a:ext uri="{FF2B5EF4-FFF2-40B4-BE49-F238E27FC236}">
                <a16:creationId xmlns:a16="http://schemas.microsoft.com/office/drawing/2014/main" id="{FB384A93-2EC5-4A8E-AA9A-425AFEE999B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62541" t="-114" r="6926" b="47769"/>
          <a:stretch/>
        </p:blipFill>
        <p:spPr>
          <a:xfrm>
            <a:off x="7092363" y="2735989"/>
            <a:ext cx="1718612" cy="150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>
            <a:spLocks noGrp="1"/>
          </p:cNvSpPr>
          <p:nvPr>
            <p:ph type="title"/>
          </p:nvPr>
        </p:nvSpPr>
        <p:spPr>
          <a:xfrm>
            <a:off x="226500" y="148900"/>
            <a:ext cx="509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ora"/>
                <a:ea typeface="Lora"/>
                <a:cs typeface="Lora"/>
                <a:sym typeface="Lora"/>
              </a:rPr>
              <a:t>Mini-EUSO data analysis tool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7"/>
          <p:cNvSpPr txBox="1">
            <a:spLocks noGrp="1"/>
          </p:cNvSpPr>
          <p:nvPr>
            <p:ph type="body" idx="1"/>
          </p:nvPr>
        </p:nvSpPr>
        <p:spPr>
          <a:xfrm>
            <a:off x="316575" y="845902"/>
            <a:ext cx="48210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>
                <a:latin typeface="Lora"/>
                <a:ea typeface="Lora"/>
                <a:cs typeface="Lora"/>
                <a:sym typeface="Lora"/>
              </a:rPr>
              <a:t>To analyze Mini-EUSO data we used a </a:t>
            </a:r>
            <a:r>
              <a:rPr lang="it" b="1">
                <a:latin typeface="Lora"/>
                <a:ea typeface="Lora"/>
                <a:cs typeface="Lora"/>
                <a:sym typeface="Lora"/>
              </a:rPr>
              <a:t>tool</a:t>
            </a:r>
            <a:r>
              <a:rPr lang="it">
                <a:latin typeface="Lora"/>
                <a:ea typeface="Lora"/>
                <a:cs typeface="Lora"/>
                <a:sym typeface="Lora"/>
              </a:rPr>
              <a:t> which is </a:t>
            </a:r>
            <a:r>
              <a:rPr lang="it" b="1">
                <a:latin typeface="Lora"/>
                <a:ea typeface="Lora"/>
                <a:cs typeface="Lora"/>
                <a:sym typeface="Lora"/>
              </a:rPr>
              <a:t>still in development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02" name="Google Shape;202;p27"/>
          <p:cNvSpPr txBox="1">
            <a:spLocks noGrp="1"/>
          </p:cNvSpPr>
          <p:nvPr>
            <p:ph type="body" idx="1"/>
          </p:nvPr>
        </p:nvSpPr>
        <p:spPr>
          <a:xfrm>
            <a:off x="316575" y="2774400"/>
            <a:ext cx="5224500" cy="12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ora"/>
                <a:ea typeface="Lora"/>
                <a:cs typeface="Lora"/>
                <a:sym typeface="Lora"/>
              </a:rPr>
              <a:t>One of my tasks was </a:t>
            </a:r>
            <a:r>
              <a:rPr lang="it" b="1">
                <a:latin typeface="Lora"/>
                <a:ea typeface="Lora"/>
                <a:cs typeface="Lora"/>
                <a:sym typeface="Lora"/>
              </a:rPr>
              <a:t>implementing</a:t>
            </a:r>
            <a:r>
              <a:rPr lang="it">
                <a:latin typeface="Lora"/>
                <a:ea typeface="Lora"/>
                <a:cs typeface="Lora"/>
                <a:sym typeface="Lora"/>
              </a:rPr>
              <a:t> this tool: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Lora"/>
              <a:buChar char="➢"/>
            </a:pPr>
            <a:r>
              <a:rPr lang="it" b="1">
                <a:latin typeface="Lora"/>
                <a:ea typeface="Lora"/>
                <a:cs typeface="Lora"/>
                <a:sym typeface="Lora"/>
              </a:rPr>
              <a:t>c++ script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ora"/>
              <a:buChar char="➢"/>
            </a:pPr>
            <a:r>
              <a:rPr lang="it" b="1">
                <a:latin typeface="Lora"/>
                <a:ea typeface="Lora"/>
                <a:cs typeface="Lora"/>
                <a:sym typeface="Lora"/>
              </a:rPr>
              <a:t>python script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br>
              <a:rPr lang="it">
                <a:latin typeface="Lora"/>
                <a:ea typeface="Lora"/>
                <a:cs typeface="Lora"/>
                <a:sym typeface="Lora"/>
              </a:rPr>
            </a:br>
            <a:r>
              <a:rPr lang="it">
                <a:latin typeface="Lora"/>
                <a:ea typeface="Lora"/>
                <a:cs typeface="Lora"/>
                <a:sym typeface="Lora"/>
              </a:rPr>
              <a:t> 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03" name="Google Shape;203;p27"/>
          <p:cNvSpPr txBox="1">
            <a:spLocks noGrp="1"/>
          </p:cNvSpPr>
          <p:nvPr>
            <p:ph type="subTitle" idx="4294967295"/>
          </p:nvPr>
        </p:nvSpPr>
        <p:spPr>
          <a:xfrm>
            <a:off x="0" y="4788600"/>
            <a:ext cx="3936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15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04" name="Google Shape;204;p27"/>
          <p:cNvSpPr txBox="1">
            <a:spLocks noGrp="1"/>
          </p:cNvSpPr>
          <p:nvPr>
            <p:ph type="body" idx="1"/>
          </p:nvPr>
        </p:nvSpPr>
        <p:spPr>
          <a:xfrm>
            <a:off x="316575" y="1639409"/>
            <a:ext cx="4821000" cy="10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>
                <a:latin typeface="Lora"/>
                <a:ea typeface="Lora"/>
                <a:cs typeface="Lora"/>
                <a:sym typeface="Lora"/>
              </a:rPr>
              <a:t>This tool was developed by Kristian Pal’uch, as a thesis work at Technical University of Kosice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05" name="Google Shape;205;p27"/>
          <p:cNvPicPr preferRelativeResize="0"/>
          <p:nvPr/>
        </p:nvPicPr>
        <p:blipFill rotWithShape="1">
          <a:blip r:embed="rId3">
            <a:alphaModFix/>
          </a:blip>
          <a:srcRect l="9807" t="10343" r="9207" b="7823"/>
          <a:stretch/>
        </p:blipFill>
        <p:spPr>
          <a:xfrm>
            <a:off x="6042725" y="-1"/>
            <a:ext cx="2746200" cy="27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7"/>
          <p:cNvPicPr preferRelativeResize="0"/>
          <p:nvPr/>
        </p:nvPicPr>
        <p:blipFill rotWithShape="1">
          <a:blip r:embed="rId4">
            <a:alphaModFix/>
          </a:blip>
          <a:srcRect l="10448" t="11131" r="10456" b="7142"/>
          <a:stretch/>
        </p:blipFill>
        <p:spPr>
          <a:xfrm>
            <a:off x="6422881" y="2774400"/>
            <a:ext cx="2292133" cy="2368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8"/>
          <p:cNvSpPr txBox="1">
            <a:spLocks noGrp="1"/>
          </p:cNvSpPr>
          <p:nvPr>
            <p:ph type="body" idx="1"/>
          </p:nvPr>
        </p:nvSpPr>
        <p:spPr>
          <a:xfrm>
            <a:off x="2642675" y="889550"/>
            <a:ext cx="5736600" cy="4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700" b="1">
                <a:latin typeface="Lora"/>
                <a:ea typeface="Lora"/>
                <a:cs typeface="Lora"/>
                <a:sym typeface="Lora"/>
              </a:rPr>
              <a:t>converts</a:t>
            </a:r>
            <a:r>
              <a:rPr lang="it" sz="1700">
                <a:latin typeface="Lora"/>
                <a:ea typeface="Lora"/>
                <a:cs typeface="Lora"/>
                <a:sym typeface="Lora"/>
              </a:rPr>
              <a:t> Mini-EUSO data </a:t>
            </a:r>
            <a:r>
              <a:rPr lang="it" sz="1700" b="1">
                <a:latin typeface="Lora"/>
                <a:ea typeface="Lora"/>
                <a:cs typeface="Lora"/>
                <a:sym typeface="Lora"/>
              </a:rPr>
              <a:t>root files into text files</a:t>
            </a:r>
            <a:endParaRPr sz="1700"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12" name="Google Shape;212;p28"/>
          <p:cNvSpPr txBox="1">
            <a:spLocks noGrp="1"/>
          </p:cNvSpPr>
          <p:nvPr>
            <p:ph type="title"/>
          </p:nvPr>
        </p:nvSpPr>
        <p:spPr>
          <a:xfrm>
            <a:off x="2371349" y="0"/>
            <a:ext cx="467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Mini-EUSO data analysis tool</a:t>
            </a:r>
            <a:endParaRPr sz="24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the c++ script</a:t>
            </a:r>
            <a:endParaRPr sz="1800" b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213" name="Google Shape;21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00" y="1495048"/>
            <a:ext cx="6891601" cy="28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/>
          <p:cNvPicPr preferRelativeResize="0"/>
          <p:nvPr/>
        </p:nvPicPr>
        <p:blipFill rotWithShape="1">
          <a:blip r:embed="rId4">
            <a:alphaModFix/>
          </a:blip>
          <a:srcRect r="14000" b="53866"/>
          <a:stretch/>
        </p:blipFill>
        <p:spPr>
          <a:xfrm>
            <a:off x="108500" y="56825"/>
            <a:ext cx="2224677" cy="11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3344" y="56825"/>
            <a:ext cx="128855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1073" y="1856025"/>
            <a:ext cx="4754183" cy="134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8"/>
          <p:cNvSpPr txBox="1">
            <a:spLocks noGrp="1"/>
          </p:cNvSpPr>
          <p:nvPr>
            <p:ph type="subTitle" idx="4294967295"/>
          </p:nvPr>
        </p:nvSpPr>
        <p:spPr>
          <a:xfrm>
            <a:off x="8727800" y="4788600"/>
            <a:ext cx="4161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16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18" name="Google Shape;218;p28"/>
          <p:cNvSpPr txBox="1">
            <a:spLocks noGrp="1"/>
          </p:cNvSpPr>
          <p:nvPr>
            <p:ph type="body" idx="1"/>
          </p:nvPr>
        </p:nvSpPr>
        <p:spPr>
          <a:xfrm>
            <a:off x="108500" y="3199400"/>
            <a:ext cx="8970600" cy="4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700" b="1">
                <a:latin typeface="Lora"/>
                <a:ea typeface="Lora"/>
                <a:cs typeface="Lora"/>
                <a:sym typeface="Lora"/>
              </a:rPr>
              <a:t>implementation: </a:t>
            </a:r>
            <a:r>
              <a:rPr lang="it" sz="1700">
                <a:latin typeface="Lora"/>
                <a:ea typeface="Lora"/>
                <a:cs typeface="Lora"/>
                <a:sym typeface="Lora"/>
              </a:rPr>
              <a:t>unix timestamp to UTC date and time and addition of ISS </a:t>
            </a:r>
            <a:r>
              <a:rPr lang="it">
                <a:latin typeface="Lora"/>
                <a:ea typeface="Lora"/>
                <a:cs typeface="Lora"/>
                <a:sym typeface="Lora"/>
              </a:rPr>
              <a:t>location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19" name="Google Shape;219;p28"/>
          <p:cNvSpPr/>
          <p:nvPr/>
        </p:nvSpPr>
        <p:spPr>
          <a:xfrm>
            <a:off x="2866825" y="1779825"/>
            <a:ext cx="1050000" cy="1502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0" name="Google Shape;220;p28"/>
          <p:cNvPicPr preferRelativeResize="0"/>
          <p:nvPr/>
        </p:nvPicPr>
        <p:blipFill rotWithShape="1">
          <a:blip r:embed="rId7">
            <a:alphaModFix/>
          </a:blip>
          <a:srcRect b="45963"/>
          <a:stretch/>
        </p:blipFill>
        <p:spPr>
          <a:xfrm>
            <a:off x="108500" y="3719175"/>
            <a:ext cx="8619296" cy="114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8"/>
          <p:cNvSpPr/>
          <p:nvPr/>
        </p:nvSpPr>
        <p:spPr>
          <a:xfrm>
            <a:off x="4227725" y="3618725"/>
            <a:ext cx="1718100" cy="1343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8"/>
          <p:cNvSpPr/>
          <p:nvPr/>
        </p:nvSpPr>
        <p:spPr>
          <a:xfrm>
            <a:off x="7411400" y="3618725"/>
            <a:ext cx="1366200" cy="1343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>
            <a:spLocks noGrp="1"/>
          </p:cNvSpPr>
          <p:nvPr>
            <p:ph type="body" idx="1"/>
          </p:nvPr>
        </p:nvSpPr>
        <p:spPr>
          <a:xfrm>
            <a:off x="5598900" y="1668181"/>
            <a:ext cx="3117000" cy="32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➢"/>
            </a:pPr>
            <a:r>
              <a:rPr lang="it" sz="1700" b="1"/>
              <a:t>histograms </a:t>
            </a:r>
            <a:r>
              <a:rPr lang="it" sz="1700"/>
              <a:t>of intensity in</a:t>
            </a:r>
            <a:r>
              <a:rPr lang="it" sz="1700" b="1"/>
              <a:t> single pixels </a:t>
            </a:r>
            <a:r>
              <a:rPr lang="it" sz="1700"/>
              <a:t>throughout the measurement session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➢"/>
            </a:pPr>
            <a:r>
              <a:rPr lang="it" sz="1700" b="1"/>
              <a:t>histograms</a:t>
            </a:r>
            <a:r>
              <a:rPr lang="it" sz="1700"/>
              <a:t> of </a:t>
            </a:r>
            <a:r>
              <a:rPr lang="it" sz="1700" b="1"/>
              <a:t>PDM 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➢"/>
            </a:pPr>
            <a:r>
              <a:rPr lang="it" sz="1700" b="1"/>
              <a:t>PDM location</a:t>
            </a:r>
            <a:r>
              <a:rPr lang="it" sz="1700"/>
              <a:t> images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➢"/>
            </a:pPr>
            <a:r>
              <a:rPr lang="it" sz="1700" b="1"/>
              <a:t>ISS trajectory</a:t>
            </a:r>
            <a:r>
              <a:rPr lang="it" sz="1700"/>
              <a:t> plot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➢"/>
            </a:pPr>
            <a:r>
              <a:rPr lang="it" sz="1700" b="1"/>
              <a:t>latitude/longitude in time</a:t>
            </a:r>
            <a:r>
              <a:rPr lang="it" sz="1700"/>
              <a:t> plot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➢"/>
            </a:pPr>
            <a:r>
              <a:rPr lang="it" sz="1700" b="1"/>
              <a:t>nearest cities</a:t>
            </a:r>
            <a:r>
              <a:rPr lang="it" sz="1700"/>
              <a:t> </a:t>
            </a:r>
            <a:r>
              <a:rPr lang="it" sz="1700" b="1"/>
              <a:t>images</a:t>
            </a:r>
            <a:endParaRPr sz="1700" b="1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8" name="Google Shape;22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4317" y="72900"/>
            <a:ext cx="1479733" cy="49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9"/>
          <p:cNvSpPr txBox="1">
            <a:spLocks noGrp="1"/>
          </p:cNvSpPr>
          <p:nvPr>
            <p:ph type="subTitle" idx="4294967295"/>
          </p:nvPr>
        </p:nvSpPr>
        <p:spPr>
          <a:xfrm>
            <a:off x="8697925" y="4788600"/>
            <a:ext cx="4458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17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30" name="Google Shape;230;p29"/>
          <p:cNvSpPr txBox="1">
            <a:spLocks noGrp="1"/>
          </p:cNvSpPr>
          <p:nvPr>
            <p:ph type="title"/>
          </p:nvPr>
        </p:nvSpPr>
        <p:spPr>
          <a:xfrm>
            <a:off x="2371349" y="0"/>
            <a:ext cx="467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Mini-EUSO data analysis tool</a:t>
            </a:r>
            <a:endParaRPr sz="24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the python script</a:t>
            </a:r>
            <a:endParaRPr sz="1800" b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</a:endParaRPr>
          </a:p>
        </p:txBody>
      </p:sp>
      <p:pic>
        <p:nvPicPr>
          <p:cNvPr id="231" name="Google Shape;231;p29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b="21537"/>
          <a:stretch/>
        </p:blipFill>
        <p:spPr>
          <a:xfrm>
            <a:off x="423001" y="72900"/>
            <a:ext cx="1784800" cy="1235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/>
          <p:cNvPicPr preferRelativeResize="0"/>
          <p:nvPr/>
        </p:nvPicPr>
        <p:blipFill rotWithShape="1">
          <a:blip r:embed="rId5">
            <a:alphaModFix/>
          </a:blip>
          <a:srcRect l="11680" t="9168" r="7038" b="10192"/>
          <a:stretch/>
        </p:blipFill>
        <p:spPr>
          <a:xfrm>
            <a:off x="2995625" y="1504950"/>
            <a:ext cx="2483525" cy="344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9"/>
          <p:cNvSpPr txBox="1"/>
          <p:nvPr/>
        </p:nvSpPr>
        <p:spPr>
          <a:xfrm>
            <a:off x="2512900" y="826413"/>
            <a:ext cx="26661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 dirty="0">
                <a:solidFill>
                  <a:schemeClr val="dk2"/>
                </a:solidFill>
              </a:rPr>
              <a:t>processes data to </a:t>
            </a:r>
            <a:r>
              <a:rPr lang="it" sz="1700" b="1" dirty="0">
                <a:solidFill>
                  <a:schemeClr val="dk2"/>
                </a:solidFill>
              </a:rPr>
              <a:t>create:</a:t>
            </a:r>
            <a:endParaRPr dirty="0"/>
          </a:p>
        </p:txBody>
      </p:sp>
      <p:sp>
        <p:nvSpPr>
          <p:cNvPr id="234" name="Google Shape;234;p29"/>
          <p:cNvSpPr txBox="1"/>
          <p:nvPr/>
        </p:nvSpPr>
        <p:spPr>
          <a:xfrm>
            <a:off x="5296975" y="826436"/>
            <a:ext cx="32613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➢"/>
            </a:pPr>
            <a:r>
              <a:rPr lang="it" sz="1700" b="1">
                <a:solidFill>
                  <a:schemeClr val="dk2"/>
                </a:solidFill>
              </a:rPr>
              <a:t>PDM</a:t>
            </a:r>
            <a:r>
              <a:rPr lang="it" sz="1700">
                <a:solidFill>
                  <a:schemeClr val="dk2"/>
                </a:solidFill>
              </a:rPr>
              <a:t> images</a:t>
            </a:r>
            <a:endParaRPr sz="1700">
              <a:solidFill>
                <a:schemeClr val="dk2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➢"/>
            </a:pPr>
            <a:r>
              <a:rPr lang="it" sz="1700">
                <a:solidFill>
                  <a:schemeClr val="dk2"/>
                </a:solidFill>
              </a:rPr>
              <a:t>single </a:t>
            </a:r>
            <a:r>
              <a:rPr lang="it" sz="1700" b="1">
                <a:solidFill>
                  <a:schemeClr val="dk2"/>
                </a:solidFill>
              </a:rPr>
              <a:t>pixel in time</a:t>
            </a:r>
            <a:r>
              <a:rPr lang="it" sz="1700">
                <a:solidFill>
                  <a:schemeClr val="dk2"/>
                </a:solidFill>
              </a:rPr>
              <a:t> plot</a:t>
            </a:r>
            <a:endParaRPr/>
          </a:p>
        </p:txBody>
      </p:sp>
      <p:pic>
        <p:nvPicPr>
          <p:cNvPr id="235" name="Google Shape;235;p29"/>
          <p:cNvPicPr preferRelativeResize="0"/>
          <p:nvPr/>
        </p:nvPicPr>
        <p:blipFill rotWithShape="1">
          <a:blip r:embed="rId6">
            <a:alphaModFix/>
          </a:blip>
          <a:srcRect l="11478" t="14382" r="22441" b="10395"/>
          <a:stretch/>
        </p:blipFill>
        <p:spPr>
          <a:xfrm>
            <a:off x="615425" y="1782696"/>
            <a:ext cx="1911443" cy="304620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 txBox="1"/>
          <p:nvPr/>
        </p:nvSpPr>
        <p:spPr>
          <a:xfrm>
            <a:off x="2671325" y="1540350"/>
            <a:ext cx="4458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50</a:t>
            </a:r>
            <a:endParaRPr sz="1100"/>
          </a:p>
        </p:txBody>
      </p:sp>
      <p:sp>
        <p:nvSpPr>
          <p:cNvPr id="237" name="Google Shape;237;p29"/>
          <p:cNvSpPr txBox="1"/>
          <p:nvPr/>
        </p:nvSpPr>
        <p:spPr>
          <a:xfrm>
            <a:off x="2671325" y="2071825"/>
            <a:ext cx="4458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40</a:t>
            </a:r>
            <a:endParaRPr sz="1100"/>
          </a:p>
        </p:txBody>
      </p:sp>
      <p:sp>
        <p:nvSpPr>
          <p:cNvPr id="238" name="Google Shape;238;p29"/>
          <p:cNvSpPr txBox="1"/>
          <p:nvPr/>
        </p:nvSpPr>
        <p:spPr>
          <a:xfrm>
            <a:off x="2671325" y="2774425"/>
            <a:ext cx="4458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30</a:t>
            </a:r>
            <a:endParaRPr sz="1100"/>
          </a:p>
        </p:txBody>
      </p:sp>
      <p:sp>
        <p:nvSpPr>
          <p:cNvPr id="239" name="Google Shape;239;p29"/>
          <p:cNvSpPr txBox="1"/>
          <p:nvPr/>
        </p:nvSpPr>
        <p:spPr>
          <a:xfrm>
            <a:off x="2671325" y="3477025"/>
            <a:ext cx="4458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20</a:t>
            </a:r>
            <a:endParaRPr sz="1100"/>
          </a:p>
        </p:txBody>
      </p:sp>
      <p:sp>
        <p:nvSpPr>
          <p:cNvPr id="240" name="Google Shape;240;p29"/>
          <p:cNvSpPr txBox="1"/>
          <p:nvPr/>
        </p:nvSpPr>
        <p:spPr>
          <a:xfrm>
            <a:off x="2671325" y="4107575"/>
            <a:ext cx="4458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10</a:t>
            </a:r>
            <a:endParaRPr sz="1100"/>
          </a:p>
        </p:txBody>
      </p:sp>
      <p:sp>
        <p:nvSpPr>
          <p:cNvPr id="241" name="Google Shape;241;p29"/>
          <p:cNvSpPr txBox="1"/>
          <p:nvPr/>
        </p:nvSpPr>
        <p:spPr>
          <a:xfrm>
            <a:off x="2759075" y="4738125"/>
            <a:ext cx="2703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0</a:t>
            </a:r>
            <a:endParaRPr sz="1100"/>
          </a:p>
        </p:txBody>
      </p:sp>
      <p:sp>
        <p:nvSpPr>
          <p:cNvPr id="242" name="Google Shape;242;p29"/>
          <p:cNvSpPr txBox="1"/>
          <p:nvPr/>
        </p:nvSpPr>
        <p:spPr>
          <a:xfrm>
            <a:off x="2995625" y="4918275"/>
            <a:ext cx="2703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0</a:t>
            </a:r>
            <a:endParaRPr sz="1100"/>
          </a:p>
        </p:txBody>
      </p:sp>
      <p:sp>
        <p:nvSpPr>
          <p:cNvPr id="243" name="Google Shape;243;p29"/>
          <p:cNvSpPr txBox="1"/>
          <p:nvPr/>
        </p:nvSpPr>
        <p:spPr>
          <a:xfrm>
            <a:off x="3597463" y="4918275"/>
            <a:ext cx="5286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1000</a:t>
            </a:r>
            <a:endParaRPr sz="1100"/>
          </a:p>
        </p:txBody>
      </p:sp>
      <p:sp>
        <p:nvSpPr>
          <p:cNvPr id="244" name="Google Shape;244;p29"/>
          <p:cNvSpPr txBox="1"/>
          <p:nvPr/>
        </p:nvSpPr>
        <p:spPr>
          <a:xfrm>
            <a:off x="4204299" y="4918275"/>
            <a:ext cx="5286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2000</a:t>
            </a:r>
            <a:endParaRPr sz="1100"/>
          </a:p>
        </p:txBody>
      </p:sp>
      <p:sp>
        <p:nvSpPr>
          <p:cNvPr id="245" name="Google Shape;245;p29"/>
          <p:cNvSpPr txBox="1"/>
          <p:nvPr/>
        </p:nvSpPr>
        <p:spPr>
          <a:xfrm>
            <a:off x="4901599" y="4918275"/>
            <a:ext cx="5286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3000</a:t>
            </a:r>
            <a:endParaRPr sz="1100"/>
          </a:p>
        </p:txBody>
      </p:sp>
      <p:sp>
        <p:nvSpPr>
          <p:cNvPr id="246" name="Google Shape;246;p29"/>
          <p:cNvSpPr txBox="1"/>
          <p:nvPr/>
        </p:nvSpPr>
        <p:spPr>
          <a:xfrm>
            <a:off x="570400" y="4764538"/>
            <a:ext cx="2703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0</a:t>
            </a:r>
            <a:endParaRPr sz="1100"/>
          </a:p>
        </p:txBody>
      </p:sp>
      <p:sp>
        <p:nvSpPr>
          <p:cNvPr id="247" name="Google Shape;247;p29"/>
          <p:cNvSpPr txBox="1"/>
          <p:nvPr/>
        </p:nvSpPr>
        <p:spPr>
          <a:xfrm>
            <a:off x="884675" y="4764538"/>
            <a:ext cx="2703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5</a:t>
            </a:r>
            <a:endParaRPr sz="1100"/>
          </a:p>
        </p:txBody>
      </p:sp>
      <p:sp>
        <p:nvSpPr>
          <p:cNvPr id="248" name="Google Shape;248;p29"/>
          <p:cNvSpPr txBox="1"/>
          <p:nvPr/>
        </p:nvSpPr>
        <p:spPr>
          <a:xfrm>
            <a:off x="1154975" y="4764538"/>
            <a:ext cx="3612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10</a:t>
            </a:r>
            <a:endParaRPr sz="1100"/>
          </a:p>
        </p:txBody>
      </p:sp>
      <p:sp>
        <p:nvSpPr>
          <p:cNvPr id="249" name="Google Shape;249;p29"/>
          <p:cNvSpPr txBox="1"/>
          <p:nvPr/>
        </p:nvSpPr>
        <p:spPr>
          <a:xfrm>
            <a:off x="1491075" y="4764538"/>
            <a:ext cx="3612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15</a:t>
            </a:r>
            <a:endParaRPr sz="1100"/>
          </a:p>
        </p:txBody>
      </p:sp>
      <p:sp>
        <p:nvSpPr>
          <p:cNvPr id="250" name="Google Shape;250;p29"/>
          <p:cNvSpPr txBox="1"/>
          <p:nvPr/>
        </p:nvSpPr>
        <p:spPr>
          <a:xfrm>
            <a:off x="1871625" y="4764538"/>
            <a:ext cx="3612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20</a:t>
            </a:r>
            <a:endParaRPr sz="1100"/>
          </a:p>
        </p:txBody>
      </p:sp>
      <p:sp>
        <p:nvSpPr>
          <p:cNvPr id="251" name="Google Shape;251;p29"/>
          <p:cNvSpPr txBox="1"/>
          <p:nvPr/>
        </p:nvSpPr>
        <p:spPr>
          <a:xfrm>
            <a:off x="86825" y="4059588"/>
            <a:ext cx="5286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200</a:t>
            </a:r>
            <a:endParaRPr sz="1100"/>
          </a:p>
        </p:txBody>
      </p:sp>
      <p:sp>
        <p:nvSpPr>
          <p:cNvPr id="252" name="Google Shape;252;p29"/>
          <p:cNvSpPr txBox="1"/>
          <p:nvPr/>
        </p:nvSpPr>
        <p:spPr>
          <a:xfrm>
            <a:off x="86825" y="3465063"/>
            <a:ext cx="5286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400</a:t>
            </a:r>
            <a:endParaRPr sz="1100"/>
          </a:p>
        </p:txBody>
      </p:sp>
      <p:sp>
        <p:nvSpPr>
          <p:cNvPr id="253" name="Google Shape;253;p29"/>
          <p:cNvSpPr txBox="1"/>
          <p:nvPr/>
        </p:nvSpPr>
        <p:spPr>
          <a:xfrm>
            <a:off x="86825" y="2870525"/>
            <a:ext cx="5286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600</a:t>
            </a:r>
            <a:endParaRPr sz="1100"/>
          </a:p>
        </p:txBody>
      </p:sp>
      <p:sp>
        <p:nvSpPr>
          <p:cNvPr id="254" name="Google Shape;254;p29"/>
          <p:cNvSpPr txBox="1"/>
          <p:nvPr/>
        </p:nvSpPr>
        <p:spPr>
          <a:xfrm>
            <a:off x="86825" y="2221950"/>
            <a:ext cx="5286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800</a:t>
            </a:r>
            <a:endParaRPr sz="1100"/>
          </a:p>
        </p:txBody>
      </p:sp>
      <p:sp>
        <p:nvSpPr>
          <p:cNvPr id="255" name="Google Shape;255;p29"/>
          <p:cNvSpPr txBox="1"/>
          <p:nvPr/>
        </p:nvSpPr>
        <p:spPr>
          <a:xfrm>
            <a:off x="86825" y="1640113"/>
            <a:ext cx="5286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1000</a:t>
            </a:r>
            <a:endParaRPr sz="110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D369E8-3AD3-4667-8BD6-ACBE8354CC0C}"/>
              </a:ext>
            </a:extLst>
          </p:cNvPr>
          <p:cNvSpPr txBox="1"/>
          <p:nvPr/>
        </p:nvSpPr>
        <p:spPr>
          <a:xfrm>
            <a:off x="1530700" y="4591271"/>
            <a:ext cx="1404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/>
              <a:t>counts</a:t>
            </a:r>
            <a:r>
              <a:rPr lang="it-IT" sz="1000" dirty="0"/>
              <a:t>/pixel/GTU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4317" y="72900"/>
            <a:ext cx="1479733" cy="49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0"/>
          <p:cNvSpPr txBox="1">
            <a:spLocks noGrp="1"/>
          </p:cNvSpPr>
          <p:nvPr>
            <p:ph type="subTitle" idx="4294967295"/>
          </p:nvPr>
        </p:nvSpPr>
        <p:spPr>
          <a:xfrm>
            <a:off x="8697925" y="4788600"/>
            <a:ext cx="4458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18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62" name="Google Shape;262;p30"/>
          <p:cNvSpPr txBox="1">
            <a:spLocks noGrp="1"/>
          </p:cNvSpPr>
          <p:nvPr>
            <p:ph type="title"/>
          </p:nvPr>
        </p:nvSpPr>
        <p:spPr>
          <a:xfrm>
            <a:off x="2371349" y="0"/>
            <a:ext cx="467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Mini-EUSO data analysis tool</a:t>
            </a:r>
            <a:endParaRPr sz="2400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the python script</a:t>
            </a:r>
            <a:endParaRPr sz="1800" b="1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</a:endParaRPr>
          </a:p>
        </p:txBody>
      </p:sp>
      <p:sp>
        <p:nvSpPr>
          <p:cNvPr id="263" name="Google Shape;263;p30"/>
          <p:cNvSpPr txBox="1"/>
          <p:nvPr/>
        </p:nvSpPr>
        <p:spPr>
          <a:xfrm>
            <a:off x="3062867" y="728550"/>
            <a:ext cx="26661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700" b="1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implementation:</a:t>
            </a:r>
            <a:endParaRPr dirty="0"/>
          </a:p>
        </p:txBody>
      </p:sp>
      <p:sp>
        <p:nvSpPr>
          <p:cNvPr id="264" name="Google Shape;264;p30"/>
          <p:cNvSpPr txBox="1"/>
          <p:nvPr/>
        </p:nvSpPr>
        <p:spPr>
          <a:xfrm>
            <a:off x="2691311" y="1063932"/>
            <a:ext cx="4400400" cy="137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➢"/>
            </a:pPr>
            <a:r>
              <a:rPr lang="it" dirty="0">
                <a:solidFill>
                  <a:schemeClr val="dk2"/>
                </a:solidFill>
              </a:rPr>
              <a:t>graphs description fixed</a:t>
            </a:r>
            <a:endParaRPr dirty="0">
              <a:solidFill>
                <a:schemeClr val="dk2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➢"/>
            </a:pPr>
            <a:r>
              <a:rPr lang="it" dirty="0">
                <a:solidFill>
                  <a:schemeClr val="dk2"/>
                </a:solidFill>
              </a:rPr>
              <a:t>histogram </a:t>
            </a:r>
            <a:r>
              <a:rPr lang="it" b="1" dirty="0">
                <a:solidFill>
                  <a:schemeClr val="dk2"/>
                </a:solidFill>
              </a:rPr>
              <a:t>dynamic scaling fixed</a:t>
            </a:r>
            <a:endParaRPr dirty="0">
              <a:solidFill>
                <a:schemeClr val="dk2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➢"/>
            </a:pPr>
            <a:r>
              <a:rPr lang="it" b="1" dirty="0">
                <a:solidFill>
                  <a:schemeClr val="dk2"/>
                </a:solidFill>
              </a:rPr>
              <a:t>ISS trajectory</a:t>
            </a:r>
            <a:r>
              <a:rPr lang="it" dirty="0">
                <a:solidFill>
                  <a:schemeClr val="dk2"/>
                </a:solidFill>
              </a:rPr>
              <a:t> plot and time </a:t>
            </a:r>
            <a:r>
              <a:rPr lang="it" b="1" dirty="0">
                <a:solidFill>
                  <a:schemeClr val="dk2"/>
                </a:solidFill>
              </a:rPr>
              <a:t>fixed</a:t>
            </a:r>
            <a:endParaRPr b="1" dirty="0">
              <a:solidFill>
                <a:schemeClr val="dk2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➢"/>
            </a:pPr>
            <a:r>
              <a:rPr lang="it" b="1" dirty="0">
                <a:solidFill>
                  <a:schemeClr val="dk2"/>
                </a:solidFill>
              </a:rPr>
              <a:t>quick run </a:t>
            </a:r>
            <a:r>
              <a:rPr lang="it" dirty="0">
                <a:solidFill>
                  <a:schemeClr val="dk2"/>
                </a:solidFill>
              </a:rPr>
              <a:t>option</a:t>
            </a:r>
            <a:r>
              <a:rPr lang="it" b="1" dirty="0">
                <a:solidFill>
                  <a:schemeClr val="dk2"/>
                </a:solidFill>
              </a:rPr>
              <a:t> added </a:t>
            </a:r>
            <a:r>
              <a:rPr lang="it" dirty="0">
                <a:solidFill>
                  <a:schemeClr val="dk2"/>
                </a:solidFill>
              </a:rPr>
              <a:t>to visualize only pixel in time histograms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A68C09B-2C44-4539-862C-2C8AA439E6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34" t="16389" r="8112" b="15745"/>
          <a:stretch/>
        </p:blipFill>
        <p:spPr>
          <a:xfrm>
            <a:off x="173069" y="2515725"/>
            <a:ext cx="4945790" cy="26277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47C493D-0D3A-48CB-B82F-5EA0DB9879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97" t="24456" r="8169" b="23038"/>
          <a:stretch/>
        </p:blipFill>
        <p:spPr>
          <a:xfrm>
            <a:off x="5229570" y="2442825"/>
            <a:ext cx="3135086" cy="2700675"/>
          </a:xfrm>
          <a:prstGeom prst="rect">
            <a:avLst/>
          </a:prstGeom>
        </p:spPr>
      </p:pic>
      <p:pic>
        <p:nvPicPr>
          <p:cNvPr id="8" name="output">
            <a:hlinkClick r:id="" action="ppaction://media"/>
            <a:extLst>
              <a:ext uri="{FF2B5EF4-FFF2-40B4-BE49-F238E27FC236}">
                <a16:creationId xmlns:a16="http://schemas.microsoft.com/office/drawing/2014/main" id="{AEEA9068-8FDD-4469-AE07-89E85AF1A8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1952" t="10984" r="12007" b="7672"/>
          <a:stretch/>
        </p:blipFill>
        <p:spPr>
          <a:xfrm>
            <a:off x="173069" y="0"/>
            <a:ext cx="2198280" cy="2351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1"/>
          <p:cNvSpPr txBox="1">
            <a:spLocks noGrp="1"/>
          </p:cNvSpPr>
          <p:nvPr>
            <p:ph type="title"/>
          </p:nvPr>
        </p:nvSpPr>
        <p:spPr>
          <a:xfrm>
            <a:off x="680350" y="-48200"/>
            <a:ext cx="581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Mini-EUSO data analysis tool</a:t>
            </a:r>
            <a:endParaRPr>
              <a:solidFill>
                <a:schemeClr val="dk2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 b="1">
                <a:solidFill>
                  <a:schemeClr val="dk2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the python script</a:t>
            </a:r>
            <a:endParaRPr sz="1800" b="1">
              <a:solidFill>
                <a:schemeClr val="dk2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0" name="Google Shape;270;p31"/>
          <p:cNvSpPr txBox="1">
            <a:spLocks noGrp="1"/>
          </p:cNvSpPr>
          <p:nvPr>
            <p:ph type="body" idx="1"/>
          </p:nvPr>
        </p:nvSpPr>
        <p:spPr>
          <a:xfrm>
            <a:off x="311700" y="953425"/>
            <a:ext cx="8520600" cy="34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latin typeface="Lora"/>
                <a:ea typeface="Lora"/>
                <a:cs typeface="Lora"/>
                <a:sym typeface="Lora"/>
              </a:rPr>
              <a:t>A </a:t>
            </a:r>
            <a:r>
              <a:rPr lang="it" b="1">
                <a:latin typeface="Lora"/>
                <a:ea typeface="Lora"/>
                <a:cs typeface="Lora"/>
                <a:sym typeface="Lora"/>
              </a:rPr>
              <a:t>set of optional parameters</a:t>
            </a:r>
            <a:r>
              <a:rPr lang="it">
                <a:latin typeface="Lora"/>
                <a:ea typeface="Lora"/>
                <a:cs typeface="Lora"/>
                <a:sym typeface="Lora"/>
              </a:rPr>
              <a:t> is also </a:t>
            </a:r>
            <a:r>
              <a:rPr lang="it" b="1">
                <a:latin typeface="Lora"/>
                <a:ea typeface="Lora"/>
                <a:cs typeface="Lora"/>
                <a:sym typeface="Lora"/>
              </a:rPr>
              <a:t>included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Lora"/>
              <a:buChar char="➢"/>
            </a:pPr>
            <a:r>
              <a:rPr lang="it">
                <a:latin typeface="Lora"/>
                <a:ea typeface="Lora"/>
                <a:cs typeface="Lora"/>
                <a:sym typeface="Lora"/>
              </a:rPr>
              <a:t>-q (optional): quickrun, skips visualization of PDMs, histograms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ora"/>
              <a:buChar char="➢"/>
            </a:pPr>
            <a:r>
              <a:rPr lang="it">
                <a:latin typeface="Lora"/>
                <a:ea typeface="Lora"/>
                <a:cs typeface="Lora"/>
                <a:sym typeface="Lora"/>
              </a:rPr>
              <a:t>-rmin (optional): range minimum - skips PDMs before the indicated number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ora"/>
              <a:buChar char="➢"/>
            </a:pPr>
            <a:r>
              <a:rPr lang="it">
                <a:latin typeface="Lora"/>
                <a:ea typeface="Lora"/>
                <a:cs typeface="Lora"/>
                <a:sym typeface="Lora"/>
              </a:rPr>
              <a:t>-rmax (optional): range maximum - skips PDMs after the indicated number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ora"/>
              <a:buChar char="➢"/>
            </a:pPr>
            <a:r>
              <a:rPr lang="it">
                <a:latin typeface="Lora"/>
                <a:ea typeface="Lora"/>
                <a:cs typeface="Lora"/>
                <a:sym typeface="Lora"/>
              </a:rPr>
              <a:t>-fps (optional): frames per second for video visualization of the overflight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ora"/>
              <a:buChar char="➢"/>
            </a:pPr>
            <a:r>
              <a:rPr lang="it">
                <a:latin typeface="Lora"/>
                <a:ea typeface="Lora"/>
                <a:cs typeface="Lora"/>
                <a:sym typeface="Lora"/>
              </a:rPr>
              <a:t>-p (optional): print pixels values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ora"/>
              <a:buChar char="➢"/>
            </a:pPr>
            <a:r>
              <a:rPr lang="it">
                <a:latin typeface="Lora"/>
                <a:ea typeface="Lora"/>
                <a:cs typeface="Lora"/>
                <a:sym typeface="Lora"/>
              </a:rPr>
              <a:t> and so forth...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1" name="Google Shape;27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3300" y="0"/>
            <a:ext cx="2298174" cy="7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1"/>
          <p:cNvSpPr txBox="1">
            <a:spLocks noGrp="1"/>
          </p:cNvSpPr>
          <p:nvPr>
            <p:ph type="subTitle" idx="4294967295"/>
          </p:nvPr>
        </p:nvSpPr>
        <p:spPr>
          <a:xfrm>
            <a:off x="8693625" y="4788600"/>
            <a:ext cx="4503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19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2530425" y="405313"/>
            <a:ext cx="431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900">
                <a:latin typeface="Lora"/>
                <a:ea typeface="Lora"/>
                <a:cs typeface="Lora"/>
                <a:sym typeface="Lora"/>
              </a:rPr>
              <a:t>Index</a:t>
            </a:r>
            <a:endParaRPr sz="29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854100" y="1148800"/>
            <a:ext cx="7435800" cy="35307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Lora"/>
              <a:buChar char="➢"/>
            </a:pPr>
            <a:r>
              <a:rPr lang="it" sz="1900" b="1" dirty="0">
                <a:latin typeface="Lora"/>
                <a:ea typeface="Lora"/>
                <a:cs typeface="Lora"/>
                <a:sym typeface="Lora"/>
              </a:rPr>
              <a:t>Physics overview</a:t>
            </a:r>
            <a:endParaRPr sz="1900" b="1" dirty="0">
              <a:latin typeface="Lora"/>
              <a:ea typeface="Lora"/>
              <a:cs typeface="Lora"/>
              <a:sym typeface="Lora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Lora"/>
              <a:buChar char="○"/>
            </a:pPr>
            <a:r>
              <a:rPr lang="it" sz="1900" b="1" dirty="0">
                <a:latin typeface="Lora"/>
                <a:ea typeface="Lora"/>
                <a:cs typeface="Lora"/>
                <a:sym typeface="Lora"/>
              </a:rPr>
              <a:t>Airglow</a:t>
            </a:r>
            <a:endParaRPr sz="1900" b="1" dirty="0">
              <a:latin typeface="Lora"/>
              <a:ea typeface="Lora"/>
              <a:cs typeface="Lora"/>
              <a:sym typeface="Lora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Lora"/>
              <a:buChar char="○"/>
            </a:pPr>
            <a:r>
              <a:rPr lang="it" sz="1900" b="1" dirty="0">
                <a:latin typeface="Lora"/>
                <a:ea typeface="Lora"/>
                <a:cs typeface="Lora"/>
                <a:sym typeface="Lora"/>
              </a:rPr>
              <a:t>Tsunami-atmosphere coupling (internal gravity waves)</a:t>
            </a:r>
            <a:endParaRPr sz="1900" b="1"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Lora"/>
              <a:buChar char="➢"/>
            </a:pPr>
            <a:r>
              <a:rPr lang="it" sz="1900" b="1" dirty="0">
                <a:latin typeface="Lora"/>
                <a:ea typeface="Lora"/>
                <a:cs typeface="Lora"/>
                <a:sym typeface="Lora"/>
              </a:rPr>
              <a:t>Building the method:</a:t>
            </a:r>
            <a:endParaRPr sz="1900" b="1" dirty="0">
              <a:latin typeface="Lora"/>
              <a:ea typeface="Lora"/>
              <a:cs typeface="Lora"/>
              <a:sym typeface="Lora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Lora"/>
              <a:buChar char="○"/>
            </a:pPr>
            <a:r>
              <a:rPr lang="it" sz="1900" b="1" dirty="0">
                <a:latin typeface="Lora"/>
                <a:ea typeface="Lora"/>
                <a:cs typeface="Lora"/>
                <a:sym typeface="Lora"/>
              </a:rPr>
              <a:t>Tsunami modelling with EasyWave software</a:t>
            </a:r>
            <a:endParaRPr sz="1900" b="1" dirty="0">
              <a:latin typeface="Lora"/>
              <a:ea typeface="Lora"/>
              <a:cs typeface="Lora"/>
              <a:sym typeface="Lora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Lora"/>
              <a:buChar char="○"/>
            </a:pPr>
            <a:r>
              <a:rPr lang="it" sz="1900" b="1" dirty="0">
                <a:latin typeface="Lora"/>
                <a:ea typeface="Lora"/>
                <a:cs typeface="Lora"/>
                <a:sym typeface="Lora"/>
              </a:rPr>
              <a:t>Mini-EUSO data analysis tool</a:t>
            </a:r>
            <a:endParaRPr sz="1900" b="1" dirty="0">
              <a:latin typeface="Lora"/>
              <a:ea typeface="Lora"/>
              <a:cs typeface="Lora"/>
              <a:sym typeface="Lora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Lora"/>
              <a:buChar char="○"/>
            </a:pPr>
            <a:r>
              <a:rPr lang="it" sz="1900" b="1" dirty="0">
                <a:latin typeface="Lora"/>
                <a:ea typeface="Lora"/>
                <a:cs typeface="Lora"/>
                <a:sym typeface="Lora"/>
              </a:rPr>
              <a:t>Checking correlation between tsunami events and airglow fluctuations</a:t>
            </a:r>
            <a:endParaRPr sz="1900" b="1"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Lora"/>
              <a:buChar char="➢"/>
            </a:pPr>
            <a:r>
              <a:rPr lang="it" sz="1900" b="1" dirty="0">
                <a:latin typeface="Lora"/>
                <a:ea typeface="Lora"/>
                <a:cs typeface="Lora"/>
                <a:sym typeface="Lora"/>
              </a:rPr>
              <a:t>Conclusions</a:t>
            </a:r>
            <a:endParaRPr sz="1900"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5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b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4294967295"/>
          </p:nvPr>
        </p:nvSpPr>
        <p:spPr>
          <a:xfrm>
            <a:off x="8917225" y="4788600"/>
            <a:ext cx="2652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2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2"/>
          <p:cNvSpPr txBox="1">
            <a:spLocks noGrp="1"/>
          </p:cNvSpPr>
          <p:nvPr>
            <p:ph type="body" idx="1"/>
          </p:nvPr>
        </p:nvSpPr>
        <p:spPr>
          <a:xfrm>
            <a:off x="1254425" y="785750"/>
            <a:ext cx="6965700" cy="28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Lora"/>
              <a:buChar char="➢"/>
            </a:pPr>
            <a:r>
              <a:rPr lang="it" sz="2200" b="1" dirty="0">
                <a:latin typeface="Lora"/>
                <a:ea typeface="Lora"/>
                <a:cs typeface="Lora"/>
                <a:sym typeface="Lora"/>
              </a:rPr>
              <a:t>tsunami event while Mini-EUSO operating (Mini-EUSO session and data taking on)</a:t>
            </a:r>
            <a:r>
              <a:rPr lang="it" sz="2200" dirty="0">
                <a:latin typeface="Lora"/>
                <a:ea typeface="Lora"/>
                <a:cs typeface="Lora"/>
                <a:sym typeface="Lora"/>
              </a:rPr>
              <a:t>?</a:t>
            </a:r>
            <a:endParaRPr sz="2200"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Lora"/>
              <a:buChar char="➢"/>
            </a:pPr>
            <a:r>
              <a:rPr lang="it" sz="2200" b="1" dirty="0">
                <a:latin typeface="Lora"/>
                <a:ea typeface="Lora"/>
                <a:cs typeface="Lora"/>
                <a:sym typeface="Lora"/>
              </a:rPr>
              <a:t>tsunami overflight</a:t>
            </a:r>
            <a:r>
              <a:rPr lang="it" sz="2200" dirty="0">
                <a:latin typeface="Lora"/>
                <a:ea typeface="Lora"/>
                <a:cs typeface="Lora"/>
                <a:sym typeface="Lora"/>
              </a:rPr>
              <a:t>?</a:t>
            </a:r>
            <a:endParaRPr sz="2200" dirty="0"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200"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Font typeface="Lora"/>
              <a:buChar char="➢"/>
            </a:pPr>
            <a:r>
              <a:rPr lang="it" sz="2200" dirty="0">
                <a:latin typeface="Lora"/>
                <a:ea typeface="Lora"/>
                <a:cs typeface="Lora"/>
                <a:sym typeface="Lora"/>
              </a:rPr>
              <a:t>if yes, can we observe </a:t>
            </a:r>
            <a:r>
              <a:rPr lang="it" sz="2200" b="1" dirty="0">
                <a:latin typeface="Lora"/>
                <a:ea typeface="Lora"/>
                <a:cs typeface="Lora"/>
                <a:sym typeface="Lora"/>
              </a:rPr>
              <a:t>airglow fluctuations</a:t>
            </a:r>
            <a:r>
              <a:rPr lang="it" sz="2200" dirty="0">
                <a:latin typeface="Lora"/>
                <a:ea typeface="Lora"/>
                <a:cs typeface="Lora"/>
                <a:sym typeface="Lora"/>
              </a:rPr>
              <a:t>?</a:t>
            </a:r>
            <a:r>
              <a:rPr lang="it" sz="2400" dirty="0">
                <a:latin typeface="Lora"/>
                <a:ea typeface="Lora"/>
                <a:cs typeface="Lora"/>
                <a:sym typeface="Lora"/>
              </a:rPr>
              <a:t> </a:t>
            </a:r>
            <a:endParaRPr sz="24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b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8" name="Google Shape;278;p32"/>
          <p:cNvSpPr txBox="1">
            <a:spLocks noGrp="1"/>
          </p:cNvSpPr>
          <p:nvPr>
            <p:ph type="subTitle" idx="4294967295"/>
          </p:nvPr>
        </p:nvSpPr>
        <p:spPr>
          <a:xfrm>
            <a:off x="8693625" y="4788600"/>
            <a:ext cx="4503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20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3"/>
          <p:cNvSpPr txBox="1">
            <a:spLocks noGrp="1"/>
          </p:cNvSpPr>
          <p:nvPr>
            <p:ph type="body" idx="1"/>
          </p:nvPr>
        </p:nvSpPr>
        <p:spPr>
          <a:xfrm>
            <a:off x="138450" y="143075"/>
            <a:ext cx="24303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latin typeface="Lora"/>
                <a:ea typeface="Lora"/>
                <a:cs typeface="Lora"/>
                <a:sym typeface="Lora"/>
              </a:rPr>
              <a:t>~ when is mini-EUSO operative?</a:t>
            </a:r>
            <a:endParaRPr sz="1600" b="1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84" name="Google Shape;284;p33"/>
          <p:cNvSpPr txBox="1">
            <a:spLocks noGrp="1"/>
          </p:cNvSpPr>
          <p:nvPr>
            <p:ph type="body" idx="1"/>
          </p:nvPr>
        </p:nvSpPr>
        <p:spPr>
          <a:xfrm>
            <a:off x="0" y="861875"/>
            <a:ext cx="2707200" cy="42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➢"/>
            </a:pPr>
            <a:r>
              <a:rPr lang="it" sz="1400" dirty="0">
                <a:latin typeface="Lora"/>
                <a:ea typeface="Lora"/>
                <a:cs typeface="Lora"/>
                <a:sym typeface="Lora"/>
              </a:rPr>
              <a:t>nearly </a:t>
            </a:r>
            <a:r>
              <a:rPr lang="it" sz="1400" b="1" dirty="0">
                <a:latin typeface="Lora"/>
                <a:ea typeface="Lora"/>
                <a:cs typeface="Lora"/>
                <a:sym typeface="Lora"/>
              </a:rPr>
              <a:t>one measurements session</a:t>
            </a:r>
            <a:r>
              <a:rPr lang="it" sz="14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it" sz="1400" b="1" dirty="0">
                <a:latin typeface="Lora"/>
                <a:ea typeface="Lora"/>
                <a:cs typeface="Lora"/>
                <a:sym typeface="Lora"/>
              </a:rPr>
              <a:t>every two weeks</a:t>
            </a:r>
            <a:endParaRPr sz="1400" b="1"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➢"/>
            </a:pPr>
            <a:r>
              <a:rPr lang="it" sz="1400" dirty="0">
                <a:latin typeface="Lora"/>
                <a:ea typeface="Lora"/>
                <a:cs typeface="Lora"/>
                <a:sym typeface="Lora"/>
              </a:rPr>
              <a:t>Mini-EUSO is operative during the </a:t>
            </a:r>
            <a:r>
              <a:rPr lang="it" sz="1400" b="1" dirty="0">
                <a:latin typeface="Lora"/>
                <a:ea typeface="Lora"/>
                <a:cs typeface="Lora"/>
                <a:sym typeface="Lora"/>
              </a:rPr>
              <a:t>nighttime </a:t>
            </a:r>
            <a:r>
              <a:rPr lang="it" sz="1400" dirty="0">
                <a:latin typeface="Lora"/>
                <a:ea typeface="Lora"/>
                <a:cs typeface="Lora"/>
                <a:sym typeface="Lora"/>
              </a:rPr>
              <a:t>(evening-night-morning)</a:t>
            </a:r>
            <a:endParaRPr sz="1400"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➢"/>
            </a:pPr>
            <a:r>
              <a:rPr lang="it" sz="1400" dirty="0">
                <a:latin typeface="Lora"/>
                <a:ea typeface="Lora"/>
                <a:cs typeface="Lora"/>
                <a:sym typeface="Lora"/>
              </a:rPr>
              <a:t>evening and morning data transmitted by telemetry</a:t>
            </a:r>
            <a:endParaRPr sz="1400"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➢"/>
            </a:pPr>
            <a:r>
              <a:rPr lang="it" sz="1400" dirty="0">
                <a:latin typeface="Lora"/>
                <a:ea typeface="Lora"/>
                <a:cs typeface="Lora"/>
                <a:sym typeface="Lora"/>
              </a:rPr>
              <a:t>every six month whole night data brought to Earth by astronauts</a:t>
            </a:r>
            <a:endParaRPr sz="1400" dirty="0"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b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85" name="Google Shape;285;p33"/>
          <p:cNvSpPr txBox="1">
            <a:spLocks noGrp="1"/>
          </p:cNvSpPr>
          <p:nvPr>
            <p:ph type="subTitle" idx="4294967295"/>
          </p:nvPr>
        </p:nvSpPr>
        <p:spPr>
          <a:xfrm>
            <a:off x="0" y="4788600"/>
            <a:ext cx="4503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21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86" name="Google Shape;28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472" y="0"/>
            <a:ext cx="64843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88" y="549187"/>
            <a:ext cx="9057214" cy="404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4"/>
          <p:cNvSpPr txBox="1"/>
          <p:nvPr/>
        </p:nvSpPr>
        <p:spPr>
          <a:xfrm>
            <a:off x="149550" y="4726050"/>
            <a:ext cx="67689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 u="sng" dirty="0">
                <a:solidFill>
                  <a:schemeClr val="hlink"/>
                </a:solidFill>
                <a:hlinkClick r:id="rId4"/>
              </a:rPr>
              <a:t>https://www.ngdc.noaa.gov/nndc/struts/form?t=101650&amp;s=7&amp;d=7</a:t>
            </a:r>
            <a:r>
              <a:rPr lang="it" dirty="0"/>
              <a:t>, updated 8/10/20</a:t>
            </a:r>
            <a:endParaRPr dirty="0"/>
          </a:p>
        </p:txBody>
      </p:sp>
      <p:sp>
        <p:nvSpPr>
          <p:cNvPr id="293" name="Google Shape;293;p34"/>
          <p:cNvSpPr txBox="1">
            <a:spLocks noGrp="1"/>
          </p:cNvSpPr>
          <p:nvPr>
            <p:ph type="subTitle" idx="4294967295"/>
          </p:nvPr>
        </p:nvSpPr>
        <p:spPr>
          <a:xfrm>
            <a:off x="8693625" y="4788600"/>
            <a:ext cx="4503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22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94" name="Google Shape;294;p34" descr="NCEI (formerly NGDC)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7634" y="417449"/>
            <a:ext cx="4866699" cy="55303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65820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latin typeface="Lora"/>
                <a:ea typeface="Lora"/>
                <a:cs typeface="Lora"/>
                <a:sym typeface="Lora"/>
              </a:rPr>
              <a:t>~ during any measurement session did any tsunami event occur?</a:t>
            </a:r>
            <a:endParaRPr sz="1600"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b="1" dirty="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6FA0A234-6F17-47D1-B837-1E1098CB072C}"/>
              </a:ext>
            </a:extLst>
          </p:cNvPr>
          <p:cNvCxnSpPr>
            <a:cxnSpLocks/>
          </p:cNvCxnSpPr>
          <p:nvPr/>
        </p:nvCxnSpPr>
        <p:spPr>
          <a:xfrm>
            <a:off x="43388" y="2766252"/>
            <a:ext cx="0" cy="169817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5"/>
          <p:cNvSpPr txBox="1">
            <a:spLocks noGrp="1"/>
          </p:cNvSpPr>
          <p:nvPr>
            <p:ph type="subTitle" idx="4294967295"/>
          </p:nvPr>
        </p:nvSpPr>
        <p:spPr>
          <a:xfrm>
            <a:off x="8693625" y="4788600"/>
            <a:ext cx="4503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23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01" name="Google Shape;30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161" y="604725"/>
            <a:ext cx="8919676" cy="227375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5"/>
          <p:cNvSpPr txBox="1">
            <a:spLocks noGrp="1"/>
          </p:cNvSpPr>
          <p:nvPr>
            <p:ph type="body" idx="1"/>
          </p:nvPr>
        </p:nvSpPr>
        <p:spPr>
          <a:xfrm>
            <a:off x="199675" y="71875"/>
            <a:ext cx="76692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latin typeface="Lora"/>
                <a:ea typeface="Lora"/>
                <a:cs typeface="Lora"/>
                <a:sym typeface="Lora"/>
              </a:rPr>
              <a:t>~ one event observable in space and time: Shumagin Island tsunami, Alaska</a:t>
            </a:r>
            <a:endParaRPr sz="1600"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b="1"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03" name="Google Shape;30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150" y="2960125"/>
            <a:ext cx="7367299" cy="207227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5"/>
          <p:cNvSpPr/>
          <p:nvPr/>
        </p:nvSpPr>
        <p:spPr>
          <a:xfrm>
            <a:off x="53150" y="3623325"/>
            <a:ext cx="1917000" cy="223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5"/>
          <p:cNvSpPr/>
          <p:nvPr/>
        </p:nvSpPr>
        <p:spPr>
          <a:xfrm>
            <a:off x="53150" y="2655150"/>
            <a:ext cx="1761000" cy="223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5"/>
          <p:cNvSpPr/>
          <p:nvPr/>
        </p:nvSpPr>
        <p:spPr>
          <a:xfrm>
            <a:off x="5120050" y="3623325"/>
            <a:ext cx="1203300" cy="223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5"/>
          <p:cNvSpPr/>
          <p:nvPr/>
        </p:nvSpPr>
        <p:spPr>
          <a:xfrm>
            <a:off x="8581525" y="2655150"/>
            <a:ext cx="450300" cy="223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5"/>
          <p:cNvSpPr txBox="1">
            <a:spLocks noGrp="1"/>
          </p:cNvSpPr>
          <p:nvPr>
            <p:ph type="body" idx="1"/>
          </p:nvPr>
        </p:nvSpPr>
        <p:spPr>
          <a:xfrm>
            <a:off x="7575025" y="3101700"/>
            <a:ext cx="1456800" cy="6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latin typeface="Lora"/>
                <a:ea typeface="Lora"/>
                <a:cs typeface="Lora"/>
                <a:sym typeface="Lora"/>
              </a:rPr>
              <a:t>[Max Water Height] = m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09" name="Google Shape;309;p35"/>
          <p:cNvSpPr/>
          <p:nvPr/>
        </p:nvSpPr>
        <p:spPr>
          <a:xfrm>
            <a:off x="7366450" y="2655150"/>
            <a:ext cx="1156200" cy="223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6"/>
          <p:cNvSpPr txBox="1">
            <a:spLocks noGrp="1"/>
          </p:cNvSpPr>
          <p:nvPr>
            <p:ph type="subTitle" idx="4294967295"/>
          </p:nvPr>
        </p:nvSpPr>
        <p:spPr>
          <a:xfrm>
            <a:off x="8693625" y="4788600"/>
            <a:ext cx="4503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24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15" name="Google Shape;315;p36"/>
          <p:cNvPicPr preferRelativeResize="0"/>
          <p:nvPr/>
        </p:nvPicPr>
        <p:blipFill rotWithShape="1">
          <a:blip r:embed="rId3">
            <a:alphaModFix/>
          </a:blip>
          <a:srcRect t="18619"/>
          <a:stretch/>
        </p:blipFill>
        <p:spPr>
          <a:xfrm>
            <a:off x="0" y="729725"/>
            <a:ext cx="5884989" cy="44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1038" y="109250"/>
            <a:ext cx="2769950" cy="21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9200" y="2699400"/>
            <a:ext cx="2733615" cy="2444098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6"/>
          <p:cNvSpPr txBox="1">
            <a:spLocks noGrp="1"/>
          </p:cNvSpPr>
          <p:nvPr>
            <p:ph type="body" idx="1"/>
          </p:nvPr>
        </p:nvSpPr>
        <p:spPr>
          <a:xfrm>
            <a:off x="5426775" y="2256025"/>
            <a:ext cx="35154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latin typeface="Lora"/>
                <a:ea typeface="Lora"/>
                <a:cs typeface="Lora"/>
                <a:sym typeface="Lora"/>
              </a:rPr>
              <a:t>55.030 N 158.522 W t0: 6:12:44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b="1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19" name="Google Shape;319;p36"/>
          <p:cNvPicPr preferRelativeResize="0"/>
          <p:nvPr/>
        </p:nvPicPr>
        <p:blipFill rotWithShape="1">
          <a:blip r:embed="rId3">
            <a:alphaModFix/>
          </a:blip>
          <a:srcRect t="2219" b="85963"/>
          <a:stretch/>
        </p:blipFill>
        <p:spPr>
          <a:xfrm>
            <a:off x="41050" y="109250"/>
            <a:ext cx="3389249" cy="35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6"/>
          <p:cNvPicPr preferRelativeResize="0"/>
          <p:nvPr/>
        </p:nvPicPr>
        <p:blipFill rotWithShape="1">
          <a:blip r:embed="rId3">
            <a:alphaModFix/>
          </a:blip>
          <a:srcRect t="12419" r="53872" b="82482"/>
          <a:stretch/>
        </p:blipFill>
        <p:spPr>
          <a:xfrm>
            <a:off x="41050" y="545225"/>
            <a:ext cx="2694700" cy="27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7"/>
          <p:cNvSpPr txBox="1">
            <a:spLocks noGrp="1"/>
          </p:cNvSpPr>
          <p:nvPr>
            <p:ph type="subTitle" idx="4294967295"/>
          </p:nvPr>
        </p:nvSpPr>
        <p:spPr>
          <a:xfrm>
            <a:off x="8693625" y="4788600"/>
            <a:ext cx="4503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25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26" name="Google Shape;326;p37"/>
          <p:cNvPicPr preferRelativeResize="0"/>
          <p:nvPr/>
        </p:nvPicPr>
        <p:blipFill rotWithShape="1">
          <a:blip r:embed="rId3">
            <a:alphaModFix/>
          </a:blip>
          <a:srcRect t="2218" b="88208"/>
          <a:stretch/>
        </p:blipFill>
        <p:spPr>
          <a:xfrm>
            <a:off x="1474975" y="-2"/>
            <a:ext cx="6194050" cy="46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7"/>
          <p:cNvPicPr preferRelativeResize="0"/>
          <p:nvPr/>
        </p:nvPicPr>
        <p:blipFill rotWithShape="1">
          <a:blip r:embed="rId3">
            <a:alphaModFix/>
          </a:blip>
          <a:srcRect t="12419" r="53872" b="82482"/>
          <a:stretch/>
        </p:blipFill>
        <p:spPr>
          <a:xfrm>
            <a:off x="4314050" y="470133"/>
            <a:ext cx="4036169" cy="3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7"/>
          <p:cNvPicPr preferRelativeResize="0"/>
          <p:nvPr/>
        </p:nvPicPr>
        <p:blipFill rotWithShape="1">
          <a:blip r:embed="rId3">
            <a:alphaModFix/>
          </a:blip>
          <a:srcRect l="11965" t="28325" r="30063" b="5863"/>
          <a:stretch/>
        </p:blipFill>
        <p:spPr>
          <a:xfrm>
            <a:off x="4314050" y="786525"/>
            <a:ext cx="4341525" cy="414892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7"/>
          <p:cNvSpPr/>
          <p:nvPr/>
        </p:nvSpPr>
        <p:spPr>
          <a:xfrm>
            <a:off x="6236860" y="2143335"/>
            <a:ext cx="300900" cy="276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330" name="Google Shape;330;p37"/>
          <p:cNvSpPr/>
          <p:nvPr/>
        </p:nvSpPr>
        <p:spPr>
          <a:xfrm>
            <a:off x="7892763" y="3472175"/>
            <a:ext cx="300900" cy="276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FFFF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331" name="Google Shape;33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305" y="570325"/>
            <a:ext cx="4010745" cy="4365124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7"/>
          <p:cNvSpPr/>
          <p:nvPr/>
        </p:nvSpPr>
        <p:spPr>
          <a:xfrm>
            <a:off x="3118613" y="3472175"/>
            <a:ext cx="300900" cy="276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FFFF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333" name="Google Shape;333;p37"/>
          <p:cNvSpPr/>
          <p:nvPr/>
        </p:nvSpPr>
        <p:spPr>
          <a:xfrm>
            <a:off x="1516735" y="2143335"/>
            <a:ext cx="300900" cy="276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8"/>
          <p:cNvSpPr txBox="1">
            <a:spLocks noGrp="1"/>
          </p:cNvSpPr>
          <p:nvPr>
            <p:ph type="body" idx="1"/>
          </p:nvPr>
        </p:nvSpPr>
        <p:spPr>
          <a:xfrm>
            <a:off x="70775" y="0"/>
            <a:ext cx="57108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latin typeface="Lora"/>
                <a:ea typeface="Lora"/>
                <a:cs typeface="Lora"/>
                <a:sym typeface="Lora"/>
              </a:rPr>
              <a:t>~ one specific event: Shumagin Island tsunami, Alaska</a:t>
            </a:r>
            <a:endParaRPr sz="1600" b="1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39" name="Google Shape;339;p38"/>
          <p:cNvSpPr txBox="1">
            <a:spLocks noGrp="1"/>
          </p:cNvSpPr>
          <p:nvPr>
            <p:ph type="subTitle" idx="4294967295"/>
          </p:nvPr>
        </p:nvSpPr>
        <p:spPr>
          <a:xfrm>
            <a:off x="8693625" y="4788600"/>
            <a:ext cx="4503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26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40" name="Google Shape;340;p38"/>
          <p:cNvPicPr preferRelativeResize="0"/>
          <p:nvPr/>
        </p:nvPicPr>
        <p:blipFill rotWithShape="1">
          <a:blip r:embed="rId3">
            <a:alphaModFix/>
          </a:blip>
          <a:srcRect l="2509" r="610" b="2008"/>
          <a:stretch/>
        </p:blipFill>
        <p:spPr>
          <a:xfrm>
            <a:off x="0" y="404350"/>
            <a:ext cx="8757998" cy="451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9"/>
          <p:cNvSpPr txBox="1">
            <a:spLocks noGrp="1"/>
          </p:cNvSpPr>
          <p:nvPr>
            <p:ph type="body" idx="1"/>
          </p:nvPr>
        </p:nvSpPr>
        <p:spPr>
          <a:xfrm>
            <a:off x="2361832" y="4009508"/>
            <a:ext cx="3150900" cy="9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200" b="1" dirty="0">
                <a:latin typeface="Lora"/>
                <a:ea typeface="Lora"/>
                <a:cs typeface="Lora"/>
                <a:sym typeface="Lora"/>
              </a:rPr>
              <a:t>wave progress is almost negligible with respect to ISS progress</a:t>
            </a:r>
            <a:endParaRPr sz="1200" b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46" name="Google Shape;346;p39"/>
          <p:cNvSpPr txBox="1">
            <a:spLocks noGrp="1"/>
          </p:cNvSpPr>
          <p:nvPr>
            <p:ph type="subTitle" idx="4294967295"/>
          </p:nvPr>
        </p:nvSpPr>
        <p:spPr>
          <a:xfrm>
            <a:off x="8693625" y="4788600"/>
            <a:ext cx="4503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27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47" name="Google Shape;347;p39"/>
          <p:cNvPicPr preferRelativeResize="0"/>
          <p:nvPr/>
        </p:nvPicPr>
        <p:blipFill rotWithShape="1">
          <a:blip r:embed="rId3">
            <a:alphaModFix/>
          </a:blip>
          <a:srcRect l="9070" t="1596" r="53070" b="3364"/>
          <a:stretch/>
        </p:blipFill>
        <p:spPr>
          <a:xfrm>
            <a:off x="3353075" y="0"/>
            <a:ext cx="3150898" cy="402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9"/>
          <p:cNvPicPr preferRelativeResize="0"/>
          <p:nvPr/>
        </p:nvPicPr>
        <p:blipFill rotWithShape="1">
          <a:blip r:embed="rId4">
            <a:alphaModFix/>
          </a:blip>
          <a:srcRect l="5301" t="1596" r="53284" b="3364"/>
          <a:stretch/>
        </p:blipFill>
        <p:spPr>
          <a:xfrm>
            <a:off x="0" y="-5"/>
            <a:ext cx="3353077" cy="3920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411B0C7A-35B3-43B4-BE0C-D7F122D4A7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23" t="35997" r="59793" b="54883"/>
          <a:stretch/>
        </p:blipFill>
        <p:spPr>
          <a:xfrm>
            <a:off x="6706152" y="407254"/>
            <a:ext cx="1707865" cy="1102640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87122251-097B-4144-B7AC-78915A474B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23" t="32717" r="42602" b="63450"/>
          <a:stretch/>
        </p:blipFill>
        <p:spPr>
          <a:xfrm>
            <a:off x="2293344" y="4541639"/>
            <a:ext cx="3416436" cy="498300"/>
          </a:xfrm>
          <a:prstGeom prst="rect">
            <a:avLst/>
          </a:prstGeom>
        </p:spPr>
      </p:pic>
      <p:sp>
        <p:nvSpPr>
          <p:cNvPr id="11" name="Google Shape;345;p39">
            <a:extLst>
              <a:ext uri="{FF2B5EF4-FFF2-40B4-BE49-F238E27FC236}">
                <a16:creationId xmlns:a16="http://schemas.microsoft.com/office/drawing/2014/main" id="{147C5D55-1210-41CC-A42F-BA1A27A66612}"/>
              </a:ext>
            </a:extLst>
          </p:cNvPr>
          <p:cNvSpPr txBox="1">
            <a:spLocks/>
          </p:cNvSpPr>
          <p:nvPr/>
        </p:nvSpPr>
        <p:spPr>
          <a:xfrm>
            <a:off x="278487" y="4024601"/>
            <a:ext cx="1957567" cy="38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  <a:buFont typeface="Arial"/>
              <a:buNone/>
            </a:pPr>
            <a:r>
              <a:rPr lang="en-US" sz="1200" b="1" dirty="0">
                <a:latin typeface="Lora"/>
                <a:ea typeface="Lora"/>
                <a:cs typeface="Lora"/>
                <a:sym typeface="Lora"/>
              </a:rPr>
              <a:t>Overflight time  ~ min</a:t>
            </a:r>
          </a:p>
        </p:txBody>
      </p:sp>
      <p:pic>
        <p:nvPicPr>
          <p:cNvPr id="4" name="Immagine 3" descr="Immagine che contiene tavolo&#10;&#10;Descrizione generata automaticamente">
            <a:extLst>
              <a:ext uri="{FF2B5EF4-FFF2-40B4-BE49-F238E27FC236}">
                <a16:creationId xmlns:a16="http://schemas.microsoft.com/office/drawing/2014/main" id="{045A64B3-071F-40A5-B059-61F1E55C67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954" t="72157" r="56258" b="23782"/>
          <a:stretch/>
        </p:blipFill>
        <p:spPr>
          <a:xfrm>
            <a:off x="5709780" y="4425907"/>
            <a:ext cx="2571597" cy="62067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200" y="1104275"/>
            <a:ext cx="4267199" cy="39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0"/>
          <p:cNvSpPr/>
          <p:nvPr/>
        </p:nvSpPr>
        <p:spPr>
          <a:xfrm>
            <a:off x="105200" y="1176825"/>
            <a:ext cx="1133700" cy="188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40"/>
          <p:cNvSpPr/>
          <p:nvPr/>
        </p:nvSpPr>
        <p:spPr>
          <a:xfrm>
            <a:off x="3904950" y="1176825"/>
            <a:ext cx="467400" cy="188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40"/>
          <p:cNvSpPr/>
          <p:nvPr/>
        </p:nvSpPr>
        <p:spPr>
          <a:xfrm>
            <a:off x="105200" y="4727725"/>
            <a:ext cx="1133700" cy="188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0"/>
          <p:cNvSpPr/>
          <p:nvPr/>
        </p:nvSpPr>
        <p:spPr>
          <a:xfrm>
            <a:off x="3904950" y="4727725"/>
            <a:ext cx="467400" cy="188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40"/>
          <p:cNvSpPr txBox="1">
            <a:spLocks noGrp="1"/>
          </p:cNvSpPr>
          <p:nvPr>
            <p:ph type="body" idx="1"/>
          </p:nvPr>
        </p:nvSpPr>
        <p:spPr>
          <a:xfrm>
            <a:off x="105200" y="60350"/>
            <a:ext cx="42672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 b="1">
                <a:latin typeface="Lora"/>
                <a:ea typeface="Lora"/>
                <a:cs typeface="Lora"/>
                <a:sym typeface="Lora"/>
              </a:rPr>
              <a:t>sun zenith angle ≅ 120° at least for minimizing sunlight noise in Mini-EUSO</a:t>
            </a:r>
            <a:endParaRPr sz="1600"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61" name="Google Shape;361;p40"/>
          <p:cNvSpPr txBox="1">
            <a:spLocks noGrp="1"/>
          </p:cNvSpPr>
          <p:nvPr>
            <p:ph type="body" idx="1"/>
          </p:nvPr>
        </p:nvSpPr>
        <p:spPr>
          <a:xfrm>
            <a:off x="4372400" y="1094025"/>
            <a:ext cx="612000" cy="3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day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62" name="Google Shape;362;p40"/>
          <p:cNvSpPr txBox="1">
            <a:spLocks noGrp="1"/>
          </p:cNvSpPr>
          <p:nvPr>
            <p:ph type="body" idx="1"/>
          </p:nvPr>
        </p:nvSpPr>
        <p:spPr>
          <a:xfrm>
            <a:off x="4334150" y="3424625"/>
            <a:ext cx="688500" cy="4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night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63" name="Google Shape;363;p40"/>
          <p:cNvSpPr txBox="1">
            <a:spLocks noGrp="1"/>
          </p:cNvSpPr>
          <p:nvPr>
            <p:ph type="body" idx="1"/>
          </p:nvPr>
        </p:nvSpPr>
        <p:spPr>
          <a:xfrm>
            <a:off x="3904950" y="809450"/>
            <a:ext cx="612000" cy="3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100">
                <a:latin typeface="Lora"/>
                <a:ea typeface="Lora"/>
                <a:cs typeface="Lora"/>
                <a:sym typeface="Lora"/>
              </a:rPr>
              <a:t>Sza</a:t>
            </a:r>
            <a:endParaRPr sz="11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64" name="Google Shape;364;p40"/>
          <p:cNvSpPr txBox="1">
            <a:spLocks noGrp="1"/>
          </p:cNvSpPr>
          <p:nvPr>
            <p:ph type="body" idx="1"/>
          </p:nvPr>
        </p:nvSpPr>
        <p:spPr>
          <a:xfrm>
            <a:off x="3271800" y="809450"/>
            <a:ext cx="467400" cy="2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100">
                <a:latin typeface="Lora"/>
                <a:ea typeface="Lora"/>
                <a:cs typeface="Lora"/>
                <a:sym typeface="Lora"/>
              </a:rPr>
              <a:t>Mza</a:t>
            </a:r>
            <a:endParaRPr sz="11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65" name="Google Shape;365;p40"/>
          <p:cNvSpPr/>
          <p:nvPr/>
        </p:nvSpPr>
        <p:spPr>
          <a:xfrm>
            <a:off x="1402850" y="4727725"/>
            <a:ext cx="1133700" cy="188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40"/>
          <p:cNvSpPr txBox="1">
            <a:spLocks noGrp="1"/>
          </p:cNvSpPr>
          <p:nvPr>
            <p:ph type="body" idx="1"/>
          </p:nvPr>
        </p:nvSpPr>
        <p:spPr>
          <a:xfrm>
            <a:off x="2005850" y="814550"/>
            <a:ext cx="467400" cy="3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100">
                <a:latin typeface="Lora"/>
                <a:ea typeface="Lora"/>
                <a:cs typeface="Lora"/>
                <a:sym typeface="Lora"/>
              </a:rPr>
              <a:t>long</a:t>
            </a:r>
            <a:endParaRPr sz="11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67" name="Google Shape;367;p40"/>
          <p:cNvSpPr txBox="1">
            <a:spLocks noGrp="1"/>
          </p:cNvSpPr>
          <p:nvPr>
            <p:ph type="body" idx="1"/>
          </p:nvPr>
        </p:nvSpPr>
        <p:spPr>
          <a:xfrm>
            <a:off x="1402850" y="814550"/>
            <a:ext cx="467400" cy="3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100">
                <a:latin typeface="Lora"/>
                <a:ea typeface="Lora"/>
                <a:cs typeface="Lora"/>
                <a:sym typeface="Lora"/>
              </a:rPr>
              <a:t>lat</a:t>
            </a:r>
            <a:endParaRPr sz="11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68" name="Google Shape;368;p40"/>
          <p:cNvSpPr txBox="1">
            <a:spLocks noGrp="1"/>
          </p:cNvSpPr>
          <p:nvPr>
            <p:ph type="body" idx="1"/>
          </p:nvPr>
        </p:nvSpPr>
        <p:spPr>
          <a:xfrm>
            <a:off x="105200" y="809450"/>
            <a:ext cx="293100" cy="3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100">
                <a:latin typeface="Lora"/>
                <a:ea typeface="Lora"/>
                <a:cs typeface="Lora"/>
                <a:sym typeface="Lora"/>
              </a:rPr>
              <a:t>y</a:t>
            </a:r>
            <a:endParaRPr sz="11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69" name="Google Shape;369;p40"/>
          <p:cNvSpPr txBox="1">
            <a:spLocks noGrp="1"/>
          </p:cNvSpPr>
          <p:nvPr>
            <p:ph type="body" idx="1"/>
          </p:nvPr>
        </p:nvSpPr>
        <p:spPr>
          <a:xfrm>
            <a:off x="314050" y="814550"/>
            <a:ext cx="521400" cy="3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100">
                <a:latin typeface="Lora"/>
                <a:ea typeface="Lora"/>
                <a:cs typeface="Lora"/>
                <a:sym typeface="Lora"/>
              </a:rPr>
              <a:t>doy</a:t>
            </a:r>
            <a:endParaRPr sz="11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70" name="Google Shape;370;p40"/>
          <p:cNvSpPr txBox="1">
            <a:spLocks noGrp="1"/>
          </p:cNvSpPr>
          <p:nvPr>
            <p:ph type="body" idx="1"/>
          </p:nvPr>
        </p:nvSpPr>
        <p:spPr>
          <a:xfrm>
            <a:off x="2722025" y="814550"/>
            <a:ext cx="612000" cy="3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100">
                <a:latin typeface="Lora"/>
                <a:ea typeface="Lora"/>
                <a:cs typeface="Lora"/>
                <a:sym typeface="Lora"/>
              </a:rPr>
              <a:t>Mph</a:t>
            </a:r>
            <a:endParaRPr sz="11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71" name="Google Shape;371;p40"/>
          <p:cNvSpPr txBox="1">
            <a:spLocks noGrp="1"/>
          </p:cNvSpPr>
          <p:nvPr>
            <p:ph type="body" idx="1"/>
          </p:nvPr>
        </p:nvSpPr>
        <p:spPr>
          <a:xfrm>
            <a:off x="686650" y="819638"/>
            <a:ext cx="241200" cy="3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100">
                <a:latin typeface="Lora"/>
                <a:ea typeface="Lora"/>
                <a:cs typeface="Lora"/>
                <a:sym typeface="Lora"/>
              </a:rPr>
              <a:t>h</a:t>
            </a:r>
            <a:endParaRPr sz="11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72" name="Google Shape;372;p40"/>
          <p:cNvSpPr txBox="1">
            <a:spLocks noGrp="1"/>
          </p:cNvSpPr>
          <p:nvPr>
            <p:ph type="body" idx="1"/>
          </p:nvPr>
        </p:nvSpPr>
        <p:spPr>
          <a:xfrm>
            <a:off x="927850" y="819650"/>
            <a:ext cx="241200" cy="3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100">
                <a:latin typeface="Lora"/>
                <a:ea typeface="Lora"/>
                <a:cs typeface="Lora"/>
                <a:sym typeface="Lora"/>
              </a:rPr>
              <a:t>m</a:t>
            </a:r>
            <a:endParaRPr sz="11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73" name="Google Shape;373;p40"/>
          <p:cNvSpPr txBox="1"/>
          <p:nvPr/>
        </p:nvSpPr>
        <p:spPr>
          <a:xfrm>
            <a:off x="5140750" y="1176825"/>
            <a:ext cx="3794400" cy="22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Unfortunately, this event can’t be detected in measurements because during the overflight </a:t>
            </a:r>
            <a:r>
              <a:rPr lang="it" sz="1700" b="1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darkness conditions</a:t>
            </a:r>
            <a:r>
              <a:rPr lang="it" sz="17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were </a:t>
            </a:r>
            <a:r>
              <a:rPr lang="it" sz="1700" b="1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not met </a:t>
            </a:r>
            <a:r>
              <a:rPr lang="it" sz="17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(Mini-EUSO was in stand-by)</a:t>
            </a:r>
            <a:endParaRPr sz="1700" b="1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Thus, even if data from 7:28-7:44 were available we would not be able to analyze airglow fluctuations</a:t>
            </a:r>
            <a:endParaRPr sz="1700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74" name="Google Shape;374;p40"/>
          <p:cNvSpPr/>
          <p:nvPr/>
        </p:nvSpPr>
        <p:spPr>
          <a:xfrm>
            <a:off x="3904950" y="3535175"/>
            <a:ext cx="467400" cy="188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40"/>
          <p:cNvSpPr txBox="1">
            <a:spLocks noGrp="1"/>
          </p:cNvSpPr>
          <p:nvPr>
            <p:ph type="body" idx="1"/>
          </p:nvPr>
        </p:nvSpPr>
        <p:spPr>
          <a:xfrm>
            <a:off x="4372400" y="4669025"/>
            <a:ext cx="688500" cy="4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night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76" name="Google Shape;376;p40"/>
          <p:cNvSpPr/>
          <p:nvPr/>
        </p:nvSpPr>
        <p:spPr>
          <a:xfrm>
            <a:off x="68050" y="3129825"/>
            <a:ext cx="1170900" cy="188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40"/>
          <p:cNvSpPr/>
          <p:nvPr/>
        </p:nvSpPr>
        <p:spPr>
          <a:xfrm>
            <a:off x="3904950" y="3129825"/>
            <a:ext cx="467400" cy="188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40"/>
          <p:cNvSpPr txBox="1">
            <a:spLocks noGrp="1"/>
          </p:cNvSpPr>
          <p:nvPr>
            <p:ph type="body" idx="1"/>
          </p:nvPr>
        </p:nvSpPr>
        <p:spPr>
          <a:xfrm>
            <a:off x="4372400" y="3047025"/>
            <a:ext cx="612000" cy="3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day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79" name="Google Shape;379;p40"/>
          <p:cNvSpPr txBox="1">
            <a:spLocks noGrp="1"/>
          </p:cNvSpPr>
          <p:nvPr>
            <p:ph type="subTitle" idx="4294967295"/>
          </p:nvPr>
        </p:nvSpPr>
        <p:spPr>
          <a:xfrm>
            <a:off x="8693625" y="4788600"/>
            <a:ext cx="4503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28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80" name="Google Shape;380;p40"/>
          <p:cNvSpPr/>
          <p:nvPr/>
        </p:nvSpPr>
        <p:spPr>
          <a:xfrm>
            <a:off x="68050" y="3535175"/>
            <a:ext cx="1170900" cy="188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2"/>
          <p:cNvSpPr txBox="1">
            <a:spLocks noGrp="1"/>
          </p:cNvSpPr>
          <p:nvPr>
            <p:ph type="subTitle" idx="4294967295"/>
          </p:nvPr>
        </p:nvSpPr>
        <p:spPr>
          <a:xfrm>
            <a:off x="8693700" y="4788600"/>
            <a:ext cx="4503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 dirty="0">
                <a:latin typeface="Lora"/>
                <a:ea typeface="Lora"/>
                <a:cs typeface="Lora"/>
                <a:sym typeface="Lora"/>
              </a:rPr>
              <a:t>29</a:t>
            </a:r>
            <a:endParaRPr sz="17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544D9C7-5372-4C9B-B129-115337E8DB29}"/>
              </a:ext>
            </a:extLst>
          </p:cNvPr>
          <p:cNvSpPr txBox="1"/>
          <p:nvPr/>
        </p:nvSpPr>
        <p:spPr>
          <a:xfrm>
            <a:off x="0" y="23561"/>
            <a:ext cx="8606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Lora" panose="020B0604020202020204" charset="0"/>
              </a:rPr>
              <a:t>Pixel 100 </a:t>
            </a:r>
            <a:r>
              <a:rPr lang="it-IT" dirty="0" err="1">
                <a:latin typeface="Lora" panose="020B0604020202020204" charset="0"/>
              </a:rPr>
              <a:t>randomly</a:t>
            </a:r>
            <a:r>
              <a:rPr lang="it-IT" dirty="0">
                <a:latin typeface="Lora" panose="020B0604020202020204" charset="0"/>
              </a:rPr>
              <a:t> </a:t>
            </a:r>
            <a:r>
              <a:rPr lang="it-IT" dirty="0" err="1">
                <a:latin typeface="Lora" panose="020B0604020202020204" charset="0"/>
              </a:rPr>
              <a:t>chosen</a:t>
            </a:r>
            <a:r>
              <a:rPr lang="it-IT" dirty="0">
                <a:latin typeface="Lora" panose="020B0604020202020204" charset="0"/>
              </a:rPr>
              <a:t>, Venezuela </a:t>
            </a:r>
            <a:r>
              <a:rPr lang="it-IT" dirty="0" err="1">
                <a:latin typeface="Lora" panose="020B0604020202020204" charset="0"/>
              </a:rPr>
              <a:t>overflight</a:t>
            </a:r>
            <a:r>
              <a:rPr lang="it-IT" dirty="0">
                <a:latin typeface="Lora" panose="020B0604020202020204" charset="0"/>
              </a:rPr>
              <a:t>. </a:t>
            </a:r>
            <a:r>
              <a:rPr lang="it-IT" dirty="0" err="1">
                <a:latin typeface="Lora" panose="020B0604020202020204" charset="0"/>
              </a:rPr>
              <a:t>Naked</a:t>
            </a:r>
            <a:r>
              <a:rPr lang="it-IT" dirty="0">
                <a:latin typeface="Lora" panose="020B0604020202020204" charset="0"/>
              </a:rPr>
              <a:t> </a:t>
            </a:r>
            <a:r>
              <a:rPr lang="it-IT" dirty="0" err="1">
                <a:latin typeface="Lora" panose="020B0604020202020204" charset="0"/>
              </a:rPr>
              <a:t>eye</a:t>
            </a:r>
            <a:r>
              <a:rPr lang="it-IT" dirty="0">
                <a:latin typeface="Lora" panose="020B0604020202020204" charset="0"/>
              </a:rPr>
              <a:t> </a:t>
            </a:r>
            <a:r>
              <a:rPr lang="it-IT" dirty="0" err="1">
                <a:latin typeface="Lora" panose="020B0604020202020204" charset="0"/>
              </a:rPr>
              <a:t>visible</a:t>
            </a:r>
            <a:r>
              <a:rPr lang="it-IT" dirty="0">
                <a:latin typeface="Lora" panose="020B0604020202020204" charset="0"/>
              </a:rPr>
              <a:t> </a:t>
            </a:r>
            <a:r>
              <a:rPr lang="it-IT" dirty="0" err="1">
                <a:latin typeface="Lora" panose="020B0604020202020204" charset="0"/>
              </a:rPr>
              <a:t>peaks</a:t>
            </a:r>
            <a:r>
              <a:rPr lang="it-IT" dirty="0">
                <a:latin typeface="Lora" panose="020B0604020202020204" charset="0"/>
              </a:rPr>
              <a:t>, </a:t>
            </a:r>
            <a:r>
              <a:rPr lang="it-IT" dirty="0" err="1">
                <a:latin typeface="Lora" panose="020B0604020202020204" charset="0"/>
              </a:rPr>
              <a:t>probably</a:t>
            </a:r>
            <a:r>
              <a:rPr lang="it-IT" dirty="0">
                <a:latin typeface="Lora" panose="020B0604020202020204" charset="0"/>
              </a:rPr>
              <a:t> </a:t>
            </a:r>
            <a:r>
              <a:rPr lang="it-IT" dirty="0" err="1">
                <a:latin typeface="Lora" panose="020B0604020202020204" charset="0"/>
              </a:rPr>
              <a:t>owing</a:t>
            </a:r>
            <a:r>
              <a:rPr lang="it-IT" dirty="0">
                <a:latin typeface="Lora" panose="020B0604020202020204" charset="0"/>
              </a:rPr>
              <a:t> to cities </a:t>
            </a:r>
          </a:p>
        </p:txBody>
      </p:sp>
      <p:sp>
        <p:nvSpPr>
          <p:cNvPr id="9" name="Google Shape;357;p40">
            <a:extLst>
              <a:ext uri="{FF2B5EF4-FFF2-40B4-BE49-F238E27FC236}">
                <a16:creationId xmlns:a16="http://schemas.microsoft.com/office/drawing/2014/main" id="{80E44B75-F5CA-4E72-A3DD-F16E920743AE}"/>
              </a:ext>
            </a:extLst>
          </p:cNvPr>
          <p:cNvSpPr/>
          <p:nvPr/>
        </p:nvSpPr>
        <p:spPr>
          <a:xfrm>
            <a:off x="3273886" y="1158188"/>
            <a:ext cx="245888" cy="3402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57;p40">
            <a:extLst>
              <a:ext uri="{FF2B5EF4-FFF2-40B4-BE49-F238E27FC236}">
                <a16:creationId xmlns:a16="http://schemas.microsoft.com/office/drawing/2014/main" id="{22EDDB66-B4BB-4FFF-9105-83ACEE54AE86}"/>
              </a:ext>
            </a:extLst>
          </p:cNvPr>
          <p:cNvSpPr/>
          <p:nvPr/>
        </p:nvSpPr>
        <p:spPr>
          <a:xfrm>
            <a:off x="4572000" y="3296305"/>
            <a:ext cx="1337021" cy="622406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B468298-0B2B-41CD-9136-796B51007017}"/>
              </a:ext>
            </a:extLst>
          </p:cNvPr>
          <p:cNvSpPr txBox="1"/>
          <p:nvPr/>
        </p:nvSpPr>
        <p:spPr>
          <a:xfrm>
            <a:off x="-31149" y="2434127"/>
            <a:ext cx="9175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Lora" panose="020B0604020202020204" charset="0"/>
              </a:rPr>
              <a:t>Tsunami </a:t>
            </a:r>
            <a:r>
              <a:rPr lang="it-IT" dirty="0" err="1">
                <a:latin typeface="Lora" panose="020B0604020202020204" charset="0"/>
              </a:rPr>
              <a:t>induced</a:t>
            </a:r>
            <a:r>
              <a:rPr lang="it-IT" dirty="0">
                <a:latin typeface="Lora" panose="020B0604020202020204" charset="0"/>
              </a:rPr>
              <a:t> </a:t>
            </a:r>
            <a:r>
              <a:rPr lang="it-IT" dirty="0" err="1">
                <a:latin typeface="Lora" panose="020B0604020202020204" charset="0"/>
              </a:rPr>
              <a:t>signal</a:t>
            </a:r>
            <a:r>
              <a:rPr lang="it-IT" dirty="0">
                <a:latin typeface="Lora" panose="020B0604020202020204" charset="0"/>
              </a:rPr>
              <a:t> </a:t>
            </a:r>
            <a:r>
              <a:rPr lang="it-IT" dirty="0" err="1">
                <a:latin typeface="Lora" panose="020B0604020202020204" charset="0"/>
              </a:rPr>
              <a:t>increase</a:t>
            </a:r>
            <a:r>
              <a:rPr lang="it-IT" dirty="0">
                <a:latin typeface="Lora" panose="020B0604020202020204" charset="0"/>
              </a:rPr>
              <a:t> </a:t>
            </a:r>
            <a:r>
              <a:rPr lang="it-IT" dirty="0" err="1">
                <a:latin typeface="Lora" panose="020B0604020202020204" charset="0"/>
              </a:rPr>
              <a:t>at</a:t>
            </a:r>
            <a:r>
              <a:rPr lang="it-IT" dirty="0">
                <a:latin typeface="Lora" panose="020B0604020202020204" charset="0"/>
              </a:rPr>
              <a:t> </a:t>
            </a:r>
            <a:r>
              <a:rPr lang="it-IT" dirty="0" err="1">
                <a:latin typeface="Lora" panose="020B0604020202020204" charset="0"/>
              </a:rPr>
              <a:t>least</a:t>
            </a:r>
            <a:r>
              <a:rPr lang="it-IT" dirty="0">
                <a:latin typeface="Lora" panose="020B0604020202020204" charset="0"/>
              </a:rPr>
              <a:t> 2% </a:t>
            </a:r>
            <a:r>
              <a:rPr lang="it-IT" dirty="0" err="1">
                <a:latin typeface="Lora" panose="020B0604020202020204" charset="0"/>
              </a:rPr>
              <a:t>not</a:t>
            </a:r>
            <a:r>
              <a:rPr lang="it-IT" dirty="0">
                <a:latin typeface="Lora" panose="020B0604020202020204" charset="0"/>
              </a:rPr>
              <a:t> to be </a:t>
            </a:r>
            <a:r>
              <a:rPr lang="it-IT" dirty="0" err="1">
                <a:latin typeface="Lora" panose="020B0604020202020204" charset="0"/>
              </a:rPr>
              <a:t>negligible</a:t>
            </a:r>
            <a:r>
              <a:rPr lang="it-IT" dirty="0">
                <a:latin typeface="Lora" panose="020B0604020202020204" charset="0"/>
              </a:rPr>
              <a:t> with </a:t>
            </a:r>
            <a:r>
              <a:rPr lang="it-IT" dirty="0" err="1">
                <a:latin typeface="Lora" panose="020B0604020202020204" charset="0"/>
              </a:rPr>
              <a:t>respect</a:t>
            </a:r>
            <a:r>
              <a:rPr lang="it-IT" dirty="0">
                <a:latin typeface="Lora" panose="020B0604020202020204" charset="0"/>
              </a:rPr>
              <a:t> to </a:t>
            </a:r>
            <a:r>
              <a:rPr lang="it-IT" dirty="0" err="1">
                <a:latin typeface="Lora" panose="020B0604020202020204" charset="0"/>
              </a:rPr>
              <a:t>noise</a:t>
            </a:r>
            <a:r>
              <a:rPr lang="it-IT" dirty="0">
                <a:latin typeface="Lora" panose="020B0604020202020204" charset="0"/>
              </a:rPr>
              <a:t> (red baseline) 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6EC3597-B546-4AC1-BB6C-4D53C4088B53}"/>
              </a:ext>
            </a:extLst>
          </p:cNvPr>
          <p:cNvSpPr txBox="1"/>
          <p:nvPr/>
        </p:nvSpPr>
        <p:spPr>
          <a:xfrm>
            <a:off x="0" y="4788600"/>
            <a:ext cx="5394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Lora" panose="020B0604020202020204" charset="0"/>
              </a:rPr>
              <a:t>Naked</a:t>
            </a:r>
            <a:r>
              <a:rPr lang="it-IT" dirty="0">
                <a:latin typeface="Lora" panose="020B0604020202020204" charset="0"/>
              </a:rPr>
              <a:t> </a:t>
            </a:r>
            <a:r>
              <a:rPr lang="it-IT" dirty="0" err="1">
                <a:latin typeface="Lora" panose="020B0604020202020204" charset="0"/>
              </a:rPr>
              <a:t>eye</a:t>
            </a:r>
            <a:r>
              <a:rPr lang="it-IT" dirty="0">
                <a:latin typeface="Lora" panose="020B0604020202020204" charset="0"/>
              </a:rPr>
              <a:t> </a:t>
            </a:r>
            <a:r>
              <a:rPr lang="it-IT" dirty="0" err="1">
                <a:latin typeface="Lora" panose="020B0604020202020204" charset="0"/>
              </a:rPr>
              <a:t>visible</a:t>
            </a:r>
            <a:r>
              <a:rPr lang="it-IT" dirty="0">
                <a:latin typeface="Lora" panose="020B0604020202020204" charset="0"/>
              </a:rPr>
              <a:t> </a:t>
            </a:r>
            <a:r>
              <a:rPr lang="it-IT" dirty="0" err="1">
                <a:latin typeface="Lora" panose="020B0604020202020204" charset="0"/>
              </a:rPr>
              <a:t>peak</a:t>
            </a:r>
            <a:r>
              <a:rPr lang="it-IT" dirty="0">
                <a:latin typeface="Lora" panose="020B0604020202020204" charset="0"/>
              </a:rPr>
              <a:t> </a:t>
            </a:r>
            <a:r>
              <a:rPr lang="it-IT" dirty="0" err="1">
                <a:latin typeface="Lora" panose="020B0604020202020204" charset="0"/>
              </a:rPr>
              <a:t>signal</a:t>
            </a:r>
            <a:r>
              <a:rPr lang="it-IT" dirty="0">
                <a:latin typeface="Lora" panose="020B0604020202020204" charset="0"/>
              </a:rPr>
              <a:t> </a:t>
            </a:r>
            <a:r>
              <a:rPr lang="it-IT" dirty="0" err="1">
                <a:latin typeface="Lora" panose="020B0604020202020204" charset="0"/>
              </a:rPr>
              <a:t>increase</a:t>
            </a:r>
            <a:r>
              <a:rPr lang="it-IT" dirty="0">
                <a:latin typeface="Lora" panose="020B0604020202020204" charset="0"/>
              </a:rPr>
              <a:t> by 5% (red </a:t>
            </a:r>
            <a:r>
              <a:rPr lang="it-IT" dirty="0" err="1">
                <a:latin typeface="Lora" panose="020B0604020202020204" charset="0"/>
              </a:rPr>
              <a:t>circle</a:t>
            </a:r>
            <a:r>
              <a:rPr lang="it-IT" dirty="0">
                <a:latin typeface="Lora" panose="020B0604020202020204" charset="0"/>
              </a:rPr>
              <a:t> </a:t>
            </a:r>
            <a:r>
              <a:rPr lang="it-IT" dirty="0" err="1">
                <a:latin typeface="Lora" panose="020B0604020202020204" charset="0"/>
              </a:rPr>
              <a:t>peak</a:t>
            </a:r>
            <a:r>
              <a:rPr lang="it-IT" dirty="0">
                <a:latin typeface="Lora" panose="020B0604020202020204" charset="0"/>
              </a:rPr>
              <a:t>)</a:t>
            </a:r>
          </a:p>
        </p:txBody>
      </p:sp>
      <p:sp>
        <p:nvSpPr>
          <p:cNvPr id="16" name="Google Shape;357;p40">
            <a:extLst>
              <a:ext uri="{FF2B5EF4-FFF2-40B4-BE49-F238E27FC236}">
                <a16:creationId xmlns:a16="http://schemas.microsoft.com/office/drawing/2014/main" id="{AED38645-30E4-491D-B408-667AC6DD472A}"/>
              </a:ext>
            </a:extLst>
          </p:cNvPr>
          <p:cNvSpPr/>
          <p:nvPr/>
        </p:nvSpPr>
        <p:spPr>
          <a:xfrm>
            <a:off x="2428155" y="3296305"/>
            <a:ext cx="1337021" cy="622406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5">
                  <a:lumMod val="60000"/>
                  <a:lumOff val="40000"/>
                </a:schemeClr>
              </a:solidFill>
              <a:highlight>
                <a:srgbClr val="00FFFF"/>
              </a:highlight>
            </a:endParaRPr>
          </a:p>
        </p:txBody>
      </p:sp>
      <p:pic>
        <p:nvPicPr>
          <p:cNvPr id="18" name="Google Shape;391;p42">
            <a:extLst>
              <a:ext uri="{FF2B5EF4-FFF2-40B4-BE49-F238E27FC236}">
                <a16:creationId xmlns:a16="http://schemas.microsoft.com/office/drawing/2014/main" id="{F3EB50DB-1530-49E4-AA4A-FA622770F1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6987"/>
          <a:stretch/>
        </p:blipFill>
        <p:spPr>
          <a:xfrm>
            <a:off x="-155636" y="2771148"/>
            <a:ext cx="9206298" cy="201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91;p42">
            <a:extLst>
              <a:ext uri="{FF2B5EF4-FFF2-40B4-BE49-F238E27FC236}">
                <a16:creationId xmlns:a16="http://schemas.microsoft.com/office/drawing/2014/main" id="{A1EC27D3-2501-4A52-B8A1-7BAB3624E3A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5065" r="3374" b="53540"/>
          <a:stretch/>
        </p:blipFill>
        <p:spPr>
          <a:xfrm>
            <a:off x="-31149" y="471929"/>
            <a:ext cx="5940170" cy="151307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357;p40">
            <a:extLst>
              <a:ext uri="{FF2B5EF4-FFF2-40B4-BE49-F238E27FC236}">
                <a16:creationId xmlns:a16="http://schemas.microsoft.com/office/drawing/2014/main" id="{D7B89A2D-391E-4ADE-ACA3-EDC714ADA0A2}"/>
              </a:ext>
            </a:extLst>
          </p:cNvPr>
          <p:cNvSpPr/>
          <p:nvPr/>
        </p:nvSpPr>
        <p:spPr>
          <a:xfrm>
            <a:off x="3042879" y="1158188"/>
            <a:ext cx="245888" cy="273486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5">
                  <a:lumMod val="60000"/>
                  <a:lumOff val="40000"/>
                </a:schemeClr>
              </a:solidFill>
              <a:highlight>
                <a:srgbClr val="00FFFF"/>
              </a:highlight>
            </a:endParaRPr>
          </a:p>
        </p:txBody>
      </p:sp>
      <p:sp>
        <p:nvSpPr>
          <p:cNvPr id="21" name="Google Shape;357;p40">
            <a:extLst>
              <a:ext uri="{FF2B5EF4-FFF2-40B4-BE49-F238E27FC236}">
                <a16:creationId xmlns:a16="http://schemas.microsoft.com/office/drawing/2014/main" id="{C53194ED-3BF5-4BF2-97B3-D4E609C55DB4}"/>
              </a:ext>
            </a:extLst>
          </p:cNvPr>
          <p:cNvSpPr/>
          <p:nvPr/>
        </p:nvSpPr>
        <p:spPr>
          <a:xfrm>
            <a:off x="3336800" y="1145940"/>
            <a:ext cx="245888" cy="273487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357;p40">
            <a:extLst>
              <a:ext uri="{FF2B5EF4-FFF2-40B4-BE49-F238E27FC236}">
                <a16:creationId xmlns:a16="http://schemas.microsoft.com/office/drawing/2014/main" id="{8B82C58F-FE0D-4D2A-92B3-5192A1394847}"/>
              </a:ext>
            </a:extLst>
          </p:cNvPr>
          <p:cNvSpPr/>
          <p:nvPr/>
        </p:nvSpPr>
        <p:spPr>
          <a:xfrm>
            <a:off x="2244713" y="3101713"/>
            <a:ext cx="1412887" cy="772031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5">
                  <a:lumMod val="60000"/>
                  <a:lumOff val="40000"/>
                </a:schemeClr>
              </a:solidFill>
              <a:highlight>
                <a:srgbClr val="00FFFF"/>
              </a:highlight>
            </a:endParaRPr>
          </a:p>
        </p:txBody>
      </p:sp>
      <p:sp>
        <p:nvSpPr>
          <p:cNvPr id="24" name="Google Shape;357;p40">
            <a:extLst>
              <a:ext uri="{FF2B5EF4-FFF2-40B4-BE49-F238E27FC236}">
                <a16:creationId xmlns:a16="http://schemas.microsoft.com/office/drawing/2014/main" id="{25C82067-1C27-4733-BE51-4750D6848FAE}"/>
              </a:ext>
            </a:extLst>
          </p:cNvPr>
          <p:cNvSpPr/>
          <p:nvPr/>
        </p:nvSpPr>
        <p:spPr>
          <a:xfrm>
            <a:off x="4314994" y="3118878"/>
            <a:ext cx="1475335" cy="772032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Immagine 5" descr="Immagine che contiene mappa&#10;&#10;Descrizione generata automaticamente">
            <a:extLst>
              <a:ext uri="{FF2B5EF4-FFF2-40B4-BE49-F238E27FC236}">
                <a16:creationId xmlns:a16="http://schemas.microsoft.com/office/drawing/2014/main" id="{7A362A8D-50F2-4D38-917D-641CC42D6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696" y="354900"/>
            <a:ext cx="3035613" cy="2079228"/>
          </a:xfrm>
          <a:prstGeom prst="rect">
            <a:avLst/>
          </a:prstGeom>
        </p:spPr>
      </p:pic>
      <p:pic>
        <p:nvPicPr>
          <p:cNvPr id="10" name="Immagine 9" descr="Immagine che contiene tavolo&#10;&#10;Descrizione generata automaticamente">
            <a:extLst>
              <a:ext uri="{FF2B5EF4-FFF2-40B4-BE49-F238E27FC236}">
                <a16:creationId xmlns:a16="http://schemas.microsoft.com/office/drawing/2014/main" id="{A0E1668E-0FA2-45A2-BB03-15552B8D5E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80" t="47174" r="18531" b="50000"/>
          <a:stretch/>
        </p:blipFill>
        <p:spPr>
          <a:xfrm>
            <a:off x="-113611" y="2032464"/>
            <a:ext cx="6072307" cy="40166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/>
        </p:nvSpPr>
        <p:spPr>
          <a:xfrm>
            <a:off x="121050" y="3359575"/>
            <a:ext cx="8428500" cy="12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Airglow</a:t>
            </a:r>
            <a:r>
              <a:rPr lang="it" sz="19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is an atmospheric </a:t>
            </a:r>
            <a:r>
              <a:rPr lang="it" sz="19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chemiluminescence phenomenon</a:t>
            </a:r>
            <a:r>
              <a:rPr lang="it" sz="19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which consists in the emission of photons from the atmospheric constituents (atoms or molecules) excited directly or indirectly by the electromagnetic radiation of the Sun</a:t>
            </a:r>
            <a:endParaRPr sz="19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9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00" y="191225"/>
            <a:ext cx="4835200" cy="23039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85000" y="2624900"/>
            <a:ext cx="68277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The green and red light in the sky around the Paranal Observatory is airglow. (Y. Beletsky (LCO)/ESO)</a:t>
            </a:r>
            <a:endParaRPr sz="11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9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4294967295"/>
          </p:nvPr>
        </p:nvSpPr>
        <p:spPr>
          <a:xfrm>
            <a:off x="8917225" y="4788600"/>
            <a:ext cx="2652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3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5121625" y="246563"/>
            <a:ext cx="3795600" cy="21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67171"/>
                </a:solidFill>
                <a:latin typeface="Lora"/>
                <a:ea typeface="Lora"/>
                <a:cs typeface="Lora"/>
                <a:sym typeface="Lora"/>
              </a:rPr>
              <a:t>O + hν → O</a:t>
            </a:r>
            <a:r>
              <a:rPr lang="it" sz="2300" baseline="30000">
                <a:solidFill>
                  <a:srgbClr val="767171"/>
                </a:solidFill>
                <a:latin typeface="Lora"/>
                <a:ea typeface="Lora"/>
                <a:cs typeface="Lora"/>
                <a:sym typeface="Lora"/>
              </a:rPr>
              <a:t>+</a:t>
            </a:r>
            <a:r>
              <a:rPr lang="it">
                <a:solidFill>
                  <a:srgbClr val="767171"/>
                </a:solidFill>
                <a:latin typeface="Lora"/>
                <a:ea typeface="Lora"/>
                <a:cs typeface="Lora"/>
                <a:sym typeface="Lora"/>
              </a:rPr>
              <a:t> + e</a:t>
            </a:r>
            <a:r>
              <a:rPr lang="it" sz="2300" baseline="30000">
                <a:solidFill>
                  <a:srgbClr val="767171"/>
                </a:solidFill>
                <a:latin typeface="Lora"/>
                <a:ea typeface="Lora"/>
                <a:cs typeface="Lora"/>
                <a:sym typeface="Lora"/>
              </a:rPr>
              <a:t>-</a:t>
            </a:r>
            <a:endParaRPr sz="2300" baseline="30000">
              <a:solidFill>
                <a:srgbClr val="76717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67171"/>
                </a:solidFill>
                <a:latin typeface="Lora"/>
                <a:ea typeface="Lora"/>
                <a:cs typeface="Lora"/>
                <a:sym typeface="Lora"/>
              </a:rPr>
              <a:t>O</a:t>
            </a:r>
            <a:r>
              <a:rPr lang="it" sz="2300" baseline="30000">
                <a:solidFill>
                  <a:srgbClr val="767171"/>
                </a:solidFill>
                <a:latin typeface="Lora"/>
                <a:ea typeface="Lora"/>
                <a:cs typeface="Lora"/>
                <a:sym typeface="Lora"/>
              </a:rPr>
              <a:t>+</a:t>
            </a:r>
            <a:r>
              <a:rPr lang="it">
                <a:solidFill>
                  <a:srgbClr val="767171"/>
                </a:solidFill>
                <a:latin typeface="Lora"/>
                <a:ea typeface="Lora"/>
                <a:cs typeface="Lora"/>
                <a:sym typeface="Lora"/>
              </a:rPr>
              <a:t> + O</a:t>
            </a:r>
            <a:r>
              <a:rPr lang="it" sz="2300" baseline="-25000">
                <a:solidFill>
                  <a:srgbClr val="767171"/>
                </a:solidFill>
                <a:latin typeface="Lora"/>
                <a:ea typeface="Lora"/>
                <a:cs typeface="Lora"/>
                <a:sym typeface="Lora"/>
              </a:rPr>
              <a:t>2</a:t>
            </a:r>
            <a:r>
              <a:rPr lang="it">
                <a:solidFill>
                  <a:srgbClr val="767171"/>
                </a:solidFill>
                <a:latin typeface="Lora"/>
                <a:ea typeface="Lora"/>
                <a:cs typeface="Lora"/>
                <a:sym typeface="Lora"/>
              </a:rPr>
              <a:t> → O</a:t>
            </a:r>
            <a:r>
              <a:rPr lang="it" sz="2300" baseline="-25000">
                <a:solidFill>
                  <a:srgbClr val="767171"/>
                </a:solidFill>
                <a:latin typeface="Lora"/>
                <a:ea typeface="Lora"/>
                <a:cs typeface="Lora"/>
                <a:sym typeface="Lora"/>
              </a:rPr>
              <a:t>2</a:t>
            </a:r>
            <a:r>
              <a:rPr lang="it" sz="2300" baseline="30000">
                <a:solidFill>
                  <a:srgbClr val="767171"/>
                </a:solidFill>
                <a:latin typeface="Lora"/>
                <a:ea typeface="Lora"/>
                <a:cs typeface="Lora"/>
                <a:sym typeface="Lora"/>
              </a:rPr>
              <a:t>+ </a:t>
            </a:r>
            <a:r>
              <a:rPr lang="it">
                <a:solidFill>
                  <a:srgbClr val="767171"/>
                </a:solidFill>
                <a:latin typeface="Lora"/>
                <a:ea typeface="Lora"/>
                <a:cs typeface="Lora"/>
                <a:sym typeface="Lora"/>
              </a:rPr>
              <a:t>+ O</a:t>
            </a:r>
            <a:endParaRPr sz="16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67171"/>
                </a:solidFill>
                <a:latin typeface="Lora"/>
                <a:ea typeface="Lora"/>
                <a:cs typeface="Lora"/>
                <a:sym typeface="Lora"/>
              </a:rPr>
              <a:t>O</a:t>
            </a:r>
            <a:r>
              <a:rPr lang="it" baseline="-25000">
                <a:solidFill>
                  <a:srgbClr val="767171"/>
                </a:solidFill>
                <a:latin typeface="Lora"/>
                <a:ea typeface="Lora"/>
                <a:cs typeface="Lora"/>
                <a:sym typeface="Lora"/>
              </a:rPr>
              <a:t>2</a:t>
            </a:r>
            <a:r>
              <a:rPr lang="it" baseline="30000">
                <a:solidFill>
                  <a:srgbClr val="767171"/>
                </a:solidFill>
                <a:latin typeface="Lora"/>
                <a:ea typeface="Lora"/>
                <a:cs typeface="Lora"/>
                <a:sym typeface="Lora"/>
              </a:rPr>
              <a:t>+ </a:t>
            </a:r>
            <a:r>
              <a:rPr lang="it">
                <a:solidFill>
                  <a:srgbClr val="767171"/>
                </a:solidFill>
                <a:latin typeface="Lora"/>
                <a:ea typeface="Lora"/>
                <a:cs typeface="Lora"/>
                <a:sym typeface="Lora"/>
              </a:rPr>
              <a:t>+ e</a:t>
            </a:r>
            <a:r>
              <a:rPr lang="it" baseline="30000">
                <a:solidFill>
                  <a:srgbClr val="767171"/>
                </a:solidFill>
                <a:latin typeface="Lora"/>
                <a:ea typeface="Lora"/>
                <a:cs typeface="Lora"/>
                <a:sym typeface="Lora"/>
              </a:rPr>
              <a:t>-</a:t>
            </a:r>
            <a:r>
              <a:rPr lang="it">
                <a:solidFill>
                  <a:srgbClr val="767171"/>
                </a:solidFill>
                <a:latin typeface="Lora"/>
                <a:ea typeface="Lora"/>
                <a:cs typeface="Lora"/>
                <a:sym typeface="Lora"/>
              </a:rPr>
              <a:t> → O</a:t>
            </a:r>
            <a:r>
              <a:rPr lang="it" baseline="30000">
                <a:solidFill>
                  <a:srgbClr val="767171"/>
                </a:solidFill>
                <a:latin typeface="Lora"/>
                <a:ea typeface="Lora"/>
                <a:cs typeface="Lora"/>
                <a:sym typeface="Lora"/>
              </a:rPr>
              <a:t>*</a:t>
            </a:r>
            <a:r>
              <a:rPr lang="it">
                <a:solidFill>
                  <a:srgbClr val="767171"/>
                </a:solidFill>
                <a:latin typeface="Lora"/>
                <a:ea typeface="Lora"/>
                <a:cs typeface="Lora"/>
                <a:sym typeface="Lora"/>
              </a:rPr>
              <a:t> + O</a:t>
            </a:r>
            <a:r>
              <a:rPr lang="it" baseline="30000">
                <a:solidFill>
                  <a:srgbClr val="767171"/>
                </a:solidFill>
                <a:latin typeface="Lora"/>
                <a:ea typeface="Lora"/>
                <a:cs typeface="Lora"/>
                <a:sym typeface="Lora"/>
              </a:rPr>
              <a:t>*</a:t>
            </a:r>
            <a:r>
              <a:rPr lang="it">
                <a:solidFill>
                  <a:srgbClr val="767171"/>
                </a:solidFill>
                <a:latin typeface="Lora"/>
                <a:ea typeface="Lora"/>
                <a:cs typeface="Lora"/>
                <a:sym typeface="Lora"/>
              </a:rPr>
              <a:t> + 7eV </a:t>
            </a:r>
            <a:endParaRPr sz="1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λ = 557.7 nm (green) at 90-100 km</a:t>
            </a:r>
            <a:endParaRPr sz="1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λ = 630.0 nm (red) at 150-300 km</a:t>
            </a:r>
            <a:endParaRPr sz="1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D4A950-6A3F-4D30-83DF-1D2C459CD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"/>
            <a:ext cx="8924508" cy="2082372"/>
          </a:xfrm>
        </p:spPr>
        <p:txBody>
          <a:bodyPr/>
          <a:lstStyle/>
          <a:p>
            <a:pPr marL="114300" indent="0">
              <a:buNone/>
            </a:pPr>
            <a:r>
              <a:rPr lang="en-US" sz="1400" b="0" i="0" dirty="0">
                <a:solidFill>
                  <a:srgbClr val="222222"/>
                </a:solidFill>
                <a:effectLst/>
                <a:latin typeface="Lora" panose="020B0604020202020204" charset="0"/>
              </a:rPr>
              <a:t>Assumption: 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Lora" panose="020B0604020202020204" charset="0"/>
              </a:rPr>
              <a:t>1 cm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Lora" panose="020B0604020202020204" charset="0"/>
              </a:rPr>
              <a:t>high tsunami will create 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Lora" panose="020B0604020202020204" charset="0"/>
              </a:rPr>
              <a:t>1% change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Lora" panose="020B0604020202020204" charset="0"/>
              </a:rPr>
              <a:t>in 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Lora" panose="020B0604020202020204" charset="0"/>
              </a:rPr>
              <a:t>airglow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Lora" panose="020B0604020202020204" charset="0"/>
              </a:rPr>
              <a:t> production</a:t>
            </a:r>
          </a:p>
          <a:p>
            <a:pPr marL="114300" indent="0">
              <a:buNone/>
            </a:pPr>
            <a:r>
              <a:rPr lang="en-US" sz="1400" dirty="0">
                <a:solidFill>
                  <a:srgbClr val="222222"/>
                </a:solidFill>
                <a:latin typeface="Lora" panose="020B0604020202020204" charset="0"/>
              </a:rPr>
              <a:t>b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Lora" panose="020B0604020202020204" charset="0"/>
              </a:rPr>
              <a:t>ased on the following articl</a:t>
            </a:r>
            <a:r>
              <a:rPr lang="en-US" sz="1400" dirty="0">
                <a:solidFill>
                  <a:srgbClr val="222222"/>
                </a:solidFill>
                <a:latin typeface="Lora" panose="020B0604020202020204" charset="0"/>
              </a:rPr>
              <a:t>e</a:t>
            </a:r>
            <a:endParaRPr lang="en-US" sz="1400" b="0" i="0" dirty="0">
              <a:solidFill>
                <a:srgbClr val="222222"/>
              </a:solidFill>
              <a:effectLst/>
              <a:latin typeface="Lora" panose="020B0604020202020204" charset="0"/>
            </a:endParaRPr>
          </a:p>
          <a:p>
            <a:pPr marL="114300" indent="0">
              <a:buNone/>
            </a:pPr>
            <a:endParaRPr lang="it-IT" sz="14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114300" indent="0">
              <a:buNone/>
            </a:pPr>
            <a:r>
              <a:rPr lang="it-IT" sz="1400" b="0" i="0" dirty="0">
                <a:solidFill>
                  <a:srgbClr val="222222"/>
                </a:solidFill>
                <a:effectLst/>
                <a:latin typeface="Lora" panose="020B0604020202020204" charset="0"/>
              </a:rPr>
              <a:t>M.P. </a:t>
            </a:r>
            <a:r>
              <a:rPr lang="it-IT" sz="1400" b="0" i="0" dirty="0" err="1">
                <a:solidFill>
                  <a:srgbClr val="222222"/>
                </a:solidFill>
                <a:effectLst/>
                <a:latin typeface="Lora" panose="020B0604020202020204" charset="0"/>
              </a:rPr>
              <a:t>Hickey</a:t>
            </a:r>
            <a:r>
              <a:rPr lang="it-IT" sz="1400" b="0" i="0" dirty="0">
                <a:solidFill>
                  <a:srgbClr val="222222"/>
                </a:solidFill>
                <a:effectLst/>
                <a:latin typeface="Lora" panose="020B0604020202020204" charset="0"/>
              </a:rPr>
              <a:t> et al.: 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Lora" panose="020B0604020202020204" charset="0"/>
              </a:rPr>
              <a:t>Atmospheric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Lora" panose="020B0604020202020204" charset="0"/>
              </a:rPr>
              <a:t> 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Lora" panose="020B0604020202020204" charset="0"/>
              </a:rPr>
              <a:t>airglow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Lora" panose="020B0604020202020204" charset="0"/>
              </a:rPr>
              <a:t> 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Lora" panose="020B0604020202020204" charset="0"/>
              </a:rPr>
              <a:t>fluctuations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Lora" panose="020B0604020202020204" charset="0"/>
              </a:rPr>
              <a:t> due to a tsunami 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Lora" panose="020B0604020202020204" charset="0"/>
              </a:rPr>
              <a:t>driven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Lora" panose="020B0604020202020204" charset="0"/>
              </a:rPr>
              <a:t> 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Lora" panose="020B0604020202020204" charset="0"/>
              </a:rPr>
              <a:t>gravity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Lora" panose="020B0604020202020204" charset="0"/>
              </a:rPr>
              <a:t> 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Lora" panose="020B0604020202020204" charset="0"/>
              </a:rPr>
              <a:t>wave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Lora" panose="020B0604020202020204" charset="0"/>
              </a:rPr>
              <a:t> 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Lora" panose="020B0604020202020204" charset="0"/>
              </a:rPr>
              <a:t>disturbance</a:t>
            </a:r>
            <a:r>
              <a:rPr lang="it-IT" sz="1400" b="0" i="0" dirty="0">
                <a:solidFill>
                  <a:srgbClr val="222222"/>
                </a:solidFill>
                <a:effectLst/>
                <a:latin typeface="Lora" panose="020B0604020202020204" charset="0"/>
              </a:rPr>
              <a:t>, ‐</a:t>
            </a:r>
            <a:br>
              <a:rPr lang="it-IT" sz="1400" dirty="0">
                <a:latin typeface="Lora" panose="020B0604020202020204" charset="0"/>
              </a:rPr>
            </a:br>
            <a:r>
              <a:rPr lang="it-IT" sz="1400" b="0" i="0" dirty="0">
                <a:solidFill>
                  <a:srgbClr val="222222"/>
                </a:solidFill>
                <a:effectLst/>
                <a:latin typeface="Lora" panose="020B0604020202020204" charset="0"/>
              </a:rPr>
              <a:t>JGR, 115, A06308, doi:10.1029/2009JA014977, 2010</a:t>
            </a:r>
          </a:p>
          <a:p>
            <a:pPr marL="114300" indent="0">
              <a:buNone/>
            </a:pPr>
            <a:endParaRPr lang="it-IT" sz="1400" dirty="0">
              <a:solidFill>
                <a:srgbClr val="222222"/>
              </a:solidFill>
              <a:latin typeface="Lora" panose="020B0604020202020204" charset="0"/>
            </a:endParaRPr>
          </a:p>
          <a:p>
            <a:pPr marL="114300" indent="0">
              <a:buNone/>
            </a:pPr>
            <a:r>
              <a:rPr lang="it-IT" sz="1400" b="1" dirty="0">
                <a:solidFill>
                  <a:srgbClr val="222222"/>
                </a:solidFill>
                <a:latin typeface="Lora" panose="020B0604020202020204" charset="0"/>
              </a:rPr>
              <a:t>From ISS </a:t>
            </a:r>
            <a:r>
              <a:rPr lang="it-IT" sz="1400" dirty="0" err="1">
                <a:solidFill>
                  <a:srgbClr val="222222"/>
                </a:solidFill>
                <a:latin typeface="Lora" panose="020B0604020202020204" charset="0"/>
              </a:rPr>
              <a:t>this</a:t>
            </a:r>
            <a:r>
              <a:rPr lang="it-IT" sz="1400" dirty="0">
                <a:solidFill>
                  <a:srgbClr val="222222"/>
                </a:solidFill>
                <a:latin typeface="Lora" panose="020B0604020202020204" charset="0"/>
              </a:rPr>
              <a:t> </a:t>
            </a:r>
            <a:r>
              <a:rPr lang="it-IT" sz="1400" dirty="0" err="1">
                <a:solidFill>
                  <a:srgbClr val="222222"/>
                </a:solidFill>
                <a:latin typeface="Lora" panose="020B0604020202020204" charset="0"/>
              </a:rPr>
              <a:t>detectable</a:t>
            </a:r>
            <a:r>
              <a:rPr lang="it-IT" sz="1400" dirty="0">
                <a:solidFill>
                  <a:srgbClr val="222222"/>
                </a:solidFill>
                <a:latin typeface="Lora" panose="020B0604020202020204" charset="0"/>
              </a:rPr>
              <a:t> </a:t>
            </a:r>
            <a:r>
              <a:rPr lang="it-IT" sz="1400" dirty="0" err="1">
                <a:solidFill>
                  <a:srgbClr val="222222"/>
                </a:solidFill>
                <a:latin typeface="Lora" panose="020B0604020202020204" charset="0"/>
              </a:rPr>
              <a:t>change</a:t>
            </a:r>
            <a:r>
              <a:rPr lang="it-IT" sz="1400" dirty="0">
                <a:solidFill>
                  <a:srgbClr val="222222"/>
                </a:solidFill>
                <a:latin typeface="Lora" panose="020B0604020202020204" charset="0"/>
              </a:rPr>
              <a:t> </a:t>
            </a:r>
            <a:r>
              <a:rPr lang="it-IT" sz="1400" dirty="0" err="1">
                <a:solidFill>
                  <a:srgbClr val="222222"/>
                </a:solidFill>
                <a:latin typeface="Lora" panose="020B0604020202020204" charset="0"/>
              </a:rPr>
              <a:t>is</a:t>
            </a:r>
            <a:r>
              <a:rPr lang="it-IT" sz="1400" dirty="0">
                <a:solidFill>
                  <a:srgbClr val="222222"/>
                </a:solidFill>
                <a:latin typeface="Lora" panose="020B0604020202020204" charset="0"/>
              </a:rPr>
              <a:t> </a:t>
            </a:r>
            <a:r>
              <a:rPr lang="it-IT" sz="1400" b="1" dirty="0" err="1">
                <a:solidFill>
                  <a:srgbClr val="222222"/>
                </a:solidFill>
                <a:latin typeface="Lora" panose="020B0604020202020204" charset="0"/>
              </a:rPr>
              <a:t>little</a:t>
            </a:r>
            <a:r>
              <a:rPr lang="it-IT" sz="1400" b="1" dirty="0">
                <a:solidFill>
                  <a:srgbClr val="222222"/>
                </a:solidFill>
                <a:latin typeface="Lora" panose="020B0604020202020204" charset="0"/>
              </a:rPr>
              <a:t> </a:t>
            </a:r>
            <a:r>
              <a:rPr lang="it-IT" sz="1400" b="1" dirty="0" err="1">
                <a:solidFill>
                  <a:srgbClr val="222222"/>
                </a:solidFill>
                <a:latin typeface="Lora" panose="020B0604020202020204" charset="0"/>
              </a:rPr>
              <a:t>smaller</a:t>
            </a:r>
            <a:r>
              <a:rPr lang="it-IT" sz="1400" b="1" dirty="0">
                <a:solidFill>
                  <a:srgbClr val="222222"/>
                </a:solidFill>
                <a:latin typeface="Lora" panose="020B0604020202020204" charset="0"/>
              </a:rPr>
              <a:t> </a:t>
            </a:r>
            <a:r>
              <a:rPr lang="en-US" sz="1400" dirty="0">
                <a:solidFill>
                  <a:srgbClr val="222222"/>
                </a:solidFill>
                <a:latin typeface="Lora" panose="020B0604020202020204" charset="0"/>
              </a:rPr>
              <a:t>because it depends on how much airglow light is produced, reflected star light and zodiacal light.</a:t>
            </a:r>
            <a:endParaRPr lang="it-IT" sz="1400" dirty="0">
              <a:latin typeface="Lora" panose="020B0604020202020204" charset="0"/>
            </a:endParaRPr>
          </a:p>
        </p:txBody>
      </p:sp>
      <p:sp>
        <p:nvSpPr>
          <p:cNvPr id="4" name="Google Shape;398;p43">
            <a:extLst>
              <a:ext uri="{FF2B5EF4-FFF2-40B4-BE49-F238E27FC236}">
                <a16:creationId xmlns:a16="http://schemas.microsoft.com/office/drawing/2014/main" id="{E33EB151-EF7D-41CB-89D3-8056AC5E473A}"/>
              </a:ext>
            </a:extLst>
          </p:cNvPr>
          <p:cNvSpPr txBox="1">
            <a:spLocks/>
          </p:cNvSpPr>
          <p:nvPr/>
        </p:nvSpPr>
        <p:spPr>
          <a:xfrm>
            <a:off x="8769900" y="4788600"/>
            <a:ext cx="4503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  <a:buFont typeface="Arial"/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30</a:t>
            </a:r>
            <a:endParaRPr lang="it" sz="1700"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" name="Immagine 4" descr="Immagine che contiene tavolo&#10;&#10;Descrizione generata automaticamente">
            <a:extLst>
              <a:ext uri="{FF2B5EF4-FFF2-40B4-BE49-F238E27FC236}">
                <a16:creationId xmlns:a16="http://schemas.microsoft.com/office/drawing/2014/main" id="{712181A6-4F1E-48EF-9572-866056D7D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54" t="49895" r="37752" b="29709"/>
          <a:stretch/>
        </p:blipFill>
        <p:spPr>
          <a:xfrm>
            <a:off x="107576" y="2123826"/>
            <a:ext cx="4145358" cy="2887598"/>
          </a:xfrm>
          <a:prstGeom prst="rect">
            <a:avLst/>
          </a:prstGeom>
        </p:spPr>
      </p:pic>
      <p:pic>
        <p:nvPicPr>
          <p:cNvPr id="12" name="Immagine 11" descr="Immagine che contiene tavolo&#10;&#10;Descrizione generata automaticamente">
            <a:extLst>
              <a:ext uri="{FF2B5EF4-FFF2-40B4-BE49-F238E27FC236}">
                <a16:creationId xmlns:a16="http://schemas.microsoft.com/office/drawing/2014/main" id="{7BDCCEDD-18CD-44A7-997C-457F90EF36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54" t="69867" r="69546" b="27334"/>
          <a:stretch/>
        </p:blipFill>
        <p:spPr>
          <a:xfrm>
            <a:off x="7222593" y="4423075"/>
            <a:ext cx="1089072" cy="448868"/>
          </a:xfrm>
          <a:prstGeom prst="rect">
            <a:avLst/>
          </a:prstGeom>
        </p:spPr>
      </p:pic>
      <p:sp>
        <p:nvSpPr>
          <p:cNvPr id="13" name="Google Shape;357;p40">
            <a:extLst>
              <a:ext uri="{FF2B5EF4-FFF2-40B4-BE49-F238E27FC236}">
                <a16:creationId xmlns:a16="http://schemas.microsoft.com/office/drawing/2014/main" id="{C6B26F75-71BB-4897-9BE9-2B3B78F5DD5B}"/>
              </a:ext>
            </a:extLst>
          </p:cNvPr>
          <p:cNvSpPr/>
          <p:nvPr/>
        </p:nvSpPr>
        <p:spPr>
          <a:xfrm>
            <a:off x="727538" y="4564166"/>
            <a:ext cx="576302" cy="448868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Immagine 8" descr="Immagine che contiene tavolo&#10;&#10;Descrizione generata automaticamente">
            <a:extLst>
              <a:ext uri="{FF2B5EF4-FFF2-40B4-BE49-F238E27FC236}">
                <a16:creationId xmlns:a16="http://schemas.microsoft.com/office/drawing/2014/main" id="{212B9184-B1D8-4383-8DEF-E6DCEED1D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48" t="71003" r="75606" b="27900"/>
          <a:stretch/>
        </p:blipFill>
        <p:spPr>
          <a:xfrm>
            <a:off x="1617767" y="4628025"/>
            <a:ext cx="501161" cy="317929"/>
          </a:xfrm>
          <a:prstGeom prst="rect">
            <a:avLst/>
          </a:prstGeom>
        </p:spPr>
      </p:pic>
      <p:sp>
        <p:nvSpPr>
          <p:cNvPr id="14" name="Google Shape;357;p40">
            <a:extLst>
              <a:ext uri="{FF2B5EF4-FFF2-40B4-BE49-F238E27FC236}">
                <a16:creationId xmlns:a16="http://schemas.microsoft.com/office/drawing/2014/main" id="{F6C8484E-62DE-4AFC-B9E1-0A61695FBE4E}"/>
              </a:ext>
            </a:extLst>
          </p:cNvPr>
          <p:cNvSpPr/>
          <p:nvPr/>
        </p:nvSpPr>
        <p:spPr>
          <a:xfrm>
            <a:off x="7343078" y="4514572"/>
            <a:ext cx="848102" cy="357371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83371B9-D847-4F22-8CFA-D77DBE4B1568}"/>
              </a:ext>
            </a:extLst>
          </p:cNvPr>
          <p:cNvSpPr txBox="1"/>
          <p:nvPr/>
        </p:nvSpPr>
        <p:spPr>
          <a:xfrm>
            <a:off x="2220685" y="4564166"/>
            <a:ext cx="5305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Lora" panose="020B0604020202020204" charset="0"/>
              </a:rPr>
              <a:t>In </a:t>
            </a:r>
            <a:r>
              <a:rPr lang="it-IT" dirty="0" err="1">
                <a:latin typeface="Lora" panose="020B0604020202020204" charset="0"/>
              </a:rPr>
              <a:t>order</a:t>
            </a:r>
            <a:r>
              <a:rPr lang="it-IT" dirty="0">
                <a:latin typeface="Lora" panose="020B0604020202020204" charset="0"/>
              </a:rPr>
              <a:t> to </a:t>
            </a:r>
            <a:r>
              <a:rPr lang="it-IT" dirty="0" err="1">
                <a:latin typeface="Lora" panose="020B0604020202020204" charset="0"/>
              </a:rPr>
              <a:t>have</a:t>
            </a:r>
            <a:r>
              <a:rPr lang="it-IT" dirty="0">
                <a:latin typeface="Lora" panose="020B0604020202020204" charset="0"/>
              </a:rPr>
              <a:t> a 5% </a:t>
            </a:r>
            <a:r>
              <a:rPr lang="it-IT" dirty="0" err="1">
                <a:latin typeface="Lora" panose="020B0604020202020204" charset="0"/>
              </a:rPr>
              <a:t>signal</a:t>
            </a:r>
            <a:r>
              <a:rPr lang="it-IT" dirty="0">
                <a:latin typeface="Lora" panose="020B0604020202020204" charset="0"/>
              </a:rPr>
              <a:t> </a:t>
            </a:r>
            <a:r>
              <a:rPr lang="it-IT" dirty="0" err="1">
                <a:latin typeface="Lora" panose="020B0604020202020204" charset="0"/>
              </a:rPr>
              <a:t>increase</a:t>
            </a:r>
            <a:r>
              <a:rPr lang="it-IT" dirty="0">
                <a:latin typeface="Lora" panose="020B0604020202020204" charset="0"/>
              </a:rPr>
              <a:t> minimum </a:t>
            </a:r>
            <a:r>
              <a:rPr lang="it-IT" dirty="0" err="1">
                <a:latin typeface="Lora" panose="020B0604020202020204" charset="0"/>
              </a:rPr>
              <a:t>wave</a:t>
            </a:r>
            <a:r>
              <a:rPr lang="it-IT" dirty="0">
                <a:latin typeface="Lora" panose="020B0604020202020204" charset="0"/>
              </a:rPr>
              <a:t> </a:t>
            </a:r>
            <a:r>
              <a:rPr lang="it-IT" dirty="0" err="1">
                <a:latin typeface="Lora" panose="020B0604020202020204" charset="0"/>
              </a:rPr>
              <a:t>height</a:t>
            </a:r>
            <a:endParaRPr lang="it-IT" dirty="0">
              <a:latin typeface="Lor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665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43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50787" r="3679" b="3679"/>
          <a:stretch/>
        </p:blipFill>
        <p:spPr>
          <a:xfrm>
            <a:off x="-492634" y="1268984"/>
            <a:ext cx="8745288" cy="21062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05;p44">
            <a:extLst>
              <a:ext uri="{FF2B5EF4-FFF2-40B4-BE49-F238E27FC236}">
                <a16:creationId xmlns:a16="http://schemas.microsoft.com/office/drawing/2014/main" id="{632E8EA4-2E71-45EC-B68F-A370D046003A}"/>
              </a:ext>
            </a:extLst>
          </p:cNvPr>
          <p:cNvSpPr txBox="1">
            <a:spLocks/>
          </p:cNvSpPr>
          <p:nvPr/>
        </p:nvSpPr>
        <p:spPr>
          <a:xfrm>
            <a:off x="8693625" y="4788600"/>
            <a:ext cx="4503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  <a:buFont typeface="Arial"/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31</a:t>
            </a:r>
            <a:endParaRPr lang="it" sz="17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1E466B-8083-4404-AC4D-F8091A577071}"/>
              </a:ext>
            </a:extLst>
          </p:cNvPr>
          <p:cNvSpPr txBox="1"/>
          <p:nvPr/>
        </p:nvSpPr>
        <p:spPr>
          <a:xfrm>
            <a:off x="6402313" y="0"/>
            <a:ext cx="27416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Lora" panose="020B0604020202020204" charset="0"/>
              </a:rPr>
              <a:t>black line</a:t>
            </a:r>
            <a:r>
              <a:rPr lang="en-US" sz="1200" dirty="0">
                <a:solidFill>
                  <a:srgbClr val="222222"/>
                </a:solidFill>
                <a:latin typeface="Lora" panose="020B0604020202020204" charset="0"/>
              </a:rPr>
              <a:t>: 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Lora" panose="020B0604020202020204" charset="0"/>
              </a:rPr>
              <a:t>Mini-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Lora" panose="020B0604020202020204" charset="0"/>
              </a:rPr>
              <a:t>Euso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Lora" panose="020B0604020202020204" charset="0"/>
              </a:rPr>
              <a:t> signal as measured </a:t>
            </a:r>
            <a:endParaRPr lang="it-IT" sz="1200" dirty="0">
              <a:latin typeface="Lora" panose="020B0604020202020204" charset="0"/>
            </a:endParaRPr>
          </a:p>
          <a:p>
            <a:endParaRPr lang="en-US" sz="1200" dirty="0">
              <a:solidFill>
                <a:srgbClr val="C00000"/>
              </a:solidFill>
              <a:latin typeface="Lora" panose="020B0604020202020204" charset="0"/>
            </a:endParaRPr>
          </a:p>
          <a:p>
            <a:r>
              <a:rPr lang="en-US" sz="1200" b="1" dirty="0">
                <a:solidFill>
                  <a:srgbClr val="C00000"/>
                </a:solidFill>
                <a:latin typeface="Lora" panose="020B0604020202020204" charset="0"/>
              </a:rPr>
              <a:t>red line</a:t>
            </a:r>
            <a:r>
              <a:rPr lang="en-US" sz="1200" dirty="0">
                <a:solidFill>
                  <a:srgbClr val="222222"/>
                </a:solidFill>
                <a:latin typeface="Lora" panose="020B0604020202020204" charset="0"/>
              </a:rPr>
              <a:t>: 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Lora" panose="020B0604020202020204" charset="0"/>
              </a:rPr>
              <a:t>Mini-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Lora" panose="020B0604020202020204" charset="0"/>
              </a:rPr>
              <a:t>Euso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Lora" panose="020B0604020202020204" charset="0"/>
              </a:rPr>
              <a:t> signal with </a:t>
            </a:r>
            <a:r>
              <a:rPr lang="en-US" sz="1200" dirty="0" err="1">
                <a:solidFill>
                  <a:srgbClr val="222222"/>
                </a:solidFill>
                <a:latin typeface="Lora" panose="020B0604020202020204" charset="0"/>
              </a:rPr>
              <a:t>S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Lora" panose="020B0604020202020204" charset="0"/>
              </a:rPr>
              <a:t>humagin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Lora" panose="020B0604020202020204" charset="0"/>
              </a:rPr>
              <a:t> tsunami added. Tsunami size is 10 times higher than the real one (</a:t>
            </a:r>
            <a:r>
              <a:rPr lang="it-IT" sz="1200" b="0" i="0" dirty="0">
                <a:solidFill>
                  <a:srgbClr val="222222"/>
                </a:solidFill>
                <a:effectLst/>
                <a:latin typeface="Lora" panose="020B0604020202020204" charset="0"/>
              </a:rPr>
              <a:t>~10 cm in the open </a:t>
            </a:r>
            <a:r>
              <a:rPr lang="it-IT" sz="1200" b="0" i="0" dirty="0" err="1">
                <a:solidFill>
                  <a:srgbClr val="222222"/>
                </a:solidFill>
                <a:effectLst/>
                <a:latin typeface="Lora" panose="020B0604020202020204" charset="0"/>
              </a:rPr>
              <a:t>ocean</a:t>
            </a:r>
            <a:r>
              <a:rPr lang="it-IT" sz="1200" b="0" i="0" dirty="0">
                <a:solidFill>
                  <a:srgbClr val="222222"/>
                </a:solidFill>
                <a:effectLst/>
                <a:latin typeface="Lora" panose="020B0604020202020204" charset="0"/>
              </a:rPr>
              <a:t>). The tsunami </a:t>
            </a:r>
            <a:r>
              <a:rPr lang="it-IT" sz="1200" b="0" i="0" dirty="0" err="1">
                <a:solidFill>
                  <a:srgbClr val="222222"/>
                </a:solidFill>
                <a:effectLst/>
                <a:latin typeface="Lora" panose="020B0604020202020204" charset="0"/>
              </a:rPr>
              <a:t>shoul</a:t>
            </a:r>
            <a:r>
              <a:rPr lang="it-IT" sz="1200" dirty="0" err="1">
                <a:solidFill>
                  <a:srgbClr val="222222"/>
                </a:solidFill>
                <a:latin typeface="Lora" panose="020B0604020202020204" charset="0"/>
              </a:rPr>
              <a:t>d</a:t>
            </a:r>
            <a:r>
              <a:rPr lang="it-IT" sz="1200" dirty="0">
                <a:solidFill>
                  <a:srgbClr val="222222"/>
                </a:solidFill>
                <a:latin typeface="Lora" panose="020B0604020202020204" charset="0"/>
              </a:rPr>
              <a:t> be </a:t>
            </a:r>
            <a:r>
              <a:rPr lang="it-IT" sz="1200" dirty="0" err="1">
                <a:solidFill>
                  <a:srgbClr val="222222"/>
                </a:solidFill>
                <a:latin typeface="Lora" panose="020B0604020202020204" charset="0"/>
              </a:rPr>
              <a:t>visible</a:t>
            </a:r>
            <a:endParaRPr lang="it-IT" sz="1200" dirty="0">
              <a:latin typeface="Lora" panose="020B0604020202020204" charset="0"/>
            </a:endParaRPr>
          </a:p>
        </p:txBody>
      </p:sp>
      <p:pic>
        <p:nvPicPr>
          <p:cNvPr id="7" name="Google Shape;397;p43">
            <a:extLst>
              <a:ext uri="{FF2B5EF4-FFF2-40B4-BE49-F238E27FC236}">
                <a16:creationId xmlns:a16="http://schemas.microsoft.com/office/drawing/2014/main" id="{6E613B3E-F6C9-483F-B373-62118AB99CC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4969" t="2198" r="3679" b="52268"/>
          <a:stretch/>
        </p:blipFill>
        <p:spPr>
          <a:xfrm>
            <a:off x="-1" y="9437"/>
            <a:ext cx="6286951" cy="15965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44D6890-C894-47BF-B1FD-E3528AE026EE}"/>
              </a:ext>
            </a:extLst>
          </p:cNvPr>
          <p:cNvSpPr txBox="1"/>
          <p:nvPr/>
        </p:nvSpPr>
        <p:spPr>
          <a:xfrm>
            <a:off x="0" y="3488599"/>
            <a:ext cx="7238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Lora" panose="020B0604020202020204" charset="0"/>
              </a:rPr>
              <a:t>Shumagin</a:t>
            </a:r>
            <a:r>
              <a:rPr lang="it-IT" sz="1600" dirty="0">
                <a:latin typeface="Lora" panose="020B0604020202020204" charset="0"/>
              </a:rPr>
              <a:t> tsunami: open </a:t>
            </a:r>
            <a:r>
              <a:rPr lang="it-IT" sz="1600" dirty="0" err="1">
                <a:latin typeface="Lora" panose="020B0604020202020204" charset="0"/>
              </a:rPr>
              <a:t>ocean</a:t>
            </a:r>
            <a:r>
              <a:rPr lang="it-IT" sz="1600" dirty="0">
                <a:latin typeface="Lora" panose="020B0604020202020204" charset="0"/>
              </a:rPr>
              <a:t> h=0,5cm, maximum water </a:t>
            </a:r>
            <a:r>
              <a:rPr lang="it-IT" sz="1600" dirty="0" err="1">
                <a:latin typeface="Lora" panose="020B0604020202020204" charset="0"/>
              </a:rPr>
              <a:t>height</a:t>
            </a:r>
            <a:r>
              <a:rPr lang="it-IT" sz="1600" dirty="0">
                <a:latin typeface="Lora" panose="020B0604020202020204" charset="0"/>
              </a:rPr>
              <a:t> </a:t>
            </a:r>
            <a:r>
              <a:rPr lang="it-IT" sz="1600" dirty="0" err="1">
                <a:latin typeface="Lora" panose="020B0604020202020204" charset="0"/>
              </a:rPr>
              <a:t>at</a:t>
            </a:r>
            <a:r>
              <a:rPr lang="it-IT" sz="1600" dirty="0">
                <a:latin typeface="Lora" panose="020B0604020202020204" charset="0"/>
              </a:rPr>
              <a:t> </a:t>
            </a:r>
            <a:r>
              <a:rPr lang="it-IT" sz="1600" dirty="0" err="1">
                <a:latin typeface="Lora" panose="020B0604020202020204" charset="0"/>
              </a:rPr>
              <a:t>shore</a:t>
            </a:r>
            <a:r>
              <a:rPr lang="it-IT" sz="1600" dirty="0">
                <a:latin typeface="Lora" panose="020B0604020202020204" charset="0"/>
              </a:rPr>
              <a:t> H=25 cm</a:t>
            </a:r>
          </a:p>
          <a:p>
            <a:r>
              <a:rPr lang="it-IT" sz="1600" dirty="0" err="1">
                <a:latin typeface="Lora" panose="020B0604020202020204" charset="0"/>
              </a:rPr>
              <a:t>Therefore</a:t>
            </a:r>
            <a:r>
              <a:rPr lang="it-IT" sz="1600" dirty="0">
                <a:latin typeface="Lora" panose="020B0604020202020204" charset="0"/>
              </a:rPr>
              <a:t> open </a:t>
            </a:r>
            <a:r>
              <a:rPr lang="it-IT" sz="1600" dirty="0" err="1">
                <a:latin typeface="Lora" panose="020B0604020202020204" charset="0"/>
              </a:rPr>
              <a:t>ocean</a:t>
            </a:r>
            <a:r>
              <a:rPr lang="it-IT" sz="1600" dirty="0">
                <a:latin typeface="Lora" panose="020B0604020202020204" charset="0"/>
              </a:rPr>
              <a:t> h=7cm, maximum water </a:t>
            </a:r>
            <a:r>
              <a:rPr lang="it-IT" sz="1600" dirty="0" err="1">
                <a:latin typeface="Lora" panose="020B0604020202020204" charset="0"/>
              </a:rPr>
              <a:t>height</a:t>
            </a:r>
            <a:r>
              <a:rPr lang="it-IT" sz="1600" dirty="0">
                <a:latin typeface="Lora" panose="020B0604020202020204" charset="0"/>
              </a:rPr>
              <a:t> </a:t>
            </a:r>
            <a:r>
              <a:rPr lang="it-IT" sz="1600" dirty="0" err="1">
                <a:latin typeface="Lora" panose="020B0604020202020204" charset="0"/>
              </a:rPr>
              <a:t>at</a:t>
            </a:r>
            <a:r>
              <a:rPr lang="it-IT" sz="1600" dirty="0">
                <a:latin typeface="Lora" panose="020B0604020202020204" charset="0"/>
              </a:rPr>
              <a:t> </a:t>
            </a:r>
            <a:r>
              <a:rPr lang="it-IT" sz="1600" dirty="0" err="1">
                <a:latin typeface="Lora" panose="020B0604020202020204" charset="0"/>
              </a:rPr>
              <a:t>shore</a:t>
            </a:r>
            <a:r>
              <a:rPr lang="it-IT" sz="1600" dirty="0">
                <a:latin typeface="Lora" panose="020B0604020202020204" charset="0"/>
              </a:rPr>
              <a:t> H=3,5 m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1F2E804-43AA-4BA0-AE73-628AD86AEA44}"/>
              </a:ext>
            </a:extLst>
          </p:cNvPr>
          <p:cNvSpPr txBox="1"/>
          <p:nvPr/>
        </p:nvSpPr>
        <p:spPr>
          <a:xfrm>
            <a:off x="276624" y="4486348"/>
            <a:ext cx="8590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Lora" panose="020B0604020202020204" charset="0"/>
              </a:rPr>
              <a:t>Mini-EUSO </a:t>
            </a:r>
            <a:r>
              <a:rPr lang="it-IT" sz="1600" b="1" dirty="0" err="1">
                <a:latin typeface="Lora" panose="020B0604020202020204" charset="0"/>
              </a:rPr>
              <a:t>could</a:t>
            </a:r>
            <a:r>
              <a:rPr lang="it-IT" sz="1600" b="1" dirty="0">
                <a:latin typeface="Lora" panose="020B0604020202020204" charset="0"/>
              </a:rPr>
              <a:t> be </a:t>
            </a:r>
            <a:r>
              <a:rPr lang="it-IT" sz="1600" b="1" dirty="0" err="1">
                <a:latin typeface="Lora" panose="020B0604020202020204" charset="0"/>
              </a:rPr>
              <a:t>able</a:t>
            </a:r>
            <a:r>
              <a:rPr lang="it-IT" sz="1600" b="1" dirty="0">
                <a:latin typeface="Lora" panose="020B0604020202020204" charset="0"/>
              </a:rPr>
              <a:t> to </a:t>
            </a:r>
            <a:r>
              <a:rPr lang="it-IT" sz="1600" b="1" dirty="0" err="1">
                <a:latin typeface="Lora" panose="020B0604020202020204" charset="0"/>
              </a:rPr>
              <a:t>detect</a:t>
            </a:r>
            <a:r>
              <a:rPr lang="it-IT" sz="1600" b="1" dirty="0">
                <a:latin typeface="Lora" panose="020B0604020202020204" charset="0"/>
              </a:rPr>
              <a:t> </a:t>
            </a:r>
            <a:r>
              <a:rPr lang="it-IT" sz="1600" b="1" dirty="0" err="1">
                <a:latin typeface="Lora" panose="020B0604020202020204" charset="0"/>
              </a:rPr>
              <a:t>tsunamis</a:t>
            </a:r>
            <a:r>
              <a:rPr lang="it-IT" sz="1600" b="1" dirty="0">
                <a:latin typeface="Lora" panose="020B0604020202020204" charset="0"/>
              </a:rPr>
              <a:t> </a:t>
            </a:r>
            <a:r>
              <a:rPr lang="it-IT" sz="1600" b="1" dirty="0" err="1">
                <a:latin typeface="Lora" panose="020B0604020202020204" charset="0"/>
              </a:rPr>
              <a:t>which</a:t>
            </a:r>
            <a:r>
              <a:rPr lang="it-IT" sz="1600" b="1" dirty="0">
                <a:latin typeface="Lora" panose="020B0604020202020204" charset="0"/>
              </a:rPr>
              <a:t> produce some </a:t>
            </a:r>
            <a:r>
              <a:rPr lang="it-IT" sz="1600" b="1" dirty="0" err="1">
                <a:latin typeface="Lora" panose="020B0604020202020204" charset="0"/>
              </a:rPr>
              <a:t>meters</a:t>
            </a:r>
            <a:r>
              <a:rPr lang="it-IT" sz="1600" b="1" dirty="0">
                <a:latin typeface="Lora" panose="020B0604020202020204" charset="0"/>
              </a:rPr>
              <a:t> high </a:t>
            </a:r>
            <a:r>
              <a:rPr lang="it-IT" sz="1600" b="1" dirty="0" err="1">
                <a:latin typeface="Lora" panose="020B0604020202020204" charset="0"/>
              </a:rPr>
              <a:t>waves</a:t>
            </a:r>
            <a:endParaRPr lang="it-IT" sz="1600" b="1" dirty="0">
              <a:latin typeface="Lora" panose="020B060402020202020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91F180-84E6-4F57-8032-98BBCC284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38" y="176084"/>
            <a:ext cx="3607157" cy="572700"/>
          </a:xfrm>
        </p:spPr>
        <p:txBody>
          <a:bodyPr/>
          <a:lstStyle/>
          <a:p>
            <a:r>
              <a:rPr lang="it-IT" sz="2400" dirty="0" err="1">
                <a:latin typeface="Lora" panose="020B0604020202020204" charset="0"/>
              </a:rPr>
              <a:t>Conclusions</a:t>
            </a:r>
            <a:endParaRPr lang="it-IT" sz="2400" dirty="0">
              <a:latin typeface="Lora" panose="020B060402020202020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E8BAAF-8E2E-4304-ACFE-F298C804C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910" y="748784"/>
            <a:ext cx="8532623" cy="4218632"/>
          </a:xfrm>
        </p:spPr>
        <p:txBody>
          <a:bodyPr/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➢"/>
            </a:pPr>
            <a:r>
              <a:rPr lang="en-US" sz="1800" dirty="0">
                <a:latin typeface="Lora"/>
                <a:ea typeface="Lora"/>
                <a:cs typeface="Lora"/>
                <a:sym typeface="Lora"/>
              </a:rPr>
              <a:t>Readjustment of </a:t>
            </a:r>
            <a:r>
              <a:rPr lang="en-US" sz="1800" dirty="0" err="1">
                <a:latin typeface="Lora"/>
                <a:ea typeface="Lora"/>
                <a:cs typeface="Lora"/>
                <a:sym typeface="Lora"/>
              </a:rPr>
              <a:t>EasyWave</a:t>
            </a:r>
            <a:r>
              <a:rPr lang="en-US" sz="1800" dirty="0">
                <a:latin typeface="Lora"/>
                <a:ea typeface="Lora"/>
                <a:cs typeface="Lora"/>
                <a:sym typeface="Lora"/>
              </a:rPr>
              <a:t> software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➢"/>
            </a:pPr>
            <a:r>
              <a:rPr lang="en-US" dirty="0">
                <a:latin typeface="Lora"/>
                <a:ea typeface="Lora"/>
                <a:cs typeface="Lora"/>
                <a:sym typeface="Lora"/>
              </a:rPr>
              <a:t>Systematic control of the Mini-EUSO data analysis tool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➢"/>
            </a:pPr>
            <a:r>
              <a:rPr lang="en-US" dirty="0">
                <a:latin typeface="Lora"/>
                <a:ea typeface="Lora"/>
                <a:cs typeface="Lora"/>
                <a:sym typeface="Lora"/>
              </a:rPr>
              <a:t>Analysis of one event. Observation conditions were not met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➢"/>
            </a:pPr>
            <a:r>
              <a:rPr lang="en-US" dirty="0">
                <a:latin typeface="Lora"/>
                <a:ea typeface="Lora"/>
                <a:cs typeface="Lora"/>
                <a:sym typeface="Lora"/>
              </a:rPr>
              <a:t>The method shows that sufficiently high tsunamis will be detectable by Mini-EUSO when they occur </a:t>
            </a:r>
          </a:p>
          <a:p>
            <a:pPr lvl="1">
              <a:spcBef>
                <a:spcPts val="0"/>
              </a:spcBef>
              <a:buFont typeface="Lora"/>
              <a:buChar char="➢"/>
            </a:pPr>
            <a:r>
              <a:rPr lang="en-US" dirty="0">
                <a:latin typeface="Lora"/>
                <a:ea typeface="Lora"/>
                <a:cs typeface="Lora"/>
                <a:sym typeface="Lora"/>
              </a:rPr>
              <a:t>An increase of signal around 5% inducted by tsunami generated pressure wave is needed in order to distinguish peaks from noise</a:t>
            </a:r>
          </a:p>
          <a:p>
            <a:pPr lvl="1">
              <a:spcBef>
                <a:spcPts val="0"/>
              </a:spcBef>
              <a:buFont typeface="Lora"/>
              <a:buChar char="➢"/>
            </a:pPr>
            <a:r>
              <a:rPr lang="en-US" dirty="0">
                <a:latin typeface="Lora"/>
                <a:ea typeface="Lora"/>
                <a:cs typeface="Lora"/>
                <a:sym typeface="Lora"/>
              </a:rPr>
              <a:t>This leads to consider some meters high tsunami waves at shore </a:t>
            </a:r>
          </a:p>
          <a:p>
            <a:pPr lvl="1">
              <a:spcBef>
                <a:spcPts val="0"/>
              </a:spcBef>
              <a:buFont typeface="Lora"/>
              <a:buChar char="➢"/>
            </a:pPr>
            <a:r>
              <a:rPr lang="en-US" dirty="0">
                <a:latin typeface="Lora"/>
                <a:ea typeface="Lora"/>
                <a:cs typeface="Lora"/>
                <a:sym typeface="Lora"/>
              </a:rPr>
              <a:t>The method was elaborated, is consistent and is now ready to be used at occurrence of big tsunami events</a:t>
            </a:r>
          </a:p>
          <a:p>
            <a:pPr lvl="1">
              <a:spcBef>
                <a:spcPts val="0"/>
              </a:spcBef>
              <a:buFont typeface="Lora"/>
              <a:buChar char="➢"/>
            </a:pPr>
            <a:endParaRPr lang="en-US" dirty="0">
              <a:latin typeface="Lora"/>
              <a:ea typeface="Lora"/>
              <a:cs typeface="Lora"/>
              <a:sym typeface="Lora"/>
            </a:endParaRPr>
          </a:p>
          <a:p>
            <a:pPr lvl="1">
              <a:spcBef>
                <a:spcPts val="0"/>
              </a:spcBef>
              <a:buFont typeface="Lora"/>
              <a:buChar char="➢"/>
            </a:pPr>
            <a:endParaRPr lang="en-US"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➢"/>
            </a:pPr>
            <a:endParaRPr lang="en-US"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➢"/>
            </a:pPr>
            <a:endParaRPr lang="en-US"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➢"/>
            </a:pPr>
            <a:endParaRPr lang="en-US" sz="1800" dirty="0">
              <a:latin typeface="Lora"/>
              <a:ea typeface="Lora"/>
              <a:cs typeface="Lora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3036923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4"/>
          <p:cNvSpPr txBox="1">
            <a:spLocks noGrp="1"/>
          </p:cNvSpPr>
          <p:nvPr>
            <p:ph type="title"/>
          </p:nvPr>
        </p:nvSpPr>
        <p:spPr>
          <a:xfrm>
            <a:off x="1616850" y="244475"/>
            <a:ext cx="59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latin typeface="Lora"/>
                <a:ea typeface="Lora"/>
                <a:cs typeface="Lora"/>
                <a:sym typeface="Lora"/>
              </a:rPr>
              <a:t>Thanks for your attention!</a:t>
            </a:r>
            <a:endParaRPr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04" name="Google Shape;404;p44"/>
          <p:cNvSpPr txBox="1">
            <a:spLocks noGrp="1"/>
          </p:cNvSpPr>
          <p:nvPr>
            <p:ph type="body" idx="1"/>
          </p:nvPr>
        </p:nvSpPr>
        <p:spPr>
          <a:xfrm>
            <a:off x="311700" y="1357775"/>
            <a:ext cx="8520600" cy="3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i="1" dirty="0" err="1">
                <a:latin typeface="Lora"/>
                <a:ea typeface="Lora"/>
                <a:cs typeface="Lora"/>
                <a:sym typeface="Lora"/>
              </a:rPr>
              <a:t>Many</a:t>
            </a:r>
            <a:r>
              <a:rPr lang="it-IT" i="1" dirty="0">
                <a:latin typeface="Lora"/>
                <a:ea typeface="Lora"/>
                <a:cs typeface="Lora"/>
                <a:sym typeface="Lora"/>
              </a:rPr>
              <a:t> thanks to</a:t>
            </a:r>
            <a:endParaRPr i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i="1" dirty="0">
                <a:latin typeface="Lora"/>
                <a:ea typeface="Lora"/>
                <a:cs typeface="Lora"/>
                <a:sym typeface="Lora"/>
              </a:rPr>
              <a:t>Professor </a:t>
            </a:r>
            <a:r>
              <a:rPr lang="it" b="1" i="1" dirty="0">
                <a:latin typeface="Lora"/>
                <a:ea typeface="Lora"/>
                <a:cs typeface="Lora"/>
                <a:sym typeface="Lora"/>
              </a:rPr>
              <a:t>Mario Edoardo Bertaina</a:t>
            </a:r>
            <a:endParaRPr i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i="1" dirty="0">
                <a:latin typeface="Lora"/>
                <a:ea typeface="Lora"/>
                <a:cs typeface="Lora"/>
                <a:sym typeface="Lora"/>
              </a:rPr>
              <a:t> Professor </a:t>
            </a:r>
            <a:r>
              <a:rPr lang="it" b="1" i="1" dirty="0">
                <a:latin typeface="Lora"/>
                <a:ea typeface="Lora"/>
                <a:cs typeface="Lora"/>
                <a:sym typeface="Lora"/>
              </a:rPr>
              <a:t>Pavol Bobik</a:t>
            </a:r>
            <a:endParaRPr i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i="1" dirty="0">
                <a:latin typeface="Lora"/>
                <a:ea typeface="Lora"/>
                <a:cs typeface="Lora"/>
                <a:sym typeface="Lora"/>
              </a:rPr>
              <a:t>Colleague </a:t>
            </a:r>
            <a:r>
              <a:rPr lang="it" b="1" i="1" dirty="0">
                <a:latin typeface="Lora"/>
                <a:ea typeface="Lora"/>
                <a:cs typeface="Lora"/>
                <a:sym typeface="Lora"/>
              </a:rPr>
              <a:t>Kristián Pal’uch</a:t>
            </a:r>
            <a:endParaRPr i="1" dirty="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l="669" r="-669"/>
          <a:stretch/>
        </p:blipFill>
        <p:spPr>
          <a:xfrm>
            <a:off x="49126" y="0"/>
            <a:ext cx="5410701" cy="27638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49125" y="2797026"/>
            <a:ext cx="4799499" cy="73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1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Observation of tsunami-generated ionospheric signatures over Hawaii caused by the 16 September 2015 Illapel earthquake (off the Chilean coast).</a:t>
            </a:r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294967295"/>
          </p:nvPr>
        </p:nvSpPr>
        <p:spPr>
          <a:xfrm>
            <a:off x="8917225" y="4788600"/>
            <a:ext cx="2652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4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5459825" y="72775"/>
            <a:ext cx="3540000" cy="1627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MAKELA, J.J., LOGNONNÉ, P. et al. </a:t>
            </a:r>
            <a:r>
              <a:rPr lang="it" sz="1200" i="1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Imaging and modeling the ionospheric airglow response over Hawaii to the tsunami generated by the Tohoku earthquake of 11 March 2011</a:t>
            </a:r>
            <a:r>
              <a:rPr lang="it" sz="12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. In Geophysical Research Letters. 2011, vol. 38.</a:t>
            </a:r>
            <a:endParaRPr sz="1200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200" b="1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maximum water height at shore = 39 m</a:t>
            </a:r>
            <a:endParaRPr sz="1200" b="1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900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5459825" y="1700131"/>
            <a:ext cx="3540000" cy="16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GRAWE, A.M., MAKELA, J.J. </a:t>
            </a:r>
            <a:r>
              <a:rPr lang="it" sz="1200" i="1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The ionospheric responses to the 2011 Tohoku, 2012 Haida Gwaii, and 2010 Chile tsunamis: Effects of tsunami orientation and observation geometry</a:t>
            </a:r>
            <a:r>
              <a:rPr lang="it" sz="12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. In Earth and Space Science. 2015, vol. 2.</a:t>
            </a:r>
            <a:endParaRPr sz="1200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200" b="1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maximum water height at shore = 29 m</a:t>
            </a:r>
            <a:endParaRPr sz="1200" b="1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900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5459825" y="3327487"/>
            <a:ext cx="3540000" cy="174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GRAWE, A.M., MAKELA, J.J. </a:t>
            </a:r>
            <a:r>
              <a:rPr lang="it" sz="1200" i="1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The ionospheric responses to the 2011 Tohoku, 2012 Haida Gwaii, and 2010 Chile tsunamis: Effects of tsunami orientation and observation geometry</a:t>
            </a:r>
            <a:r>
              <a:rPr lang="it" sz="12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. In Earth and Space Science. 2015, vol. 2.</a:t>
            </a:r>
            <a:endParaRPr sz="1200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200" b="1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maximum water height at shore= 14 m</a:t>
            </a:r>
            <a:endParaRPr sz="1200" b="1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900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" name="Google Shape;83;p16">
            <a:extLst>
              <a:ext uri="{FF2B5EF4-FFF2-40B4-BE49-F238E27FC236}">
                <a16:creationId xmlns:a16="http://schemas.microsoft.com/office/drawing/2014/main" id="{2AD7FA9B-0AAF-48A7-B1F6-EABBB884E1C1}"/>
              </a:ext>
            </a:extLst>
          </p:cNvPr>
          <p:cNvSpPr txBox="1"/>
          <p:nvPr/>
        </p:nvSpPr>
        <p:spPr>
          <a:xfrm>
            <a:off x="49125" y="3626902"/>
            <a:ext cx="4799499" cy="1375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The tsunami reaches the DART Buoy (red dot) at 13:20 and its signal in airglow reaches the same spot at around 13:55. Thus, the </a:t>
            </a:r>
            <a:r>
              <a:rPr lang="en-US" b="1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pressure wave speed </a:t>
            </a:r>
            <a:r>
              <a:rPr lang="en-US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is roughly </a:t>
            </a:r>
            <a:r>
              <a:rPr lang="en-US" b="1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200 km/h</a:t>
            </a:r>
            <a:r>
              <a:rPr lang="en-US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, less than sound speed in air, yet in phase with the tsunami propagation.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864275" y="0"/>
            <a:ext cx="726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0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Tsunami simulation with EasyWave software</a:t>
            </a:r>
            <a:endParaRPr sz="33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3" name="Google Shape;93;p17" descr="gempa GmbH · GitHub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950" y="442925"/>
            <a:ext cx="1029750" cy="10297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1557050" y="562838"/>
            <a:ext cx="7268100" cy="7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9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EasyWave</a:t>
            </a:r>
            <a:r>
              <a:rPr lang="it" sz="19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is a quick tool written in </a:t>
            </a:r>
            <a:r>
              <a:rPr lang="it" sz="19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C++</a:t>
            </a:r>
            <a:r>
              <a:rPr lang="it" sz="19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to simulate tsunami generation and propagation in application to the early warning.</a:t>
            </a:r>
            <a:endParaRPr/>
          </a:p>
        </p:txBody>
      </p:sp>
      <p:sp>
        <p:nvSpPr>
          <p:cNvPr id="95" name="Google Shape;95;p17"/>
          <p:cNvSpPr txBox="1"/>
          <p:nvPr/>
        </p:nvSpPr>
        <p:spPr>
          <a:xfrm>
            <a:off x="230675" y="1627250"/>
            <a:ext cx="8535300" cy="7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9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2D shallow water equations are solved on a </a:t>
            </a:r>
            <a:r>
              <a:rPr lang="it" sz="19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staggered finite-difference grid</a:t>
            </a:r>
            <a:r>
              <a:rPr lang="it" sz="19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in spherical coordinates implying explicit time-stepping. </a:t>
            </a:r>
            <a:endParaRPr sz="1900" b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4294967295"/>
          </p:nvPr>
        </p:nvSpPr>
        <p:spPr>
          <a:xfrm>
            <a:off x="8917225" y="4788600"/>
            <a:ext cx="2652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5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230675" y="3673525"/>
            <a:ext cx="8535300" cy="7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9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Its right owner is Andrey Babeyko (GFZ German Research Center for Geosciences, Potsdam, babeyko@gfz-potsdam.de)</a:t>
            </a:r>
            <a:endParaRPr sz="1900" b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230675" y="4463413"/>
            <a:ext cx="7676196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700" u="sng" dirty="0">
                <a:solidFill>
                  <a:schemeClr val="hlink"/>
                </a:solidFill>
                <a:latin typeface="Lora"/>
                <a:ea typeface="Lora"/>
                <a:cs typeface="Lora"/>
                <a:sym typeface="Lora"/>
                <a:hlinkClick r:id="rId4"/>
              </a:rPr>
              <a:t>https://gitext.gfz-potsdam.de/geoperil/easyWave/-/tree/master</a:t>
            </a:r>
            <a:endParaRPr sz="1700" b="1" dirty="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ora"/>
                <a:ea typeface="Lora"/>
                <a:cs typeface="Lora"/>
                <a:sym typeface="Lora"/>
              </a:rPr>
              <a:t>Ocean grid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0" y="505925"/>
            <a:ext cx="8520600" cy="3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Lora"/>
              <a:buChar char="➢"/>
            </a:pPr>
            <a:r>
              <a:rPr lang="it" sz="1700">
                <a:latin typeface="Lora"/>
                <a:ea typeface="Lora"/>
                <a:cs typeface="Lora"/>
                <a:sym typeface="Lora"/>
              </a:rPr>
              <a:t>A grid file is saved in Golden Software grid format, which is used to generate maps (not open source)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Lora"/>
              <a:buChar char="➢"/>
            </a:pPr>
            <a:r>
              <a:rPr lang="it" sz="1700">
                <a:latin typeface="Lora"/>
                <a:ea typeface="Lora"/>
                <a:cs typeface="Lora"/>
                <a:sym typeface="Lora"/>
              </a:rPr>
              <a:t>Contains two-dimensional uniform lattices (regularly spaced, rectangular array) of XYZ data (longitude, latitude, and depth); 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Lora"/>
              <a:buChar char="➢"/>
            </a:pPr>
            <a:r>
              <a:rPr lang="it" sz="1700">
                <a:latin typeface="Lora"/>
                <a:ea typeface="Lora"/>
                <a:cs typeface="Lora"/>
                <a:sym typeface="Lora"/>
              </a:rPr>
              <a:t>Grids are equidistant: grid spacing is fixed (∆x, ∆y are constants)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Lora"/>
              <a:buChar char="➢"/>
            </a:pPr>
            <a:r>
              <a:rPr lang="it" sz="1700">
                <a:latin typeface="Lora"/>
                <a:ea typeface="Lora"/>
                <a:cs typeface="Lora"/>
                <a:sym typeface="Lora"/>
              </a:rPr>
              <a:t>Header section contains all information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Lora"/>
              <a:buChar char="➢"/>
            </a:pPr>
            <a:r>
              <a:rPr lang="it" sz="1700">
                <a:latin typeface="Lora"/>
                <a:ea typeface="Lora"/>
                <a:cs typeface="Lora"/>
                <a:sym typeface="Lora"/>
              </a:rPr>
              <a:t>Stored as binary files and written in netCDF for full portability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Lora"/>
              <a:buChar char="➢"/>
            </a:pPr>
            <a:r>
              <a:rPr lang="it" sz="1700">
                <a:latin typeface="Lora"/>
                <a:ea typeface="Lora"/>
                <a:cs typeface="Lora"/>
                <a:sym typeface="Lora"/>
              </a:rPr>
              <a:t>Can also be saved in text format, </a:t>
            </a:r>
            <a:r>
              <a:rPr lang="it" sz="1700" b="1">
                <a:latin typeface="Lora"/>
                <a:ea typeface="Lora"/>
                <a:cs typeface="Lora"/>
                <a:sym typeface="Lora"/>
              </a:rPr>
              <a:t>heavy files</a:t>
            </a:r>
            <a:endParaRPr sz="1700" b="1"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05" name="Google Shape;105;p18" descr="Opportunities for Ocean Bathymetry Training | Science &amp; Technology | New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475" y="3288475"/>
            <a:ext cx="1771650" cy="17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/>
        </p:nvSpPr>
        <p:spPr>
          <a:xfrm>
            <a:off x="2473899" y="3424350"/>
            <a:ext cx="3775200" cy="16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ora"/>
                <a:ea typeface="Lora"/>
                <a:cs typeface="Lora"/>
                <a:sym typeface="Lora"/>
              </a:rPr>
              <a:t>grid files of ocean depth are retrievable at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ora"/>
                <a:ea typeface="Lora"/>
                <a:cs typeface="Lora"/>
                <a:sym typeface="Lora"/>
              </a:rPr>
              <a:t>GEBCO, which provides publicly available bathymetry data sets for the world’s oceans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u="sng">
                <a:solidFill>
                  <a:schemeClr val="hlink"/>
                </a:solidFill>
                <a:latin typeface="Lora"/>
                <a:ea typeface="Lora"/>
                <a:cs typeface="Lora"/>
                <a:sym typeface="Lora"/>
                <a:hlinkClick r:id="rId4"/>
              </a:rPr>
              <a:t>https://www.gebco.net/</a:t>
            </a:r>
            <a:endParaRPr sz="19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07" name="Google Shape;107;p18" descr="Bathymetry of the Western Pacific Ocea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7325" y="2661536"/>
            <a:ext cx="2416475" cy="239871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>
            <a:spLocks noGrp="1"/>
          </p:cNvSpPr>
          <p:nvPr>
            <p:ph type="subTitle" idx="4294967295"/>
          </p:nvPr>
        </p:nvSpPr>
        <p:spPr>
          <a:xfrm>
            <a:off x="8917225" y="4788600"/>
            <a:ext cx="2652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6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-7625" y="92975"/>
            <a:ext cx="90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300">
                <a:latin typeface="Lora"/>
                <a:ea typeface="Lora"/>
                <a:cs typeface="Lora"/>
                <a:sym typeface="Lora"/>
              </a:rPr>
              <a:t>We elaborated an algorithm to reduce grids to save up cpu usage</a:t>
            </a:r>
            <a:endParaRPr sz="23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2621" y="1548913"/>
            <a:ext cx="5021377" cy="248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650" y="1548914"/>
            <a:ext cx="3819827" cy="241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/>
        </p:nvSpPr>
        <p:spPr>
          <a:xfrm>
            <a:off x="482425" y="861763"/>
            <a:ext cx="80346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 grid files used by easywave are heavy so it turns out to be useful to write a</a:t>
            </a:r>
            <a:endParaRPr sz="160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code to reduce grids/matrixes to 2x2, 3x3, 4x4 squares e.g. 25% , 11.1%, 6.25%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168650" y="4303538"/>
            <a:ext cx="8520600" cy="3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latin typeface="Lora"/>
                <a:ea typeface="Lora"/>
                <a:cs typeface="Lora"/>
                <a:sym typeface="Lora"/>
              </a:rPr>
              <a:t>non-reduced and reduced grid visualization: approximately </a:t>
            </a:r>
            <a:r>
              <a:rPr lang="it" sz="1500" b="1">
                <a:latin typeface="Lora"/>
                <a:ea typeface="Lora"/>
                <a:cs typeface="Lora"/>
                <a:sym typeface="Lora"/>
              </a:rPr>
              <a:t>reduction conserves geometry</a:t>
            </a:r>
            <a:endParaRPr sz="1500"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4331025" y="4035138"/>
            <a:ext cx="1690500" cy="3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ora"/>
                <a:ea typeface="Lora"/>
                <a:cs typeface="Lora"/>
                <a:sym typeface="Lora"/>
              </a:rPr>
              <a:t>6.25% reduction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9" name="Google Shape;119;p19"/>
          <p:cNvSpPr txBox="1">
            <a:spLocks noGrp="1"/>
          </p:cNvSpPr>
          <p:nvPr>
            <p:ph type="subTitle" idx="4294967295"/>
          </p:nvPr>
        </p:nvSpPr>
        <p:spPr>
          <a:xfrm>
            <a:off x="8917225" y="4788600"/>
            <a:ext cx="2652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7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2436750" y="0"/>
            <a:ext cx="4270500" cy="4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>
                <a:latin typeface="Lora"/>
                <a:ea typeface="Lora"/>
                <a:cs typeface="Lora"/>
                <a:sym typeface="Lora"/>
              </a:rPr>
              <a:t>Earthquake source model</a:t>
            </a:r>
            <a:endParaRPr sz="25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 rotWithShape="1">
          <a:blip r:embed="rId3">
            <a:alphaModFix/>
          </a:blip>
          <a:srcRect b="52720"/>
          <a:stretch/>
        </p:blipFill>
        <p:spPr>
          <a:xfrm>
            <a:off x="153075" y="3857506"/>
            <a:ext cx="8628231" cy="7222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/>
        </p:nvSpPr>
        <p:spPr>
          <a:xfrm>
            <a:off x="153075" y="480093"/>
            <a:ext cx="5748263" cy="722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latin typeface="Lora"/>
                <a:ea typeface="Lora"/>
                <a:cs typeface="Lora"/>
                <a:sym typeface="Lora"/>
              </a:rPr>
              <a:t>Each input .flt file contains the earthquake fault(s) parametres: </a:t>
            </a:r>
            <a:endParaRPr sz="16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27" name="Google Shape;127;p20"/>
          <p:cNvSpPr txBox="1"/>
          <p:nvPr/>
        </p:nvSpPr>
        <p:spPr>
          <a:xfrm>
            <a:off x="99287" y="1232288"/>
            <a:ext cx="5617634" cy="2678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Lora"/>
              <a:buChar char="➢"/>
            </a:pPr>
            <a:r>
              <a:rPr lang="it" sz="1500" dirty="0">
                <a:latin typeface="Lora"/>
                <a:ea typeface="Lora"/>
                <a:cs typeface="Lora"/>
                <a:sym typeface="Lora"/>
              </a:rPr>
              <a:t>There is </a:t>
            </a:r>
            <a:r>
              <a:rPr lang="it" sz="1500" b="1" dirty="0">
                <a:latin typeface="Lora"/>
                <a:ea typeface="Lora"/>
                <a:cs typeface="Lora"/>
                <a:sym typeface="Lora"/>
              </a:rPr>
              <a:t>no fixed set of input fault parameters</a:t>
            </a:r>
            <a:r>
              <a:rPr lang="it" sz="1500" dirty="0">
                <a:latin typeface="Lora"/>
                <a:ea typeface="Lora"/>
                <a:cs typeface="Lora"/>
                <a:sym typeface="Lora"/>
              </a:rPr>
              <a:t> in easywave</a:t>
            </a:r>
            <a:endParaRPr sz="1500"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Lora"/>
              <a:buChar char="➢"/>
            </a:pPr>
            <a:r>
              <a:rPr lang="it" sz="1500" dirty="0">
                <a:latin typeface="Lora"/>
                <a:ea typeface="Lora"/>
                <a:cs typeface="Lora"/>
                <a:sym typeface="Lora"/>
              </a:rPr>
              <a:t>General rule - a </a:t>
            </a:r>
            <a:r>
              <a:rPr lang="it" sz="1500" b="1" dirty="0">
                <a:latin typeface="Lora"/>
                <a:ea typeface="Lora"/>
                <a:cs typeface="Lora"/>
                <a:sym typeface="Lora"/>
              </a:rPr>
              <a:t>fault</a:t>
            </a:r>
            <a:r>
              <a:rPr lang="it" sz="1500" dirty="0">
                <a:latin typeface="Lora"/>
                <a:ea typeface="Lora"/>
                <a:cs typeface="Lora"/>
                <a:sym typeface="Lora"/>
              </a:rPr>
              <a:t> should be </a:t>
            </a:r>
            <a:r>
              <a:rPr lang="it" sz="1500" b="1" dirty="0">
                <a:latin typeface="Lora"/>
                <a:ea typeface="Lora"/>
                <a:cs typeface="Lora"/>
                <a:sym typeface="Lora"/>
              </a:rPr>
              <a:t>sufficiently defined</a:t>
            </a:r>
            <a:endParaRPr sz="1500" b="1"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Lora"/>
              <a:buChar char="➢"/>
            </a:pPr>
            <a:r>
              <a:rPr lang="it" sz="1500" dirty="0">
                <a:latin typeface="Lora"/>
                <a:ea typeface="Lora"/>
                <a:cs typeface="Lora"/>
                <a:sym typeface="Lora"/>
              </a:rPr>
              <a:t>For example, one can literally specify the whole set of Okada's parameters: </a:t>
            </a:r>
            <a:endParaRPr sz="1500" dirty="0">
              <a:latin typeface="Lora"/>
              <a:ea typeface="Lora"/>
              <a:cs typeface="Lora"/>
              <a:sym typeface="Lora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Lora"/>
              <a:buChar char="○"/>
            </a:pPr>
            <a:r>
              <a:rPr lang="it" sz="1500" dirty="0">
                <a:latin typeface="Lora"/>
                <a:ea typeface="Lora"/>
                <a:cs typeface="Lora"/>
                <a:sym typeface="Lora"/>
              </a:rPr>
              <a:t>location, depth, length, width, slip, strike-, dip- and rake-angle</a:t>
            </a:r>
            <a:endParaRPr sz="1500" dirty="0">
              <a:latin typeface="Lora"/>
              <a:ea typeface="Lora"/>
              <a:cs typeface="Lora"/>
              <a:sym typeface="Lora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Lora"/>
              <a:buChar char="○"/>
            </a:pPr>
            <a:r>
              <a:rPr lang="it" sz="1500" dirty="0">
                <a:latin typeface="Lora"/>
                <a:ea typeface="Lora"/>
                <a:cs typeface="Lora"/>
                <a:sym typeface="Lora"/>
              </a:rPr>
              <a:t>or fault location, orientation and earthquake moment magnitude</a:t>
            </a:r>
            <a:endParaRPr sz="1500"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4480" y="820798"/>
            <a:ext cx="2055008" cy="214524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>
            <a:spLocks noGrp="1"/>
          </p:cNvSpPr>
          <p:nvPr>
            <p:ph type="subTitle" idx="4294967295"/>
          </p:nvPr>
        </p:nvSpPr>
        <p:spPr>
          <a:xfrm>
            <a:off x="8917225" y="4788600"/>
            <a:ext cx="2652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8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3951" y="1339459"/>
            <a:ext cx="2418844" cy="359766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1"/>
          <p:cNvSpPr txBox="1"/>
          <p:nvPr/>
        </p:nvSpPr>
        <p:spPr>
          <a:xfrm>
            <a:off x="6976043" y="1448891"/>
            <a:ext cx="1992484" cy="87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latin typeface="Lora"/>
                <a:ea typeface="Lora"/>
                <a:cs typeface="Lora"/>
                <a:sym typeface="Lora"/>
              </a:rPr>
              <a:t>x -&gt; longitude</a:t>
            </a:r>
            <a:endParaRPr sz="16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latin typeface="Lora"/>
                <a:ea typeface="Lora"/>
                <a:cs typeface="Lora"/>
                <a:sym typeface="Lora"/>
              </a:rPr>
              <a:t>y -&gt; latitude</a:t>
            </a:r>
            <a:endParaRPr sz="16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latin typeface="Lora"/>
                <a:ea typeface="Lora"/>
                <a:cs typeface="Lora"/>
                <a:sym typeface="Lora"/>
              </a:rPr>
              <a:t>z -&gt; wave height</a:t>
            </a:r>
            <a:endParaRPr sz="16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36" name="Google Shape;136;p21"/>
          <p:cNvSpPr txBox="1"/>
          <p:nvPr/>
        </p:nvSpPr>
        <p:spPr>
          <a:xfrm>
            <a:off x="4739757" y="965675"/>
            <a:ext cx="2549631" cy="34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   x	y               z</a:t>
            </a:r>
            <a:endParaRPr dirty="0"/>
          </a:p>
        </p:txBody>
      </p:sp>
      <p:cxnSp>
        <p:nvCxnSpPr>
          <p:cNvPr id="137" name="Google Shape;137;p21"/>
          <p:cNvCxnSpPr/>
          <p:nvPr/>
        </p:nvCxnSpPr>
        <p:spPr>
          <a:xfrm>
            <a:off x="6400624" y="2199668"/>
            <a:ext cx="444600" cy="64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21"/>
          <p:cNvCxnSpPr/>
          <p:nvPr/>
        </p:nvCxnSpPr>
        <p:spPr>
          <a:xfrm rot="10800000" flipH="1">
            <a:off x="7263121" y="3920373"/>
            <a:ext cx="326400" cy="65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" name="Google Shape;139;p21"/>
          <p:cNvSpPr txBox="1"/>
          <p:nvPr/>
        </p:nvSpPr>
        <p:spPr>
          <a:xfrm>
            <a:off x="6455671" y="2739650"/>
            <a:ext cx="24186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latin typeface="Lora"/>
                <a:ea typeface="Lora"/>
                <a:cs typeface="Lora"/>
                <a:sym typeface="Lora"/>
              </a:rPr>
              <a:t>unperturbed ocean surface</a:t>
            </a:r>
            <a:endParaRPr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7263120" y="3565092"/>
            <a:ext cx="12726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latin typeface="Lora"/>
                <a:ea typeface="Lora"/>
                <a:cs typeface="Lora"/>
                <a:sym typeface="Lora"/>
              </a:rPr>
              <a:t>wave height</a:t>
            </a:r>
            <a:endParaRPr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1" name="Google Shape;141;p21"/>
          <p:cNvSpPr txBox="1"/>
          <p:nvPr/>
        </p:nvSpPr>
        <p:spPr>
          <a:xfrm>
            <a:off x="4321625" y="219825"/>
            <a:ext cx="4602600" cy="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latin typeface="Lora"/>
                <a:ea typeface="Lora"/>
                <a:cs typeface="Lora"/>
                <a:sym typeface="Lora"/>
              </a:rPr>
              <a:t>The xyz file is a snapshot of height wave at fixed time</a:t>
            </a:r>
            <a:r>
              <a:rPr lang="it" sz="1800">
                <a:latin typeface="Lora"/>
                <a:ea typeface="Lora"/>
                <a:cs typeface="Lora"/>
                <a:sym typeface="Lora"/>
              </a:rPr>
              <a:t> </a:t>
            </a:r>
            <a:endParaRPr sz="18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42" name="Google Shape;14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5674"/>
            <a:ext cx="4321625" cy="273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825" y="2848575"/>
            <a:ext cx="4602600" cy="2416362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 txBox="1">
            <a:spLocks noGrp="1"/>
          </p:cNvSpPr>
          <p:nvPr>
            <p:ph type="subTitle" idx="4294967295"/>
          </p:nvPr>
        </p:nvSpPr>
        <p:spPr>
          <a:xfrm>
            <a:off x="8917225" y="4788600"/>
            <a:ext cx="2652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Lora"/>
                <a:ea typeface="Lora"/>
                <a:cs typeface="Lora"/>
                <a:sym typeface="Lora"/>
              </a:rPr>
              <a:t>9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5" name="Google Shape;145;p21"/>
          <p:cNvSpPr txBox="1"/>
          <p:nvPr/>
        </p:nvSpPr>
        <p:spPr>
          <a:xfrm>
            <a:off x="3869375" y="4666825"/>
            <a:ext cx="5133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[</a:t>
            </a:r>
            <a:r>
              <a:rPr lang="it" sz="11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m]</a:t>
            </a:r>
            <a:endParaRPr sz="11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6" name="Google Shape;146;p21"/>
          <p:cNvSpPr txBox="1"/>
          <p:nvPr/>
        </p:nvSpPr>
        <p:spPr>
          <a:xfrm>
            <a:off x="3968475" y="2388975"/>
            <a:ext cx="5133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[</a:t>
            </a:r>
            <a:r>
              <a:rPr lang="it" sz="11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m]</a:t>
            </a:r>
            <a:endParaRPr sz="11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1970</Words>
  <Application>Microsoft Macintosh PowerPoint</Application>
  <PresentationFormat>On-screen Show (16:9)</PresentationFormat>
  <Paragraphs>282</Paragraphs>
  <Slides>33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Lora</vt:lpstr>
      <vt:lpstr>Simple Light</vt:lpstr>
      <vt:lpstr>Methods for tsunami detection in Mini-EUSO measurements</vt:lpstr>
      <vt:lpstr>Index</vt:lpstr>
      <vt:lpstr>PowerPoint Presentation</vt:lpstr>
      <vt:lpstr>PowerPoint Presentation</vt:lpstr>
      <vt:lpstr>Tsunami simulation with EasyWave software</vt:lpstr>
      <vt:lpstr>Ocean grid</vt:lpstr>
      <vt:lpstr>We elaborated an algorithm to reduce grids to save up cpu usage</vt:lpstr>
      <vt:lpstr>Earthquake source model</vt:lpstr>
      <vt:lpstr>PowerPoint Presentation</vt:lpstr>
      <vt:lpstr>Mini-EUSO  </vt:lpstr>
      <vt:lpstr>Mini-EUSO  </vt:lpstr>
      <vt:lpstr>Mini-EUSO  </vt:lpstr>
      <vt:lpstr>PowerPoint Presentation</vt:lpstr>
      <vt:lpstr>PowerPoint Presentation</vt:lpstr>
      <vt:lpstr>Mini-EUSO data analysis tool </vt:lpstr>
      <vt:lpstr>Mini-EUSO data analysis tool the c++ script </vt:lpstr>
      <vt:lpstr>Mini-EUSO data analysis tool the python script </vt:lpstr>
      <vt:lpstr>Mini-EUSO data analysis tool the python script </vt:lpstr>
      <vt:lpstr>Mini-EUSO data analysis tool the python script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Thanks for your attention!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Methods for tsunami detection in Mini-EUSO measurements</dc:title>
  <cp:lastModifiedBy>Microsoft Office User</cp:lastModifiedBy>
  <cp:revision>35</cp:revision>
  <dcterms:modified xsi:type="dcterms:W3CDTF">2020-10-29T13:09:23Z</dcterms:modified>
</cp:coreProperties>
</file>