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82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84" r:id="rId26"/>
    <p:sldId id="280" r:id="rId27"/>
    <p:sldId id="283" r:id="rId28"/>
    <p:sldId id="281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5232" autoAdjust="0"/>
  </p:normalViewPr>
  <p:slideViewPr>
    <p:cSldViewPr snapToGrid="0">
      <p:cViewPr varScale="1">
        <p:scale>
          <a:sx n="86" d="100"/>
          <a:sy n="86" d="100"/>
        </p:scale>
        <p:origin x="4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AAC1C-A869-4592-A8B6-70C0827E5B94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D74E-55E7-4016-AB5A-54DDDBF70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62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9D74E-55E7-4016-AB5A-54DDDBF704D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28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808DB-83B7-4363-BB9F-E22FD7CB8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ED48BC-A10B-48CD-BC92-DC45CE9F5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BB3F16-2CFA-45E8-9E18-04DD85FF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3888-EFD9-42B2-A3E8-380BAD10623F}" type="datetime1">
              <a:rPr lang="en-US" smtClean="0"/>
              <a:t>10/17/2019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DE3E3E-930A-490D-BEFD-8CE3930D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BCD958-8B24-4E20-9CB5-91AE941F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66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009A83-94EF-4E81-9925-22009150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E5EDEB-9763-4313-B75B-ACE236212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21415-ABFE-44B4-8532-D0AA1090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A2AF-6402-4E7D-9484-B69882BC7E6A}" type="datetime1">
              <a:rPr lang="en-US" smtClean="0"/>
              <a:t>10/17/2019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57FDCE-6FF3-4361-9F7F-19F732E0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2C9D74-B210-40D4-8BF5-B0CFFEDA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9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7F988C-7E8B-44C1-BFE7-B4189B586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EDB44B-7861-4F0A-B59B-A4982BC8E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BAEF01-7F29-48ED-B4C0-85285C70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0250-AAA9-4B4C-8E5A-B7D41E85F8FE}" type="datetime1">
              <a:rPr lang="en-US" smtClean="0"/>
              <a:t>10/17/2019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DFC540-3D33-4464-A256-E74FB387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60D80B-FA4E-4FDF-861A-4F23E959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05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596D-1B0F-4500-8975-8E134E4441CE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1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B281-A234-436A-9DED-259F24F68CD2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2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B52B-2EF6-4B32-A520-A123D7F60110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9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AD58-5F7D-42B2-8612-9555065B7370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2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2F4E-3363-428B-BA1E-2D7BBE18C249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0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6406-BDB5-4EB9-96D4-ED231C8A1857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6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7F2-9A1B-4FD4-949C-B02C41F9AFB8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4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D01B-B545-4176-B366-CEE04277D09E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0B3CE0-BD6A-4443-A26D-2FB93B05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387B0A-A1EF-4E78-BB99-FAA15A5AF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7EACCE-2251-480F-9DEE-4F9C0071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AE54-5244-4AFC-B1BF-2DE510075FE3}" type="datetime1">
              <a:rPr lang="en-US" smtClean="0"/>
              <a:t>10/17/2019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E91397-5708-40DF-BA6A-DAE8DC5C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9B0042-53C2-4F9F-82F3-442B2837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867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BBB8-9659-4941-812F-89BD36D4E796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86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B9E-D61C-40EF-8E30-B42EA6410CEA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6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5B09-51BA-4B41-8B80-F3021A949742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407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C501-05A3-44EC-BFDE-67757F62FA04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56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13A4-8749-482D-892C-D40251142624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0798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A1FC-BEB4-4C2F-8131-5A6563A2A1DE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24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DC10-9B7C-4887-AB5E-7484D97B6818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85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222-F527-4161-81B0-FAD7DD1B723F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2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FB6B0-6787-4F27-8E75-66B67BE0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365CA4-5FD1-4342-9B8C-5DE9CBFB9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C9CCB4-41B3-46FD-8EA5-246A86EE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9278-2F17-4B61-B8B3-4278E4E3227F}" type="datetime1">
              <a:rPr lang="en-US" smtClean="0"/>
              <a:t>10/17/2019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E7B5E8-1A70-407E-835D-D54D35F3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C3337C-5010-4AB9-B3F4-0843D932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2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84537-2EE4-418F-81F4-E58D9031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3B0B6-A926-46D3-92FC-7893FAFA8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4C7CA4-AB27-4422-8DC4-141C416AB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DBB9D3-7D9F-4FE5-9372-554204CA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A104-03C8-4298-BC55-72F850EFECC1}" type="datetime1">
              <a:rPr lang="en-US" smtClean="0"/>
              <a:t>10/17/2019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6A26DA-DA87-413E-8934-EC484A38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304FF5-5595-49C4-BB37-91D5469A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10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24B68-0F96-4DD8-B4F2-9F435A52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BD83DF-16A8-48BD-8ADA-7E8759821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E0466-6C05-4CA4-B19C-CB8889338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DFCA4C-6B87-4F81-B51A-7A3DA396F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06DA801-AB03-444D-833A-D9B5B31B1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98DC07-DFD1-4B81-8978-5D0AD2BF7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EBDA-1898-41CE-96AC-1E5C54CB8C96}" type="datetime1">
              <a:rPr lang="en-US" smtClean="0"/>
              <a:t>10/17/2019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F954D9B-D2D3-407E-B0BA-F80A13B0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3344F0A-CC80-400C-A5ED-0B95BE90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46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B85C7C-BDAB-4EE8-AB08-890B1B7D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475368F-47D7-4BC5-A394-A2E339E5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BAC6-09FB-4FDE-93F6-9E9A21843F4A}" type="datetime1">
              <a:rPr lang="en-US" smtClean="0"/>
              <a:t>10/17/2019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45DE9-0710-4191-BAC4-767A40A0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27AEDE3-CDCD-41F5-AADC-EEE05C18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69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80241B-A9B3-4A0E-8A4B-18CFAC5A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F6AA-C340-4A8E-8558-F787653F15A7}" type="datetime1">
              <a:rPr lang="en-US" smtClean="0"/>
              <a:t>10/17/2019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9B4D21-3F29-4F12-BA37-A6C3293C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1D4BDE-E32A-4B0F-AD66-434C62B0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21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18A59-A6C4-49FF-B4E3-64291B6A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191B1D-9A6D-4DE2-A6AB-77B66128E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13CB2D-BB2A-4AF8-AD75-321E438E7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876363-34F8-4618-B5F9-A935CA12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0E74-A171-4C3B-B271-AE81355CB531}" type="datetime1">
              <a:rPr lang="en-US" smtClean="0"/>
              <a:t>10/17/2019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1E8A14-0953-4D08-B177-36730F98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0DAA19-40B3-43D0-B0D5-88AEF3C0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82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639A2C-7C3F-4223-BC01-0D444060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0ECE688-36E7-43AE-996E-E7E55C835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5B2064-F15D-499B-8E29-19F4A89E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6EC53F-CD88-4C4C-A312-1C646298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187D-B2FF-4A3F-B910-E3F95EBCB140}" type="datetime1">
              <a:rPr lang="en-US" smtClean="0"/>
              <a:t>10/17/2019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5F7775-C14F-4B76-9546-537BCE5A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72CE73-961A-4D5B-A542-F9066248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42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BA5B878-5866-4169-8490-8A79E763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77BDF2-ECCD-40FB-8DD2-70D6C1E84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48C759-EC83-46DD-BEEE-A1D48D410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D580B-D48C-4501-84D6-D3103A6B4EC3}" type="datetime1">
              <a:rPr lang="en-US" smtClean="0"/>
              <a:t>10/17/2019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69E532-E202-405D-8D31-FB30A28D5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ACF82-6925-4629-8C01-742103959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B003-9537-4416-8C51-0BDFB2D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4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CEE55-5EE9-46B9-B7B2-B5E929F2CBFE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8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C22C798C-8C4B-4194-BCAC-6860F80CE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8" t="6109" r="-1" b="2981"/>
          <a:stretch/>
        </p:blipFill>
        <p:spPr>
          <a:xfrm>
            <a:off x="1" y="17766"/>
            <a:ext cx="12191999" cy="6857990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4645" y="1648511"/>
            <a:ext cx="4569803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Caratterizzazione</a:t>
            </a:r>
            <a:r>
              <a:rPr lang="en-US" sz="3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 di </a:t>
            </a:r>
            <a:r>
              <a:rPr lang="en-US" sz="38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rilevatori</a:t>
            </a:r>
            <a:r>
              <a:rPr lang="en-US" sz="3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 al </a:t>
            </a:r>
            <a:r>
              <a:rPr lang="en-US" sz="38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silicio</a:t>
            </a:r>
            <a:r>
              <a:rPr lang="en-US" sz="3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 ad </a:t>
            </a:r>
            <a:r>
              <a:rPr lang="en-US" sz="38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alta</a:t>
            </a:r>
            <a:r>
              <a:rPr lang="en-US" sz="3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 </a:t>
            </a:r>
            <a:r>
              <a:rPr lang="it-IT" sz="3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risoluzione</a:t>
            </a:r>
            <a:r>
              <a:rPr lang="en-US" sz="3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 </a:t>
            </a:r>
            <a:r>
              <a:rPr lang="en-US" sz="38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temporale</a:t>
            </a:r>
            <a:endParaRPr lang="en-US" sz="3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1760" y="4492950"/>
            <a:ext cx="4573037" cy="109689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Candidato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:</a:t>
            </a:r>
            <a:r>
              <a:rPr lang="en-US" sz="2000" dirty="0"/>
              <a:t> Giulia Gioachin</a:t>
            </a:r>
          </a:p>
          <a:p>
            <a:pPr>
              <a:lnSpc>
                <a:spcPct val="90000"/>
              </a:lnSpc>
            </a:pPr>
            <a:r>
              <a:rPr lang="en-US" sz="20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Relatore</a:t>
            </a:r>
            <a:r>
              <a:rPr lang="en-US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: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r>
              <a:rPr lang="en-US" sz="2000" dirty="0"/>
              <a:t>Prof. Riccardo </a:t>
            </a:r>
            <a:r>
              <a:rPr lang="en-US" sz="2000" dirty="0" err="1"/>
              <a:t>Bellan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Co-</a:t>
            </a:r>
            <a:r>
              <a:rPr lang="en-US" sz="20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relatore</a:t>
            </a:r>
            <a:r>
              <a:rPr lang="en-US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:</a:t>
            </a:r>
            <a:r>
              <a:rPr lang="en-US" sz="2000" dirty="0"/>
              <a:t> Dr. </a:t>
            </a:r>
            <a:r>
              <a:rPr lang="en-US" sz="2000" dirty="0" err="1"/>
              <a:t>Nicolò</a:t>
            </a:r>
            <a:r>
              <a:rPr lang="en-US" sz="2000" dirty="0"/>
              <a:t> </a:t>
            </a:r>
            <a:r>
              <a:rPr lang="en-US" sz="2000" dirty="0" err="1"/>
              <a:t>Cartiglia</a:t>
            </a:r>
            <a:endParaRPr lang="en-US" sz="2000" dirty="0"/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C7218E81-ED6B-46DD-A0A4-F268112A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2401" y="6041362"/>
            <a:ext cx="402149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Anno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accademico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2018/19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B0BE5EA-D1AA-4E18-BA57-05CF7B8A720B}"/>
              </a:ext>
            </a:extLst>
          </p:cNvPr>
          <p:cNvSpPr/>
          <p:nvPr/>
        </p:nvSpPr>
        <p:spPr>
          <a:xfrm>
            <a:off x="1206586" y="476249"/>
            <a:ext cx="8007178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7A07B3F5-1679-42FE-B285-D3BA59186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81" y="8269"/>
            <a:ext cx="1350754" cy="900502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C6A774B3-1DAD-499E-A305-DD60C53D5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385" y="2720"/>
            <a:ext cx="897584" cy="89758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4F58F9A2-475F-4417-981E-06FC84AE0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699" y="-4068"/>
            <a:ext cx="878218" cy="878218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6048EF89-2281-4B8F-BD4C-0C15E53EE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0212" y="-3458"/>
            <a:ext cx="886486" cy="88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C951E0-700C-42C7-91E4-23419CACE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1133"/>
            <a:ext cx="10515600" cy="5315829"/>
          </a:xfrm>
        </p:spPr>
        <p:txBody>
          <a:bodyPr/>
          <a:lstStyle/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Transient Current Technique</a:t>
            </a:r>
            <a:r>
              <a:rPr lang="en-US" sz="2400" dirty="0"/>
              <a:t> (TCT) permette di simulare la risposta del rilevatore attraversato da una particella e di studiare l’effetto del drogaggio dello strato di Guadagno sulla carica raccolta.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DC442DF-1BD9-4D46-BDDA-2B39B417F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68" y="2582454"/>
            <a:ext cx="1835955" cy="228064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84D731D-951A-4626-8015-D92C9C369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826" y="2582455"/>
            <a:ext cx="3064401" cy="2280649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7590FEBE-99A5-4F2B-8E27-37E6A8EA8170}"/>
              </a:ext>
            </a:extLst>
          </p:cNvPr>
          <p:cNvSpPr/>
          <p:nvPr/>
        </p:nvSpPr>
        <p:spPr>
          <a:xfrm>
            <a:off x="838200" y="4925804"/>
            <a:ext cx="7655351" cy="125115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un rilevatore viene esposto ad un segnale indotto da un raggio laser e se ne studia la risposta.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1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/>
              <a:t>simula il passaggio di una MIP </a:t>
            </a:r>
            <a:r>
              <a:rPr lang="it-IT" sz="2400" dirty="0"/>
              <a:t>e misura la carica raccolta dal detector.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BFFEE0-2082-45B0-A63C-FC9D9571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579" y="3254706"/>
            <a:ext cx="2214842" cy="3216794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4E0566-27D5-4E49-8FBB-8D03742A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10</a:t>
            </a:fld>
            <a:endParaRPr lang="it-IT"/>
          </a:p>
        </p:txBody>
      </p:sp>
      <p:sp>
        <p:nvSpPr>
          <p:cNvPr id="8" name="Titolo 6">
            <a:extLst>
              <a:ext uri="{FF2B5EF4-FFF2-40B4-BE49-F238E27FC236}">
                <a16:creationId xmlns:a16="http://schemas.microsoft.com/office/drawing/2014/main" id="{0E590C2F-F700-4348-8A2D-2E64A14512D0}"/>
              </a:ext>
            </a:extLst>
          </p:cNvPr>
          <p:cNvSpPr txBox="1">
            <a:spLocks/>
          </p:cNvSpPr>
          <p:nvPr/>
        </p:nvSpPr>
        <p:spPr>
          <a:xfrm>
            <a:off x="2222371" y="127647"/>
            <a:ext cx="7265316" cy="10474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solidFill>
                  <a:schemeClr val="tx1"/>
                </a:solidFill>
              </a:rPr>
              <a:t>Analisi alla TCT</a:t>
            </a:r>
          </a:p>
        </p:txBody>
      </p:sp>
    </p:spTree>
    <p:extLst>
      <p:ext uri="{BB962C8B-B14F-4D97-AF65-F5344CB8AC3E}">
        <p14:creationId xmlns:p14="http://schemas.microsoft.com/office/powerpoint/2010/main" val="134434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B5F375-F530-4D6C-8985-F8F1605C7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Ho fatto misure di C(V) per:</a:t>
            </a:r>
          </a:p>
          <a:p>
            <a:r>
              <a:rPr lang="it-IT" sz="2400" dirty="0"/>
              <a:t>La terza produzione di sensori Ultra Fast Silicon Detector prodotti da Fondazione Bruno Kessler (FBK), UFSD3</a:t>
            </a:r>
          </a:p>
          <a:p>
            <a:r>
              <a:rPr lang="it-IT" sz="2400" dirty="0"/>
              <a:t>Sensori Ultra Fast Silicon Detector prodotti da Hamamatsu (HPK), Type 3.1 e Type 3.2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Inoltre ho svolto misure alla TCT per i sensori HPK Type 3.1 e 3.2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C25C725-802C-488B-9697-7BA7C7AB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Sensori analizzati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835B8C-6EF1-46A4-BFE5-1297A7D2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15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2D8291-626B-4E2B-8D45-64868D72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 misure C(V) sono state eseguite su 16 sensori di geometria 2x2 </a:t>
            </a:r>
            <a:r>
              <a:rPr lang="it-IT" sz="2400" dirty="0" err="1"/>
              <a:t>pad</a:t>
            </a:r>
            <a:r>
              <a:rPr lang="it-IT" sz="2400" dirty="0"/>
              <a:t>, per 4 diversi wafer (W1, W2, W3, W4)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2705A90-2922-49F2-B811-55B55BE6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FBK UFSD 3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F952CF-92FE-45A8-920F-B9370B67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689" y="2598450"/>
            <a:ext cx="6090622" cy="371345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840380A-00E8-4819-96FE-F3DC4EBD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14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2D8291-626B-4E2B-8D45-64868D72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 misure C(V) sono state eseguite su 16 sensori di geometria 2x2 </a:t>
            </a:r>
            <a:r>
              <a:rPr lang="it-IT" sz="2400" dirty="0" err="1"/>
              <a:t>pad</a:t>
            </a:r>
            <a:r>
              <a:rPr lang="it-IT" sz="2400" dirty="0"/>
              <a:t>, per 4 diversi wafer (W1, W2, W3, W4)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2705A90-2922-49F2-B811-55B55BE6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FBK UFSD 3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F952CF-92FE-45A8-920F-B9370B67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3" y="2615410"/>
            <a:ext cx="4545907" cy="2771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C1F793E9-8B70-4A27-9C01-E19A162CEF31}"/>
                  </a:ext>
                </a:extLst>
              </p:cNvPr>
              <p:cNvSpPr/>
              <p:nvPr/>
            </p:nvSpPr>
            <p:spPr>
              <a:xfrm>
                <a:off x="1663795" y="5499114"/>
                <a:ext cx="4031583" cy="130381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Disuniformità</a:t>
                </a:r>
                <a:r>
                  <a:rPr lang="it-I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it-IT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𝐺𝐿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∗100</m:t>
                    </m:r>
                  </m:oMath>
                </a14:m>
                <a:r>
                  <a:rPr lang="it-IT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it-IT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it-IT" dirty="0"/>
                  <a:t>Una differenza di 0.46 V nella tensione di svuotamento, implica </a:t>
                </a:r>
                <a:r>
                  <a:rPr lang="it-IT" dirty="0">
                    <a:latin typeface="Calibri" panose="020F0502020204030204" pitchFamily="34" charset="0"/>
                    <a:cs typeface="Calibri" panose="020F0502020204030204" pitchFamily="34" charset="0"/>
                  </a:rPr>
                  <a:t>~ 2% di </a:t>
                </a:r>
                <a:r>
                  <a:rPr lang="it-IT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disuniformità</a:t>
                </a:r>
                <a:endParaRPr lang="it-IT" dirty="0"/>
              </a:p>
            </p:txBody>
          </p:sp>
        </mc:Choice>
        <mc:Fallback xmlns="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C1F793E9-8B70-4A27-9C01-E19A162CE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795" y="5499114"/>
                <a:ext cx="4031583" cy="1303815"/>
              </a:xfrm>
              <a:prstGeom prst="roundRect">
                <a:avLst/>
              </a:prstGeom>
              <a:blipFill>
                <a:blip r:embed="rId3"/>
                <a:stretch>
                  <a:fillRect b="-87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lh4.googleusercontent.com/Ot_aOjhs_fXvGeDNAPdiAmNTLw-pITQS6Y4GOO0SjXWbUJBxQcPG53E6_IMthY8NJNfPK6EwDP_B-IrPGs_mdkkdoqIvxU5d7hWIQdIW_Xn8dtAu8emXHmAEQXowpg">
            <a:extLst>
              <a:ext uri="{FF2B5EF4-FFF2-40B4-BE49-F238E27FC236}">
                <a16:creationId xmlns:a16="http://schemas.microsoft.com/office/drawing/2014/main" id="{36AB2F52-4333-40B4-B5BD-E1EA05B67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00" y="2482528"/>
            <a:ext cx="6284097" cy="38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840380A-00E8-4819-96FE-F3DC4EBD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13</a:t>
            </a:fld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5079165F-9D06-4CCC-B9DB-269945444824}"/>
              </a:ext>
            </a:extLst>
          </p:cNvPr>
          <p:cNvSpPr/>
          <p:nvPr/>
        </p:nvSpPr>
        <p:spPr>
          <a:xfrm>
            <a:off x="1864312" y="4172505"/>
            <a:ext cx="905522" cy="9410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4BD3247-7BF9-4A41-9D74-46549F01AA8B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2769834" y="4643022"/>
            <a:ext cx="450097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88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p4jb1UNAUizy1Xo-ggT54JCIMUf78A_HtK5UQtP4nQXVavvtipdmILMQF80DIlCBbX1BgyrUliIByAkeuCjK-jBiVCXysbBE0ru88EqSzPHIXemH3rzOIDRgmD57tw">
            <a:extLst>
              <a:ext uri="{FF2B5EF4-FFF2-40B4-BE49-F238E27FC236}">
                <a16:creationId xmlns:a16="http://schemas.microsoft.com/office/drawing/2014/main" id="{35BBC4A7-286F-400C-845A-0E45E17687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6" y="1782967"/>
            <a:ext cx="6222211" cy="351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S4TIPsweIUkF2w9O353CkwvbCxdtmH0XaL1XZf6hfcHW5fN3sjNHGvBVItf7bZfShPuzePdg8b0tUPANkwlFpmD3ftPK_HTnIMQjTenklGItYDzVTrIFa3SNmqd5nw">
            <a:extLst>
              <a:ext uri="{FF2B5EF4-FFF2-40B4-BE49-F238E27FC236}">
                <a16:creationId xmlns:a16="http://schemas.microsoft.com/office/drawing/2014/main" id="{99C5CE92-2BE7-496A-8557-53D01BE5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03" y="2299612"/>
            <a:ext cx="4616613" cy="40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DE240098-9D3A-4C17-BE8A-7C49653684E2}"/>
              </a:ext>
            </a:extLst>
          </p:cNvPr>
          <p:cNvSpPr/>
          <p:nvPr/>
        </p:nvSpPr>
        <p:spPr>
          <a:xfrm>
            <a:off x="8342721" y="466100"/>
            <a:ext cx="2356701" cy="13192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Zona periferica in alto è quella maggiormente drogata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B94819C8-276E-4D5E-8D5D-144CB8ECF26D}"/>
              </a:ext>
            </a:extLst>
          </p:cNvPr>
          <p:cNvSpPr/>
          <p:nvPr/>
        </p:nvSpPr>
        <p:spPr>
          <a:xfrm>
            <a:off x="8399281" y="2469822"/>
            <a:ext cx="2215299" cy="5938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F9482D4-E45E-414B-AD9A-2E4A3041846D}"/>
              </a:ext>
            </a:extLst>
          </p:cNvPr>
          <p:cNvCxnSpPr/>
          <p:nvPr/>
        </p:nvCxnSpPr>
        <p:spPr>
          <a:xfrm>
            <a:off x="9511645" y="1828799"/>
            <a:ext cx="0" cy="59388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C79145-86CA-4493-B921-4312EC50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469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n53BdCMo7Cf5MO-lErzQGoIqsfry7RqT12FL5qfLo2dT5rLq9uGOVw2OixwgqeOP-Z8L5eyaPRRaXl1_jy8D5PVgrihgM7y-wQSIsS7SDSAuGbZyN_4qPZhsBD3Y9g">
            <a:extLst>
              <a:ext uri="{FF2B5EF4-FFF2-40B4-BE49-F238E27FC236}">
                <a16:creationId xmlns:a16="http://schemas.microsoft.com/office/drawing/2014/main" id="{A75F3EB5-566D-4ECF-8D88-7FA4B7B38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21" y="2610811"/>
            <a:ext cx="6052597" cy="384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466DAF5-D722-401C-883C-B5A4A05F1FFD}"/>
              </a:ext>
            </a:extLst>
          </p:cNvPr>
          <p:cNvSpPr/>
          <p:nvPr/>
        </p:nvSpPr>
        <p:spPr>
          <a:xfrm>
            <a:off x="5441821" y="518475"/>
            <a:ext cx="6052597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Valori delle tensioni di svuotamento del gain </a:t>
            </a:r>
            <a:r>
              <a:rPr lang="it-IT" dirty="0" err="1"/>
              <a:t>layer</a:t>
            </a:r>
            <a:r>
              <a:rPr lang="it-IT" dirty="0"/>
              <a:t> dei 4 wafer testati.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la </a:t>
            </a:r>
            <a:r>
              <a:rPr lang="it-IT" b="1" dirty="0" err="1"/>
              <a:t>disuniformità</a:t>
            </a:r>
            <a:r>
              <a:rPr lang="it-IT" dirty="0"/>
              <a:t> </a:t>
            </a:r>
            <a:r>
              <a:rPr lang="it-IT" b="1" dirty="0"/>
              <a:t>all’interno del wafer </a:t>
            </a:r>
            <a:r>
              <a:rPr lang="it-IT" dirty="0"/>
              <a:t>è di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</a:t>
            </a:r>
            <a:r>
              <a:rPr lang="it-IT" dirty="0"/>
              <a:t>2% per ognuno di essi (esclusi i sensori molto drogati).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C4B507C3-D348-4688-98B7-B6DBEE4FD36E}"/>
              </a:ext>
            </a:extLst>
          </p:cNvPr>
          <p:cNvSpPr/>
          <p:nvPr/>
        </p:nvSpPr>
        <p:spPr>
          <a:xfrm>
            <a:off x="496816" y="3942481"/>
            <a:ext cx="4817097" cy="14281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Per i wafer 3 e 4 (che possiedono la stessa dose di guadagno) ho misurato la </a:t>
            </a:r>
            <a:r>
              <a:rPr lang="it-IT" b="1" dirty="0" err="1"/>
              <a:t>disuniformità</a:t>
            </a:r>
            <a:r>
              <a:rPr lang="it-IT" b="1" dirty="0"/>
              <a:t> tra i wafer</a:t>
            </a:r>
            <a:r>
              <a:rPr lang="it-IT" dirty="0"/>
              <a:t>            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</a:t>
            </a:r>
            <a:r>
              <a:rPr lang="it-IT" dirty="0"/>
              <a:t>2.5%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Segnaposto contenuto 11">
                <a:extLst>
                  <a:ext uri="{FF2B5EF4-FFF2-40B4-BE49-F238E27FC236}">
                    <a16:creationId xmlns:a16="http://schemas.microsoft.com/office/drawing/2014/main" id="{DD931705-00D8-4CDB-A703-B63279CE6B0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1571362"/>
                  </p:ext>
                </p:extLst>
              </p:nvPr>
            </p:nvGraphicFramePr>
            <p:xfrm>
              <a:off x="345673" y="518475"/>
              <a:ext cx="4968240" cy="1828800"/>
            </p:xfrm>
            <a:graphic>
              <a:graphicData uri="http://schemas.openxmlformats.org/drawingml/2006/table">
                <a:tbl>
                  <a:tblPr/>
                  <a:tblGrid>
                    <a:gridCol w="2484120">
                      <a:extLst>
                        <a:ext uri="{9D8B030D-6E8A-4147-A177-3AD203B41FA5}">
                          <a16:colId xmlns:a16="http://schemas.microsoft.com/office/drawing/2014/main" val="68491065"/>
                        </a:ext>
                      </a:extLst>
                    </a:gridCol>
                    <a:gridCol w="2484120">
                      <a:extLst>
                        <a:ext uri="{9D8B030D-6E8A-4147-A177-3AD203B41FA5}">
                          <a16:colId xmlns:a16="http://schemas.microsoft.com/office/drawing/2014/main" val="808848682"/>
                        </a:ext>
                      </a:extLst>
                    </a:gridCol>
                  </a:tblGrid>
                  <a:tr h="17780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Wafer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it-IT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∆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𝑮𝑳</m:t>
                                  </m:r>
                                </m:sub>
                              </m:sSub>
                            </m:oMath>
                          </a14:m>
                          <a:endParaRPr lang="it-IT" b="1" dirty="0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5717244"/>
                      </a:ext>
                    </a:extLst>
                  </a:tr>
                  <a:tr h="17780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0.46 V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6991814"/>
                      </a:ext>
                    </a:extLst>
                  </a:tr>
                  <a:tr h="17780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 V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8610419"/>
                      </a:ext>
                    </a:extLst>
                  </a:tr>
                  <a:tr h="17780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0.48 V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0397989"/>
                      </a:ext>
                    </a:extLst>
                  </a:tr>
                  <a:tr h="17780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 V</a:t>
                          </a:r>
                          <a:endParaRPr lang="it-IT" dirty="0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082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Segnaposto contenuto 11">
                <a:extLst>
                  <a:ext uri="{FF2B5EF4-FFF2-40B4-BE49-F238E27FC236}">
                    <a16:creationId xmlns:a16="http://schemas.microsoft.com/office/drawing/2014/main" id="{DD931705-00D8-4CDB-A703-B63279CE6B0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1571362"/>
                  </p:ext>
                </p:extLst>
              </p:nvPr>
            </p:nvGraphicFramePr>
            <p:xfrm>
              <a:off x="345673" y="518475"/>
              <a:ext cx="4968240" cy="1828800"/>
            </p:xfrm>
            <a:graphic>
              <a:graphicData uri="http://schemas.openxmlformats.org/drawingml/2006/table">
                <a:tbl>
                  <a:tblPr/>
                  <a:tblGrid>
                    <a:gridCol w="2484120">
                      <a:extLst>
                        <a:ext uri="{9D8B030D-6E8A-4147-A177-3AD203B41FA5}">
                          <a16:colId xmlns:a16="http://schemas.microsoft.com/office/drawing/2014/main" val="68491065"/>
                        </a:ext>
                      </a:extLst>
                    </a:gridCol>
                    <a:gridCol w="2484120">
                      <a:extLst>
                        <a:ext uri="{9D8B030D-6E8A-4147-A177-3AD203B41FA5}">
                          <a16:colId xmlns:a16="http://schemas.microsoft.com/office/drawing/2014/main" val="80884868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Wafer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45" t="-6667" r="-980" b="-4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571724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0.46 V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69918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 V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86104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0.48 V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03979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 V</a:t>
                          </a:r>
                          <a:endParaRPr lang="it-IT" dirty="0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0826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3">
            <a:extLst>
              <a:ext uri="{FF2B5EF4-FFF2-40B4-BE49-F238E27FC236}">
                <a16:creationId xmlns:a16="http://schemas.microsoft.com/office/drawing/2014/main" id="{0DA50AB6-60B5-48E9-9186-304DC8889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56" y="5192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5A72FEF7-F34C-4933-9061-5F75588A397F}"/>
              </a:ext>
            </a:extLst>
          </p:cNvPr>
          <p:cNvCxnSpPr/>
          <p:nvPr/>
        </p:nvCxnSpPr>
        <p:spPr>
          <a:xfrm>
            <a:off x="2605000" y="4956851"/>
            <a:ext cx="537328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B270AF1-D28F-4D2B-800E-027014BF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72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2DDAC7-8AA4-4917-A730-6672C832E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Sono state eseguite misure di C(V) per 16 sensori single pad di 5 wafer diversi.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0C5BC94-25A2-49B3-B751-1086582E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HPK Type 3.2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4">
                <a:extLst>
                  <a:ext uri="{FF2B5EF4-FFF2-40B4-BE49-F238E27FC236}">
                    <a16:creationId xmlns:a16="http://schemas.microsoft.com/office/drawing/2014/main" id="{EA4EE773-9E48-4355-967A-0148997BF5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001021"/>
                  </p:ext>
                </p:extLst>
              </p:nvPr>
            </p:nvGraphicFramePr>
            <p:xfrm>
              <a:off x="838200" y="2331720"/>
              <a:ext cx="4827310" cy="2194560"/>
            </p:xfrm>
            <a:graphic>
              <a:graphicData uri="http://schemas.openxmlformats.org/drawingml/2006/table">
                <a:tbl>
                  <a:tblPr/>
                  <a:tblGrid>
                    <a:gridCol w="2413655">
                      <a:extLst>
                        <a:ext uri="{9D8B030D-6E8A-4147-A177-3AD203B41FA5}">
                          <a16:colId xmlns:a16="http://schemas.microsoft.com/office/drawing/2014/main" val="245219729"/>
                        </a:ext>
                      </a:extLst>
                    </a:gridCol>
                    <a:gridCol w="2413655">
                      <a:extLst>
                        <a:ext uri="{9D8B030D-6E8A-4147-A177-3AD203B41FA5}">
                          <a16:colId xmlns:a16="http://schemas.microsoft.com/office/drawing/2014/main" val="1653230634"/>
                        </a:ext>
                      </a:extLst>
                    </a:gridCol>
                  </a:tblGrid>
                  <a:tr h="305821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Wafer</a:t>
                          </a:r>
                          <a:endParaRPr lang="it-IT" dirty="0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it-IT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∆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𝑮𝑳</m:t>
                                  </m:r>
                                </m:sub>
                              </m:sSub>
                            </m:oMath>
                          </a14:m>
                          <a:endParaRPr lang="it-IT" b="1" dirty="0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413376"/>
                      </a:ext>
                    </a:extLst>
                  </a:tr>
                  <a:tr h="305821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0.16 V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2266449"/>
                      </a:ext>
                    </a:extLst>
                  </a:tr>
                  <a:tr h="305821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0.48 V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6684"/>
                      </a:ext>
                    </a:extLst>
                  </a:tr>
                  <a:tr h="305821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0.56 V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6630748"/>
                      </a:ext>
                    </a:extLst>
                  </a:tr>
                  <a:tr h="305821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0.36 V</a:t>
                          </a:r>
                          <a:endParaRPr lang="it-IT" dirty="0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017354"/>
                      </a:ext>
                    </a:extLst>
                  </a:tr>
                  <a:tr h="305821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0.26 V</a:t>
                          </a:r>
                          <a:endParaRPr lang="it-IT" dirty="0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7161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4">
                <a:extLst>
                  <a:ext uri="{FF2B5EF4-FFF2-40B4-BE49-F238E27FC236}">
                    <a16:creationId xmlns:a16="http://schemas.microsoft.com/office/drawing/2014/main" id="{EA4EE773-9E48-4355-967A-0148997BF5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001021"/>
                  </p:ext>
                </p:extLst>
              </p:nvPr>
            </p:nvGraphicFramePr>
            <p:xfrm>
              <a:off x="838200" y="2331720"/>
              <a:ext cx="4827310" cy="2194560"/>
            </p:xfrm>
            <a:graphic>
              <a:graphicData uri="http://schemas.openxmlformats.org/drawingml/2006/table">
                <a:tbl>
                  <a:tblPr/>
                  <a:tblGrid>
                    <a:gridCol w="2413655">
                      <a:extLst>
                        <a:ext uri="{9D8B030D-6E8A-4147-A177-3AD203B41FA5}">
                          <a16:colId xmlns:a16="http://schemas.microsoft.com/office/drawing/2014/main" val="245219729"/>
                        </a:ext>
                      </a:extLst>
                    </a:gridCol>
                    <a:gridCol w="2413655">
                      <a:extLst>
                        <a:ext uri="{9D8B030D-6E8A-4147-A177-3AD203B41FA5}">
                          <a16:colId xmlns:a16="http://schemas.microsoft.com/office/drawing/2014/main" val="165323063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Wafer</a:t>
                          </a:r>
                          <a:endParaRPr lang="it-IT" dirty="0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05" t="-6667" r="-1010" b="-5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4133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0.16 V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22664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0.48 V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6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0.56 V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66307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0.36 V</a:t>
                          </a:r>
                          <a:endParaRPr lang="it-IT" dirty="0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0173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</a:t>
                          </a:r>
                          <a:endParaRPr lang="it-IT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0.26 V</a:t>
                          </a:r>
                          <a:endParaRPr lang="it-IT" dirty="0"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7161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1">
            <a:extLst>
              <a:ext uri="{FF2B5EF4-FFF2-40B4-BE49-F238E27FC236}">
                <a16:creationId xmlns:a16="http://schemas.microsoft.com/office/drawing/2014/main" id="{083F028F-70B6-4C9C-98A4-993478948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29035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C35A171-D8CD-4684-9ACE-16DD1033BFBE}"/>
              </a:ext>
            </a:extLst>
          </p:cNvPr>
          <p:cNvSpPr/>
          <p:nvPr/>
        </p:nvSpPr>
        <p:spPr>
          <a:xfrm>
            <a:off x="1233394" y="4789823"/>
            <a:ext cx="4119029" cy="11445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</a:t>
            </a:r>
            <a:r>
              <a:rPr lang="it-IT" b="1" dirty="0" err="1"/>
              <a:t>disuniformità</a:t>
            </a:r>
            <a:r>
              <a:rPr lang="it-IT" b="1" dirty="0"/>
              <a:t> all’interno dei singoli wafer </a:t>
            </a:r>
            <a:r>
              <a:rPr lang="it-IT" dirty="0"/>
              <a:t>è compresa tra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0.3</a:t>
            </a:r>
            <a:r>
              <a:rPr lang="it-IT" dirty="0"/>
              <a:t>% 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1%</a:t>
            </a:r>
            <a:r>
              <a:rPr lang="it-IT" dirty="0"/>
              <a:t>. </a:t>
            </a:r>
          </a:p>
        </p:txBody>
      </p:sp>
      <p:pic>
        <p:nvPicPr>
          <p:cNvPr id="4099" name="Picture 3" descr="https://lh4.googleusercontent.com/MsTtS8hhsK1sAj7fNY4UnAj8rtNGk73qFUOfurB1gFSUvfWYxND0rROGW-SirfPRV-azodmegGyIcK5_PgIDEXNMLNX5Q_dh3mddHO_Ea2sfM0pKe80taERLBTG_nQ">
            <a:extLst>
              <a:ext uri="{FF2B5EF4-FFF2-40B4-BE49-F238E27FC236}">
                <a16:creationId xmlns:a16="http://schemas.microsoft.com/office/drawing/2014/main" id="{5A9C0977-A62A-460C-B0EF-F0F19A5A8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06" y="2331720"/>
            <a:ext cx="6001377" cy="34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B003E53-D8AF-4F3E-A94E-42C2201BE7F9}"/>
              </a:ext>
            </a:extLst>
          </p:cNvPr>
          <p:cNvSpPr/>
          <p:nvPr/>
        </p:nvSpPr>
        <p:spPr>
          <a:xfrm>
            <a:off x="6513070" y="5778191"/>
            <a:ext cx="4445536" cy="9204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/>
              <a:t>Facendo il </a:t>
            </a:r>
            <a:r>
              <a:rPr lang="it-IT" b="1" dirty="0"/>
              <a:t>paragone tra i 5 wafer</a:t>
            </a:r>
            <a:r>
              <a:rPr lang="it-IT" dirty="0"/>
              <a:t>, ho trovato una </a:t>
            </a:r>
            <a:r>
              <a:rPr lang="it-IT" b="1" dirty="0" err="1"/>
              <a:t>disuniformità</a:t>
            </a:r>
            <a:r>
              <a:rPr lang="it-IT" b="1" dirty="0"/>
              <a:t> </a:t>
            </a:r>
            <a:r>
              <a:rPr lang="it-IT" dirty="0"/>
              <a:t>del guadagno è di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1.26</a:t>
            </a:r>
            <a:r>
              <a:rPr lang="it-IT" dirty="0"/>
              <a:t>%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FAEE11B-E92A-48E4-AB6B-0262D2D3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68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BB453C-6F52-43E7-99D3-4B03D42D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600" cy="5032376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/>
              <a:t>Per la seguente produzione, ho eseguito le misure di C(V) per diverse geometrie: sensori single pad, sensori 2x2 pad e sensori 4x24 pad.</a:t>
            </a:r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2BE2B23-5318-46CF-9162-528AC024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HPK Type 3.1</a:t>
            </a:r>
          </a:p>
        </p:txBody>
      </p:sp>
      <p:pic>
        <p:nvPicPr>
          <p:cNvPr id="1026" name="Picture 2" descr="https://lh4.googleusercontent.com/kKIqM1Li6yo62n021sr1pp9DDoEmfiR3PAuQnIbHqpSODTXJtApWvWO8s9B98vM3stizyIEyxW1W2vRtEp2tZ-KXpdGmOSLNEpVEeHC0FUUaSAEY7fYD0ZwtAhseqw">
            <a:extLst>
              <a:ext uri="{FF2B5EF4-FFF2-40B4-BE49-F238E27FC236}">
                <a16:creationId xmlns:a16="http://schemas.microsoft.com/office/drawing/2014/main" id="{376BA2D8-6C36-45EB-B5F3-099E3911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23" y="2809809"/>
            <a:ext cx="3565863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A423771C-6151-4BF5-8822-245D567581C4}"/>
              </a:ext>
            </a:extLst>
          </p:cNvPr>
          <p:cNvSpPr/>
          <p:nvPr/>
        </p:nvSpPr>
        <p:spPr>
          <a:xfrm>
            <a:off x="6494184" y="3241037"/>
            <a:ext cx="1244338" cy="707011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Sensori single pad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79EDACC-AF2C-4D01-B4D7-60C7C7F82B2F}"/>
              </a:ext>
            </a:extLst>
          </p:cNvPr>
          <p:cNvSpPr/>
          <p:nvPr/>
        </p:nvSpPr>
        <p:spPr>
          <a:xfrm>
            <a:off x="6494184" y="4166042"/>
            <a:ext cx="1244338" cy="707011"/>
          </a:xfrm>
          <a:prstGeom prst="round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Sensori 4x24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376005C-EF28-4F95-A090-5A0E139C6C64}"/>
              </a:ext>
            </a:extLst>
          </p:cNvPr>
          <p:cNvSpPr/>
          <p:nvPr/>
        </p:nvSpPr>
        <p:spPr>
          <a:xfrm>
            <a:off x="6494184" y="5007989"/>
            <a:ext cx="1244338" cy="707011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Sensori 2x2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1A6288-10CD-4654-A7ED-6C6AB70A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08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FA0CD46-1021-495B-96DD-81B0B979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342" y="252004"/>
            <a:ext cx="7265316" cy="1047466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Single pad </a:t>
            </a:r>
          </a:p>
        </p:txBody>
      </p:sp>
      <p:pic>
        <p:nvPicPr>
          <p:cNvPr id="2050" name="Picture 2" descr="https://lh5.googleusercontent.com/VXu2ZDlP4QqQcaW7_L3YcJ2izqs5o8qCVmK94shy_0S_Lufr4cci7SinLWAAMWxqcLZ3OaG2y0BSphErG0K81Qks-tQ1JPX2DzzQDb0NgwflTOVK74ixv-n6BswUBg">
            <a:extLst>
              <a:ext uri="{FF2B5EF4-FFF2-40B4-BE49-F238E27FC236}">
                <a16:creationId xmlns:a16="http://schemas.microsoft.com/office/drawing/2014/main" id="{2DAA07D9-2720-47A9-8E79-68FBECEDE5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34" y="1456744"/>
            <a:ext cx="6580086" cy="34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17E2C1F-ECF0-4740-9F67-CB3562BCAAA9}"/>
              </a:ext>
            </a:extLst>
          </p:cNvPr>
          <p:cNvSpPr/>
          <p:nvPr/>
        </p:nvSpPr>
        <p:spPr>
          <a:xfrm>
            <a:off x="1193861" y="4236248"/>
            <a:ext cx="3312257" cy="1273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</a:t>
            </a:r>
            <a:r>
              <a:rPr lang="it-IT" b="1" dirty="0" err="1"/>
              <a:t>disuniformità</a:t>
            </a:r>
            <a:r>
              <a:rPr lang="it-IT" b="1" dirty="0"/>
              <a:t> all’interno dei singoli wafer</a:t>
            </a:r>
            <a:r>
              <a:rPr lang="it-IT" dirty="0"/>
              <a:t> è compresa tra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0.5</a:t>
            </a:r>
            <a:r>
              <a:rPr lang="it-IT" dirty="0"/>
              <a:t>% 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1%</a:t>
            </a:r>
            <a:r>
              <a:rPr lang="it-IT" dirty="0"/>
              <a:t>. 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C804AD0-8C34-4B96-B8C8-B294BFC9DCBB}"/>
              </a:ext>
            </a:extLst>
          </p:cNvPr>
          <p:cNvSpPr/>
          <p:nvPr/>
        </p:nvSpPr>
        <p:spPr>
          <a:xfrm>
            <a:off x="6956982" y="5030254"/>
            <a:ext cx="4110086" cy="9204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/>
              <a:t>Il </a:t>
            </a:r>
            <a:r>
              <a:rPr lang="it-IT" b="1" dirty="0"/>
              <a:t>paragone tra i 5 wafer </a:t>
            </a:r>
            <a:r>
              <a:rPr lang="it-IT" dirty="0"/>
              <a:t>mostrare una </a:t>
            </a:r>
            <a:r>
              <a:rPr lang="it-IT" b="1" dirty="0" err="1"/>
              <a:t>disuniformità</a:t>
            </a:r>
            <a:r>
              <a:rPr lang="it-IT" b="1" dirty="0"/>
              <a:t> </a:t>
            </a:r>
            <a:r>
              <a:rPr lang="it-IT" dirty="0"/>
              <a:t>del guadagno è di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2.7</a:t>
            </a:r>
            <a:r>
              <a:rPr lang="it-IT" dirty="0"/>
              <a:t>%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">
                <a:extLst>
                  <a:ext uri="{FF2B5EF4-FFF2-40B4-BE49-F238E27FC236}">
                    <a16:creationId xmlns:a16="http://schemas.microsoft.com/office/drawing/2014/main" id="{7EAC636D-0F26-42E7-A6A3-46E1267075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473605"/>
                  </p:ext>
                </p:extLst>
              </p:nvPr>
            </p:nvGraphicFramePr>
            <p:xfrm>
              <a:off x="620551" y="1699309"/>
              <a:ext cx="4458878" cy="219581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229439">
                      <a:extLst>
                        <a:ext uri="{9D8B030D-6E8A-4147-A177-3AD203B41FA5}">
                          <a16:colId xmlns:a16="http://schemas.microsoft.com/office/drawing/2014/main" val="1166054491"/>
                        </a:ext>
                      </a:extLst>
                    </a:gridCol>
                    <a:gridCol w="2229439">
                      <a:extLst>
                        <a:ext uri="{9D8B030D-6E8A-4147-A177-3AD203B41FA5}">
                          <a16:colId xmlns:a16="http://schemas.microsoft.com/office/drawing/2014/main" val="1345286380"/>
                        </a:ext>
                      </a:extLst>
                    </a:gridCol>
                  </a:tblGrid>
                  <a:tr h="34563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Wafer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𝑮𝑳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812672"/>
                      </a:ext>
                    </a:extLst>
                  </a:tr>
                  <a:tr h="36601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0.37 V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286503"/>
                      </a:ext>
                    </a:extLst>
                  </a:tr>
                  <a:tr h="36601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0.16 V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940462"/>
                      </a:ext>
                    </a:extLst>
                  </a:tr>
                  <a:tr h="36601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0.28 V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0919468"/>
                      </a:ext>
                    </a:extLst>
                  </a:tr>
                  <a:tr h="36601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0.28 V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3277938"/>
                      </a:ext>
                    </a:extLst>
                  </a:tr>
                  <a:tr h="36601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0.35 V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4046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">
                <a:extLst>
                  <a:ext uri="{FF2B5EF4-FFF2-40B4-BE49-F238E27FC236}">
                    <a16:creationId xmlns:a16="http://schemas.microsoft.com/office/drawing/2014/main" id="{7EAC636D-0F26-42E7-A6A3-46E1267075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473605"/>
                  </p:ext>
                </p:extLst>
              </p:nvPr>
            </p:nvGraphicFramePr>
            <p:xfrm>
              <a:off x="620551" y="1699309"/>
              <a:ext cx="4458878" cy="219581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229439">
                      <a:extLst>
                        <a:ext uri="{9D8B030D-6E8A-4147-A177-3AD203B41FA5}">
                          <a16:colId xmlns:a16="http://schemas.microsoft.com/office/drawing/2014/main" val="1166054491"/>
                        </a:ext>
                      </a:extLst>
                    </a:gridCol>
                    <a:gridCol w="2229439">
                      <a:extLst>
                        <a:ext uri="{9D8B030D-6E8A-4147-A177-3AD203B41FA5}">
                          <a16:colId xmlns:a16="http://schemas.microsoft.com/office/drawing/2014/main" val="134528638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Wafer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546" t="-8333" r="-1093" b="-5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812672"/>
                      </a:ext>
                    </a:extLst>
                  </a:tr>
                  <a:tr h="36601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0.37 V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286503"/>
                      </a:ext>
                    </a:extLst>
                  </a:tr>
                  <a:tr h="36601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0.16 V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940462"/>
                      </a:ext>
                    </a:extLst>
                  </a:tr>
                  <a:tr h="36601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0.28 V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0919468"/>
                      </a:ext>
                    </a:extLst>
                  </a:tr>
                  <a:tr h="36601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0.28 V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3277938"/>
                      </a:ext>
                    </a:extLst>
                  </a:tr>
                  <a:tr h="36601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0.35 V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40465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26D069-8F67-4F4A-9278-48D6FF7D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876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>
            <a:extLst>
              <a:ext uri="{FF2B5EF4-FFF2-40B4-BE49-F238E27FC236}">
                <a16:creationId xmlns:a16="http://schemas.microsoft.com/office/drawing/2014/main" id="{03985CC2-D73F-4632-A94F-21A3EAF1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342" y="252004"/>
            <a:ext cx="7265316" cy="10474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Sensori Single pad, 2x2 pad e 4x24 pad - per i wafer 2 e 4</a:t>
            </a:r>
          </a:p>
        </p:txBody>
      </p:sp>
      <p:pic>
        <p:nvPicPr>
          <p:cNvPr id="4098" name="Picture 2" descr="https://lh6.googleusercontent.com/EiEfOJuw1cFOQu2GpWDd36NlTdtw6Wn2qN-bzL00KQBzQQb2O7DcYxCVOrA4C7R-zDV9Cm-6Amvl07uCMYMGsogbbAnIa6d7GvQpnsIbmqoWw6lw68b-_UwR16iYLg">
            <a:extLst>
              <a:ext uri="{FF2B5EF4-FFF2-40B4-BE49-F238E27FC236}">
                <a16:creationId xmlns:a16="http://schemas.microsoft.com/office/drawing/2014/main" id="{EBE2D953-74D2-47EB-84EB-B2AB623D5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4"/>
          <a:stretch/>
        </p:blipFill>
        <p:spPr bwMode="auto">
          <a:xfrm>
            <a:off x="5676353" y="1388250"/>
            <a:ext cx="5318181" cy="40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53BB2A2-B07D-40FD-A289-CA58ABBD4538}"/>
              </a:ext>
            </a:extLst>
          </p:cNvPr>
          <p:cNvSpPr/>
          <p:nvPr/>
        </p:nvSpPr>
        <p:spPr>
          <a:xfrm>
            <a:off x="456096" y="5120498"/>
            <a:ext cx="4014491" cy="1565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Paragone tra i sensori di geometria single pad, 2x2 pad e 4x24 pad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Wafer 4,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disunifromità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di ~ 3.2</a:t>
            </a:r>
            <a:r>
              <a:rPr lang="it-IT" dirty="0"/>
              <a:t>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Wafer 2,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2.5</a:t>
            </a:r>
            <a:r>
              <a:rPr lang="it-IT" dirty="0"/>
              <a:t>%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215ACA9-D100-441E-A7C0-46883E4A37B7}"/>
              </a:ext>
            </a:extLst>
          </p:cNvPr>
          <p:cNvCxnSpPr>
            <a:cxnSpLocks/>
          </p:cNvCxnSpPr>
          <p:nvPr/>
        </p:nvCxnSpPr>
        <p:spPr>
          <a:xfrm>
            <a:off x="4581425" y="6065923"/>
            <a:ext cx="1008670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8700730-86D7-4C2D-9B4C-3D6FECB6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19</a:t>
            </a:fld>
            <a:endParaRPr lang="it-IT"/>
          </a:p>
        </p:txBody>
      </p:sp>
      <p:pic>
        <p:nvPicPr>
          <p:cNvPr id="14" name="Picture 2" descr="https://lh4.googleusercontent.com/kKIqM1Li6yo62n021sr1pp9DDoEmfiR3PAuQnIbHqpSODTXJtApWvWO8s9B98vM3stizyIEyxW1W2vRtEp2tZ-KXpdGmOSLNEpVEeHC0FUUaSAEY7fYD0ZwtAhseqw">
            <a:extLst>
              <a:ext uri="{FF2B5EF4-FFF2-40B4-BE49-F238E27FC236}">
                <a16:creationId xmlns:a16="http://schemas.microsoft.com/office/drawing/2014/main" id="{03CA0B66-A06E-4A98-91EC-C149DABF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66" y="1408268"/>
            <a:ext cx="3790178" cy="36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86ADEC4-7F56-4676-8552-5CC254282309}"/>
              </a:ext>
            </a:extLst>
          </p:cNvPr>
          <p:cNvSpPr/>
          <p:nvPr/>
        </p:nvSpPr>
        <p:spPr>
          <a:xfrm>
            <a:off x="5774742" y="5522759"/>
            <a:ext cx="5647810" cy="9046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/>
              <a:t>La parte inferiore del wafer (geometria 2x2) è più drogata della parte superiore.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891F9D1-22CF-4C53-B565-49F9D153E03A}"/>
              </a:ext>
            </a:extLst>
          </p:cNvPr>
          <p:cNvCxnSpPr/>
          <p:nvPr/>
        </p:nvCxnSpPr>
        <p:spPr>
          <a:xfrm flipV="1">
            <a:off x="4385569" y="4003829"/>
            <a:ext cx="5237825" cy="22194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7CBB7328-DA0F-4CC9-9F65-16DB509FA805}"/>
              </a:ext>
            </a:extLst>
          </p:cNvPr>
          <p:cNvCxnSpPr>
            <a:cxnSpLocks/>
          </p:cNvCxnSpPr>
          <p:nvPr/>
        </p:nvCxnSpPr>
        <p:spPr>
          <a:xfrm flipV="1">
            <a:off x="4316028" y="2769833"/>
            <a:ext cx="3753774" cy="36978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79EF6529-7A17-4221-9726-8BF0F59D1CF5}"/>
              </a:ext>
            </a:extLst>
          </p:cNvPr>
          <p:cNvCxnSpPr>
            <a:cxnSpLocks/>
          </p:cNvCxnSpPr>
          <p:nvPr/>
        </p:nvCxnSpPr>
        <p:spPr>
          <a:xfrm>
            <a:off x="4316028" y="2163677"/>
            <a:ext cx="2306714" cy="3030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4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615EB-6393-45A5-911F-C4EE0F52CBD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Caratteristiche del silicio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59FAEB-D631-48C3-97E1-DA709AFCE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 dirty="0"/>
          </a:p>
          <a:p>
            <a:r>
              <a:rPr lang="it-IT" sz="2400" dirty="0"/>
              <a:t>Il silicio è caratterizzato da una struttura a bande, in cui vi sono regioni di energia permessa (Banda di Valenza e Conduzione) e altre di energia proibita (Banda Proibita).</a:t>
            </a:r>
          </a:p>
          <a:p>
            <a:pPr marL="0" indent="0">
              <a:buNone/>
            </a:pPr>
            <a:endParaRPr lang="it-IT" sz="1400" dirty="0"/>
          </a:p>
          <a:p>
            <a:r>
              <a:rPr lang="it-IT" sz="2400" dirty="0"/>
              <a:t>È possibile modificare la popolazione dei portatori mobili (elettroni e lacune), drogando il materiale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EE95246-806E-4C09-BFE8-C626E7CBF1EA}"/>
              </a:ext>
            </a:extLst>
          </p:cNvPr>
          <p:cNvSpPr/>
          <p:nvPr/>
        </p:nvSpPr>
        <p:spPr>
          <a:xfrm>
            <a:off x="2487894" y="4751657"/>
            <a:ext cx="3286812" cy="1325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Silicio di tipo n</a:t>
            </a:r>
            <a:r>
              <a:rPr lang="it-IT" dirty="0"/>
              <a:t>:</a:t>
            </a:r>
          </a:p>
          <a:p>
            <a:pPr algn="ctr"/>
            <a:r>
              <a:rPr lang="it-IT" dirty="0"/>
              <a:t>Gli elettroni sono i portatori maggioritari e le lacune, i minoritari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D9EE3718-68EA-4101-8BEE-8AE751D3F2F8}"/>
              </a:ext>
            </a:extLst>
          </p:cNvPr>
          <p:cNvSpPr/>
          <p:nvPr/>
        </p:nvSpPr>
        <p:spPr>
          <a:xfrm>
            <a:off x="6417294" y="4751656"/>
            <a:ext cx="3286812" cy="1325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b="1" dirty="0"/>
              <a:t>Silicio di tipo p</a:t>
            </a:r>
            <a:r>
              <a:rPr lang="it-IT" dirty="0"/>
              <a:t>:</a:t>
            </a:r>
          </a:p>
          <a:p>
            <a:pPr algn="ctr"/>
            <a:r>
              <a:rPr lang="it-IT" dirty="0"/>
              <a:t>Le lacune sono i portatori maggioritari e gli elettroni, i minoritari</a:t>
            </a:r>
          </a:p>
          <a:p>
            <a:pPr algn="ctr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143FEB-AD0C-437F-9EBD-60572D4D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021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6.googleusercontent.com/b_voWLHHiYGQlPZ9qLsEaixKoq3GKDpjr3m2cIo92HctOlMNoFZ7uvLj8AOnKjQtojsgCTTFgcvXhsuQuReIdVNKTiy1EDbEjekRIFAglIAuTm0v61YmKzG1vNJNiw">
            <a:extLst>
              <a:ext uri="{FF2B5EF4-FFF2-40B4-BE49-F238E27FC236}">
                <a16:creationId xmlns:a16="http://schemas.microsoft.com/office/drawing/2014/main" id="{F6E7FF94-A00B-4E5D-A230-74555790BF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85" y="2353601"/>
            <a:ext cx="7490430" cy="405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2E2ABED-986E-45B5-89F1-27364732FE26}"/>
              </a:ext>
            </a:extLst>
          </p:cNvPr>
          <p:cNvSpPr/>
          <p:nvPr/>
        </p:nvSpPr>
        <p:spPr>
          <a:xfrm>
            <a:off x="2683826" y="754692"/>
            <a:ext cx="6824347" cy="11375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Paragone tra tutti i wafer e tutte le geometrie             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disuniformità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all’interno dell’intera produzione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HPK Type 3.1 è di ~ 3.7%.</a:t>
            </a:r>
            <a:endParaRPr lang="it-IT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7D179A72-3BBC-45C2-ACC5-1B7D91D09BF4}"/>
              </a:ext>
            </a:extLst>
          </p:cNvPr>
          <p:cNvCxnSpPr/>
          <p:nvPr/>
        </p:nvCxnSpPr>
        <p:spPr>
          <a:xfrm>
            <a:off x="7314803" y="1198305"/>
            <a:ext cx="565608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7958B4-15D3-47A7-A36F-225829D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061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B538B96-6885-4A93-801F-B92843B7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HPK Type 3.1 - TCT</a:t>
            </a:r>
          </a:p>
        </p:txBody>
      </p:sp>
      <p:pic>
        <p:nvPicPr>
          <p:cNvPr id="6146" name="Picture 2" descr="https://lh4.googleusercontent.com/FygcvPwruYGaaOhol53QEUggzjspb4-0rQkCgOa-4z92HyYwDVwlMED66m7f7z3RaILhspU9cON7uErq_HR2gAbFxYKT5Gku_SVyFrwn6PR0z25baeg0P0JvLw90gw">
            <a:extLst>
              <a:ext uri="{FF2B5EF4-FFF2-40B4-BE49-F238E27FC236}">
                <a16:creationId xmlns:a16="http://schemas.microsoft.com/office/drawing/2014/main" id="{B7B35AB8-02A0-48A2-AEF0-CFE78A5A30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2453218"/>
            <a:ext cx="5164854" cy="26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B8C54CF-B1B3-4E9C-B41E-79DA1B23C16A}"/>
              </a:ext>
            </a:extLst>
          </p:cNvPr>
          <p:cNvSpPr/>
          <p:nvPr/>
        </p:nvSpPr>
        <p:spPr>
          <a:xfrm>
            <a:off x="6007222" y="5895869"/>
            <a:ext cx="4966663" cy="6661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~ </a:t>
            </a:r>
            <a:r>
              <a:rPr lang="it-IT" b="1" dirty="0"/>
              <a:t>30 V </a:t>
            </a:r>
            <a:r>
              <a:rPr lang="it-IT" dirty="0"/>
              <a:t>di differenza per raccogliere la stessa carica in un UFSD a basso drogaggio del guadagno p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6057C18-39FD-4D57-9C29-387679CF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853" y="1812740"/>
            <a:ext cx="6306105" cy="3961077"/>
          </a:xfrm>
          <a:prstGeom prst="rect">
            <a:avLst/>
          </a:prstGeom>
        </p:spPr>
      </p:pic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0A9D243A-9B86-4C35-A696-0F66F311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21</a:t>
            </a:fld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ED5AEFA-9AD7-4683-9946-81F11E0D738C}"/>
              </a:ext>
            </a:extLst>
          </p:cNvPr>
          <p:cNvSpPr/>
          <p:nvPr/>
        </p:nvSpPr>
        <p:spPr>
          <a:xfrm>
            <a:off x="838200" y="5364403"/>
            <a:ext cx="2981326" cy="8645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Selezionati 4 sensori per misurare la carica raccolta </a:t>
            </a:r>
          </a:p>
        </p:txBody>
      </p:sp>
    </p:spTree>
    <p:extLst>
      <p:ext uri="{BB962C8B-B14F-4D97-AF65-F5344CB8AC3E}">
        <p14:creationId xmlns:p14="http://schemas.microsoft.com/office/powerpoint/2010/main" val="223822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B665ECF-0BF7-42AC-A228-BFB5DB1C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HPK Type 3.2 - TCT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406BAB2-60D6-4762-ABEF-E2BDF3BC2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9299"/>
            <a:ext cx="5173515" cy="2995613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603DA15-F2CC-438C-8460-031884AB8765}"/>
              </a:ext>
            </a:extLst>
          </p:cNvPr>
          <p:cNvCxnSpPr>
            <a:cxnSpLocks/>
          </p:cNvCxnSpPr>
          <p:nvPr/>
        </p:nvCxnSpPr>
        <p:spPr>
          <a:xfrm>
            <a:off x="2924175" y="3695700"/>
            <a:ext cx="14097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E0A7313-E2EE-4D38-B048-A1337AC09BA5}"/>
              </a:ext>
            </a:extLst>
          </p:cNvPr>
          <p:cNvSpPr/>
          <p:nvPr/>
        </p:nvSpPr>
        <p:spPr>
          <a:xfrm>
            <a:off x="3424957" y="2683510"/>
            <a:ext cx="1178560" cy="34798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>
            <a:solidFill>
              <a:sysClr val="windowText" lastClr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~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0.70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BE556F3F-5051-476D-81EF-E9D964DE996C}"/>
              </a:ext>
            </a:extLst>
          </p:cNvPr>
          <p:cNvSpPr/>
          <p:nvPr/>
        </p:nvSpPr>
        <p:spPr>
          <a:xfrm>
            <a:off x="1171574" y="5242241"/>
            <a:ext cx="2981326" cy="8645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Selezionati 4 sensori per misurare la carica raccolta </a:t>
            </a:r>
          </a:p>
        </p:txBody>
      </p:sp>
      <p:pic>
        <p:nvPicPr>
          <p:cNvPr id="1026" name="Picture 2" descr="https://lh5.googleusercontent.com/pqw4Vr3D1seIXDKBjIVeMJYdTjR86yYgi-3GQ7aPqQdoGqBK3Bde10tL-_7LTMSSw9zUlKvvnlbLeV0oz9eZ4ZNqv8m6IbSf9mSXJWw8N9VY-4D3sGGkxmXkLAs0EA">
            <a:extLst>
              <a:ext uri="{FF2B5EF4-FFF2-40B4-BE49-F238E27FC236}">
                <a16:creationId xmlns:a16="http://schemas.microsoft.com/office/drawing/2014/main" id="{B7B9C969-E554-44FA-8BAC-393142C3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15" y="2298340"/>
            <a:ext cx="6066416" cy="358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D5A2709-EB65-4C88-A90A-B30A652E264A}"/>
              </a:ext>
            </a:extLst>
          </p:cNvPr>
          <p:cNvSpPr/>
          <p:nvPr/>
        </p:nvSpPr>
        <p:spPr>
          <a:xfrm>
            <a:off x="6096000" y="5879211"/>
            <a:ext cx="4966663" cy="6661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~ 15</a:t>
            </a:r>
            <a:r>
              <a:rPr lang="it-IT" b="1" dirty="0"/>
              <a:t> V </a:t>
            </a:r>
            <a:r>
              <a:rPr lang="it-IT" dirty="0"/>
              <a:t>di differenza per raccogliere la stessa carica in un UFSD a basso drogaggio del gain </a:t>
            </a:r>
            <a:r>
              <a:rPr lang="it-IT" dirty="0" err="1"/>
              <a:t>layer</a:t>
            </a:r>
            <a:endParaRPr lang="it-IT" dirty="0"/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121416CB-4F84-4CB3-8B5F-A3BE6248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71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5B579E-BD9A-4C17-BC40-EE9C7E8AA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Per la prima volta è stato eseguito uno studio dell’uniformità del </a:t>
            </a:r>
            <a:r>
              <a:rPr lang="it-IT" sz="2400" dirty="0" err="1"/>
              <a:t>layer</a:t>
            </a:r>
            <a:r>
              <a:rPr lang="it-IT" sz="2400" dirty="0"/>
              <a:t> di guadagno </a:t>
            </a:r>
          </a:p>
          <a:p>
            <a:pPr algn="just"/>
            <a:r>
              <a:rPr lang="it-IT" sz="2400" dirty="0"/>
              <a:t>È stato dimostrato che vi è una </a:t>
            </a:r>
            <a:r>
              <a:rPr lang="it-IT" sz="2400" dirty="0" err="1"/>
              <a:t>disuniformità</a:t>
            </a:r>
            <a:r>
              <a:rPr lang="it-IT" sz="2400" dirty="0"/>
              <a:t> nel drogaggio del guadagno sia all’interno di un singolo wafer, sia all’interno di una produzione</a:t>
            </a:r>
          </a:p>
          <a:p>
            <a:pPr algn="just"/>
            <a:r>
              <a:rPr lang="it-IT" sz="2400" dirty="0"/>
              <a:t>È stata trovata un relazione tra la posizione dei sensori nel wafer e la tensione di svuotamento di questi            esistono delle zone del wafer più drogate</a:t>
            </a:r>
          </a:p>
          <a:p>
            <a:pPr algn="just"/>
            <a:r>
              <a:rPr lang="it-IT" sz="2400" dirty="0" err="1"/>
              <a:t>Disuniformità</a:t>
            </a:r>
            <a:r>
              <a:rPr lang="it-IT" sz="2400" dirty="0"/>
              <a:t> guadagno viene riscontrata anche con misure di carica raccolta</a:t>
            </a:r>
          </a:p>
          <a:p>
            <a:pPr algn="just"/>
            <a:r>
              <a:rPr lang="it-IT" sz="2400" dirty="0"/>
              <a:t> I dati del mio studio sono stati divulgati alle aziende produttrici dei sensori cosicché possano essere d’aiuto per le produzioni future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01AF053-0A82-40C5-A31C-ADB408C2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Conclusioni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314751D-B4F4-49E8-ADFA-458855C7A9A2}"/>
              </a:ext>
            </a:extLst>
          </p:cNvPr>
          <p:cNvCxnSpPr/>
          <p:nvPr/>
        </p:nvCxnSpPr>
        <p:spPr>
          <a:xfrm>
            <a:off x="3962400" y="3962400"/>
            <a:ext cx="72390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10D73F-3239-457A-9532-403D4A09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413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32FA81-2A28-47A1-AD36-9B268BFA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24</a:t>
            </a:fld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C6326D6-64C2-4684-8151-62599156A7BF}"/>
              </a:ext>
            </a:extLst>
          </p:cNvPr>
          <p:cNvSpPr/>
          <p:nvPr/>
        </p:nvSpPr>
        <p:spPr>
          <a:xfrm>
            <a:off x="1131105" y="2047875"/>
            <a:ext cx="9929789" cy="2762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983930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C6F27F-1F83-4F86-B210-3B487188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25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112C333-86F6-4583-9463-D3D5D5CE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248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Backup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3A8E0C2-5C94-4A8C-B90A-7CF50A49C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07" y="2225059"/>
            <a:ext cx="6289855" cy="4131291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D8EAEFA7-61DA-4367-B44F-C837545B2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942731"/>
              </p:ext>
            </p:extLst>
          </p:nvPr>
        </p:nvGraphicFramePr>
        <p:xfrm>
          <a:off x="8316898" y="3243202"/>
          <a:ext cx="2185387" cy="2095004"/>
        </p:xfrm>
        <a:graphic>
          <a:graphicData uri="http://schemas.openxmlformats.org/drawingml/2006/table">
            <a:tbl>
              <a:tblPr/>
              <a:tblGrid>
                <a:gridCol w="1274809">
                  <a:extLst>
                    <a:ext uri="{9D8B030D-6E8A-4147-A177-3AD203B41FA5}">
                      <a16:colId xmlns:a16="http://schemas.microsoft.com/office/drawing/2014/main" val="1629663109"/>
                    </a:ext>
                  </a:extLst>
                </a:gridCol>
                <a:gridCol w="910578">
                  <a:extLst>
                    <a:ext uri="{9D8B030D-6E8A-4147-A177-3AD203B41FA5}">
                      <a16:colId xmlns:a16="http://schemas.microsoft.com/office/drawing/2014/main" val="1774656670"/>
                    </a:ext>
                  </a:extLst>
                </a:gridCol>
              </a:tblGrid>
              <a:tr h="23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(y=8.00E-11)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785513"/>
                  </a:ext>
                </a:extLst>
              </a:tr>
              <a:tr h="23386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300183"/>
                  </a:ext>
                </a:extLst>
              </a:tr>
              <a:tr h="23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(y=7.00E-11)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403278"/>
                  </a:ext>
                </a:extLst>
              </a:tr>
              <a:tr h="23386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792790"/>
                  </a:ext>
                </a:extLst>
              </a:tr>
              <a:tr h="23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(y=6.00E-11)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352569"/>
                  </a:ext>
                </a:extLst>
              </a:tr>
              <a:tr h="22411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69477"/>
                  </a:ext>
                </a:extLst>
              </a:tr>
              <a:tr h="23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(y=5.00E-11)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57409"/>
                  </a:ext>
                </a:extLst>
              </a:tr>
              <a:tr h="23386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574937"/>
                  </a:ext>
                </a:extLst>
              </a:tr>
              <a:tr h="233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(y=4.00E-11)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309010"/>
                  </a:ext>
                </a:extLst>
              </a:tr>
            </a:tbl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DEB8C1E-E574-442A-BF89-25E6B598C8DF}"/>
              </a:ext>
            </a:extLst>
          </p:cNvPr>
          <p:cNvSpPr/>
          <p:nvPr/>
        </p:nvSpPr>
        <p:spPr>
          <a:xfrm>
            <a:off x="8114933" y="2511995"/>
            <a:ext cx="1253230" cy="4705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Capacità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6394340-843E-414F-8F82-97CBED390EEA}"/>
              </a:ext>
            </a:extLst>
          </p:cNvPr>
          <p:cNvSpPr/>
          <p:nvPr/>
        </p:nvSpPr>
        <p:spPr>
          <a:xfrm>
            <a:off x="9570129" y="2511995"/>
            <a:ext cx="1253230" cy="4705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Tensione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3901AD9-B49A-4535-9305-53FB23C5C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861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4356DF-B507-4730-B01D-FBA88270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26</a:t>
            </a:fld>
            <a:endParaRPr lang="it-IT"/>
          </a:p>
        </p:txBody>
      </p:sp>
      <p:pic>
        <p:nvPicPr>
          <p:cNvPr id="5" name="Segnaposto contenuto 7">
            <a:extLst>
              <a:ext uri="{FF2B5EF4-FFF2-40B4-BE49-F238E27FC236}">
                <a16:creationId xmlns:a16="http://schemas.microsoft.com/office/drawing/2014/main" id="{7BFCC68B-866E-4380-9666-9B5350A06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433" y="2565751"/>
            <a:ext cx="6133108" cy="1237595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9906387-F413-4342-AAA7-46E6D0876464}"/>
              </a:ext>
            </a:extLst>
          </p:cNvPr>
          <p:cNvSpPr/>
          <p:nvPr/>
        </p:nvSpPr>
        <p:spPr>
          <a:xfrm>
            <a:off x="2611515" y="1970842"/>
            <a:ext cx="1890943" cy="4971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Sensori 2x2 pad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38DE0AC-69F2-4592-AFB7-1968BFF7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Backup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2368B81-FCE5-47D6-8A3B-F770DEEDFF09}"/>
              </a:ext>
            </a:extLst>
          </p:cNvPr>
          <p:cNvSpPr/>
          <p:nvPr/>
        </p:nvSpPr>
        <p:spPr>
          <a:xfrm>
            <a:off x="6928486" y="1970842"/>
            <a:ext cx="3848861" cy="9560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/>
              <a:t>La </a:t>
            </a:r>
            <a:r>
              <a:rPr lang="it-IT" b="1" dirty="0" err="1"/>
              <a:t>disuniformità</a:t>
            </a:r>
            <a:r>
              <a:rPr lang="it-IT" b="1" dirty="0"/>
              <a:t> all’interno dei singoli wafer</a:t>
            </a:r>
            <a:r>
              <a:rPr lang="it-IT" dirty="0"/>
              <a:t> è di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0.4</a:t>
            </a:r>
            <a:r>
              <a:rPr lang="it-IT" dirty="0"/>
              <a:t>% (W2) 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0.7% (W4).</a:t>
            </a:r>
            <a:endParaRPr lang="it-IT" dirty="0"/>
          </a:p>
        </p:txBody>
      </p:sp>
      <p:pic>
        <p:nvPicPr>
          <p:cNvPr id="9" name="Segnaposto contenuto 7">
            <a:extLst>
              <a:ext uri="{FF2B5EF4-FFF2-40B4-BE49-F238E27FC236}">
                <a16:creationId xmlns:a16="http://schemas.microsoft.com/office/drawing/2014/main" id="{4080B3E0-2B22-4391-BE45-761A2AC1E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33" y="4900186"/>
            <a:ext cx="6133108" cy="1456164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FD19D24-5904-4D6A-AD73-A10998BF916C}"/>
              </a:ext>
            </a:extLst>
          </p:cNvPr>
          <p:cNvSpPr/>
          <p:nvPr/>
        </p:nvSpPr>
        <p:spPr>
          <a:xfrm>
            <a:off x="2684015" y="4311379"/>
            <a:ext cx="1890943" cy="4971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Sensori 4x24 pad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466E20A-4C40-49F4-B776-DC11E68A55B9}"/>
              </a:ext>
            </a:extLst>
          </p:cNvPr>
          <p:cNvSpPr/>
          <p:nvPr/>
        </p:nvSpPr>
        <p:spPr>
          <a:xfrm>
            <a:off x="7035882" y="5161174"/>
            <a:ext cx="4014491" cy="9341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/>
              <a:t>La </a:t>
            </a:r>
            <a:r>
              <a:rPr lang="it-IT" b="1" dirty="0" err="1"/>
              <a:t>disuniformità</a:t>
            </a:r>
            <a:r>
              <a:rPr lang="it-IT" b="1" dirty="0"/>
              <a:t> all’interno dei singoli wafer</a:t>
            </a:r>
            <a:r>
              <a:rPr lang="it-IT" dirty="0"/>
              <a:t> è di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2.4</a:t>
            </a:r>
            <a:r>
              <a:rPr lang="it-IT" dirty="0"/>
              <a:t>% (W2) 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1.2% (W4).</a:t>
            </a:r>
            <a:endParaRPr lang="it-IT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45251D6-FE29-4AAD-BFDC-C53F640E2EB3}"/>
              </a:ext>
            </a:extLst>
          </p:cNvPr>
          <p:cNvSpPr/>
          <p:nvPr/>
        </p:nvSpPr>
        <p:spPr>
          <a:xfrm>
            <a:off x="6928486" y="2992418"/>
            <a:ext cx="3848861" cy="16218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Paragone tra i sensori single pad e quelli 2x2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Wafer 4,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disunifromità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di ~ 3.2</a:t>
            </a:r>
            <a:r>
              <a:rPr lang="it-IT" dirty="0"/>
              <a:t>%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Wafer 2,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 1.5</a:t>
            </a:r>
            <a:r>
              <a:rPr lang="it-IT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358626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504AFD-C1A1-4486-A66B-03B1BAEF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27</a:t>
            </a:fld>
            <a:endParaRPr lang="it-IT"/>
          </a:p>
        </p:txBody>
      </p:sp>
      <p:pic>
        <p:nvPicPr>
          <p:cNvPr id="5" name="Segnaposto contenuto 6">
            <a:extLst>
              <a:ext uri="{FF2B5EF4-FFF2-40B4-BE49-F238E27FC236}">
                <a16:creationId xmlns:a16="http://schemas.microsoft.com/office/drawing/2014/main" id="{25299434-2682-4B25-B124-6BA3520F9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58" y="2827712"/>
            <a:ext cx="5342083" cy="2347163"/>
          </a:xfr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A3C8F59-390D-405C-A1AB-BEA608D2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73557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936E32-359E-48D1-95AC-A350590E8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65" y="188535"/>
            <a:ext cx="10618509" cy="6532775"/>
          </a:xfrm>
        </p:spPr>
        <p:txBody>
          <a:bodyPr/>
          <a:lstStyle/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sz="2400" dirty="0"/>
              <a:t>Unione di un silicio drogato di tipo p con uno di tipo n forma una </a:t>
            </a:r>
            <a:r>
              <a:rPr lang="it-IT" sz="2400" b="1" dirty="0"/>
              <a:t>giunzione p-n</a:t>
            </a:r>
            <a:r>
              <a:rPr lang="it-IT" sz="2400" dirty="0"/>
              <a:t>.</a:t>
            </a:r>
            <a:r>
              <a:rPr lang="it-IT" sz="2400" b="1" dirty="0"/>
              <a:t> </a:t>
            </a:r>
          </a:p>
          <a:p>
            <a:pPr algn="just"/>
            <a:r>
              <a:rPr lang="it-IT" sz="2400" dirty="0"/>
              <a:t>Grazie al moto di diffusione dei portatori mobili si genera una </a:t>
            </a:r>
            <a:r>
              <a:rPr lang="it-IT" sz="2400" b="1" dirty="0"/>
              <a:t>regione di svuotamento</a:t>
            </a:r>
            <a:r>
              <a:rPr lang="it-IT" sz="2400" dirty="0"/>
              <a:t>, caratterizzata da un campo elettrico intrinseco.</a:t>
            </a:r>
          </a:p>
          <a:p>
            <a:pPr marL="0" indent="0" algn="just">
              <a:buNone/>
            </a:pPr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Applicare una tensione al dispositivo, significa polarizzarlo.</a:t>
            </a:r>
          </a:p>
          <a:p>
            <a:pPr algn="just"/>
            <a:endParaRPr lang="it-IT" sz="2400" dirty="0"/>
          </a:p>
          <a:p>
            <a:pPr algn="just"/>
            <a:endParaRPr lang="it-IT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29D7F00-9D9A-451A-8F1D-479B28C73DA0}"/>
              </a:ext>
            </a:extLst>
          </p:cNvPr>
          <p:cNvSpPr/>
          <p:nvPr/>
        </p:nvSpPr>
        <p:spPr>
          <a:xfrm>
            <a:off x="1973554" y="4465355"/>
            <a:ext cx="3366241" cy="14375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Polarizzazione inversa</a:t>
            </a:r>
            <a:r>
              <a:rPr lang="it-IT" dirty="0"/>
              <a:t>:</a:t>
            </a:r>
          </a:p>
          <a:p>
            <a:pPr algn="ctr"/>
            <a:r>
              <a:rPr lang="it-IT" dirty="0"/>
              <a:t>I portatori mobili si allontanano della giunzione e la regione di svuotamento aumenta.</a:t>
            </a:r>
          </a:p>
        </p:txBody>
      </p:sp>
      <p:pic>
        <p:nvPicPr>
          <p:cNvPr id="6" name="image7.png">
            <a:extLst>
              <a:ext uri="{FF2B5EF4-FFF2-40B4-BE49-F238E27FC236}">
                <a16:creationId xmlns:a16="http://schemas.microsoft.com/office/drawing/2014/main" id="{96ABCA34-6B90-4CE1-89C5-643D72D42F7F}"/>
              </a:ext>
            </a:extLst>
          </p:cNvPr>
          <p:cNvPicPr/>
          <p:nvPr/>
        </p:nvPicPr>
        <p:blipFill>
          <a:blip r:embed="rId2"/>
          <a:srcRect b="8148"/>
          <a:stretch>
            <a:fillRect/>
          </a:stretch>
        </p:blipFill>
        <p:spPr>
          <a:xfrm>
            <a:off x="3988764" y="1969924"/>
            <a:ext cx="3940110" cy="1761350"/>
          </a:xfrm>
          <a:prstGeom prst="rect">
            <a:avLst/>
          </a:prstGeom>
          <a:ln/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4F9C830-4E9D-41FA-B4E8-A5665AFF6759}"/>
              </a:ext>
            </a:extLst>
          </p:cNvPr>
          <p:cNvCxnSpPr/>
          <p:nvPr/>
        </p:nvCxnSpPr>
        <p:spPr>
          <a:xfrm>
            <a:off x="5470783" y="5184149"/>
            <a:ext cx="138495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36ECE4B-93D9-419F-ADFC-32BC48478F39}"/>
              </a:ext>
            </a:extLst>
          </p:cNvPr>
          <p:cNvSpPr/>
          <p:nvPr/>
        </p:nvSpPr>
        <p:spPr>
          <a:xfrm>
            <a:off x="7021835" y="4667090"/>
            <a:ext cx="2564199" cy="12358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Configurazione utilizzata per il funzionamento dei rilevatori di particelle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2E8E977-6B6C-424B-A9FD-695231F4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68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6B3F8E-951B-4FDB-AF1B-83A127B75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I </a:t>
            </a:r>
            <a:r>
              <a:rPr lang="it-IT" sz="2400" b="1" dirty="0"/>
              <a:t>tradizionali rivelatori al silicio </a:t>
            </a:r>
            <a:r>
              <a:rPr lang="it-IT" sz="2400" dirty="0"/>
              <a:t>sono delle giunzioni p-n svuotate. Quando una particella attraversa il rilevatore, genera delle coppie di elettroni e lacune (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~75 coppie di </a:t>
            </a:r>
            <a:r>
              <a:rPr lang="it-IT" sz="2400" dirty="0"/>
              <a:t>e/h per micron) per perdita di energia.</a:t>
            </a:r>
          </a:p>
          <a:p>
            <a:pPr algn="just"/>
            <a:endParaRPr lang="it-IT" sz="24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88EBFEF-CAAD-420F-B071-BCADDA26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84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Rilevatori al silicio</a:t>
            </a:r>
          </a:p>
        </p:txBody>
      </p:sp>
      <p:pic>
        <p:nvPicPr>
          <p:cNvPr id="5" name="image6.png">
            <a:extLst>
              <a:ext uri="{FF2B5EF4-FFF2-40B4-BE49-F238E27FC236}">
                <a16:creationId xmlns:a16="http://schemas.microsoft.com/office/drawing/2014/main" id="{919B163D-F682-469C-AA9C-5995DBF221F9}"/>
              </a:ext>
            </a:extLst>
          </p:cNvPr>
          <p:cNvPicPr/>
          <p:nvPr/>
        </p:nvPicPr>
        <p:blipFill>
          <a:blip r:embed="rId2"/>
          <a:srcRect r="50813" b="-3147"/>
          <a:stretch>
            <a:fillRect/>
          </a:stretch>
        </p:blipFill>
        <p:spPr>
          <a:xfrm>
            <a:off x="4006392" y="3033302"/>
            <a:ext cx="3506670" cy="2641634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con angoli arrotondati 1">
                <a:extLst>
                  <a:ext uri="{FF2B5EF4-FFF2-40B4-BE49-F238E27FC236}">
                    <a16:creationId xmlns:a16="http://schemas.microsoft.com/office/drawing/2014/main" id="{CE514FAF-BE39-49D3-8B43-EC329A8F7B42}"/>
                  </a:ext>
                </a:extLst>
              </p:cNvPr>
              <p:cNvSpPr/>
              <p:nvPr/>
            </p:nvSpPr>
            <p:spPr>
              <a:xfrm>
                <a:off x="7600865" y="4122050"/>
                <a:ext cx="3179954" cy="75464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Bulk (silicio p-</a:t>
                </a:r>
                <a:r>
                  <a:rPr lang="it-IT" dirty="0" err="1"/>
                  <a:t>type</a:t>
                </a:r>
                <a:r>
                  <a:rPr lang="it-IT" dirty="0"/>
                  <a:t>):</a:t>
                </a:r>
              </a:p>
              <a:p>
                <a:pPr algn="ctr"/>
                <a:r>
                  <a:rPr lang="it-IT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𝑎𝑡𝑜𝑚𝑠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con angoli arrotondati 1">
                <a:extLst>
                  <a:ext uri="{FF2B5EF4-FFF2-40B4-BE49-F238E27FC236}">
                    <a16:creationId xmlns:a16="http://schemas.microsoft.com/office/drawing/2014/main" id="{CE514FAF-BE39-49D3-8B43-EC329A8F7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865" y="4122050"/>
                <a:ext cx="3179954" cy="754642"/>
              </a:xfrm>
              <a:prstGeom prst="roundRect">
                <a:avLst/>
              </a:prstGeom>
              <a:blipFill>
                <a:blip r:embed="rId3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con angoli arrotondati 5">
                <a:extLst>
                  <a:ext uri="{FF2B5EF4-FFF2-40B4-BE49-F238E27FC236}">
                    <a16:creationId xmlns:a16="http://schemas.microsoft.com/office/drawing/2014/main" id="{3936949D-1CEA-4409-85A2-D93D8ED94755}"/>
                  </a:ext>
                </a:extLst>
              </p:cNvPr>
              <p:cNvSpPr/>
              <p:nvPr/>
            </p:nvSpPr>
            <p:spPr>
              <a:xfrm>
                <a:off x="7600865" y="3053362"/>
                <a:ext cx="2450969" cy="75464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Elettrodo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𝑎𝑡𝑜𝑚𝑠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con angoli arrotondati 5">
                <a:extLst>
                  <a:ext uri="{FF2B5EF4-FFF2-40B4-BE49-F238E27FC236}">
                    <a16:creationId xmlns:a16="http://schemas.microsoft.com/office/drawing/2014/main" id="{3936949D-1CEA-4409-85A2-D93D8ED94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865" y="3053362"/>
                <a:ext cx="2450969" cy="754642"/>
              </a:xfrm>
              <a:prstGeom prst="roundRect">
                <a:avLst/>
              </a:prstGeom>
              <a:blipFill>
                <a:blip r:embed="rId4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9D3AAAD-69E8-4D8E-B003-18EB85DDB46E}"/>
              </a:ext>
            </a:extLst>
          </p:cNvPr>
          <p:cNvSpPr/>
          <p:nvPr/>
        </p:nvSpPr>
        <p:spPr>
          <a:xfrm>
            <a:off x="1517212" y="3629255"/>
            <a:ext cx="2010467" cy="6839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Regione di svuotamento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C1E163A-5179-458D-BDDA-87989C2C6E33}"/>
              </a:ext>
            </a:extLst>
          </p:cNvPr>
          <p:cNvCxnSpPr>
            <a:stCxn id="9" idx="3"/>
          </p:cNvCxnSpPr>
          <p:nvPr/>
        </p:nvCxnSpPr>
        <p:spPr>
          <a:xfrm flipV="1">
            <a:off x="3527679" y="3417640"/>
            <a:ext cx="1552180" cy="55358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CC0C99-4376-4382-A854-712385FE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48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E98D0DB-FCF3-4754-A803-7A2483A6B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it-IT" sz="2400" dirty="0"/>
                  <a:t>I sensori </a:t>
                </a:r>
                <a:r>
                  <a:rPr lang="it-IT" sz="2400" b="1" dirty="0"/>
                  <a:t>LGAD</a:t>
                </a:r>
                <a:r>
                  <a:rPr lang="it-IT" sz="2400" dirty="0"/>
                  <a:t> (Low Gain </a:t>
                </a:r>
                <a:r>
                  <a:rPr lang="it-IT" sz="2400" dirty="0" err="1"/>
                  <a:t>Avalanche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Diode</a:t>
                </a:r>
                <a:r>
                  <a:rPr lang="it-IT" sz="2400" dirty="0"/>
                  <a:t>) sono rivelatori al silicio in cui viene aggiunto vicino alla giunzione uno strato di silicio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2400" dirty="0"/>
                  <a:t>, definito </a:t>
                </a:r>
                <a:r>
                  <a:rPr lang="it-IT" sz="2400" b="1" dirty="0"/>
                  <a:t>strato di guadagno</a:t>
                </a:r>
                <a:r>
                  <a:rPr lang="it-IT" sz="2400" dirty="0"/>
                  <a:t>.</a:t>
                </a:r>
              </a:p>
              <a:p>
                <a:pPr algn="just"/>
                <a:r>
                  <a:rPr lang="it-IT" sz="2400" dirty="0"/>
                  <a:t> Questo strato permette di ottenere una moltiplicazione della carica, la quale causa un </a:t>
                </a:r>
                <a:r>
                  <a:rPr lang="it-IT" sz="2400" b="1" dirty="0"/>
                  <a:t>processo a valanga </a:t>
                </a:r>
                <a:r>
                  <a:rPr lang="it-IT" sz="2400" dirty="0"/>
                  <a:t>controllata. </a:t>
                </a:r>
              </a:p>
              <a:p>
                <a:pPr marL="0" indent="0" algn="just">
                  <a:buNone/>
                </a:pPr>
                <a:r>
                  <a:rPr lang="it-IT" sz="2400" dirty="0"/>
                  <a:t> 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E98D0DB-FCF3-4754-A803-7A2483A6B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olo 1">
            <a:extLst>
              <a:ext uri="{FF2B5EF4-FFF2-40B4-BE49-F238E27FC236}">
                <a16:creationId xmlns:a16="http://schemas.microsoft.com/office/drawing/2014/main" id="{5CF038D4-1612-4F1B-9DC5-AB0EDC01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Low Gain </a:t>
            </a:r>
            <a:r>
              <a:rPr lang="it-IT" sz="4000" dirty="0" err="1">
                <a:solidFill>
                  <a:schemeClr val="tx1"/>
                </a:solidFill>
              </a:rPr>
              <a:t>Avalanche</a:t>
            </a:r>
            <a:r>
              <a:rPr lang="it-IT" sz="4000" dirty="0">
                <a:solidFill>
                  <a:schemeClr val="tx1"/>
                </a:solidFill>
              </a:rPr>
              <a:t> </a:t>
            </a:r>
            <a:r>
              <a:rPr lang="it-IT" sz="4000" dirty="0" err="1">
                <a:solidFill>
                  <a:schemeClr val="tx1"/>
                </a:solidFill>
              </a:rPr>
              <a:t>Diode</a:t>
            </a:r>
            <a:r>
              <a:rPr lang="it-IT" sz="4000" dirty="0">
                <a:solidFill>
                  <a:schemeClr val="tx1"/>
                </a:solidFill>
              </a:rPr>
              <a:t> (LGAD)</a:t>
            </a:r>
          </a:p>
        </p:txBody>
      </p:sp>
      <p:pic>
        <p:nvPicPr>
          <p:cNvPr id="5" name="image9.png">
            <a:extLst>
              <a:ext uri="{FF2B5EF4-FFF2-40B4-BE49-F238E27FC236}">
                <a16:creationId xmlns:a16="http://schemas.microsoft.com/office/drawing/2014/main" id="{CC951E5D-C121-4498-85D1-ADD1AC24B734}"/>
              </a:ext>
            </a:extLst>
          </p:cNvPr>
          <p:cNvPicPr/>
          <p:nvPr/>
        </p:nvPicPr>
        <p:blipFill>
          <a:blip r:embed="rId3"/>
          <a:srcRect l="47778"/>
          <a:stretch>
            <a:fillRect/>
          </a:stretch>
        </p:blipFill>
        <p:spPr>
          <a:xfrm>
            <a:off x="4176959" y="3506353"/>
            <a:ext cx="3838082" cy="2670610"/>
          </a:xfrm>
          <a:prstGeom prst="rect">
            <a:avLst/>
          </a:prstGeom>
          <a:ln/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8AAC572-59C4-4CA5-BE37-A07C10B3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64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080DE6-A724-41FE-8B13-2BA43E3A3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Gli </a:t>
            </a:r>
            <a:r>
              <a:rPr lang="it-IT" sz="2400" b="1" dirty="0"/>
              <a:t>UFSD</a:t>
            </a:r>
            <a:r>
              <a:rPr lang="it-IT" sz="2400" dirty="0"/>
              <a:t> sono sensori basati sulla tipologia degli LGAD, ma con un spessore di qualche decina micron         </a:t>
            </a:r>
            <a:r>
              <a:rPr lang="it-IT" sz="2400" b="1" dirty="0"/>
              <a:t>Eccellente risoluzione temporale</a:t>
            </a:r>
            <a:endParaRPr lang="it-IT" sz="2400" dirty="0"/>
          </a:p>
          <a:p>
            <a:pPr algn="just"/>
            <a:r>
              <a:rPr lang="it-IT" sz="2400" dirty="0"/>
              <a:t>Necessità di raccogliere lo stesso segnale tra parti diverse del sensore</a:t>
            </a:r>
            <a:endParaRPr lang="it-IT" sz="2400" b="1" dirty="0"/>
          </a:p>
          <a:p>
            <a:pPr algn="just"/>
            <a:r>
              <a:rPr lang="it-IT" sz="2400" b="1" dirty="0"/>
              <a:t>È una tecnologia di frontiera, </a:t>
            </a:r>
            <a:r>
              <a:rPr lang="it-IT" sz="2400" dirty="0"/>
              <a:t>le aziende coinvolte nella produzione dei sensori sono impegnate in una forte attività di ricerca e sviluppo con i ricercatori</a:t>
            </a:r>
          </a:p>
          <a:p>
            <a:pPr marL="0" indent="0" algn="ctr">
              <a:buNone/>
            </a:pPr>
            <a:r>
              <a:rPr lang="it-IT" sz="2400" b="1" dirty="0"/>
              <a:t>Problematica principale: </a:t>
            </a:r>
            <a:r>
              <a:rPr lang="it-IT" sz="2400" dirty="0"/>
              <a:t> </a:t>
            </a:r>
          </a:p>
          <a:p>
            <a:pPr marL="0" indent="0" algn="ctr">
              <a:buNone/>
            </a:pPr>
            <a:r>
              <a:rPr lang="it-IT" sz="2400" b="1" dirty="0"/>
              <a:t>Controllo dell’uniformità del drogaggio del </a:t>
            </a:r>
            <a:r>
              <a:rPr lang="it-IT" sz="2400" b="1" dirty="0" err="1"/>
              <a:t>layer</a:t>
            </a:r>
            <a:r>
              <a:rPr lang="it-IT" sz="2400" b="1" dirty="0"/>
              <a:t> di guadagno</a:t>
            </a:r>
            <a:endParaRPr lang="it-IT" sz="24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960B88C-268A-408C-A84D-19B3C402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6</a:t>
            </a:fld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FE5D605-6543-4E59-AD7F-8AC321764DE1}"/>
              </a:ext>
            </a:extLst>
          </p:cNvPr>
          <p:cNvCxnSpPr/>
          <p:nvPr/>
        </p:nvCxnSpPr>
        <p:spPr>
          <a:xfrm>
            <a:off x="4006667" y="2373058"/>
            <a:ext cx="49962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itolo 1">
            <a:extLst>
              <a:ext uri="{FF2B5EF4-FFF2-40B4-BE49-F238E27FC236}">
                <a16:creationId xmlns:a16="http://schemas.microsoft.com/office/drawing/2014/main" id="{FEDB0C7E-05A8-466F-B954-C8D393A2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Ultra Fast Silicon Detectors (UFSD)</a:t>
            </a:r>
          </a:p>
        </p:txBody>
      </p:sp>
    </p:spTree>
    <p:extLst>
      <p:ext uri="{BB962C8B-B14F-4D97-AF65-F5344CB8AC3E}">
        <p14:creationId xmlns:p14="http://schemas.microsoft.com/office/powerpoint/2010/main" val="198118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73910C-98DA-4068-BCB4-0AE4649C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L’obiettivo del mio lavoro di tesi è stato misurare per la prima volta </a:t>
            </a:r>
            <a:r>
              <a:rPr lang="it-IT" sz="2400" b="1" dirty="0"/>
              <a:t>l’uniformità di impianto del </a:t>
            </a:r>
            <a:r>
              <a:rPr lang="it-IT" sz="2400" b="1" dirty="0" err="1"/>
              <a:t>layer</a:t>
            </a:r>
            <a:r>
              <a:rPr lang="it-IT" sz="2400" b="1" dirty="0"/>
              <a:t> di guadagno</a:t>
            </a:r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marL="0" indent="0" algn="just">
              <a:buNone/>
            </a:pPr>
            <a:endParaRPr lang="it-IT" sz="2400" dirty="0"/>
          </a:p>
          <a:p>
            <a:pPr algn="just"/>
            <a:r>
              <a:rPr lang="it-IT" sz="2400" dirty="0"/>
              <a:t>Metodi utilizzati: </a:t>
            </a:r>
          </a:p>
          <a:p>
            <a:pPr marL="0" indent="0" algn="just">
              <a:buNone/>
            </a:pPr>
            <a:r>
              <a:rPr lang="it-IT" sz="2400" dirty="0"/>
              <a:t>1) Analisi curve Capacità-Voltaggio (CV) per misurare il drogaggio del gain </a:t>
            </a:r>
            <a:r>
              <a:rPr lang="it-IT" sz="2400" dirty="0" err="1"/>
              <a:t>layer</a:t>
            </a:r>
            <a:r>
              <a:rPr lang="it-IT" sz="2400" dirty="0"/>
              <a:t> </a:t>
            </a:r>
          </a:p>
          <a:p>
            <a:pPr marL="0" indent="0" algn="just">
              <a:buNone/>
            </a:pPr>
            <a:r>
              <a:rPr lang="it-IT" sz="2400" dirty="0"/>
              <a:t>2) Analisi dell’ampiezza del segnale per misurare il guadagno dovuto al gain </a:t>
            </a:r>
            <a:r>
              <a:rPr lang="it-IT" sz="2400" dirty="0" err="1"/>
              <a:t>layer</a:t>
            </a:r>
            <a:r>
              <a:rPr lang="it-IT" sz="2400" dirty="0"/>
              <a:t>         </a:t>
            </a:r>
          </a:p>
          <a:p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146AC7-377B-4C62-BD95-5F98E72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7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E379EFA-B724-4A56-B90F-396341F5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Obiettivo dello studio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15B41B-614E-4872-A48B-03EB7234D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852" y="2677854"/>
            <a:ext cx="6299447" cy="2359221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05930F5-5C2D-4023-9C9D-49B9987345BA}"/>
              </a:ext>
            </a:extLst>
          </p:cNvPr>
          <p:cNvSpPr/>
          <p:nvPr/>
        </p:nvSpPr>
        <p:spPr>
          <a:xfrm>
            <a:off x="1385610" y="3429000"/>
            <a:ext cx="2047875" cy="676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Wafer di sensori UFSD</a:t>
            </a:r>
          </a:p>
        </p:txBody>
      </p:sp>
    </p:spTree>
    <p:extLst>
      <p:ext uri="{BB962C8B-B14F-4D97-AF65-F5344CB8AC3E}">
        <p14:creationId xmlns:p14="http://schemas.microsoft.com/office/powerpoint/2010/main" val="177465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CAB688-4548-4BAE-B4B9-87CD6F004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Per misurare il drogaggio del gain </a:t>
            </a:r>
            <a:r>
              <a:rPr lang="it-IT" sz="2400" dirty="0" err="1"/>
              <a:t>layer</a:t>
            </a:r>
            <a:r>
              <a:rPr lang="it-IT" sz="2400" dirty="0"/>
              <a:t> utilizzo la caratteristica C(V), poiché informazioni sull’impianto di guadagno sono contenute nel valore di capacità.</a:t>
            </a:r>
          </a:p>
          <a:p>
            <a:r>
              <a:rPr lang="it-IT" sz="2400" dirty="0"/>
              <a:t>Come strumento d’analisi ho utilizzato la </a:t>
            </a:r>
            <a:r>
              <a:rPr lang="it-IT" sz="2400" b="1" dirty="0"/>
              <a:t>Probe station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858000B-8779-420D-883F-F6C196BB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Strumentazione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3EB1F0-7521-4023-9D39-90CE92098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31" y="3152973"/>
            <a:ext cx="5644538" cy="3203377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58A2A68-492C-46C4-B6D0-A03B9CE8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8</a:t>
            </a:fld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9D74D30E-5A13-42AD-94B1-ED6A9BF10CE5}"/>
              </a:ext>
            </a:extLst>
          </p:cNvPr>
          <p:cNvSpPr/>
          <p:nvPr/>
        </p:nvSpPr>
        <p:spPr>
          <a:xfrm>
            <a:off x="711135" y="3889820"/>
            <a:ext cx="1597981" cy="6125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Microscopio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94F2C43-8D3B-43BC-8E7D-2CE26EF0A8BD}"/>
              </a:ext>
            </a:extLst>
          </p:cNvPr>
          <p:cNvSpPr/>
          <p:nvPr/>
        </p:nvSpPr>
        <p:spPr>
          <a:xfrm>
            <a:off x="1344501" y="3142324"/>
            <a:ext cx="1597981" cy="61255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Videocamera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C808C6E-C80E-4A51-AFBE-CA396ED1002E}"/>
              </a:ext>
            </a:extLst>
          </p:cNvPr>
          <p:cNvSpPr/>
          <p:nvPr/>
        </p:nvSpPr>
        <p:spPr>
          <a:xfrm>
            <a:off x="1344500" y="4637316"/>
            <a:ext cx="1597981" cy="6125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Aghi di contatto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B7946B1D-C443-452E-A4E6-4BD9807881B1}"/>
              </a:ext>
            </a:extLst>
          </p:cNvPr>
          <p:cNvSpPr/>
          <p:nvPr/>
        </p:nvSpPr>
        <p:spPr>
          <a:xfrm>
            <a:off x="711134" y="5407139"/>
            <a:ext cx="1597981" cy="6125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Chuck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9C967F8-6836-42A1-A45F-CE5072977653}"/>
              </a:ext>
            </a:extLst>
          </p:cNvPr>
          <p:cNvCxnSpPr>
            <a:stCxn id="7" idx="3"/>
          </p:cNvCxnSpPr>
          <p:nvPr/>
        </p:nvCxnSpPr>
        <p:spPr>
          <a:xfrm flipV="1">
            <a:off x="2942482" y="3355759"/>
            <a:ext cx="1336555" cy="928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29BD3FC-8887-4492-BCE9-07BD84079497}"/>
              </a:ext>
            </a:extLst>
          </p:cNvPr>
          <p:cNvCxnSpPr>
            <a:cxnSpLocks/>
          </p:cNvCxnSpPr>
          <p:nvPr/>
        </p:nvCxnSpPr>
        <p:spPr>
          <a:xfrm>
            <a:off x="2309115" y="4102514"/>
            <a:ext cx="2156353" cy="5348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AAE1178-83B5-441B-9ECA-934FF84C92F0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309115" y="5156289"/>
            <a:ext cx="2076454" cy="5571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46EFEA2E-7502-41C6-BA62-EFEC8079C5A5}"/>
              </a:ext>
            </a:extLst>
          </p:cNvPr>
          <p:cNvCxnSpPr>
            <a:cxnSpLocks/>
          </p:cNvCxnSpPr>
          <p:nvPr/>
        </p:nvCxnSpPr>
        <p:spPr>
          <a:xfrm>
            <a:off x="2942481" y="4903750"/>
            <a:ext cx="1256657" cy="398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8200C2FC-89EB-4E30-BA32-8E5DEB683F0D}"/>
              </a:ext>
            </a:extLst>
          </p:cNvPr>
          <p:cNvCxnSpPr/>
          <p:nvPr/>
        </p:nvCxnSpPr>
        <p:spPr>
          <a:xfrm>
            <a:off x="6285390" y="3053918"/>
            <a:ext cx="568171" cy="559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5A721C54-1AFF-4B2F-BA40-47BD0459C4BD}"/>
              </a:ext>
            </a:extLst>
          </p:cNvPr>
          <p:cNvCxnSpPr>
            <a:cxnSpLocks/>
          </p:cNvCxnSpPr>
          <p:nvPr/>
        </p:nvCxnSpPr>
        <p:spPr>
          <a:xfrm flipH="1">
            <a:off x="6980626" y="3018036"/>
            <a:ext cx="2155010" cy="6661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F06B6B93-646D-480B-A719-A030DA5BADF8}"/>
              </a:ext>
            </a:extLst>
          </p:cNvPr>
          <p:cNvCxnSpPr/>
          <p:nvPr/>
        </p:nvCxnSpPr>
        <p:spPr>
          <a:xfrm flipH="1">
            <a:off x="5841507" y="3053918"/>
            <a:ext cx="4438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0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D3F1FA90-36D3-47E1-9F96-179D47C57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2805"/>
            <a:ext cx="10515600" cy="6210072"/>
          </a:xfrm>
        </p:spPr>
        <p:txBody>
          <a:bodyPr>
            <a:normAutofit/>
          </a:bodyPr>
          <a:lstStyle/>
          <a:p>
            <a:pPr algn="just"/>
            <a:endParaRPr lang="it-IT" sz="2400" dirty="0"/>
          </a:p>
          <a:p>
            <a:pPr marL="0" indent="0" algn="just">
              <a:buNone/>
            </a:pPr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marL="0" indent="0" algn="just">
              <a:buNone/>
            </a:pPr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La tensione di svuotamento dipende dalla concentrazione di drogaggio.</a:t>
            </a:r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4AC1E9C-EAD7-4253-9414-9646574FDE4A}"/>
              </a:ext>
            </a:extLst>
          </p:cNvPr>
          <p:cNvSpPr/>
          <p:nvPr/>
        </p:nvSpPr>
        <p:spPr>
          <a:xfrm>
            <a:off x="7326519" y="4927175"/>
            <a:ext cx="2187019" cy="565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Curva C(V) relativa ad un LGAD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con angoli arrotondati 1">
                <a:extLst>
                  <a:ext uri="{FF2B5EF4-FFF2-40B4-BE49-F238E27FC236}">
                    <a16:creationId xmlns:a16="http://schemas.microsoft.com/office/drawing/2014/main" id="{A97BF62B-F9EE-4BD4-9DE5-B2CCDEFF7690}"/>
                  </a:ext>
                </a:extLst>
              </p:cNvPr>
              <p:cNvSpPr/>
              <p:nvPr/>
            </p:nvSpPr>
            <p:spPr>
              <a:xfrm>
                <a:off x="8692560" y="1417894"/>
                <a:ext cx="1772240" cy="91911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con angoli arrotondati 1">
                <a:extLst>
                  <a:ext uri="{FF2B5EF4-FFF2-40B4-BE49-F238E27FC236}">
                    <a16:creationId xmlns:a16="http://schemas.microsoft.com/office/drawing/2014/main" id="{A97BF62B-F9EE-4BD4-9DE5-B2CCDEFF7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560" y="1417894"/>
                <a:ext cx="1772240" cy="91911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260A982-0539-4595-B7A4-5C72F2ED49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4726" y="2367837"/>
            <a:ext cx="4803358" cy="2474718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B646AD6-27FD-4586-8F40-F805103D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B003-9537-4416-8C51-0BDFB2D52F1B}" type="slidenum">
              <a:rPr lang="it-IT" smtClean="0"/>
              <a:t>9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1E00EB1-93DF-4685-957C-8FE2EFFB3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84" y="2500809"/>
            <a:ext cx="4548247" cy="2255330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E5FA83D-85C3-42E6-BFF7-9762CC35D1A6}"/>
              </a:ext>
            </a:extLst>
          </p:cNvPr>
          <p:cNvSpPr/>
          <p:nvPr/>
        </p:nvSpPr>
        <p:spPr>
          <a:xfrm>
            <a:off x="1231303" y="4854009"/>
            <a:ext cx="3197138" cy="7119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Curva C(V) relativa ad un tradizionale rilevatore al silicio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B2AB131-5E6D-4913-B83D-559A64189C8F}"/>
                  </a:ext>
                </a:extLst>
              </p:cNvPr>
              <p:cNvSpPr/>
              <p:nvPr/>
            </p:nvSpPr>
            <p:spPr>
              <a:xfrm>
                <a:off x="786189" y="1676593"/>
                <a:ext cx="1029321" cy="612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B2AB131-5E6D-4913-B83D-559A64189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89" y="1676593"/>
                <a:ext cx="1029321" cy="612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FEB5BCB-CC2F-4BBD-8845-5789726A2B24}"/>
              </a:ext>
            </a:extLst>
          </p:cNvPr>
          <p:cNvSpPr/>
          <p:nvPr/>
        </p:nvSpPr>
        <p:spPr>
          <a:xfrm>
            <a:off x="2002195" y="1420415"/>
            <a:ext cx="1930613" cy="10294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Utilizzando l’equazione di Poisson, posso ricavare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5C6B4155-7995-4215-8E00-D7F1112F78DD}"/>
                  </a:ext>
                </a:extLst>
              </p:cNvPr>
              <p:cNvSpPr/>
              <p:nvPr/>
            </p:nvSpPr>
            <p:spPr>
              <a:xfrm>
                <a:off x="4215099" y="1457138"/>
                <a:ext cx="1003800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5C6B4155-7995-4215-8E00-D7F1112F7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099" y="1457138"/>
                <a:ext cx="1003800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80B67E2-5799-4AF1-B504-20EA2CF4BDB0}"/>
              </a:ext>
            </a:extLst>
          </p:cNvPr>
          <p:cNvCxnSpPr>
            <a:cxnSpLocks/>
          </p:cNvCxnSpPr>
          <p:nvPr/>
        </p:nvCxnSpPr>
        <p:spPr>
          <a:xfrm flipV="1">
            <a:off x="9727384" y="2289005"/>
            <a:ext cx="0" cy="8636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olo 6">
            <a:extLst>
              <a:ext uri="{FF2B5EF4-FFF2-40B4-BE49-F238E27FC236}">
                <a16:creationId xmlns:a16="http://schemas.microsoft.com/office/drawing/2014/main" id="{27E285A8-8790-4F0B-88B1-49A17E24142F}"/>
              </a:ext>
            </a:extLst>
          </p:cNvPr>
          <p:cNvSpPr txBox="1">
            <a:spLocks/>
          </p:cNvSpPr>
          <p:nvPr/>
        </p:nvSpPr>
        <p:spPr>
          <a:xfrm>
            <a:off x="2462068" y="172713"/>
            <a:ext cx="7265316" cy="10474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solidFill>
                  <a:schemeClr val="tx1"/>
                </a:solidFill>
              </a:rPr>
              <a:t>Analisi C(V)</a:t>
            </a:r>
          </a:p>
        </p:txBody>
      </p:sp>
    </p:spTree>
    <p:extLst>
      <p:ext uri="{BB962C8B-B14F-4D97-AF65-F5344CB8AC3E}">
        <p14:creationId xmlns:p14="http://schemas.microsoft.com/office/powerpoint/2010/main" val="354669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1397</Words>
  <Application>Microsoft Office PowerPoint</Application>
  <PresentationFormat>Widescreen</PresentationFormat>
  <Paragraphs>226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Trebuchet MS</vt:lpstr>
      <vt:lpstr>Wingdings 3</vt:lpstr>
      <vt:lpstr>Tema di Office</vt:lpstr>
      <vt:lpstr>Facet</vt:lpstr>
      <vt:lpstr>Caratterizzazione di rilevatori al silicio ad alta risoluzione temporale</vt:lpstr>
      <vt:lpstr>Caratteristiche del silicio</vt:lpstr>
      <vt:lpstr>Presentazione standard di PowerPoint</vt:lpstr>
      <vt:lpstr>Rilevatori al silicio</vt:lpstr>
      <vt:lpstr>Low Gain Avalanche Diode (LGAD)</vt:lpstr>
      <vt:lpstr>Ultra Fast Silicon Detectors (UFSD)</vt:lpstr>
      <vt:lpstr>Obiettivo dello studio </vt:lpstr>
      <vt:lpstr>Strumentazione </vt:lpstr>
      <vt:lpstr>Presentazione standard di PowerPoint</vt:lpstr>
      <vt:lpstr>Presentazione standard di PowerPoint</vt:lpstr>
      <vt:lpstr>Sensori analizzati </vt:lpstr>
      <vt:lpstr>FBK UFSD 3 </vt:lpstr>
      <vt:lpstr>FBK UFSD 3 </vt:lpstr>
      <vt:lpstr>Presentazione standard di PowerPoint</vt:lpstr>
      <vt:lpstr>Presentazione standard di PowerPoint</vt:lpstr>
      <vt:lpstr>HPK Type 3.2</vt:lpstr>
      <vt:lpstr>HPK Type 3.1</vt:lpstr>
      <vt:lpstr>Single pad </vt:lpstr>
      <vt:lpstr>Sensori Single pad, 2x2 pad e 4x24 pad - per i wafer 2 e 4</vt:lpstr>
      <vt:lpstr>Presentazione standard di PowerPoint</vt:lpstr>
      <vt:lpstr>HPK Type 3.1 - TCT</vt:lpstr>
      <vt:lpstr>HPK Type 3.2 - TCT</vt:lpstr>
      <vt:lpstr>Conclusioni</vt:lpstr>
      <vt:lpstr>Presentazione standard di PowerPoint</vt:lpstr>
      <vt:lpstr>Backup</vt:lpstr>
      <vt:lpstr>Backup</vt:lpstr>
      <vt:lpstr>Backup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Caratterizzazione di rilevatori al silicio ad alta risoluzione temporale</dc:title>
  <dc:creator>Giulia Gioachin</dc:creator>
  <cp:lastModifiedBy>Giulia Gioachin</cp:lastModifiedBy>
  <cp:revision>30</cp:revision>
  <dcterms:created xsi:type="dcterms:W3CDTF">2019-10-14T17:10:40Z</dcterms:created>
  <dcterms:modified xsi:type="dcterms:W3CDTF">2019-10-17T21:16:39Z</dcterms:modified>
</cp:coreProperties>
</file>