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12801600" cx="96012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045">
          <p15:clr>
            <a:srgbClr val="9AA0A6"/>
          </p15:clr>
        </p15:guide>
        <p15:guide id="2" orient="horz" pos="6141">
          <p15:clr>
            <a:srgbClr val="9AA0A6"/>
          </p15:clr>
        </p15:guide>
        <p15:guide id="3" orient="horz" pos="6237">
          <p15:clr>
            <a:srgbClr val="9AA0A6"/>
          </p15:clr>
        </p15:guide>
        <p15:guide id="4" orient="horz" pos="6333">
          <p15:clr>
            <a:srgbClr val="9AA0A6"/>
          </p15:clr>
        </p15:guide>
        <p15:guide id="5" orient="horz" pos="6429">
          <p15:clr>
            <a:srgbClr val="9AA0A6"/>
          </p15:clr>
        </p15:guide>
        <p15:guide id="6" orient="horz" pos="5857">
          <p15:clr>
            <a:srgbClr val="9AA0A6"/>
          </p15:clr>
        </p15:guide>
        <p15:guide id="7" orient="horz" pos="5953">
          <p15:clr>
            <a:srgbClr val="9AA0A6"/>
          </p15:clr>
        </p15:guide>
        <p15:guide id="8" orient="horz" pos="6049">
          <p15:clr>
            <a:srgbClr val="9AA0A6"/>
          </p15:clr>
        </p15:guide>
        <p15:guide id="9" orient="horz" pos="6145">
          <p15:clr>
            <a:srgbClr val="9AA0A6"/>
          </p15:clr>
        </p15:guide>
        <p15:guide id="10" pos="3024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7" roundtripDataSignature="AMtx7mjq9BhaJReEuX2vffYF+BcESECM1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045" orient="horz"/>
        <p:guide pos="6141" orient="horz"/>
        <p:guide pos="6237" orient="horz"/>
        <p:guide pos="6333" orient="horz"/>
        <p:guide pos="6429" orient="horz"/>
        <p:guide pos="5857" orient="horz"/>
        <p:guide pos="5953" orient="horz"/>
        <p:guide pos="6049" orient="horz"/>
        <p:guide pos="6145" orient="horz"/>
        <p:guide pos="30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/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4"/>
          <p:cNvSpPr txBox="1"/>
          <p:nvPr>
            <p:ph idx="1" type="body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9pPr>
          </a:lstStyle>
          <a:p/>
        </p:txBody>
      </p:sp>
      <p:sp>
        <p:nvSpPr>
          <p:cNvPr id="14" name="Google Shape;14;p4"/>
          <p:cNvSpPr txBox="1"/>
          <p:nvPr>
            <p:ph idx="2" type="body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3" type="body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b="1" sz="2520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b="1" sz="1679"/>
            </a:lvl9pPr>
          </a:lstStyle>
          <a:p/>
        </p:txBody>
      </p:sp>
      <p:sp>
        <p:nvSpPr>
          <p:cNvPr id="16" name="Google Shape;16;p4"/>
          <p:cNvSpPr txBox="1"/>
          <p:nvPr>
            <p:ph idx="4" type="body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4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 rot="5400000">
            <a:off x="739352" y="3328564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3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3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 rot="5400000">
            <a:off x="2481607" y="5070819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4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subTitle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/>
        </p:txBody>
      </p:sp>
      <p:sp>
        <p:nvSpPr>
          <p:cNvPr id="23" name="Google Shape;23;p5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8"/>
          <p:cNvSpPr txBox="1"/>
          <p:nvPr>
            <p:ph idx="1" type="body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8"/>
          <p:cNvSpPr txBox="1"/>
          <p:nvPr>
            <p:ph idx="2" type="body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8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0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4196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indent="-41529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indent="-388619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indent="-36195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indent="-36195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indent="-36195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indent="-36195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indent="-36195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indent="-36195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/>
        </p:txBody>
      </p:sp>
      <p:sp>
        <p:nvSpPr>
          <p:cNvPr id="57" name="Google Shape;57;p11"/>
          <p:cNvSpPr txBox="1"/>
          <p:nvPr>
            <p:ph idx="2" type="body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  <p:sp>
        <p:nvSpPr>
          <p:cNvPr id="58" name="Google Shape;58;p11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2"/>
          <p:cNvSpPr/>
          <p:nvPr>
            <p:ph idx="2" type="pic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Arial"/>
              <a:buNone/>
              <a:defRPr b="0" i="0" sz="335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None/>
              <a:defRPr b="0" i="0" sz="29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2"/>
          <p:cNvSpPr txBox="1"/>
          <p:nvPr>
            <p:ph idx="1" type="body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indent="-228600" lvl="1" marL="914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indent="-228600" lvl="2" marL="1371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indent="-228600" lvl="3" marL="1828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indent="-228600" lvl="4" marL="22860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indent="-228600" lvl="5" marL="27432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indent="-228600" lvl="6" marL="32004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indent="-228600" lvl="7" marL="3657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indent="-228600" lvl="8" marL="41148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/>
        </p:txBody>
      </p:sp>
      <p:sp>
        <p:nvSpPr>
          <p:cNvPr id="65" name="Google Shape;65;p12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2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b="0" i="0" sz="46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3"/>
          <p:cNvSpPr txBox="1"/>
          <p:nvPr>
            <p:ph idx="1" type="body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15290" lvl="0" marL="457200" marR="0" rtl="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b="0" i="0" sz="29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8619" lvl="1" marL="9144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8614" lvl="3" marL="18288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8614" lvl="4" marL="22860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8614" lvl="5" marL="27432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8614" lvl="6" marL="32004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8615" lvl="7" marL="36576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8615" lvl="8" marL="4114800" marR="0" rtl="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b="0" i="0" sz="18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0" type="dt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3"/>
          <p:cNvSpPr txBox="1"/>
          <p:nvPr>
            <p:ph idx="11" type="ftr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3"/>
          <p:cNvSpPr txBox="1"/>
          <p:nvPr>
            <p:ph idx="12" type="sldNum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60"/>
              <a:buFont typeface="Arial"/>
              <a:buNone/>
              <a:defRPr b="0" i="0" sz="126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png"/><Relationship Id="rId11" Type="http://schemas.openxmlformats.org/officeDocument/2006/relationships/image" Target="../media/image11.png"/><Relationship Id="rId22" Type="http://schemas.openxmlformats.org/officeDocument/2006/relationships/image" Target="../media/image1.png"/><Relationship Id="rId10" Type="http://schemas.openxmlformats.org/officeDocument/2006/relationships/image" Target="../media/image19.png"/><Relationship Id="rId21" Type="http://schemas.openxmlformats.org/officeDocument/2006/relationships/image" Target="../media/image15.png"/><Relationship Id="rId13" Type="http://schemas.openxmlformats.org/officeDocument/2006/relationships/image" Target="../media/image9.png"/><Relationship Id="rId1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hyperlink" Target="http://personalpages.to.infn.it/~mandurri/rsdproject.html" TargetMode="External"/><Relationship Id="rId15" Type="http://schemas.openxmlformats.org/officeDocument/2006/relationships/image" Target="../media/image7.png"/><Relationship Id="rId14" Type="http://schemas.openxmlformats.org/officeDocument/2006/relationships/image" Target="../media/image16.png"/><Relationship Id="rId17" Type="http://schemas.openxmlformats.org/officeDocument/2006/relationships/image" Target="../media/image3.png"/><Relationship Id="rId16" Type="http://schemas.openxmlformats.org/officeDocument/2006/relationships/image" Target="../media/image13.png"/><Relationship Id="rId5" Type="http://schemas.openxmlformats.org/officeDocument/2006/relationships/image" Target="../media/image18.png"/><Relationship Id="rId19" Type="http://schemas.openxmlformats.org/officeDocument/2006/relationships/image" Target="../media/image4.png"/><Relationship Id="rId6" Type="http://schemas.openxmlformats.org/officeDocument/2006/relationships/image" Target="../media/image6.png"/><Relationship Id="rId18" Type="http://schemas.openxmlformats.org/officeDocument/2006/relationships/image" Target="../media/image5.png"/><Relationship Id="rId7" Type="http://schemas.openxmlformats.org/officeDocument/2006/relationships/image" Target="../media/image10.png"/><Relationship Id="rId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66546" l="0" r="0" t="0"/>
          <a:stretch/>
        </p:blipFill>
        <p:spPr>
          <a:xfrm>
            <a:off x="7560000" y="2674800"/>
            <a:ext cx="1746500" cy="53366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4938700" y="2229700"/>
            <a:ext cx="4312800" cy="110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4800" lvl="0" marL="6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achieve precise timing UFSD adopt a segmented geometry</a:t>
            </a: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with each sensitive region being isolated from the others by an inactive area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800" lvl="0" marL="64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extension of the </a:t>
            </a:r>
            <a:r>
              <a:rPr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active</a:t>
            </a: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area is quantified by the fill factor</a:t>
            </a:r>
            <a:r>
              <a:rPr b="1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                    → </a:t>
            </a:r>
            <a:r>
              <a:rPr b="1" i="1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fill factor = active area / total area</a:t>
            </a:r>
            <a:r>
              <a:rPr b="1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800" lvl="0" marL="6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1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higher the fill factor, the more efficient the detector is</a:t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61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360100" y="6850650"/>
            <a:ext cx="8886000" cy="4434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 title="Grafico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88831" y="9889331"/>
            <a:ext cx="2088000" cy="12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5516275" y="6829200"/>
            <a:ext cx="3169200" cy="3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TCT Characterization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		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 title="Grafico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99200" y="8631775"/>
            <a:ext cx="2088318" cy="129599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360050" y="3835800"/>
            <a:ext cx="8886000" cy="2782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61335" y="4161600"/>
            <a:ext cx="3454741" cy="18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7">
            <a:alphaModFix/>
          </a:blip>
          <a:srcRect b="11948" l="0" r="54771" t="0"/>
          <a:stretch/>
        </p:blipFill>
        <p:spPr>
          <a:xfrm>
            <a:off x="4197600" y="3844800"/>
            <a:ext cx="1339198" cy="1356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4750" y="9525"/>
            <a:ext cx="1140675" cy="857651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>
            <p:ph type="title"/>
          </p:nvPr>
        </p:nvSpPr>
        <p:spPr>
          <a:xfrm>
            <a:off x="857150" y="376775"/>
            <a:ext cx="7773900" cy="18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3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High performance 4D tracking with 100% fill-factor and very fine pitch Silicon detectors</a:t>
            </a:r>
            <a:endParaRPr b="1" sz="320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3200">
              <a:solidFill>
                <a:srgbClr val="000000"/>
              </a:solidFill>
            </a:endParaRPr>
          </a:p>
        </p:txBody>
      </p:sp>
      <p:sp>
        <p:nvSpPr>
          <p:cNvPr id="95" name="Google Shape;95;p1"/>
          <p:cNvSpPr txBox="1"/>
          <p:nvPr>
            <p:ph idx="2" type="body"/>
          </p:nvPr>
        </p:nvSpPr>
        <p:spPr>
          <a:xfrm>
            <a:off x="503525" y="3858625"/>
            <a:ext cx="3351900" cy="18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GB" sz="1000"/>
              <a:t>RSD Principle of Operation</a:t>
            </a:r>
            <a:endParaRPr b="1" sz="1000"/>
          </a:p>
          <a:p>
            <a:pPr indent="-94849" lvl="0" marL="1007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-GB" sz="700"/>
              <a:t>The detector bulk is connected to a resistive n</a:t>
            </a:r>
            <a:r>
              <a:rPr baseline="30000" lang="en-GB" sz="700"/>
              <a:t>++ </a:t>
            </a:r>
            <a:r>
              <a:rPr lang="en-GB" sz="700"/>
              <a:t> layer with a characteristic sheet resistance (R</a:t>
            </a:r>
            <a:r>
              <a:rPr baseline="-25000" lang="en-GB" sz="700"/>
              <a:t>sheet</a:t>
            </a:r>
            <a:r>
              <a:rPr lang="en-GB" sz="700"/>
              <a:t>) </a:t>
            </a:r>
            <a:endParaRPr sz="700"/>
          </a:p>
          <a:p>
            <a:pPr indent="-94849" lvl="0" marL="1007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-GB" sz="700"/>
              <a:t>The AC-coupling is realized by an oxide layer placed between the n</a:t>
            </a:r>
            <a:r>
              <a:rPr baseline="30000" lang="en-GB" sz="700"/>
              <a:t>++</a:t>
            </a:r>
            <a:r>
              <a:rPr lang="en-GB" sz="700"/>
              <a:t> layer and the metal pads</a:t>
            </a:r>
            <a:endParaRPr sz="700"/>
          </a:p>
          <a:p>
            <a:pPr indent="-94849" lvl="0" marL="1007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AutoNum type="arabicPeriod"/>
            </a:pPr>
            <a:r>
              <a:rPr lang="en-GB" sz="700"/>
              <a:t>The characteristic time τ= C</a:t>
            </a:r>
            <a:r>
              <a:rPr baseline="-25000" lang="en-GB" sz="700"/>
              <a:t>AC</a:t>
            </a:r>
            <a:r>
              <a:rPr lang="en-GB" sz="700"/>
              <a:t>R</a:t>
            </a:r>
            <a:r>
              <a:rPr baseline="-25000" lang="en-GB" sz="700"/>
              <a:t>sheet</a:t>
            </a:r>
            <a:r>
              <a:rPr lang="en-GB" sz="700"/>
              <a:t> must be long enough to ensure complete charge collection by the read-out pads before being discharged by the resistance.</a:t>
            </a:r>
            <a:endParaRPr sz="700"/>
          </a:p>
          <a:p>
            <a:pPr indent="0" lvl="0" marL="0" rtl="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SzPts val="1800"/>
              <a:buNone/>
            </a:pPr>
            <a:r>
              <a:rPr lang="en-GB" sz="600"/>
              <a:t> </a:t>
            </a:r>
            <a:endParaRPr sz="600"/>
          </a:p>
        </p:txBody>
      </p:sp>
      <p:sp>
        <p:nvSpPr>
          <p:cNvPr id="96" name="Google Shape;96;p1"/>
          <p:cNvSpPr txBox="1"/>
          <p:nvPr/>
        </p:nvSpPr>
        <p:spPr>
          <a:xfrm>
            <a:off x="365475" y="2229700"/>
            <a:ext cx="4313100" cy="11049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64800" lvl="0" marL="6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4D tracking: measurement of spatial position and timing of particles’ tracks with high precision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800" lvl="0" marL="6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Char char="●"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new generation of Silicon detectors based on the Low-Gain Avalanche Diode (LGAD) technology is particularly suited for 4D tracking: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4849" lvl="0" marL="2807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Char char="-"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detectors can be easily segmented → good spatial resolution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94849" lvl="0" marL="2807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Char char="-"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LGAD technology provide an internal, low-gain → large output signals, low noise → precise timing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800" lvl="0" marL="6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Char char="●"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Ultra-Fast Silicon Detectors (UFSD) are an example of LGAD sensors</a:t>
            </a: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optimized for precise timing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→ UFSD will be employed in the timing layers of the ATLAS &amp; CMS experiments at HL-LHC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7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525600" y="6840000"/>
            <a:ext cx="33204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Capacitance-Voltage &amp; Current-Voltage Characterization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60000" y="11448000"/>
            <a:ext cx="4190400" cy="65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We kindly acknowledge the following funding agencies, collaborations: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0174" lvl="0" marL="224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Char char="●"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INFN, Gruppo V - RSD project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0174" lvl="0" marL="224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Char char="●"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Horizon 2020, Grants no. UFSD669529 and no. 654168 (AIDA-2020)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0174" lvl="0" marL="224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Char char="●"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U.S. Department of Energy Grant no. DE-SC0010107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0174" lvl="0" marL="224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Calibri"/>
              <a:buChar char="●"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Dipartimenti di Eccellenza, Univ. of Torino (ex L. 232/2016, art. 1, cc. 314, 337)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5059300" y="11448000"/>
            <a:ext cx="4192200" cy="657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23825" lvl="0" marL="134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b="0" i="0" lang="en-GB" sz="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http://personalpages.to.infn.it/~mandurri/rsdproject.html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5474" lvl="0" marL="134999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b="0" i="0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M. Mandurrino </a:t>
            </a:r>
            <a:r>
              <a:rPr b="0" i="1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et al.</a:t>
            </a:r>
            <a:r>
              <a:rPr b="0" i="0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"</a:t>
            </a:r>
            <a:r>
              <a:rPr b="0" i="1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Demonstration of 200, 100, and 50 μm pitch Resistive AC-Coupled Silicon Detectors (RSD) with 100% fill-factor for 4D particle tracking</a:t>
            </a:r>
            <a:r>
              <a:rPr b="0" i="0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", preprint on IEEE Electron Device Lett. (2019), DOI: 10.1109/LED.2019.2943242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5474" lvl="0" marL="134999" marR="0" rtl="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Calibri"/>
              <a:buChar char="●"/>
            </a:pPr>
            <a:r>
              <a:rPr b="0" i="0" lang="en-GB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Mandurrino, "</a:t>
            </a:r>
            <a:r>
              <a:rPr b="0" i="1" lang="en-GB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4D particle tracking with Resistive AC-Coupled Silicon Detectors</a:t>
            </a:r>
            <a:r>
              <a:rPr b="0" i="0" lang="en-GB" sz="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", European Physical Society Conference on High Energy Physics (EPS-HEP), Ghent (Belgium) 10-17 Jul 2019</a:t>
            </a:r>
            <a:endParaRPr b="0" i="0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8204950" y="3070800"/>
            <a:ext cx="7419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Device Sketch</a:t>
            </a:r>
            <a:endParaRPr b="0" i="1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433000" y="5994000"/>
            <a:ext cx="30987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of merit of RSD </a:t>
            </a: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 respect to standard LGAD devices: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198" lvl="0" marL="17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➔"/>
            </a:pP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100% fill factor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198" lvl="0" marL="17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➔"/>
            </a:pP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Continuous and uniform gain → less critical fabrication processes</a:t>
            </a:r>
            <a:endParaRPr b="0" i="0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198" lvl="0" marL="172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➔"/>
            </a:pPr>
            <a:r>
              <a:rPr b="0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Production of detectors with very small pitch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1"/>
          <p:cNvPicPr preferRelativeResize="0"/>
          <p:nvPr/>
        </p:nvPicPr>
        <p:blipFill rotWithShape="1">
          <a:blip r:embed="rId10">
            <a:alphaModFix/>
          </a:blip>
          <a:srcRect b="0" l="0" r="10761" t="0"/>
          <a:stretch/>
        </p:blipFill>
        <p:spPr>
          <a:xfrm>
            <a:off x="4330800" y="5331600"/>
            <a:ext cx="1090499" cy="638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22000" y="4896000"/>
            <a:ext cx="1140676" cy="96209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 txBox="1"/>
          <p:nvPr/>
        </p:nvSpPr>
        <p:spPr>
          <a:xfrm>
            <a:off x="1620000" y="5003525"/>
            <a:ext cx="10905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Characteristic values:</a:t>
            </a:r>
            <a:endParaRPr b="1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1" baseline="-25000" i="0" lang="en-GB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~ kΩ</a:t>
            </a:r>
            <a:endParaRPr b="1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</a:t>
            </a:r>
            <a:r>
              <a:rPr b="1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~ 100 pF</a:t>
            </a:r>
            <a:endParaRPr b="1" i="0" sz="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592250" y="4845306"/>
            <a:ext cx="1444275" cy="111901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 txBox="1"/>
          <p:nvPr/>
        </p:nvSpPr>
        <p:spPr>
          <a:xfrm>
            <a:off x="682450" y="5808000"/>
            <a:ext cx="9477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Device cross-section</a:t>
            </a:r>
            <a:endParaRPr b="0" i="1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"/>
          <p:cNvSpPr txBox="1"/>
          <p:nvPr/>
        </p:nvSpPr>
        <p:spPr>
          <a:xfrm>
            <a:off x="2816050" y="5884200"/>
            <a:ext cx="9477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Circuital model</a:t>
            </a:r>
            <a:endParaRPr b="0" i="1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3826800" y="6010000"/>
            <a:ext cx="21390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1st RSD production produced by Fondazione Bruno Kessler (FBK, Italy)</a:t>
            </a:r>
            <a:endParaRPr b="0" i="1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It features 12 wafers with different gain layer and n</a:t>
            </a:r>
            <a:r>
              <a:rPr b="0" baseline="30000" i="1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r>
              <a:rPr b="0" i="1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doses and 2 different dielectric thicknesses</a:t>
            </a:r>
            <a:endParaRPr b="0" i="1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5899450" y="3823200"/>
            <a:ext cx="31956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Simulation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6128050" y="6008350"/>
            <a:ext cx="29148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1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2D/3D TCAD simulations of laser-stimulated signals in different pitch RSD detectors</a:t>
            </a:r>
            <a:endParaRPr b="1" i="1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6160200" y="7092600"/>
            <a:ext cx="19437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1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2D maps of the induced charge</a:t>
            </a:r>
            <a:endParaRPr b="1" i="1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t/>
            </a:r>
            <a:endParaRPr b="1" i="1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14949" y="-28450"/>
            <a:ext cx="1295999" cy="794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8588825" y="1263145"/>
            <a:ext cx="955225" cy="57995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-4750" y="1654975"/>
            <a:ext cx="9615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1" lang="en-GB" sz="700" u="sng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F.Siviero</a:t>
            </a:r>
            <a:r>
              <a:rPr b="0" baseline="30000" i="0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 1,2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M. Mandurrino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1,</a:t>
            </a:r>
            <a:r>
              <a:rPr b="0" baseline="30000" i="0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R. Arcidiacono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1,3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, M. Boscardin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, N. Cartiglia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, G. F. Dalla Betta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, M.Ferrero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1,2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, F. Ficorella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, L. Pancheri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, G. Paternoster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, M.Tornago </a:t>
            </a:r>
            <a:r>
              <a:rPr b="0" baseline="3000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1,2</a:t>
            </a:r>
            <a:endParaRPr b="0" baseline="30000" i="1" sz="7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"/>
              <a:buFont typeface="Arial"/>
              <a:buNone/>
            </a:pPr>
            <a:r>
              <a:rPr b="0" baseline="30000" i="0" lang="en-GB" sz="55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-GB" sz="55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NFN Sezione di Torino (Torino, Italy), </a:t>
            </a:r>
            <a:r>
              <a:rPr b="0" baseline="3000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Università di Torino (Torino, Italy), </a:t>
            </a:r>
            <a:r>
              <a:rPr b="0" baseline="3000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Università del Piemonte Orientale (Novara, Italy), </a:t>
            </a:r>
            <a:r>
              <a:rPr b="0" baseline="3000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Fondazione Bruno Kessler (Trento, Italy), </a:t>
            </a:r>
            <a:r>
              <a:rPr b="0" baseline="3000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Università di Trento (Trento, Italy)</a:t>
            </a:r>
            <a:endParaRPr b="0" i="0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*Corresponding author: </a:t>
            </a:r>
            <a:r>
              <a:rPr b="0" i="0" lang="en-GB" sz="600" u="sng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marco.mandurrino@to.infn.it</a:t>
            </a:r>
            <a:endParaRPr b="0" i="0" sz="600" u="sng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1" lang="en-GB" sz="7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1" sz="7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1" sz="7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227675" y="1163820"/>
            <a:ext cx="741900" cy="62943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1"/>
          <p:cNvCxnSpPr/>
          <p:nvPr/>
        </p:nvCxnSpPr>
        <p:spPr>
          <a:xfrm>
            <a:off x="-17225" y="2113200"/>
            <a:ext cx="96189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p1"/>
          <p:cNvCxnSpPr/>
          <p:nvPr/>
        </p:nvCxnSpPr>
        <p:spPr>
          <a:xfrm>
            <a:off x="-17225" y="12434400"/>
            <a:ext cx="9618900" cy="0"/>
          </a:xfrm>
          <a:prstGeom prst="straightConnector1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8" name="Google Shape;118;p1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731100" y="12200400"/>
            <a:ext cx="2139000" cy="37181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 txBox="1"/>
          <p:nvPr/>
        </p:nvSpPr>
        <p:spPr>
          <a:xfrm>
            <a:off x="7920000" y="6843600"/>
            <a:ext cx="1350900" cy="4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"/>
              <a:buFont typeface="Arial"/>
              <a:buNone/>
            </a:pPr>
            <a:r>
              <a:rPr b="1" i="1" lang="en-GB" sz="65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Particulars TCT setup </a:t>
            </a:r>
            <a:endParaRPr b="1" i="1" sz="65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800" lvl="0" marL="6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50"/>
              <a:buFont typeface="Calibri"/>
              <a:buChar char="-"/>
            </a:pPr>
            <a:r>
              <a:rPr b="0" i="1" lang="en-GB" sz="65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IR pulsed laser with 10 μm spot</a:t>
            </a:r>
            <a:endParaRPr b="0" i="1" sz="65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64800" lvl="0" marL="64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650"/>
              <a:buFont typeface="Calibri"/>
              <a:buChar char="-"/>
            </a:pPr>
            <a:r>
              <a:rPr b="0" i="1" lang="en-GB" sz="65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xy-stage with sub-μm precision</a:t>
            </a:r>
            <a:endParaRPr b="0" i="1" sz="65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1" sz="65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"/>
          <p:cNvSpPr txBox="1"/>
          <p:nvPr/>
        </p:nvSpPr>
        <p:spPr>
          <a:xfrm>
            <a:off x="5802600" y="8334000"/>
            <a:ext cx="28065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Laser signals - DUTs with same pitch from different wafers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"/>
          <p:cNvSpPr txBox="1"/>
          <p:nvPr/>
        </p:nvSpPr>
        <p:spPr>
          <a:xfrm>
            <a:off x="365475" y="3359550"/>
            <a:ext cx="8886000" cy="44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We present the 1st production of Resistive AC-coupled Silicon detectors (RSD) @ FBK</a:t>
            </a:r>
            <a:endParaRPr b="1" i="0" sz="12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GB" sz="1200" u="none" cap="none" strike="noStrik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An LGAD detector designed for 4D tracking which uses the principle of resistive AC-coupled read-out to achieve 100% fill factor</a:t>
            </a:r>
            <a:endParaRPr b="1" i="0" sz="1200" u="none" cap="none" strike="noStrike">
              <a:solidFill>
                <a:srgbClr val="CC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3996000" y="6729750"/>
            <a:ext cx="2139000" cy="376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GB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Laboratory Measurements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"/>
          <p:cNvSpPr/>
          <p:nvPr/>
        </p:nvSpPr>
        <p:spPr>
          <a:xfrm>
            <a:off x="590675" y="8560375"/>
            <a:ext cx="900900" cy="147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2760575" y="8484175"/>
            <a:ext cx="797100" cy="341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"/>
          <p:cNvSpPr txBox="1"/>
          <p:nvPr/>
        </p:nvSpPr>
        <p:spPr>
          <a:xfrm>
            <a:off x="5607600" y="8765675"/>
            <a:ext cx="17022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01199" lvl="0" marL="1007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Different n</a:t>
            </a:r>
            <a:r>
              <a:rPr b="1" baseline="3000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++</a:t>
            </a: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dose: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-GB" sz="7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 (low), W8 (medium), W13 (high)</a:t>
            </a:r>
            <a:endParaRPr b="0" i="0" sz="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1199" lvl="0" marL="100799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W2 has the largest RC </a:t>
            </a: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             → longest induced signal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"/>
          <p:cNvSpPr txBox="1"/>
          <p:nvPr/>
        </p:nvSpPr>
        <p:spPr>
          <a:xfrm>
            <a:off x="360000" y="9990000"/>
            <a:ext cx="5336100" cy="1296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GB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199" lvl="0" marL="208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RSD</a:t>
            </a: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are Silicon detectors, based on the </a:t>
            </a: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LGAD</a:t>
            </a: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technology, designed to perform </a:t>
            </a: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high-performance 4D tracking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199" lvl="0" marL="208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RSD achieve 100% fill factor </a:t>
            </a: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 means of a resistive AC-coupled read-out, avoiding in this way the drawbacks of the segmented geometry of standard LGAD detectors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199" lvl="0" marL="208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1st RSD production by FBK feature 12 wafers with different gain doses and AC-couplings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199" lvl="0" marL="208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IV &amp; CV curves</a:t>
            </a: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have the expected shape and show that</a:t>
            </a: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internal gain occurs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199" lvl="0" marL="208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Good wafer uniformity has been measured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199" lvl="0" marL="208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TCT signals gave the expected results: signals are dipolar and signal shapes depend on R</a:t>
            </a:r>
            <a:r>
              <a:rPr b="0" baseline="-2500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sheet</a:t>
            </a: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baseline="-2500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7199" lvl="0" marL="2087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Char char="●"/>
            </a:pPr>
            <a:r>
              <a:rPr b="1" lang="en-GB" sz="800">
                <a:latin typeface="Calibri"/>
                <a:ea typeface="Calibri"/>
                <a:cs typeface="Calibri"/>
                <a:sym typeface="Calibri"/>
              </a:rPr>
              <a:t>Time resolution measurements with a Sr90 source ongoing… stay tuned!</a:t>
            </a:r>
            <a:r>
              <a:rPr b="0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 txBox="1"/>
          <p:nvPr/>
        </p:nvSpPr>
        <p:spPr>
          <a:xfrm>
            <a:off x="6122400" y="12222000"/>
            <a:ext cx="32337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GB" sz="60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28th International Workshop on Vertex Detectors, Lopud Island (Croatia), 13-18 October 2019</a:t>
            </a:r>
            <a:endParaRPr b="0" i="1" sz="600" u="none" cap="none" strike="noStrike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6979500" y="10291800"/>
            <a:ext cx="947700" cy="3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1" lang="en-GB" sz="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Characteristic negative lobe of the AC-signal</a:t>
            </a:r>
            <a:endParaRPr b="0" i="1" sz="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9" name="Google Shape;129;p1"/>
          <p:cNvCxnSpPr/>
          <p:nvPr/>
        </p:nvCxnSpPr>
        <p:spPr>
          <a:xfrm flipH="1">
            <a:off x="6803650" y="10545700"/>
            <a:ext cx="280800" cy="2667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30" name="Google Shape;130;p1"/>
          <p:cNvSpPr txBox="1"/>
          <p:nvPr/>
        </p:nvSpPr>
        <p:spPr>
          <a:xfrm>
            <a:off x="7527125" y="7395000"/>
            <a:ext cx="10659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1" lang="en-GB" sz="7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W8 35-50</a:t>
            </a:r>
            <a:endParaRPr b="1" i="1" sz="7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1"/>
          <p:cNvPicPr preferRelativeResize="0"/>
          <p:nvPr/>
        </p:nvPicPr>
        <p:blipFill rotWithShape="1">
          <a:blip r:embed="rId17">
            <a:alphaModFix/>
          </a:blip>
          <a:srcRect b="0" l="0" r="0" t="7850"/>
          <a:stretch/>
        </p:blipFill>
        <p:spPr>
          <a:xfrm>
            <a:off x="5287800" y="7394400"/>
            <a:ext cx="1620000" cy="10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8">
            <a:alphaModFix/>
          </a:blip>
          <a:srcRect b="0" l="0" r="0" t="7850"/>
          <a:stretch/>
        </p:blipFill>
        <p:spPr>
          <a:xfrm>
            <a:off x="7371600" y="7394400"/>
            <a:ext cx="1620000" cy="10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 txBox="1"/>
          <p:nvPr/>
        </p:nvSpPr>
        <p:spPr>
          <a:xfrm>
            <a:off x="8356200" y="7342975"/>
            <a:ext cx="5421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W8 35-50</a:t>
            </a:r>
            <a:endParaRPr b="1" i="0" sz="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6152388" y="7342975"/>
            <a:ext cx="6123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1" i="0" lang="en-GB" sz="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W10 100-200</a:t>
            </a:r>
            <a:endParaRPr b="1" i="0" sz="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"/>
          <p:cNvSpPr txBox="1"/>
          <p:nvPr/>
        </p:nvSpPr>
        <p:spPr>
          <a:xfrm>
            <a:off x="7851600" y="8881200"/>
            <a:ext cx="4194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  <a:endParaRPr b="0" i="0" sz="600" u="none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 txBox="1"/>
          <p:nvPr/>
        </p:nvSpPr>
        <p:spPr>
          <a:xfrm>
            <a:off x="7812000" y="8992800"/>
            <a:ext cx="4194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W8</a:t>
            </a:r>
            <a:endParaRPr b="0" i="0" sz="6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7735325" y="9110775"/>
            <a:ext cx="419400" cy="1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F1C232"/>
                </a:solidFill>
                <a:latin typeface="Calibri"/>
                <a:ea typeface="Calibri"/>
                <a:cs typeface="Calibri"/>
                <a:sym typeface="Calibri"/>
              </a:rPr>
              <a:t>W13</a:t>
            </a:r>
            <a:endParaRPr b="0" i="0" sz="600" u="none" cap="none" strike="noStrike">
              <a:solidFill>
                <a:srgbClr val="F1C23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6499575" y="10169175"/>
            <a:ext cx="3948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4A86E8"/>
                </a:solidFill>
                <a:latin typeface="Calibri"/>
                <a:ea typeface="Calibri"/>
                <a:cs typeface="Calibri"/>
                <a:sym typeface="Calibri"/>
              </a:rPr>
              <a:t>W2</a:t>
            </a:r>
            <a:endParaRPr b="0" i="0" sz="600" u="none" cap="none" strike="noStrike">
              <a:solidFill>
                <a:srgbClr val="4A86E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"/>
          <p:cNvSpPr txBox="1"/>
          <p:nvPr/>
        </p:nvSpPr>
        <p:spPr>
          <a:xfrm>
            <a:off x="6575775" y="10397775"/>
            <a:ext cx="394800" cy="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GB" sz="600" u="none" cap="none" strike="noStrike">
                <a:solidFill>
                  <a:srgbClr val="E69138"/>
                </a:solidFill>
                <a:latin typeface="Calibri"/>
                <a:ea typeface="Calibri"/>
                <a:cs typeface="Calibri"/>
                <a:sym typeface="Calibri"/>
              </a:rPr>
              <a:t>W4</a:t>
            </a:r>
            <a:endParaRPr b="0" i="0" sz="600" u="none" cap="none" strike="noStrike">
              <a:solidFill>
                <a:srgbClr val="E6913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"/>
          <p:cNvSpPr txBox="1"/>
          <p:nvPr/>
        </p:nvSpPr>
        <p:spPr>
          <a:xfrm>
            <a:off x="7985475" y="10216800"/>
            <a:ext cx="981300" cy="7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Thin oxide             → larger RC         → longer induced  signal</a:t>
            </a:r>
            <a:endParaRPr b="1" i="0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1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96000" y="8528650"/>
            <a:ext cx="1620001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396000" y="7150200"/>
            <a:ext cx="1620001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2790000" y="8502625"/>
            <a:ext cx="1620001" cy="144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2790000" y="7165213"/>
            <a:ext cx="1620001" cy="14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"/>
          <p:cNvSpPr txBox="1"/>
          <p:nvPr/>
        </p:nvSpPr>
        <p:spPr>
          <a:xfrm>
            <a:off x="1807200" y="7416000"/>
            <a:ext cx="8532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“knee” is proportional to the gain layer doping</a:t>
            </a:r>
            <a:endParaRPr i="1"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"/>
          <p:cNvSpPr txBox="1"/>
          <p:nvPr/>
        </p:nvSpPr>
        <p:spPr>
          <a:xfrm>
            <a:off x="1000250" y="8160150"/>
            <a:ext cx="853200" cy="21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6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Doping increasing</a:t>
            </a:r>
            <a:endParaRPr i="1" sz="6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7" name="Google Shape;147;p1"/>
          <p:cNvCxnSpPr/>
          <p:nvPr/>
        </p:nvCxnSpPr>
        <p:spPr>
          <a:xfrm>
            <a:off x="1181225" y="8211600"/>
            <a:ext cx="333300" cy="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8" name="Google Shape;148;p1"/>
          <p:cNvSpPr txBox="1"/>
          <p:nvPr/>
        </p:nvSpPr>
        <p:spPr>
          <a:xfrm>
            <a:off x="1890000" y="8571475"/>
            <a:ext cx="981300" cy="49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1" lang="en-GB" sz="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Very good uniformity across the wafer</a:t>
            </a:r>
            <a:endParaRPr b="0" i="1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Google Shape;149;p1"/>
          <p:cNvCxnSpPr>
            <a:stCxn id="148" idx="2"/>
          </p:cNvCxnSpPr>
          <p:nvPr/>
        </p:nvCxnSpPr>
        <p:spPr>
          <a:xfrm flipH="1">
            <a:off x="1605150" y="9062875"/>
            <a:ext cx="775500" cy="3879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0" name="Google Shape;150;p1"/>
          <p:cNvCxnSpPr>
            <a:stCxn id="148" idx="2"/>
          </p:cNvCxnSpPr>
          <p:nvPr/>
        </p:nvCxnSpPr>
        <p:spPr>
          <a:xfrm>
            <a:off x="2380650" y="9062875"/>
            <a:ext cx="715200" cy="3045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1" name="Google Shape;151;p1"/>
          <p:cNvSpPr/>
          <p:nvPr/>
        </p:nvSpPr>
        <p:spPr>
          <a:xfrm>
            <a:off x="1081200" y="7605200"/>
            <a:ext cx="366600" cy="319200"/>
          </a:xfrm>
          <a:prstGeom prst="ellipse">
            <a:avLst/>
          </a:prstGeom>
          <a:noFill/>
          <a:ln cap="flat" cmpd="sng" w="952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"/>
          <p:cNvSpPr txBox="1"/>
          <p:nvPr/>
        </p:nvSpPr>
        <p:spPr>
          <a:xfrm>
            <a:off x="4255200" y="8028000"/>
            <a:ext cx="9552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IVs </a:t>
            </a:r>
            <a:r>
              <a:rPr b="1" i="1" lang="en-GB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b="1" i="1" lang="en-GB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exponential due to the internal gain, as in a standard LGAD</a:t>
            </a:r>
            <a:endParaRPr b="1" i="1" sz="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3" name="Google Shape;153;p1"/>
          <p:cNvCxnSpPr>
            <a:stCxn id="152" idx="1"/>
          </p:cNvCxnSpPr>
          <p:nvPr/>
        </p:nvCxnSpPr>
        <p:spPr>
          <a:xfrm rot="10800000">
            <a:off x="3887100" y="7858050"/>
            <a:ext cx="368100" cy="4986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4" name="Google Shape;154;p1"/>
          <p:cNvCxnSpPr>
            <a:stCxn id="152" idx="1"/>
          </p:cNvCxnSpPr>
          <p:nvPr/>
        </p:nvCxnSpPr>
        <p:spPr>
          <a:xfrm flipH="1">
            <a:off x="4034700" y="8356650"/>
            <a:ext cx="220500" cy="9207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5" name="Google Shape;155;p1"/>
          <p:cNvSpPr txBox="1"/>
          <p:nvPr/>
        </p:nvSpPr>
        <p:spPr>
          <a:xfrm>
            <a:off x="6904800" y="7473000"/>
            <a:ext cx="542100" cy="5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700">
                <a:latin typeface="Calibri"/>
                <a:ea typeface="Calibri"/>
                <a:cs typeface="Calibri"/>
                <a:sym typeface="Calibri"/>
              </a:rPr>
              <a:t>Laser reflected by metal pads</a:t>
            </a:r>
            <a:endParaRPr i="1" sz="70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6" name="Google Shape;156;p1"/>
          <p:cNvCxnSpPr>
            <a:stCxn id="155" idx="2"/>
          </p:cNvCxnSpPr>
          <p:nvPr/>
        </p:nvCxnSpPr>
        <p:spPr>
          <a:xfrm flipH="1">
            <a:off x="6150750" y="8052900"/>
            <a:ext cx="1025100" cy="1710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1"/>
          <p:cNvCxnSpPr>
            <a:stCxn id="155" idx="2"/>
          </p:cNvCxnSpPr>
          <p:nvPr/>
        </p:nvCxnSpPr>
        <p:spPr>
          <a:xfrm flipH="1" rot="10800000">
            <a:off x="7175850" y="8047500"/>
            <a:ext cx="679800" cy="5400"/>
          </a:xfrm>
          <a:prstGeom prst="straightConnector1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